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80" r:id="rId12"/>
    <p:sldId id="267" r:id="rId13"/>
    <p:sldId id="268" r:id="rId14"/>
    <p:sldId id="269" r:id="rId15"/>
    <p:sldId id="270" r:id="rId16"/>
    <p:sldId id="281" r:id="rId17"/>
    <p:sldId id="282" r:id="rId18"/>
    <p:sldId id="273" r:id="rId19"/>
    <p:sldId id="284" r:id="rId20"/>
    <p:sldId id="285" r:id="rId21"/>
    <p:sldId id="283" r:id="rId22"/>
    <p:sldId id="274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33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0D798-697B-4975-97FD-88851F4AD0E2}" type="datetimeFigureOut">
              <a:rPr lang="zh-CN" altLang="en-US" smtClean="0"/>
              <a:t>2018/6/22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A88FE-E2FA-466F-8C2F-B5018E949D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269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69E87-0CF7-4BC9-BF7E-DAE2556D0D1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859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88FE-E2FA-466F-8C2F-B5018E949D2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585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88FE-E2FA-466F-8C2F-B5018E949D2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891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88FE-E2FA-466F-8C2F-B5018E949D2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7577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88FE-E2FA-466F-8C2F-B5018E949D2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7867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88FE-E2FA-466F-8C2F-B5018E949D2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3286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88FE-E2FA-466F-8C2F-B5018E949D2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6892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88FE-E2FA-466F-8C2F-B5018E949D2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325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88FE-E2FA-466F-8C2F-B5018E949D2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172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88FE-E2FA-466F-8C2F-B5018E949D2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667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88FE-E2FA-466F-8C2F-B5018E949D2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970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88FE-E2FA-466F-8C2F-B5018E949D2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279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88FE-E2FA-466F-8C2F-B5018E949D2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061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88FE-E2FA-466F-8C2F-B5018E949D2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142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88FE-E2FA-466F-8C2F-B5018E949D2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001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88FE-E2FA-466F-8C2F-B5018E949D2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701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3FA0-1C83-47BC-A9B9-82FB47374A49}" type="datetime1">
              <a:rPr lang="zh-CN" altLang="en-US" smtClean="0"/>
              <a:t>2018/6/22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3551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AF52-2630-4D43-9BD0-3ED065DE3D72}" type="datetime1">
              <a:rPr lang="zh-CN" altLang="en-US" smtClean="0"/>
              <a:t>2018/6/22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4678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D830-5CA5-49AE-B375-4C55D5343FA6}" type="datetime1">
              <a:rPr lang="zh-CN" altLang="en-US" smtClean="0"/>
              <a:t>2018/6/22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214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8380-B2EA-46AB-9796-06EB97A938D7}" type="datetime1">
              <a:rPr lang="zh-CN" altLang="en-US" smtClean="0"/>
              <a:t>2018/6/22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170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3D66A-822C-4A5B-B718-D93E20C551EB}" type="datetime1">
              <a:rPr lang="zh-CN" altLang="en-US" smtClean="0"/>
              <a:t>2018/6/22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35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36F3-C767-4B6C-9B76-1D5DA153B056}" type="datetime1">
              <a:rPr lang="zh-CN" altLang="en-US" smtClean="0"/>
              <a:t>2018/6/22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435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570DA-0B5F-4E53-8823-F60F3E950101}" type="datetime1">
              <a:rPr lang="zh-CN" altLang="en-US" smtClean="0"/>
              <a:t>2018/6/22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717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36BB7-DD1E-4E3D-BAB7-135F9C943D4D}" type="datetime1">
              <a:rPr lang="zh-CN" altLang="en-US" smtClean="0"/>
              <a:t>2018/6/22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470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6BB26-16A8-4BAE-9A82-4D3E8005536B}" type="datetime1">
              <a:rPr lang="zh-CN" altLang="en-US" smtClean="0"/>
              <a:t>2018/6/22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3565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4F34-5AE5-4D82-940F-060FCE491495}" type="datetime1">
              <a:rPr lang="zh-CN" altLang="en-US" smtClean="0"/>
              <a:t>2018/6/22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481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4016B-7533-4336-896B-9D4B6A3B3EC0}" type="datetime1">
              <a:rPr lang="zh-CN" altLang="en-US" smtClean="0"/>
              <a:t>2018/6/22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2D022-7527-46F8-8EC1-E1AE52CF1B76}" type="datetime1">
              <a:rPr lang="zh-CN" altLang="en-US" smtClean="0"/>
              <a:t>2018/6/22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9C066-9A5E-465A-9EE0-27778B0A57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952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44700" y="838788"/>
            <a:ext cx="11566403" cy="1814261"/>
          </a:xfrm>
          <a:prstGeom prst="roundRect">
            <a:avLst/>
          </a:prstGeom>
          <a:solidFill>
            <a:srgbClr val="3333B2"/>
          </a:solidFill>
          <a:effectLst>
            <a:outerShdw blurRad="203200" dist="203200" dir="3480000" algn="tl" rotWithShape="0">
              <a:prstClr val="black">
                <a:alpha val="40000"/>
              </a:prstClr>
            </a:outerShdw>
            <a:softEdge rad="31750"/>
          </a:effectLst>
        </p:spPr>
        <p:txBody>
          <a:bodyPr anchor="ctr">
            <a:normAutofit/>
          </a:bodyPr>
          <a:lstStyle/>
          <a:p>
            <a:r>
              <a:rPr lang="en-US" altLang="zh-CN" sz="4800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CMOS strip sensor for the ATLAS </a:t>
            </a:r>
            <a:r>
              <a:rPr lang="en-US" altLang="zh-CN" sz="480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phase-II </a:t>
            </a:r>
            <a:r>
              <a:rPr lang="en-US" altLang="zh-CN" sz="4800" smtClean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tracker </a:t>
            </a:r>
            <a:r>
              <a:rPr lang="en-US" altLang="zh-CN" sz="4800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upgrade</a:t>
            </a:r>
            <a:endParaRPr lang="zh-CN" altLang="en-US" sz="4800" dirty="0">
              <a:solidFill>
                <a:schemeClr val="bg1">
                  <a:lumMod val="9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254343" y="3069230"/>
            <a:ext cx="6489076" cy="2201860"/>
            <a:chOff x="3020684" y="2450688"/>
            <a:chExt cx="6489076" cy="2201860"/>
          </a:xfrm>
        </p:grpSpPr>
        <p:sp>
          <p:nvSpPr>
            <p:cNvPr id="4" name="文本框 3"/>
            <p:cNvSpPr txBox="1"/>
            <p:nvPr/>
          </p:nvSpPr>
          <p:spPr>
            <a:xfrm>
              <a:off x="4554329" y="2450688"/>
              <a:ext cx="30672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3020684" y="3230889"/>
              <a:ext cx="64890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3200" dirty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3747317" y="4067773"/>
              <a:ext cx="46973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3200" dirty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pic>
        <p:nvPicPr>
          <p:cNvPr id="20" name="图片 19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431" y="5678743"/>
            <a:ext cx="2320316" cy="723900"/>
          </a:xfrm>
          <a:prstGeom prst="rect">
            <a:avLst/>
          </a:prstGeom>
        </p:spPr>
      </p:pic>
      <p:sp>
        <p:nvSpPr>
          <p:cNvPr id="10" name="Text Placeholder 3"/>
          <p:cNvSpPr txBox="1">
            <a:spLocks/>
          </p:cNvSpPr>
          <p:nvPr/>
        </p:nvSpPr>
        <p:spPr>
          <a:xfrm>
            <a:off x="412461" y="3069231"/>
            <a:ext cx="11526254" cy="1957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altLang="zh-CN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Yubo</a:t>
            </a:r>
            <a:r>
              <a:rPr lang="en-CA" altLang="zh-CN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CA" altLang="zh-CN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Han</a:t>
            </a:r>
            <a:r>
              <a:rPr lang="en-CA" altLang="zh-CN" sz="1400" baseline="-25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IHEP</a:t>
            </a:r>
            <a:r>
              <a:rPr lang="en-CA" altLang="zh-CN" sz="1400" dirty="0">
                <a:solidFill>
                  <a:schemeClr val="tx1"/>
                </a:solidFill>
                <a:latin typeface="Comic Sans MS" panose="030F0702030302020204" pitchFamily="66" charset="0"/>
              </a:rPr>
              <a:t> , </a:t>
            </a:r>
            <a:r>
              <a:rPr lang="en-CA" altLang="zh-CN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Hongbo</a:t>
            </a:r>
            <a:r>
              <a:rPr lang="en-CA" altLang="zh-CN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CA" altLang="zh-CN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Zhu</a:t>
            </a:r>
            <a:r>
              <a:rPr lang="en-CA" altLang="zh-CN" sz="1400" baseline="-25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IHEP</a:t>
            </a:r>
            <a:r>
              <a:rPr lang="en-CA" altLang="zh-CN" sz="1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  <a:p>
            <a:endParaRPr lang="en-CA" altLang="zh-CN" sz="1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CA" altLang="zh-CN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In close collaboration with SLAC and UCSC</a:t>
            </a:r>
          </a:p>
          <a:p>
            <a:r>
              <a:rPr lang="en-CA" altLang="zh-CN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Dionisio Doering, </a:t>
            </a:r>
            <a:r>
              <a:rPr lang="en-US" altLang="zh-CN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Herve</a:t>
            </a:r>
            <a:r>
              <a:rPr lang="en-US" altLang="zh-CN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Grabas</a:t>
            </a:r>
            <a:r>
              <a:rPr lang="en-CA" altLang="zh-CN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en-CA" altLang="zh-CN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Pietro</a:t>
            </a:r>
            <a:r>
              <a:rPr lang="en-CA" altLang="zh-CN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CA" altLang="zh-CN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Caragiulo</a:t>
            </a:r>
            <a:r>
              <a:rPr lang="en-CA" altLang="zh-CN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, Larry </a:t>
            </a:r>
            <a:r>
              <a:rPr lang="en-CA" altLang="zh-CN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Ruckman</a:t>
            </a:r>
            <a:r>
              <a:rPr lang="en-CA" altLang="zh-CN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en-CA" altLang="zh-CN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Camillo</a:t>
            </a:r>
            <a:r>
              <a:rPr lang="en-CA" altLang="zh-CN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CA" altLang="zh-CN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Tamma</a:t>
            </a:r>
            <a:r>
              <a:rPr lang="en-CA" altLang="zh-CN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en-US" altLang="zh-CN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Vitaliy</a:t>
            </a:r>
            <a:r>
              <a:rPr lang="en-US" altLang="zh-CN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Fadeyev</a:t>
            </a:r>
            <a:r>
              <a:rPr lang="en-CA" altLang="zh-CN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, Su Dong</a:t>
            </a:r>
            <a:endParaRPr lang="en-US" sz="1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9571" y="5626307"/>
            <a:ext cx="2819400" cy="723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9627" y="5271091"/>
            <a:ext cx="1431476" cy="143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0" y="3"/>
            <a:ext cx="12192000" cy="766800"/>
          </a:xfrm>
          <a:prstGeom prst="rect">
            <a:avLst/>
          </a:prstGeom>
          <a:gradFill flip="none" rotWithShape="1">
            <a:gsLst>
              <a:gs pos="0">
                <a:srgbClr val="3333B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F595-3897-4EFA-BCC9-0D4DBBEF7D55}" type="datetime1">
              <a:rPr lang="zh-CN" altLang="en-US" smtClean="0"/>
              <a:t>2018/6/22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9127" y="182837"/>
            <a:ext cx="10141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Charge Injection</a:t>
            </a:r>
            <a:endParaRPr lang="zh-CN" altLang="en-US" sz="2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1310" y="1211542"/>
            <a:ext cx="840632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n"/>
            </a:pPr>
            <a:r>
              <a:rPr lang="en-US" altLang="zh-CN" b="1" dirty="0">
                <a:latin typeface="Comic Sans MS" panose="030F0702030302020204" pitchFamily="66" charset="0"/>
              </a:rPr>
              <a:t>the performance of the in-pixel ASIC </a:t>
            </a:r>
          </a:p>
          <a:p>
            <a:r>
              <a:rPr lang="en-US" altLang="zh-CN" dirty="0">
                <a:latin typeface="Comic Sans MS" panose="030F0702030302020204" pitchFamily="66" charset="0"/>
              </a:rPr>
              <a:t>     -&gt; use Charge Injection circuit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dirty="0">
                <a:latin typeface="Comic Sans MS" panose="030F0702030302020204" pitchFamily="66" charset="0"/>
              </a:rPr>
              <a:t>Compare the results: with/without Charge Injection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Comic Sans MS" panose="030F0702030302020204" pitchFamily="66" charset="0"/>
              </a:rPr>
              <a:t>E.g.   </a:t>
            </a:r>
            <a:r>
              <a:rPr lang="en-US" altLang="zh-CN" dirty="0">
                <a:latin typeface="Comic Sans MS" panose="030F0702030302020204" pitchFamily="66" charset="0"/>
              </a:rPr>
              <a:t>(one typical result)</a:t>
            </a:r>
          </a:p>
          <a:p>
            <a:r>
              <a:rPr lang="en-US" altLang="zh-CN" dirty="0">
                <a:latin typeface="Comic Sans MS" panose="030F0702030302020204" pitchFamily="66" charset="0"/>
              </a:rPr>
              <a:t>         BL=0.75V</a:t>
            </a:r>
          </a:p>
          <a:p>
            <a:r>
              <a:rPr lang="en-US" altLang="zh-CN" dirty="0">
                <a:latin typeface="Comic Sans MS" panose="030F0702030302020204" pitchFamily="66" charset="0"/>
              </a:rPr>
              <a:t>        Threshold sweeping</a:t>
            </a:r>
          </a:p>
          <a:p>
            <a:r>
              <a:rPr lang="en-US" altLang="zh-CN" dirty="0">
                <a:latin typeface="Comic Sans MS" panose="030F0702030302020204" pitchFamily="66" charset="0"/>
              </a:rPr>
              <a:t>        Threshold </a:t>
            </a:r>
            <a:r>
              <a:rPr lang="en-US" altLang="zh-CN" dirty="0" err="1">
                <a:latin typeface="Comic Sans MS" panose="030F0702030302020204" pitchFamily="66" charset="0"/>
              </a:rPr>
              <a:t>vs</a:t>
            </a:r>
            <a:r>
              <a:rPr lang="en-US" altLang="zh-CN" dirty="0">
                <a:latin typeface="Comic Sans MS" panose="030F0702030302020204" pitchFamily="66" charset="0"/>
              </a:rPr>
              <a:t> Time, projection on </a:t>
            </a:r>
            <a:r>
              <a:rPr lang="en-US" altLang="zh-CN" dirty="0" smtClean="0">
                <a:latin typeface="Comic Sans MS" panose="030F0702030302020204" pitchFamily="66" charset="0"/>
              </a:rPr>
              <a:t>Threshold/Time.</a:t>
            </a:r>
            <a:endParaRPr lang="en-US" altLang="zh-CN" dirty="0">
              <a:latin typeface="Comic Sans MS" panose="030F0702030302020204" pitchFamily="66" charset="0"/>
            </a:endParaRPr>
          </a:p>
          <a:p>
            <a:endParaRPr lang="en-US" altLang="zh-CN" sz="1600" dirty="0">
              <a:latin typeface="Comic Sans MS" panose="030F0702030302020204" pitchFamily="66" charset="0"/>
            </a:endParaRPr>
          </a:p>
          <a:p>
            <a:r>
              <a:rPr lang="en-US" altLang="zh-CN" sz="1600" dirty="0"/>
              <a:t> </a:t>
            </a:r>
            <a:r>
              <a:rPr lang="en-US" altLang="zh-CN" sz="1600" dirty="0" smtClean="0"/>
              <a:t> </a:t>
            </a:r>
            <a:r>
              <a:rPr lang="en-US" altLang="zh-CN" dirty="0" smtClean="0">
                <a:latin typeface="Comic Sans MS" panose="030F0702030302020204" pitchFamily="66" charset="0"/>
              </a:rPr>
              <a:t>Threshold </a:t>
            </a:r>
            <a:r>
              <a:rPr lang="en-US" altLang="zh-CN" dirty="0">
                <a:latin typeface="Comic Sans MS" panose="030F0702030302020204" pitchFamily="66" charset="0"/>
              </a:rPr>
              <a:t>sweeping with varies BL to find proper working parameter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763" y="3820710"/>
            <a:ext cx="4908429" cy="26534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98" y="1166806"/>
            <a:ext cx="4242047" cy="2284179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88836" y="3426984"/>
            <a:ext cx="426905" cy="2211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7070645" y="4133558"/>
            <a:ext cx="41349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omic Sans MS" panose="030F0702030302020204" pitchFamily="66" charset="0"/>
              </a:rPr>
              <a:t>E</a:t>
            </a:r>
            <a:r>
              <a:rPr lang="en-US" altLang="zh-CN" dirty="0" smtClean="0">
                <a:latin typeface="Comic Sans MS" panose="030F0702030302020204" pitchFamily="66" charset="0"/>
              </a:rPr>
              <a:t>.g.</a:t>
            </a:r>
          </a:p>
          <a:p>
            <a:r>
              <a:rPr lang="en-US" altLang="zh-CN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Green:</a:t>
            </a:r>
          </a:p>
          <a:p>
            <a:r>
              <a:rPr lang="en-US" altLang="zh-CN" dirty="0">
                <a:solidFill>
                  <a:srgbClr val="92D05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    </a:t>
            </a:r>
            <a:r>
              <a:rPr lang="en-US" altLang="zh-CN" dirty="0">
                <a:latin typeface="Comic Sans MS" panose="030F0702030302020204" pitchFamily="66" charset="0"/>
              </a:rPr>
              <a:t>S</a:t>
            </a:r>
            <a:r>
              <a:rPr lang="en-US" altLang="zh-CN" dirty="0" smtClean="0">
                <a:latin typeface="Comic Sans MS" panose="030F0702030302020204" pitchFamily="66" charset="0"/>
              </a:rPr>
              <a:t>ignal: triggered by square pulse with 35μs delay</a:t>
            </a:r>
          </a:p>
          <a:p>
            <a:r>
              <a:rPr lang="en-US" altLang="zh-CN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Red:</a:t>
            </a:r>
          </a:p>
          <a:p>
            <a:r>
              <a:rPr lang="en-US" altLang="zh-CN" dirty="0">
                <a:latin typeface="Comic Sans MS" panose="030F0702030302020204" pitchFamily="66" charset="0"/>
              </a:rPr>
              <a:t> </a:t>
            </a:r>
            <a:r>
              <a:rPr lang="en-US" altLang="zh-CN" dirty="0" smtClean="0">
                <a:latin typeface="Comic Sans MS" panose="030F0702030302020204" pitchFamily="66" charset="0"/>
              </a:rPr>
              <a:t>     Noise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dirty="0" smtClean="0">
                <a:latin typeface="Comic Sans MS" panose="030F0702030302020204" pitchFamily="66" charset="0"/>
              </a:rPr>
              <a:t>Problem to be understand: </a:t>
            </a:r>
          </a:p>
          <a:p>
            <a:r>
              <a:rPr lang="en-US" altLang="zh-CN" dirty="0">
                <a:latin typeface="Comic Sans MS" panose="030F0702030302020204" pitchFamily="66" charset="0"/>
              </a:rPr>
              <a:t> </a:t>
            </a:r>
            <a:r>
              <a:rPr lang="en-US" altLang="zh-CN" dirty="0" smtClean="0">
                <a:latin typeface="Comic Sans MS" panose="030F0702030302020204" pitchFamily="66" charset="0"/>
              </a:rPr>
              <a:t>                Valley structure</a:t>
            </a:r>
          </a:p>
          <a:p>
            <a:endParaRPr lang="zh-CN" altLang="en-US" dirty="0"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82223" y="4053494"/>
            <a:ext cx="2575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Comic Sans MS" panose="030F0702030302020204" pitchFamily="66" charset="0"/>
              </a:rPr>
              <a:t>Time </a:t>
            </a:r>
            <a:r>
              <a:rPr lang="en-US" altLang="zh-CN" sz="1600" b="1" i="1" dirty="0" err="1" smtClean="0">
                <a:latin typeface="Comic Sans MS" panose="030F0702030302020204" pitchFamily="66" charset="0"/>
              </a:rPr>
              <a:t>vs</a:t>
            </a:r>
            <a:r>
              <a:rPr lang="en-US" altLang="zh-CN" sz="1600" b="1" i="1" dirty="0" smtClean="0">
                <a:latin typeface="Comic Sans MS" panose="030F0702030302020204" pitchFamily="66" charset="0"/>
              </a:rPr>
              <a:t> threshold </a:t>
            </a:r>
            <a:endParaRPr lang="zh-CN" altLang="en-US" sz="1600" b="1" i="1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57634" y="3340392"/>
            <a:ext cx="2781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i="1" dirty="0" smtClean="0">
                <a:latin typeface="Comic Sans MS" panose="030F0702030302020204" pitchFamily="66" charset="0"/>
              </a:rPr>
              <a:t>counts </a:t>
            </a:r>
            <a:r>
              <a:rPr lang="en-US" altLang="zh-CN" sz="1400" b="1" i="1" dirty="0" err="1" smtClean="0">
                <a:latin typeface="Comic Sans MS" panose="030F0702030302020204" pitchFamily="66" charset="0"/>
              </a:rPr>
              <a:t>vs</a:t>
            </a:r>
            <a:r>
              <a:rPr lang="en-US" altLang="zh-CN" sz="1400" b="1" i="1" dirty="0" smtClean="0">
                <a:latin typeface="Comic Sans MS" panose="030F0702030302020204" pitchFamily="66" charset="0"/>
              </a:rPr>
              <a:t> Threshold </a:t>
            </a:r>
            <a:endParaRPr lang="zh-CN" altLang="en-US" sz="1400" b="1" i="1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6711970" y="931078"/>
            <a:ext cx="1326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Counts 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1738648" y="5666705"/>
            <a:ext cx="1842752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738648" y="5328151"/>
            <a:ext cx="1256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35μs</a:t>
            </a:r>
            <a:endParaRPr lang="zh-CN" altLang="en-US" sz="1600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28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"/>
          <p:cNvSpPr txBox="1">
            <a:spLocks/>
          </p:cNvSpPr>
          <p:nvPr/>
        </p:nvSpPr>
        <p:spPr>
          <a:xfrm>
            <a:off x="0" y="3"/>
            <a:ext cx="12192000" cy="766800"/>
          </a:xfrm>
          <a:prstGeom prst="rect">
            <a:avLst/>
          </a:prstGeom>
          <a:gradFill flip="none" rotWithShape="1">
            <a:gsLst>
              <a:gs pos="0">
                <a:srgbClr val="3333B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33DFD0-1D85-43EA-AF71-E052EBB1DC20}" type="slidenum">
              <a:rPr lang="zh-CN" altLang="en-US" smtClean="0"/>
              <a:t>11</a:t>
            </a:fld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438" y="186719"/>
            <a:ext cx="10141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Test with Charge Injection</a:t>
            </a:r>
            <a:endParaRPr lang="zh-CN" altLang="en-US" sz="2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289" y="1202062"/>
            <a:ext cx="6758889" cy="55196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573" y="1202064"/>
            <a:ext cx="6747065" cy="55196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086" y="1230741"/>
            <a:ext cx="6768215" cy="55196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4318" y="965117"/>
            <a:ext cx="38116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High resistivity chip</a:t>
            </a:r>
            <a:r>
              <a:rPr lang="en-US" altLang="zh-CN" sz="1100" i="1" dirty="0">
                <a:solidFill>
                  <a:srgbClr val="FF0000"/>
                </a:solidFill>
                <a:latin typeface="Comic Sans MS" panose="030F0702030302020204" pitchFamily="66" charset="0"/>
              </a:rPr>
              <a:t>: 2000 Ohm/cm  #19</a:t>
            </a:r>
          </a:p>
          <a:p>
            <a:r>
              <a:rPr lang="en-US" altLang="zh-CN" sz="1100" i="1" dirty="0">
                <a:solidFill>
                  <a:srgbClr val="FF0000"/>
                </a:solidFill>
                <a:latin typeface="Comic Sans MS" panose="030F0702030302020204" pitchFamily="66" charset="0"/>
              </a:rPr>
              <a:t>Default </a:t>
            </a:r>
            <a:r>
              <a:rPr lang="en-US" altLang="zh-CN" sz="11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conf</a:t>
            </a:r>
            <a:endParaRPr lang="en-US" altLang="zh-CN" sz="11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altLang="zh-CN" sz="1100" i="1" dirty="0">
                <a:latin typeface="Comic Sans MS" panose="030F0702030302020204" pitchFamily="66" charset="0"/>
              </a:rPr>
              <a:t>Matrix2</a:t>
            </a:r>
            <a:endParaRPr lang="zh-CN" altLang="en-US" sz="1100" i="1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63992" y="965118"/>
            <a:ext cx="16648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Time[ns]/efficiency</a:t>
            </a:r>
            <a:endParaRPr lang="zh-CN" alt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67768" y="1652848"/>
            <a:ext cx="45510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omic Sans MS" panose="030F0702030302020204" pitchFamily="66" charset="0"/>
              </a:rPr>
              <a:t>Tests: threshold scan with fixed BL.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omic Sans MS" panose="030F0702030302020204" pitchFamily="66" charset="0"/>
              </a:rPr>
              <a:t>varies BL :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omic Sans MS" panose="030F0702030302020204" pitchFamily="66" charset="0"/>
              </a:rPr>
              <a:t>0 V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omic Sans MS" panose="030F0702030302020204" pitchFamily="66" charset="0"/>
              </a:rPr>
              <a:t>0.25V ...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endParaRPr lang="en-US" altLang="zh-CN" sz="1400" dirty="0">
              <a:latin typeface="Comic Sans MS" panose="030F0702030302020204" pitchFamily="66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8763" y="1199578"/>
            <a:ext cx="6788675" cy="54769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8764" y="1223287"/>
            <a:ext cx="7092371" cy="544975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8558" y="2905352"/>
            <a:ext cx="31653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Observation:</a:t>
            </a:r>
          </a:p>
          <a:p>
            <a:endParaRPr lang="en-US" altLang="zh-CN" sz="1400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1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Working </a:t>
            </a:r>
            <a:r>
              <a:rPr lang="en-US" altLang="zh-CN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for the first </a:t>
            </a:r>
            <a:r>
              <a:rPr lang="en-US" altLang="zh-CN" sz="1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time</a:t>
            </a:r>
            <a:endParaRPr lang="en-US" altLang="zh-CN" sz="1400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marL="285744" indent="-285744">
              <a:buFont typeface="Wingdings" panose="05000000000000000000" pitchFamily="2" charset="2"/>
              <a:buChar char="p"/>
            </a:pPr>
            <a:r>
              <a:rPr lang="en-US" altLang="zh-CN" sz="1400" dirty="0">
                <a:latin typeface="Comic Sans MS" panose="030F0702030302020204" pitchFamily="66" charset="0"/>
              </a:rPr>
              <a:t>Sensitive to the </a:t>
            </a:r>
            <a:r>
              <a:rPr lang="en-US" altLang="zh-CN" sz="1400" dirty="0" smtClean="0">
                <a:latin typeface="Comic Sans MS" panose="030F0702030302020204" pitchFamily="66" charset="0"/>
              </a:rPr>
              <a:t>temperature </a:t>
            </a:r>
            <a:endParaRPr lang="en-US" altLang="zh-CN" sz="1400" dirty="0">
              <a:latin typeface="Comic Sans MS" panose="030F0702030302020204" pitchFamily="66" charset="0"/>
            </a:endParaRPr>
          </a:p>
          <a:p>
            <a:pPr marL="285744" indent="-285744">
              <a:buFont typeface="Wingdings" panose="05000000000000000000" pitchFamily="2" charset="2"/>
              <a:buChar char="p"/>
            </a:pPr>
            <a:r>
              <a:rPr lang="en-US" altLang="zh-CN" sz="1400" dirty="0">
                <a:latin typeface="Comic Sans MS" panose="030F0702030302020204" pitchFamily="66" charset="0"/>
              </a:rPr>
              <a:t>BL and Threshold are controllable and have good linearity in range [0.6-0.9V].(repeatable result)</a:t>
            </a:r>
          </a:p>
          <a:p>
            <a:pPr marL="285744" indent="-285744">
              <a:buFont typeface="Wingdings" panose="05000000000000000000" pitchFamily="2" charset="2"/>
              <a:buChar char="p"/>
            </a:pPr>
            <a:r>
              <a:rPr lang="en-US" altLang="zh-CN" sz="1400" dirty="0">
                <a:latin typeface="Comic Sans MS" panose="030F0702030302020204" pitchFamily="66" charset="0"/>
              </a:rPr>
              <a:t>Correct </a:t>
            </a:r>
            <a:r>
              <a:rPr lang="en-US" altLang="zh-CN" sz="1400" dirty="0" err="1">
                <a:latin typeface="Comic Sans MS" panose="030F0702030302020204" pitchFamily="66" charset="0"/>
              </a:rPr>
              <a:t>Qinj</a:t>
            </a:r>
            <a:r>
              <a:rPr lang="en-US" altLang="zh-CN" sz="1400" dirty="0">
                <a:latin typeface="Comic Sans MS" panose="030F0702030302020204" pitchFamily="66" charset="0"/>
              </a:rPr>
              <a:t> time reported</a:t>
            </a:r>
          </a:p>
          <a:p>
            <a:endParaRPr lang="en-US" altLang="zh-CN" sz="1400" dirty="0">
              <a:latin typeface="Comic Sans MS" panose="030F0702030302020204" pitchFamily="66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7973" y="1196047"/>
            <a:ext cx="6788675" cy="54769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641" y="2699290"/>
            <a:ext cx="1797931" cy="23972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771002" y="6613405"/>
            <a:ext cx="1291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Threshold [v]</a:t>
            </a:r>
            <a:endParaRPr lang="zh-CN" altLang="en-US" sz="1200" b="1" dirty="0"/>
          </a:p>
        </p:txBody>
      </p:sp>
      <p:sp>
        <p:nvSpPr>
          <p:cNvPr id="19" name="Right Arrow 18"/>
          <p:cNvSpPr/>
          <p:nvPr/>
        </p:nvSpPr>
        <p:spPr>
          <a:xfrm>
            <a:off x="791957" y="5983099"/>
            <a:ext cx="426905" cy="2211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451919" y="5956595"/>
            <a:ext cx="2586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omic Sans MS" panose="030F0702030302020204" pitchFamily="66" charset="0"/>
              </a:rPr>
              <a:t>Using external signal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2582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0" y="3"/>
            <a:ext cx="12192000" cy="766800"/>
          </a:xfrm>
          <a:prstGeom prst="rect">
            <a:avLst/>
          </a:prstGeom>
          <a:gradFill flip="none" rotWithShape="1">
            <a:gsLst>
              <a:gs pos="0">
                <a:srgbClr val="3333B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F595-3897-4EFA-BCC9-0D4DBBEF7D55}" type="datetime1">
              <a:rPr lang="zh-CN" altLang="en-US" smtClean="0"/>
              <a:t>2018/6/22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184143" y="167523"/>
            <a:ext cx="10804760" cy="586536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Test with LED</a:t>
            </a:r>
            <a:endParaRPr lang="zh-CN" altLang="en-US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159" y="3338062"/>
            <a:ext cx="3019659" cy="16200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028" y="1816745"/>
            <a:ext cx="5632447" cy="2810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268" y="1498523"/>
            <a:ext cx="3016720" cy="16220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38600" y="1281069"/>
            <a:ext cx="1512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Threshold </a:t>
            </a:r>
            <a:r>
              <a:rPr lang="en-US" altLang="zh-CN" sz="1200" b="1" dirty="0" err="1"/>
              <a:t>vs</a:t>
            </a:r>
            <a:r>
              <a:rPr lang="en-US" altLang="zh-CN" sz="1200" b="1" dirty="0"/>
              <a:t> time </a:t>
            </a:r>
            <a:endParaRPr lang="zh-CN" alt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482227" y="1539746"/>
            <a:ext cx="2225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Time </a:t>
            </a:r>
            <a:r>
              <a:rPr lang="en-US" altLang="zh-CN" sz="1200" b="1" dirty="0" err="1"/>
              <a:t>vs</a:t>
            </a:r>
            <a:r>
              <a:rPr lang="en-US" altLang="zh-CN" sz="1200" b="1" dirty="0"/>
              <a:t> counts  </a:t>
            </a:r>
            <a:endParaRPr lang="zh-CN" altLang="en-US" sz="1200" b="1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4810000" y="1628857"/>
            <a:ext cx="0" cy="134572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902015" y="1637483"/>
            <a:ext cx="0" cy="134572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393101" y="2974578"/>
            <a:ext cx="1416899" cy="3302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912755" y="2974578"/>
            <a:ext cx="992301" cy="37494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84144" y="1163920"/>
            <a:ext cx="38116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i="1" dirty="0">
                <a:solidFill>
                  <a:srgbClr val="FF0000"/>
                </a:solidFill>
                <a:latin typeface="Comic Sans MS" panose="030F0702030302020204" pitchFamily="66" charset="0"/>
              </a:rPr>
              <a:t>High resistivity chip: 2000 Ohm/cm  #19</a:t>
            </a:r>
          </a:p>
          <a:p>
            <a:r>
              <a:rPr lang="en-US" altLang="zh-CN" sz="1100" i="1" dirty="0">
                <a:solidFill>
                  <a:srgbClr val="FF0000"/>
                </a:solidFill>
                <a:latin typeface="Comic Sans MS" panose="030F0702030302020204" pitchFamily="66" charset="0"/>
              </a:rPr>
              <a:t>Default </a:t>
            </a:r>
            <a:r>
              <a:rPr lang="en-US" altLang="zh-CN" sz="11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conf</a:t>
            </a:r>
            <a:endParaRPr lang="en-US" altLang="zh-CN" sz="11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altLang="zh-CN" sz="1100" i="1" dirty="0">
                <a:latin typeface="Comic Sans MS" panose="030F0702030302020204" pitchFamily="66" charset="0"/>
              </a:rPr>
              <a:t>Matrix0</a:t>
            </a:r>
            <a:endParaRPr lang="zh-CN" altLang="en-US" sz="1100" i="1" dirty="0"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354" y="1816745"/>
            <a:ext cx="31058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latin typeface="Comic Sans MS" panose="030F0702030302020204" pitchFamily="66" charset="0"/>
              </a:rPr>
              <a:t>Using a regular LED</a:t>
            </a:r>
            <a:endParaRPr lang="en-US" altLang="zh-CN" sz="1400" dirty="0">
              <a:latin typeface="Comic Sans MS" panose="030F0702030302020204" pitchFamily="66" charset="0"/>
            </a:endParaRP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omic Sans MS" panose="030F0702030302020204" pitchFamily="66" charset="0"/>
              </a:rPr>
              <a:t>LED fixed ~1cm above the chip.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omic Sans MS" panose="030F0702030302020204" pitchFamily="66" charset="0"/>
              </a:rPr>
              <a:t>LED: triggered by the </a:t>
            </a:r>
            <a:r>
              <a:rPr lang="en-US" altLang="zh-CN" sz="1400" dirty="0" err="1">
                <a:latin typeface="Comic Sans MS" panose="030F0702030302020204" pitchFamily="66" charset="0"/>
              </a:rPr>
              <a:t>Qinj</a:t>
            </a:r>
            <a:r>
              <a:rPr lang="en-US" altLang="zh-CN" sz="1400" dirty="0">
                <a:latin typeface="Comic Sans MS" panose="030F0702030302020204" pitchFamily="66" charset="0"/>
              </a:rPr>
              <a:t> pulse.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altLang="zh-CN" sz="1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noLED</a:t>
            </a:r>
            <a:r>
              <a:rPr lang="en-US" altLang="zh-CN" sz="1400" dirty="0">
                <a:latin typeface="Comic Sans MS" panose="030F0702030302020204" pitchFamily="66" charset="0"/>
              </a:rPr>
              <a:t> </a:t>
            </a:r>
            <a:r>
              <a:rPr lang="en-US" altLang="zh-CN" sz="1400" dirty="0" err="1">
                <a:latin typeface="Comic Sans MS" panose="030F0702030302020204" pitchFamily="66" charset="0"/>
              </a:rPr>
              <a:t>vs</a:t>
            </a:r>
            <a:r>
              <a:rPr lang="en-US" altLang="zh-CN" sz="1400" dirty="0">
                <a:latin typeface="Comic Sans MS" panose="030F0702030302020204" pitchFamily="66" charset="0"/>
              </a:rPr>
              <a:t> </a:t>
            </a:r>
            <a:r>
              <a:rPr lang="en-US" altLang="zh-CN" sz="1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LED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omic Sans MS" panose="030F0702030302020204" pitchFamily="66" charset="0"/>
              </a:rPr>
              <a:t>Compare results with different delay time: </a:t>
            </a:r>
            <a:r>
              <a:rPr lang="en-US" altLang="zh-CN" sz="1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10μs</a:t>
            </a:r>
            <a:r>
              <a:rPr lang="en-US" altLang="zh-CN" sz="1400" dirty="0">
                <a:latin typeface="Comic Sans MS" panose="030F0702030302020204" pitchFamily="66" charset="0"/>
              </a:rPr>
              <a:t>, </a:t>
            </a:r>
            <a:r>
              <a:rPr lang="en-US" altLang="zh-CN" sz="1400" dirty="0">
                <a:solidFill>
                  <a:srgbClr val="FF33CC"/>
                </a:solidFill>
                <a:latin typeface="Comic Sans MS" panose="030F0702030302020204" pitchFamily="66" charset="0"/>
              </a:rPr>
              <a:t>30μs</a:t>
            </a:r>
            <a:r>
              <a:rPr lang="en-US" altLang="zh-CN" sz="1400" dirty="0">
                <a:latin typeface="Comic Sans MS" panose="030F0702030302020204" pitchFamily="66" charset="0"/>
              </a:rPr>
              <a:t>, </a:t>
            </a:r>
            <a:r>
              <a:rPr lang="en-US" altLang="zh-CN" sz="1400" dirty="0">
                <a:solidFill>
                  <a:srgbClr val="92D050"/>
                </a:solidFill>
                <a:latin typeface="Comic Sans MS" panose="030F0702030302020204" pitchFamily="66" charset="0"/>
              </a:rPr>
              <a:t>50μs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endParaRPr lang="en-US" altLang="zh-CN" sz="1400" dirty="0" smtClean="0">
              <a:latin typeface="Comic Sans MS" panose="030F0702030302020204" pitchFamily="66" charset="0"/>
            </a:endParaRPr>
          </a:p>
          <a:p>
            <a:r>
              <a:rPr lang="en-US" altLang="zh-CN" sz="1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endParaRPr lang="en-US" altLang="zh-CN" sz="1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5055" y="4740354"/>
            <a:ext cx="833865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Comic Sans MS" panose="030F0702030302020204" pitchFamily="66" charset="0"/>
              </a:rPr>
              <a:t>Conclusion: </a:t>
            </a:r>
          </a:p>
          <a:p>
            <a:pPr marL="285744" indent="-285744">
              <a:buFont typeface="Wingdings" panose="05000000000000000000" pitchFamily="2" charset="2"/>
              <a:buChar char="n"/>
            </a:pPr>
            <a:r>
              <a:rPr lang="en-US" altLang="zh-CN" dirty="0">
                <a:solidFill>
                  <a:srgbClr val="C00000"/>
                </a:solidFill>
                <a:latin typeface="Comic Sans MS" panose="030F0702030302020204" pitchFamily="66" charset="0"/>
              </a:rPr>
              <a:t>First time using and observing external signal </a:t>
            </a:r>
            <a:r>
              <a:rPr lang="en-US" altLang="zh-CN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source</a:t>
            </a:r>
            <a:endParaRPr lang="en-US" altLang="zh-CN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marL="285744" indent="-285744">
              <a:buFont typeface="Wingdings" panose="05000000000000000000" pitchFamily="2" charset="2"/>
              <a:buChar char="n"/>
            </a:pPr>
            <a:r>
              <a:rPr lang="en-US" altLang="zh-CN" dirty="0">
                <a:latin typeface="Comic Sans MS" panose="030F0702030302020204" pitchFamily="66" charset="0"/>
              </a:rPr>
              <a:t>Almost Correct time information </a:t>
            </a:r>
            <a:r>
              <a:rPr lang="en-US" altLang="zh-CN" dirty="0" smtClean="0">
                <a:latin typeface="Comic Sans MS" panose="030F0702030302020204" pitchFamily="66" charset="0"/>
              </a:rPr>
              <a:t>reported</a:t>
            </a:r>
            <a:endParaRPr lang="en-US" altLang="zh-CN" dirty="0">
              <a:latin typeface="Comic Sans MS" panose="030F0702030302020204" pitchFamily="66" charset="0"/>
            </a:endParaRPr>
          </a:p>
          <a:p>
            <a:pPr marL="285744" indent="-285744">
              <a:buFont typeface="Wingdings" panose="05000000000000000000" pitchFamily="2" charset="2"/>
              <a:buChar char="n"/>
            </a:pPr>
            <a:endParaRPr lang="en-US" altLang="zh-CN" sz="1400" dirty="0"/>
          </a:p>
          <a:p>
            <a:pPr marL="285744" indent="-285744">
              <a:buFont typeface="Wingdings" panose="05000000000000000000" pitchFamily="2" charset="2"/>
              <a:buChar char="n"/>
            </a:pPr>
            <a:endParaRPr lang="zh-CN" altLang="en-US" dirty="0"/>
          </a:p>
        </p:txBody>
      </p:sp>
      <p:sp>
        <p:nvSpPr>
          <p:cNvPr id="2" name="Rectangle 1"/>
          <p:cNvSpPr/>
          <p:nvPr/>
        </p:nvSpPr>
        <p:spPr>
          <a:xfrm>
            <a:off x="1612261" y="5691867"/>
            <a:ext cx="11358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Comic Sans MS" panose="030F0702030302020204" pitchFamily="66" charset="0"/>
              </a:rPr>
              <a:t>using </a:t>
            </a:r>
            <a:r>
              <a:rPr lang="en-US" altLang="zh-CN" dirty="0">
                <a:latin typeface="Comic Sans MS" panose="030F0702030302020204" pitchFamily="66" charset="0"/>
              </a:rPr>
              <a:t>more intensive external source: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Laser(red and IR </a:t>
            </a: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laser) </a:t>
            </a:r>
          </a:p>
          <a:p>
            <a:r>
              <a:rPr lang="en-US" altLang="zh-CN" dirty="0" smtClean="0">
                <a:latin typeface="Comic Sans MS" panose="030F0702030302020204" pitchFamily="66" charset="0"/>
              </a:rPr>
              <a:t>Preparations </a:t>
            </a:r>
            <a:r>
              <a:rPr lang="en-US" altLang="zh-CN" dirty="0" smtClean="0"/>
              <a:t>: </a:t>
            </a:r>
            <a:r>
              <a:rPr lang="en-US" altLang="zh-CN" dirty="0" smtClean="0">
                <a:latin typeface="Comic Sans MS" panose="030F0702030302020204" pitchFamily="66" charset="0"/>
              </a:rPr>
              <a:t>Biasing </a:t>
            </a:r>
            <a:r>
              <a:rPr lang="en-US" altLang="zh-CN" dirty="0">
                <a:latin typeface="Comic Sans MS" panose="030F0702030302020204" pitchFamily="66" charset="0"/>
              </a:rPr>
              <a:t>the </a:t>
            </a:r>
            <a:r>
              <a:rPr lang="en-US" altLang="zh-CN" dirty="0" smtClean="0">
                <a:latin typeface="Comic Sans MS" panose="030F0702030302020204" pitchFamily="66" charset="0"/>
              </a:rPr>
              <a:t>sensor, Mechanical setup upgrade</a:t>
            </a:r>
            <a:endParaRPr lang="en-US" altLang="zh-CN" dirty="0">
              <a:latin typeface="Comic Sans MS" panose="030F0702030302020204" pitchFamily="66" charset="0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926276" y="5933498"/>
            <a:ext cx="426905" cy="2211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Rectangle 21"/>
          <p:cNvSpPr/>
          <p:nvPr/>
        </p:nvSpPr>
        <p:spPr>
          <a:xfrm>
            <a:off x="223685" y="3539897"/>
            <a:ext cx="30554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Comic Sans MS" panose="030F0702030302020204" pitchFamily="66" charset="0"/>
              </a:rPr>
              <a:t>-&gt; interval time: 20μs</a:t>
            </a:r>
          </a:p>
          <a:p>
            <a:r>
              <a:rPr lang="en-US" altLang="zh-CN" sz="1400" dirty="0">
                <a:latin typeface="Comic Sans MS" panose="030F0702030302020204" pitchFamily="66" charset="0"/>
              </a:rPr>
              <a:t>    reason for the delayed signal: time needed for LED to be </a:t>
            </a:r>
            <a:r>
              <a:rPr lang="en-US" altLang="zh-CN" sz="1400" dirty="0" smtClean="0">
                <a:latin typeface="Comic Sans MS" panose="030F0702030302020204" pitchFamily="66" charset="0"/>
              </a:rPr>
              <a:t>active</a:t>
            </a:r>
            <a:endParaRPr lang="zh-CN" altLang="en-US" sz="1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86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" grpId="0"/>
      <p:bldP spid="21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0" y="3"/>
            <a:ext cx="12192000" cy="766800"/>
          </a:xfrm>
          <a:prstGeom prst="rect">
            <a:avLst/>
          </a:prstGeom>
          <a:gradFill flip="none" rotWithShape="1">
            <a:gsLst>
              <a:gs pos="0">
                <a:srgbClr val="3333B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F595-3897-4EFA-BCC9-0D4DBBEF7D55}" type="datetime1">
              <a:rPr lang="zh-CN" altLang="en-US" smtClean="0"/>
              <a:t>2018/6/22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294499" y="146022"/>
            <a:ext cx="10804760" cy="753033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Bias the sensor</a:t>
            </a:r>
            <a:endParaRPr lang="zh-CN" altLang="en-US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870" y="3695003"/>
            <a:ext cx="4920933" cy="29755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4027" y="4856330"/>
            <a:ext cx="3428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Comic Sans MS" panose="030F0702030302020204" pitchFamily="66" charset="0"/>
              </a:rPr>
              <a:t>IV Curve of new Board #01</a:t>
            </a:r>
            <a:endParaRPr lang="zh-CN" altLang="en-US" sz="1600" b="1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297" y="1189949"/>
            <a:ext cx="667986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omic Sans MS" panose="030F0702030302020204" pitchFamily="66" charset="0"/>
              </a:rPr>
              <a:t>IV-Curve of 3 boards:</a:t>
            </a:r>
          </a:p>
          <a:p>
            <a:r>
              <a:rPr lang="en-US" altLang="zh-CN" sz="1600" dirty="0">
                <a:latin typeface="Comic Sans MS" panose="030F0702030302020204" pitchFamily="66" charset="0"/>
              </a:rPr>
              <a:t>	</a:t>
            </a:r>
            <a:r>
              <a:rPr lang="en-US" altLang="zh-CN" sz="1600" dirty="0" err="1">
                <a:latin typeface="Comic Sans MS" panose="030F0702030302020204" pitchFamily="66" charset="0"/>
              </a:rPr>
              <a:t>Std</a:t>
            </a:r>
            <a:r>
              <a:rPr lang="en-US" altLang="zh-CN" sz="1600" dirty="0">
                <a:latin typeface="Comic Sans MS" panose="030F0702030302020204" pitchFamily="66" charset="0"/>
              </a:rPr>
              <a:t> Resistance board: </a:t>
            </a:r>
            <a:r>
              <a:rPr lang="en-US" altLang="zh-CN" sz="1600" i="1" dirty="0">
                <a:latin typeface="Comic Sans MS" panose="030F0702030302020204" pitchFamily="66" charset="0"/>
              </a:rPr>
              <a:t>20Ohm/cm</a:t>
            </a:r>
            <a:r>
              <a:rPr lang="en-US" altLang="zh-CN" sz="1600" dirty="0">
                <a:latin typeface="Comic Sans MS" panose="030F0702030302020204" pitchFamily="66" charset="0"/>
              </a:rPr>
              <a:t> #01, #02 </a:t>
            </a:r>
          </a:p>
          <a:p>
            <a:r>
              <a:rPr lang="en-US" altLang="zh-CN" sz="1600" dirty="0">
                <a:latin typeface="Comic Sans MS" panose="030F0702030302020204" pitchFamily="66" charset="0"/>
              </a:rPr>
              <a:t>	High Resistance board: </a:t>
            </a:r>
            <a:r>
              <a:rPr lang="en-US" altLang="zh-CN" sz="1600" i="1" dirty="0">
                <a:latin typeface="Comic Sans MS" panose="030F0702030302020204" pitchFamily="66" charset="0"/>
              </a:rPr>
              <a:t>2000Ohm/cm</a:t>
            </a:r>
            <a:r>
              <a:rPr lang="en-US" altLang="zh-CN" sz="1600" dirty="0">
                <a:latin typeface="Comic Sans MS" panose="030F0702030302020204" pitchFamily="66" charset="0"/>
              </a:rPr>
              <a:t> #19 </a:t>
            </a:r>
            <a:endParaRPr lang="en-US" altLang="zh-CN" sz="1600" dirty="0" smtClean="0">
              <a:latin typeface="Comic Sans MS" panose="030F0702030302020204" pitchFamily="66" charset="0"/>
            </a:endParaRPr>
          </a:p>
          <a:p>
            <a:endParaRPr lang="en-US" altLang="zh-CN" sz="1600" dirty="0">
              <a:latin typeface="Comic Sans MS" panose="030F0702030302020204" pitchFamily="66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#</a:t>
            </a:r>
            <a:r>
              <a:rPr lang="en-US" altLang="zh-CN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19: </a:t>
            </a:r>
          </a:p>
          <a:p>
            <a:r>
              <a:rPr lang="en-US" altLang="zh-CN" sz="1600" dirty="0">
                <a:latin typeface="Comic Sans MS" panose="030F0702030302020204" pitchFamily="66" charset="0"/>
              </a:rPr>
              <a:t>          -&gt;stop linearly increasing at -5V and keep ~0.57mA till -15V.</a:t>
            </a:r>
          </a:p>
          <a:p>
            <a:r>
              <a:rPr lang="en-US" altLang="zh-CN" sz="1600" dirty="0">
                <a:latin typeface="Comic Sans MS" panose="030F0702030302020204" pitchFamily="66" charset="0"/>
              </a:rPr>
              <a:t>          -&gt;gradually increased to 2mA (the upper limit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)</a:t>
            </a:r>
            <a:r>
              <a:rPr lang="en-US" altLang="zh-CN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endParaRPr lang="en-US" altLang="zh-CN" sz="1600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#</a:t>
            </a:r>
            <a:r>
              <a:rPr lang="en-US" altLang="zh-CN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02: </a:t>
            </a:r>
            <a:r>
              <a:rPr lang="en-US" altLang="zh-CN" sz="1600" dirty="0">
                <a:latin typeface="Comic Sans MS" panose="030F0702030302020204" pitchFamily="66" charset="0"/>
              </a:rPr>
              <a:t>have a flat region at voltage -8V~-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9V</a:t>
            </a:r>
            <a:endParaRPr lang="en-US" altLang="zh-CN" sz="1600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#</a:t>
            </a:r>
            <a:r>
              <a:rPr lang="en-US" altLang="zh-CN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01</a:t>
            </a:r>
            <a:r>
              <a:rPr lang="en-US" altLang="zh-CN" sz="1600" dirty="0">
                <a:latin typeface="Comic Sans MS" panose="030F0702030302020204" pitchFamily="66" charset="0"/>
              </a:rPr>
              <a:t>: keep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increasing</a:t>
            </a:r>
            <a:endParaRPr lang="en-US" altLang="zh-CN" sz="1600" dirty="0">
              <a:latin typeface="Comic Sans MS" panose="030F0702030302020204" pitchFamily="66" charset="0"/>
            </a:endParaRPr>
          </a:p>
          <a:p>
            <a:endParaRPr lang="en-US" altLang="zh-CN" sz="1600" dirty="0">
              <a:latin typeface="Comic Sans MS" panose="030F0702030302020204" pitchFamily="66" charset="0"/>
            </a:endParaRPr>
          </a:p>
          <a:p>
            <a:r>
              <a:rPr lang="en-US" altLang="zh-CN" dirty="0"/>
              <a:t>             </a:t>
            </a:r>
          </a:p>
          <a:p>
            <a:r>
              <a:rPr lang="en-US" altLang="zh-CN" dirty="0"/>
              <a:t>	</a:t>
            </a:r>
          </a:p>
          <a:p>
            <a:endParaRPr lang="zh-C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40165" y="1247197"/>
            <a:ext cx="545183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omic Sans MS" panose="030F0702030302020204" pitchFamily="66" charset="0"/>
              </a:rPr>
              <a:t>Reload a new chip on daughter board #01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omic Sans MS" panose="030F0702030302020204" pitchFamily="66" charset="0"/>
              </a:rPr>
              <a:t>Resistance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200Ohm/cm</a:t>
            </a:r>
            <a:endParaRPr lang="en-US" altLang="zh-CN" sz="1600" dirty="0">
              <a:latin typeface="Comic Sans MS" panose="030F0702030302020204" pitchFamily="66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omic Sans MS" panose="030F0702030302020204" pitchFamily="66" charset="0"/>
              </a:rPr>
              <a:t>Wire bonded at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UCSC</a:t>
            </a:r>
            <a:endParaRPr lang="en-US" altLang="zh-CN" sz="1600" dirty="0">
              <a:latin typeface="Comic Sans MS" panose="030F0702030302020204" pitchFamily="66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#01: “healthy ” shape </a:t>
            </a:r>
            <a:r>
              <a:rPr lang="en-US" altLang="zh-CN" sz="1600" dirty="0">
                <a:latin typeface="Comic Sans MS" panose="030F0702030302020204" pitchFamily="66" charset="0"/>
              </a:rPr>
              <a:t>but still have large leakage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current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Could be biased with voltage: ~-50V</a:t>
            </a:r>
            <a:endParaRPr lang="en-US" altLang="zh-CN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sz="1600" dirty="0"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31" y="3712281"/>
            <a:ext cx="5769903" cy="296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64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16605" y="1096718"/>
            <a:ext cx="4548264" cy="6064351"/>
          </a:xfrm>
          <a:prstGeom prst="rect">
            <a:avLst/>
          </a:prstGeom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0" y="3"/>
            <a:ext cx="12192000" cy="766800"/>
          </a:xfrm>
          <a:prstGeom prst="rect">
            <a:avLst/>
          </a:prstGeom>
          <a:gradFill flip="none" rotWithShape="1">
            <a:gsLst>
              <a:gs pos="0">
                <a:srgbClr val="3333B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F595-3897-4EFA-BCC9-0D4DBBEF7D55}" type="datetime1">
              <a:rPr lang="zh-CN" altLang="en-US" smtClean="0"/>
              <a:t>2018/6/22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8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184144" y="1337501"/>
            <a:ext cx="10811933" cy="506552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1800" dirty="0">
                <a:latin typeface="Comic Sans MS" panose="030F0702030302020204" pitchFamily="66" charset="0"/>
              </a:rPr>
              <a:t>Mechanical setup upgraded:</a:t>
            </a:r>
            <a:endParaRPr lang="zh-CN" altLang="en-US" sz="1800" dirty="0">
              <a:latin typeface="Comic Sans MS" panose="030F0702030302020204" pitchFamily="66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184143" y="46224"/>
            <a:ext cx="10804760" cy="58653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Test with Laser: </a:t>
            </a:r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Mechanical </a:t>
            </a:r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upgrade</a:t>
            </a:r>
            <a:endParaRPr lang="zh-CN" altLang="en-US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063" y="4017655"/>
            <a:ext cx="3049280" cy="22869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51514" y="1403888"/>
            <a:ext cx="55143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Comic Sans MS" panose="030F0702030302020204" pitchFamily="66" charset="0"/>
              </a:rPr>
              <a:t>Mechanical setup:</a:t>
            </a:r>
          </a:p>
          <a:p>
            <a:endParaRPr lang="en-US" altLang="zh-CN" dirty="0">
              <a:latin typeface="Comic Sans MS" panose="030F0702030302020204" pitchFamily="66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dirty="0">
                <a:latin typeface="Comic Sans MS" panose="030F0702030302020204" pitchFamily="66" charset="0"/>
              </a:rPr>
              <a:t>Dark box: with a laser label providing dark environment.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dirty="0">
                <a:latin typeface="Comic Sans MS" panose="030F0702030302020204" pitchFamily="66" charset="0"/>
              </a:rPr>
              <a:t>Fan on two sides.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dirty="0">
                <a:latin typeface="Comic Sans MS" panose="030F0702030302020204" pitchFamily="66" charset="0"/>
              </a:rPr>
              <a:t>Metal structure base to raise and fix the board near to inlet of the fan.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dirty="0">
                <a:latin typeface="Comic Sans MS" panose="030F0702030302020204" pitchFamily="66" charset="0"/>
              </a:rPr>
              <a:t>Metal arm holding the laser. </a:t>
            </a:r>
          </a:p>
          <a:p>
            <a:endParaRPr lang="en-US" altLang="zh-CN" dirty="0"/>
          </a:p>
          <a:p>
            <a:pPr marL="285744" indent="-285744"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  <p:sp>
        <p:nvSpPr>
          <p:cNvPr id="12" name="Down Arrow 11"/>
          <p:cNvSpPr/>
          <p:nvPr/>
        </p:nvSpPr>
        <p:spPr>
          <a:xfrm rot="5400000">
            <a:off x="6379327" y="3605915"/>
            <a:ext cx="359024" cy="1049189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Right Arrow 12"/>
          <p:cNvSpPr/>
          <p:nvPr/>
        </p:nvSpPr>
        <p:spPr>
          <a:xfrm rot="10800000">
            <a:off x="-31976" y="3950996"/>
            <a:ext cx="883796" cy="355789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05829" y="4757283"/>
            <a:ext cx="1481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Comic Sans MS" panose="030F0702030302020204" pitchFamily="66" charset="0"/>
              </a:rPr>
              <a:t>Working …</a:t>
            </a:r>
            <a:endParaRPr lang="zh-CN" alt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44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0" y="3"/>
            <a:ext cx="12192000" cy="766800"/>
          </a:xfrm>
          <a:prstGeom prst="rect">
            <a:avLst/>
          </a:prstGeom>
          <a:gradFill flip="none" rotWithShape="1">
            <a:gsLst>
              <a:gs pos="0">
                <a:srgbClr val="3333B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F595-3897-4EFA-BCC9-0D4DBBEF7D55}" type="datetime1">
              <a:rPr lang="zh-CN" altLang="en-US" smtClean="0"/>
              <a:t>2018/6/22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8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197253" y="1585760"/>
            <a:ext cx="4768111" cy="506552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n"/>
            </a:pPr>
            <a:r>
              <a:rPr lang="en-US" altLang="zh-CN" sz="1600" dirty="0" smtClean="0">
                <a:latin typeface="Comic Sans MS" panose="030F0702030302020204" pitchFamily="66" charset="0"/>
              </a:rPr>
              <a:t>Testing </a:t>
            </a:r>
            <a:r>
              <a:rPr lang="en-US" altLang="zh-CN" sz="1600" dirty="0">
                <a:latin typeface="Comic Sans MS" panose="030F0702030302020204" pitchFamily="66" charset="0"/>
              </a:rPr>
              <a:t>parameters: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1600" dirty="0">
                <a:latin typeface="Comic Sans MS" panose="030F0702030302020204" pitchFamily="66" charset="0"/>
              </a:rPr>
              <a:t>          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   </a:t>
            </a:r>
            <a:r>
              <a:rPr lang="en-US" altLang="zh-CN" sz="1400" dirty="0">
                <a:latin typeface="Comic Sans MS" panose="030F0702030302020204" pitchFamily="66" charset="0"/>
              </a:rPr>
              <a:t>BL=0.6, Threshold=0.7V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n"/>
            </a:pPr>
            <a:r>
              <a:rPr lang="en-US" altLang="zh-CN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Observation: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1600" dirty="0">
                <a:latin typeface="Comic Sans MS" panose="030F0702030302020204" pitchFamily="66" charset="0"/>
              </a:rPr>
              <a:t>   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 </a:t>
            </a:r>
            <a:r>
              <a:rPr lang="en-US" altLang="zh-CN" sz="1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H</a:t>
            </a:r>
            <a:r>
              <a:rPr lang="en-US" altLang="zh-CN" sz="14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itmap</a:t>
            </a:r>
            <a:r>
              <a:rPr lang="en-US" altLang="zh-CN" sz="1400" dirty="0" smtClean="0">
                <a:latin typeface="Comic Sans MS" panose="030F0702030302020204" pitchFamily="66" charset="0"/>
              </a:rPr>
              <a:t>: the </a:t>
            </a:r>
            <a:r>
              <a:rPr lang="en-US" altLang="zh-CN" sz="1400" dirty="0">
                <a:latin typeface="Comic Sans MS" panose="030F0702030302020204" pitchFamily="66" charset="0"/>
              </a:rPr>
              <a:t>laser’s location and </a:t>
            </a:r>
            <a:r>
              <a:rPr lang="en-US" altLang="zh-CN" sz="1400" dirty="0" smtClean="0">
                <a:latin typeface="Comic Sans MS" panose="030F0702030302020204" pitchFamily="66" charset="0"/>
              </a:rPr>
              <a:t>shape</a:t>
            </a:r>
            <a:endParaRPr lang="en-US" altLang="zh-CN" sz="1400" dirty="0">
              <a:latin typeface="Comic Sans MS" panose="030F0702030302020204" pitchFamily="66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1400" dirty="0">
                <a:latin typeface="Comic Sans MS" panose="030F0702030302020204" pitchFamily="66" charset="0"/>
              </a:rPr>
              <a:t>     </a:t>
            </a:r>
            <a:r>
              <a:rPr lang="en-US" altLang="zh-CN" sz="1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Threshold sweeping</a:t>
            </a:r>
            <a:r>
              <a:rPr lang="en-US" altLang="zh-CN" sz="1400" dirty="0" smtClean="0">
                <a:latin typeface="Comic Sans MS" panose="030F0702030302020204" pitchFamily="66" charset="0"/>
              </a:rPr>
              <a:t>: signal &amp; slow hits at lower Threshold</a:t>
            </a:r>
            <a:endParaRPr lang="en-US" altLang="zh-CN" sz="1400" dirty="0"/>
          </a:p>
          <a:p>
            <a:pPr marL="0" indent="0">
              <a:buNone/>
            </a:pPr>
            <a:endParaRPr lang="en-US" altLang="zh-CN" sz="1400" dirty="0"/>
          </a:p>
          <a:p>
            <a:pPr marL="0" indent="0">
              <a:buNone/>
            </a:pPr>
            <a:endParaRPr lang="en-US" altLang="zh-CN" sz="1400" dirty="0"/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273236" y="38521"/>
            <a:ext cx="10804760" cy="58653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Response to Laser</a:t>
            </a:r>
            <a:endParaRPr lang="zh-CN" altLang="en-US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68077" y="769657"/>
            <a:ext cx="2540820" cy="340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7590" y="1197548"/>
            <a:ext cx="3515712" cy="253009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5672" y="968782"/>
            <a:ext cx="38116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i="1" dirty="0">
                <a:solidFill>
                  <a:srgbClr val="FF0000"/>
                </a:solidFill>
                <a:latin typeface="Comic Sans MS" panose="030F0702030302020204" pitchFamily="66" charset="0"/>
              </a:rPr>
              <a:t>High resistivity chip: 2000 Ohm/cm  #19</a:t>
            </a:r>
          </a:p>
          <a:p>
            <a:r>
              <a:rPr lang="en-US" altLang="zh-CN" sz="1100" i="1" dirty="0">
                <a:solidFill>
                  <a:srgbClr val="FF0000"/>
                </a:solidFill>
                <a:latin typeface="Comic Sans MS" panose="030F0702030302020204" pitchFamily="66" charset="0"/>
              </a:rPr>
              <a:t>Default </a:t>
            </a:r>
            <a:r>
              <a:rPr lang="en-US" altLang="zh-CN" sz="11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conf</a:t>
            </a:r>
            <a:endParaRPr lang="en-US" altLang="zh-CN" sz="11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40913" y="895244"/>
            <a:ext cx="3157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i="1" dirty="0"/>
              <a:t>Just to show how the laser looks like.</a:t>
            </a:r>
            <a:endParaRPr lang="zh-CN" altLang="en-US" sz="1400" i="1" dirty="0"/>
          </a:p>
        </p:txBody>
      </p:sp>
      <p:sp>
        <p:nvSpPr>
          <p:cNvPr id="14" name="Right Arrow 13"/>
          <p:cNvSpPr/>
          <p:nvPr/>
        </p:nvSpPr>
        <p:spPr>
          <a:xfrm>
            <a:off x="345502" y="5537395"/>
            <a:ext cx="608767" cy="2597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3580" y="4478214"/>
            <a:ext cx="3747269" cy="19838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8893" y="4478214"/>
            <a:ext cx="3793107" cy="20010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53579" y="4080219"/>
            <a:ext cx="4013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omic Sans MS" panose="030F0702030302020204" pitchFamily="66" charset="0"/>
              </a:rPr>
              <a:t>Result from one of the targeted pixels</a:t>
            </a:r>
            <a:r>
              <a:rPr lang="en-US" altLang="zh-CN" dirty="0"/>
              <a:t>:</a:t>
            </a:r>
            <a:endParaRPr lang="zh-CN" altLang="en-US" dirty="0"/>
          </a:p>
        </p:txBody>
      </p:sp>
      <p:sp>
        <p:nvSpPr>
          <p:cNvPr id="18" name="Rectangle 17"/>
          <p:cNvSpPr/>
          <p:nvPr/>
        </p:nvSpPr>
        <p:spPr>
          <a:xfrm>
            <a:off x="175672" y="3721513"/>
            <a:ext cx="447790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buFont typeface="Wingdings" panose="05000000000000000000" pitchFamily="2" charset="2"/>
              <a:buChar char="n"/>
            </a:pPr>
            <a:r>
              <a:rPr lang="en-US" altLang="zh-CN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Conclusion</a:t>
            </a:r>
            <a:r>
              <a:rPr lang="en-US" altLang="zh-CN" sz="1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:</a:t>
            </a:r>
          </a:p>
          <a:p>
            <a:pPr marL="285744" indent="-285744">
              <a:buFont typeface="Wingdings" panose="05000000000000000000" pitchFamily="2" charset="2"/>
              <a:buChar char="n"/>
            </a:pPr>
            <a:endParaRPr lang="en-US" altLang="zh-CN" sz="1600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r>
              <a:rPr lang="en-US" altLang="zh-CN" sz="1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    Successfully see the Laser(shape and location)</a:t>
            </a:r>
          </a:p>
          <a:p>
            <a:r>
              <a:rPr lang="en-US" altLang="zh-CN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1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   other phenomenon to be understand</a:t>
            </a:r>
          </a:p>
          <a:p>
            <a:pPr marL="285744" indent="-285744">
              <a:buFont typeface="Wingdings" panose="05000000000000000000" pitchFamily="2" charset="2"/>
              <a:buChar char="n"/>
            </a:pPr>
            <a:endParaRPr lang="en-US" altLang="zh-CN" sz="1600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</a:pPr>
            <a:endParaRPr lang="en-US" altLang="zh-CN" sz="1600" dirty="0"/>
          </a:p>
          <a:p>
            <a:pPr>
              <a:lnSpc>
                <a:spcPct val="100000"/>
              </a:lnSpc>
            </a:pPr>
            <a:endParaRPr lang="en-US" altLang="zh-CN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1100347" y="5344124"/>
            <a:ext cx="3433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omic Sans MS" panose="030F0702030302020204" pitchFamily="66" charset="0"/>
              </a:rPr>
              <a:t>Speed up the test by </a:t>
            </a:r>
            <a:r>
              <a:rPr lang="en-US" altLang="zh-CN" dirty="0" smtClean="0">
                <a:latin typeface="Comic Sans MS" panose="030F0702030302020204" pitchFamily="66" charset="0"/>
              </a:rPr>
              <a:t>changing to  </a:t>
            </a:r>
            <a:r>
              <a:rPr lang="en-US" altLang="zh-CN" dirty="0">
                <a:latin typeface="Comic Sans MS" panose="030F0702030302020204" pitchFamily="66" charset="0"/>
              </a:rPr>
              <a:t>stream readout.</a:t>
            </a:r>
            <a:endParaRPr lang="zh-CN" alt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91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>
            <a:spLocks/>
          </p:cNvSpPr>
          <p:nvPr/>
        </p:nvSpPr>
        <p:spPr>
          <a:xfrm>
            <a:off x="0" y="3"/>
            <a:ext cx="12192000" cy="766800"/>
          </a:xfrm>
          <a:prstGeom prst="rect">
            <a:avLst/>
          </a:prstGeom>
          <a:gradFill flip="none" rotWithShape="1">
            <a:gsLst>
              <a:gs pos="0">
                <a:srgbClr val="3333B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33DFD0-1D85-43EA-AF71-E052EBB1DC20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84143" y="39608"/>
            <a:ext cx="10804760" cy="58653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Reading register </a:t>
            </a:r>
            <a:r>
              <a:rPr lang="en-US" altLang="zh-CN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vs</a:t>
            </a:r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Stream readout </a:t>
            </a:r>
            <a:endParaRPr lang="zh-CN" altLang="en-US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" y="1056506"/>
            <a:ext cx="75596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n"/>
            </a:pPr>
            <a:r>
              <a:rPr lang="en-US" altLang="zh-CN" dirty="0">
                <a:latin typeface="Comic Sans MS" panose="030F0702030302020204" pitchFamily="66" charset="0"/>
              </a:rPr>
              <a:t>To speed up the tests-&gt; move to stream readout</a:t>
            </a:r>
            <a:r>
              <a:rPr lang="en-US" altLang="zh-CN" dirty="0"/>
              <a:t>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8731" y="3890751"/>
            <a:ext cx="4818912" cy="10782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7649" y="3498885"/>
            <a:ext cx="71643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omic Sans MS" panose="030F0702030302020204" pitchFamily="66" charset="0"/>
              </a:rPr>
              <a:t>Stream readout : read a frame of data at with given </a:t>
            </a:r>
            <a:r>
              <a:rPr lang="en-US" altLang="zh-CN" sz="1600" dirty="0" err="1">
                <a:latin typeface="Comic Sans MS" panose="030F0702030302020204" pitchFamily="66" charset="0"/>
              </a:rPr>
              <a:t>runrate</a:t>
            </a:r>
            <a:r>
              <a:rPr lang="en-US" altLang="zh-CN" sz="1600" dirty="0">
                <a:latin typeface="Comic Sans MS" panose="030F0702030302020204" pitchFamily="66" charset="0"/>
              </a:rPr>
              <a:t>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sz="1400" dirty="0"/>
          </a:p>
          <a:p>
            <a:r>
              <a:rPr lang="en-US" altLang="zh-CN" sz="1400" i="1" dirty="0">
                <a:solidFill>
                  <a:schemeClr val="accent6">
                    <a:lumMod val="75000"/>
                  </a:schemeClr>
                </a:solidFill>
              </a:rPr>
              <a:t>Correctly configure the board </a:t>
            </a:r>
            <a:r>
              <a:rPr lang="en-US" altLang="zh-CN" sz="1400" i="1" dirty="0"/>
              <a:t>-&gt; </a:t>
            </a:r>
            <a:r>
              <a:rPr lang="en-US" altLang="zh-CN" sz="1400" i="1" dirty="0">
                <a:solidFill>
                  <a:srgbClr val="C00000"/>
                </a:solidFill>
              </a:rPr>
              <a:t>Give the board a Trig signal </a:t>
            </a:r>
            <a:r>
              <a:rPr lang="en-US" altLang="zh-CN" sz="1400" i="1" dirty="0"/>
              <a:t>-&gt; always latching the data and will send the adjustable(up to 256 bytes) size of data </a:t>
            </a:r>
            <a:r>
              <a:rPr lang="en-US" altLang="zh-CN" sz="1400" i="1" dirty="0">
                <a:solidFill>
                  <a:schemeClr val="accent6">
                    <a:lumMod val="75000"/>
                  </a:schemeClr>
                </a:solidFill>
              </a:rPr>
              <a:t>(certain time window like 6.5μs for 256 bytes)</a:t>
            </a:r>
            <a:r>
              <a:rPr lang="en-US" altLang="zh-CN" sz="1400" i="1" dirty="0"/>
              <a:t> -&gt; </a:t>
            </a:r>
            <a:r>
              <a:rPr lang="en-US" altLang="zh-CN" sz="1400" i="1" dirty="0">
                <a:solidFill>
                  <a:srgbClr val="C00000"/>
                </a:solidFill>
              </a:rPr>
              <a:t>Next Trigger </a:t>
            </a:r>
          </a:p>
          <a:p>
            <a:endParaRPr lang="en-US" altLang="zh-CN" sz="1400" i="1" dirty="0"/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sz="1600" dirty="0"/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dirty="0"/>
          </a:p>
          <a:p>
            <a:endParaRPr lang="zh-CN" alt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373" y="1703153"/>
            <a:ext cx="5027628" cy="101781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7649" y="1639176"/>
            <a:ext cx="716437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omic Sans MS" panose="030F0702030302020204" pitchFamily="66" charset="0"/>
              </a:rPr>
              <a:t>Previous way to read the data:</a:t>
            </a:r>
            <a:r>
              <a:rPr lang="zh-CN" altLang="en-US" sz="1600" dirty="0">
                <a:latin typeface="Comic Sans MS" panose="030F0702030302020204" pitchFamily="66" charset="0"/>
              </a:rPr>
              <a:t> </a:t>
            </a:r>
            <a:r>
              <a:rPr lang="en-US" altLang="zh-CN" sz="1600" dirty="0">
                <a:latin typeface="Comic Sans MS" panose="030F0702030302020204" pitchFamily="66" charset="0"/>
              </a:rPr>
              <a:t>Directly reading from the register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sz="1600" dirty="0"/>
          </a:p>
          <a:p>
            <a:r>
              <a:rPr lang="en-US" altLang="zh-CN" sz="1400" i="1" dirty="0">
                <a:solidFill>
                  <a:schemeClr val="accent6">
                    <a:lumMod val="75000"/>
                  </a:schemeClr>
                </a:solidFill>
              </a:rPr>
              <a:t>Correctly configure the board </a:t>
            </a:r>
            <a:r>
              <a:rPr lang="en-US" altLang="zh-CN" sz="1400" i="1" dirty="0"/>
              <a:t>-&gt; </a:t>
            </a:r>
            <a:r>
              <a:rPr lang="en-US" altLang="zh-CN" sz="1400" i="1" dirty="0">
                <a:solidFill>
                  <a:srgbClr val="C00000"/>
                </a:solidFill>
              </a:rPr>
              <a:t>Give the board a Trig signal</a:t>
            </a:r>
            <a:r>
              <a:rPr lang="en-US" altLang="zh-CN" sz="1400" i="1" dirty="0"/>
              <a:t>-&gt; </a:t>
            </a:r>
            <a:r>
              <a:rPr lang="en-US" altLang="zh-CN" sz="1400" i="1" dirty="0">
                <a:solidFill>
                  <a:schemeClr val="accent6">
                    <a:lumMod val="75000"/>
                  </a:schemeClr>
                </a:solidFill>
              </a:rPr>
              <a:t>Start waiting and checking the </a:t>
            </a:r>
            <a:r>
              <a:rPr lang="en-US" altLang="zh-CN" sz="1400" i="1" dirty="0" err="1">
                <a:solidFill>
                  <a:schemeClr val="accent6">
                    <a:lumMod val="75000"/>
                  </a:schemeClr>
                </a:solidFill>
              </a:rPr>
              <a:t>DataValid</a:t>
            </a:r>
            <a:r>
              <a:rPr lang="en-US" altLang="zh-CN" sz="1400" i="1" dirty="0">
                <a:solidFill>
                  <a:schemeClr val="accent6">
                    <a:lumMod val="75000"/>
                  </a:schemeClr>
                </a:solidFill>
              </a:rPr>
              <a:t> Flag in certain time window(200μs) </a:t>
            </a:r>
          </a:p>
          <a:p>
            <a:r>
              <a:rPr lang="en-US" altLang="zh-CN" sz="1400" i="1" dirty="0"/>
              <a:t>[if True: read and return the information directly from the register. Could give the information of 24hits(90 bytes) at most] -&gt; </a:t>
            </a:r>
            <a:r>
              <a:rPr lang="en-US" altLang="zh-CN" sz="1400" i="1" dirty="0">
                <a:solidFill>
                  <a:srgbClr val="C00000"/>
                </a:solidFill>
              </a:rPr>
              <a:t>Next Trigger </a:t>
            </a:r>
          </a:p>
          <a:p>
            <a:endParaRPr lang="en-US" altLang="zh-CN" dirty="0"/>
          </a:p>
        </p:txBody>
      </p:sp>
      <p:sp>
        <p:nvSpPr>
          <p:cNvPr id="3" name="Rectangle 2"/>
          <p:cNvSpPr/>
          <p:nvPr/>
        </p:nvSpPr>
        <p:spPr>
          <a:xfrm>
            <a:off x="197649" y="4968994"/>
            <a:ext cx="1160733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latin typeface="Comic Sans MS" panose="030F0702030302020204" pitchFamily="66" charset="0"/>
              </a:rPr>
              <a:t>Upgrades and improvements: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latin typeface="Comic Sans MS" panose="030F0702030302020204" pitchFamily="66" charset="0"/>
              </a:rPr>
              <a:t>Firmware </a:t>
            </a:r>
            <a:r>
              <a:rPr lang="en-US" altLang="zh-CN" sz="1600" dirty="0">
                <a:latin typeface="Comic Sans MS" panose="030F0702030302020204" pitchFamily="66" charset="0"/>
              </a:rPr>
              <a:t>and software have been upgraded for the stream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readout</a:t>
            </a:r>
            <a:endParaRPr lang="en-US" altLang="zh-CN" sz="1600" dirty="0">
              <a:latin typeface="Comic Sans MS" panose="030F0702030302020204" pitchFamily="66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omic Sans MS" panose="030F0702030302020204" pitchFamily="66" charset="0"/>
              </a:rPr>
              <a:t>S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etting </a:t>
            </a:r>
            <a:r>
              <a:rPr lang="en-US" altLang="zh-CN" sz="1600" dirty="0">
                <a:latin typeface="Comic Sans MS" panose="030F0702030302020204" pitchFamily="66" charset="0"/>
              </a:rPr>
              <a:t>the proper run parameters (delay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[time alignment], </a:t>
            </a:r>
            <a:r>
              <a:rPr lang="en-US" altLang="zh-CN" sz="1600" dirty="0">
                <a:latin typeface="Comic Sans MS" panose="030F0702030302020204" pitchFamily="66" charset="0"/>
              </a:rPr>
              <a:t>threshold, the frame size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) is </a:t>
            </a:r>
            <a:r>
              <a:rPr lang="en-US" altLang="zh-CN" sz="1600" dirty="0">
                <a:latin typeface="Comic Sans MS" panose="030F0702030302020204" pitchFamily="66" charset="0"/>
              </a:rPr>
              <a:t>very import in stream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readout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latin typeface="Comic Sans MS" panose="030F0702030302020204" pitchFamily="66" charset="0"/>
              </a:rPr>
              <a:t>Real-time results display/Online </a:t>
            </a:r>
            <a:r>
              <a:rPr lang="en-US" altLang="zh-CN" sz="1600" dirty="0">
                <a:latin typeface="Comic Sans MS" panose="030F0702030302020204" pitchFamily="66" charset="0"/>
              </a:rPr>
              <a:t>monitors have been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developed for both two ways</a:t>
            </a:r>
            <a:endParaRPr lang="en-US" altLang="zh-CN" sz="1600" dirty="0">
              <a:latin typeface="Comic Sans MS" panose="030F0702030302020204" pitchFamily="66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At least 100 </a:t>
            </a:r>
            <a:r>
              <a:rPr lang="en-US" altLang="zh-CN" dirty="0">
                <a:solidFill>
                  <a:srgbClr val="C00000"/>
                </a:solidFill>
                <a:latin typeface="Comic Sans MS" panose="030F0702030302020204" pitchFamily="66" charset="0"/>
              </a:rPr>
              <a:t>times </a:t>
            </a:r>
            <a:r>
              <a:rPr lang="en-US" altLang="zh-CN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faster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sz="1600" dirty="0"/>
          </a:p>
        </p:txBody>
      </p:sp>
    </p:spTree>
    <p:extLst>
      <p:ext uri="{BB962C8B-B14F-4D97-AF65-F5344CB8AC3E}">
        <p14:creationId xmlns:p14="http://schemas.microsoft.com/office/powerpoint/2010/main" val="321048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>
            <a:spLocks/>
          </p:cNvSpPr>
          <p:nvPr/>
        </p:nvSpPr>
        <p:spPr>
          <a:xfrm>
            <a:off x="0" y="3"/>
            <a:ext cx="12192000" cy="766800"/>
          </a:xfrm>
          <a:prstGeom prst="rect">
            <a:avLst/>
          </a:prstGeom>
          <a:gradFill flip="none" rotWithShape="1">
            <a:gsLst>
              <a:gs pos="0">
                <a:srgbClr val="3333B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33DFD0-1D85-43EA-AF71-E052EBB1DC20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9528" y="86616"/>
            <a:ext cx="10804760" cy="753033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Real time monitoring </a:t>
            </a:r>
            <a:endParaRPr lang="zh-CN" altLang="en-US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9528" y="3518207"/>
            <a:ext cx="55523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n"/>
            </a:pPr>
            <a:r>
              <a:rPr lang="en-US" altLang="zh-CN" sz="1600" dirty="0">
                <a:latin typeface="Comic Sans MS" panose="030F0702030302020204" pitchFamily="66" charset="0"/>
              </a:rPr>
              <a:t>For stream readout: an Online viewer (GUI)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omic Sans MS" panose="030F0702030302020204" pitchFamily="66" charset="0"/>
              </a:rPr>
              <a:t>Online viewer: a real time data decoding and display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GUI</a:t>
            </a:r>
            <a:endParaRPr lang="en-US" altLang="zh-CN" sz="1600" dirty="0">
              <a:latin typeface="Comic Sans MS" panose="030F0702030302020204" pitchFamily="66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600" dirty="0" err="1">
                <a:latin typeface="Comic Sans MS" panose="030F0702030302020204" pitchFamily="66" charset="0"/>
              </a:rPr>
              <a:t>Hitmap</a:t>
            </a:r>
            <a:r>
              <a:rPr lang="en-US" altLang="zh-CN" sz="1600" dirty="0">
                <a:latin typeface="Comic Sans MS" panose="030F0702030302020204" pitchFamily="66" charset="0"/>
              </a:rPr>
              <a:t>, timestamp, efficiency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display</a:t>
            </a:r>
            <a:endParaRPr lang="en-US" altLang="zh-CN" sz="1600" dirty="0">
              <a:latin typeface="Comic Sans MS" panose="030F0702030302020204" pitchFamily="66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omic Sans MS" panose="030F0702030302020204" pitchFamily="66" charset="0"/>
              </a:rPr>
              <a:t>Several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functions</a:t>
            </a:r>
            <a:endParaRPr lang="en-US" altLang="zh-CN" sz="1600" dirty="0">
              <a:latin typeface="Comic Sans MS" panose="030F0702030302020204" pitchFamily="66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omic Sans MS" panose="030F0702030302020204" pitchFamily="66" charset="0"/>
              </a:rPr>
              <a:t>Shortcomings: could run stable at lower </a:t>
            </a:r>
            <a:r>
              <a:rPr lang="en-US" altLang="zh-CN" sz="1600" dirty="0" err="1">
                <a:latin typeface="Comic Sans MS" panose="030F0702030302020204" pitchFamily="66" charset="0"/>
              </a:rPr>
              <a:t>runrate</a:t>
            </a:r>
            <a:r>
              <a:rPr lang="en-US" altLang="zh-CN" sz="1600" dirty="0">
                <a:latin typeface="Comic Sans MS" panose="030F0702030302020204" pitchFamily="66" charset="0"/>
              </a:rPr>
              <a:t> like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5Hz</a:t>
            </a:r>
            <a:endParaRPr lang="en-US" altLang="zh-CN" sz="1600" dirty="0">
              <a:latin typeface="Comic Sans MS" panose="030F0702030302020204" pitchFamily="66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sz="1600" dirty="0">
              <a:latin typeface="Comic Sans MS" panose="030F0702030302020204" pitchFamily="66" charset="0"/>
            </a:endParaRPr>
          </a:p>
          <a:p>
            <a:r>
              <a:rPr lang="en-US" altLang="zh-CN" sz="1600" dirty="0">
                <a:latin typeface="Comic Sans MS" panose="030F0702030302020204" pitchFamily="66" charset="0"/>
              </a:rPr>
              <a:t>	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GUI needs to be optimized </a:t>
            </a:r>
            <a:r>
              <a:rPr lang="en-US" altLang="zh-CN" sz="1600" dirty="0">
                <a:latin typeface="Comic Sans MS" panose="030F0702030302020204" pitchFamily="66" charset="0"/>
              </a:rPr>
              <a:t>for running with higher frequency and more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statistic</a:t>
            </a:r>
            <a:endParaRPr lang="en-US" altLang="zh-CN" sz="1600" dirty="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301" y="3438369"/>
            <a:ext cx="6023735" cy="2806372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435438" y="5462210"/>
            <a:ext cx="609600" cy="276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19528" y="1687087"/>
            <a:ext cx="5901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n"/>
            </a:pPr>
            <a:r>
              <a:rPr lang="en-US" altLang="zh-CN" sz="1600" dirty="0">
                <a:latin typeface="Comic Sans MS" panose="030F0702030302020204" pitchFamily="66" charset="0"/>
              </a:rPr>
              <a:t>For register reading: real time updating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figures</a:t>
            </a:r>
            <a:endParaRPr lang="en-US" altLang="zh-CN" sz="1600" dirty="0">
              <a:latin typeface="Comic Sans MS" panose="030F0702030302020204" pitchFamily="66" charset="0"/>
            </a:endParaRPr>
          </a:p>
          <a:p>
            <a:pPr marL="285744" indent="-285744">
              <a:buFont typeface="Wingdings" panose="05000000000000000000" pitchFamily="2" charset="2"/>
              <a:buChar char="n"/>
            </a:pPr>
            <a:endParaRPr lang="en-US" altLang="zh-CN" sz="1600" dirty="0">
              <a:latin typeface="Comic Sans MS" panose="030F0702030302020204" pitchFamily="66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600" dirty="0" err="1">
                <a:latin typeface="Comic Sans MS" panose="030F0702030302020204" pitchFamily="66" charset="0"/>
              </a:rPr>
              <a:t>Hitmap</a:t>
            </a:r>
            <a:r>
              <a:rPr lang="en-US" altLang="zh-CN" sz="1600" dirty="0">
                <a:latin typeface="Comic Sans MS" panose="030F0702030302020204" pitchFamily="66" charset="0"/>
              </a:rPr>
              <a:t>, time distribution, efficiency </a:t>
            </a:r>
            <a:r>
              <a:rPr lang="en-US" altLang="zh-CN" sz="1600" dirty="0" err="1">
                <a:latin typeface="Comic Sans MS" panose="030F0702030302020204" pitchFamily="66" charset="0"/>
              </a:rPr>
              <a:t>vs</a:t>
            </a:r>
            <a:r>
              <a:rPr lang="en-US" altLang="zh-CN" sz="1600" dirty="0">
                <a:latin typeface="Comic Sans MS" panose="030F0702030302020204" pitchFamily="66" charset="0"/>
              </a:rPr>
              <a:t> threshold</a:t>
            </a:r>
            <a:endParaRPr lang="zh-CN" altLang="en-US" sz="1600" dirty="0"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0035" y="1177701"/>
            <a:ext cx="3113000" cy="2063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7358" y="1183766"/>
            <a:ext cx="3112677" cy="209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7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0" y="3"/>
            <a:ext cx="12192000" cy="766800"/>
          </a:xfrm>
          <a:prstGeom prst="rect">
            <a:avLst/>
          </a:prstGeom>
          <a:gradFill flip="none" rotWithShape="1">
            <a:gsLst>
              <a:gs pos="0">
                <a:srgbClr val="3333B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F595-3897-4EFA-BCC9-0D4DBBEF7D55}" type="datetime1">
              <a:rPr lang="zh-CN" altLang="en-US" smtClean="0"/>
              <a:t>2018/6/22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err="1" smtClean="0"/>
              <a:t>Yubo</a:t>
            </a:r>
            <a:r>
              <a:rPr lang="en-US" altLang="zh-CN" dirty="0" smtClean="0"/>
              <a:t> Han (IHEP)</a:t>
            </a:r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609600" y="13770"/>
            <a:ext cx="10804760" cy="753033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Summary and Next </a:t>
            </a:r>
            <a:endParaRPr lang="zh-CN" altLang="en-US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85089" y="1338894"/>
            <a:ext cx="10455212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omic Sans MS" panose="030F0702030302020204" pitchFamily="66" charset="0"/>
              </a:rPr>
              <a:t>Main conclusion: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omic Sans MS" panose="030F0702030302020204" pitchFamily="66" charset="0"/>
              </a:rPr>
              <a:t>Signal could be observed using </a:t>
            </a:r>
            <a:r>
              <a:rPr lang="en-US" altLang="zh-CN" sz="1600" dirty="0" err="1">
                <a:latin typeface="Comic Sans MS" panose="030F0702030302020204" pitchFamily="66" charset="0"/>
              </a:rPr>
              <a:t>Qinj</a:t>
            </a:r>
            <a:r>
              <a:rPr lang="en-US" altLang="zh-CN" sz="1600" dirty="0">
                <a:latin typeface="Comic Sans MS" panose="030F0702030302020204" pitchFamily="66" charset="0"/>
              </a:rPr>
              <a:t>,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LED, LASER</a:t>
            </a:r>
            <a:endParaRPr lang="en-US" altLang="zh-CN" sz="1600" dirty="0">
              <a:latin typeface="Comic Sans MS" panose="030F0702030302020204" pitchFamily="66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omic Sans MS" panose="030F0702030302020204" pitchFamily="66" charset="0"/>
              </a:rPr>
              <a:t>Repeatable and stable results could be get with cooling module added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omic Sans MS" panose="030F0702030302020204" pitchFamily="66" charset="0"/>
              </a:rPr>
              <a:t>The 200Ohm/cm could be biased but have large leakage current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omic Sans MS" panose="030F0702030302020204" pitchFamily="66" charset="0"/>
              </a:rPr>
              <a:t>Large noise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observed</a:t>
            </a:r>
            <a:endParaRPr lang="en-US" altLang="zh-CN" dirty="0"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The chip is working</a:t>
            </a:r>
          </a:p>
          <a:p>
            <a:endParaRPr lang="en-US" altLang="zh-CN" dirty="0">
              <a:latin typeface="Comic Sans MS" panose="030F0702030302020204" pitchFamily="66" charset="0"/>
            </a:endParaRPr>
          </a:p>
          <a:p>
            <a:r>
              <a:rPr lang="en-US" altLang="zh-CN" dirty="0">
                <a:latin typeface="Comic Sans MS" panose="030F0702030302020204" pitchFamily="66" charset="0"/>
              </a:rPr>
              <a:t>Questions :</a:t>
            </a:r>
          </a:p>
          <a:p>
            <a:r>
              <a:rPr lang="en-US" altLang="zh-CN" dirty="0">
                <a:latin typeface="Comic Sans MS" panose="030F0702030302020204" pitchFamily="66" charset="0"/>
              </a:rPr>
              <a:t>    Why large leakage current? </a:t>
            </a:r>
          </a:p>
          <a:p>
            <a:r>
              <a:rPr lang="en-US" altLang="zh-CN" dirty="0">
                <a:latin typeface="Comic Sans MS" panose="030F0702030302020204" pitchFamily="66" charset="0"/>
              </a:rPr>
              <a:t>    Optimal working parameters (Threshold, time window</a:t>
            </a:r>
            <a:r>
              <a:rPr lang="en-US" altLang="zh-CN" dirty="0" smtClean="0">
                <a:latin typeface="Comic Sans MS" panose="030F0702030302020204" pitchFamily="66" charset="0"/>
              </a:rPr>
              <a:t>)</a:t>
            </a:r>
          </a:p>
          <a:p>
            <a:r>
              <a:rPr lang="en-US" altLang="zh-CN" dirty="0">
                <a:latin typeface="Comic Sans MS" panose="030F0702030302020204" pitchFamily="66" charset="0"/>
              </a:rPr>
              <a:t> </a:t>
            </a:r>
            <a:r>
              <a:rPr lang="en-US" altLang="zh-CN" dirty="0" smtClean="0">
                <a:latin typeface="Comic Sans MS" panose="030F0702030302020204" pitchFamily="66" charset="0"/>
              </a:rPr>
              <a:t>   ……</a:t>
            </a:r>
            <a:endParaRPr lang="en-US" altLang="zh-CN" dirty="0">
              <a:latin typeface="Comic Sans MS" panose="030F0702030302020204" pitchFamily="66" charset="0"/>
            </a:endParaRPr>
          </a:p>
          <a:p>
            <a:endParaRPr lang="en-US" altLang="zh-CN" dirty="0"/>
          </a:p>
          <a:p>
            <a:r>
              <a:rPr lang="en-US" altLang="zh-CN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Next: </a:t>
            </a:r>
          </a:p>
          <a:p>
            <a:r>
              <a:rPr lang="en-US" altLang="zh-CN" dirty="0">
                <a:latin typeface="Comic Sans MS" panose="030F0702030302020204" pitchFamily="66" charset="0"/>
              </a:rPr>
              <a:t>     Test with Cadmium source (20keV X ray)</a:t>
            </a:r>
          </a:p>
          <a:p>
            <a:r>
              <a:rPr lang="en-US" altLang="zh-CN" dirty="0">
                <a:latin typeface="Comic Sans MS" panose="030F0702030302020204" pitchFamily="66" charset="0"/>
              </a:rPr>
              <a:t>     Test using SLAC electron </a:t>
            </a:r>
            <a:r>
              <a:rPr lang="en-US" altLang="zh-CN" dirty="0" smtClean="0">
                <a:latin typeface="Comic Sans MS" panose="030F0702030302020204" pitchFamily="66" charset="0"/>
              </a:rPr>
              <a:t>beam </a:t>
            </a:r>
            <a:endParaRPr lang="en-US" altLang="zh-CN" dirty="0">
              <a:latin typeface="Comic Sans MS" panose="030F0702030302020204" pitchFamily="66" charset="0"/>
            </a:endParaRPr>
          </a:p>
          <a:p>
            <a:r>
              <a:rPr lang="en-US" altLang="zh-CN" dirty="0">
                <a:latin typeface="Comic Sans MS" panose="030F0702030302020204" pitchFamily="66" charset="0"/>
              </a:rPr>
              <a:t>    </a:t>
            </a:r>
          </a:p>
          <a:p>
            <a:r>
              <a:rPr lang="en-US" altLang="zh-CN" dirty="0"/>
              <a:t>      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76" y="2807208"/>
            <a:ext cx="3889248" cy="29169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0" y="5888736"/>
            <a:ext cx="3240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latin typeface="Comic Sans MS" panose="030F0702030302020204" pitchFamily="66" charset="0"/>
              </a:rPr>
              <a:t>SLAC caladium telescope</a:t>
            </a:r>
            <a:endParaRPr lang="zh-CN" altLang="en-US" sz="1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29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8380-B2EA-46AB-9796-06EB97A938D7}" type="datetime1">
              <a:rPr lang="zh-CN" altLang="en-US" smtClean="0"/>
              <a:t>2018/6/22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7" name="矩形 7"/>
          <p:cNvSpPr/>
          <p:nvPr/>
        </p:nvSpPr>
        <p:spPr>
          <a:xfrm>
            <a:off x="2196094" y="2964810"/>
            <a:ext cx="778610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cap="none" spc="0" dirty="0" smtClean="0">
                <a:ln w="6600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63500" dir="10800000" algn="r" rotWithShape="0">
                    <a:prstClr val="black">
                      <a:alpha val="46000"/>
                    </a:prstClr>
                  </a:outerShdw>
                </a:effectLst>
                <a:latin typeface="Comic Sans MS" panose="030F0702030302020204" pitchFamily="66" charset="0"/>
              </a:rPr>
              <a:t>Thanks for your attention!</a:t>
            </a:r>
            <a:endParaRPr lang="zh-CN" altLang="en-US" sz="4800" cap="none" spc="0" dirty="0">
              <a:ln w="6600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50800" dist="63500" dir="10800000" algn="r" rotWithShape="0">
                  <a:prstClr val="black">
                    <a:alpha val="46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129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0" y="3"/>
            <a:ext cx="12192000" cy="766800"/>
          </a:xfrm>
          <a:prstGeom prst="rect">
            <a:avLst/>
          </a:prstGeom>
          <a:gradFill flip="none" rotWithShape="1">
            <a:gsLst>
              <a:gs pos="0">
                <a:srgbClr val="3333B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F595-3897-4EFA-BCC9-0D4DBBEF7D55}" type="datetime1">
              <a:rPr lang="zh-CN" altLang="en-US" smtClean="0"/>
              <a:t>2018/6/22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508959" y="155277"/>
            <a:ext cx="8522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Outline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8201" y="1668749"/>
            <a:ext cx="106617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omic Sans MS" panose="030F0702030302020204" pitchFamily="66" charset="0"/>
              </a:rPr>
              <a:t>Motivation 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sz="2400" dirty="0">
              <a:latin typeface="Comic Sans MS" panose="030F0702030302020204" pitchFamily="66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omic Sans MS" panose="030F0702030302020204" pitchFamily="66" charset="0"/>
              </a:rPr>
              <a:t>Introduction to CHESS ( CMOS HV/HR Evaluation for Strip Sensors 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sz="2400" dirty="0">
              <a:latin typeface="Comic Sans MS" panose="030F0702030302020204" pitchFamily="66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omic Sans MS" panose="030F0702030302020204" pitchFamily="66" charset="0"/>
              </a:rPr>
              <a:t>CHESS2 design and performance characterization</a:t>
            </a:r>
          </a:p>
          <a:p>
            <a:r>
              <a:rPr lang="en-US" altLang="zh-CN" sz="2400" dirty="0">
                <a:latin typeface="Comic Sans MS" panose="030F0702030302020204" pitchFamily="66" charset="0"/>
              </a:rPr>
              <a:t>    -&gt; Charge Injection</a:t>
            </a:r>
          </a:p>
          <a:p>
            <a:r>
              <a:rPr lang="en-US" altLang="zh-CN" sz="2400" dirty="0">
                <a:latin typeface="Comic Sans MS" panose="030F0702030302020204" pitchFamily="66" charset="0"/>
              </a:rPr>
              <a:t>    -&gt; response to LED/laser</a:t>
            </a:r>
          </a:p>
          <a:p>
            <a:r>
              <a:rPr lang="en-US" altLang="zh-CN" sz="2400" dirty="0">
                <a:latin typeface="Comic Sans MS" panose="030F0702030302020204" pitchFamily="66" charset="0"/>
              </a:rPr>
              <a:t>    -&gt; updates</a:t>
            </a:r>
          </a:p>
          <a:p>
            <a:endParaRPr lang="en-US" altLang="zh-CN" sz="2400" dirty="0">
              <a:latin typeface="Comic Sans MS" panose="030F0702030302020204" pitchFamily="66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omic Sans MS" panose="030F0702030302020204" pitchFamily="66" charset="0"/>
              </a:rPr>
              <a:t>Summary and Next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23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8380-B2EA-46AB-9796-06EB97A938D7}" type="datetime1">
              <a:rPr lang="zh-CN" altLang="en-US" smtClean="0"/>
              <a:t>2018/6/22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20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107" y="849962"/>
            <a:ext cx="9979785" cy="5506390"/>
          </a:xfrm>
          <a:prstGeom prst="rect">
            <a:avLst/>
          </a:prstGeom>
        </p:spPr>
      </p:pic>
      <p:sp>
        <p:nvSpPr>
          <p:cNvPr id="9" name="标题 1"/>
          <p:cNvSpPr txBox="1">
            <a:spLocks/>
          </p:cNvSpPr>
          <p:nvPr/>
        </p:nvSpPr>
        <p:spPr>
          <a:xfrm>
            <a:off x="0" y="3"/>
            <a:ext cx="12192000" cy="766800"/>
          </a:xfrm>
          <a:prstGeom prst="rect">
            <a:avLst/>
          </a:prstGeom>
          <a:gradFill flip="none" rotWithShape="1">
            <a:gsLst>
              <a:gs pos="0">
                <a:srgbClr val="3333B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48087" y="98693"/>
            <a:ext cx="10515600" cy="643891"/>
          </a:xfrm>
        </p:spPr>
        <p:txBody>
          <a:bodyPr>
            <a:normAutofit fontScale="90000"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Backup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50421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>
            <a:spLocks/>
          </p:cNvSpPr>
          <p:nvPr/>
        </p:nvSpPr>
        <p:spPr>
          <a:xfrm>
            <a:off x="0" y="3"/>
            <a:ext cx="12192000" cy="766800"/>
          </a:xfrm>
          <a:prstGeom prst="rect">
            <a:avLst/>
          </a:prstGeom>
          <a:gradFill flip="none" rotWithShape="1">
            <a:gsLst>
              <a:gs pos="0">
                <a:srgbClr val="3333B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33DFD0-1D85-43EA-AF71-E052EBB1DC20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8087" y="98693"/>
            <a:ext cx="10515600" cy="643891"/>
          </a:xfrm>
        </p:spPr>
        <p:txBody>
          <a:bodyPr>
            <a:normAutofit fontScale="90000"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Backup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143" y="1502559"/>
            <a:ext cx="5951456" cy="20727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8964" y="1269122"/>
            <a:ext cx="61808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Comic Sans MS" panose="030F0702030302020204" pitchFamily="66" charset="0"/>
              </a:rPr>
              <a:t>Structure of the data: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dirty="0">
                <a:latin typeface="Comic Sans MS" panose="030F0702030302020204" pitchFamily="66" charset="0"/>
              </a:rPr>
              <a:t>Fixed size of Frame Header: </a:t>
            </a:r>
            <a:r>
              <a:rPr lang="en-US" altLang="zh-CN" dirty="0">
                <a:solidFill>
                  <a:srgbClr val="C00000"/>
                </a:solidFill>
                <a:latin typeface="Comic Sans MS" panose="030F0702030302020204" pitchFamily="66" charset="0"/>
              </a:rPr>
              <a:t>64 bits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dirty="0">
                <a:latin typeface="Comic Sans MS" panose="030F0702030302020204" pitchFamily="66" charset="0"/>
              </a:rPr>
              <a:t>ATLAS Chess2 Header: </a:t>
            </a:r>
            <a:r>
              <a:rPr lang="en-US" altLang="zh-CN" dirty="0">
                <a:solidFill>
                  <a:srgbClr val="C00000"/>
                </a:solidFill>
                <a:latin typeface="Comic Sans MS" panose="030F0702030302020204" pitchFamily="66" charset="0"/>
              </a:rPr>
              <a:t>32*8 bits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dirty="0">
                <a:latin typeface="Comic Sans MS" panose="030F0702030302020204" pitchFamily="66" charset="0"/>
              </a:rPr>
              <a:t>Payload size: variable and accessible(first 32 bits of the Frame Header)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98" y="3600320"/>
            <a:ext cx="5332087" cy="30558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349" y="3855334"/>
            <a:ext cx="2337068" cy="2696617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5157109" y="2538947"/>
            <a:ext cx="1752739" cy="10363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671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0" y="3"/>
            <a:ext cx="12192000" cy="766800"/>
          </a:xfrm>
          <a:prstGeom prst="rect">
            <a:avLst/>
          </a:prstGeom>
          <a:gradFill flip="none" rotWithShape="1">
            <a:gsLst>
              <a:gs pos="0">
                <a:srgbClr val="3333B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F595-3897-4EFA-BCC9-0D4DBBEF7D55}" type="datetime1">
              <a:rPr lang="zh-CN" altLang="en-US" smtClean="0"/>
              <a:t>2018/6/22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5779" y="-7103"/>
            <a:ext cx="10804760" cy="753033"/>
          </a:xfrm>
        </p:spPr>
        <p:txBody>
          <a:bodyPr/>
          <a:lstStyle/>
          <a:p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Backup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79" y="2407210"/>
            <a:ext cx="10165015" cy="44458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0378" y="1296616"/>
            <a:ext cx="6253777" cy="269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0" y="3"/>
            <a:ext cx="12192000" cy="766800"/>
          </a:xfrm>
          <a:prstGeom prst="rect">
            <a:avLst/>
          </a:prstGeom>
          <a:gradFill flip="none" rotWithShape="1">
            <a:gsLst>
              <a:gs pos="0">
                <a:srgbClr val="3333B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F595-3897-4EFA-BCC9-0D4DBBEF7D55}" type="datetime1">
              <a:rPr lang="zh-CN" altLang="en-US" smtClean="0"/>
              <a:t>2018/6/22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289" y="4701883"/>
            <a:ext cx="4687731" cy="2019592"/>
          </a:xfrm>
          <a:prstGeom prst="rect">
            <a:avLst/>
          </a:prstGeom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549040" y="8381"/>
            <a:ext cx="10804760" cy="753033"/>
          </a:xfrm>
        </p:spPr>
        <p:txBody>
          <a:bodyPr/>
          <a:lstStyle/>
          <a:p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Motivation</a:t>
            </a:r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278468" y="1786769"/>
            <a:ext cx="6896381" cy="506552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44" indent="-285744"/>
            <a:endParaRPr lang="en-US" altLang="zh-CN" sz="1800" dirty="0">
              <a:latin typeface="Comic Sans MS" panose="030F0702030302020204" pitchFamily="66" charset="0"/>
            </a:endParaRPr>
          </a:p>
          <a:p>
            <a:pPr marL="285744" indent="-285744">
              <a:lnSpc>
                <a:spcPct val="100000"/>
              </a:lnSpc>
              <a:buFont typeface="Wingdings" panose="05000000000000000000" pitchFamily="2" charset="2"/>
              <a:buChar char="n"/>
            </a:pPr>
            <a:r>
              <a:rPr lang="en-US" altLang="zh-CN" sz="1800" dirty="0">
                <a:latin typeface="Comic Sans MS" panose="030F0702030302020204" pitchFamily="66" charset="0"/>
              </a:rPr>
              <a:t> </a:t>
            </a:r>
            <a:r>
              <a:rPr lang="en-US" altLang="zh-CN" sz="1600" dirty="0">
                <a:latin typeface="Comic Sans MS" panose="030F0702030302020204" pitchFamily="66" charset="0"/>
              </a:rPr>
              <a:t>HL-LHC (high luminosity LHC) 2026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1600" dirty="0">
                <a:latin typeface="Comic Sans MS" panose="030F0702030302020204" pitchFamily="66" charset="0"/>
              </a:rPr>
              <a:t>     10 times of the original LHC design luminosity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1600" dirty="0">
                <a:latin typeface="Comic Sans MS" panose="030F0702030302020204" pitchFamily="66" charset="0"/>
              </a:rPr>
              <a:t>     Planned to run for 10 years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1600" dirty="0">
                <a:latin typeface="Comic Sans MS" panose="030F0702030302020204" pitchFamily="66" charset="0"/>
              </a:rPr>
              <a:t>     Challenges for tracker: higher particle density, harsh radiation environment, less material, thus electronics, cooling ……</a:t>
            </a:r>
          </a:p>
          <a:p>
            <a:pPr marL="0" indent="0">
              <a:lnSpc>
                <a:spcPct val="100000"/>
              </a:lnSpc>
              <a:buNone/>
            </a:pPr>
            <a:endParaRPr lang="en-US" altLang="zh-CN" sz="1600" dirty="0">
              <a:latin typeface="Comic Sans MS" panose="030F0702030302020204" pitchFamily="66" charset="0"/>
            </a:endParaRPr>
          </a:p>
          <a:p>
            <a:pPr marL="285744" indent="-285744">
              <a:lnSpc>
                <a:spcPct val="100000"/>
              </a:lnSpc>
              <a:buFont typeface="Wingdings" panose="05000000000000000000" pitchFamily="2" charset="2"/>
              <a:buChar char="n"/>
            </a:pPr>
            <a:r>
              <a:rPr lang="en-US" altLang="zh-CN" sz="1600" dirty="0">
                <a:latin typeface="Comic Sans MS" panose="030F0702030302020204" pitchFamily="66" charset="0"/>
              </a:rPr>
              <a:t>New tracking system needed for HL-LHC to maintain the tracking performance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1600" dirty="0">
                <a:latin typeface="Comic Sans MS" panose="030F0702030302020204" pitchFamily="66" charset="0"/>
              </a:rPr>
              <a:t>   An all-silicon design is chosen comprising Pixels layers and Strip layers. (figure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top right </a:t>
            </a:r>
            <a:r>
              <a:rPr lang="en-US" altLang="zh-CN" sz="1600" dirty="0">
                <a:latin typeface="Comic Sans MS" panose="030F0702030302020204" pitchFamily="66" charset="0"/>
              </a:rPr>
              <a:t>: ITK cross section)</a:t>
            </a:r>
          </a:p>
          <a:p>
            <a:pPr marL="0" indent="0">
              <a:lnSpc>
                <a:spcPct val="100000"/>
              </a:lnSpc>
              <a:buNone/>
            </a:pPr>
            <a:endParaRPr lang="en-US" altLang="zh-CN" sz="1600" dirty="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n"/>
            </a:pPr>
            <a:r>
              <a:rPr lang="en-US" altLang="zh-CN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MAPS (Monolithic Active Pixel Sensor) as a potential </a:t>
            </a:r>
            <a:r>
              <a:rPr lang="en-US" altLang="zh-CN" sz="1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candidate</a:t>
            </a:r>
            <a:endParaRPr lang="en-US" altLang="zh-CN" sz="1600" dirty="0">
              <a:latin typeface="Comic Sans MS" panose="030F0702030302020204" pitchFamily="66" charset="0"/>
            </a:endParaRPr>
          </a:p>
          <a:p>
            <a:endParaRPr lang="zh-CN" alt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491" y="1815567"/>
            <a:ext cx="4827671" cy="29466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02910" y="1130118"/>
            <a:ext cx="109145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buFont typeface="Wingdings" panose="05000000000000000000" pitchFamily="2" charset="2"/>
              <a:buChar char="n"/>
            </a:pPr>
            <a:r>
              <a:rPr lang="en-US" altLang="zh-CN" sz="1600" dirty="0">
                <a:latin typeface="Comic Sans MS" panose="030F0702030302020204" pitchFamily="66" charset="0"/>
              </a:rPr>
              <a:t>Discover of Higgs -&gt; HL LHC</a:t>
            </a:r>
          </a:p>
          <a:p>
            <a:r>
              <a:rPr lang="en-US" altLang="zh-CN" sz="1600" dirty="0">
                <a:latin typeface="Comic Sans MS" panose="030F0702030302020204" pitchFamily="66" charset="0"/>
              </a:rPr>
              <a:t>     Improve the precision of the measurement of Higgs properties and enhance the sensitivity to search for new physics</a:t>
            </a:r>
          </a:p>
        </p:txBody>
      </p:sp>
    </p:spTree>
    <p:extLst>
      <p:ext uri="{BB962C8B-B14F-4D97-AF65-F5344CB8AC3E}">
        <p14:creationId xmlns:p14="http://schemas.microsoft.com/office/powerpoint/2010/main" val="65089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0" y="3"/>
            <a:ext cx="12192000" cy="766800"/>
          </a:xfrm>
          <a:prstGeom prst="rect">
            <a:avLst/>
          </a:prstGeom>
          <a:gradFill flip="none" rotWithShape="1">
            <a:gsLst>
              <a:gs pos="0">
                <a:srgbClr val="3333B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F595-3897-4EFA-BCC9-0D4DBBEF7D55}" type="datetime1">
              <a:rPr lang="zh-CN" altLang="en-US" smtClean="0"/>
              <a:t>2018/6/22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err="1" smtClean="0"/>
              <a:t>Yubo</a:t>
            </a:r>
            <a:r>
              <a:rPr lang="en-US" altLang="zh-CN" dirty="0" smtClean="0"/>
              <a:t> Han (IHEP)</a:t>
            </a:r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4</a:t>
            </a:fld>
            <a:endParaRPr lang="zh-CN" altLang="en-US" dirty="0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63691" y="122593"/>
            <a:ext cx="10804760" cy="753033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CMOS strip sensor</a:t>
            </a:r>
            <a:endParaRPr lang="zh-CN" altLang="en-US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540912" y="1105249"/>
            <a:ext cx="11110175" cy="5251103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285744" indent="-285744">
              <a:buFont typeface="Wingdings" panose="05000000000000000000" pitchFamily="2" charset="2"/>
              <a:buChar char="n"/>
            </a:pPr>
            <a:r>
              <a:rPr lang="en-US" altLang="zh-CN" sz="1800" dirty="0">
                <a:latin typeface="Comic Sans MS" panose="030F0702030302020204" pitchFamily="66" charset="0"/>
              </a:rPr>
              <a:t>Working Principle of conventional MAPS (e.g. MIMOSA28 for STAR </a:t>
            </a:r>
            <a:r>
              <a:rPr lang="en-US" altLang="zh-CN" sz="1800" dirty="0" smtClean="0">
                <a:latin typeface="Comic Sans MS" panose="030F0702030302020204" pitchFamily="66" charset="0"/>
              </a:rPr>
              <a:t>PXL</a:t>
            </a:r>
            <a:r>
              <a:rPr lang="en-US" altLang="zh-CN" sz="1800" dirty="0">
                <a:latin typeface="Comic Sans MS" panose="030F0702030302020204" pitchFamily="66" charset="0"/>
              </a:rPr>
              <a:t>):</a:t>
            </a:r>
          </a:p>
          <a:p>
            <a:pPr marL="0" indent="0">
              <a:buNone/>
            </a:pPr>
            <a:r>
              <a:rPr lang="en-US" altLang="zh-CN" sz="1800" dirty="0">
                <a:latin typeface="Comic Sans MS" panose="030F0702030302020204" pitchFamily="66" charset="0"/>
              </a:rPr>
              <a:t>     </a:t>
            </a:r>
            <a:r>
              <a:rPr lang="en-US" altLang="zh-CN" sz="1900" dirty="0">
                <a:latin typeface="Comic Sans MS" panose="030F0702030302020204" pitchFamily="66" charset="0"/>
              </a:rPr>
              <a:t>electron-hole pair produced when there is a particle going through the epitaxial layer; </a:t>
            </a:r>
            <a:r>
              <a:rPr lang="en-US" altLang="zh-CN" sz="1900" dirty="0" smtClean="0">
                <a:latin typeface="Comic Sans MS" panose="030F0702030302020204" pitchFamily="66" charset="0"/>
              </a:rPr>
              <a:t>charge </a:t>
            </a:r>
            <a:r>
              <a:rPr lang="en-US" altLang="zh-CN" sz="1900" dirty="0">
                <a:latin typeface="Comic Sans MS" panose="030F0702030302020204" pitchFamily="66" charset="0"/>
              </a:rPr>
              <a:t>collected by the electrode via diffusion</a:t>
            </a:r>
          </a:p>
          <a:p>
            <a:endParaRPr lang="en-US" altLang="zh-CN" sz="1800" dirty="0">
              <a:latin typeface="Comic Sans MS" panose="030F0702030302020204" pitchFamily="66" charset="0"/>
            </a:endParaRPr>
          </a:p>
          <a:p>
            <a:pPr marL="285744" indent="-285744">
              <a:buFont typeface="Wingdings" panose="05000000000000000000" pitchFamily="2" charset="2"/>
              <a:buChar char="n"/>
            </a:pPr>
            <a:r>
              <a:rPr lang="en-US" altLang="zh-CN" sz="1800" dirty="0">
                <a:latin typeface="Comic Sans MS" panose="030F0702030302020204" pitchFamily="66" charset="0"/>
              </a:rPr>
              <a:t>Advantages:</a:t>
            </a:r>
          </a:p>
          <a:p>
            <a:pPr marL="0" indent="0">
              <a:buNone/>
            </a:pPr>
            <a:r>
              <a:rPr lang="en-US" altLang="zh-CN" sz="1800" dirty="0">
                <a:latin typeface="Comic Sans MS" panose="030F0702030302020204" pitchFamily="66" charset="0"/>
              </a:rPr>
              <a:t>    Combine both silicon sensors and readout processing circuitry on one single </a:t>
            </a:r>
            <a:r>
              <a:rPr lang="en-US" altLang="zh-CN" sz="1800" dirty="0" smtClean="0">
                <a:latin typeface="Comic Sans MS" panose="030F0702030302020204" pitchFamily="66" charset="0"/>
              </a:rPr>
              <a:t>chip</a:t>
            </a:r>
            <a:endParaRPr lang="en-US" altLang="zh-CN" sz="18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altLang="zh-CN" sz="1800" dirty="0">
                <a:latin typeface="Comic Sans MS" panose="030F0702030302020204" pitchFamily="66" charset="0"/>
              </a:rPr>
              <a:t>    Small feature size : moderate radiation hardness, high granularity, less cost and material budget (could be thinned down to 50μm)</a:t>
            </a:r>
          </a:p>
          <a:p>
            <a:endParaRPr lang="en-US" altLang="zh-CN" sz="1800" dirty="0">
              <a:latin typeface="Comic Sans MS" panose="030F0702030302020204" pitchFamily="66" charset="0"/>
            </a:endParaRPr>
          </a:p>
          <a:p>
            <a:pPr marL="285744" indent="-285744">
              <a:buFont typeface="Wingdings" panose="05000000000000000000" pitchFamily="2" charset="2"/>
              <a:buChar char="n"/>
            </a:pPr>
            <a:r>
              <a:rPr lang="en-US" altLang="zh-CN" sz="1800" dirty="0">
                <a:latin typeface="Comic Sans MS" panose="030F0702030302020204" pitchFamily="66" charset="0"/>
              </a:rPr>
              <a:t>Draw back: small signal -&gt; </a:t>
            </a:r>
          </a:p>
          <a:p>
            <a:pPr marL="0" indent="0">
              <a:buNone/>
            </a:pPr>
            <a:r>
              <a:rPr lang="en-US" altLang="zh-CN" sz="1800" dirty="0">
                <a:latin typeface="Comic Sans MS" panose="030F0702030302020204" pitchFamily="66" charset="0"/>
              </a:rPr>
              <a:t>          in-pixel amplifier (built-in amplifier) needed.</a:t>
            </a:r>
          </a:p>
          <a:p>
            <a:endParaRPr lang="en-US" altLang="zh-CN" sz="1800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p"/>
            </a:pPr>
            <a:r>
              <a:rPr lang="en-US" altLang="zh-CN" sz="1800" dirty="0">
                <a:latin typeface="Comic Sans MS" panose="030F0702030302020204" pitchFamily="66" charset="0"/>
              </a:rPr>
              <a:t>HR/HV CMOS could bring larger depletion </a:t>
            </a:r>
          </a:p>
          <a:p>
            <a:pPr marL="0" indent="0">
              <a:buNone/>
            </a:pPr>
            <a:r>
              <a:rPr lang="en-US" altLang="zh-CN" sz="1800" dirty="0">
                <a:latin typeface="Comic Sans MS" panose="030F0702030302020204" pitchFamily="66" charset="0"/>
              </a:rPr>
              <a:t>    depths thus obtain the sufficient signal and </a:t>
            </a:r>
          </a:p>
          <a:p>
            <a:pPr marL="0" indent="0">
              <a:buNone/>
            </a:pPr>
            <a:r>
              <a:rPr lang="en-US" altLang="zh-CN" sz="1800" dirty="0">
                <a:latin typeface="Comic Sans MS" panose="030F0702030302020204" pitchFamily="66" charset="0"/>
              </a:rPr>
              <a:t>    fast collection time(e-h pair collected via drifting).</a:t>
            </a:r>
          </a:p>
          <a:p>
            <a:endParaRPr lang="en-US" altLang="zh-CN" sz="1800" dirty="0">
              <a:latin typeface="Comic Sans MS" panose="030F0702030302020204" pitchFamily="66" charset="0"/>
            </a:endParaRPr>
          </a:p>
          <a:p>
            <a:pPr marL="285744" indent="-285744">
              <a:buFont typeface="Wingdings" panose="05000000000000000000" pitchFamily="2" charset="2"/>
              <a:buChar char="n"/>
            </a:pPr>
            <a:r>
              <a:rPr lang="en-US" altLang="zh-CN" sz="1800" dirty="0">
                <a:latin typeface="Comic Sans MS" panose="030F0702030302020204" pitchFamily="66" charset="0"/>
              </a:rPr>
              <a:t>CHESS (CMOS HV/HR Evaluation for Strip Sensors )</a:t>
            </a:r>
          </a:p>
          <a:p>
            <a:endParaRPr lang="zh-CN" altLang="en-US" sz="1800" dirty="0">
              <a:latin typeface="Comic Sans MS" panose="030F0702030302020204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932" y="3539027"/>
            <a:ext cx="5591587" cy="179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6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-86264" y="0"/>
            <a:ext cx="12192000" cy="766800"/>
          </a:xfrm>
          <a:prstGeom prst="rect">
            <a:avLst/>
          </a:prstGeom>
          <a:gradFill flip="none" rotWithShape="1">
            <a:gsLst>
              <a:gs pos="0">
                <a:srgbClr val="3333B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F595-3897-4EFA-BCC9-0D4DBBEF7D55}" type="datetime1">
              <a:rPr lang="zh-CN" altLang="en-US" smtClean="0"/>
              <a:t>2018/6/22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286495" y="102302"/>
            <a:ext cx="10804760" cy="753033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Brief Introduction to CHESS1</a:t>
            </a:r>
            <a:endParaRPr lang="zh-CN" altLang="en-US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145449" y="1230289"/>
            <a:ext cx="7457513" cy="506552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44" indent="-285744">
              <a:buFont typeface="Wingdings" panose="05000000000000000000" pitchFamily="2" charset="2"/>
              <a:buChar char="n"/>
            </a:pPr>
            <a:r>
              <a:rPr lang="en-US" altLang="zh-CN" sz="1800" dirty="0">
                <a:latin typeface="Comic Sans MS" panose="030F0702030302020204" pitchFamily="66" charset="0"/>
              </a:rPr>
              <a:t>CHESS1 (implemented in AMS H35 process) </a:t>
            </a:r>
          </a:p>
          <a:p>
            <a:pPr marL="0" indent="0">
              <a:buNone/>
            </a:pPr>
            <a:r>
              <a:rPr lang="en-US" altLang="zh-CN" sz="1600" dirty="0">
                <a:latin typeface="Comic Sans MS" panose="030F0702030302020204" pitchFamily="66" charset="0"/>
              </a:rPr>
              <a:t>    The first demonstrators for HR/HV-CMOS for strip sensor</a:t>
            </a:r>
          </a:p>
          <a:p>
            <a:pPr marL="0" indent="0">
              <a:buNone/>
            </a:pPr>
            <a:r>
              <a:rPr lang="en-US" altLang="zh-CN" sz="1600" dirty="0" smtClean="0">
                <a:latin typeface="Comic Sans MS" panose="030F0702030302020204" pitchFamily="66" charset="0"/>
              </a:rPr>
              <a:t>    Evaluate </a:t>
            </a:r>
            <a:r>
              <a:rPr lang="en-US" altLang="zh-CN" sz="1600" dirty="0">
                <a:latin typeface="Comic Sans MS" panose="030F0702030302020204" pitchFamily="66" charset="0"/>
              </a:rPr>
              <a:t>the basic device properties of HV-CMOS and HR-CMOS technologies.</a:t>
            </a:r>
          </a:p>
          <a:p>
            <a:pPr marL="0" indent="0">
              <a:buNone/>
            </a:pPr>
            <a:r>
              <a:rPr lang="en-US" altLang="zh-CN" sz="1600" dirty="0">
                <a:latin typeface="Comic Sans MS" panose="030F0702030302020204" pitchFamily="66" charset="0"/>
              </a:rPr>
              <a:t>    </a:t>
            </a:r>
            <a:endParaRPr lang="en-US" altLang="zh-CN" sz="1800" dirty="0">
              <a:latin typeface="Comic Sans MS" panose="030F0702030302020204" pitchFamily="66" charset="0"/>
            </a:endParaRPr>
          </a:p>
          <a:p>
            <a:pPr marL="285744" indent="-285744"/>
            <a:endParaRPr lang="en-US" altLang="zh-CN" sz="1800" dirty="0">
              <a:latin typeface="Comic Sans MS" panose="030F0702030302020204" pitchFamily="66" charset="0"/>
            </a:endParaRPr>
          </a:p>
          <a:p>
            <a:pPr marL="285744" indent="-285744">
              <a:buFont typeface="Wingdings" panose="05000000000000000000" pitchFamily="2" charset="2"/>
              <a:buChar char="n"/>
            </a:pPr>
            <a:r>
              <a:rPr lang="en-US" altLang="zh-CN" sz="1800" dirty="0">
                <a:latin typeface="Comic Sans MS" panose="030F0702030302020204" pitchFamily="66" charset="0"/>
              </a:rPr>
              <a:t>Contain several different types of test structures</a:t>
            </a:r>
            <a:endParaRPr lang="en-US" altLang="zh-CN" sz="1800" i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altLang="zh-CN" sz="1600" dirty="0">
                <a:latin typeface="Comic Sans MS" panose="030F0702030302020204" pitchFamily="66" charset="0"/>
              </a:rPr>
              <a:t>     -&gt;Multiple active and passive HVCMOS pixels matrices</a:t>
            </a:r>
          </a:p>
          <a:p>
            <a:pPr marL="0" indent="0">
              <a:buNone/>
            </a:pPr>
            <a:r>
              <a:rPr lang="en-US" altLang="zh-CN" sz="1600" dirty="0">
                <a:latin typeface="Comic Sans MS" panose="030F0702030302020204" pitchFamily="66" charset="0"/>
              </a:rPr>
              <a:t>               (capacitance/resistance measurement)</a:t>
            </a:r>
          </a:p>
          <a:p>
            <a:pPr marL="0" indent="0">
              <a:buNone/>
            </a:pPr>
            <a:r>
              <a:rPr lang="en-US" altLang="zh-CN" sz="1600" dirty="0">
                <a:latin typeface="Comic Sans MS" panose="030F0702030302020204" pitchFamily="66" charset="0"/>
              </a:rPr>
              <a:t>     -&gt;large array to allow for charge deposition measurement.(2x2mm in size)</a:t>
            </a:r>
          </a:p>
          <a:p>
            <a:pPr marL="0" indent="0">
              <a:buNone/>
            </a:pPr>
            <a:r>
              <a:rPr lang="en-US" altLang="zh-CN" sz="1600" dirty="0">
                <a:latin typeface="Comic Sans MS" panose="030F0702030302020204" pitchFamily="66" charset="0"/>
              </a:rPr>
              <a:t>     -&gt;small passive array near the edge to support edge-TCT test</a:t>
            </a:r>
          </a:p>
          <a:p>
            <a:pPr marL="0" indent="0">
              <a:buNone/>
            </a:pPr>
            <a:r>
              <a:rPr lang="en-US" altLang="zh-CN" sz="1600" dirty="0">
                <a:latin typeface="Comic Sans MS" panose="030F0702030302020204" pitchFamily="66" charset="0"/>
              </a:rPr>
              <a:t>     -&gt;component array to study radiation defects in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transistors/diodes</a:t>
            </a:r>
            <a:r>
              <a:rPr lang="en-US" altLang="zh-CN" sz="1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11380" y="6065999"/>
            <a:ext cx="3280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omic Sans MS" panose="030F0702030302020204" pitchFamily="66" charset="0"/>
              </a:rPr>
              <a:t>Layout of CHESS1 </a:t>
            </a:r>
            <a:endParaRPr lang="zh-CN" altLang="en-US" sz="1600" dirty="0"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087" y="1196186"/>
            <a:ext cx="4284980" cy="46982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464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0" y="3"/>
            <a:ext cx="12192000" cy="766800"/>
          </a:xfrm>
          <a:prstGeom prst="rect">
            <a:avLst/>
          </a:prstGeom>
          <a:gradFill flip="none" rotWithShape="1">
            <a:gsLst>
              <a:gs pos="0">
                <a:srgbClr val="3333B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F595-3897-4EFA-BCC9-0D4DBBEF7D55}" type="datetime1">
              <a:rPr lang="zh-CN" altLang="en-US" smtClean="0"/>
              <a:t>2018/6/22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066" y="4090869"/>
            <a:ext cx="3689426" cy="2538728"/>
          </a:xfrm>
          <a:prstGeom prst="rect">
            <a:avLst/>
          </a:prstGeom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602429" y="129093"/>
            <a:ext cx="10804760" cy="753033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CHESS1 results </a:t>
            </a:r>
            <a:endParaRPr lang="zh-CN" altLang="en-US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633" y="1487565"/>
            <a:ext cx="3761941" cy="26585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69090" y="863065"/>
            <a:ext cx="533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n"/>
            </a:pPr>
            <a:r>
              <a:rPr lang="en-US" altLang="zh-CN" dirty="0">
                <a:latin typeface="Comic Sans MS" panose="030F0702030302020204" pitchFamily="66" charset="0"/>
              </a:rPr>
              <a:t>CV </a:t>
            </a:r>
            <a:r>
              <a:rPr lang="en-US" altLang="zh-CN" dirty="0" smtClean="0">
                <a:latin typeface="Comic Sans MS" panose="030F0702030302020204" pitchFamily="66" charset="0"/>
              </a:rPr>
              <a:t>curve </a:t>
            </a:r>
            <a:endParaRPr lang="zh-CN" altLang="en-US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045" y="2353712"/>
            <a:ext cx="14424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omic Sans MS" panose="030F0702030302020204" pitchFamily="66" charset="0"/>
              </a:rPr>
              <a:t>0.15nA/strip at 100V before IR</a:t>
            </a:r>
            <a:r>
              <a:rPr lang="en-US" altLang="zh-CN" sz="1400" dirty="0"/>
              <a:t> </a:t>
            </a:r>
            <a:endParaRPr lang="zh-CN" alt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29045" y="4834639"/>
            <a:ext cx="1751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omic Sans MS" panose="030F0702030302020204" pitchFamily="66" charset="0"/>
              </a:rPr>
              <a:t>6.4nA/strip at 100V after IR</a:t>
            </a:r>
            <a:r>
              <a:rPr lang="en-US" altLang="zh-CN" sz="1400" dirty="0"/>
              <a:t> </a:t>
            </a:r>
            <a:endParaRPr lang="zh-CN" alt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83232" y="865936"/>
            <a:ext cx="533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n"/>
            </a:pPr>
            <a:r>
              <a:rPr lang="en-US" altLang="zh-CN" dirty="0">
                <a:latin typeface="Comic Sans MS" panose="030F0702030302020204" pitchFamily="66" charset="0"/>
              </a:rPr>
              <a:t>IV </a:t>
            </a:r>
            <a:r>
              <a:rPr lang="en-US" altLang="zh-CN" dirty="0" smtClean="0">
                <a:latin typeface="Comic Sans MS" panose="030F0702030302020204" pitchFamily="66" charset="0"/>
              </a:rPr>
              <a:t>curve  </a:t>
            </a:r>
            <a:endParaRPr lang="zh-CN" altLang="en-US" sz="1600" dirty="0">
              <a:latin typeface="Comic Sans MS" panose="030F0702030302020204" pitchFamily="66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9315" y="1347720"/>
            <a:ext cx="3990975" cy="2743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99399" y="4075564"/>
            <a:ext cx="4658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omic Sans MS" panose="030F0702030302020204" pitchFamily="66" charset="0"/>
              </a:rPr>
              <a:t>45X800μm pixels capacitance: 400fF at 100V</a:t>
            </a:r>
            <a:endParaRPr lang="zh-CN" altLang="en-US" sz="1400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37031" y="4992803"/>
            <a:ext cx="6032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Working with bias voltage around 60V</a:t>
            </a:r>
            <a:endParaRPr lang="zh-CN" altLang="en-US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34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0" y="3"/>
            <a:ext cx="12192000" cy="766800"/>
          </a:xfrm>
          <a:prstGeom prst="rect">
            <a:avLst/>
          </a:prstGeom>
          <a:gradFill flip="none" rotWithShape="1">
            <a:gsLst>
              <a:gs pos="0">
                <a:srgbClr val="3333B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F595-3897-4EFA-BCC9-0D4DBBEF7D55}" type="datetime1">
              <a:rPr lang="zh-CN" altLang="en-US" smtClean="0"/>
              <a:t>2018/6/22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7</a:t>
            </a:fld>
            <a:endParaRPr lang="zh-CN" altLang="en-US" dirty="0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549040" y="95333"/>
            <a:ext cx="10804760" cy="753033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CHESS1 results</a:t>
            </a:r>
            <a:endParaRPr lang="zh-CN" altLang="en-US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549040" y="1106161"/>
            <a:ext cx="10628856" cy="506552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891" indent="-342891">
              <a:buFont typeface="Wingdings" panose="05000000000000000000" pitchFamily="2" charset="2"/>
              <a:buChar char="n"/>
            </a:pPr>
            <a:r>
              <a:rPr lang="en-US" altLang="zh-CN" sz="1800" dirty="0" smtClean="0">
                <a:latin typeface="Comic Sans MS" panose="030F0702030302020204" pitchFamily="66" charset="0"/>
              </a:rPr>
              <a:t>Charge collection study </a:t>
            </a:r>
            <a:endParaRPr lang="en-US" altLang="zh-CN" sz="18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altLang="zh-CN" sz="1800" dirty="0">
                <a:latin typeface="Comic Sans MS" panose="030F0702030302020204" pitchFamily="66" charset="0"/>
              </a:rPr>
              <a:t>     </a:t>
            </a:r>
            <a:r>
              <a:rPr lang="en-US" altLang="zh-CN" sz="1800" dirty="0" smtClean="0">
                <a:latin typeface="Comic Sans MS" panose="030F0702030302020204" pitchFamily="66" charset="0"/>
              </a:rPr>
              <a:t>Edge-TCT </a:t>
            </a:r>
            <a:r>
              <a:rPr lang="en-US" altLang="zh-CN" sz="1800" dirty="0">
                <a:latin typeface="Comic Sans MS" panose="030F0702030302020204" pitchFamily="66" charset="0"/>
              </a:rPr>
              <a:t>tests </a:t>
            </a:r>
            <a:r>
              <a:rPr lang="en-US" altLang="zh-CN" sz="1800" dirty="0" smtClean="0">
                <a:latin typeface="Comic Sans MS" panose="030F0702030302020204" pitchFamily="66" charset="0"/>
              </a:rPr>
              <a:t>on the pixels near to </a:t>
            </a:r>
            <a:r>
              <a:rPr lang="en-US" altLang="zh-CN" sz="1800" smtClean="0">
                <a:latin typeface="Comic Sans MS" panose="030F0702030302020204" pitchFamily="66" charset="0"/>
              </a:rPr>
              <a:t>the edge</a:t>
            </a:r>
            <a:r>
              <a:rPr lang="en-US" altLang="zh-CN" sz="1800" smtClean="0">
                <a:latin typeface="Comic Sans MS" panose="030F0702030302020204" pitchFamily="66" charset="0"/>
              </a:rPr>
              <a:t> </a:t>
            </a:r>
            <a:r>
              <a:rPr lang="en-US" altLang="zh-CN" sz="1800" dirty="0">
                <a:latin typeface="Comic Sans MS" panose="030F0702030302020204" pitchFamily="66" charset="0"/>
              </a:rPr>
              <a:t>.(Laser wavelength 1064nm, spot size ~5μm)</a:t>
            </a:r>
          </a:p>
          <a:p>
            <a:endParaRPr lang="en-US" altLang="zh-CN" sz="18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altLang="zh-CN" sz="1800" dirty="0">
                <a:latin typeface="Comic Sans MS" panose="030F0702030302020204" pitchFamily="66" charset="0"/>
              </a:rPr>
              <a:t>  </a:t>
            </a:r>
          </a:p>
          <a:p>
            <a:endParaRPr lang="en-US" altLang="zh-CN" sz="1800" dirty="0">
              <a:latin typeface="Comic Sans MS" panose="030F0702030302020204" pitchFamily="66" charset="0"/>
            </a:endParaRPr>
          </a:p>
          <a:p>
            <a:endParaRPr lang="en-US" altLang="zh-CN" sz="1800" dirty="0">
              <a:latin typeface="Comic Sans MS" panose="030F0702030302020204" pitchFamily="66" charset="0"/>
            </a:endParaRPr>
          </a:p>
          <a:p>
            <a:endParaRPr lang="en-US" altLang="zh-CN" sz="1800" dirty="0">
              <a:latin typeface="Comic Sans MS" panose="030F07020303020202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3036" y="5987018"/>
            <a:ext cx="97578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buFont typeface="Wingdings" panose="05000000000000000000" pitchFamily="2" charset="2"/>
              <a:buChar char="n"/>
            </a:pPr>
            <a:r>
              <a:rPr lang="en-US" altLang="zh-CN" dirty="0">
                <a:latin typeface="Comic Sans MS" panose="030F0702030302020204" pitchFamily="66" charset="0"/>
              </a:rPr>
              <a:t>CHESS2 — the second demonstrators for HR/HV-CMOS for strip sensor.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61656" y="2709199"/>
            <a:ext cx="613034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Comic Sans MS" panose="030F0702030302020204" pitchFamily="66" charset="0"/>
              </a:rPr>
              <a:t> Empirical calculations of collected charge as a function of </a:t>
            </a:r>
            <a:r>
              <a:rPr lang="en-US" altLang="zh-CN" dirty="0" err="1" smtClean="0">
                <a:latin typeface="Comic Sans MS" panose="030F0702030302020204" pitchFamily="66" charset="0"/>
              </a:rPr>
              <a:t>fluence</a:t>
            </a:r>
            <a:r>
              <a:rPr lang="en-US" altLang="zh-CN" dirty="0" smtClean="0">
                <a:latin typeface="Comic Sans MS" panose="030F0702030302020204" pitchFamily="66" charset="0"/>
              </a:rPr>
              <a:t> for different initial bulk </a:t>
            </a:r>
            <a:r>
              <a:rPr lang="en-US" altLang="zh-CN" dirty="0" err="1" smtClean="0">
                <a:latin typeface="Comic Sans MS" panose="030F0702030302020204" pitchFamily="66" charset="0"/>
              </a:rPr>
              <a:t>resistivities</a:t>
            </a:r>
            <a:r>
              <a:rPr lang="en-US" altLang="zh-CN" dirty="0" smtClean="0">
                <a:latin typeface="Comic Sans MS" panose="030F0702030302020204" pitchFamily="66" charset="0"/>
              </a:rPr>
              <a:t>.</a:t>
            </a:r>
          </a:p>
          <a:p>
            <a:endParaRPr lang="en-US" altLang="zh-CN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Main conclusion: </a:t>
            </a:r>
          </a:p>
          <a:p>
            <a:r>
              <a:rPr lang="en-US" altLang="zh-CN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   continued to perform after being </a:t>
            </a:r>
            <a:r>
              <a:rPr lang="en-US" altLang="zh-CN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radiated</a:t>
            </a:r>
          </a:p>
          <a:p>
            <a:r>
              <a:rPr lang="en-US" altLang="zh-CN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 preferences for CHESS2 (size of collecting n-well, resistance…) </a:t>
            </a:r>
            <a:endParaRPr lang="en-US" altLang="zh-CN" sz="2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06" y="2074236"/>
            <a:ext cx="5409102" cy="365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7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0" y="3"/>
            <a:ext cx="12192000" cy="766800"/>
          </a:xfrm>
          <a:prstGeom prst="rect">
            <a:avLst/>
          </a:prstGeom>
          <a:gradFill flip="none" rotWithShape="1">
            <a:gsLst>
              <a:gs pos="0">
                <a:srgbClr val="3333B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F595-3897-4EFA-BCC9-0D4DBBEF7D55}" type="datetime1">
              <a:rPr lang="zh-CN" altLang="en-US" smtClean="0"/>
              <a:t>2018/6/22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87751" y="160548"/>
            <a:ext cx="7701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Brief Introduction</a:t>
            </a:r>
            <a:endParaRPr lang="zh-CN" altLang="en-US" sz="2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802" y="1069015"/>
            <a:ext cx="76635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n"/>
            </a:pPr>
            <a:r>
              <a:rPr lang="en-US" altLang="zh-CN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CHESS-2</a:t>
            </a:r>
            <a:r>
              <a:rPr lang="en-US" altLang="zh-CN" sz="1600" dirty="0">
                <a:latin typeface="Comic Sans MS" panose="030F0702030302020204" pitchFamily="66" charset="0"/>
              </a:rPr>
              <a:t>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latin typeface="Comic Sans MS" panose="030F0702030302020204" pitchFamily="66" charset="0"/>
              </a:rPr>
              <a:t>2</a:t>
            </a:r>
            <a:r>
              <a:rPr lang="en-US" altLang="zh-CN" sz="1600" baseline="30000" dirty="0" smtClean="0">
                <a:latin typeface="Comic Sans MS" panose="030F0702030302020204" pitchFamily="66" charset="0"/>
              </a:rPr>
              <a:t>nd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 generation of CMOS </a:t>
            </a:r>
            <a:r>
              <a:rPr lang="en-US" altLang="zh-CN" sz="1600" dirty="0">
                <a:latin typeface="Comic Sans MS" panose="030F0702030302020204" pitchFamily="66" charset="0"/>
              </a:rPr>
              <a:t>HV/HR Evaluation for Strip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Sensors</a:t>
            </a:r>
            <a:endParaRPr lang="en-US" altLang="zh-CN" sz="1600" dirty="0">
              <a:latin typeface="Comic Sans MS" panose="030F0702030302020204" pitchFamily="66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latin typeface="Comic Sans MS" panose="030F0702030302020204" pitchFamily="66" charset="0"/>
              </a:rPr>
              <a:t>Verify </a:t>
            </a:r>
            <a:r>
              <a:rPr lang="en-US" altLang="zh-CN" sz="1600" dirty="0">
                <a:latin typeface="Comic Sans MS" panose="030F0702030302020204" pitchFamily="66" charset="0"/>
              </a:rPr>
              <a:t>the feasibility of using HV/HR-CMOS MAPS as alternative sensors for the ATLAS Phase-II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strip </a:t>
            </a:r>
            <a:r>
              <a:rPr lang="en-US" altLang="zh-CN" sz="1600" dirty="0">
                <a:latin typeface="Comic Sans MS" panose="030F0702030302020204" pitchFamily="66" charset="0"/>
              </a:rPr>
              <a:t>tracker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upgrade</a:t>
            </a:r>
            <a:endParaRPr lang="en-US" altLang="zh-CN" sz="1600" dirty="0">
              <a:latin typeface="Comic Sans MS" panose="030F0702030302020204" pitchFamily="66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omic Sans MS" panose="030F0702030302020204" pitchFamily="66" charset="0"/>
              </a:rPr>
              <a:t>3 array of 128*32 short strips (n-in-p)with full digital encoding and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readout chain</a:t>
            </a:r>
            <a:endParaRPr lang="en-US" altLang="zh-CN" sz="1600" dirty="0">
              <a:latin typeface="Comic Sans MS" panose="030F0702030302020204" pitchFamily="66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omic Sans MS" panose="030F0702030302020204" pitchFamily="66" charset="0"/>
              </a:rPr>
              <a:t>Varies substrate resistivity chips for testing. (20-2000Ohm/cm).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12921" y="2454539"/>
            <a:ext cx="3311755" cy="4415672"/>
          </a:xfrm>
          <a:prstGeom prst="rect">
            <a:avLst/>
          </a:prstGeom>
        </p:spPr>
      </p:pic>
      <p:pic>
        <p:nvPicPr>
          <p:cNvPr id="11" name="Content Placeholder 3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 r="21271"/>
          <a:stretch/>
        </p:blipFill>
        <p:spPr bwMode="auto">
          <a:xfrm rot="5400000">
            <a:off x="7422993" y="1473457"/>
            <a:ext cx="4973959" cy="42934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84687" y="3711156"/>
            <a:ext cx="1200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err="1">
                <a:latin typeface="Comic Sans MS" panose="030F0702030302020204" pitchFamily="66" charset="0"/>
              </a:rPr>
              <a:t>Ethlink</a:t>
            </a:r>
            <a:r>
              <a:rPr lang="en-US" altLang="zh-CN" dirty="0">
                <a:latin typeface="Comic Sans MS" panose="030F0702030302020204" pitchFamily="66" charset="0"/>
              </a:rPr>
              <a:t> </a:t>
            </a:r>
            <a:endParaRPr lang="zh-CN" altLang="en-US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2051" y="5437882"/>
            <a:ext cx="1790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Comic Sans MS" panose="030F0702030302020204" pitchFamily="66" charset="0"/>
              </a:rPr>
              <a:t>LV power supply</a:t>
            </a:r>
            <a:r>
              <a:rPr lang="en-US" altLang="zh-CN" sz="1600" dirty="0">
                <a:latin typeface="Comic Sans MS" panose="030F0702030302020204" pitchFamily="66" charset="0"/>
              </a:rPr>
              <a:t> </a:t>
            </a:r>
            <a:endParaRPr lang="zh-CN" altLang="en-US" sz="1600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00600" y="2921953"/>
            <a:ext cx="13906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Bias voltage</a:t>
            </a:r>
            <a:endParaRPr lang="zh-CN" altLang="en-US" sz="1600" dirty="0">
              <a:solidFill>
                <a:schemeClr val="bg1">
                  <a:lumMod val="9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37318" y="4406860"/>
            <a:ext cx="1460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Comic Sans MS" panose="030F0702030302020204" pitchFamily="66" charset="0"/>
              </a:rPr>
              <a:t>LEMO Trigger</a:t>
            </a:r>
            <a:endParaRPr lang="zh-CN" altLang="en-US" sz="1200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0882" y="4871730"/>
            <a:ext cx="1536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Comic Sans MS" panose="030F0702030302020204" pitchFamily="66" charset="0"/>
              </a:rPr>
              <a:t>Charge Injection  </a:t>
            </a:r>
            <a:endParaRPr lang="zh-CN" altLang="en-US" sz="1200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58004" y="6056642"/>
            <a:ext cx="2600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Comic Sans MS" panose="030F0702030302020204" pitchFamily="66" charset="0"/>
              </a:rPr>
              <a:t>Layout of CHESS2 chip Size:2.4cm x 2cm  </a:t>
            </a:r>
            <a:endParaRPr lang="zh-CN" altLang="en-US" sz="1400" dirty="0"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652950" y="1145976"/>
            <a:ext cx="1234967" cy="40155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0511732" y="838199"/>
            <a:ext cx="2150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Comic Sans MS" panose="030F0702030302020204" pitchFamily="66" charset="0"/>
              </a:rPr>
              <a:t>5.1mm x 20.1mm</a:t>
            </a:r>
            <a:endParaRPr lang="zh-CN" altLang="en-US" sz="1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11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0" y="3"/>
            <a:ext cx="12192000" cy="766800"/>
          </a:xfrm>
          <a:prstGeom prst="rect">
            <a:avLst/>
          </a:prstGeom>
          <a:gradFill flip="none" rotWithShape="1">
            <a:gsLst>
              <a:gs pos="0">
                <a:srgbClr val="3333B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F595-3897-4EFA-BCC9-0D4DBBEF7D55}" type="datetime1">
              <a:rPr lang="zh-CN" altLang="en-US" smtClean="0"/>
              <a:t>2018/6/22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81" y="2134244"/>
            <a:ext cx="8066879" cy="3854803"/>
          </a:xfrm>
          <a:prstGeom prst="rect">
            <a:avLst/>
          </a:prstGeom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28107" y="76322"/>
            <a:ext cx="10804760" cy="753033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In-Pixel electronics </a:t>
            </a:r>
            <a:endParaRPr lang="zh-CN" altLang="en-US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8307" y="2079058"/>
            <a:ext cx="1344084" cy="3174975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321962" y="1472639"/>
            <a:ext cx="2679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B050"/>
                </a:solidFill>
                <a:latin typeface="Comic Sans MS" panose="030F0702030302020204" pitchFamily="66" charset="0"/>
              </a:rPr>
              <a:t>Charge Injection circuit </a:t>
            </a:r>
            <a:r>
              <a:rPr lang="en-US" altLang="zh-CN" sz="1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(connect </a:t>
            </a:r>
            <a:r>
              <a:rPr lang="en-US" altLang="zh-CN" sz="1600" dirty="0">
                <a:solidFill>
                  <a:srgbClr val="00B050"/>
                </a:solidFill>
                <a:latin typeface="Comic Sans MS" panose="030F0702030302020204" pitchFamily="66" charset="0"/>
              </a:rPr>
              <a:t>in parallel with the </a:t>
            </a:r>
            <a:r>
              <a:rPr lang="en-US" altLang="zh-CN" sz="1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sensor)</a:t>
            </a:r>
            <a:endParaRPr lang="zh-CN" altLang="en-US" sz="16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22680" y="3669632"/>
            <a:ext cx="1489480" cy="555123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9601260" y="3777918"/>
            <a:ext cx="138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omic Sans MS" panose="030F0702030302020204" pitchFamily="66" charset="0"/>
              </a:rPr>
              <a:t>Digital part </a:t>
            </a:r>
            <a:endParaRPr lang="zh-CN" altLang="en-US" sz="1600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33577" y="2512194"/>
            <a:ext cx="2618071" cy="23870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3111108" y="1795511"/>
            <a:ext cx="3306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Charge sensitive amplifier</a:t>
            </a:r>
            <a:endParaRPr lang="zh-CN" altLang="en-US" sz="1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51647" y="3493871"/>
            <a:ext cx="1471620" cy="162667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5556195" y="5382736"/>
            <a:ext cx="2142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Filter, Comparator</a:t>
            </a:r>
            <a:endParaRPr lang="en-US" altLang="zh-CN" sz="1600" dirty="0">
              <a:solidFill>
                <a:schemeClr val="accent5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altLang="zh-CN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altLang="zh-CN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Threshold </a:t>
            </a:r>
            <a:r>
              <a:rPr lang="en-US" altLang="zh-CN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common to all the </a:t>
            </a:r>
            <a:r>
              <a:rPr lang="en-US" altLang="zh-CN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pixels) </a:t>
            </a:r>
            <a:endParaRPr lang="zh-CN" altLang="en-US" sz="1600" dirty="0">
              <a:solidFill>
                <a:schemeClr val="accent5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95013" y="4444016"/>
            <a:ext cx="26044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omic Sans MS" panose="030F0702030302020204" pitchFamily="66" charset="0"/>
              </a:rPr>
              <a:t>the configuration of all the registers and memories of CHESS2 is done through SACI interface.</a:t>
            </a:r>
            <a:endParaRPr lang="zh-CN" altLang="en-US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699118" y="3777918"/>
            <a:ext cx="1353347" cy="2133739"/>
          </a:xfrm>
          <a:prstGeom prst="rect">
            <a:avLst/>
          </a:prstGeom>
          <a:noFill/>
          <a:ln w="1270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7752645" y="3143325"/>
            <a:ext cx="1602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Threshold trimming </a:t>
            </a:r>
            <a:endParaRPr lang="zh-CN" altLang="en-US" sz="16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49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 animBg="1"/>
      <p:bldP spid="15" grpId="0"/>
      <p:bldP spid="16" grpId="0" animBg="1"/>
      <p:bldP spid="17" grpId="0"/>
      <p:bldP spid="18" grpId="0"/>
      <p:bldP spid="19" grpId="0" animBg="1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1115</TotalTime>
  <Words>1603</Words>
  <Application>Microsoft Office PowerPoint</Application>
  <PresentationFormat>Widescreen</PresentationFormat>
  <Paragraphs>334</Paragraphs>
  <Slides>22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 Unicode MS</vt:lpstr>
      <vt:lpstr>宋体</vt:lpstr>
      <vt:lpstr>Arial</vt:lpstr>
      <vt:lpstr>Calibri</vt:lpstr>
      <vt:lpstr>Calibri Light</vt:lpstr>
      <vt:lpstr>Comic Sans MS</vt:lpstr>
      <vt:lpstr>Wingdings</vt:lpstr>
      <vt:lpstr>Office Theme</vt:lpstr>
      <vt:lpstr>CMOS strip sensor for the ATLAS phase-II tracker upgrade</vt:lpstr>
      <vt:lpstr>PowerPoint Presentation</vt:lpstr>
      <vt:lpstr>Motivation  </vt:lpstr>
      <vt:lpstr>CMOS strip sensor</vt:lpstr>
      <vt:lpstr>Brief Introduction to CHESS1</vt:lpstr>
      <vt:lpstr>CHESS1 results </vt:lpstr>
      <vt:lpstr>CHESS1 results</vt:lpstr>
      <vt:lpstr>PowerPoint Presentation</vt:lpstr>
      <vt:lpstr>In-Pixel electronics </vt:lpstr>
      <vt:lpstr>PowerPoint Presentation</vt:lpstr>
      <vt:lpstr>PowerPoint Presentation</vt:lpstr>
      <vt:lpstr>Test with LED</vt:lpstr>
      <vt:lpstr>Bias the sensor</vt:lpstr>
      <vt:lpstr>PowerPoint Presentation</vt:lpstr>
      <vt:lpstr>PowerPoint Presentation</vt:lpstr>
      <vt:lpstr>PowerPoint Presentation</vt:lpstr>
      <vt:lpstr>Real time monitoring </vt:lpstr>
      <vt:lpstr>Summary and Next </vt:lpstr>
      <vt:lpstr>PowerPoint Presentation</vt:lpstr>
      <vt:lpstr>Backup </vt:lpstr>
      <vt:lpstr>Backup </vt:lpstr>
      <vt:lpstr>Backup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CMOS strip sensor for the ATLAS phase-II tracker upgrade</dc:title>
  <dc:creator>hanyubo</dc:creator>
  <cp:lastModifiedBy>hanyubo</cp:lastModifiedBy>
  <cp:revision>41</cp:revision>
  <dcterms:created xsi:type="dcterms:W3CDTF">2018-06-18T08:19:02Z</dcterms:created>
  <dcterms:modified xsi:type="dcterms:W3CDTF">2018-06-22T02:15:43Z</dcterms:modified>
</cp:coreProperties>
</file>