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6"/>
  </p:notesMasterIdLst>
  <p:sldIdLst>
    <p:sldId id="258" r:id="rId2"/>
    <p:sldId id="339" r:id="rId3"/>
    <p:sldId id="285" r:id="rId4"/>
    <p:sldId id="286" r:id="rId5"/>
    <p:sldId id="332" r:id="rId6"/>
    <p:sldId id="333" r:id="rId7"/>
    <p:sldId id="334" r:id="rId8"/>
    <p:sldId id="347" r:id="rId9"/>
    <p:sldId id="335" r:id="rId10"/>
    <p:sldId id="337" r:id="rId11"/>
    <p:sldId id="343" r:id="rId12"/>
    <p:sldId id="344" r:id="rId13"/>
    <p:sldId id="345" r:id="rId14"/>
    <p:sldId id="342" r:id="rId15"/>
    <p:sldId id="310" r:id="rId16"/>
    <p:sldId id="348" r:id="rId17"/>
    <p:sldId id="350" r:id="rId18"/>
    <p:sldId id="329" r:id="rId19"/>
    <p:sldId id="316" r:id="rId20"/>
    <p:sldId id="328" r:id="rId21"/>
    <p:sldId id="318" r:id="rId22"/>
    <p:sldId id="298" r:id="rId23"/>
    <p:sldId id="299" r:id="rId24"/>
    <p:sldId id="349" r:id="rId25"/>
    <p:sldId id="301" r:id="rId26"/>
    <p:sldId id="324" r:id="rId27"/>
    <p:sldId id="351" r:id="rId28"/>
    <p:sldId id="331" r:id="rId29"/>
    <p:sldId id="327" r:id="rId30"/>
    <p:sldId id="325" r:id="rId31"/>
    <p:sldId id="304" r:id="rId32"/>
    <p:sldId id="303" r:id="rId33"/>
    <p:sldId id="312" r:id="rId34"/>
    <p:sldId id="313" r:id="rId3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49"/>
    <p:restoredTop sz="93282"/>
  </p:normalViewPr>
  <p:slideViewPr>
    <p:cSldViewPr snapToGrid="0" snapToObjects="1">
      <p:cViewPr>
        <p:scale>
          <a:sx n="120" d="100"/>
          <a:sy n="120" d="100"/>
        </p:scale>
        <p:origin x="792" y="-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724781-C5ED-1E41-A5FB-E817C3701D08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1A3281-6C41-A241-A949-877422720175}">
      <dgm:prSet phldrT="[Text]"/>
      <dgm:spPr/>
      <dgm:t>
        <a:bodyPr/>
        <a:lstStyle/>
        <a:p>
          <a:r>
            <a:rPr lang="en-US" dirty="0"/>
            <a:t>sensors, ASICs, hybrid PCB,...</a:t>
          </a:r>
        </a:p>
      </dgm:t>
    </dgm:pt>
    <dgm:pt modelId="{2A89FA1F-181D-DA40-BA3C-882812C824C8}" type="parTrans" cxnId="{78E3513C-416B-E445-B5AA-3E9567F96CB8}">
      <dgm:prSet/>
      <dgm:spPr/>
      <dgm:t>
        <a:bodyPr/>
        <a:lstStyle/>
        <a:p>
          <a:endParaRPr lang="en-US"/>
        </a:p>
      </dgm:t>
    </dgm:pt>
    <dgm:pt modelId="{C0E3983E-3D73-ED47-A397-49F8D5BD2350}" type="sibTrans" cxnId="{78E3513C-416B-E445-B5AA-3E9567F96CB8}">
      <dgm:prSet/>
      <dgm:spPr/>
      <dgm:t>
        <a:bodyPr/>
        <a:lstStyle/>
        <a:p>
          <a:endParaRPr lang="en-US"/>
        </a:p>
      </dgm:t>
    </dgm:pt>
    <dgm:pt modelId="{127B9102-7AC9-0145-A472-78AB9D226CEE}">
      <dgm:prSet phldrT="[Text]"/>
      <dgm:spPr/>
      <dgm:t>
        <a:bodyPr/>
        <a:lstStyle/>
        <a:p>
          <a:r>
            <a:rPr lang="en-US" dirty="0"/>
            <a:t>receiving components </a:t>
          </a:r>
        </a:p>
      </dgm:t>
    </dgm:pt>
    <dgm:pt modelId="{3FFFB1F0-90DF-2749-B9F3-9EDA856F1BFC}" type="parTrans" cxnId="{84521D83-DC88-F14D-AEE1-3C87154D7DF9}">
      <dgm:prSet/>
      <dgm:spPr/>
      <dgm:t>
        <a:bodyPr/>
        <a:lstStyle/>
        <a:p>
          <a:endParaRPr lang="en-US"/>
        </a:p>
      </dgm:t>
    </dgm:pt>
    <dgm:pt modelId="{DE9B451E-7C8E-3B4E-B4A5-269D06AAC73B}" type="sibTrans" cxnId="{84521D83-DC88-F14D-AEE1-3C87154D7DF9}">
      <dgm:prSet/>
      <dgm:spPr/>
      <dgm:t>
        <a:bodyPr/>
        <a:lstStyle/>
        <a:p>
          <a:endParaRPr lang="en-US"/>
        </a:p>
      </dgm:t>
    </dgm:pt>
    <dgm:pt modelId="{7CC5942A-C0C2-9242-90ED-5D936C2E5481}">
      <dgm:prSet phldrT="[Text]"/>
      <dgm:spPr/>
      <dgm:t>
        <a:bodyPr/>
        <a:lstStyle/>
        <a:p>
          <a:r>
            <a:rPr lang="en-US" dirty="0"/>
            <a:t>Assembled modules</a:t>
          </a:r>
        </a:p>
      </dgm:t>
    </dgm:pt>
    <dgm:pt modelId="{27583CA0-1613-854C-A0F1-83DB2D26DB26}" type="parTrans" cxnId="{0CBF88FD-9589-E84B-86F0-0DEB7DED8688}">
      <dgm:prSet/>
      <dgm:spPr/>
      <dgm:t>
        <a:bodyPr/>
        <a:lstStyle/>
        <a:p>
          <a:endParaRPr lang="en-US"/>
        </a:p>
      </dgm:t>
    </dgm:pt>
    <dgm:pt modelId="{0CB4492A-6F3C-9547-A026-8EBABB057B4B}" type="sibTrans" cxnId="{0CBF88FD-9589-E84B-86F0-0DEB7DED8688}">
      <dgm:prSet/>
      <dgm:spPr/>
      <dgm:t>
        <a:bodyPr/>
        <a:lstStyle/>
        <a:p>
          <a:endParaRPr lang="en-US"/>
        </a:p>
      </dgm:t>
    </dgm:pt>
    <dgm:pt modelId="{E93B7554-A892-4C44-90EF-65FB3C130C5F}">
      <dgm:prSet phldrT="[Text]"/>
      <dgm:spPr/>
      <dgm:t>
        <a:bodyPr/>
        <a:lstStyle/>
        <a:p>
          <a:r>
            <a:rPr lang="en-US" dirty="0"/>
            <a:t>packaging and shipping</a:t>
          </a:r>
        </a:p>
      </dgm:t>
    </dgm:pt>
    <dgm:pt modelId="{6BD8EE8B-FA63-C641-BF7C-4CED94CE328D}" type="parTrans" cxnId="{494EB46B-40FD-864F-9BA5-BAC420876B9D}">
      <dgm:prSet/>
      <dgm:spPr/>
      <dgm:t>
        <a:bodyPr/>
        <a:lstStyle/>
        <a:p>
          <a:endParaRPr lang="en-US"/>
        </a:p>
      </dgm:t>
    </dgm:pt>
    <dgm:pt modelId="{1DF8792B-A067-C24B-904C-1437A0F68105}" type="sibTrans" cxnId="{494EB46B-40FD-864F-9BA5-BAC420876B9D}">
      <dgm:prSet/>
      <dgm:spPr/>
      <dgm:t>
        <a:bodyPr/>
        <a:lstStyle/>
        <a:p>
          <a:endParaRPr lang="en-US"/>
        </a:p>
      </dgm:t>
    </dgm:pt>
    <dgm:pt modelId="{BD21C475-1ABD-A84C-87C0-6EA93FD7ED65}">
      <dgm:prSet phldrT="[Text]"/>
      <dgm:spPr/>
      <dgm:t>
        <a:bodyPr/>
        <a:lstStyle/>
        <a:p>
          <a:r>
            <a:rPr lang="en-US" dirty="0"/>
            <a:t>ASIC to sensor gluing, </a:t>
          </a:r>
        </a:p>
        <a:p>
          <a:r>
            <a:rPr lang="en-US" dirty="0"/>
            <a:t>ASIC to sensor bonding, </a:t>
          </a:r>
        </a:p>
        <a:p>
          <a:r>
            <a:rPr lang="en-US" dirty="0"/>
            <a:t>electrical tests</a:t>
          </a:r>
        </a:p>
      </dgm:t>
    </dgm:pt>
    <dgm:pt modelId="{DFFB5CC1-E3FF-D245-A669-31A16E2CF712}" type="parTrans" cxnId="{C4E39E1E-DDC5-2345-B568-0EBB9CA19CFD}">
      <dgm:prSet/>
      <dgm:spPr/>
      <dgm:t>
        <a:bodyPr/>
        <a:lstStyle/>
        <a:p>
          <a:endParaRPr lang="en-US"/>
        </a:p>
      </dgm:t>
    </dgm:pt>
    <dgm:pt modelId="{FE8A9723-5247-BC44-8280-01D4102ED8C6}" type="sibTrans" cxnId="{C4E39E1E-DDC5-2345-B568-0EBB9CA19CFD}">
      <dgm:prSet/>
      <dgm:spPr/>
      <dgm:t>
        <a:bodyPr/>
        <a:lstStyle/>
        <a:p>
          <a:endParaRPr lang="en-US"/>
        </a:p>
      </dgm:t>
    </dgm:pt>
    <dgm:pt modelId="{E375CA65-C239-3349-B519-8DF353F42136}">
      <dgm:prSet phldrT="[Text]"/>
      <dgm:spPr/>
      <dgm:t>
        <a:bodyPr/>
        <a:lstStyle/>
        <a:p>
          <a:r>
            <a:rPr lang="en-US" dirty="0"/>
            <a:t>hybrid assembly</a:t>
          </a:r>
        </a:p>
      </dgm:t>
    </dgm:pt>
    <dgm:pt modelId="{D5F6557B-9111-B04D-828C-14BF828D08A2}" type="parTrans" cxnId="{26B33A42-C527-8546-A92E-174644946685}">
      <dgm:prSet/>
      <dgm:spPr/>
      <dgm:t>
        <a:bodyPr/>
        <a:lstStyle/>
        <a:p>
          <a:endParaRPr lang="en-US"/>
        </a:p>
      </dgm:t>
    </dgm:pt>
    <dgm:pt modelId="{A7FD9585-8E65-A247-8D3A-6F883B401B57}" type="sibTrans" cxnId="{26B33A42-C527-8546-A92E-174644946685}">
      <dgm:prSet/>
      <dgm:spPr/>
      <dgm:t>
        <a:bodyPr/>
        <a:lstStyle/>
        <a:p>
          <a:endParaRPr lang="en-US"/>
        </a:p>
      </dgm:t>
    </dgm:pt>
    <dgm:pt modelId="{12F6DA07-8C06-9445-BD39-B3CC2340E53C}">
      <dgm:prSet phldrT="[Text]" custT="1"/>
      <dgm:spPr/>
      <dgm:t>
        <a:bodyPr/>
        <a:lstStyle/>
        <a:p>
          <a:r>
            <a:rPr lang="en-US" sz="1600" b="1" dirty="0">
              <a:solidFill>
                <a:srgbClr val="C00000"/>
              </a:solidFill>
            </a:rPr>
            <a:t>hybrid to sensor gluing</a:t>
          </a:r>
          <a:r>
            <a:rPr lang="en-US" sz="1300" dirty="0"/>
            <a:t>, sensor bonding, electrical tests</a:t>
          </a:r>
        </a:p>
      </dgm:t>
    </dgm:pt>
    <dgm:pt modelId="{DDBE2D54-B953-1F42-9587-DDAB08E43429}" type="parTrans" cxnId="{AD283543-8CBC-7E4C-AF15-4DEFDB0684DC}">
      <dgm:prSet/>
      <dgm:spPr/>
      <dgm:t>
        <a:bodyPr/>
        <a:lstStyle/>
        <a:p>
          <a:endParaRPr lang="en-US"/>
        </a:p>
      </dgm:t>
    </dgm:pt>
    <dgm:pt modelId="{3B2CEB88-A04B-1141-B0C8-CD41DA2D33A6}" type="sibTrans" cxnId="{AD283543-8CBC-7E4C-AF15-4DEFDB0684DC}">
      <dgm:prSet/>
      <dgm:spPr/>
      <dgm:t>
        <a:bodyPr/>
        <a:lstStyle/>
        <a:p>
          <a:endParaRPr lang="en-US"/>
        </a:p>
      </dgm:t>
    </dgm:pt>
    <dgm:pt modelId="{956703F1-7BE1-6D49-9B7C-B29F585B8C79}">
      <dgm:prSet phldrT="[Text]"/>
      <dgm:spPr/>
      <dgm:t>
        <a:bodyPr/>
        <a:lstStyle/>
        <a:p>
          <a:r>
            <a:rPr lang="en-US" dirty="0"/>
            <a:t>module assembly</a:t>
          </a:r>
        </a:p>
      </dgm:t>
    </dgm:pt>
    <dgm:pt modelId="{2E69C9E1-B98D-D841-92E8-0D6D127291CE}" type="parTrans" cxnId="{F379AEB1-135D-D64C-B527-FF440593DBC4}">
      <dgm:prSet/>
      <dgm:spPr/>
      <dgm:t>
        <a:bodyPr/>
        <a:lstStyle/>
        <a:p>
          <a:endParaRPr lang="en-US"/>
        </a:p>
      </dgm:t>
    </dgm:pt>
    <dgm:pt modelId="{4F93AB80-221B-474C-86CA-F7E0250C9C19}" type="sibTrans" cxnId="{F379AEB1-135D-D64C-B527-FF440593DBC4}">
      <dgm:prSet/>
      <dgm:spPr/>
      <dgm:t>
        <a:bodyPr/>
        <a:lstStyle/>
        <a:p>
          <a:endParaRPr lang="en-US"/>
        </a:p>
      </dgm:t>
    </dgm:pt>
    <dgm:pt modelId="{A8ECC362-2A9F-7848-BE39-4E006195C999}" type="pres">
      <dgm:prSet presAssocID="{95724781-C5ED-1E41-A5FB-E817C3701D08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3E7682B9-1459-BC49-8176-DAC6188011F0}" type="pres">
      <dgm:prSet presAssocID="{B11A3281-6C41-A241-A949-877422720175}" presName="chaos" presStyleCnt="0"/>
      <dgm:spPr/>
    </dgm:pt>
    <dgm:pt modelId="{AECCC975-EC14-A548-94B7-C4E0F2011302}" type="pres">
      <dgm:prSet presAssocID="{B11A3281-6C41-A241-A949-877422720175}" presName="parTx1" presStyleLbl="revTx" presStyleIdx="0" presStyleCnt="7"/>
      <dgm:spPr/>
      <dgm:t>
        <a:bodyPr/>
        <a:lstStyle/>
        <a:p>
          <a:endParaRPr lang="en-US"/>
        </a:p>
      </dgm:t>
    </dgm:pt>
    <dgm:pt modelId="{4C52D9DC-F521-6349-BF1C-1B49DBDE5147}" type="pres">
      <dgm:prSet presAssocID="{B11A3281-6C41-A241-A949-877422720175}" presName="desTx1" presStyleLbl="revTx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C81156-307F-9746-A25A-DE7ECF6240EF}" type="pres">
      <dgm:prSet presAssocID="{B11A3281-6C41-A241-A949-877422720175}" presName="c1" presStyleLbl="node1" presStyleIdx="0" presStyleCnt="19"/>
      <dgm:spPr/>
    </dgm:pt>
    <dgm:pt modelId="{970F0DA9-48EF-7344-B05C-36F6F0BAC83A}" type="pres">
      <dgm:prSet presAssocID="{B11A3281-6C41-A241-A949-877422720175}" presName="c2" presStyleLbl="node1" presStyleIdx="1" presStyleCnt="19"/>
      <dgm:spPr/>
    </dgm:pt>
    <dgm:pt modelId="{93CB9170-1362-234F-B131-AA40BCB21DAF}" type="pres">
      <dgm:prSet presAssocID="{B11A3281-6C41-A241-A949-877422720175}" presName="c3" presStyleLbl="node1" presStyleIdx="2" presStyleCnt="19"/>
      <dgm:spPr/>
    </dgm:pt>
    <dgm:pt modelId="{50F48DE0-2FB6-F44D-9CD6-8B3D143806A1}" type="pres">
      <dgm:prSet presAssocID="{B11A3281-6C41-A241-A949-877422720175}" presName="c4" presStyleLbl="node1" presStyleIdx="3" presStyleCnt="19"/>
      <dgm:spPr/>
    </dgm:pt>
    <dgm:pt modelId="{AFC18016-8042-9B47-9B7D-B0FC43124E31}" type="pres">
      <dgm:prSet presAssocID="{B11A3281-6C41-A241-A949-877422720175}" presName="c5" presStyleLbl="node1" presStyleIdx="4" presStyleCnt="19"/>
      <dgm:spPr/>
    </dgm:pt>
    <dgm:pt modelId="{42C87781-DE7B-3D48-BB43-72E241D8F666}" type="pres">
      <dgm:prSet presAssocID="{B11A3281-6C41-A241-A949-877422720175}" presName="c6" presStyleLbl="node1" presStyleIdx="5" presStyleCnt="19"/>
      <dgm:spPr/>
    </dgm:pt>
    <dgm:pt modelId="{1D7B8D07-8296-8640-9A27-C0417C876F83}" type="pres">
      <dgm:prSet presAssocID="{B11A3281-6C41-A241-A949-877422720175}" presName="c7" presStyleLbl="node1" presStyleIdx="6" presStyleCnt="19"/>
      <dgm:spPr/>
    </dgm:pt>
    <dgm:pt modelId="{73FCBE0C-DDF3-B64E-9591-B24C13DAD9D8}" type="pres">
      <dgm:prSet presAssocID="{B11A3281-6C41-A241-A949-877422720175}" presName="c8" presStyleLbl="node1" presStyleIdx="7" presStyleCnt="19"/>
      <dgm:spPr/>
    </dgm:pt>
    <dgm:pt modelId="{7C0A788C-00CE-F447-81FD-4C6D114E6875}" type="pres">
      <dgm:prSet presAssocID="{B11A3281-6C41-A241-A949-877422720175}" presName="c9" presStyleLbl="node1" presStyleIdx="8" presStyleCnt="19"/>
      <dgm:spPr/>
    </dgm:pt>
    <dgm:pt modelId="{6EC2F066-FC4E-0F43-AA9B-90CEFE31C42D}" type="pres">
      <dgm:prSet presAssocID="{B11A3281-6C41-A241-A949-877422720175}" presName="c10" presStyleLbl="node1" presStyleIdx="9" presStyleCnt="19"/>
      <dgm:spPr/>
    </dgm:pt>
    <dgm:pt modelId="{685FD086-5CB9-AD49-A8CD-0B43DA3DD2A6}" type="pres">
      <dgm:prSet presAssocID="{B11A3281-6C41-A241-A949-877422720175}" presName="c11" presStyleLbl="node1" presStyleIdx="10" presStyleCnt="19"/>
      <dgm:spPr/>
    </dgm:pt>
    <dgm:pt modelId="{0BD9E77A-49BD-0F47-B0C3-A56835CBEC8E}" type="pres">
      <dgm:prSet presAssocID="{B11A3281-6C41-A241-A949-877422720175}" presName="c12" presStyleLbl="node1" presStyleIdx="11" presStyleCnt="19"/>
      <dgm:spPr/>
    </dgm:pt>
    <dgm:pt modelId="{D322BB2D-E2E3-6F4F-AC1A-DC8C9E4C92CA}" type="pres">
      <dgm:prSet presAssocID="{B11A3281-6C41-A241-A949-877422720175}" presName="c13" presStyleLbl="node1" presStyleIdx="12" presStyleCnt="19"/>
      <dgm:spPr/>
    </dgm:pt>
    <dgm:pt modelId="{DA2C799F-1FAB-0248-A88A-0751E26ADABD}" type="pres">
      <dgm:prSet presAssocID="{B11A3281-6C41-A241-A949-877422720175}" presName="c14" presStyleLbl="node1" presStyleIdx="13" presStyleCnt="19"/>
      <dgm:spPr/>
    </dgm:pt>
    <dgm:pt modelId="{AD35ED51-215B-204D-8BB9-06C362E6E2CB}" type="pres">
      <dgm:prSet presAssocID="{B11A3281-6C41-A241-A949-877422720175}" presName="c15" presStyleLbl="node1" presStyleIdx="14" presStyleCnt="19"/>
      <dgm:spPr/>
    </dgm:pt>
    <dgm:pt modelId="{95647D59-85D5-2644-9050-F290E2936C0A}" type="pres">
      <dgm:prSet presAssocID="{B11A3281-6C41-A241-A949-877422720175}" presName="c16" presStyleLbl="node1" presStyleIdx="15" presStyleCnt="19"/>
      <dgm:spPr/>
    </dgm:pt>
    <dgm:pt modelId="{FEBD1373-F333-954E-8FF4-FB842B2B568A}" type="pres">
      <dgm:prSet presAssocID="{B11A3281-6C41-A241-A949-877422720175}" presName="c17" presStyleLbl="node1" presStyleIdx="16" presStyleCnt="19"/>
      <dgm:spPr/>
    </dgm:pt>
    <dgm:pt modelId="{15A1FADF-1A1D-9049-B8B5-C746A756F63C}" type="pres">
      <dgm:prSet presAssocID="{B11A3281-6C41-A241-A949-877422720175}" presName="c18" presStyleLbl="node1" presStyleIdx="17" presStyleCnt="19"/>
      <dgm:spPr/>
    </dgm:pt>
    <dgm:pt modelId="{456B8823-2142-EA45-807A-FD7232109DB8}" type="pres">
      <dgm:prSet presAssocID="{C0E3983E-3D73-ED47-A397-49F8D5BD2350}" presName="chevronComposite1" presStyleCnt="0"/>
      <dgm:spPr/>
    </dgm:pt>
    <dgm:pt modelId="{68A875E7-8D31-E242-BF38-CC43753E94A2}" type="pres">
      <dgm:prSet presAssocID="{C0E3983E-3D73-ED47-A397-49F8D5BD2350}" presName="chevron1" presStyleLbl="sibTrans2D1" presStyleIdx="0" presStyleCnt="3"/>
      <dgm:spPr/>
    </dgm:pt>
    <dgm:pt modelId="{259E6FA8-7473-2148-9909-FA2FD6A552D9}" type="pres">
      <dgm:prSet presAssocID="{C0E3983E-3D73-ED47-A397-49F8D5BD2350}" presName="spChevron1" presStyleCnt="0"/>
      <dgm:spPr/>
    </dgm:pt>
    <dgm:pt modelId="{B73970C0-FC51-CB43-AA83-6B3026CC19FE}" type="pres">
      <dgm:prSet presAssocID="{BD21C475-1ABD-A84C-87C0-6EA93FD7ED65}" presName="middle" presStyleCnt="0"/>
      <dgm:spPr/>
    </dgm:pt>
    <dgm:pt modelId="{7BDE1604-B75D-074B-B780-0CCAFEAEE6FC}" type="pres">
      <dgm:prSet presAssocID="{BD21C475-1ABD-A84C-87C0-6EA93FD7ED65}" presName="parTxMid" presStyleLbl="revTx" presStyleIdx="2" presStyleCnt="7"/>
      <dgm:spPr/>
      <dgm:t>
        <a:bodyPr/>
        <a:lstStyle/>
        <a:p>
          <a:endParaRPr lang="en-US"/>
        </a:p>
      </dgm:t>
    </dgm:pt>
    <dgm:pt modelId="{0E9A1423-9AE4-8B48-AF03-877EFA7B3327}" type="pres">
      <dgm:prSet presAssocID="{BD21C475-1ABD-A84C-87C0-6EA93FD7ED65}" presName="desTxMid" presStyleLbl="revTx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AF2AD8-E8F9-9445-94A6-0DCB88BAB307}" type="pres">
      <dgm:prSet presAssocID="{BD21C475-1ABD-A84C-87C0-6EA93FD7ED65}" presName="spMid" presStyleCnt="0"/>
      <dgm:spPr/>
    </dgm:pt>
    <dgm:pt modelId="{09BDE454-FA3D-954A-8946-AC6344FF083F}" type="pres">
      <dgm:prSet presAssocID="{FE8A9723-5247-BC44-8280-01D4102ED8C6}" presName="chevronComposite1" presStyleCnt="0"/>
      <dgm:spPr/>
    </dgm:pt>
    <dgm:pt modelId="{E7F2FEDD-2547-6E40-B646-5A64978C86E9}" type="pres">
      <dgm:prSet presAssocID="{FE8A9723-5247-BC44-8280-01D4102ED8C6}" presName="chevron1" presStyleLbl="sibTrans2D1" presStyleIdx="1" presStyleCnt="3"/>
      <dgm:spPr/>
    </dgm:pt>
    <dgm:pt modelId="{D42B409F-F448-F045-95A0-A575F4557F84}" type="pres">
      <dgm:prSet presAssocID="{FE8A9723-5247-BC44-8280-01D4102ED8C6}" presName="spChevron1" presStyleCnt="0"/>
      <dgm:spPr/>
    </dgm:pt>
    <dgm:pt modelId="{C290554A-36AC-8A40-9F10-735C17C506DE}" type="pres">
      <dgm:prSet presAssocID="{12F6DA07-8C06-9445-BD39-B3CC2340E53C}" presName="middle" presStyleCnt="0"/>
      <dgm:spPr/>
    </dgm:pt>
    <dgm:pt modelId="{1EB3264B-09D6-0E40-9EE0-B1C3BBCD4B53}" type="pres">
      <dgm:prSet presAssocID="{12F6DA07-8C06-9445-BD39-B3CC2340E53C}" presName="parTxMid" presStyleLbl="revTx" presStyleIdx="4" presStyleCnt="7"/>
      <dgm:spPr/>
      <dgm:t>
        <a:bodyPr/>
        <a:lstStyle/>
        <a:p>
          <a:endParaRPr lang="en-US"/>
        </a:p>
      </dgm:t>
    </dgm:pt>
    <dgm:pt modelId="{9CC72BF8-C391-2A4D-BB8A-F6190D3EB4A3}" type="pres">
      <dgm:prSet presAssocID="{12F6DA07-8C06-9445-BD39-B3CC2340E53C}" presName="desTxMid" presStyleLbl="revTx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64A5C3-BE72-884C-BAA5-DE864BB6AFE5}" type="pres">
      <dgm:prSet presAssocID="{12F6DA07-8C06-9445-BD39-B3CC2340E53C}" presName="spMid" presStyleCnt="0"/>
      <dgm:spPr/>
    </dgm:pt>
    <dgm:pt modelId="{7D8F9D30-0F2A-7D4A-877D-5497AC34A7CB}" type="pres">
      <dgm:prSet presAssocID="{3B2CEB88-A04B-1141-B0C8-CD41DA2D33A6}" presName="chevronComposite1" presStyleCnt="0"/>
      <dgm:spPr/>
    </dgm:pt>
    <dgm:pt modelId="{CB158528-6350-254C-AFB1-1CBEE5EFF78E}" type="pres">
      <dgm:prSet presAssocID="{3B2CEB88-A04B-1141-B0C8-CD41DA2D33A6}" presName="chevron1" presStyleLbl="sibTrans2D1" presStyleIdx="2" presStyleCnt="3"/>
      <dgm:spPr/>
    </dgm:pt>
    <dgm:pt modelId="{1CF97E2A-3E69-E644-ABE2-252321DB8AAC}" type="pres">
      <dgm:prSet presAssocID="{3B2CEB88-A04B-1141-B0C8-CD41DA2D33A6}" presName="spChevron1" presStyleCnt="0"/>
      <dgm:spPr/>
    </dgm:pt>
    <dgm:pt modelId="{BBF668F1-AD7E-BF4F-A1E9-AE9FADD62B5D}" type="pres">
      <dgm:prSet presAssocID="{7CC5942A-C0C2-9242-90ED-5D936C2E5481}" presName="last" presStyleCnt="0"/>
      <dgm:spPr/>
    </dgm:pt>
    <dgm:pt modelId="{1A3F1AFE-4D0E-1244-974B-570638CF1789}" type="pres">
      <dgm:prSet presAssocID="{7CC5942A-C0C2-9242-90ED-5D936C2E5481}" presName="circleTx" presStyleLbl="node1" presStyleIdx="18" presStyleCnt="19"/>
      <dgm:spPr/>
      <dgm:t>
        <a:bodyPr/>
        <a:lstStyle/>
        <a:p>
          <a:endParaRPr lang="en-US"/>
        </a:p>
      </dgm:t>
    </dgm:pt>
    <dgm:pt modelId="{0866379D-D5B8-514C-A5B0-7D9A7C5FEBAC}" type="pres">
      <dgm:prSet presAssocID="{7CC5942A-C0C2-9242-90ED-5D936C2E5481}" presName="desTxN" presStyleLbl="revTx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43E4E0-4D04-F742-97B0-9F502584EC40}" type="pres">
      <dgm:prSet presAssocID="{7CC5942A-C0C2-9242-90ED-5D936C2E5481}" presName="spN" presStyleCnt="0"/>
      <dgm:spPr/>
    </dgm:pt>
  </dgm:ptLst>
  <dgm:cxnLst>
    <dgm:cxn modelId="{69AFFB3A-0CCF-8D46-9CEB-ACC977DE9F13}" type="presOf" srcId="{E93B7554-A892-4C44-90EF-65FB3C130C5F}" destId="{0866379D-D5B8-514C-A5B0-7D9A7C5FEBAC}" srcOrd="0" destOrd="0" presId="urn:microsoft.com/office/officeart/2009/3/layout/RandomtoResultProcess"/>
    <dgm:cxn modelId="{AD283543-8CBC-7E4C-AF15-4DEFDB0684DC}" srcId="{95724781-C5ED-1E41-A5FB-E817C3701D08}" destId="{12F6DA07-8C06-9445-BD39-B3CC2340E53C}" srcOrd="2" destOrd="0" parTransId="{DDBE2D54-B953-1F42-9587-DDAB08E43429}" sibTransId="{3B2CEB88-A04B-1141-B0C8-CD41DA2D33A6}"/>
    <dgm:cxn modelId="{96DEFACA-E262-624D-9AF6-789CD6CF2041}" type="presOf" srcId="{956703F1-7BE1-6D49-9B7C-B29F585B8C79}" destId="{9CC72BF8-C391-2A4D-BB8A-F6190D3EB4A3}" srcOrd="0" destOrd="0" presId="urn:microsoft.com/office/officeart/2009/3/layout/RandomtoResultProcess"/>
    <dgm:cxn modelId="{31168F3B-8409-3242-908C-D0019EF68443}" type="presOf" srcId="{BD21C475-1ABD-A84C-87C0-6EA93FD7ED65}" destId="{7BDE1604-B75D-074B-B780-0CCAFEAEE6FC}" srcOrd="0" destOrd="0" presId="urn:microsoft.com/office/officeart/2009/3/layout/RandomtoResultProcess"/>
    <dgm:cxn modelId="{494EB46B-40FD-864F-9BA5-BAC420876B9D}" srcId="{7CC5942A-C0C2-9242-90ED-5D936C2E5481}" destId="{E93B7554-A892-4C44-90EF-65FB3C130C5F}" srcOrd="0" destOrd="0" parTransId="{6BD8EE8B-FA63-C641-BF7C-4CED94CE328D}" sibTransId="{1DF8792B-A067-C24B-904C-1437A0F68105}"/>
    <dgm:cxn modelId="{F379AEB1-135D-D64C-B527-FF440593DBC4}" srcId="{12F6DA07-8C06-9445-BD39-B3CC2340E53C}" destId="{956703F1-7BE1-6D49-9B7C-B29F585B8C79}" srcOrd="0" destOrd="0" parTransId="{2E69C9E1-B98D-D841-92E8-0D6D127291CE}" sibTransId="{4F93AB80-221B-474C-86CA-F7E0250C9C19}"/>
    <dgm:cxn modelId="{78E3513C-416B-E445-B5AA-3E9567F96CB8}" srcId="{95724781-C5ED-1E41-A5FB-E817C3701D08}" destId="{B11A3281-6C41-A241-A949-877422720175}" srcOrd="0" destOrd="0" parTransId="{2A89FA1F-181D-DA40-BA3C-882812C824C8}" sibTransId="{C0E3983E-3D73-ED47-A397-49F8D5BD2350}"/>
    <dgm:cxn modelId="{BC0ECCC9-6011-B14F-B2F1-9163BA408AD0}" type="presOf" srcId="{E375CA65-C239-3349-B519-8DF353F42136}" destId="{0E9A1423-9AE4-8B48-AF03-877EFA7B3327}" srcOrd="0" destOrd="0" presId="urn:microsoft.com/office/officeart/2009/3/layout/RandomtoResultProcess"/>
    <dgm:cxn modelId="{26B33A42-C527-8546-A92E-174644946685}" srcId="{BD21C475-1ABD-A84C-87C0-6EA93FD7ED65}" destId="{E375CA65-C239-3349-B519-8DF353F42136}" srcOrd="0" destOrd="0" parTransId="{D5F6557B-9111-B04D-828C-14BF828D08A2}" sibTransId="{A7FD9585-8E65-A247-8D3A-6F883B401B57}"/>
    <dgm:cxn modelId="{84521D83-DC88-F14D-AEE1-3C87154D7DF9}" srcId="{B11A3281-6C41-A241-A949-877422720175}" destId="{127B9102-7AC9-0145-A472-78AB9D226CEE}" srcOrd="0" destOrd="0" parTransId="{3FFFB1F0-90DF-2749-B9F3-9EDA856F1BFC}" sibTransId="{DE9B451E-7C8E-3B4E-B4A5-269D06AAC73B}"/>
    <dgm:cxn modelId="{5401C2FF-0018-6F44-ADC9-654C09AD3E72}" type="presOf" srcId="{7CC5942A-C0C2-9242-90ED-5D936C2E5481}" destId="{1A3F1AFE-4D0E-1244-974B-570638CF1789}" srcOrd="0" destOrd="0" presId="urn:microsoft.com/office/officeart/2009/3/layout/RandomtoResultProcess"/>
    <dgm:cxn modelId="{0CBF88FD-9589-E84B-86F0-0DEB7DED8688}" srcId="{95724781-C5ED-1E41-A5FB-E817C3701D08}" destId="{7CC5942A-C0C2-9242-90ED-5D936C2E5481}" srcOrd="3" destOrd="0" parTransId="{27583CA0-1613-854C-A0F1-83DB2D26DB26}" sibTransId="{0CB4492A-6F3C-9547-A026-8EBABB057B4B}"/>
    <dgm:cxn modelId="{C4E39E1E-DDC5-2345-B568-0EBB9CA19CFD}" srcId="{95724781-C5ED-1E41-A5FB-E817C3701D08}" destId="{BD21C475-1ABD-A84C-87C0-6EA93FD7ED65}" srcOrd="1" destOrd="0" parTransId="{DFFB5CC1-E3FF-D245-A669-31A16E2CF712}" sibTransId="{FE8A9723-5247-BC44-8280-01D4102ED8C6}"/>
    <dgm:cxn modelId="{604ABD80-715B-C74B-A0F7-EE28E6CE1EA2}" type="presOf" srcId="{12F6DA07-8C06-9445-BD39-B3CC2340E53C}" destId="{1EB3264B-09D6-0E40-9EE0-B1C3BBCD4B53}" srcOrd="0" destOrd="0" presId="urn:microsoft.com/office/officeart/2009/3/layout/RandomtoResultProcess"/>
    <dgm:cxn modelId="{DAF32FD5-DA64-2B4D-BD7E-31746C07C9EF}" type="presOf" srcId="{B11A3281-6C41-A241-A949-877422720175}" destId="{AECCC975-EC14-A548-94B7-C4E0F2011302}" srcOrd="0" destOrd="0" presId="urn:microsoft.com/office/officeart/2009/3/layout/RandomtoResultProcess"/>
    <dgm:cxn modelId="{9ECF396C-951C-534B-96ED-B7E0703489BD}" type="presOf" srcId="{95724781-C5ED-1E41-A5FB-E817C3701D08}" destId="{A8ECC362-2A9F-7848-BE39-4E006195C999}" srcOrd="0" destOrd="0" presId="urn:microsoft.com/office/officeart/2009/3/layout/RandomtoResultProcess"/>
    <dgm:cxn modelId="{E7DA8D74-8B11-3C43-B04F-5F1490B65AB2}" type="presOf" srcId="{127B9102-7AC9-0145-A472-78AB9D226CEE}" destId="{4C52D9DC-F521-6349-BF1C-1B49DBDE5147}" srcOrd="0" destOrd="0" presId="urn:microsoft.com/office/officeart/2009/3/layout/RandomtoResultProcess"/>
    <dgm:cxn modelId="{184F7401-F178-D64B-A34E-56127A9C3150}" type="presParOf" srcId="{A8ECC362-2A9F-7848-BE39-4E006195C999}" destId="{3E7682B9-1459-BC49-8176-DAC6188011F0}" srcOrd="0" destOrd="0" presId="urn:microsoft.com/office/officeart/2009/3/layout/RandomtoResultProcess"/>
    <dgm:cxn modelId="{4224A3C8-4E74-1F46-A377-11300B6E3C78}" type="presParOf" srcId="{3E7682B9-1459-BC49-8176-DAC6188011F0}" destId="{AECCC975-EC14-A548-94B7-C4E0F2011302}" srcOrd="0" destOrd="0" presId="urn:microsoft.com/office/officeart/2009/3/layout/RandomtoResultProcess"/>
    <dgm:cxn modelId="{32666921-D140-384E-A89B-E8DBAD8A02FF}" type="presParOf" srcId="{3E7682B9-1459-BC49-8176-DAC6188011F0}" destId="{4C52D9DC-F521-6349-BF1C-1B49DBDE5147}" srcOrd="1" destOrd="0" presId="urn:microsoft.com/office/officeart/2009/3/layout/RandomtoResultProcess"/>
    <dgm:cxn modelId="{C6801DB0-4DBA-9F45-9EB8-FF124BDAA0D1}" type="presParOf" srcId="{3E7682B9-1459-BC49-8176-DAC6188011F0}" destId="{67C81156-307F-9746-A25A-DE7ECF6240EF}" srcOrd="2" destOrd="0" presId="urn:microsoft.com/office/officeart/2009/3/layout/RandomtoResultProcess"/>
    <dgm:cxn modelId="{615D8E43-7ADC-C240-866B-E5818C6A08A3}" type="presParOf" srcId="{3E7682B9-1459-BC49-8176-DAC6188011F0}" destId="{970F0DA9-48EF-7344-B05C-36F6F0BAC83A}" srcOrd="3" destOrd="0" presId="urn:microsoft.com/office/officeart/2009/3/layout/RandomtoResultProcess"/>
    <dgm:cxn modelId="{4BC22FE2-D615-6D4B-9516-F14BDB088197}" type="presParOf" srcId="{3E7682B9-1459-BC49-8176-DAC6188011F0}" destId="{93CB9170-1362-234F-B131-AA40BCB21DAF}" srcOrd="4" destOrd="0" presId="urn:microsoft.com/office/officeart/2009/3/layout/RandomtoResultProcess"/>
    <dgm:cxn modelId="{B2751DFB-24A5-F84D-82E0-FFCAACE8FBCF}" type="presParOf" srcId="{3E7682B9-1459-BC49-8176-DAC6188011F0}" destId="{50F48DE0-2FB6-F44D-9CD6-8B3D143806A1}" srcOrd="5" destOrd="0" presId="urn:microsoft.com/office/officeart/2009/3/layout/RandomtoResultProcess"/>
    <dgm:cxn modelId="{CE12DB59-9379-D449-8192-BD034F55C05B}" type="presParOf" srcId="{3E7682B9-1459-BC49-8176-DAC6188011F0}" destId="{AFC18016-8042-9B47-9B7D-B0FC43124E31}" srcOrd="6" destOrd="0" presId="urn:microsoft.com/office/officeart/2009/3/layout/RandomtoResultProcess"/>
    <dgm:cxn modelId="{8EB9DA43-A18C-6741-B0AE-8942E521F3E9}" type="presParOf" srcId="{3E7682B9-1459-BC49-8176-DAC6188011F0}" destId="{42C87781-DE7B-3D48-BB43-72E241D8F666}" srcOrd="7" destOrd="0" presId="urn:microsoft.com/office/officeart/2009/3/layout/RandomtoResultProcess"/>
    <dgm:cxn modelId="{9A887CF8-C94E-9643-883F-09B61B012388}" type="presParOf" srcId="{3E7682B9-1459-BC49-8176-DAC6188011F0}" destId="{1D7B8D07-8296-8640-9A27-C0417C876F83}" srcOrd="8" destOrd="0" presId="urn:microsoft.com/office/officeart/2009/3/layout/RandomtoResultProcess"/>
    <dgm:cxn modelId="{269C7155-64EF-2F42-918D-06E753276BAB}" type="presParOf" srcId="{3E7682B9-1459-BC49-8176-DAC6188011F0}" destId="{73FCBE0C-DDF3-B64E-9591-B24C13DAD9D8}" srcOrd="9" destOrd="0" presId="urn:microsoft.com/office/officeart/2009/3/layout/RandomtoResultProcess"/>
    <dgm:cxn modelId="{70AB9F70-328E-564B-93E8-7D14E0F9CC02}" type="presParOf" srcId="{3E7682B9-1459-BC49-8176-DAC6188011F0}" destId="{7C0A788C-00CE-F447-81FD-4C6D114E6875}" srcOrd="10" destOrd="0" presId="urn:microsoft.com/office/officeart/2009/3/layout/RandomtoResultProcess"/>
    <dgm:cxn modelId="{EF1BA5E2-CF92-9147-98B3-C2FD41F4DA4D}" type="presParOf" srcId="{3E7682B9-1459-BC49-8176-DAC6188011F0}" destId="{6EC2F066-FC4E-0F43-AA9B-90CEFE31C42D}" srcOrd="11" destOrd="0" presId="urn:microsoft.com/office/officeart/2009/3/layout/RandomtoResultProcess"/>
    <dgm:cxn modelId="{3089C836-BE09-2845-B55B-11139BDAE5F5}" type="presParOf" srcId="{3E7682B9-1459-BC49-8176-DAC6188011F0}" destId="{685FD086-5CB9-AD49-A8CD-0B43DA3DD2A6}" srcOrd="12" destOrd="0" presId="urn:microsoft.com/office/officeart/2009/3/layout/RandomtoResultProcess"/>
    <dgm:cxn modelId="{4E0CDA33-538D-164F-8CE0-2A4732E63D21}" type="presParOf" srcId="{3E7682B9-1459-BC49-8176-DAC6188011F0}" destId="{0BD9E77A-49BD-0F47-B0C3-A56835CBEC8E}" srcOrd="13" destOrd="0" presId="urn:microsoft.com/office/officeart/2009/3/layout/RandomtoResultProcess"/>
    <dgm:cxn modelId="{52BE8B8C-7595-F249-958F-D6F91B74999C}" type="presParOf" srcId="{3E7682B9-1459-BC49-8176-DAC6188011F0}" destId="{D322BB2D-E2E3-6F4F-AC1A-DC8C9E4C92CA}" srcOrd="14" destOrd="0" presId="urn:microsoft.com/office/officeart/2009/3/layout/RandomtoResultProcess"/>
    <dgm:cxn modelId="{C9F2CCDE-40F4-714D-B594-3DC75A6BB5E6}" type="presParOf" srcId="{3E7682B9-1459-BC49-8176-DAC6188011F0}" destId="{DA2C799F-1FAB-0248-A88A-0751E26ADABD}" srcOrd="15" destOrd="0" presId="urn:microsoft.com/office/officeart/2009/3/layout/RandomtoResultProcess"/>
    <dgm:cxn modelId="{7C01786F-0904-6E48-9783-698DCD096332}" type="presParOf" srcId="{3E7682B9-1459-BC49-8176-DAC6188011F0}" destId="{AD35ED51-215B-204D-8BB9-06C362E6E2CB}" srcOrd="16" destOrd="0" presId="urn:microsoft.com/office/officeart/2009/3/layout/RandomtoResultProcess"/>
    <dgm:cxn modelId="{2102EBD7-68DC-624F-83F7-FB4299F0D0CC}" type="presParOf" srcId="{3E7682B9-1459-BC49-8176-DAC6188011F0}" destId="{95647D59-85D5-2644-9050-F290E2936C0A}" srcOrd="17" destOrd="0" presId="urn:microsoft.com/office/officeart/2009/3/layout/RandomtoResultProcess"/>
    <dgm:cxn modelId="{DB82CFBA-BC0F-284B-8DB5-B6C7AC389BB4}" type="presParOf" srcId="{3E7682B9-1459-BC49-8176-DAC6188011F0}" destId="{FEBD1373-F333-954E-8FF4-FB842B2B568A}" srcOrd="18" destOrd="0" presId="urn:microsoft.com/office/officeart/2009/3/layout/RandomtoResultProcess"/>
    <dgm:cxn modelId="{34206D88-4AAB-7649-8C35-02411F5FC6EA}" type="presParOf" srcId="{3E7682B9-1459-BC49-8176-DAC6188011F0}" destId="{15A1FADF-1A1D-9049-B8B5-C746A756F63C}" srcOrd="19" destOrd="0" presId="urn:microsoft.com/office/officeart/2009/3/layout/RandomtoResultProcess"/>
    <dgm:cxn modelId="{CA61F361-3F6F-A04A-8779-2177080341AE}" type="presParOf" srcId="{A8ECC362-2A9F-7848-BE39-4E006195C999}" destId="{456B8823-2142-EA45-807A-FD7232109DB8}" srcOrd="1" destOrd="0" presId="urn:microsoft.com/office/officeart/2009/3/layout/RandomtoResultProcess"/>
    <dgm:cxn modelId="{6266A884-2BD1-C741-A670-9BFE7EDF1562}" type="presParOf" srcId="{456B8823-2142-EA45-807A-FD7232109DB8}" destId="{68A875E7-8D31-E242-BF38-CC43753E94A2}" srcOrd="0" destOrd="0" presId="urn:microsoft.com/office/officeart/2009/3/layout/RandomtoResultProcess"/>
    <dgm:cxn modelId="{712D5B56-D1EA-F24E-A614-FE0B9EF0787F}" type="presParOf" srcId="{456B8823-2142-EA45-807A-FD7232109DB8}" destId="{259E6FA8-7473-2148-9909-FA2FD6A552D9}" srcOrd="1" destOrd="0" presId="urn:microsoft.com/office/officeart/2009/3/layout/RandomtoResultProcess"/>
    <dgm:cxn modelId="{045CC045-CDD9-434F-B97E-BF481EE8A302}" type="presParOf" srcId="{A8ECC362-2A9F-7848-BE39-4E006195C999}" destId="{B73970C0-FC51-CB43-AA83-6B3026CC19FE}" srcOrd="2" destOrd="0" presId="urn:microsoft.com/office/officeart/2009/3/layout/RandomtoResultProcess"/>
    <dgm:cxn modelId="{6B457331-26C4-3E46-99AF-5662711FB75C}" type="presParOf" srcId="{B73970C0-FC51-CB43-AA83-6B3026CC19FE}" destId="{7BDE1604-B75D-074B-B780-0CCAFEAEE6FC}" srcOrd="0" destOrd="0" presId="urn:microsoft.com/office/officeart/2009/3/layout/RandomtoResultProcess"/>
    <dgm:cxn modelId="{5F94A9AA-2E72-6A4C-B253-9F4CBD1DE7AC}" type="presParOf" srcId="{B73970C0-FC51-CB43-AA83-6B3026CC19FE}" destId="{0E9A1423-9AE4-8B48-AF03-877EFA7B3327}" srcOrd="1" destOrd="0" presId="urn:microsoft.com/office/officeart/2009/3/layout/RandomtoResultProcess"/>
    <dgm:cxn modelId="{B272236B-A0F1-594D-9C50-0217231FAD51}" type="presParOf" srcId="{B73970C0-FC51-CB43-AA83-6B3026CC19FE}" destId="{FFAF2AD8-E8F9-9445-94A6-0DCB88BAB307}" srcOrd="2" destOrd="0" presId="urn:microsoft.com/office/officeart/2009/3/layout/RandomtoResultProcess"/>
    <dgm:cxn modelId="{5195682F-B190-134E-ACC5-FB3870E1A419}" type="presParOf" srcId="{A8ECC362-2A9F-7848-BE39-4E006195C999}" destId="{09BDE454-FA3D-954A-8946-AC6344FF083F}" srcOrd="3" destOrd="0" presId="urn:microsoft.com/office/officeart/2009/3/layout/RandomtoResultProcess"/>
    <dgm:cxn modelId="{5E24FEDA-CA2B-4442-BC04-0B9EF0E02B9E}" type="presParOf" srcId="{09BDE454-FA3D-954A-8946-AC6344FF083F}" destId="{E7F2FEDD-2547-6E40-B646-5A64978C86E9}" srcOrd="0" destOrd="0" presId="urn:microsoft.com/office/officeart/2009/3/layout/RandomtoResultProcess"/>
    <dgm:cxn modelId="{9521CC9E-11F4-8E46-9F7F-2B3C13397D5C}" type="presParOf" srcId="{09BDE454-FA3D-954A-8946-AC6344FF083F}" destId="{D42B409F-F448-F045-95A0-A575F4557F84}" srcOrd="1" destOrd="0" presId="urn:microsoft.com/office/officeart/2009/3/layout/RandomtoResultProcess"/>
    <dgm:cxn modelId="{BB1E918D-1AF6-654D-9B67-09CB7FB593EF}" type="presParOf" srcId="{A8ECC362-2A9F-7848-BE39-4E006195C999}" destId="{C290554A-36AC-8A40-9F10-735C17C506DE}" srcOrd="4" destOrd="0" presId="urn:microsoft.com/office/officeart/2009/3/layout/RandomtoResultProcess"/>
    <dgm:cxn modelId="{CE9F59AD-2BEC-E64B-BABE-C44FCFD7E082}" type="presParOf" srcId="{C290554A-36AC-8A40-9F10-735C17C506DE}" destId="{1EB3264B-09D6-0E40-9EE0-B1C3BBCD4B53}" srcOrd="0" destOrd="0" presId="urn:microsoft.com/office/officeart/2009/3/layout/RandomtoResultProcess"/>
    <dgm:cxn modelId="{59FF1023-A071-A743-ABEA-A1EAB5C2443D}" type="presParOf" srcId="{C290554A-36AC-8A40-9F10-735C17C506DE}" destId="{9CC72BF8-C391-2A4D-BB8A-F6190D3EB4A3}" srcOrd="1" destOrd="0" presId="urn:microsoft.com/office/officeart/2009/3/layout/RandomtoResultProcess"/>
    <dgm:cxn modelId="{2DB618E0-4A6B-AC44-A400-C40F07B0BD21}" type="presParOf" srcId="{C290554A-36AC-8A40-9F10-735C17C506DE}" destId="{F064A5C3-BE72-884C-BAA5-DE864BB6AFE5}" srcOrd="2" destOrd="0" presId="urn:microsoft.com/office/officeart/2009/3/layout/RandomtoResultProcess"/>
    <dgm:cxn modelId="{2BFDBBB3-499F-9944-9310-F9B9328E99EE}" type="presParOf" srcId="{A8ECC362-2A9F-7848-BE39-4E006195C999}" destId="{7D8F9D30-0F2A-7D4A-877D-5497AC34A7CB}" srcOrd="5" destOrd="0" presId="urn:microsoft.com/office/officeart/2009/3/layout/RandomtoResultProcess"/>
    <dgm:cxn modelId="{1484C30F-2E64-914C-9657-44B832BD9E3B}" type="presParOf" srcId="{7D8F9D30-0F2A-7D4A-877D-5497AC34A7CB}" destId="{CB158528-6350-254C-AFB1-1CBEE5EFF78E}" srcOrd="0" destOrd="0" presId="urn:microsoft.com/office/officeart/2009/3/layout/RandomtoResultProcess"/>
    <dgm:cxn modelId="{B5837163-1728-1C4F-A61F-5A6866E72A81}" type="presParOf" srcId="{7D8F9D30-0F2A-7D4A-877D-5497AC34A7CB}" destId="{1CF97E2A-3E69-E644-ABE2-252321DB8AAC}" srcOrd="1" destOrd="0" presId="urn:microsoft.com/office/officeart/2009/3/layout/RandomtoResultProcess"/>
    <dgm:cxn modelId="{E4B76B5E-3B45-2D44-A119-97024A595525}" type="presParOf" srcId="{A8ECC362-2A9F-7848-BE39-4E006195C999}" destId="{BBF668F1-AD7E-BF4F-A1E9-AE9FADD62B5D}" srcOrd="6" destOrd="0" presId="urn:microsoft.com/office/officeart/2009/3/layout/RandomtoResultProcess"/>
    <dgm:cxn modelId="{08FBF211-3B7B-6B41-AC2C-01D6405D7328}" type="presParOf" srcId="{BBF668F1-AD7E-BF4F-A1E9-AE9FADD62B5D}" destId="{1A3F1AFE-4D0E-1244-974B-570638CF1789}" srcOrd="0" destOrd="0" presId="urn:microsoft.com/office/officeart/2009/3/layout/RandomtoResultProcess"/>
    <dgm:cxn modelId="{B2077550-2A2A-A140-8C2B-F0683BD7D190}" type="presParOf" srcId="{BBF668F1-AD7E-BF4F-A1E9-AE9FADD62B5D}" destId="{0866379D-D5B8-514C-A5B0-7D9A7C5FEBAC}" srcOrd="1" destOrd="0" presId="urn:microsoft.com/office/officeart/2009/3/layout/RandomtoResultProcess"/>
    <dgm:cxn modelId="{2FF7A1F9-0154-6D4A-8313-A855DB1074BA}" type="presParOf" srcId="{BBF668F1-AD7E-BF4F-A1E9-AE9FADD62B5D}" destId="{2F43E4E0-4D04-F742-97B0-9F502584EC40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CCC975-EC14-A548-94B7-C4E0F2011302}">
      <dsp:nvSpPr>
        <dsp:cNvPr id="0" name=""/>
        <dsp:cNvSpPr/>
      </dsp:nvSpPr>
      <dsp:spPr>
        <a:xfrm>
          <a:off x="592744" y="484541"/>
          <a:ext cx="1359683" cy="4480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sensors, ASICs, hybrid PCB,...</a:t>
          </a:r>
        </a:p>
      </dsp:txBody>
      <dsp:txXfrm>
        <a:off x="592744" y="484541"/>
        <a:ext cx="1359683" cy="448077"/>
      </dsp:txXfrm>
    </dsp:sp>
    <dsp:sp modelId="{4C52D9DC-F521-6349-BF1C-1B49DBDE5147}">
      <dsp:nvSpPr>
        <dsp:cNvPr id="0" name=""/>
        <dsp:cNvSpPr/>
      </dsp:nvSpPr>
      <dsp:spPr>
        <a:xfrm>
          <a:off x="592744" y="1429382"/>
          <a:ext cx="1359683" cy="839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receiving components </a:t>
          </a:r>
        </a:p>
      </dsp:txBody>
      <dsp:txXfrm>
        <a:off x="592744" y="1429382"/>
        <a:ext cx="1359683" cy="839478"/>
      </dsp:txXfrm>
    </dsp:sp>
    <dsp:sp modelId="{67C81156-307F-9746-A25A-DE7ECF6240EF}">
      <dsp:nvSpPr>
        <dsp:cNvPr id="0" name=""/>
        <dsp:cNvSpPr/>
      </dsp:nvSpPr>
      <dsp:spPr>
        <a:xfrm>
          <a:off x="591199" y="348264"/>
          <a:ext cx="108156" cy="1081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0F0DA9-48EF-7344-B05C-36F6F0BAC83A}">
      <dsp:nvSpPr>
        <dsp:cNvPr id="0" name=""/>
        <dsp:cNvSpPr/>
      </dsp:nvSpPr>
      <dsp:spPr>
        <a:xfrm>
          <a:off x="666909" y="196845"/>
          <a:ext cx="108156" cy="1081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CB9170-1362-234F-B131-AA40BCB21DAF}">
      <dsp:nvSpPr>
        <dsp:cNvPr id="0" name=""/>
        <dsp:cNvSpPr/>
      </dsp:nvSpPr>
      <dsp:spPr>
        <a:xfrm>
          <a:off x="848612" y="227128"/>
          <a:ext cx="169960" cy="1699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F48DE0-2FB6-F44D-9CD6-8B3D143806A1}">
      <dsp:nvSpPr>
        <dsp:cNvPr id="0" name=""/>
        <dsp:cNvSpPr/>
      </dsp:nvSpPr>
      <dsp:spPr>
        <a:xfrm>
          <a:off x="1000031" y="60567"/>
          <a:ext cx="108156" cy="1081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C18016-8042-9B47-9B7D-B0FC43124E31}">
      <dsp:nvSpPr>
        <dsp:cNvPr id="0" name=""/>
        <dsp:cNvSpPr/>
      </dsp:nvSpPr>
      <dsp:spPr>
        <a:xfrm>
          <a:off x="1196876" y="0"/>
          <a:ext cx="108156" cy="1081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C87781-DE7B-3D48-BB43-72E241D8F666}">
      <dsp:nvSpPr>
        <dsp:cNvPr id="0" name=""/>
        <dsp:cNvSpPr/>
      </dsp:nvSpPr>
      <dsp:spPr>
        <a:xfrm>
          <a:off x="1439147" y="105993"/>
          <a:ext cx="108156" cy="1081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7B8D07-8296-8640-9A27-C0417C876F83}">
      <dsp:nvSpPr>
        <dsp:cNvPr id="0" name=""/>
        <dsp:cNvSpPr/>
      </dsp:nvSpPr>
      <dsp:spPr>
        <a:xfrm>
          <a:off x="1590566" y="181703"/>
          <a:ext cx="169960" cy="1699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FCBE0C-DDF3-B64E-9591-B24C13DAD9D8}">
      <dsp:nvSpPr>
        <dsp:cNvPr id="0" name=""/>
        <dsp:cNvSpPr/>
      </dsp:nvSpPr>
      <dsp:spPr>
        <a:xfrm>
          <a:off x="1802553" y="348264"/>
          <a:ext cx="108156" cy="1081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0A788C-00CE-F447-81FD-4C6D114E6875}">
      <dsp:nvSpPr>
        <dsp:cNvPr id="0" name=""/>
        <dsp:cNvSpPr/>
      </dsp:nvSpPr>
      <dsp:spPr>
        <a:xfrm>
          <a:off x="1893405" y="514825"/>
          <a:ext cx="108156" cy="1081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C2F066-FC4E-0F43-AA9B-90CEFE31C42D}">
      <dsp:nvSpPr>
        <dsp:cNvPr id="0" name=""/>
        <dsp:cNvSpPr/>
      </dsp:nvSpPr>
      <dsp:spPr>
        <a:xfrm>
          <a:off x="1106025" y="196845"/>
          <a:ext cx="278116" cy="27811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5FD086-5CB9-AD49-A8CD-0B43DA3DD2A6}">
      <dsp:nvSpPr>
        <dsp:cNvPr id="0" name=""/>
        <dsp:cNvSpPr/>
      </dsp:nvSpPr>
      <dsp:spPr>
        <a:xfrm>
          <a:off x="515490" y="772238"/>
          <a:ext cx="108156" cy="1081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D9E77A-49BD-0F47-B0C3-A56835CBEC8E}">
      <dsp:nvSpPr>
        <dsp:cNvPr id="0" name=""/>
        <dsp:cNvSpPr/>
      </dsp:nvSpPr>
      <dsp:spPr>
        <a:xfrm>
          <a:off x="606341" y="908515"/>
          <a:ext cx="169960" cy="1699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22BB2D-E2E3-6F4F-AC1A-DC8C9E4C92CA}">
      <dsp:nvSpPr>
        <dsp:cNvPr id="0" name=""/>
        <dsp:cNvSpPr/>
      </dsp:nvSpPr>
      <dsp:spPr>
        <a:xfrm>
          <a:off x="833470" y="1029650"/>
          <a:ext cx="247215" cy="2472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2C799F-1FAB-0248-A88A-0751E26ADABD}">
      <dsp:nvSpPr>
        <dsp:cNvPr id="0" name=""/>
        <dsp:cNvSpPr/>
      </dsp:nvSpPr>
      <dsp:spPr>
        <a:xfrm>
          <a:off x="1151450" y="1226495"/>
          <a:ext cx="108156" cy="1081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35ED51-215B-204D-8BB9-06C362E6E2CB}">
      <dsp:nvSpPr>
        <dsp:cNvPr id="0" name=""/>
        <dsp:cNvSpPr/>
      </dsp:nvSpPr>
      <dsp:spPr>
        <a:xfrm>
          <a:off x="1212018" y="1029650"/>
          <a:ext cx="169960" cy="1699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647D59-85D5-2644-9050-F290E2936C0A}">
      <dsp:nvSpPr>
        <dsp:cNvPr id="0" name=""/>
        <dsp:cNvSpPr/>
      </dsp:nvSpPr>
      <dsp:spPr>
        <a:xfrm>
          <a:off x="1363437" y="1241637"/>
          <a:ext cx="108156" cy="1081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BD1373-F333-954E-8FF4-FB842B2B568A}">
      <dsp:nvSpPr>
        <dsp:cNvPr id="0" name=""/>
        <dsp:cNvSpPr/>
      </dsp:nvSpPr>
      <dsp:spPr>
        <a:xfrm>
          <a:off x="1499715" y="999367"/>
          <a:ext cx="247215" cy="2472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A1FADF-1A1D-9049-B8B5-C746A756F63C}">
      <dsp:nvSpPr>
        <dsp:cNvPr id="0" name=""/>
        <dsp:cNvSpPr/>
      </dsp:nvSpPr>
      <dsp:spPr>
        <a:xfrm>
          <a:off x="1832837" y="938799"/>
          <a:ext cx="169960" cy="1699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A875E7-8D31-E242-BF38-CC43753E94A2}">
      <dsp:nvSpPr>
        <dsp:cNvPr id="0" name=""/>
        <dsp:cNvSpPr/>
      </dsp:nvSpPr>
      <dsp:spPr>
        <a:xfrm>
          <a:off x="2002797" y="226877"/>
          <a:ext cx="499149" cy="952930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DE1604-B75D-074B-B780-0CCAFEAEE6FC}">
      <dsp:nvSpPr>
        <dsp:cNvPr id="0" name=""/>
        <dsp:cNvSpPr/>
      </dsp:nvSpPr>
      <dsp:spPr>
        <a:xfrm>
          <a:off x="2501947" y="227339"/>
          <a:ext cx="1361316" cy="952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ASIC to sensor gluing,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ASIC to sensor bonding,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electrical tests</a:t>
          </a:r>
        </a:p>
      </dsp:txBody>
      <dsp:txXfrm>
        <a:off x="2501947" y="227339"/>
        <a:ext cx="1361316" cy="952921"/>
      </dsp:txXfrm>
    </dsp:sp>
    <dsp:sp modelId="{0E9A1423-9AE4-8B48-AF03-877EFA7B3327}">
      <dsp:nvSpPr>
        <dsp:cNvPr id="0" name=""/>
        <dsp:cNvSpPr/>
      </dsp:nvSpPr>
      <dsp:spPr>
        <a:xfrm>
          <a:off x="2501947" y="1429382"/>
          <a:ext cx="1361316" cy="839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hybrid assembly</a:t>
          </a:r>
        </a:p>
      </dsp:txBody>
      <dsp:txXfrm>
        <a:off x="2501947" y="1429382"/>
        <a:ext cx="1361316" cy="839478"/>
      </dsp:txXfrm>
    </dsp:sp>
    <dsp:sp modelId="{E7F2FEDD-2547-6E40-B646-5A64978C86E9}">
      <dsp:nvSpPr>
        <dsp:cNvPr id="0" name=""/>
        <dsp:cNvSpPr/>
      </dsp:nvSpPr>
      <dsp:spPr>
        <a:xfrm>
          <a:off x="3863263" y="226877"/>
          <a:ext cx="499149" cy="952930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3264B-09D6-0E40-9EE0-B1C3BBCD4B53}">
      <dsp:nvSpPr>
        <dsp:cNvPr id="0" name=""/>
        <dsp:cNvSpPr/>
      </dsp:nvSpPr>
      <dsp:spPr>
        <a:xfrm>
          <a:off x="4362413" y="227339"/>
          <a:ext cx="1361316" cy="952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rgbClr val="C00000"/>
              </a:solidFill>
            </a:rPr>
            <a:t>hybrid to sensor gluing</a:t>
          </a:r>
          <a:r>
            <a:rPr lang="en-US" sz="1300" kern="1200" dirty="0"/>
            <a:t>, sensor bonding, electrical tests</a:t>
          </a:r>
        </a:p>
      </dsp:txBody>
      <dsp:txXfrm>
        <a:off x="4362413" y="227339"/>
        <a:ext cx="1361316" cy="952921"/>
      </dsp:txXfrm>
    </dsp:sp>
    <dsp:sp modelId="{9CC72BF8-C391-2A4D-BB8A-F6190D3EB4A3}">
      <dsp:nvSpPr>
        <dsp:cNvPr id="0" name=""/>
        <dsp:cNvSpPr/>
      </dsp:nvSpPr>
      <dsp:spPr>
        <a:xfrm>
          <a:off x="4362413" y="1429382"/>
          <a:ext cx="1361316" cy="839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module assembly</a:t>
          </a:r>
        </a:p>
      </dsp:txBody>
      <dsp:txXfrm>
        <a:off x="4362413" y="1429382"/>
        <a:ext cx="1361316" cy="839478"/>
      </dsp:txXfrm>
    </dsp:sp>
    <dsp:sp modelId="{CB158528-6350-254C-AFB1-1CBEE5EFF78E}">
      <dsp:nvSpPr>
        <dsp:cNvPr id="0" name=""/>
        <dsp:cNvSpPr/>
      </dsp:nvSpPr>
      <dsp:spPr>
        <a:xfrm>
          <a:off x="5723729" y="226877"/>
          <a:ext cx="499149" cy="952930"/>
        </a:xfrm>
        <a:prstGeom prst="chevron">
          <a:avLst>
            <a:gd name="adj" fmla="val 6231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3F1AFE-4D0E-1244-974B-570638CF1789}">
      <dsp:nvSpPr>
        <dsp:cNvPr id="0" name=""/>
        <dsp:cNvSpPr/>
      </dsp:nvSpPr>
      <dsp:spPr>
        <a:xfrm>
          <a:off x="6324978" y="159274"/>
          <a:ext cx="1157119" cy="11571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/>
            <a:t>Assembled modules</a:t>
          </a:r>
        </a:p>
      </dsp:txBody>
      <dsp:txXfrm>
        <a:off x="6494434" y="328730"/>
        <a:ext cx="818207" cy="818207"/>
      </dsp:txXfrm>
    </dsp:sp>
    <dsp:sp modelId="{0866379D-D5B8-514C-A5B0-7D9A7C5FEBAC}">
      <dsp:nvSpPr>
        <dsp:cNvPr id="0" name=""/>
        <dsp:cNvSpPr/>
      </dsp:nvSpPr>
      <dsp:spPr>
        <a:xfrm>
          <a:off x="6222879" y="1429382"/>
          <a:ext cx="1361316" cy="8394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packaging and shipping</a:t>
          </a:r>
        </a:p>
      </dsp:txBody>
      <dsp:txXfrm>
        <a:off x="6222879" y="1429382"/>
        <a:ext cx="1361316" cy="8394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A8E57-36F1-5144-B191-972942D5A1C6}" type="datetimeFigureOut">
              <a:rPr lang="en-US" smtClean="0"/>
              <a:t>6/21/18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A19A9-49C8-174C-A844-EACFACC9C4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60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55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 smtClean="0">
                <a:solidFill>
                  <a:srgbClr val="0070C0"/>
                </a:solidFill>
              </a:rPr>
              <a:t>each</a:t>
            </a:r>
            <a:r>
              <a:rPr lang="zh-CN" altLang="en-US" sz="1200" dirty="0" smtClean="0">
                <a:solidFill>
                  <a:srgbClr val="0070C0"/>
                </a:solidFill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A19A9-49C8-174C-A844-EACFACC9C41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89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990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07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02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71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A19A9-49C8-174C-A844-EACFACC9C41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23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3A19A9-49C8-174C-A844-EACFACC9C41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914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93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07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0EA5A-33A7-46AE-9646-03FE08BB12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82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CA08C-F8A4-4EEC-8AB6-491FE623B7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7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0EA5A-33A7-46AE-9646-03FE08BB12B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79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0EA5A-33A7-46AE-9646-03FE08BB12B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50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BB236-CD71-1A4B-9D0D-DF35A16F9F01}" type="datetime1">
              <a:rPr lang="en-US" smtClean="0"/>
              <a:t>6/21/18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D1226-A342-7043-A558-4D407E284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448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0ECBC-CD81-CE43-938E-5ED830B8A804}" type="datetime1">
              <a:rPr lang="en-US" smtClean="0"/>
              <a:t>6/21/18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73D41-1FDF-C34E-808A-470E7A029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45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F92EE-C60A-8D40-B557-8222DECF59FE}" type="datetime1">
              <a:rPr lang="en-US" smtClean="0"/>
              <a:t>6/21/18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4E0C0-659F-2F43-8DED-679E529BD8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17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D91E3-B723-7940-8455-42699A9E193F}" type="datetime1">
              <a:rPr lang="en-US" smtClean="0"/>
              <a:t>6/21/18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267AE-12AC-6D4E-BBA4-95C28F47D5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5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EDB2E-FD31-3140-801F-EC990688E2E8}" type="datetime1">
              <a:rPr lang="en-US" smtClean="0"/>
              <a:t>6/21/18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AA957-648A-9846-8094-D7810D9A39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80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38200"/>
            <a:ext cx="43434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343400" cy="563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50AF51-AF0E-E646-BCD4-158A96F857CE}" type="datetime1">
              <a:rPr lang="en-US" smtClean="0"/>
              <a:t>6/21/18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8B936-56FA-FF4A-AFA9-1DB4CB2C9A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9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A4F6E-7D8F-CA41-8B74-6BC3B996A9C2}" type="datetime1">
              <a:rPr lang="en-US" smtClean="0"/>
              <a:t>6/21/18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8BCB6-6B62-F249-977D-13876BAE3C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2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F4A83-321C-DA44-9353-3E638449E1FF}" type="datetime1">
              <a:rPr lang="en-US" smtClean="0"/>
              <a:t>6/21/18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2BEE7-2039-8242-B639-5FCB42DB63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88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BEAA2-FF0E-954F-8BE4-E2BFD5C06C90}" type="datetime1">
              <a:rPr lang="en-US" smtClean="0"/>
              <a:t>6/21/18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BF70D-114F-0946-AA2F-B029F53DB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1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12E4A-5AF2-9347-919D-E5DD1E7AEE61}" type="datetime1">
              <a:rPr lang="en-US" smtClean="0"/>
              <a:t>6/21/18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40189-8C72-3241-9212-606D4B750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23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A13993-C8A4-8C41-81E5-7164EF8D7D12}" type="datetime1">
              <a:rPr lang="en-US" smtClean="0"/>
              <a:t>6/21/18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98565-950E-184A-BEA1-222D0BB170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27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838200"/>
            <a:ext cx="8839200" cy="5638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667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D128FB7-01B4-5442-90D3-699F8DF2664B}" type="datetime1">
              <a:rPr lang="en-US" smtClean="0"/>
              <a:t>6/21/18</a:t>
            </a:fld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553200"/>
            <a:ext cx="3581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5532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Calibri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468E44CF-A94F-6047-BDAA-46139B521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85800"/>
            <a:ext cx="9144000" cy="112713"/>
          </a:xfrm>
          <a:prstGeom prst="rect">
            <a:avLst/>
          </a:prstGeom>
          <a:gradFill rotWithShape="0">
            <a:gsLst>
              <a:gs pos="0">
                <a:srgbClr val="35007D"/>
              </a:gs>
              <a:gs pos="50000">
                <a:srgbClr val="6D00FF"/>
              </a:gs>
              <a:gs pos="100000">
                <a:srgbClr val="35007D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Calibri"/>
          <a:ea typeface="ＭＳ Ｐゴシック" pitchFamily="-97" charset="-128"/>
          <a:cs typeface="Calibri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Calibri" pitchFamily="-97" charset="0"/>
          <a:ea typeface="ＭＳ Ｐゴシック" pitchFamily="-97" charset="-128"/>
          <a:cs typeface="Calibri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Calibri" pitchFamily="-97" charset="0"/>
          <a:ea typeface="ＭＳ Ｐゴシック" pitchFamily="-97" charset="-128"/>
          <a:cs typeface="Calibri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Calibri" pitchFamily="-97" charset="0"/>
          <a:ea typeface="ＭＳ Ｐゴシック" pitchFamily="-97" charset="-128"/>
          <a:cs typeface="Calibri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F0000"/>
          </a:solidFill>
          <a:latin typeface="Calibri" pitchFamily="-97" charset="0"/>
          <a:ea typeface="ＭＳ Ｐゴシック" pitchFamily="-97" charset="-128"/>
          <a:cs typeface="Calibri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97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97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97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97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Calibri"/>
          <a:ea typeface="ＭＳ Ｐゴシック" pitchFamily="-97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pitchFamily="-97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Calibri"/>
          <a:ea typeface="ＭＳ Ｐゴシック" pitchFamily="-97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-97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97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9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7.png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4" Type="http://schemas.openxmlformats.org/officeDocument/2006/relationships/image" Target="../media/image56.emf"/><Relationship Id="rId5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Relationship Id="rId3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The new silicon </a:t>
            </a:r>
            <a:r>
              <a:rPr lang="en-US" b="1" dirty="0" err="1"/>
              <a:t>microstrips</a:t>
            </a:r>
            <a:r>
              <a:rPr lang="en-US" b="1" dirty="0"/>
              <a:t> tracker for the Phase-II ATLAS detector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-173421" y="3854669"/>
            <a:ext cx="9002110" cy="1752600"/>
          </a:xfrm>
        </p:spPr>
        <p:txBody>
          <a:bodyPr/>
          <a:lstStyle/>
          <a:p>
            <a:r>
              <a:rPr lang="en-US" altLang="zh-CN" dirty="0" smtClean="0"/>
              <a:t>Zhijun</a:t>
            </a:r>
            <a:r>
              <a:rPr lang="zh-CN" altLang="en-US" dirty="0" smtClean="0"/>
              <a:t> </a:t>
            </a:r>
            <a:r>
              <a:rPr lang="en-US" altLang="zh-CN" dirty="0" smtClean="0"/>
              <a:t>Liang</a:t>
            </a:r>
            <a:r>
              <a:rPr lang="zh-CN" altLang="en-US" dirty="0" smtClean="0"/>
              <a:t> </a:t>
            </a:r>
            <a:r>
              <a:rPr lang="en-US" altLang="zh-CN" dirty="0"/>
              <a:t>(</a:t>
            </a:r>
            <a:r>
              <a:rPr lang="zh-CN" altLang="en-US" dirty="0" smtClean="0"/>
              <a:t>梁志均</a:t>
            </a:r>
            <a:r>
              <a:rPr lang="en-US" altLang="zh-CN" dirty="0" smtClean="0"/>
              <a:t>)</a:t>
            </a:r>
            <a:r>
              <a:rPr lang="zh-CN" altLang="en-US" dirty="0"/>
              <a:t> </a:t>
            </a:r>
            <a:endParaRPr lang="en-US" altLang="zh-CN" baseline="30000" dirty="0" smtClean="0"/>
          </a:p>
          <a:p>
            <a:r>
              <a:rPr lang="en-US" altLang="zh-CN" dirty="0"/>
              <a:t>IHEP,</a:t>
            </a:r>
            <a:r>
              <a:rPr lang="zh-CN" altLang="en-US" dirty="0"/>
              <a:t> </a:t>
            </a:r>
            <a:r>
              <a:rPr lang="en-US" altLang="zh-CN" dirty="0"/>
              <a:t>CAS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zh-CN" altLang="en-US" dirty="0"/>
              <a:t>中国科学院高能物理研究所</a:t>
            </a:r>
            <a:r>
              <a:rPr lang="en-US" altLang="zh-CN" dirty="0" smtClean="0"/>
              <a:t>)</a:t>
            </a:r>
            <a:endParaRPr lang="en-US" altLang="zh-CN" dirty="0" smtClean="0"/>
          </a:p>
          <a:p>
            <a:r>
              <a:rPr lang="en-US" altLang="zh-CN" dirty="0">
                <a:latin typeface="Arial" panose="020B0604020202020204" pitchFamily="34" charset="0"/>
                <a:ea typeface="Microsoft JhengHei" panose="020B0604030504040204" pitchFamily="34" charset="-120"/>
              </a:rPr>
              <a:t>On behalf of the IHEP/THU ATLAS </a:t>
            </a:r>
            <a:r>
              <a:rPr lang="en-US" altLang="zh-CN" dirty="0" err="1">
                <a:latin typeface="Arial" panose="020B0604020202020204" pitchFamily="34" charset="0"/>
                <a:ea typeface="Microsoft JhengHei" panose="020B0604030504040204" pitchFamily="34" charset="-120"/>
              </a:rPr>
              <a:t>ITk</a:t>
            </a:r>
            <a:r>
              <a:rPr lang="en-US" altLang="zh-CN" dirty="0">
                <a:latin typeface="Arial" panose="020B0604020202020204" pitchFamily="34" charset="0"/>
                <a:ea typeface="Microsoft JhengHei" panose="020B0604030504040204" pitchFamily="34" charset="-120"/>
              </a:rPr>
              <a:t> Group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9D1226-A342-7043-A558-4D407E2847E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Frontend</a:t>
            </a:r>
            <a:r>
              <a:rPr lang="zh-CN" altLang="en-US" dirty="0" smtClean="0"/>
              <a:t> </a:t>
            </a:r>
            <a:r>
              <a:rPr lang="en-US" altLang="zh-CN" dirty="0" smtClean="0"/>
              <a:t>ASIC: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ABCStar</a:t>
            </a:r>
            <a:r>
              <a:rPr lang="zh-CN" altLang="en-US" dirty="0" smtClean="0"/>
              <a:t> </a:t>
            </a:r>
            <a:r>
              <a:rPr lang="en-US" altLang="zh-CN" dirty="0" smtClean="0"/>
              <a:t>chip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06" y="849867"/>
            <a:ext cx="6897416" cy="2286634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ea typeface="Microsoft JhengHei" panose="020B0604030504040204" pitchFamily="34" charset="-120"/>
              </a:rPr>
              <a:t>IHEP/THU</a:t>
            </a:r>
            <a:r>
              <a:rPr lang="zh-CN" altLang="en-US" dirty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Microsoft JhengHei" panose="020B0604030504040204" pitchFamily="34" charset="-120"/>
              </a:rPr>
              <a:t>contributed</a:t>
            </a:r>
            <a:r>
              <a:rPr lang="zh-CN" altLang="en-US" dirty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Microsoft JhengHei" panose="020B0604030504040204" pitchFamily="34" charset="-120"/>
              </a:rPr>
              <a:t>to</a:t>
            </a:r>
            <a:r>
              <a:rPr lang="zh-CN" altLang="en-US" dirty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Microsoft JhengHei" panose="020B0604030504040204" pitchFamily="34" charset="-120"/>
              </a:rPr>
              <a:t>ASIC</a:t>
            </a:r>
            <a:r>
              <a:rPr lang="zh-CN" altLang="en-US" dirty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Microsoft JhengHei" panose="020B0604030504040204" pitchFamily="34" charset="-120"/>
              </a:rPr>
              <a:t>digital</a:t>
            </a:r>
            <a:r>
              <a:rPr lang="zh-CN" altLang="en-US" dirty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Microsoft JhengHei" panose="020B0604030504040204" pitchFamily="34" charset="-120"/>
              </a:rPr>
              <a:t>design</a:t>
            </a:r>
            <a:r>
              <a:rPr lang="zh-CN" altLang="en-US" dirty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endParaRPr lang="zh-CN" altLang="en-US" dirty="0"/>
          </a:p>
          <a:p>
            <a:r>
              <a:rPr lang="en-US" altLang="zh-CN" dirty="0" err="1" smtClean="0"/>
              <a:t>ABCStart</a:t>
            </a:r>
            <a:r>
              <a:rPr lang="zh-CN" altLang="en-US" dirty="0" smtClean="0"/>
              <a:t> </a:t>
            </a:r>
            <a:r>
              <a:rPr lang="en-US" altLang="zh-CN" dirty="0" smtClean="0"/>
              <a:t>readout</a:t>
            </a:r>
            <a:r>
              <a:rPr lang="zh-CN" altLang="en-US" dirty="0" smtClean="0"/>
              <a:t> </a:t>
            </a:r>
            <a:r>
              <a:rPr lang="en-US" altLang="zh-CN" dirty="0" smtClean="0"/>
              <a:t>chip</a:t>
            </a:r>
          </a:p>
          <a:p>
            <a:pPr lvl="1"/>
            <a:r>
              <a:rPr lang="en-US" altLang="zh-CN" dirty="0" smtClean="0"/>
              <a:t>Standard </a:t>
            </a:r>
            <a:r>
              <a:rPr lang="en-US" altLang="zh-CN" dirty="0"/>
              <a:t>binary readout  architecture</a:t>
            </a:r>
          </a:p>
          <a:p>
            <a:pPr lvl="1"/>
            <a:r>
              <a:rPr lang="en-US" altLang="zh-CN" dirty="0" smtClean="0"/>
              <a:t>Radiation hard design</a:t>
            </a:r>
            <a:endParaRPr lang="en-US" altLang="zh-CN" dirty="0"/>
          </a:p>
          <a:p>
            <a:pPr lvl="1"/>
            <a:r>
              <a:rPr lang="en-US" altLang="zh-CN" dirty="0" smtClean="0"/>
              <a:t>IBM/GF</a:t>
            </a:r>
            <a:r>
              <a:rPr lang="zh-CN" altLang="en-US" dirty="0" smtClean="0"/>
              <a:t> </a:t>
            </a:r>
            <a:r>
              <a:rPr lang="en-US" altLang="zh-CN" dirty="0" smtClean="0"/>
              <a:t>130nm technology</a:t>
            </a:r>
          </a:p>
        </p:txBody>
      </p:sp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266699" y="3328115"/>
            <a:ext cx="8801101" cy="3481232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lc="http://schemas.openxmlformats.org/drawingml/2006/lockedCanvas" xmlns:a16="http://schemas.microsoft.com/office/drawing/2014/main" xmlns="" id="{1DB11DCD-3C2D-B34C-AB19-AABB6820B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84795" y="1021342"/>
            <a:ext cx="2228138" cy="24902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6638" y="108720"/>
            <a:ext cx="993807" cy="10436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2379406" y="4020207"/>
            <a:ext cx="3968105" cy="1695048"/>
          </a:xfrm>
          <a:prstGeom prst="rect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872995" y="5833241"/>
            <a:ext cx="1505267" cy="948559"/>
          </a:xfrm>
          <a:prstGeom prst="rect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419903" y="4026067"/>
            <a:ext cx="989892" cy="1592317"/>
          </a:xfrm>
          <a:prstGeom prst="rect">
            <a:avLst/>
          </a:prstGeom>
          <a:noFill/>
          <a:ln w="412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7265" y="3328115"/>
            <a:ext cx="45861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IHEP/THU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Contribute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to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design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and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verification</a:t>
            </a:r>
          </a:p>
          <a:p>
            <a:r>
              <a:rPr lang="en-US" altLang="zh-CN" dirty="0" smtClean="0">
                <a:solidFill>
                  <a:srgbClr val="0070C0"/>
                </a:solidFill>
              </a:rPr>
              <a:t>IHEP/THU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>
                <a:solidFill>
                  <a:srgbClr val="0070C0"/>
                </a:solidFill>
              </a:rPr>
              <a:t>Contribute</a:t>
            </a:r>
            <a:r>
              <a:rPr lang="zh-CN" altLang="en-US" dirty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to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verification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4971" y="4952151"/>
            <a:ext cx="619016" cy="5017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3979" y="4960104"/>
            <a:ext cx="619016" cy="5017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7497" y="4952151"/>
            <a:ext cx="619016" cy="5017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7838" y="6302336"/>
            <a:ext cx="421084" cy="341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5471" y="4964772"/>
            <a:ext cx="619016" cy="50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Frontend</a:t>
            </a:r>
            <a:r>
              <a:rPr lang="zh-CN" altLang="en-US" dirty="0"/>
              <a:t> </a:t>
            </a:r>
            <a:r>
              <a:rPr lang="en-US" altLang="zh-CN" dirty="0"/>
              <a:t>ASIC:</a:t>
            </a:r>
            <a:r>
              <a:rPr lang="zh-CN" altLang="en-US" dirty="0"/>
              <a:t> </a:t>
            </a:r>
            <a:r>
              <a:rPr lang="en-US" altLang="zh-CN" dirty="0"/>
              <a:t>Functional Verification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59" y="838884"/>
            <a:ext cx="8939048" cy="2514600"/>
          </a:xfrm>
        </p:spPr>
        <p:txBody>
          <a:bodyPr>
            <a:normAutofit fontScale="85000" lnSpcReduction="10000"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IHEP/THU</a:t>
            </a:r>
            <a:r>
              <a:rPr lang="zh-CN" altLang="en-US" sz="32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contributed</a:t>
            </a:r>
            <a:r>
              <a:rPr lang="zh-CN" altLang="en-US" sz="32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to</a:t>
            </a:r>
            <a:r>
              <a:rPr lang="zh-CN" altLang="en-US" sz="32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digital</a:t>
            </a:r>
            <a:r>
              <a:rPr lang="zh-CN" altLang="en-US" sz="32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design</a:t>
            </a:r>
            <a:r>
              <a:rPr lang="zh-CN" altLang="en-US" sz="32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and</a:t>
            </a:r>
            <a:r>
              <a:rPr lang="zh-CN" altLang="en-US" sz="32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verification</a:t>
            </a:r>
            <a:r>
              <a:rPr lang="zh-CN" altLang="en-US" sz="32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endParaRPr lang="en-US" altLang="zh-CN" sz="2900" dirty="0" smtClean="0">
              <a:solidFill>
                <a:srgbClr val="FF0000"/>
              </a:solidFill>
            </a:endParaRPr>
          </a:p>
          <a:p>
            <a:r>
              <a:rPr lang="en-US" altLang="zh-CN" sz="3200" dirty="0">
                <a:latin typeface="Arial" panose="020B0604020202020204" pitchFamily="34" charset="0"/>
                <a:ea typeface="Microsoft JhengHei" panose="020B0604030504040204" pitchFamily="34" charset="-120"/>
              </a:rPr>
              <a:t>A top verification setup based on (UVM</a:t>
            </a:r>
            <a:r>
              <a:rPr lang="en-US" altLang="zh-CN" sz="3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)</a:t>
            </a:r>
            <a:r>
              <a:rPr lang="zh-CN" altLang="en-US" sz="3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sz="3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Universal </a:t>
            </a:r>
            <a:r>
              <a:rPr lang="en-US" altLang="zh-CN" sz="3200" dirty="0">
                <a:latin typeface="Arial" panose="020B0604020202020204" pitchFamily="34" charset="0"/>
                <a:ea typeface="Microsoft JhengHei" panose="020B0604030504040204" pitchFamily="34" charset="-120"/>
              </a:rPr>
              <a:t>Verification Methodology was built for </a:t>
            </a:r>
            <a:r>
              <a:rPr lang="en-US" altLang="zh-CN" sz="3200" dirty="0" err="1">
                <a:latin typeface="Arial" panose="020B0604020202020204" pitchFamily="34" charset="0"/>
                <a:ea typeface="Microsoft JhengHei" panose="020B0604030504040204" pitchFamily="34" charset="-120"/>
              </a:rPr>
              <a:t>ABCStar</a:t>
            </a:r>
            <a:endParaRPr lang="en-US" altLang="zh-CN" sz="32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lvl="1"/>
            <a:r>
              <a:rPr lang="en-US" altLang="zh-CN" sz="2900" dirty="0" smtClean="0"/>
              <a:t>Functional coverage with customized random stimulus</a:t>
            </a:r>
          </a:p>
          <a:p>
            <a:pPr lvl="1"/>
            <a:r>
              <a:rPr lang="en-US" altLang="zh-CN" sz="2900" dirty="0" err="1" smtClean="0"/>
              <a:t>SystemVerilog</a:t>
            </a:r>
            <a:r>
              <a:rPr lang="en-US" altLang="zh-CN" sz="2900" dirty="0" smtClean="0"/>
              <a:t> </a:t>
            </a:r>
            <a:r>
              <a:rPr lang="en-US" altLang="zh-CN" sz="2900" dirty="0"/>
              <a:t>assertions for validating key design </a:t>
            </a:r>
            <a:r>
              <a:rPr lang="en-US" altLang="zh-CN" sz="2900" dirty="0" smtClean="0"/>
              <a:t>features</a:t>
            </a:r>
          </a:p>
          <a:p>
            <a:endParaRPr lang="zh-CN" altLang="en-US" dirty="0"/>
          </a:p>
          <a:p>
            <a:endParaRPr lang="zh-CN" alt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58" y="3024374"/>
            <a:ext cx="7639506" cy="37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3500" y="3056400"/>
            <a:ext cx="1238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UVM setup</a:t>
            </a:r>
            <a:endParaRPr lang="zh-CN" alt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768328" y="3137236"/>
            <a:ext cx="1886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From</a:t>
            </a:r>
            <a:r>
              <a:rPr lang="zh-CN" altLang="en-US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dirty="0" err="1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Weiguo</a:t>
            </a:r>
            <a:r>
              <a:rPr lang="zh-CN" altLang="en-US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Lu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3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Progress:</a:t>
            </a:r>
            <a:r>
              <a:rPr lang="zh-CN" altLang="en-US" dirty="0" smtClean="0"/>
              <a:t> </a:t>
            </a:r>
            <a:r>
              <a:rPr lang="en-US" altLang="zh-CN" dirty="0" smtClean="0"/>
              <a:t>ASIC</a:t>
            </a:r>
            <a:r>
              <a:rPr lang="zh-CN" altLang="en-US" dirty="0" smtClean="0"/>
              <a:t> </a:t>
            </a:r>
            <a:r>
              <a:rPr lang="en-US" altLang="zh-CN" dirty="0" smtClean="0"/>
              <a:t>radiation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hardness</a:t>
            </a:r>
            <a:r>
              <a:rPr lang="zh-CN" alt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92217"/>
            <a:ext cx="8839200" cy="5638800"/>
          </a:xfrm>
        </p:spPr>
        <p:txBody>
          <a:bodyPr/>
          <a:lstStyle/>
          <a:p>
            <a:r>
              <a:rPr lang="en-US" altLang="zh-CN" dirty="0" smtClean="0"/>
              <a:t>Lesson</a:t>
            </a:r>
            <a:r>
              <a:rPr lang="zh-CN" altLang="en-US" dirty="0" smtClean="0"/>
              <a:t> </a:t>
            </a:r>
            <a:r>
              <a:rPr lang="en-US" altLang="zh-CN" dirty="0" smtClean="0"/>
              <a:t>from</a:t>
            </a:r>
            <a:r>
              <a:rPr lang="zh-CN" altLang="en-US" dirty="0" smtClean="0"/>
              <a:t> </a:t>
            </a:r>
            <a:r>
              <a:rPr lang="en-US" altLang="zh-CN" dirty="0" smtClean="0"/>
              <a:t>ATLAS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Insertable</a:t>
            </a:r>
            <a:r>
              <a:rPr lang="zh-CN" altLang="en-US" dirty="0" smtClean="0"/>
              <a:t> </a:t>
            </a:r>
            <a:r>
              <a:rPr lang="en-US" altLang="zh-CN" dirty="0" smtClean="0"/>
              <a:t>B</a:t>
            </a:r>
            <a:r>
              <a:rPr lang="zh-CN" altLang="en-US" dirty="0" smtClean="0"/>
              <a:t> </a:t>
            </a:r>
            <a:r>
              <a:rPr lang="en-US" altLang="zh-CN" dirty="0" smtClean="0"/>
              <a:t>layer</a:t>
            </a:r>
            <a:r>
              <a:rPr lang="zh-CN" altLang="en-US" dirty="0" smtClean="0"/>
              <a:t> </a:t>
            </a:r>
            <a:r>
              <a:rPr lang="en-US" altLang="zh-CN" dirty="0" smtClean="0"/>
              <a:t>pixel</a:t>
            </a:r>
            <a:r>
              <a:rPr lang="zh-CN" altLang="en-US" dirty="0"/>
              <a:t> </a:t>
            </a:r>
            <a:r>
              <a:rPr lang="zh-CN" altLang="en-US" dirty="0" smtClean="0"/>
              <a:t>（</a:t>
            </a:r>
            <a:r>
              <a:rPr lang="en-US" altLang="zh-CN" dirty="0" smtClean="0"/>
              <a:t>IBL)</a:t>
            </a:r>
            <a:r>
              <a:rPr lang="zh-CN" altLang="en-US" dirty="0" smtClean="0"/>
              <a:t> </a:t>
            </a:r>
            <a:r>
              <a:rPr lang="en-US" altLang="zh-CN" dirty="0" smtClean="0"/>
              <a:t>operation</a:t>
            </a:r>
          </a:p>
          <a:p>
            <a:pPr lvl="1"/>
            <a:r>
              <a:rPr lang="en-US" altLang="zh-CN" dirty="0" smtClean="0"/>
              <a:t>Digital</a:t>
            </a:r>
            <a:r>
              <a:rPr lang="zh-CN" altLang="en-US" dirty="0" smtClean="0"/>
              <a:t> </a:t>
            </a:r>
            <a:r>
              <a:rPr lang="en-US" altLang="zh-CN" dirty="0" smtClean="0"/>
              <a:t>current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FEI4</a:t>
            </a:r>
            <a:r>
              <a:rPr lang="zh-CN" altLang="en-US" dirty="0" smtClean="0"/>
              <a:t> </a:t>
            </a:r>
            <a:r>
              <a:rPr lang="en-US" altLang="zh-CN" dirty="0" smtClean="0"/>
              <a:t>ASIC</a:t>
            </a:r>
            <a:r>
              <a:rPr lang="zh-CN" altLang="en-US" dirty="0" smtClean="0"/>
              <a:t> </a:t>
            </a:r>
            <a:r>
              <a:rPr lang="en-US" altLang="zh-CN" dirty="0" smtClean="0"/>
              <a:t>(IBM/GF</a:t>
            </a:r>
            <a:r>
              <a:rPr lang="zh-CN" altLang="en-US" dirty="0" smtClean="0"/>
              <a:t> </a:t>
            </a:r>
            <a:r>
              <a:rPr lang="en-US" altLang="zh-CN" dirty="0" smtClean="0"/>
              <a:t>130nm</a:t>
            </a:r>
            <a:r>
              <a:rPr lang="zh-CN" altLang="en-US" dirty="0" smtClean="0"/>
              <a:t> </a:t>
            </a:r>
            <a:r>
              <a:rPr lang="en-US" altLang="zh-CN" dirty="0" smtClean="0"/>
              <a:t>CMOS)</a:t>
            </a:r>
            <a:r>
              <a:rPr lang="zh-CN" altLang="en-US" dirty="0" smtClean="0"/>
              <a:t> </a:t>
            </a:r>
            <a:r>
              <a:rPr lang="en-US" altLang="zh-CN" dirty="0" smtClean="0"/>
              <a:t>increase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significantly</a:t>
            </a:r>
            <a:r>
              <a:rPr lang="zh-CN" altLang="en-US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21" y="3604237"/>
            <a:ext cx="5973330" cy="32159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378" y="1607558"/>
            <a:ext cx="3453318" cy="20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3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ITK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project</a:t>
            </a:r>
            <a:r>
              <a:rPr lang="zh-CN" altLang="en-US" dirty="0" smtClean="0"/>
              <a:t> </a:t>
            </a:r>
            <a:r>
              <a:rPr lang="en-US" altLang="zh-CN" dirty="0" smtClean="0"/>
              <a:t>irradiation</a:t>
            </a:r>
            <a:r>
              <a:rPr lang="zh-CN" alt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9848" y="800100"/>
            <a:ext cx="9243848" cy="5638800"/>
          </a:xfrm>
        </p:spPr>
        <p:txBody>
          <a:bodyPr/>
          <a:lstStyle/>
          <a:p>
            <a:r>
              <a:rPr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IHEP/THU</a:t>
            </a:r>
            <a:r>
              <a:rPr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group</a:t>
            </a:r>
            <a:r>
              <a:rPr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coordinated</a:t>
            </a:r>
            <a:r>
              <a:rPr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the</a:t>
            </a:r>
            <a:r>
              <a:rPr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ITK</a:t>
            </a:r>
            <a:r>
              <a:rPr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irradiation</a:t>
            </a:r>
            <a:r>
              <a:rPr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at</a:t>
            </a:r>
            <a:r>
              <a:rPr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SPS</a:t>
            </a:r>
            <a:r>
              <a:rPr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(CERN</a:t>
            </a:r>
            <a:r>
              <a:rPr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）</a:t>
            </a:r>
            <a:endParaRPr lang="en-US" altLang="zh-CN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lvl="1"/>
            <a:r>
              <a:rPr lang="en-US" dirty="0"/>
              <a:t>C. </a:t>
            </a:r>
            <a:r>
              <a:rPr lang="en-US" dirty="0" err="1" smtClean="0"/>
              <a:t>Bertella</a:t>
            </a:r>
            <a:r>
              <a:rPr lang="zh-CN" altLang="en-US" dirty="0" smtClean="0"/>
              <a:t> </a:t>
            </a:r>
            <a:r>
              <a:rPr lang="en-US" altLang="zh-CN" dirty="0" smtClean="0"/>
              <a:t>presented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this</a:t>
            </a:r>
            <a:r>
              <a:rPr lang="zh-CN" altLang="en-US" dirty="0" smtClean="0"/>
              <a:t> </a:t>
            </a:r>
            <a:r>
              <a:rPr lang="en-US" altLang="zh-CN" dirty="0" smtClean="0"/>
              <a:t>study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HSTD2017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71" y="1729046"/>
            <a:ext cx="7909035" cy="505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7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dirty="0"/>
              <a:t>TID current bump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ASIC</a:t>
            </a:r>
            <a:endParaRPr lang="zh-CN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0433" y="757799"/>
            <a:ext cx="9184866" cy="4832650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ABC130</a:t>
            </a:r>
            <a:r>
              <a:rPr lang="zh-CN" altLang="en-US" dirty="0" smtClean="0"/>
              <a:t> </a:t>
            </a:r>
            <a:r>
              <a:rPr lang="en-US" altLang="zh-CN" dirty="0" smtClean="0"/>
              <a:t>chip</a:t>
            </a:r>
            <a:r>
              <a:rPr lang="zh-CN" altLang="en-US" dirty="0" smtClean="0"/>
              <a:t> </a:t>
            </a:r>
            <a:r>
              <a:rPr lang="en-US" altLang="zh-CN" dirty="0" smtClean="0"/>
              <a:t>Digital</a:t>
            </a:r>
            <a:r>
              <a:rPr lang="zh-CN" altLang="en-US" dirty="0" smtClean="0"/>
              <a:t> </a:t>
            </a:r>
            <a:r>
              <a:rPr lang="en-US" altLang="zh-CN" dirty="0" smtClean="0"/>
              <a:t>current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increase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after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irradiation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r>
              <a:rPr lang="en-US" altLang="zh-CN" dirty="0" smtClean="0"/>
              <a:t>Low rate, low temperature irradiations of ABC130 </a:t>
            </a:r>
            <a:r>
              <a:rPr lang="en-US" altLang="zh-CN" dirty="0" smtClean="0"/>
              <a:t>have </a:t>
            </a:r>
            <a:r>
              <a:rPr lang="en-US" altLang="zh-CN" dirty="0" smtClean="0"/>
              <a:t>been done </a:t>
            </a:r>
          </a:p>
          <a:p>
            <a:r>
              <a:rPr lang="en-US" altLang="zh-CN" dirty="0" smtClean="0"/>
              <a:t>Expected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digital</a:t>
            </a:r>
            <a:r>
              <a:rPr lang="zh-CN" altLang="en-US" dirty="0" smtClean="0"/>
              <a:t> </a:t>
            </a:r>
            <a:r>
              <a:rPr lang="en-US" altLang="zh-CN" dirty="0" smtClean="0"/>
              <a:t>current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increase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by</a:t>
            </a:r>
            <a:r>
              <a:rPr lang="zh-CN" altLang="en-US" dirty="0" smtClean="0"/>
              <a:t> </a:t>
            </a:r>
            <a:r>
              <a:rPr lang="en-US" altLang="zh-CN" dirty="0" smtClean="0"/>
              <a:t>100%</a:t>
            </a:r>
            <a:r>
              <a:rPr lang="zh-CN" altLang="en-US" dirty="0" smtClean="0"/>
              <a:t> </a:t>
            </a:r>
            <a:r>
              <a:rPr lang="en-US" altLang="zh-CN" dirty="0" smtClean="0"/>
              <a:t>after</a:t>
            </a:r>
            <a:r>
              <a:rPr lang="zh-CN" altLang="en-US" dirty="0" smtClean="0"/>
              <a:t> </a:t>
            </a:r>
            <a:r>
              <a:rPr lang="en-US" altLang="zh-CN" dirty="0" smtClean="0"/>
              <a:t>irradiation.</a:t>
            </a:r>
            <a:r>
              <a:rPr lang="zh-CN" altLang="en-US" dirty="0" smtClean="0"/>
              <a:t> </a:t>
            </a:r>
            <a:endParaRPr lang="en-US" altLang="zh-CN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33" y="2328311"/>
            <a:ext cx="4453597" cy="330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028" y="2413370"/>
            <a:ext cx="4723972" cy="2743235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 bwMode="auto">
          <a:xfrm rot="10800000">
            <a:off x="5380074" y="5335156"/>
            <a:ext cx="467833" cy="62971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97626" y="5964867"/>
            <a:ext cx="1651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Bump</a:t>
            </a:r>
            <a:r>
              <a:rPr lang="zh-CN" altLang="en-US" dirty="0" smtClean="0"/>
              <a:t> </a:t>
            </a:r>
            <a:r>
              <a:rPr lang="en-US" altLang="zh-CN" dirty="0" smtClean="0"/>
              <a:t>at</a:t>
            </a:r>
            <a:r>
              <a:rPr lang="zh-CN" altLang="en-US" dirty="0" smtClean="0"/>
              <a:t> </a:t>
            </a:r>
            <a:r>
              <a:rPr lang="en-US" altLang="zh-CN" dirty="0" smtClean="0"/>
              <a:t>1Mrad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52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1598"/>
            <a:ext cx="10389476" cy="2441376"/>
          </a:xfrm>
        </p:spPr>
        <p:txBody>
          <a:bodyPr>
            <a:normAutofit/>
          </a:bodyPr>
          <a:lstStyle/>
          <a:p>
            <a:pPr marL="432000">
              <a:lnSpc>
                <a:spcPts val="2800"/>
              </a:lnSpc>
            </a:pPr>
            <a:r>
              <a:rPr lang="en-US" altLang="zh-CN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We</a:t>
            </a:r>
            <a:r>
              <a:rPr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contribute</a:t>
            </a:r>
            <a:r>
              <a:rPr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to</a:t>
            </a:r>
            <a:r>
              <a:rPr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module</a:t>
            </a:r>
            <a:r>
              <a:rPr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sz="2000" dirty="0" err="1" smtClean="0">
                <a:latin typeface="Arial" panose="020B0604020202020204" pitchFamily="34" charset="0"/>
                <a:ea typeface="Microsoft JhengHei" panose="020B0604030504040204" pitchFamily="34" charset="-120"/>
              </a:rPr>
              <a:t>testbeam</a:t>
            </a:r>
            <a:r>
              <a:rPr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at</a:t>
            </a:r>
            <a:r>
              <a:rPr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DESY</a:t>
            </a:r>
            <a:r>
              <a:rPr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endParaRPr lang="en-US" altLang="zh-CN" sz="20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832050" lvl="1">
              <a:lnSpc>
                <a:spcPts val="2800"/>
              </a:lnSpc>
            </a:pPr>
            <a:r>
              <a:rPr lang="en-US" altLang="zh-CN" dirty="0" err="1">
                <a:latin typeface="Arial" panose="020B0604020202020204" pitchFamily="34" charset="0"/>
                <a:ea typeface="Microsoft JhengHei" panose="020B0604030504040204" pitchFamily="34" charset="-120"/>
              </a:rPr>
              <a:t>Xiaocong</a:t>
            </a:r>
            <a:r>
              <a:rPr lang="en-US" altLang="zh-CN" dirty="0">
                <a:latin typeface="Arial" panose="020B0604020202020204" pitchFamily="34" charset="0"/>
                <a:ea typeface="Microsoft JhengHei" panose="020B0604030504040204" pitchFamily="34" charset="-120"/>
              </a:rPr>
              <a:t> Ai, </a:t>
            </a:r>
            <a:r>
              <a:rPr lang="en-US" altLang="zh-CN" dirty="0" err="1">
                <a:latin typeface="Arial" panose="020B0604020202020204" pitchFamily="34" charset="0"/>
                <a:ea typeface="Microsoft JhengHei" panose="020B0604030504040204" pitchFamily="34" charset="-120"/>
              </a:rPr>
              <a:t>Liejian</a:t>
            </a:r>
            <a:r>
              <a:rPr lang="en-US" altLang="zh-CN" dirty="0">
                <a:latin typeface="Arial" panose="020B0604020202020204" pitchFamily="34" charset="0"/>
                <a:ea typeface="Microsoft JhengHei" panose="020B0604030504040204" pitchFamily="34" charset="-120"/>
              </a:rPr>
              <a:t> Chen and Yi </a:t>
            </a:r>
            <a:r>
              <a:rPr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Liu</a:t>
            </a:r>
          </a:p>
          <a:p>
            <a:pPr marL="832050" lvl="1">
              <a:lnSpc>
                <a:spcPts val="2800"/>
              </a:lnSpc>
            </a:pPr>
            <a:r>
              <a:rPr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EUDAQ</a:t>
            </a:r>
            <a:r>
              <a:rPr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telescope</a:t>
            </a:r>
            <a:r>
              <a:rPr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DAQ</a:t>
            </a:r>
            <a:r>
              <a:rPr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support</a:t>
            </a:r>
            <a:r>
              <a:rPr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,</a:t>
            </a:r>
            <a:r>
              <a:rPr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data</a:t>
            </a:r>
            <a:r>
              <a:rPr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analysis,</a:t>
            </a:r>
            <a:r>
              <a:rPr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data</a:t>
            </a:r>
            <a:r>
              <a:rPr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taking</a:t>
            </a:r>
            <a:r>
              <a:rPr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shifts</a:t>
            </a:r>
            <a:r>
              <a:rPr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endParaRPr lang="en-US" altLang="zh-CN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ts val="2800"/>
              </a:lnSpc>
            </a:pPr>
            <a:r>
              <a:rPr lang="en-US" altLang="zh-CN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ATLAS R0 module and SS module test at E-lab in DESY May </a:t>
            </a:r>
            <a:r>
              <a:rPr lang="en-US" altLang="zh-CN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2017</a:t>
            </a:r>
          </a:p>
          <a:p>
            <a:pPr marL="832050" lvl="1">
              <a:lnSpc>
                <a:spcPts val="2800"/>
              </a:lnSpc>
            </a:pPr>
            <a:r>
              <a:rPr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S/N&gt;20, </a:t>
            </a:r>
            <a:r>
              <a:rPr lang="en-US" altLang="zh-CN" dirty="0">
                <a:latin typeface="Arial" panose="020B0604020202020204" pitchFamily="34" charset="0"/>
                <a:ea typeface="Microsoft JhengHei" panose="020B0604030504040204" pitchFamily="34" charset="-120"/>
              </a:rPr>
              <a:t>detection efficiency &gt; 99</a:t>
            </a:r>
            <a:r>
              <a:rPr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%</a:t>
            </a:r>
            <a:r>
              <a:rPr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Microsoft JhengHei" panose="020B0604030504040204" pitchFamily="34" charset="-120"/>
              </a:rPr>
              <a:t>after</a:t>
            </a:r>
            <a:r>
              <a:rPr lang="zh-CN" altLang="en-US" dirty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Microsoft JhengHei" panose="020B0604030504040204" pitchFamily="34" charset="-120"/>
              </a:rPr>
              <a:t>irradiation</a:t>
            </a:r>
            <a:endParaRPr lang="en-US" altLang="zh-CN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ts val="2800"/>
              </a:lnSpc>
            </a:pPr>
            <a:endParaRPr lang="en-US" altLang="zh-CN" sz="22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15</a:t>
            </a:fld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33398"/>
            <a:ext cx="4762759" cy="26205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287733"/>
            <a:ext cx="4531864" cy="326379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903551" y="821370"/>
            <a:ext cx="9144000" cy="10298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Calibri"/>
                <a:ea typeface="ＭＳ Ｐゴシック" pitchFamily="-97" charset="-128"/>
                <a:cs typeface="Calibri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Calibri" pitchFamily="-97" charset="0"/>
                <a:ea typeface="ＭＳ Ｐゴシック" pitchFamily="-97" charset="-128"/>
                <a:cs typeface="Calibri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Calibri" pitchFamily="-97" charset="0"/>
                <a:ea typeface="ＭＳ Ｐゴシック" pitchFamily="-97" charset="-128"/>
                <a:cs typeface="Calibri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Calibri" pitchFamily="-97" charset="0"/>
                <a:ea typeface="ＭＳ Ｐゴシック" pitchFamily="-97" charset="-128"/>
                <a:cs typeface="Calibri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rgbClr val="FF0000"/>
                </a:solidFill>
                <a:latin typeface="Calibri" pitchFamily="-97" charset="0"/>
                <a:ea typeface="ＭＳ Ｐゴシック" pitchFamily="-97" charset="-128"/>
                <a:cs typeface="Calibri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97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97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97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itchFamily="-97" charset="0"/>
              </a:defRPr>
            </a:lvl9pPr>
          </a:lstStyle>
          <a:p>
            <a:pPr defTabSz="914400"/>
            <a:endParaRPr lang="zh-CN" altLang="en-US" kern="0" dirty="0">
              <a:solidFill>
                <a:schemeClr val="tx2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Module</a:t>
            </a:r>
            <a:r>
              <a:rPr lang="zh-CN" altLang="en-US" dirty="0"/>
              <a:t> </a:t>
            </a:r>
            <a:r>
              <a:rPr lang="en-US" altLang="zh-CN" dirty="0" err="1"/>
              <a:t>testbeam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DESY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3736428" y="-28377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1924493" y="4263656"/>
            <a:ext cx="595423" cy="1967023"/>
          </a:xfrm>
          <a:prstGeom prst="rect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03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838200"/>
            <a:ext cx="9149255" cy="5638800"/>
          </a:xfrm>
        </p:spPr>
        <p:txBody>
          <a:bodyPr/>
          <a:lstStyle/>
          <a:p>
            <a:r>
              <a:rPr lang="en-US" altLang="zh-CN" sz="2800" b="1" dirty="0"/>
              <a:t>Overview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of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ATLAS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inner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tracker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phase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2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upgrade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project</a:t>
            </a:r>
            <a:r>
              <a:rPr lang="zh-CN" altLang="en-US" sz="2800" b="1" dirty="0"/>
              <a:t> </a:t>
            </a:r>
            <a:endParaRPr lang="en-US" altLang="zh-CN" sz="2800" b="1" dirty="0"/>
          </a:p>
          <a:p>
            <a:r>
              <a:rPr lang="en-US" altLang="zh-CN" sz="2800" b="1" dirty="0" smtClean="0"/>
              <a:t>Status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of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IHEP/THU </a:t>
            </a:r>
            <a:r>
              <a:rPr lang="en-US" altLang="zh-CN" sz="2800" b="1" dirty="0"/>
              <a:t>ATLAS </a:t>
            </a:r>
            <a:r>
              <a:rPr lang="en-US" altLang="zh-CN" sz="2800" b="1" dirty="0" err="1"/>
              <a:t>ITk</a:t>
            </a:r>
            <a:r>
              <a:rPr lang="en-US" altLang="zh-CN" sz="2800" b="1" dirty="0"/>
              <a:t> </a:t>
            </a:r>
            <a:r>
              <a:rPr lang="en-US" altLang="zh-CN" sz="2800" b="1" dirty="0" smtClean="0"/>
              <a:t>Group</a:t>
            </a:r>
          </a:p>
          <a:p>
            <a:pPr lvl="1"/>
            <a:r>
              <a:rPr lang="en-US" altLang="zh-CN" sz="2800" b="1" dirty="0" smtClean="0"/>
              <a:t>Highlight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of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Recent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progress</a:t>
            </a:r>
          </a:p>
          <a:p>
            <a:pPr lvl="1"/>
            <a:r>
              <a:rPr lang="en-US" altLang="zh-CN" sz="2800" b="1" dirty="0" smtClean="0">
                <a:solidFill>
                  <a:srgbClr val="FF0000"/>
                </a:solidFill>
              </a:rPr>
              <a:t>Module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production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status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and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plan</a:t>
            </a:r>
          </a:p>
          <a:p>
            <a:pPr lvl="1"/>
            <a:endParaRPr lang="en-US" altLang="zh-CN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28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D26CC6-ECA5-2848-8A9D-CC8A2B15E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2"/>
                </a:solidFill>
              </a:rPr>
              <a:t>Module production workflow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C77F33E-16B4-A54F-A55B-EAB8A8324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FCF7ADBB-C5F8-844F-8931-1365CEECC844}"/>
              </a:ext>
            </a:extLst>
          </p:cNvPr>
          <p:cNvGraphicFramePr/>
          <p:nvPr>
            <p:extLst/>
          </p:nvPr>
        </p:nvGraphicFramePr>
        <p:xfrm>
          <a:off x="624590" y="2737854"/>
          <a:ext cx="8099686" cy="22688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A4B971D-911B-E744-8E74-B155FCBCBB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12" y="5418771"/>
            <a:ext cx="2007899" cy="12487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3DA2FE73-61E7-EA49-81B3-72E8498875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5994" y="5689452"/>
            <a:ext cx="1797694" cy="8275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B3B627A-6818-3B4F-8946-0D8596AB9F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7289" y="5563624"/>
            <a:ext cx="2160299" cy="8354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ECC8EC8-DC85-CC4C-AB7A-BEE6039397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1481" y="1027408"/>
            <a:ext cx="2145846" cy="10454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6B0DA2E-7733-4440-B619-249D0967FB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7287" y="999791"/>
            <a:ext cx="1839168" cy="5991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CA669132-9C45-B44F-99A3-08B6FEBA1D9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3778" y="1368537"/>
            <a:ext cx="1804100" cy="686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397F186-B29A-1040-BE00-9673064E93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36067" y="1174405"/>
            <a:ext cx="2064863" cy="880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406B281-CC9C-2146-AF0D-619DDE8812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85979" y="5619439"/>
            <a:ext cx="2095931" cy="943969"/>
          </a:xfrm>
          <a:prstGeom prst="rect">
            <a:avLst/>
          </a:prstGeom>
        </p:spPr>
      </p:pic>
      <p:sp>
        <p:nvSpPr>
          <p:cNvPr id="29" name="Chevron 28">
            <a:extLst>
              <a:ext uri="{FF2B5EF4-FFF2-40B4-BE49-F238E27FC236}">
                <a16:creationId xmlns:a16="http://schemas.microsoft.com/office/drawing/2014/main" xmlns="" id="{E157FEC0-7578-CC45-803F-604D98DBE1FA}"/>
              </a:ext>
            </a:extLst>
          </p:cNvPr>
          <p:cNvSpPr/>
          <p:nvPr/>
        </p:nvSpPr>
        <p:spPr bwMode="auto">
          <a:xfrm rot="5400000">
            <a:off x="7292511" y="3539863"/>
            <a:ext cx="2520000" cy="288000"/>
          </a:xfrm>
          <a:prstGeom prst="chevron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  <p:sp>
        <p:nvSpPr>
          <p:cNvPr id="35" name="Chevron 34">
            <a:extLst>
              <a:ext uri="{FF2B5EF4-FFF2-40B4-BE49-F238E27FC236}">
                <a16:creationId xmlns:a16="http://schemas.microsoft.com/office/drawing/2014/main" xmlns="" id="{4CF7ED84-1755-E244-BF97-911E4AD17CCC}"/>
              </a:ext>
            </a:extLst>
          </p:cNvPr>
          <p:cNvSpPr/>
          <p:nvPr/>
        </p:nvSpPr>
        <p:spPr bwMode="auto">
          <a:xfrm rot="10800000">
            <a:off x="6446852" y="5113262"/>
            <a:ext cx="1800000" cy="288000"/>
          </a:xfrm>
          <a:prstGeom prst="chevron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  <p:sp>
        <p:nvSpPr>
          <p:cNvPr id="36" name="Chevron 35">
            <a:extLst>
              <a:ext uri="{FF2B5EF4-FFF2-40B4-BE49-F238E27FC236}">
                <a16:creationId xmlns:a16="http://schemas.microsoft.com/office/drawing/2014/main" xmlns="" id="{DCC20806-0A0A-DE4A-A048-E5F36AC3B893}"/>
              </a:ext>
            </a:extLst>
          </p:cNvPr>
          <p:cNvSpPr/>
          <p:nvPr/>
        </p:nvSpPr>
        <p:spPr bwMode="auto">
          <a:xfrm rot="10800000">
            <a:off x="4234553" y="5113262"/>
            <a:ext cx="1800000" cy="288000"/>
          </a:xfrm>
          <a:prstGeom prst="chevron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  <p:sp>
        <p:nvSpPr>
          <p:cNvPr id="37" name="Chevron 36">
            <a:extLst>
              <a:ext uri="{FF2B5EF4-FFF2-40B4-BE49-F238E27FC236}">
                <a16:creationId xmlns:a16="http://schemas.microsoft.com/office/drawing/2014/main" xmlns="" id="{B2E2D351-48D7-A64D-A528-3AF1F8184AB4}"/>
              </a:ext>
            </a:extLst>
          </p:cNvPr>
          <p:cNvSpPr/>
          <p:nvPr/>
        </p:nvSpPr>
        <p:spPr bwMode="auto">
          <a:xfrm rot="10800000">
            <a:off x="1973377" y="5113262"/>
            <a:ext cx="1800000" cy="288000"/>
          </a:xfrm>
          <a:prstGeom prst="chevron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  <p:sp>
        <p:nvSpPr>
          <p:cNvPr id="38" name="Chevron 37">
            <a:extLst>
              <a:ext uri="{FF2B5EF4-FFF2-40B4-BE49-F238E27FC236}">
                <a16:creationId xmlns:a16="http://schemas.microsoft.com/office/drawing/2014/main" xmlns="" id="{42CAD5F4-E451-F746-B151-611505009345}"/>
              </a:ext>
            </a:extLst>
          </p:cNvPr>
          <p:cNvSpPr/>
          <p:nvPr/>
        </p:nvSpPr>
        <p:spPr bwMode="auto">
          <a:xfrm>
            <a:off x="6067290" y="2279863"/>
            <a:ext cx="1800000" cy="288000"/>
          </a:xfrm>
          <a:prstGeom prst="chevron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  <p:sp>
        <p:nvSpPr>
          <p:cNvPr id="39" name="Chevron 38">
            <a:extLst>
              <a:ext uri="{FF2B5EF4-FFF2-40B4-BE49-F238E27FC236}">
                <a16:creationId xmlns:a16="http://schemas.microsoft.com/office/drawing/2014/main" xmlns="" id="{0807319D-B3EB-E841-B3CB-0CD6EAABE917}"/>
              </a:ext>
            </a:extLst>
          </p:cNvPr>
          <p:cNvSpPr/>
          <p:nvPr/>
        </p:nvSpPr>
        <p:spPr bwMode="auto">
          <a:xfrm>
            <a:off x="3854991" y="2279863"/>
            <a:ext cx="1800000" cy="288000"/>
          </a:xfrm>
          <a:prstGeom prst="chevron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  <p:sp>
        <p:nvSpPr>
          <p:cNvPr id="40" name="Chevron 39">
            <a:extLst>
              <a:ext uri="{FF2B5EF4-FFF2-40B4-BE49-F238E27FC236}">
                <a16:creationId xmlns:a16="http://schemas.microsoft.com/office/drawing/2014/main" xmlns="" id="{130933BF-2035-E64D-84BC-B32B1DA9C9A0}"/>
              </a:ext>
            </a:extLst>
          </p:cNvPr>
          <p:cNvSpPr/>
          <p:nvPr/>
        </p:nvSpPr>
        <p:spPr bwMode="auto">
          <a:xfrm>
            <a:off x="1593815" y="2279863"/>
            <a:ext cx="1800000" cy="288000"/>
          </a:xfrm>
          <a:prstGeom prst="chevron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0B3D3F7-D9F5-CF4F-AF0C-97FBA7A86EE1}"/>
              </a:ext>
            </a:extLst>
          </p:cNvPr>
          <p:cNvSpPr txBox="1"/>
          <p:nvPr/>
        </p:nvSpPr>
        <p:spPr>
          <a:xfrm>
            <a:off x="895116" y="1143791"/>
            <a:ext cx="894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</a:rPr>
              <a:t>sensor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E0A5F66-537B-CE43-9910-3F7009D7148E}"/>
              </a:ext>
            </a:extLst>
          </p:cNvPr>
          <p:cNvSpPr txBox="1"/>
          <p:nvPr/>
        </p:nvSpPr>
        <p:spPr>
          <a:xfrm>
            <a:off x="2946773" y="1536082"/>
            <a:ext cx="894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4CE58"/>
                </a:solidFill>
              </a:rPr>
              <a:t>hybrid</a:t>
            </a:r>
          </a:p>
        </p:txBody>
      </p:sp>
    </p:spTree>
    <p:extLst>
      <p:ext uri="{BB962C8B-B14F-4D97-AF65-F5344CB8AC3E}">
        <p14:creationId xmlns:p14="http://schemas.microsoft.com/office/powerpoint/2010/main" val="887754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" y="-37642"/>
            <a:ext cx="7886700" cy="781368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Collaboration</a:t>
            </a:r>
            <a:r>
              <a:rPr lang="en-US" altLang="zh-CN" sz="3600" dirty="0" smtClean="0">
                <a:solidFill>
                  <a:srgbClr val="0099FF"/>
                </a:solidFill>
                <a:ea typeface="Microsoft JhengHei" panose="020B0604030504040204" pitchFamily="34" charset="-120"/>
              </a:rPr>
              <a:t> </a:t>
            </a:r>
            <a:r>
              <a:rPr lang="en-US" altLang="zh-CN" dirty="0"/>
              <a:t>with</a:t>
            </a:r>
            <a:r>
              <a:rPr lang="en-US" altLang="zh-CN" sz="3600" dirty="0" smtClean="0">
                <a:solidFill>
                  <a:srgbClr val="0099FF"/>
                </a:solidFill>
                <a:ea typeface="Microsoft JhengHei" panose="020B0604030504040204" pitchFamily="34" charset="-120"/>
              </a:rPr>
              <a:t> </a:t>
            </a:r>
            <a:r>
              <a:rPr lang="en-US" altLang="zh-CN" dirty="0" smtClean="0"/>
              <a:t>RAL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module</a:t>
            </a:r>
            <a:r>
              <a:rPr lang="zh-CN" altLang="en-US" dirty="0" smtClean="0"/>
              <a:t> </a:t>
            </a:r>
            <a:r>
              <a:rPr lang="en-US" altLang="zh-CN" dirty="0" smtClean="0"/>
              <a:t>R</a:t>
            </a:r>
            <a:r>
              <a:rPr lang="zh-CN" altLang="en-US" dirty="0" smtClean="0"/>
              <a:t> </a:t>
            </a:r>
            <a:r>
              <a:rPr lang="en-US" altLang="zh-CN" dirty="0" smtClean="0"/>
              <a:t>&amp;</a:t>
            </a:r>
            <a:r>
              <a:rPr lang="zh-CN" altLang="en-US" dirty="0" smtClean="0"/>
              <a:t> </a:t>
            </a:r>
            <a:r>
              <a:rPr lang="en-US" altLang="zh-CN" dirty="0" smtClean="0"/>
              <a:t>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388" y="884447"/>
            <a:ext cx="8674396" cy="5030469"/>
          </a:xfrm>
        </p:spPr>
        <p:txBody>
          <a:bodyPr>
            <a:normAutofit fontScale="85000" lnSpcReduction="10000"/>
          </a:bodyPr>
          <a:lstStyle/>
          <a:p>
            <a:r>
              <a:rPr lang="en-US" altLang="zh-CN" sz="24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RAL in UK is the leading institution on ATLAS ITk upgrade.</a:t>
            </a:r>
          </a:p>
          <a:p>
            <a:endParaRPr lang="en-US" sz="24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endParaRPr lang="en-US" sz="24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endParaRPr lang="en-US" sz="24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endParaRPr lang="en-US" sz="24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endParaRPr lang="en-US" sz="24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endParaRPr lang="en-US" sz="24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endParaRPr lang="en-US" sz="24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endParaRPr lang="en-US" sz="24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endParaRPr lang="en-US" sz="24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r>
              <a:rPr lang="en-US" sz="24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MoU </a:t>
            </a:r>
            <a:r>
              <a:rPr lang="en-US" sz="24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to be signed with RAL 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(500</a:t>
            </a:r>
            <a:r>
              <a:rPr lang="zh-CN" alt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modules</a:t>
            </a:r>
            <a:r>
              <a:rPr lang="zh-CN" alt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at</a:t>
            </a:r>
            <a:r>
              <a:rPr lang="zh-CN" alt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RAL</a:t>
            </a:r>
            <a:r>
              <a:rPr lang="zh-CN" alt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,</a:t>
            </a:r>
            <a:r>
              <a:rPr lang="zh-CN" alt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500</a:t>
            </a:r>
            <a:r>
              <a:rPr lang="zh-CN" alt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modules</a:t>
            </a:r>
            <a:r>
              <a:rPr lang="zh-CN" alt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at</a:t>
            </a:r>
            <a:r>
              <a:rPr lang="zh-CN" altLang="en-US" sz="24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IHEP)</a:t>
            </a:r>
            <a:endParaRPr lang="en-US" sz="2400" dirty="0" smtClean="0">
              <a:solidFill>
                <a:srgbClr val="FF0000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r>
              <a:rPr lang="en-US" sz="24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Staff rotation plan to maintain 2 FTE’s at RAL for the coming years. </a:t>
            </a:r>
          </a:p>
          <a:p>
            <a:r>
              <a:rPr lang="en-US" altLang="zh-CN" sz="24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Invited </a:t>
            </a:r>
            <a:r>
              <a:rPr lang="en-US" altLang="zh-CN" sz="2400" dirty="0">
                <a:latin typeface="Arial" panose="020B0604020202020204" pitchFamily="34" charset="0"/>
                <a:ea typeface="Microsoft JhengHei" panose="020B0604030504040204" pitchFamily="34" charset="-120"/>
              </a:rPr>
              <a:t>RAL collaborators to China. </a:t>
            </a:r>
            <a:endParaRPr lang="en-US" altLang="zh-CN" sz="24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lvl="1"/>
            <a:r>
              <a:rPr lang="en-US" altLang="zh-CN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Giulio Villani</a:t>
            </a:r>
            <a:r>
              <a:rPr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visited IHEP in Dec 2017 </a:t>
            </a:r>
            <a:r>
              <a:rPr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endParaRPr lang="en-US" altLang="zh-CN" sz="20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lvl="1"/>
            <a:r>
              <a:rPr lang="en-US" altLang="zh-CN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Craig </a:t>
            </a:r>
            <a:r>
              <a:rPr lang="en-US" altLang="zh-CN" sz="2000" dirty="0">
                <a:latin typeface="Arial" panose="020B0604020202020204" pitchFamily="34" charset="0"/>
                <a:ea typeface="Microsoft JhengHei" panose="020B0604030504040204" pitchFamily="34" charset="-120"/>
              </a:rPr>
              <a:t>Sawyer</a:t>
            </a:r>
            <a:r>
              <a:rPr lang="zh-CN" altLang="en-US" sz="2000" dirty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visited </a:t>
            </a:r>
            <a:r>
              <a:rPr lang="en-US" altLang="zh-CN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IHEP in Jan 2018 </a:t>
            </a:r>
            <a:endParaRPr lang="en-US" sz="2000" dirty="0">
              <a:solidFill>
                <a:srgbClr val="0000FF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A416-7D37-42E4-902F-021D2F792083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829" y="1373568"/>
            <a:ext cx="5497830" cy="2764969"/>
          </a:xfrm>
          <a:prstGeom prst="rect">
            <a:avLst/>
          </a:prstGeom>
        </p:spPr>
      </p:pic>
      <p:sp>
        <p:nvSpPr>
          <p:cNvPr id="7" name="文本框 27"/>
          <p:cNvSpPr txBox="1"/>
          <p:nvPr/>
        </p:nvSpPr>
        <p:spPr>
          <a:xfrm>
            <a:off x="6206659" y="2394095"/>
            <a:ext cx="2902077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kumimoji="1"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IHEP Team visited RAL on September 19, 2016</a:t>
            </a:r>
            <a:endParaRPr kumimoji="1" lang="zh-CN" altLang="en-US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667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2187"/>
            <a:ext cx="9144000" cy="1271016"/>
          </a:xfrm>
        </p:spPr>
        <p:txBody>
          <a:bodyPr>
            <a:normAutofit/>
          </a:bodyPr>
          <a:lstStyle/>
          <a:p>
            <a:pPr marL="432000">
              <a:lnSpc>
                <a:spcPts val="2800"/>
              </a:lnSpc>
            </a:pP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Glued three modules (two thermal mechanical and one electrical) </a:t>
            </a:r>
          </a:p>
          <a:p>
            <a:pPr marL="432000">
              <a:lnSpc>
                <a:spcPts val="2800"/>
              </a:lnSpc>
            </a:pP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Passed electrical test after wire bonding. </a:t>
            </a:r>
            <a:endParaRPr lang="en-US" altLang="zh-CN" sz="22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19</a:t>
            </a:fld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483" y="3881212"/>
            <a:ext cx="7022253" cy="26543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299" y="2273112"/>
            <a:ext cx="1962316" cy="1020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311" y="2621368"/>
            <a:ext cx="1854252" cy="12598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2314" y="2265443"/>
            <a:ext cx="1826573" cy="12758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8848" y="2789317"/>
            <a:ext cx="2319937" cy="10918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6962" y="2273112"/>
            <a:ext cx="1865787" cy="94186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Module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production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at</a:t>
            </a:r>
            <a:r>
              <a:rPr lang="zh-CN" altLang="en-US" dirty="0" smtClean="0"/>
              <a:t> </a:t>
            </a:r>
            <a:r>
              <a:rPr lang="en-US" altLang="zh-CN" dirty="0" smtClean="0"/>
              <a:t>RAL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46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r>
              <a:rPr lang="zh-CN" alt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838200"/>
            <a:ext cx="9149255" cy="5638800"/>
          </a:xfrm>
        </p:spPr>
        <p:txBody>
          <a:bodyPr/>
          <a:lstStyle/>
          <a:p>
            <a:r>
              <a:rPr lang="en-US" altLang="zh-CN" sz="2800" b="1" dirty="0"/>
              <a:t>Overview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of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ATLAS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inner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tracker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phase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2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upgrade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project</a:t>
            </a:r>
            <a:r>
              <a:rPr lang="zh-CN" altLang="en-US" sz="2800" b="1" dirty="0"/>
              <a:t> </a:t>
            </a:r>
            <a:endParaRPr lang="en-US" altLang="zh-CN" sz="2800" b="1" dirty="0"/>
          </a:p>
          <a:p>
            <a:r>
              <a:rPr lang="en-US" altLang="zh-CN" sz="2800" b="1" dirty="0" smtClean="0"/>
              <a:t>Status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of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IHEP/THU </a:t>
            </a:r>
            <a:r>
              <a:rPr lang="en-US" altLang="zh-CN" sz="2800" b="1" dirty="0"/>
              <a:t>ATLAS </a:t>
            </a:r>
            <a:r>
              <a:rPr lang="en-US" altLang="zh-CN" sz="2800" b="1" dirty="0" err="1"/>
              <a:t>ITk</a:t>
            </a:r>
            <a:r>
              <a:rPr lang="en-US" altLang="zh-CN" sz="2800" b="1" dirty="0"/>
              <a:t> </a:t>
            </a:r>
            <a:r>
              <a:rPr lang="en-US" altLang="zh-CN" sz="2800" b="1" dirty="0" smtClean="0"/>
              <a:t>Group</a:t>
            </a:r>
          </a:p>
          <a:p>
            <a:pPr lvl="1"/>
            <a:r>
              <a:rPr lang="en-US" altLang="zh-CN" sz="2800" b="1" dirty="0" smtClean="0"/>
              <a:t>Highlight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of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Recent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progress</a:t>
            </a:r>
          </a:p>
          <a:p>
            <a:pPr lvl="1"/>
            <a:r>
              <a:rPr lang="en-US" altLang="zh-CN" sz="2800" b="1" dirty="0" smtClean="0"/>
              <a:t>Module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production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status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and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plan</a:t>
            </a:r>
          </a:p>
          <a:p>
            <a:pPr lvl="1"/>
            <a:endParaRPr lang="en-US" altLang="zh-CN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36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574" y="4418378"/>
            <a:ext cx="2159864" cy="23616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846" y="4262521"/>
            <a:ext cx="1538163" cy="2522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823" y="-63172"/>
            <a:ext cx="7886700" cy="781368"/>
          </a:xfrm>
        </p:spPr>
        <p:txBody>
          <a:bodyPr>
            <a:normAutofit/>
          </a:bodyPr>
          <a:lstStyle/>
          <a:p>
            <a:r>
              <a:rPr lang="en-US" altLang="zh-CN" sz="3600" dirty="0" smtClean="0">
                <a:ea typeface="Microsoft JhengHei" panose="020B0604030504040204" pitchFamily="34" charset="-120"/>
              </a:rPr>
              <a:t>IHEP Lab for </a:t>
            </a:r>
            <a:r>
              <a:rPr lang="en-US" altLang="zh-CN" sz="3600" dirty="0" smtClean="0">
                <a:ea typeface="Microsoft JhengHei" panose="020B0604030504040204" pitchFamily="34" charset="-120"/>
              </a:rPr>
              <a:t>module</a:t>
            </a:r>
            <a:r>
              <a:rPr lang="zh-CN" altLang="en-US" sz="3600" dirty="0" smtClean="0">
                <a:ea typeface="Microsoft JhengHei" panose="020B0604030504040204" pitchFamily="34" charset="-120"/>
              </a:rPr>
              <a:t> </a:t>
            </a:r>
            <a:r>
              <a:rPr lang="en-US" altLang="zh-CN" sz="3600" dirty="0" smtClean="0">
                <a:ea typeface="Microsoft JhengHei" panose="020B0604030504040204" pitchFamily="34" charset="-120"/>
              </a:rPr>
              <a:t>production</a:t>
            </a:r>
            <a:r>
              <a:rPr lang="zh-CN" altLang="en-US" sz="3600" dirty="0" smtClean="0">
                <a:ea typeface="Microsoft JhengHei" panose="020B0604030504040204" pitchFamily="34" charset="-120"/>
              </a:rPr>
              <a:t> </a:t>
            </a:r>
            <a:endParaRPr lang="en-US" sz="3600" dirty="0"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520" y="819554"/>
            <a:ext cx="7757311" cy="430707"/>
          </a:xfrm>
        </p:spPr>
        <p:txBody>
          <a:bodyPr>
            <a:normAutofit lnSpcReduction="10000"/>
          </a:bodyPr>
          <a:lstStyle/>
          <a:p>
            <a:r>
              <a:rPr lang="en-US" altLang="zh-CN" sz="24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An existing class 1000 Cleanroom with 150m</a:t>
            </a:r>
            <a:r>
              <a:rPr lang="en-US" altLang="zh-CN" sz="2400" baseline="30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2   </a:t>
            </a:r>
            <a:r>
              <a:rPr lang="en-US" altLang="zh-CN" sz="24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 </a:t>
            </a:r>
          </a:p>
          <a:p>
            <a:endParaRPr lang="en-US" altLang="zh-CN" sz="2400" baseline="300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endParaRPr lang="en-US" sz="24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endParaRPr lang="en-US" sz="24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endParaRPr lang="en-US" sz="24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endParaRPr lang="en-US" sz="24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endParaRPr lang="en-US" sz="24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A416-7D37-42E4-902F-021D2F792083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173" y="1193068"/>
            <a:ext cx="6961958" cy="19149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28963" y="719320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ctr">
              <a:buFont typeface="Arial" charset="0"/>
              <a:buChar char="•"/>
            </a:pPr>
            <a:r>
              <a:rPr 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OGP </a:t>
            </a:r>
            <a:r>
              <a:rPr lang="en-US" dirty="0">
                <a:latin typeface="Arial" panose="020B0604020202020204" pitchFamily="34" charset="0"/>
                <a:ea typeface="Microsoft JhengHei" panose="020B0604030504040204" pitchFamily="34" charset="-120"/>
              </a:rPr>
              <a:t>Flash CNC 300 </a:t>
            </a:r>
            <a:r>
              <a:rPr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smart</a:t>
            </a:r>
            <a:r>
              <a:rPr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scope</a:t>
            </a:r>
            <a:r>
              <a:rPr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endParaRPr lang="en-US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285750" indent="-285750" algn="ctr">
              <a:buFont typeface="Arial" charset="0"/>
              <a:buChar char="•"/>
            </a:pPr>
            <a:endParaRPr lang="en-US" dirty="0">
              <a:solidFill>
                <a:srgbClr val="0000FF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Arial" panose="020B0604020202020204" pitchFamily="34" charset="0"/>
                <a:ea typeface="Microsoft JhengHei" panose="020B0604030504040204" pitchFamily="34" charset="-120"/>
              </a:rPr>
              <a:t>Hesse BondJet820 </a:t>
            </a:r>
            <a:r>
              <a:rPr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received</a:t>
            </a:r>
            <a:endParaRPr lang="en-US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544621"/>
            <a:ext cx="4090621" cy="3089562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228182" y="3113913"/>
            <a:ext cx="7757311" cy="43070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00FF"/>
                </a:solidFill>
                <a:latin typeface="Calibri"/>
                <a:ea typeface="ＭＳ Ｐゴシック" pitchFamily="-97" charset="-128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ＭＳ Ｐゴシック" pitchFamily="-97" charset="-128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/>
                <a:ea typeface="ＭＳ Ｐゴシック" pitchFamily="-97" charset="-128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97" charset="-128"/>
              </a:defRPr>
            </a:lvl9pPr>
          </a:lstStyle>
          <a:p>
            <a:pPr defTabSz="914400"/>
            <a:r>
              <a:rPr lang="en-US" altLang="zh-CN" kern="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An new</a:t>
            </a:r>
            <a:r>
              <a:rPr lang="zh-CN" altLang="en-US" kern="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kern="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class </a:t>
            </a:r>
            <a:r>
              <a:rPr lang="en-US" altLang="zh-CN" kern="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10000 </a:t>
            </a:r>
            <a:r>
              <a:rPr lang="en-US" altLang="zh-CN" kern="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c</a:t>
            </a:r>
            <a:r>
              <a:rPr lang="en-US" altLang="zh-CN" kern="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leanroom </a:t>
            </a:r>
            <a:r>
              <a:rPr lang="en-US" altLang="zh-CN" kern="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with 80m</a:t>
            </a:r>
            <a:r>
              <a:rPr lang="en-US" altLang="zh-CN" kern="0" baseline="30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2</a:t>
            </a:r>
            <a:r>
              <a:rPr lang="en-US" altLang="zh-CN" kern="0" dirty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kern="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is</a:t>
            </a:r>
            <a:r>
              <a:rPr lang="zh-CN" altLang="en-US" kern="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kern="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on</a:t>
            </a:r>
            <a:r>
              <a:rPr lang="zh-CN" altLang="en-US" kern="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kern="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the</a:t>
            </a:r>
            <a:r>
              <a:rPr lang="zh-CN" altLang="en-US" kern="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kern="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way</a:t>
            </a:r>
          </a:p>
          <a:p>
            <a:pPr defTabSz="914400"/>
            <a:endParaRPr lang="en-US" altLang="zh-CN" kern="0" baseline="300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defTabSz="914400"/>
            <a:endParaRPr lang="en-US" kern="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defTabSz="914400"/>
            <a:endParaRPr lang="en-US" kern="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defTabSz="914400"/>
            <a:endParaRPr lang="en-US" kern="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defTabSz="914400"/>
            <a:endParaRPr lang="en-US" kern="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defTabSz="914400"/>
            <a:endParaRPr lang="en-US" kern="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1" name="文本框 27"/>
          <p:cNvSpPr txBox="1"/>
          <p:nvPr/>
        </p:nvSpPr>
        <p:spPr>
          <a:xfrm>
            <a:off x="5749098" y="3512724"/>
            <a:ext cx="3890317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kumimoji="1" lang="en-US" altLang="zh-CN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Hesse</a:t>
            </a:r>
            <a:r>
              <a:rPr kumimoji="1" lang="zh-CN" altLang="en-US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BondJet820</a:t>
            </a:r>
          </a:p>
          <a:p>
            <a:pPr algn="ctr">
              <a:lnSpc>
                <a:spcPct val="114000"/>
              </a:lnSpc>
            </a:pPr>
            <a:r>
              <a:rPr kumimoji="1"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Fast</a:t>
            </a:r>
            <a:r>
              <a:rPr kumimoji="1"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kumimoji="1"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auto</a:t>
            </a:r>
            <a:r>
              <a:rPr kumimoji="1"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kumimoji="1"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wire</a:t>
            </a:r>
            <a:r>
              <a:rPr kumimoji="1"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kumimoji="1"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bonder</a:t>
            </a:r>
            <a:endParaRPr kumimoji="1" lang="zh-CN" altLang="en-US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2" name="文本框 27"/>
          <p:cNvSpPr txBox="1"/>
          <p:nvPr/>
        </p:nvSpPr>
        <p:spPr>
          <a:xfrm>
            <a:off x="3387814" y="3538605"/>
            <a:ext cx="3890317" cy="1355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4000"/>
              </a:lnSpc>
            </a:pPr>
            <a:r>
              <a:rPr kumimoji="1" lang="en-US" altLang="zh-CN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OGP</a:t>
            </a:r>
            <a:r>
              <a:rPr kumimoji="1" lang="zh-CN" altLang="en-US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Flash</a:t>
            </a:r>
            <a:r>
              <a:rPr kumimoji="1" lang="zh-CN" altLang="en-US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CNC</a:t>
            </a:r>
            <a:r>
              <a:rPr kumimoji="1" lang="zh-CN" altLang="en-US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300</a:t>
            </a:r>
            <a:endParaRPr kumimoji="1" lang="en-US" altLang="zh-CN" dirty="0">
              <a:solidFill>
                <a:srgbClr val="FF0000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algn="ctr">
              <a:lnSpc>
                <a:spcPct val="114000"/>
              </a:lnSpc>
            </a:pPr>
            <a:r>
              <a:rPr kumimoji="1"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Smart</a:t>
            </a:r>
            <a:r>
              <a:rPr kumimoji="1"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kumimoji="1"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scope</a:t>
            </a:r>
          </a:p>
          <a:p>
            <a:pPr algn="ctr">
              <a:lnSpc>
                <a:spcPct val="114000"/>
              </a:lnSpc>
            </a:pPr>
            <a:r>
              <a:rPr kumimoji="1" lang="en-US" dirty="0">
                <a:latin typeface="Arial" panose="020B0604020202020204" pitchFamily="34" charset="0"/>
                <a:ea typeface="Microsoft JhengHei" panose="020B0604030504040204" pitchFamily="34" charset="-120"/>
              </a:rPr>
              <a:t>Visual inspections </a:t>
            </a:r>
          </a:p>
          <a:p>
            <a:pPr algn="ctr">
              <a:lnSpc>
                <a:spcPct val="114000"/>
              </a:lnSpc>
            </a:pPr>
            <a:r>
              <a:rPr kumimoji="1" lang="zh-CN" altLang="en-US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endParaRPr kumimoji="1" lang="en-US" altLang="zh-CN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6284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14" y="-17340"/>
            <a:ext cx="9104586" cy="781368"/>
          </a:xfrm>
        </p:spPr>
        <p:txBody>
          <a:bodyPr>
            <a:normAutofit fontScale="90000"/>
          </a:bodyPr>
          <a:lstStyle/>
          <a:p>
            <a:r>
              <a:rPr lang="en-US" altLang="zh-CN" sz="3600" dirty="0" smtClean="0">
                <a:ea typeface="Microsoft JhengHei" panose="020B0604030504040204" pitchFamily="34" charset="-120"/>
              </a:rPr>
              <a:t>Local</a:t>
            </a:r>
            <a:r>
              <a:rPr lang="zh-CN" altLang="en-US" sz="3600" dirty="0" smtClean="0">
                <a:ea typeface="Microsoft JhengHei" panose="020B0604030504040204" pitchFamily="34" charset="-120"/>
              </a:rPr>
              <a:t> </a:t>
            </a:r>
            <a:r>
              <a:rPr lang="en-US" altLang="zh-CN" sz="3600" dirty="0" smtClean="0">
                <a:ea typeface="Microsoft JhengHei" panose="020B0604030504040204" pitchFamily="34" charset="-120"/>
              </a:rPr>
              <a:t>production:</a:t>
            </a:r>
            <a:r>
              <a:rPr lang="zh-CN" altLang="en-US" sz="3600" dirty="0" smtClean="0">
                <a:ea typeface="Microsoft JhengHei" panose="020B0604030504040204" pitchFamily="34" charset="-120"/>
              </a:rPr>
              <a:t> </a:t>
            </a:r>
            <a:r>
              <a:rPr lang="en-US" altLang="zh-CN" sz="3600" dirty="0" smtClean="0">
                <a:ea typeface="Microsoft JhengHei" panose="020B0604030504040204" pitchFamily="34" charset="-120"/>
              </a:rPr>
              <a:t>Radiation-hard </a:t>
            </a:r>
            <a:r>
              <a:rPr lang="en-US" altLang="zh-CN" sz="3600" dirty="0" smtClean="0">
                <a:ea typeface="Microsoft JhengHei" panose="020B0604030504040204" pitchFamily="34" charset="-120"/>
              </a:rPr>
              <a:t>ASICs </a:t>
            </a:r>
            <a:r>
              <a:rPr lang="en-US" altLang="zh-CN" sz="3600" dirty="0" smtClean="0">
                <a:ea typeface="Microsoft JhengHei" panose="020B0604030504040204" pitchFamily="34" charset="-120"/>
              </a:rPr>
              <a:t>Import</a:t>
            </a:r>
            <a:r>
              <a:rPr lang="zh-CN" altLang="en-US" sz="3600" dirty="0" smtClean="0">
                <a:ea typeface="Microsoft JhengHei" panose="020B0604030504040204" pitchFamily="34" charset="-120"/>
              </a:rPr>
              <a:t> </a:t>
            </a:r>
            <a:r>
              <a:rPr lang="en-US" altLang="zh-CN" sz="3600" dirty="0" smtClean="0">
                <a:ea typeface="Microsoft JhengHei" panose="020B0604030504040204" pitchFamily="34" charset="-120"/>
              </a:rPr>
              <a:t>issue</a:t>
            </a:r>
            <a:endParaRPr lang="en-US" sz="3600" dirty="0">
              <a:ea typeface="Microsoft JhengHei" panose="020B0604030504040204" pitchFamily="34" charset="-12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A416-7D37-42E4-902F-021D2F792083}" type="slidenum">
              <a:rPr lang="en-US" smtClean="0"/>
              <a:t>21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-76201" y="707252"/>
            <a:ext cx="9067801" cy="468609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altLang="zh-CN" b="1" dirty="0" smtClean="0">
                <a:solidFill>
                  <a:srgbClr val="C00000"/>
                </a:solidFill>
                <a:ea typeface="Microsoft JhengHei" panose="020B0604030504040204" pitchFamily="34" charset="-120"/>
              </a:rPr>
              <a:t>Rad-hard ASICs under export control </a:t>
            </a:r>
            <a:r>
              <a:rPr lang="en-US" altLang="zh-CN" dirty="0" smtClean="0">
                <a:ea typeface="Microsoft JhengHei" panose="020B0604030504040204" pitchFamily="34" charset="-120"/>
              </a:rPr>
              <a:t>→ obstacle </a:t>
            </a:r>
            <a:endParaRPr lang="en-US" altLang="zh-CN" dirty="0" smtClean="0">
              <a:ea typeface="Microsoft JhengHei" panose="020B0604030504040204" pitchFamily="34" charset="-120"/>
            </a:endParaRPr>
          </a:p>
          <a:p>
            <a:pPr>
              <a:spcBef>
                <a:spcPts val="1200"/>
              </a:spcBef>
            </a:pPr>
            <a:r>
              <a:rPr lang="en-US" altLang="zh-CN" b="1" dirty="0" smtClean="0">
                <a:solidFill>
                  <a:schemeClr val="accent6"/>
                </a:solidFill>
                <a:ea typeface="Microsoft JhengHei" panose="020B0604030504040204" pitchFamily="34" charset="-120"/>
              </a:rPr>
              <a:t>Main driving factors</a:t>
            </a:r>
            <a:r>
              <a:rPr lang="en-US" altLang="zh-CN" dirty="0" smtClean="0">
                <a:ea typeface="Microsoft JhengHei" panose="020B0604030504040204" pitchFamily="34" charset="-120"/>
              </a:rPr>
              <a:t>: </a:t>
            </a:r>
          </a:p>
          <a:p>
            <a:pPr lvl="1">
              <a:spcBef>
                <a:spcPts val="1200"/>
              </a:spcBef>
            </a:pPr>
            <a:r>
              <a:rPr lang="en-US" altLang="zh-CN" sz="2200" dirty="0" smtClean="0">
                <a:ea typeface="Microsoft JhengHei" panose="020B0604030504040204" pitchFamily="34" charset="-120"/>
              </a:rPr>
              <a:t>China’s deeper involvements in operation,</a:t>
            </a:r>
            <a:r>
              <a:rPr lang="zh-CN" altLang="en-US" sz="2200" dirty="0" smtClean="0">
                <a:ea typeface="Microsoft JhengHei" panose="020B0604030504040204" pitchFamily="34" charset="-120"/>
              </a:rPr>
              <a:t> </a:t>
            </a:r>
            <a:r>
              <a:rPr lang="en-US" altLang="zh-CN" sz="2200" dirty="0" smtClean="0">
                <a:ea typeface="Microsoft JhengHei" panose="020B0604030504040204" pitchFamily="34" charset="-120"/>
              </a:rPr>
              <a:t>upgrade and analyses</a:t>
            </a:r>
          </a:p>
          <a:p>
            <a:pPr>
              <a:spcBef>
                <a:spcPts val="1200"/>
              </a:spcBef>
            </a:pPr>
            <a:r>
              <a:rPr lang="en-US" altLang="zh-CN" dirty="0" smtClean="0">
                <a:solidFill>
                  <a:srgbClr val="0000FF"/>
                </a:solidFill>
                <a:ea typeface="Microsoft JhengHei" panose="020B0604030504040204" pitchFamily="34" charset="-120"/>
              </a:rPr>
              <a:t>Discussion with</a:t>
            </a:r>
            <a:r>
              <a:rPr lang="zh-CN" altLang="en-US" dirty="0" smtClean="0">
                <a:solidFill>
                  <a:srgbClr val="0000FF"/>
                </a:solidFill>
                <a:ea typeface="Microsoft JhengHei" panose="020B0604030504040204" pitchFamily="34" charset="-120"/>
              </a:rPr>
              <a:t> </a:t>
            </a:r>
            <a:r>
              <a:rPr lang="en-US" altLang="zh-CN" dirty="0" smtClean="0">
                <a:ea typeface="Microsoft JhengHei" panose="020B0604030504040204" pitchFamily="34" charset="-120"/>
              </a:rPr>
              <a:t>ATLAS and</a:t>
            </a:r>
            <a:r>
              <a:rPr lang="zh-CN" altLang="en-US" dirty="0" smtClean="0">
                <a:ea typeface="Microsoft JhengHei" panose="020B0604030504040204" pitchFamily="34" charset="-120"/>
              </a:rPr>
              <a:t> </a:t>
            </a:r>
            <a:r>
              <a:rPr lang="en-US" altLang="zh-CN" dirty="0" smtClean="0">
                <a:ea typeface="Microsoft JhengHei" panose="020B0604030504040204" pitchFamily="34" charset="-120"/>
              </a:rPr>
              <a:t>CERN</a:t>
            </a:r>
          </a:p>
          <a:p>
            <a:pPr lvl="1">
              <a:spcBef>
                <a:spcPts val="1200"/>
              </a:spcBef>
            </a:pPr>
            <a:r>
              <a:rPr lang="en-US" altLang="zh-CN" dirty="0" smtClean="0">
                <a:ea typeface="Microsoft JhengHei" panose="020B0604030504040204" pitchFamily="34" charset="-120"/>
              </a:rPr>
              <a:t>obtained export license from US </a:t>
            </a:r>
            <a:r>
              <a:rPr lang="en-US" altLang="zh-CN" dirty="0" err="1" smtClean="0">
                <a:ea typeface="Microsoft JhengHei" panose="020B0604030504040204" pitchFamily="34" charset="-120"/>
              </a:rPr>
              <a:t>DoC</a:t>
            </a:r>
            <a:endParaRPr lang="en-US" altLang="zh-CN" dirty="0" smtClean="0">
              <a:ea typeface="Microsoft JhengHei" panose="020B0604030504040204" pitchFamily="34" charset="-120"/>
            </a:endParaRP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altLang="zh-CN" dirty="0" smtClean="0">
                <a:solidFill>
                  <a:srgbClr val="0000FF"/>
                </a:solidFill>
                <a:ea typeface="Microsoft JhengHei" panose="020B0604030504040204" pitchFamily="34" charset="-120"/>
              </a:rPr>
              <a:t>Overall package </a:t>
            </a:r>
            <a:r>
              <a:rPr lang="en-US" altLang="zh-CN" dirty="0" smtClean="0">
                <a:ea typeface="Microsoft JhengHei" panose="020B0604030504040204" pitchFamily="34" charset="-120"/>
              </a:rPr>
              <a:t>(valid for ATLAS/CMS projects), valid for seven years</a:t>
            </a:r>
          </a:p>
          <a:p>
            <a:pPr lvl="1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en-US" altLang="zh-CN" dirty="0" smtClean="0">
                <a:ea typeface="Microsoft JhengHei" panose="020B0604030504040204" pitchFamily="34" charset="-120"/>
              </a:rPr>
              <a:t>Obtained</a:t>
            </a:r>
            <a:r>
              <a:rPr lang="zh-CN" altLang="en-US" dirty="0" smtClean="0">
                <a:ea typeface="Microsoft JhengHei" panose="020B0604030504040204" pitchFamily="34" charset="-120"/>
              </a:rPr>
              <a:t> </a:t>
            </a:r>
            <a:r>
              <a:rPr lang="en-US" altLang="zh-CN" dirty="0" smtClean="0">
                <a:ea typeface="Microsoft JhengHei" panose="020B0604030504040204" pitchFamily="34" charset="-120"/>
              </a:rPr>
              <a:t>SECO for</a:t>
            </a:r>
            <a:r>
              <a:rPr lang="zh-CN" altLang="en-US" dirty="0" smtClean="0">
                <a:ea typeface="Microsoft JhengHei" panose="020B0604030504040204" pitchFamily="34" charset="-120"/>
              </a:rPr>
              <a:t> </a:t>
            </a:r>
            <a:r>
              <a:rPr lang="en-US" altLang="zh-CN" dirty="0" smtClean="0">
                <a:ea typeface="Microsoft JhengHei" panose="020B0604030504040204" pitchFamily="34" charset="-120"/>
              </a:rPr>
              <a:t>ABC130</a:t>
            </a:r>
            <a:r>
              <a:rPr lang="zh-CN" altLang="en-US" dirty="0" smtClean="0">
                <a:ea typeface="Microsoft JhengHei" panose="020B0604030504040204" pitchFamily="34" charset="-120"/>
              </a:rPr>
              <a:t> </a:t>
            </a:r>
            <a:r>
              <a:rPr lang="en-US" altLang="zh-CN" dirty="0" smtClean="0">
                <a:ea typeface="Microsoft JhengHei" panose="020B0604030504040204" pitchFamily="34" charset="-120"/>
              </a:rPr>
              <a:t>(Swiss </a:t>
            </a:r>
            <a:r>
              <a:rPr lang="en-US" altLang="zh-CN" dirty="0" smtClean="0">
                <a:ea typeface="Microsoft JhengHei" panose="020B0604030504040204" pitchFamily="34" charset="-120"/>
              </a:rPr>
              <a:t>export license</a:t>
            </a:r>
            <a:r>
              <a:rPr lang="en-US" altLang="zh-CN" dirty="0" smtClean="0">
                <a:ea typeface="Microsoft JhengHei" panose="020B0604030504040204" pitchFamily="34" charset="-120"/>
              </a:rPr>
              <a:t>)</a:t>
            </a:r>
            <a:endParaRPr lang="en-US" altLang="zh-CN" dirty="0" smtClean="0">
              <a:ea typeface="Microsoft JhengHei" panose="020B0604030504040204" pitchFamily="34" charset="-12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28650" y="4799528"/>
            <a:ext cx="7886700" cy="1374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</a:pPr>
            <a:r>
              <a:rPr lang="en-US" altLang="zh-CN" sz="1800" dirty="0" smtClean="0">
                <a:ea typeface="Microsoft JhengHei" panose="020B0604030504040204" pitchFamily="34" charset="-120"/>
              </a:rPr>
              <a:t>Received the first </a:t>
            </a:r>
            <a:r>
              <a:rPr lang="en-US" altLang="zh-CN" sz="1800" dirty="0">
                <a:solidFill>
                  <a:srgbClr val="0000FF"/>
                </a:solidFill>
                <a:ea typeface="Microsoft JhengHei" panose="020B0604030504040204" pitchFamily="34" charset="-120"/>
              </a:rPr>
              <a:t>ABC130 (strip readout ASIC) </a:t>
            </a:r>
            <a:r>
              <a:rPr lang="en-US" altLang="zh-CN" sz="1800" dirty="0" smtClean="0">
                <a:ea typeface="Microsoft JhengHei" panose="020B0604030504040204" pitchFamily="34" charset="-120"/>
              </a:rPr>
              <a:t>which allows setting up the local module test system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290766" y="2096717"/>
            <a:ext cx="2359246" cy="1078992"/>
            <a:chOff x="6447010" y="4322616"/>
            <a:chExt cx="2359246" cy="107899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47010" y="4322616"/>
              <a:ext cx="2359246" cy="10789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8002926" y="4357802"/>
              <a:ext cx="73152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dirty="0" smtClean="0">
                  <a:latin typeface="KaiTi" panose="02010609060101010101" pitchFamily="49" charset="-122"/>
                  <a:ea typeface="KaiTi" panose="02010609060101010101" pitchFamily="49" charset="-122"/>
                </a:rPr>
                <a:t>ABC130</a:t>
              </a:r>
              <a:endParaRPr lang="en-US" sz="1400" dirty="0">
                <a:latin typeface="KaiTi" panose="02010609060101010101" pitchFamily="49" charset="-122"/>
                <a:ea typeface="KaiTi" panose="02010609060101010101" pitchFamily="49" charset="-122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438947" y="5177146"/>
            <a:ext cx="2454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Milestone of the project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397" y="3827601"/>
            <a:ext cx="8547747" cy="306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5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A260B-508C-4ABA-91C8-BE7E3D8BA34C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7" name="文本框 2">
            <a:extLst>
              <a:ext uri="{FF2B5EF4-FFF2-40B4-BE49-F238E27FC236}">
                <a16:creationId xmlns="" xmlns:a16="http://schemas.microsoft.com/office/drawing/2014/main" id="{8162210D-05EE-6544-BE22-F59D5A4AE0AD}"/>
              </a:ext>
            </a:extLst>
          </p:cNvPr>
          <p:cNvSpPr txBox="1"/>
          <p:nvPr/>
        </p:nvSpPr>
        <p:spPr>
          <a:xfrm>
            <a:off x="-80881" y="819363"/>
            <a:ext cx="902133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Arial" charset="0"/>
              <a:buChar char="•"/>
            </a:pPr>
            <a:r>
              <a:rPr lang="en-US" altLang="zh-CN" sz="2800" dirty="0"/>
              <a:t>W</a:t>
            </a:r>
            <a:r>
              <a:rPr lang="en-US" altLang="zh-CN" sz="2800" dirty="0" smtClean="0"/>
              <a:t>ire</a:t>
            </a:r>
            <a:r>
              <a:rPr lang="zh-CN" altLang="en-US" sz="2800" dirty="0" smtClean="0"/>
              <a:t> </a:t>
            </a:r>
            <a:r>
              <a:rPr lang="en-US" altLang="zh-CN" sz="2800" dirty="0"/>
              <a:t>bonding</a:t>
            </a:r>
            <a:r>
              <a:rPr lang="zh-CN" altLang="en-US" sz="2800" dirty="0"/>
              <a:t> </a:t>
            </a:r>
            <a:r>
              <a:rPr lang="en-US" altLang="zh-CN" sz="2800" dirty="0"/>
              <a:t>is</a:t>
            </a:r>
            <a:r>
              <a:rPr lang="zh-CN" altLang="en-US" sz="2800" dirty="0"/>
              <a:t> </a:t>
            </a:r>
            <a:r>
              <a:rPr lang="en-US" altLang="zh-CN" sz="2800" dirty="0" smtClean="0"/>
              <a:t>one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of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key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issue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for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module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production</a:t>
            </a:r>
            <a:endParaRPr lang="en-US" altLang="zh-CN" sz="2800" dirty="0"/>
          </a:p>
          <a:p>
            <a:pPr marL="914400" lvl="1" indent="-457200">
              <a:spcAft>
                <a:spcPts val="600"/>
              </a:spcAft>
              <a:buFont typeface="Courier New" charset="0"/>
              <a:buChar char="o"/>
            </a:pPr>
            <a:r>
              <a:rPr lang="en-US" altLang="zh-CN" sz="2400" dirty="0" smtClean="0">
                <a:solidFill>
                  <a:srgbClr val="0070C0"/>
                </a:solidFill>
              </a:rPr>
              <a:t>key </a:t>
            </a:r>
            <a:r>
              <a:rPr lang="en-US" altLang="zh-CN" sz="2400" dirty="0">
                <a:solidFill>
                  <a:srgbClr val="0070C0"/>
                </a:solidFill>
              </a:rPr>
              <a:t>parameter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>
                <a:solidFill>
                  <a:srgbClr val="0070C0"/>
                </a:solidFill>
              </a:rPr>
              <a:t>study: deformation, ultrasonic and force</a:t>
            </a:r>
          </a:p>
          <a:p>
            <a:pPr marL="457200" indent="-457200">
              <a:buFont typeface="Arial" charset="0"/>
              <a:buChar char="•"/>
            </a:pPr>
            <a:r>
              <a:rPr lang="en-US" altLang="zh-CN" sz="2400" dirty="0" smtClean="0"/>
              <a:t>How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evaluate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quality</a:t>
            </a:r>
            <a:r>
              <a:rPr lang="zh-CN" altLang="en-US" sz="2400" dirty="0" smtClean="0"/>
              <a:t> </a:t>
            </a:r>
            <a:r>
              <a:rPr lang="en-US" altLang="zh-CN" sz="2400" dirty="0" smtClean="0">
                <a:cs typeface="Times New Roman" panose="02020603050405020304" pitchFamily="18" charset="0"/>
              </a:rPr>
              <a:t>?</a:t>
            </a:r>
            <a:endParaRPr lang="en-US" altLang="zh-CN" sz="2400" dirty="0">
              <a:cs typeface="Times New Roman" panose="02020603050405020304" pitchFamily="18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70C0"/>
                </a:solidFill>
              </a:rPr>
              <a:t>pull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test</a:t>
            </a:r>
            <a:r>
              <a:rPr lang="zh-CN" altLang="en-US" sz="2400" dirty="0" smtClean="0">
                <a:solidFill>
                  <a:srgbClr val="0070C0"/>
                </a:solidFill>
              </a:rPr>
              <a:t>： </a:t>
            </a:r>
            <a:r>
              <a:rPr lang="en-US" altLang="zh-CN" sz="2400" dirty="0" smtClean="0">
                <a:solidFill>
                  <a:srgbClr val="0070C0"/>
                </a:solidFill>
              </a:rPr>
              <a:t>important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step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in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QA/QC</a:t>
            </a:r>
            <a:endParaRPr lang="en-US" altLang="zh-CN" sz="2400" dirty="0">
              <a:solidFill>
                <a:srgbClr val="0070C0"/>
              </a:solidFill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="" xmlns:a16="http://schemas.microsoft.com/office/drawing/2014/main" id="{01BDFCF0-5A04-8A46-A762-B81B959B7A5E}"/>
              </a:ext>
            </a:extLst>
          </p:cNvPr>
          <p:cNvSpPr txBox="1"/>
          <p:nvPr/>
        </p:nvSpPr>
        <p:spPr>
          <a:xfrm>
            <a:off x="305980" y="131944"/>
            <a:ext cx="8761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smtClean="0">
                <a:solidFill>
                  <a:srgbClr val="FF0000"/>
                </a:solidFill>
              </a:rPr>
              <a:t>Wire bonding</a:t>
            </a:r>
            <a:r>
              <a:rPr lang="zh-CN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zh-CN" sz="3600" dirty="0" smtClean="0">
                <a:solidFill>
                  <a:srgbClr val="FF0000"/>
                </a:solidFill>
              </a:rPr>
              <a:t>study</a:t>
            </a:r>
            <a:r>
              <a:rPr lang="zh-CN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zh-CN" sz="3600" dirty="0" smtClean="0">
                <a:solidFill>
                  <a:srgbClr val="FF0000"/>
                </a:solidFill>
              </a:rPr>
              <a:t>for</a:t>
            </a:r>
            <a:r>
              <a:rPr lang="zh-CN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zh-CN" sz="3600" dirty="0" smtClean="0">
                <a:solidFill>
                  <a:srgbClr val="FF0000"/>
                </a:solidFill>
              </a:rPr>
              <a:t>module</a:t>
            </a:r>
            <a:r>
              <a:rPr lang="zh-CN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zh-CN" sz="3600" dirty="0" smtClean="0">
                <a:solidFill>
                  <a:srgbClr val="FF0000"/>
                </a:solidFill>
              </a:rPr>
              <a:t>production</a:t>
            </a:r>
            <a:r>
              <a:rPr lang="zh-CN" altLang="en-US" sz="3600" dirty="0" smtClean="0">
                <a:solidFill>
                  <a:srgbClr val="FF0000"/>
                </a:solidFill>
              </a:rPr>
              <a:t>  </a:t>
            </a:r>
            <a:endParaRPr lang="en-US" altLang="zh-CN" sz="3600" dirty="0">
              <a:solidFill>
                <a:srgbClr val="FF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2977E70-0623-A44F-8AEE-547BD4B2CD79}"/>
              </a:ext>
            </a:extLst>
          </p:cNvPr>
          <p:cNvGrpSpPr/>
          <p:nvPr/>
        </p:nvGrpSpPr>
        <p:grpSpPr>
          <a:xfrm>
            <a:off x="6411433" y="3817089"/>
            <a:ext cx="2339165" cy="2921548"/>
            <a:chOff x="2569935" y="903719"/>
            <a:chExt cx="2806265" cy="4410970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71CBF5D7-9072-9943-BD2B-74B0388B8D39}"/>
                </a:ext>
              </a:extLst>
            </p:cNvPr>
            <p:cNvGrpSpPr/>
            <p:nvPr/>
          </p:nvGrpSpPr>
          <p:grpSpPr>
            <a:xfrm>
              <a:off x="2569935" y="903719"/>
              <a:ext cx="2755953" cy="4410970"/>
              <a:chOff x="2825392" y="1818525"/>
              <a:chExt cx="2755953" cy="4410970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="" xmlns:a16="http://schemas.microsoft.com/office/drawing/2014/main" id="{B3DCEB26-8367-5F4D-9DB7-CD587CCB3D6F}"/>
                  </a:ext>
                </a:extLst>
              </p:cNvPr>
              <p:cNvGrpSpPr/>
              <p:nvPr/>
            </p:nvGrpSpPr>
            <p:grpSpPr>
              <a:xfrm>
                <a:off x="2825392" y="1818525"/>
                <a:ext cx="2755953" cy="4410970"/>
                <a:chOff x="2825392" y="1818525"/>
                <a:chExt cx="2755953" cy="4410970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="" xmlns:a16="http://schemas.microsoft.com/office/drawing/2014/main" id="{643E483C-93B2-AC40-81E8-83A03A3284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919" t="12385" r="53203" b="23296"/>
                <a:stretch/>
              </p:blipFill>
              <p:spPr>
                <a:xfrm>
                  <a:off x="4220785" y="1818525"/>
                  <a:ext cx="1360560" cy="4410968"/>
                </a:xfrm>
                <a:prstGeom prst="rect">
                  <a:avLst/>
                </a:prstGeom>
              </p:spPr>
            </p:pic>
            <p:pic>
              <p:nvPicPr>
                <p:cNvPr id="13" name="Picture 12">
                  <a:extLst>
                    <a:ext uri="{FF2B5EF4-FFF2-40B4-BE49-F238E27FC236}">
                      <a16:creationId xmlns="" xmlns:a16="http://schemas.microsoft.com/office/drawing/2014/main" id="{1948E4D6-867C-0643-A0FD-264D3E82C2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012" t="11936" r="53906" b="23745"/>
                <a:stretch/>
              </p:blipFill>
              <p:spPr>
                <a:xfrm>
                  <a:off x="2825392" y="1818527"/>
                  <a:ext cx="1379111" cy="4410968"/>
                </a:xfrm>
                <a:prstGeom prst="rect">
                  <a:avLst/>
                </a:prstGeom>
              </p:spPr>
            </p:pic>
          </p:grpSp>
          <p:sp>
            <p:nvSpPr>
              <p:cNvPr id="9" name="TextBox 9">
                <a:extLst>
                  <a:ext uri="{FF2B5EF4-FFF2-40B4-BE49-F238E27FC236}">
                    <a16:creationId xmlns="" xmlns:a16="http://schemas.microsoft.com/office/drawing/2014/main" id="{4A3A8347-7E5A-3E42-B12B-5E9501E685BA}"/>
                  </a:ext>
                </a:extLst>
              </p:cNvPr>
              <p:cNvSpPr txBox="1"/>
              <p:nvPr/>
            </p:nvSpPr>
            <p:spPr>
              <a:xfrm>
                <a:off x="2913577" y="1818526"/>
                <a:ext cx="10856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>
                    <a:solidFill>
                      <a:schemeClr val="bg1"/>
                    </a:solidFill>
                  </a:rPr>
                  <a:t>1st</a:t>
                </a:r>
                <a:r>
                  <a:rPr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bg1"/>
                    </a:solidFill>
                  </a:rPr>
                  <a:t>Bond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F168955D-0E5F-3D45-A29D-38A231632EEB}"/>
                  </a:ext>
                </a:extLst>
              </p:cNvPr>
              <p:cNvSpPr txBox="1"/>
              <p:nvPr/>
            </p:nvSpPr>
            <p:spPr>
              <a:xfrm>
                <a:off x="4387064" y="1818526"/>
                <a:ext cx="10856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dirty="0">
                    <a:solidFill>
                      <a:schemeClr val="bg1"/>
                    </a:solidFill>
                  </a:rPr>
                  <a:t>2nd</a:t>
                </a:r>
                <a:r>
                  <a:rPr lang="zh-CN" altLang="en-US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bg1"/>
                    </a:solidFill>
                  </a:rPr>
                  <a:t>Bond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" name="TextBox 9">
              <a:extLst>
                <a:ext uri="{FF2B5EF4-FFF2-40B4-BE49-F238E27FC236}">
                  <a16:creationId xmlns="" xmlns:a16="http://schemas.microsoft.com/office/drawing/2014/main" id="{ABC64628-09ED-D44E-9643-31A6B8659050}"/>
                </a:ext>
              </a:extLst>
            </p:cNvPr>
            <p:cNvSpPr txBox="1"/>
            <p:nvPr/>
          </p:nvSpPr>
          <p:spPr>
            <a:xfrm>
              <a:off x="2666731" y="3871760"/>
              <a:ext cx="2709469" cy="1363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</a:rPr>
                <a:t>Bond</a:t>
              </a:r>
              <a:r>
                <a:rPr lang="zh-CN" altLang="en-US" dirty="0">
                  <a:solidFill>
                    <a:srgbClr val="FF0000"/>
                  </a:solidFill>
                </a:rPr>
                <a:t> </a:t>
              </a:r>
              <a:r>
                <a:rPr lang="en-US" altLang="zh-CN" dirty="0">
                  <a:solidFill>
                    <a:srgbClr val="FF0000"/>
                  </a:solidFill>
                </a:rPr>
                <a:t>Force=25cN</a:t>
              </a:r>
            </a:p>
            <a:p>
              <a:r>
                <a:rPr lang="en-US" altLang="zh-CN" dirty="0">
                  <a:solidFill>
                    <a:srgbClr val="FF0000"/>
                  </a:solidFill>
                </a:rPr>
                <a:t>Ultrasonic=25%</a:t>
              </a:r>
            </a:p>
            <a:p>
              <a:r>
                <a:rPr lang="en-US" altLang="zh-CN" dirty="0">
                  <a:solidFill>
                    <a:srgbClr val="FF0000"/>
                  </a:solidFill>
                </a:rPr>
                <a:t>Deformation=35%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02A4C127-EE8F-AE41-B8AD-AC5E44F975B3}"/>
              </a:ext>
            </a:extLst>
          </p:cNvPr>
          <p:cNvGrpSpPr/>
          <p:nvPr/>
        </p:nvGrpSpPr>
        <p:grpSpPr>
          <a:xfrm>
            <a:off x="0" y="3470836"/>
            <a:ext cx="5794467" cy="3377763"/>
            <a:chOff x="4356058" y="700391"/>
            <a:chExt cx="3530400" cy="2431532"/>
          </a:xfrm>
        </p:grpSpPr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3BAEF507-2829-D443-AC3B-57963A28A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6058" y="700391"/>
              <a:ext cx="3530400" cy="2431532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7C596ADD-4063-674F-82C0-CE96FE71018A}"/>
                </a:ext>
              </a:extLst>
            </p:cNvPr>
            <p:cNvSpPr/>
            <p:nvPr/>
          </p:nvSpPr>
          <p:spPr>
            <a:xfrm>
              <a:off x="4797713" y="809623"/>
              <a:ext cx="2818921" cy="970486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sp>
        <p:nvSpPr>
          <p:cNvPr id="24" name="TextBox 14">
            <a:extLst>
              <a:ext uri="{FF2B5EF4-FFF2-40B4-BE49-F238E27FC236}">
                <a16:creationId xmlns="" xmlns:a16="http://schemas.microsoft.com/office/drawing/2014/main" id="{90471770-6FE0-2C40-B835-116CD134E1C1}"/>
              </a:ext>
            </a:extLst>
          </p:cNvPr>
          <p:cNvSpPr txBox="1"/>
          <p:nvPr/>
        </p:nvSpPr>
        <p:spPr>
          <a:xfrm>
            <a:off x="723723" y="3103496"/>
            <a:ext cx="6203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0000"/>
                </a:solidFill>
              </a:rPr>
              <a:t>effects by Bond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Force &amp; Ultrasonic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38CA6AB-3C8B-6741-AC52-F1A1253D974A}"/>
              </a:ext>
            </a:extLst>
          </p:cNvPr>
          <p:cNvSpPr/>
          <p:nvPr/>
        </p:nvSpPr>
        <p:spPr>
          <a:xfrm>
            <a:off x="3897559" y="4107108"/>
            <a:ext cx="1064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pull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force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A9A9CF19-E642-8949-A5F0-30D3718893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5" t="61155"/>
          <a:stretch/>
        </p:blipFill>
        <p:spPr>
          <a:xfrm>
            <a:off x="5472200" y="1701585"/>
            <a:ext cx="3700919" cy="2115503"/>
          </a:xfrm>
          <a:prstGeom prst="rect">
            <a:avLst/>
          </a:prstGeom>
        </p:spPr>
      </p:pic>
      <p:sp>
        <p:nvSpPr>
          <p:cNvPr id="26" name="Right Arrow 25"/>
          <p:cNvSpPr/>
          <p:nvPr/>
        </p:nvSpPr>
        <p:spPr bwMode="auto">
          <a:xfrm rot="1669137">
            <a:off x="5806750" y="2078172"/>
            <a:ext cx="664065" cy="21709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  <p:sp>
        <p:nvSpPr>
          <p:cNvPr id="27" name="Right Arrow 26"/>
          <p:cNvSpPr/>
          <p:nvPr/>
        </p:nvSpPr>
        <p:spPr bwMode="auto">
          <a:xfrm rot="5979487">
            <a:off x="7996315" y="2078172"/>
            <a:ext cx="664065" cy="21709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11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A260B-508C-4ABA-91C8-BE7E3D8BA34C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025D43F-64D0-F242-8818-60DDF95E6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3" y="1953248"/>
            <a:ext cx="6778410" cy="4828552"/>
          </a:xfrm>
          <a:prstGeom prst="rect">
            <a:avLst/>
          </a:prstGeom>
        </p:spPr>
      </p:pic>
      <p:sp>
        <p:nvSpPr>
          <p:cNvPr id="6" name="文本框 2">
            <a:extLst>
              <a:ext uri="{FF2B5EF4-FFF2-40B4-BE49-F238E27FC236}">
                <a16:creationId xmlns="" xmlns:a16="http://schemas.microsoft.com/office/drawing/2014/main" id="{8CADC0EA-6A0C-2441-BC63-7E33D1A53AA3}"/>
              </a:ext>
            </a:extLst>
          </p:cNvPr>
          <p:cNvSpPr txBox="1"/>
          <p:nvPr/>
        </p:nvSpPr>
        <p:spPr>
          <a:xfrm>
            <a:off x="0" y="975574"/>
            <a:ext cx="959418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IHEP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developed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new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tool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to </a:t>
            </a:r>
            <a:r>
              <a:rPr lang="en-US" altLang="zh-CN" sz="2400" dirty="0"/>
              <a:t>improve the module production </a:t>
            </a:r>
            <a:r>
              <a:rPr lang="en-US" altLang="zh-CN" sz="2400" dirty="0" smtClean="0"/>
              <a:t>efficiency</a:t>
            </a:r>
          </a:p>
          <a:p>
            <a:pPr marL="800100" lvl="1" indent="-342900">
              <a:spcAft>
                <a:spcPts val="600"/>
              </a:spcAft>
              <a:buFont typeface="Courier New" charset="0"/>
              <a:buChar char="o"/>
            </a:pPr>
            <a:r>
              <a:rPr lang="en-US" altLang="zh-CN" sz="2400" dirty="0" smtClean="0">
                <a:solidFill>
                  <a:srgbClr val="0070C0"/>
                </a:solidFill>
              </a:rPr>
              <a:t>One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module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each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time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-&gt;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4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module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each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time</a:t>
            </a:r>
            <a:r>
              <a:rPr lang="zh-CN" altLang="en-US" sz="2400" dirty="0" smtClean="0">
                <a:solidFill>
                  <a:srgbClr val="0070C0"/>
                </a:solidFill>
              </a:rPr>
              <a:t>  </a:t>
            </a:r>
            <a:r>
              <a:rPr lang="en-US" altLang="zh-CN" sz="2400" dirty="0" smtClean="0">
                <a:solidFill>
                  <a:srgbClr val="0070C0"/>
                </a:solidFill>
              </a:rPr>
              <a:t>(by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Yuzhen)</a:t>
            </a:r>
            <a:endParaRPr lang="en-US" altLang="zh-CN" sz="2400" dirty="0">
              <a:solidFill>
                <a:srgbClr val="0070C0"/>
              </a:solidFill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="" xmlns:a16="http://schemas.microsoft.com/office/drawing/2014/main" id="{01BDFCF0-5A04-8A46-A762-B81B959B7A5E}"/>
              </a:ext>
            </a:extLst>
          </p:cNvPr>
          <p:cNvSpPr txBox="1"/>
          <p:nvPr/>
        </p:nvSpPr>
        <p:spPr>
          <a:xfrm>
            <a:off x="37966" y="145481"/>
            <a:ext cx="9029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smtClean="0">
                <a:solidFill>
                  <a:srgbClr val="FF0000"/>
                </a:solidFill>
              </a:rPr>
              <a:t>New</a:t>
            </a:r>
            <a:r>
              <a:rPr lang="zh-CN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zh-CN" sz="3600" dirty="0" smtClean="0">
                <a:solidFill>
                  <a:srgbClr val="FF0000"/>
                </a:solidFill>
              </a:rPr>
              <a:t>Module</a:t>
            </a:r>
            <a:r>
              <a:rPr lang="zh-CN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zh-CN" sz="3600" dirty="0" smtClean="0">
                <a:solidFill>
                  <a:srgbClr val="FF0000"/>
                </a:solidFill>
              </a:rPr>
              <a:t>production</a:t>
            </a:r>
            <a:r>
              <a:rPr lang="zh-CN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zh-CN" sz="3600" dirty="0" smtClean="0">
                <a:solidFill>
                  <a:srgbClr val="FF0000"/>
                </a:solidFill>
              </a:rPr>
              <a:t>tool</a:t>
            </a:r>
            <a:r>
              <a:rPr lang="zh-CN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zh-CN" sz="3600" dirty="0" smtClean="0">
                <a:solidFill>
                  <a:srgbClr val="FF0000"/>
                </a:solidFill>
              </a:rPr>
              <a:t>by</a:t>
            </a:r>
            <a:r>
              <a:rPr lang="zh-CN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zh-CN" sz="3600" dirty="0" smtClean="0">
                <a:solidFill>
                  <a:srgbClr val="FF0000"/>
                </a:solidFill>
              </a:rPr>
              <a:t>IHEP:</a:t>
            </a:r>
            <a:r>
              <a:rPr lang="zh-CN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zh-CN" sz="3600" dirty="0" smtClean="0">
                <a:solidFill>
                  <a:srgbClr val="FF0000"/>
                </a:solidFill>
              </a:rPr>
              <a:t>2X2</a:t>
            </a:r>
            <a:r>
              <a:rPr lang="zh-CN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zh-CN" sz="3600" dirty="0" smtClean="0">
                <a:solidFill>
                  <a:srgbClr val="FF0000"/>
                </a:solidFill>
              </a:rPr>
              <a:t>jig</a:t>
            </a:r>
            <a:endParaRPr lang="en-US" altLang="zh-CN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0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FBF70D-114F-0946-AA2F-B029F53DB98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01BDFCF0-5A04-8A46-A762-B81B959B7A5E}"/>
              </a:ext>
            </a:extLst>
          </p:cNvPr>
          <p:cNvSpPr txBox="1"/>
          <p:nvPr/>
        </p:nvSpPr>
        <p:spPr>
          <a:xfrm>
            <a:off x="37966" y="145481"/>
            <a:ext cx="9029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smtClean="0">
                <a:solidFill>
                  <a:srgbClr val="FF0000"/>
                </a:solidFill>
              </a:rPr>
              <a:t>Issue</a:t>
            </a:r>
            <a:r>
              <a:rPr lang="zh-CN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zh-CN" sz="3600" dirty="0" smtClean="0">
                <a:solidFill>
                  <a:srgbClr val="FF0000"/>
                </a:solidFill>
              </a:rPr>
              <a:t>in</a:t>
            </a:r>
            <a:r>
              <a:rPr lang="zh-CN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zh-CN" sz="3600" dirty="0" smtClean="0">
                <a:solidFill>
                  <a:srgbClr val="FF0000"/>
                </a:solidFill>
              </a:rPr>
              <a:t>production:</a:t>
            </a:r>
            <a:r>
              <a:rPr lang="zh-CN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zh-CN" sz="3600" dirty="0" smtClean="0">
                <a:solidFill>
                  <a:srgbClr val="FF0000"/>
                </a:solidFill>
              </a:rPr>
              <a:t>wire</a:t>
            </a:r>
            <a:r>
              <a:rPr lang="zh-CN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zh-CN" sz="3600" dirty="0" smtClean="0">
                <a:solidFill>
                  <a:srgbClr val="FF0000"/>
                </a:solidFill>
              </a:rPr>
              <a:t>bond</a:t>
            </a:r>
            <a:r>
              <a:rPr lang="zh-CN" altLang="en-US" sz="3600" dirty="0" smtClean="0">
                <a:solidFill>
                  <a:srgbClr val="FF0000"/>
                </a:solidFill>
              </a:rPr>
              <a:t> </a:t>
            </a:r>
            <a:r>
              <a:rPr lang="en-US" altLang="zh-CN" sz="3600" dirty="0" smtClean="0">
                <a:solidFill>
                  <a:srgbClr val="FF0000"/>
                </a:solidFill>
              </a:rPr>
              <a:t>corrosion</a:t>
            </a:r>
            <a:endParaRPr lang="en-US" altLang="zh-CN" sz="36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2718434"/>
            <a:ext cx="2992636" cy="42656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04" y="3231334"/>
            <a:ext cx="5039793" cy="2499929"/>
          </a:xfrm>
          <a:prstGeom prst="rect">
            <a:avLst/>
          </a:prstGeom>
        </p:spPr>
      </p:pic>
      <p:sp>
        <p:nvSpPr>
          <p:cNvPr id="6" name="文本框 2">
            <a:extLst>
              <a:ext uri="{FF2B5EF4-FFF2-40B4-BE49-F238E27FC236}">
                <a16:creationId xmlns="" xmlns:a16="http://schemas.microsoft.com/office/drawing/2014/main" id="{8CADC0EA-6A0C-2441-BC63-7E33D1A53AA3}"/>
              </a:ext>
            </a:extLst>
          </p:cNvPr>
          <p:cNvSpPr txBox="1"/>
          <p:nvPr/>
        </p:nvSpPr>
        <p:spPr>
          <a:xfrm>
            <a:off x="0" y="791812"/>
            <a:ext cx="95941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 smtClean="0"/>
              <a:t>Lesson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from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IBL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pixel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detector:</a:t>
            </a:r>
            <a:r>
              <a:rPr lang="zh-CN" altLang="en-US" sz="2400" dirty="0" smtClean="0"/>
              <a:t> </a:t>
            </a:r>
            <a:endParaRPr lang="en-US" altLang="zh-CN" sz="2400" dirty="0" smtClean="0"/>
          </a:p>
          <a:p>
            <a:pPr marL="800100" lvl="1" indent="-342900">
              <a:spcAft>
                <a:spcPts val="600"/>
              </a:spcAft>
              <a:buFont typeface="Courier New" charset="0"/>
              <a:buChar char="o"/>
            </a:pPr>
            <a:r>
              <a:rPr lang="en-US" altLang="zh-CN" sz="2400" dirty="0" smtClean="0">
                <a:solidFill>
                  <a:srgbClr val="0070C0"/>
                </a:solidFill>
              </a:rPr>
              <a:t>Al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wire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Bond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Corrosion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due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to</a:t>
            </a:r>
            <a:r>
              <a:rPr lang="zh-CN" altLang="en-US" sz="2400" dirty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humidity</a:t>
            </a:r>
          </a:p>
          <a:p>
            <a:pPr marL="800100" lvl="1" indent="-342900">
              <a:spcAft>
                <a:spcPts val="600"/>
              </a:spcAft>
              <a:buFont typeface="Courier New" charset="0"/>
              <a:buChar char="o"/>
            </a:pPr>
            <a:r>
              <a:rPr lang="en-US" sz="2400" dirty="0" smtClean="0">
                <a:solidFill>
                  <a:srgbClr val="0070C0"/>
                </a:solidFill>
              </a:rPr>
              <a:t>White remnants which are likely Al(OH)3 </a:t>
            </a:r>
          </a:p>
          <a:p>
            <a:pPr marL="800100" lvl="1" indent="-342900">
              <a:spcAft>
                <a:spcPts val="600"/>
              </a:spcAft>
              <a:buFont typeface="Courier New" charset="0"/>
              <a:buChar char="o"/>
            </a:pPr>
            <a:r>
              <a:rPr lang="en-US" altLang="zh-CN" sz="2400" dirty="0" smtClean="0">
                <a:solidFill>
                  <a:srgbClr val="0070C0"/>
                </a:solidFill>
              </a:rPr>
              <a:t>Humidity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control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became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most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important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step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in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quality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control</a:t>
            </a:r>
          </a:p>
          <a:p>
            <a:pPr marL="1257300" lvl="2" indent="-342900">
              <a:spcAft>
                <a:spcPts val="600"/>
              </a:spcAft>
              <a:buFont typeface="Courier New" charset="0"/>
              <a:buChar char="o"/>
            </a:pPr>
            <a:r>
              <a:rPr lang="en-US" altLang="zh-CN" sz="2400" dirty="0" smtClean="0"/>
              <a:t>Humidity</a:t>
            </a:r>
            <a:r>
              <a:rPr lang="zh-CN" altLang="en-US" sz="2400" dirty="0" smtClean="0"/>
              <a:t> </a:t>
            </a:r>
            <a:r>
              <a:rPr lang="en-US" sz="2400" dirty="0"/>
              <a:t>at </a:t>
            </a:r>
            <a:r>
              <a:rPr lang="en-US" altLang="zh-CN" sz="2400" dirty="0" smtClean="0"/>
              <a:t>&lt;5%</a:t>
            </a:r>
          </a:p>
        </p:txBody>
      </p:sp>
      <p:sp>
        <p:nvSpPr>
          <p:cNvPr id="8" name="Rectangle 7"/>
          <p:cNvSpPr/>
          <p:nvPr/>
        </p:nvSpPr>
        <p:spPr>
          <a:xfrm>
            <a:off x="802749" y="573126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</a:rPr>
              <a:t>White remnants which are likely Al(OH)3 </a:t>
            </a:r>
          </a:p>
        </p:txBody>
      </p:sp>
      <p:sp>
        <p:nvSpPr>
          <p:cNvPr id="11" name="Right Arrow 10"/>
          <p:cNvSpPr/>
          <p:nvPr/>
        </p:nvSpPr>
        <p:spPr bwMode="auto">
          <a:xfrm>
            <a:off x="4646428" y="6007393"/>
            <a:ext cx="1233377" cy="36150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91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A260B-508C-4ABA-91C8-BE7E3D8BA34C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7" name="文本框 2">
            <a:extLst>
              <a:ext uri="{FF2B5EF4-FFF2-40B4-BE49-F238E27FC236}">
                <a16:creationId xmlns="" xmlns:a16="http://schemas.microsoft.com/office/drawing/2014/main" id="{8162210D-05EE-6544-BE22-F59D5A4AE0AD}"/>
              </a:ext>
            </a:extLst>
          </p:cNvPr>
          <p:cNvSpPr txBox="1"/>
          <p:nvPr/>
        </p:nvSpPr>
        <p:spPr>
          <a:xfrm>
            <a:off x="255790" y="977462"/>
            <a:ext cx="8888209" cy="1633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450"/>
              </a:spcBef>
              <a:buFont typeface="Wingdings" pitchFamily="2" charset="2"/>
              <a:buChar char="Ø"/>
            </a:pP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Another</a:t>
            </a:r>
            <a:r>
              <a:rPr lang="zh-CN" alt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way</a:t>
            </a:r>
            <a:r>
              <a:rPr lang="zh-CN" alt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</a:t>
            </a:r>
            <a:r>
              <a:rPr lang="zh-CN" alt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protect</a:t>
            </a:r>
            <a:r>
              <a:rPr lang="zh-CN" alt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wire</a:t>
            </a:r>
            <a:r>
              <a:rPr lang="zh-CN" alt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bond:</a:t>
            </a:r>
            <a:r>
              <a:rPr lang="zh-CN" altLang="en-US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encapsulation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spcBef>
                <a:spcPts val="450"/>
              </a:spcBef>
              <a:buFont typeface="Wingdings" pitchFamily="2" charset="2"/>
              <a:buChar char="Ø"/>
            </a:pPr>
            <a:r>
              <a:rPr lang="en-US" altLang="zh-CN" sz="24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IHEP/THU</a:t>
            </a:r>
            <a:r>
              <a:rPr lang="zh-CN" altLang="en-US" sz="24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altLang="zh-CN" sz="24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group</a:t>
            </a:r>
            <a:r>
              <a:rPr lang="zh-CN" altLang="en-US" sz="24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altLang="zh-CN" sz="24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with</a:t>
            </a:r>
            <a:r>
              <a:rPr lang="zh-CN" altLang="en-US" sz="24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GB" sz="240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Oxford </a:t>
            </a:r>
            <a:r>
              <a:rPr lang="en-US" altLang="zh-CN" sz="24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contribute</a:t>
            </a:r>
            <a:r>
              <a:rPr lang="zh-CN" altLang="en-US" sz="24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altLang="zh-CN" sz="24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to</a:t>
            </a:r>
            <a:r>
              <a:rPr lang="zh-CN" altLang="en-US" sz="24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altLang="zh-CN" sz="24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this</a:t>
            </a:r>
            <a:r>
              <a:rPr lang="zh-CN" altLang="en-US" sz="24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altLang="zh-CN" sz="24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R</a:t>
            </a:r>
            <a:r>
              <a:rPr lang="zh-CN" altLang="en-US" sz="24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altLang="zh-CN" sz="24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&amp;</a:t>
            </a:r>
            <a:r>
              <a:rPr lang="zh-CN" altLang="en-US" sz="24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altLang="zh-CN" sz="24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D.</a:t>
            </a:r>
            <a:endParaRPr lang="en-US" altLang="zh-CN" sz="2400" dirty="0" smtClean="0">
              <a:latin typeface="Arial" charset="0"/>
              <a:ea typeface="Arial" charset="0"/>
              <a:cs typeface="Arial" charset="0"/>
              <a:sym typeface="Wingdings" panose="05000000000000000000" pitchFamily="2" charset="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70C0"/>
                </a:solidFill>
              </a:rPr>
              <a:t>Fully </a:t>
            </a:r>
            <a:r>
              <a:rPr lang="en-GB" sz="2400" dirty="0">
                <a:solidFill>
                  <a:srgbClr val="0070C0"/>
                </a:solidFill>
              </a:rPr>
              <a:t>encapsulate </a:t>
            </a:r>
            <a:r>
              <a:rPr lang="en-GB" sz="2400" dirty="0" smtClean="0">
                <a:solidFill>
                  <a:srgbClr val="0070C0"/>
                </a:solidFill>
              </a:rPr>
              <a:t>ASIC </a:t>
            </a:r>
            <a:r>
              <a:rPr lang="en-GB" sz="2400" dirty="0">
                <a:solidFill>
                  <a:srgbClr val="0070C0"/>
                </a:solidFill>
              </a:rPr>
              <a:t>back-end wires (ASIC to hybrid</a:t>
            </a:r>
            <a:r>
              <a:rPr lang="en-GB" sz="2400" dirty="0" smtClean="0">
                <a:solidFill>
                  <a:srgbClr val="0070C0"/>
                </a:solidFill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altLang="zh-CN" sz="2400" dirty="0" smtClean="0">
                <a:solidFill>
                  <a:srgbClr val="0070C0"/>
                </a:solidFill>
              </a:rPr>
              <a:t>M</a:t>
            </a:r>
            <a:r>
              <a:rPr lang="en-US" altLang="zh-CN" sz="2400" dirty="0" smtClean="0">
                <a:solidFill>
                  <a:srgbClr val="0070C0"/>
                </a:solidFill>
              </a:rPr>
              <a:t>ore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tests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on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going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check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the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performance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before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and</a:t>
            </a:r>
            <a:r>
              <a:rPr lang="zh-CN" altLang="en-US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smtClean="0">
                <a:solidFill>
                  <a:srgbClr val="0070C0"/>
                </a:solidFill>
              </a:rPr>
              <a:t>after</a:t>
            </a:r>
            <a:endParaRPr lang="en-GB" sz="2400" dirty="0" smtClean="0">
              <a:solidFill>
                <a:srgbClr val="0070C0"/>
              </a:solidFill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="" xmlns:a16="http://schemas.microsoft.com/office/drawing/2014/main" id="{01BDFCF0-5A04-8A46-A762-B81B959B7A5E}"/>
              </a:ext>
            </a:extLst>
          </p:cNvPr>
          <p:cNvSpPr txBox="1"/>
          <p:nvPr/>
        </p:nvSpPr>
        <p:spPr>
          <a:xfrm>
            <a:off x="435753" y="157723"/>
            <a:ext cx="8865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FF0000"/>
                </a:solidFill>
              </a:rPr>
              <a:t>Issue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in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production: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wire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>
                <a:solidFill>
                  <a:srgbClr val="FF0000"/>
                </a:solidFill>
              </a:rPr>
              <a:t>bond</a:t>
            </a:r>
            <a:r>
              <a:rPr lang="zh-CN" altLang="en-US" sz="2800" dirty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protection</a:t>
            </a:r>
            <a:r>
              <a:rPr lang="zh-CN" altLang="en-US" sz="2800" dirty="0" smtClean="0">
                <a:solidFill>
                  <a:srgbClr val="FF0000"/>
                </a:solidFill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</a:rPr>
              <a:t>(encapsulation)</a:t>
            </a:r>
            <a:endParaRPr lang="en-US" altLang="zh-CN" sz="28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BA4CAB5-F973-5A4D-910A-0DB7C22E3B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636" t="-4025" b="4025"/>
          <a:stretch/>
        </p:blipFill>
        <p:spPr>
          <a:xfrm>
            <a:off x="584694" y="3625189"/>
            <a:ext cx="3592785" cy="3156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F6E632E-004E-1D41-8046-093CB8D6CD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33" r="16287"/>
          <a:stretch/>
        </p:blipFill>
        <p:spPr>
          <a:xfrm>
            <a:off x="4561618" y="3625189"/>
            <a:ext cx="3289610" cy="323281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17052" y="2741178"/>
            <a:ext cx="28376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Photo</a:t>
            </a:r>
            <a:r>
              <a:rPr lang="zh-CN" alt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zh-CN" alt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wire</a:t>
            </a:r>
            <a:r>
              <a:rPr lang="zh-CN" alt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bond</a:t>
            </a:r>
            <a:r>
              <a:rPr lang="zh-CN" alt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endParaRPr lang="en-US" altLang="zh-CN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GB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encapsulation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1370" y="2741179"/>
            <a:ext cx="382989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Glue</a:t>
            </a:r>
            <a:r>
              <a:rPr lang="zh-CN" alt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dispenser</a:t>
            </a:r>
            <a:r>
              <a:rPr lang="zh-CN" alt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to</a:t>
            </a:r>
            <a:r>
              <a:rPr lang="zh-CN" alt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perform</a:t>
            </a:r>
            <a:r>
              <a:rPr lang="zh-CN" alt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endParaRPr lang="en-US" altLang="zh-CN" sz="24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</a:t>
            </a:r>
            <a:r>
              <a:rPr lang="zh-CN" alt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encapsulation</a:t>
            </a:r>
            <a:r>
              <a:rPr lang="zh-CN" alt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R</a:t>
            </a:r>
            <a:r>
              <a:rPr lang="zh-CN" alt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&amp;</a:t>
            </a:r>
            <a:r>
              <a:rPr lang="zh-CN" alt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16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61" y="-391618"/>
            <a:ext cx="8038272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  <a:ea typeface="Microsoft JhengHei" panose="020B0604030504040204" pitchFamily="34" charset="-120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454" y="1277006"/>
            <a:ext cx="8917546" cy="4733855"/>
          </a:xfrm>
        </p:spPr>
        <p:txBody>
          <a:bodyPr>
            <a:normAutofit/>
          </a:bodyPr>
          <a:lstStyle/>
          <a:p>
            <a:r>
              <a:rPr lang="en-US" dirty="0" smtClean="0"/>
              <a:t>The HL-LHC upgrade requires ATLAS ITk upgrade to meet the challenge </a:t>
            </a:r>
          </a:p>
          <a:p>
            <a:r>
              <a:rPr lang="en-US" dirty="0" smtClean="0"/>
              <a:t>IHEP/THU ATLAS ITk team is making steady progress on barrel module assembly and tests 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altLang="zh-CN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More experience will be brought back to China</a:t>
            </a:r>
            <a:endParaRPr lang="en-US" altLang="zh-CN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1A416-7D37-42E4-902F-021D2F79208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74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DDCFA0E-D047-2844-A3ED-DE3684B48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93" y="2896373"/>
            <a:ext cx="6409707" cy="2208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tx2"/>
                </a:solidFill>
              </a:rPr>
              <a:t>QA/QC for module production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0433" y="757799"/>
            <a:ext cx="9184866" cy="1985401"/>
          </a:xfrm>
        </p:spPr>
        <p:txBody>
          <a:bodyPr>
            <a:normAutofit/>
          </a:bodyPr>
          <a:lstStyle/>
          <a:p>
            <a:r>
              <a:rPr lang="en-US" altLang="zh-CN" sz="2000" dirty="0"/>
              <a:t>Quality Control and Quality Assurance are essential in mass production towards a reliable and performant </a:t>
            </a:r>
            <a:r>
              <a:rPr lang="en-US" altLang="zh-CN" sz="2000" dirty="0" err="1"/>
              <a:t>ITk</a:t>
            </a:r>
            <a:r>
              <a:rPr lang="en-US" altLang="zh-CN" sz="2000" dirty="0"/>
              <a:t> detector</a:t>
            </a:r>
          </a:p>
          <a:p>
            <a:r>
              <a:rPr lang="en-US" altLang="zh-CN" sz="2000" dirty="0"/>
              <a:t>With the experience of module assembly, IHEP naturally involved in the definition of QC/QA procedures in (pre-)production</a:t>
            </a:r>
            <a:r>
              <a:rPr lang="zh-CN" altLang="en-US" sz="2000" dirty="0"/>
              <a:t> </a:t>
            </a:r>
            <a:r>
              <a:rPr lang="en-US" altLang="zh-CN" sz="2000" dirty="0"/>
              <a:t>of modules</a:t>
            </a:r>
          </a:p>
          <a:p>
            <a:pPr lvl="1"/>
            <a:r>
              <a:rPr lang="en-US" altLang="zh-CN" sz="1600" dirty="0"/>
              <a:t>QC for all parts: reception, quality of component attachment, electrical confirmation, shipping … </a:t>
            </a:r>
          </a:p>
          <a:p>
            <a:pPr lvl="1"/>
            <a:r>
              <a:rPr lang="en-US" altLang="zh-CN" sz="1600" dirty="0"/>
              <a:t>QA for samples: irradiation tests, mechanical stability, destructive thermal testing, … </a:t>
            </a:r>
          </a:p>
          <a:p>
            <a:endParaRPr lang="en-US" altLang="zh-CN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22 June 2018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F4E49F8-99D4-D24E-B3F2-B7CFA3BD5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771" y="3804960"/>
            <a:ext cx="6782658" cy="2748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89855BA-4960-4343-ACD6-9F53420A3016}"/>
              </a:ext>
            </a:extLst>
          </p:cNvPr>
          <p:cNvSpPr/>
          <p:nvPr/>
        </p:nvSpPr>
        <p:spPr>
          <a:xfrm>
            <a:off x="2888743" y="2965946"/>
            <a:ext cx="21384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QA tests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64820D0-92C1-DB45-92DF-D95FA8396E55}"/>
              </a:ext>
            </a:extLst>
          </p:cNvPr>
          <p:cNvSpPr/>
          <p:nvPr/>
        </p:nvSpPr>
        <p:spPr>
          <a:xfrm>
            <a:off x="3932074" y="4259253"/>
            <a:ext cx="21901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i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QC steps</a:t>
            </a:r>
          </a:p>
        </p:txBody>
      </p:sp>
    </p:spTree>
    <p:extLst>
      <p:ext uri="{BB962C8B-B14F-4D97-AF65-F5344CB8AC3E}">
        <p14:creationId xmlns:p14="http://schemas.microsoft.com/office/powerpoint/2010/main" val="1674381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A260B-508C-4ABA-91C8-BE7E3D8BA34C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7" name="文本框 2">
            <a:extLst>
              <a:ext uri="{FF2B5EF4-FFF2-40B4-BE49-F238E27FC236}">
                <a16:creationId xmlns="" xmlns:a16="http://schemas.microsoft.com/office/drawing/2014/main" id="{8162210D-05EE-6544-BE22-F59D5A4AE0AD}"/>
              </a:ext>
            </a:extLst>
          </p:cNvPr>
          <p:cNvSpPr txBox="1"/>
          <p:nvPr/>
        </p:nvSpPr>
        <p:spPr>
          <a:xfrm>
            <a:off x="632799" y="-93655"/>
            <a:ext cx="7341690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altLang="zh-CN" sz="2800" dirty="0"/>
              <a:t>Long Strip Module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C37F327-8AD6-1E41-BA79-EA32E186C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478" y="1900734"/>
            <a:ext cx="4676121" cy="3507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9A9CF19-E642-8949-A5F0-30D3718893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5" t="61155"/>
          <a:stretch/>
        </p:blipFill>
        <p:spPr>
          <a:xfrm>
            <a:off x="4127754" y="2340765"/>
            <a:ext cx="4660392" cy="2663952"/>
          </a:xfrm>
          <a:prstGeom prst="rect">
            <a:avLst/>
          </a:prstGeom>
        </p:spPr>
      </p:pic>
      <p:sp>
        <p:nvSpPr>
          <p:cNvPr id="9" name="文本框 2">
            <a:extLst>
              <a:ext uri="{FF2B5EF4-FFF2-40B4-BE49-F238E27FC236}">
                <a16:creationId xmlns="" xmlns:a16="http://schemas.microsoft.com/office/drawing/2014/main" id="{6C0DDE98-F26D-6A4B-9FD6-D88B21661B7D}"/>
              </a:ext>
            </a:extLst>
          </p:cNvPr>
          <p:cNvSpPr txBox="1"/>
          <p:nvPr/>
        </p:nvSpPr>
        <p:spPr>
          <a:xfrm>
            <a:off x="4127754" y="1067945"/>
            <a:ext cx="512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Wingdings" pitchFamily="2" charset="2"/>
              <a:buChar char="v"/>
            </a:pPr>
            <a:r>
              <a:rPr lang="en-US" altLang="zh-CN" sz="2000" dirty="0" smtClean="0">
                <a:solidFill>
                  <a:schemeClr val="accent1">
                    <a:lumMod val="50000"/>
                  </a:schemeClr>
                </a:solidFill>
              </a:rPr>
              <a:t>We</a:t>
            </a:r>
            <a:r>
              <a:rPr lang="zh-CN" altLang="en-US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dirty="0" smtClean="0">
                <a:solidFill>
                  <a:schemeClr val="accent1">
                    <a:lumMod val="50000"/>
                  </a:schemeClr>
                </a:solidFill>
              </a:rPr>
              <a:t>made</a:t>
            </a:r>
            <a:r>
              <a:rPr lang="zh-CN" altLang="en-US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dirty="0" smtClean="0">
                <a:solidFill>
                  <a:schemeClr val="accent1">
                    <a:lumMod val="50000"/>
                  </a:schemeClr>
                </a:solidFill>
              </a:rPr>
              <a:t>an</a:t>
            </a:r>
            <a:r>
              <a:rPr lang="zh-CN" altLang="en-US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dirty="0" smtClean="0">
                <a:solidFill>
                  <a:schemeClr val="accent1">
                    <a:lumMod val="50000"/>
                  </a:schemeClr>
                </a:solidFill>
              </a:rPr>
              <a:t>electric hybrid</a:t>
            </a:r>
            <a:r>
              <a:rPr lang="zh-CN" altLang="en-US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zh-CN" sz="2000" dirty="0" smtClean="0">
                <a:solidFill>
                  <a:schemeClr val="accent1">
                    <a:lumMod val="50000"/>
                  </a:schemeClr>
                </a:solidFill>
              </a:rPr>
              <a:t>at  RAL</a:t>
            </a:r>
            <a:endParaRPr lang="en-US" altLang="zh-CN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01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Local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structure:</a:t>
            </a:r>
            <a:r>
              <a:rPr lang="zh-CN" altLang="en-US" dirty="0" smtClean="0"/>
              <a:t> </a:t>
            </a:r>
            <a:r>
              <a:rPr lang="en-US" altLang="zh-CN" dirty="0" smtClean="0"/>
              <a:t>Stave</a:t>
            </a:r>
            <a:r>
              <a:rPr lang="zh-CN" alt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00100"/>
            <a:ext cx="8839200" cy="5638800"/>
          </a:xfrm>
        </p:spPr>
        <p:txBody>
          <a:bodyPr/>
          <a:lstStyle/>
          <a:p>
            <a:pPr marL="365760" lvl="1" indent="-283464">
              <a:buFont typeface="Wingdings 2"/>
              <a:buChar char=""/>
              <a:defRPr/>
            </a:pPr>
            <a:r>
              <a:rPr lang="en-US" sz="2800" dirty="0" smtClean="0"/>
              <a:t>Designed </a:t>
            </a:r>
            <a:r>
              <a:rPr lang="en-US" sz="2800" dirty="0"/>
              <a:t>to minimize material, large scale </a:t>
            </a:r>
            <a:r>
              <a:rPr lang="en-US" sz="2800" dirty="0" smtClean="0"/>
              <a:t>assembly</a:t>
            </a:r>
          </a:p>
          <a:p>
            <a:pPr marL="640080" lvl="1" indent="-237744">
              <a:buFont typeface="Verdana"/>
              <a:buChar char="◦"/>
              <a:defRPr/>
            </a:pPr>
            <a:r>
              <a:rPr lang="en-US" sz="2800" dirty="0" smtClean="0">
                <a:solidFill>
                  <a:srgbClr val="0000FF"/>
                </a:solidFill>
                <a:latin typeface="Goudy Old Style" charset="0"/>
              </a:rPr>
              <a:t>Carbon </a:t>
            </a:r>
            <a:r>
              <a:rPr lang="en-US" sz="2800" dirty="0" err="1" smtClean="0">
                <a:solidFill>
                  <a:srgbClr val="0000FF"/>
                </a:solidFill>
                <a:latin typeface="Goudy Old Style" charset="0"/>
              </a:rPr>
              <a:t>fibre</a:t>
            </a:r>
            <a:r>
              <a:rPr lang="en-US" sz="2800" dirty="0" smtClean="0">
                <a:solidFill>
                  <a:srgbClr val="0000FF"/>
                </a:solidFill>
                <a:latin typeface="Goudy Old Style" charset="0"/>
              </a:rPr>
              <a:t> sandwich panel, low mass. </a:t>
            </a:r>
          </a:p>
          <a:p>
            <a:pPr marL="640080" lvl="1" indent="-237744">
              <a:buFont typeface="Verdana"/>
              <a:buChar char="◦"/>
              <a:defRPr/>
            </a:pPr>
            <a:r>
              <a:rPr lang="en-US" sz="2800" dirty="0" smtClean="0">
                <a:solidFill>
                  <a:srgbClr val="0000FF"/>
                </a:solidFill>
                <a:latin typeface="Goudy Old Style" charset="0"/>
              </a:rPr>
              <a:t>Titanium </a:t>
            </a:r>
            <a:r>
              <a:rPr lang="en-US" sz="2800" dirty="0">
                <a:solidFill>
                  <a:srgbClr val="0000FF"/>
                </a:solidFill>
                <a:latin typeface="Goudy Old Style" charset="0"/>
              </a:rPr>
              <a:t>cooling tube </a:t>
            </a:r>
            <a:r>
              <a:rPr lang="en-US" sz="2800" dirty="0" smtClean="0">
                <a:solidFill>
                  <a:srgbClr val="0000FF"/>
                </a:solidFill>
                <a:latin typeface="Goudy Old Style" charset="0"/>
              </a:rPr>
              <a:t>and </a:t>
            </a:r>
            <a:r>
              <a:rPr lang="en-US" sz="2800" dirty="0">
                <a:solidFill>
                  <a:srgbClr val="0000FF"/>
                </a:solidFill>
                <a:latin typeface="Goudy Old Style" charset="0"/>
              </a:rPr>
              <a:t>Bus tapes for power and </a:t>
            </a:r>
            <a:r>
              <a:rPr lang="en-US" sz="2800" dirty="0" smtClean="0">
                <a:solidFill>
                  <a:srgbClr val="0000FF"/>
                </a:solidFill>
                <a:latin typeface="Goudy Old Style" charset="0"/>
              </a:rPr>
              <a:t>data</a:t>
            </a:r>
            <a:endParaRPr lang="en-US" sz="2800" dirty="0"/>
          </a:p>
          <a:p>
            <a:pPr marL="365760" lvl="1" indent="-283464">
              <a:buFont typeface="Wingdings 2"/>
              <a:buChar char=""/>
              <a:defRPr/>
            </a:pPr>
            <a:r>
              <a:rPr lang="en-US" sz="2800" dirty="0"/>
              <a:t>28 barrel modules on each stave (14 per side), 18 endcap modules on each petal ( 9 per side)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2" descr="H:\Work\ATLAS ITK\Documentation\TDR\Input\Images\StaveCoreCrosssec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21" y="3495010"/>
            <a:ext cx="8276897" cy="184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64769"/>
            <a:ext cx="8489740" cy="118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8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92556" y="803719"/>
            <a:ext cx="9144000" cy="5038344"/>
          </a:xfrm>
        </p:spPr>
        <p:txBody>
          <a:bodyPr>
            <a:normAutofit/>
          </a:bodyPr>
          <a:lstStyle/>
          <a:p>
            <a:pPr marL="365760" indent="-283464">
              <a:buFont typeface="Wingdings 2"/>
              <a:buChar char=""/>
              <a:defRPr/>
            </a:pPr>
            <a:r>
              <a:rPr lang="en-US" sz="2000" dirty="0" smtClean="0"/>
              <a:t>High </a:t>
            </a:r>
            <a:r>
              <a:rPr lang="en-US" sz="2000" dirty="0"/>
              <a:t>Luminosity-LHC (HL-LHC) is foreseen to be completed </a:t>
            </a:r>
            <a:r>
              <a:rPr lang="en-US" sz="2000" dirty="0" smtClean="0"/>
              <a:t>in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2026</a:t>
            </a:r>
            <a:endParaRPr lang="en-US" dirty="0">
              <a:solidFill>
                <a:srgbClr val="0000FF"/>
              </a:solidFill>
            </a:endParaRPr>
          </a:p>
          <a:p>
            <a:pPr marL="640080" lvl="1" indent="-237744">
              <a:buFont typeface="Verdana"/>
              <a:buChar char="◦"/>
              <a:defRPr/>
            </a:pPr>
            <a:r>
              <a:rPr lang="en-US" altLang="zh-CN" dirty="0">
                <a:solidFill>
                  <a:srgbClr val="FF0000"/>
                </a:solidFill>
              </a:rPr>
              <a:t>w</a:t>
            </a:r>
            <a:r>
              <a:rPr lang="en-US" dirty="0">
                <a:solidFill>
                  <a:srgbClr val="FF0000"/>
                </a:solidFill>
              </a:rPr>
              <a:t>ill </a:t>
            </a:r>
            <a:r>
              <a:rPr lang="en-US" dirty="0">
                <a:solidFill>
                  <a:srgbClr val="FF0000"/>
                </a:solidFill>
              </a:rPr>
              <a:t>substantially improved </a:t>
            </a:r>
            <a:r>
              <a:rPr lang="en-US" altLang="zh-CN" dirty="0">
                <a:solidFill>
                  <a:srgbClr val="FF0000"/>
                </a:solidFill>
              </a:rPr>
              <a:t>Higgs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measurement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precision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(</a:t>
            </a:r>
            <a:r>
              <a:rPr lang="en-US" altLang="zh-CN" dirty="0" err="1" smtClean="0">
                <a:solidFill>
                  <a:srgbClr val="FF0000"/>
                </a:solidFill>
              </a:rPr>
              <a:t>eg</a:t>
            </a:r>
            <a:r>
              <a:rPr lang="en-US" altLang="zh-CN" dirty="0" smtClean="0">
                <a:solidFill>
                  <a:srgbClr val="FF0000"/>
                </a:solidFill>
              </a:rPr>
              <a:t>: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H-&gt;</a:t>
            </a:r>
            <a:r>
              <a:rPr lang="en-US" altLang="zh-CN" dirty="0" err="1" smtClean="0">
                <a:solidFill>
                  <a:srgbClr val="FF0000"/>
                </a:solidFill>
              </a:rPr>
              <a:t>μμ</a:t>
            </a:r>
            <a:r>
              <a:rPr lang="en-US" altLang="zh-CN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  <a:p>
            <a:pPr marL="640080" lvl="1" indent="-237744">
              <a:buFont typeface="Verdana"/>
              <a:buChar char="◦"/>
              <a:defRPr/>
            </a:pPr>
            <a:r>
              <a:rPr lang="en-US" dirty="0" smtClean="0">
                <a:latin typeface="Gill Sans MT" charset="0"/>
              </a:rPr>
              <a:t>Aim </a:t>
            </a:r>
            <a:r>
              <a:rPr lang="en-US" dirty="0">
                <a:latin typeface="Gill Sans MT" charset="0"/>
              </a:rPr>
              <a:t>to </a:t>
            </a:r>
            <a:r>
              <a:rPr lang="en-US" dirty="0"/>
              <a:t>increase the integrated luminosity to about ten times the </a:t>
            </a:r>
            <a:r>
              <a:rPr lang="en-US" dirty="0" smtClean="0"/>
              <a:t>LHC </a:t>
            </a:r>
            <a:r>
              <a:rPr lang="en-US" dirty="0"/>
              <a:t>design.</a:t>
            </a:r>
          </a:p>
          <a:p>
            <a:pPr marL="640080" lvl="1" indent="-237744">
              <a:buFont typeface="Verdana"/>
              <a:buChar char="◦"/>
              <a:defRPr/>
            </a:pPr>
            <a:r>
              <a:rPr lang="en-US" dirty="0"/>
              <a:t>Instant luminosity ∼ 5 − 7.5 × 10</a:t>
            </a:r>
            <a:r>
              <a:rPr lang="en-US" baseline="30000" dirty="0"/>
              <a:t>34 </a:t>
            </a:r>
            <a:r>
              <a:rPr lang="en-US" dirty="0"/>
              <a:t>cm</a:t>
            </a:r>
            <a:r>
              <a:rPr lang="en-US" baseline="30000" dirty="0"/>
              <a:t>−2</a:t>
            </a:r>
            <a:r>
              <a:rPr lang="en-US" dirty="0"/>
              <a:t>s</a:t>
            </a:r>
            <a:r>
              <a:rPr lang="en-US" baseline="30000" dirty="0"/>
              <a:t>−1 </a:t>
            </a:r>
            <a:r>
              <a:rPr lang="en-US" dirty="0" smtClean="0"/>
              <a:t>, deliver </a:t>
            </a:r>
            <a:r>
              <a:rPr lang="en-US" altLang="zh-CN" dirty="0" smtClean="0"/>
              <a:t>3000</a:t>
            </a:r>
            <a:r>
              <a:rPr lang="zh-CN" altLang="en-US" dirty="0" smtClean="0"/>
              <a:t> </a:t>
            </a:r>
            <a:r>
              <a:rPr lang="en-US" altLang="zh-CN" dirty="0" smtClean="0"/>
              <a:t>fb</a:t>
            </a:r>
            <a:r>
              <a:rPr lang="en-US" altLang="zh-CN" baseline="30000" dirty="0" smtClean="0"/>
              <a:t>-1</a:t>
            </a:r>
            <a:endParaRPr lang="en-US" baseline="30000" dirty="0"/>
          </a:p>
          <a:p>
            <a:pPr marL="640080" lvl="1" indent="-237744">
              <a:buFont typeface="Verdana"/>
              <a:buChar char="◦"/>
              <a:defRPr/>
            </a:pPr>
            <a:r>
              <a:rPr lang="en-US" dirty="0"/>
              <a:t>Expect to have 200 collision per bunch </a:t>
            </a:r>
            <a:r>
              <a:rPr lang="en-US" dirty="0" smtClean="0"/>
              <a:t>crossing</a:t>
            </a:r>
            <a:endParaRPr lang="en-US" dirty="0"/>
          </a:p>
          <a:p>
            <a:pPr marL="546300" indent="-342900">
              <a:lnSpc>
                <a:spcPct val="150000"/>
              </a:lnSpc>
              <a:buFont typeface="Wingdings" pitchFamily="2" charset="2"/>
              <a:buChar char="Ø"/>
            </a:pPr>
            <a:endParaRPr lang="en-US" altLang="zh-CN" sz="2400" dirty="0" smtClean="0">
              <a:solidFill>
                <a:srgbClr val="0070C0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203400" indent="0">
              <a:lnSpc>
                <a:spcPct val="150000"/>
              </a:lnSpc>
              <a:buNone/>
            </a:pPr>
            <a:r>
              <a:rPr lang="en-US" altLang="zh-CN" sz="2400" dirty="0">
                <a:solidFill>
                  <a:srgbClr val="0070C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	</a:t>
            </a:r>
            <a:endParaRPr lang="en-US" altLang="zh-CN" sz="2400" dirty="0" smtClean="0">
              <a:solidFill>
                <a:srgbClr val="0070C0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/>
            <a:endParaRPr lang="en-US" sz="22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3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506967" y="3092058"/>
            <a:ext cx="19442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Goudy Old Style" charset="0"/>
              </a:rPr>
              <a:t>Current</a:t>
            </a:r>
            <a:r>
              <a:rPr lang="zh-CN" altLang="en-US" sz="2400" dirty="0" smtClean="0">
                <a:solidFill>
                  <a:srgbClr val="FF0000"/>
                </a:solidFill>
                <a:latin typeface="Goudy Old Style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Goudy Old Style" charset="0"/>
              </a:rPr>
              <a:t>LHC 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309893" y="3138225"/>
            <a:ext cx="2938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Goudy Old Style" charset="0"/>
              </a:rPr>
              <a:t>High luminosity LHC 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46" y="3638362"/>
            <a:ext cx="6429663" cy="2203701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Introduction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LHC</a:t>
            </a:r>
            <a:r>
              <a:rPr lang="zh-CN" altLang="en-US" dirty="0" smtClean="0"/>
              <a:t> </a:t>
            </a:r>
            <a:r>
              <a:rPr lang="en-US" altLang="zh-CN" dirty="0" smtClean="0"/>
              <a:t>phase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II</a:t>
            </a:r>
            <a:r>
              <a:rPr lang="zh-CN" altLang="en-US" dirty="0" smtClean="0"/>
              <a:t> </a:t>
            </a:r>
            <a:r>
              <a:rPr lang="en-US" altLang="zh-CN" dirty="0" smtClean="0"/>
              <a:t>upgrade</a:t>
            </a:r>
            <a:r>
              <a:rPr lang="zh-CN" altLang="en-US" dirty="0" smtClean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1996" y="2295147"/>
            <a:ext cx="2996386" cy="452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5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r>
              <a:rPr lang="en-US" altLang="zh-CN" sz="3600" dirty="0" smtClean="0">
                <a:solidFill>
                  <a:srgbClr val="0099FF"/>
                </a:solidFill>
                <a:latin typeface="+mn-lt"/>
                <a:ea typeface="Microsoft JhengHei" panose="020B0604030504040204" pitchFamily="34" charset="-120"/>
              </a:rPr>
              <a:t>Research grant for ATLAS ITK</a:t>
            </a:r>
            <a:endParaRPr lang="en-US" sz="3600" dirty="0">
              <a:solidFill>
                <a:srgbClr val="0099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4639586"/>
          </a:xfrm>
        </p:spPr>
        <p:txBody>
          <a:bodyPr>
            <a:normAutofit/>
          </a:bodyPr>
          <a:lstStyle/>
          <a:p>
            <a:pPr marL="432000">
              <a:lnSpc>
                <a:spcPct val="150000"/>
              </a:lnSpc>
            </a:pP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IHEP team got the research grant supported by Ministry of Science and Technology of China (MOST): </a:t>
            </a:r>
            <a:r>
              <a:rPr lang="en-US" altLang="zh-CN" sz="22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13 million Yuan </a:t>
            </a:r>
          </a:p>
          <a:p>
            <a:pPr marL="432000">
              <a:lnSpc>
                <a:spcPct val="150000"/>
              </a:lnSpc>
            </a:pP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This grant covers the following R &amp; D for ATLAS upgrade:</a:t>
            </a:r>
          </a:p>
          <a:p>
            <a:pPr marL="432000">
              <a:lnSpc>
                <a:spcPct val="150000"/>
              </a:lnSpc>
            </a:pPr>
            <a:r>
              <a:rPr lang="en-US" altLang="zh-CN" sz="2200" dirty="0" smtClean="0">
                <a:solidFill>
                  <a:srgbClr val="0070C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Front-end electronic readout ASIC design for ATLAS strip detector</a:t>
            </a:r>
          </a:p>
          <a:p>
            <a:pPr marL="432000">
              <a:lnSpc>
                <a:spcPct val="150000"/>
              </a:lnSpc>
            </a:pPr>
            <a:r>
              <a:rPr lang="en-US" altLang="zh-CN" sz="2200" dirty="0" smtClean="0">
                <a:solidFill>
                  <a:srgbClr val="0070C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Silicon strip detector module prototyping and production </a:t>
            </a:r>
            <a:endParaRPr lang="en-US" altLang="zh-CN" sz="2000" dirty="0" smtClean="0">
              <a:solidFill>
                <a:srgbClr val="0070C0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ct val="150000"/>
              </a:lnSpc>
            </a:pPr>
            <a:r>
              <a:rPr lang="en-US" altLang="zh-CN" sz="2200" dirty="0" smtClean="0">
                <a:solidFill>
                  <a:srgbClr val="0070C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CMOS-based silicon strip detector performance study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30</a:t>
            </a:fld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2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solidFill>
                  <a:schemeClr val="tx2"/>
                </a:solidFill>
              </a:rPr>
              <a:t>Star chips for </a:t>
            </a:r>
            <a:r>
              <a:rPr lang="en-US" altLang="zh-CN" dirty="0" err="1" smtClean="0">
                <a:solidFill>
                  <a:schemeClr val="tx2"/>
                </a:solidFill>
              </a:rPr>
              <a:t>ITk</a:t>
            </a:r>
            <a:r>
              <a:rPr lang="en-US" altLang="zh-CN" dirty="0" smtClean="0">
                <a:solidFill>
                  <a:schemeClr val="tx2"/>
                </a:solidFill>
              </a:rPr>
              <a:t> Strip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657600"/>
            <a:ext cx="4267200" cy="2468563"/>
          </a:xfrm>
        </p:spPr>
        <p:txBody>
          <a:bodyPr>
            <a:normAutofit fontScale="70000" lnSpcReduction="20000"/>
          </a:bodyPr>
          <a:lstStyle/>
          <a:p>
            <a:r>
              <a:rPr lang="en-US" altLang="zh-CN" dirty="0" smtClean="0"/>
              <a:t>Challenge for </a:t>
            </a:r>
            <a:r>
              <a:rPr lang="en-US" altLang="zh-CN" dirty="0" err="1" smtClean="0"/>
              <a:t>ITk</a:t>
            </a:r>
            <a:r>
              <a:rPr lang="zh-CN" altLang="en-US" dirty="0"/>
              <a:t> </a:t>
            </a:r>
            <a:r>
              <a:rPr lang="en-US" altLang="zh-CN" dirty="0" smtClean="0"/>
              <a:t>Strip upgrade</a:t>
            </a:r>
          </a:p>
          <a:p>
            <a:pPr lvl="1"/>
            <a:r>
              <a:rPr lang="en-US" altLang="zh-CN" dirty="0" smtClean="0"/>
              <a:t>Higher luminosity , finer granularity, larger scale, harsher radiation…</a:t>
            </a:r>
          </a:p>
          <a:p>
            <a:r>
              <a:rPr lang="en-US" altLang="zh-CN" dirty="0" smtClean="0"/>
              <a:t>Chipset on module</a:t>
            </a:r>
          </a:p>
          <a:p>
            <a:pPr lvl="1"/>
            <a:r>
              <a:rPr lang="en-US" altLang="zh-CN" dirty="0" smtClean="0"/>
              <a:t>ABC-</a:t>
            </a:r>
            <a:r>
              <a:rPr lang="en-US" altLang="zh-CN" dirty="0"/>
              <a:t>-ATLAS Binary </a:t>
            </a:r>
            <a:r>
              <a:rPr lang="en-US" altLang="zh-CN" dirty="0" smtClean="0"/>
              <a:t>Chip</a:t>
            </a:r>
          </a:p>
          <a:p>
            <a:pPr lvl="1"/>
            <a:r>
              <a:rPr lang="en-US" altLang="zh-CN" dirty="0" smtClean="0"/>
              <a:t>HCC--Hybrid Control Chip	</a:t>
            </a:r>
          </a:p>
          <a:p>
            <a:r>
              <a:rPr lang="en-US" altLang="zh-CN" dirty="0" smtClean="0"/>
              <a:t>Star architecture on hybrid</a:t>
            </a:r>
          </a:p>
          <a:p>
            <a:pPr lvl="1"/>
            <a:r>
              <a:rPr lang="en-US" altLang="zh-CN" dirty="0" smtClean="0"/>
              <a:t>Increased trigger rate-&gt;1MHz L0</a:t>
            </a:r>
          </a:p>
          <a:p>
            <a:pPr lvl="1"/>
            <a:r>
              <a:rPr lang="en-US" altLang="zh-CN" dirty="0" smtClean="0"/>
              <a:t>shorter latency</a:t>
            </a:r>
          </a:p>
          <a:p>
            <a:pPr lvl="1"/>
            <a:r>
              <a:rPr lang="en-US" altLang="zh-CN" dirty="0" smtClean="0"/>
              <a:t>From serial transfer to star connection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16207"/>
            <a:ext cx="3446166" cy="427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046230" y="1121262"/>
            <a:ext cx="3657600" cy="2371837"/>
            <a:chOff x="4930616" y="1028380"/>
            <a:chExt cx="4638481" cy="2802313"/>
          </a:xfrm>
        </p:grpSpPr>
        <p:pic>
          <p:nvPicPr>
            <p:cNvPr id="6" name="image19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024565" y="1168813"/>
              <a:ext cx="4064671" cy="266188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Shape 853"/>
            <p:cNvSpPr/>
            <p:nvPr/>
          </p:nvSpPr>
          <p:spPr>
            <a:xfrm flipV="1">
              <a:off x="5758707" y="2371044"/>
              <a:ext cx="232136" cy="480569"/>
            </a:xfrm>
            <a:prstGeom prst="line">
              <a:avLst/>
            </a:prstGeom>
            <a:ln w="44450">
              <a:solidFill>
                <a:srgbClr val="FF0000"/>
              </a:solidFill>
              <a:bevel/>
              <a:tailEnd type="triangle"/>
            </a:ln>
          </p:spPr>
          <p:txBody>
            <a:bodyPr lIns="45719" rIns="45719"/>
            <a:lstStyle>
              <a:defPPr>
                <a:defRPr lang="en-US"/>
              </a:defPPr>
              <a:lvl1pPr marL="0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9352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8705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28058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37411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6764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56116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65469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74821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8" name="Shape 854"/>
            <p:cNvSpPr/>
            <p:nvPr/>
          </p:nvSpPr>
          <p:spPr>
            <a:xfrm flipV="1">
              <a:off x="6928996" y="2497619"/>
              <a:ext cx="432047" cy="344091"/>
            </a:xfrm>
            <a:prstGeom prst="line">
              <a:avLst/>
            </a:prstGeom>
            <a:ln w="44450">
              <a:solidFill>
                <a:srgbClr val="FF0000"/>
              </a:solidFill>
              <a:bevel/>
              <a:tailEnd type="triangle"/>
            </a:ln>
          </p:spPr>
          <p:txBody>
            <a:bodyPr lIns="45719" rIns="45719"/>
            <a:lstStyle>
              <a:defPPr>
                <a:defRPr lang="en-US"/>
              </a:defPPr>
              <a:lvl1pPr marL="0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9352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8705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28058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37411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6764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56116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65469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74821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/>
              <a:endParaRPr sz="1200">
                <a:latin typeface="Helvetica"/>
                <a:ea typeface="Helvetica"/>
                <a:cs typeface="Helvetica"/>
              </a:endParaRPr>
            </a:p>
          </p:txBody>
        </p:sp>
        <p:sp>
          <p:nvSpPr>
            <p:cNvPr id="9" name="Shape 855"/>
            <p:cNvSpPr/>
            <p:nvPr/>
          </p:nvSpPr>
          <p:spPr>
            <a:xfrm flipH="1">
              <a:off x="6496948" y="1403633"/>
              <a:ext cx="1345467" cy="209522"/>
            </a:xfrm>
            <a:prstGeom prst="line">
              <a:avLst/>
            </a:prstGeom>
            <a:ln w="44450">
              <a:solidFill>
                <a:srgbClr val="FF0000"/>
              </a:solidFill>
              <a:bevel/>
              <a:tailEnd type="triangle"/>
            </a:ln>
          </p:spPr>
          <p:txBody>
            <a:bodyPr lIns="45719" rIns="45719"/>
            <a:lstStyle>
              <a:defPPr>
                <a:defRPr lang="en-US"/>
              </a:defPPr>
              <a:lvl1pPr marL="0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9352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8705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28058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37411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6764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56116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65469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74821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/>
              <a:endParaRPr sz="1200">
                <a:latin typeface="Helvetica"/>
                <a:ea typeface="Helvetica"/>
                <a:cs typeface="Helvetica"/>
              </a:endParaRPr>
            </a:p>
          </p:txBody>
        </p:sp>
        <p:sp>
          <p:nvSpPr>
            <p:cNvPr id="10" name="Shape 858"/>
            <p:cNvSpPr/>
            <p:nvPr/>
          </p:nvSpPr>
          <p:spPr>
            <a:xfrm>
              <a:off x="4930616" y="1149258"/>
              <a:ext cx="1516264" cy="5847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defPPr>
                <a:defRPr lang="en-US"/>
              </a:defPPr>
              <a:lvl1pPr marL="0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9352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8705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28058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37411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6764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56116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65469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74821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600" dirty="0" smtClean="0"/>
                <a:t>Readout</a:t>
              </a:r>
              <a:r>
                <a:rPr sz="1600" dirty="0" smtClean="0"/>
                <a:t> ASIC</a:t>
              </a:r>
              <a:r>
                <a:rPr lang="en-GB" sz="1600" dirty="0" smtClean="0"/>
                <a:t>s (ABC)</a:t>
              </a:r>
              <a:endParaRPr sz="1600" dirty="0"/>
            </a:p>
          </p:txBody>
        </p:sp>
        <p:sp>
          <p:nvSpPr>
            <p:cNvPr id="11" name="Shape 859"/>
            <p:cNvSpPr/>
            <p:nvPr/>
          </p:nvSpPr>
          <p:spPr>
            <a:xfrm>
              <a:off x="7949423" y="1028380"/>
              <a:ext cx="1619674" cy="98181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rIns="45719">
              <a:spAutoFit/>
            </a:bodyPr>
            <a:lstStyle>
              <a:defPPr>
                <a:defRPr lang="en-US"/>
              </a:defPPr>
              <a:lvl1pPr marL="0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9352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8705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28058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37411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6764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56116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65469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74821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600" dirty="0"/>
                <a:t>Hybrid Control</a:t>
              </a:r>
              <a:r>
                <a:rPr sz="1600" dirty="0"/>
                <a:t> ASIC</a:t>
              </a:r>
              <a:r>
                <a:rPr lang="en-GB" sz="1600" dirty="0"/>
                <a:t> (</a:t>
              </a:r>
              <a:r>
                <a:rPr lang="en-GB" sz="1600" dirty="0" smtClean="0"/>
                <a:t>HC</a:t>
              </a:r>
              <a:r>
                <a:rPr lang="en-GB" sz="1600" dirty="0"/>
                <a:t>)</a:t>
              </a:r>
              <a:endParaRPr sz="1600" dirty="0"/>
            </a:p>
          </p:txBody>
        </p:sp>
        <p:sp>
          <p:nvSpPr>
            <p:cNvPr id="12" name="Shape 860"/>
            <p:cNvSpPr/>
            <p:nvPr/>
          </p:nvSpPr>
          <p:spPr>
            <a:xfrm>
              <a:off x="6496947" y="2780928"/>
              <a:ext cx="949451" cy="3957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defPPr>
                <a:defRPr lang="en-US"/>
              </a:defPPr>
              <a:lvl1pPr marL="0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9352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8705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28058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37411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6764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56116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65469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74821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sz="1600" dirty="0"/>
                <a:t>Hybrid</a:t>
              </a:r>
            </a:p>
          </p:txBody>
        </p:sp>
        <p:sp>
          <p:nvSpPr>
            <p:cNvPr id="13" name="Shape 861"/>
            <p:cNvSpPr/>
            <p:nvPr/>
          </p:nvSpPr>
          <p:spPr>
            <a:xfrm>
              <a:off x="5168582" y="2862314"/>
              <a:ext cx="1040335" cy="6835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defPPr>
                <a:defRPr lang="en-US"/>
              </a:defPPr>
              <a:lvl1pPr marL="0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9352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8705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28058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37411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6764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56116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65469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74821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600" dirty="0" smtClean="0"/>
                <a:t>Silicon </a:t>
              </a:r>
              <a:r>
                <a:rPr sz="1600" dirty="0" smtClean="0"/>
                <a:t>Sensor</a:t>
              </a:r>
              <a:endParaRPr sz="1600" dirty="0"/>
            </a:p>
          </p:txBody>
        </p:sp>
        <p:sp>
          <p:nvSpPr>
            <p:cNvPr id="14" name="Shape 864"/>
            <p:cNvSpPr/>
            <p:nvPr/>
          </p:nvSpPr>
          <p:spPr>
            <a:xfrm flipH="1" flipV="1">
              <a:off x="8239293" y="2671617"/>
              <a:ext cx="163073" cy="472563"/>
            </a:xfrm>
            <a:prstGeom prst="line">
              <a:avLst/>
            </a:prstGeom>
            <a:ln w="44450">
              <a:solidFill>
                <a:srgbClr val="FF0000"/>
              </a:solidFill>
              <a:bevel/>
              <a:tailEnd type="triangle"/>
            </a:ln>
          </p:spPr>
          <p:txBody>
            <a:bodyPr lIns="45719" rIns="45719"/>
            <a:lstStyle>
              <a:defPPr>
                <a:defRPr lang="en-US"/>
              </a:defPPr>
              <a:lvl1pPr marL="0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9352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8705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28058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37411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6764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56116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65469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74821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200"/>
              <a:endParaRPr sz="1200">
                <a:latin typeface="Helvetica"/>
                <a:ea typeface="Helvetica"/>
                <a:cs typeface="Helvetica"/>
              </a:endParaRPr>
            </a:p>
          </p:txBody>
        </p:sp>
        <p:sp>
          <p:nvSpPr>
            <p:cNvPr id="15" name="Shape 865"/>
            <p:cNvSpPr/>
            <p:nvPr/>
          </p:nvSpPr>
          <p:spPr>
            <a:xfrm>
              <a:off x="7605776" y="3142709"/>
              <a:ext cx="1483460" cy="6835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45719" rIns="45719">
              <a:spAutoFit/>
            </a:bodyPr>
            <a:lstStyle>
              <a:defPPr>
                <a:defRPr lang="en-US"/>
              </a:defPPr>
              <a:lvl1pPr marL="0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09352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18705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28058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37411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46764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56116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65469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74821" algn="l" defTabSz="509352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sz="1600" dirty="0"/>
                <a:t>LV/HV power board</a:t>
              </a:r>
            </a:p>
          </p:txBody>
        </p:sp>
      </p:grp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5 June 2018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6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r>
              <a:rPr lang="en-US" altLang="zh-CN" sz="3600" dirty="0" smtClean="0">
                <a:solidFill>
                  <a:srgbClr val="0099FF"/>
                </a:solidFill>
                <a:latin typeface="+mn-lt"/>
                <a:ea typeface="Microsoft JhengHei" panose="020B0604030504040204" pitchFamily="34" charset="-120"/>
              </a:rPr>
              <a:t>Timeline of ATLAS strip detector upgrade</a:t>
            </a:r>
            <a:endParaRPr lang="en-US" sz="3600" dirty="0">
              <a:solidFill>
                <a:srgbClr val="0099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32</a:t>
            </a:fld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8650" y="1805940"/>
            <a:ext cx="5104638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078992" y="2569464"/>
            <a:ext cx="2129104" cy="16459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16752" y="2079179"/>
            <a:ext cx="280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End of 2016 , technical design report</a:t>
            </a:r>
            <a:r>
              <a:rPr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（</a:t>
            </a:r>
            <a:r>
              <a:rPr lang="en-US" altLang="zh-CN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TDR</a:t>
            </a:r>
            <a:r>
              <a:rPr lang="zh-CN" altLang="en-US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）</a:t>
            </a:r>
            <a:endParaRPr lang="en-US" sz="20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844040" y="3169920"/>
            <a:ext cx="2129104" cy="16459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2356104" y="4148328"/>
            <a:ext cx="2874264" cy="16764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016751" y="3188208"/>
            <a:ext cx="31829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2018-2019 pre-production</a:t>
            </a:r>
            <a:endParaRPr lang="en-US" sz="20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16752" y="4065961"/>
            <a:ext cx="2804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2020-2023</a:t>
            </a:r>
            <a:r>
              <a:rPr lang="zh-CN" altLang="en-US" sz="2000" dirty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sz="2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production </a:t>
            </a:r>
            <a:endParaRPr lang="en-US" sz="20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cxnSp>
        <p:nvCxnSpPr>
          <p:cNvPr id="16" name="Straight Arrow Connector 15"/>
          <p:cNvCxnSpPr>
            <a:stCxn id="6" idx="2"/>
          </p:cNvCxnSpPr>
          <p:nvPr/>
        </p:nvCxnSpPr>
        <p:spPr>
          <a:xfrm>
            <a:off x="7419213" y="2787065"/>
            <a:ext cx="0" cy="4011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419213" y="3643553"/>
            <a:ext cx="0" cy="3473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63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r>
              <a:rPr lang="zh-CN" altLang="en-US" sz="3600" dirty="0" smtClean="0">
                <a:solidFill>
                  <a:srgbClr val="0099FF"/>
                </a:solidFill>
                <a:latin typeface="+mn-lt"/>
                <a:ea typeface="Microsoft JhengHei" panose="020B0604030504040204" pitchFamily="34" charset="-120"/>
              </a:rPr>
              <a:t>芯片禁运问题</a:t>
            </a:r>
            <a:endParaRPr lang="en-US" sz="3600" dirty="0">
              <a:solidFill>
                <a:srgbClr val="0099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038344"/>
          </a:xfrm>
        </p:spPr>
        <p:txBody>
          <a:bodyPr>
            <a:normAutofit/>
          </a:bodyPr>
          <a:lstStyle/>
          <a:p>
            <a:pPr marL="432000">
              <a:lnSpc>
                <a:spcPts val="2800"/>
              </a:lnSpc>
            </a:pP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目前硅微条探测器模块芯片，包括读出芯片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ABC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、控制芯片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HCC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、电流监控芯片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AMAC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、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DC-DC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芯片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FESAT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以及高压转换芯片因为抗辐照原因，均对中国禁运。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889200" lvl="1">
              <a:lnSpc>
                <a:spcPts val="2800"/>
              </a:lnSpc>
            </a:pPr>
            <a:endParaRPr lang="en-US" altLang="zh-CN" sz="18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ts val="2800"/>
              </a:lnSpc>
            </a:pPr>
            <a:r>
              <a:rPr lang="zh-CN" altLang="en-US" sz="2200" dirty="0" smtClean="0">
                <a:solidFill>
                  <a:srgbClr val="0099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积极申请禁运豁免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：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ATLAS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和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CMS</a:t>
            </a:r>
            <a:r>
              <a:rPr lang="zh-CN" altLang="en-US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合作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组内多个国家面临相同问题，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CERN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专门聘用律师统一协调针对技术（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GF/IBM</a:t>
            </a:r>
            <a:r>
              <a:rPr lang="zh-CN" altLang="en-US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CMOS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工艺）申请禁运豁免（出口许可）。高能所为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ATLAS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合作组代表单位，高能所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Joao Costa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教授被任命为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ATLAS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方联络人。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889200" lvl="1">
              <a:lnSpc>
                <a:spcPts val="2800"/>
              </a:lnSpc>
            </a:pPr>
            <a:endParaRPr lang="en-US" altLang="zh-CN" sz="18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>
              <a:lnSpc>
                <a:spcPts val="2800"/>
              </a:lnSpc>
            </a:pPr>
            <a:r>
              <a:rPr lang="zh-CN" altLang="en-US" sz="2200" dirty="0" smtClean="0">
                <a:solidFill>
                  <a:srgbClr val="0099FF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国际合作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：在禁运问题完全解决之前，积极利用国际合作，借用国外合作单位先进设施开展预研工作。充分锻炼人才队伍，为后期回到国内开展建造任务奠定扎实基础。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33</a:t>
            </a:fld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4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45"/>
            <a:ext cx="9144000" cy="1088135"/>
          </a:xfrm>
          <a:solidFill>
            <a:srgbClr val="F8F8F8"/>
          </a:solidFill>
          <a:ln>
            <a:noFill/>
          </a:ln>
        </p:spPr>
        <p:txBody>
          <a:bodyPr>
            <a:normAutofit/>
          </a:bodyPr>
          <a:lstStyle/>
          <a:p>
            <a:pPr marL="180000"/>
            <a:r>
              <a:rPr lang="zh-CN" altLang="en-US" sz="3600" dirty="0" smtClean="0">
                <a:solidFill>
                  <a:srgbClr val="0099FF"/>
                </a:solidFill>
                <a:latin typeface="+mn-lt"/>
                <a:ea typeface="Microsoft JhengHei" panose="020B0604030504040204" pitchFamily="34" charset="-120"/>
              </a:rPr>
              <a:t>本地实验室建设</a:t>
            </a:r>
            <a:endParaRPr lang="en-US" sz="3600" dirty="0">
              <a:solidFill>
                <a:srgbClr val="0099FF"/>
              </a:solidFill>
              <a:latin typeface="+mn-lt"/>
              <a:ea typeface="Microsoft JhengHei" panose="020B0604030504040204" pitchFamily="34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038344"/>
          </a:xfrm>
        </p:spPr>
        <p:txBody>
          <a:bodyPr>
            <a:normAutofit/>
          </a:bodyPr>
          <a:lstStyle/>
          <a:p>
            <a:pPr marL="432000"/>
            <a:r>
              <a:rPr lang="zh-CN" altLang="en-US" sz="2200" dirty="0">
                <a:latin typeface="Arial" panose="020B0604020202020204" pitchFamily="34" charset="0"/>
                <a:ea typeface="Microsoft JhengHei" panose="020B0604030504040204" pitchFamily="34" charset="-120"/>
              </a:rPr>
              <a:t>努力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申请芯片禁运豁免、开展国际合作的同时，加快本地实验室基础设施建设，为后期回国批量生产做好准备。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/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依托核探测与核电子学国家重点实验室，建有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150 m</a:t>
            </a:r>
            <a:r>
              <a:rPr lang="en-US" altLang="zh-CN" sz="2200" baseline="300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2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千级洁净间，配有探针台、绑定机等基本设备。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/>
            <a:endParaRPr lang="en-US" altLang="zh-CN" sz="22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/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/>
            <a:endParaRPr lang="en-US" altLang="zh-CN" sz="22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/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203400" indent="0">
              <a:buNone/>
            </a:pP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/>
            <a:endParaRPr lang="en-US" altLang="zh-CN" sz="2200" dirty="0">
              <a:latin typeface="Arial" panose="020B0604020202020204" pitchFamily="34" charset="0"/>
              <a:ea typeface="Microsoft JhengHei" panose="020B0604030504040204" pitchFamily="34" charset="-120"/>
            </a:endParaRPr>
          </a:p>
          <a:p>
            <a:pPr marL="432000"/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购置高速线绑定机（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Hesse BJ820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，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已购置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）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，非接触式显微镜（</a:t>
            </a:r>
            <a:r>
              <a:rPr lang="en-US" altLang="zh-CN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OGP Flash CNC 300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，清华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购置）</a:t>
            </a:r>
            <a:r>
              <a:rPr lang="zh-CN" altLang="en-US" sz="2200" dirty="0" smtClean="0">
                <a:latin typeface="Arial" panose="020B0604020202020204" pitchFamily="34" charset="0"/>
                <a:ea typeface="Microsoft JhengHei" panose="020B0604030504040204" pitchFamily="34" charset="-120"/>
              </a:rPr>
              <a:t>，恒温恒湿箱等关键设备。</a:t>
            </a:r>
            <a:endParaRPr lang="en-US" altLang="zh-CN" sz="2200" dirty="0" smtClean="0"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028950" y="6456935"/>
            <a:ext cx="3086100" cy="365125"/>
          </a:xfrm>
        </p:spPr>
        <p:txBody>
          <a:bodyPr/>
          <a:lstStyle/>
          <a:p>
            <a:r>
              <a:rPr lang="en-US" altLang="zh-CN" sz="1400" dirty="0" smtClean="0">
                <a:solidFill>
                  <a:schemeClr val="tx1"/>
                </a:solidFill>
                <a:ea typeface="Microsoft JhengHei" panose="020B0604030504040204" pitchFamily="34" charset="-120"/>
              </a:rPr>
              <a:t>ATLAS </a:t>
            </a:r>
            <a:r>
              <a:rPr lang="zh-CN" altLang="en-US" sz="1400" dirty="0" smtClean="0">
                <a:solidFill>
                  <a:schemeClr val="tx1"/>
                </a:solidFill>
                <a:ea typeface="Microsoft JhengHei" panose="020B0604030504040204" pitchFamily="34" charset="-120"/>
              </a:rPr>
              <a:t>硅微条径迹探测器升级</a:t>
            </a:r>
            <a:endParaRPr lang="en-US" sz="1400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34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628650" y="6456935"/>
            <a:ext cx="2057400" cy="365125"/>
          </a:xfrm>
        </p:spPr>
        <p:txBody>
          <a:bodyPr/>
          <a:lstStyle/>
          <a:p>
            <a:r>
              <a:rPr lang="en-US" sz="1400" dirty="0" smtClean="0">
                <a:solidFill>
                  <a:schemeClr val="tx1"/>
                </a:solidFill>
                <a:ea typeface="Microsoft JhengHei" panose="020B0604030504040204" pitchFamily="34" charset="-120"/>
              </a:rPr>
              <a:t>2016年9月27日，合肥</a:t>
            </a:r>
            <a:endParaRPr lang="en-US" dirty="0">
              <a:solidFill>
                <a:schemeClr val="tx1"/>
              </a:solidFill>
              <a:ea typeface="Microsoft JhengHei" panose="020B0604030504040204" pitchFamily="34" charset="-12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65" y="2886146"/>
            <a:ext cx="8435269" cy="23201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311" y="2452567"/>
            <a:ext cx="1540038" cy="1737163"/>
          </a:xfrm>
          <a:prstGeom prst="rect">
            <a:avLst/>
          </a:prstGeom>
        </p:spPr>
      </p:pic>
      <p:pic>
        <p:nvPicPr>
          <p:cNvPr id="1026" name="Picture 2" descr="BJ820_product_main_446x69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797" y="2765400"/>
            <a:ext cx="1568358" cy="244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51487" y="5155941"/>
            <a:ext cx="783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BJ 820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52412" y="3931317"/>
            <a:ext cx="14242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rgbClr val="FF0000"/>
                </a:solidFill>
                <a:latin typeface="Arial" panose="020B0604020202020204" pitchFamily="34" charset="0"/>
                <a:ea typeface="Microsoft JhengHei" panose="020B0604030504040204" pitchFamily="34" charset="-120"/>
              </a:rPr>
              <a:t>Flash CNC 300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ea typeface="Microsoft JhengHei" panose="020B0604030504040204" pitchFamily="34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94357" y="3244334"/>
            <a:ext cx="4555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Recent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progress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in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IHEP/THU ATLAS </a:t>
            </a:r>
            <a:r>
              <a:rPr lang="en-US" altLang="zh-CN" b="1" dirty="0" err="1">
                <a:solidFill>
                  <a:srgbClr val="FF0000"/>
                </a:solidFill>
              </a:rPr>
              <a:t>ITk</a:t>
            </a:r>
            <a:r>
              <a:rPr lang="en-US" altLang="zh-CN" b="1" dirty="0">
                <a:solidFill>
                  <a:srgbClr val="FF0000"/>
                </a:solidFill>
              </a:rPr>
              <a:t> Group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ATLAS</a:t>
            </a:r>
            <a:r>
              <a:rPr lang="zh-CN" altLang="en-US" dirty="0" smtClean="0"/>
              <a:t> </a:t>
            </a:r>
            <a:r>
              <a:rPr lang="en-US" altLang="zh-CN" dirty="0"/>
              <a:t>I</a:t>
            </a:r>
            <a:r>
              <a:rPr lang="en-US" altLang="zh-CN" dirty="0" smtClean="0"/>
              <a:t>nner</a:t>
            </a:r>
            <a:r>
              <a:rPr lang="zh-CN" altLang="en-US" dirty="0" smtClean="0"/>
              <a:t> </a:t>
            </a:r>
            <a:r>
              <a:rPr lang="en-US" altLang="zh-CN" dirty="0" err="1" smtClean="0"/>
              <a:t>T</a:t>
            </a:r>
            <a:r>
              <a:rPr lang="en-US" altLang="zh-CN" dirty="0" err="1" smtClean="0"/>
              <a:t>racKer</a:t>
            </a:r>
            <a:r>
              <a:rPr lang="zh-CN" altLang="en-US" dirty="0" smtClean="0"/>
              <a:t> </a:t>
            </a:r>
            <a:r>
              <a:rPr lang="en-US" altLang="zh-CN" dirty="0"/>
              <a:t>(</a:t>
            </a:r>
            <a:r>
              <a:rPr lang="zh-CN" altLang="en-US" dirty="0"/>
              <a:t> </a:t>
            </a:r>
            <a:r>
              <a:rPr lang="en-US" altLang="zh-CN" dirty="0"/>
              <a:t>ITK)</a:t>
            </a:r>
            <a:r>
              <a:rPr lang="zh-CN" altLang="en-US" dirty="0"/>
              <a:t> </a:t>
            </a:r>
            <a:r>
              <a:rPr lang="en-US" altLang="zh-CN" dirty="0" smtClean="0"/>
              <a:t>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97624"/>
            <a:ext cx="8839200" cy="5638800"/>
          </a:xfrm>
        </p:spPr>
        <p:txBody>
          <a:bodyPr/>
          <a:lstStyle/>
          <a:p>
            <a:r>
              <a:rPr lang="en-US" altLang="zh-CN" dirty="0" smtClean="0"/>
              <a:t>Require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new</a:t>
            </a:r>
            <a:r>
              <a:rPr lang="zh-CN" altLang="en-US" dirty="0" smtClean="0"/>
              <a:t> </a:t>
            </a:r>
            <a:r>
              <a:rPr lang="en-US" altLang="zh-CN" dirty="0" smtClean="0"/>
              <a:t>full-silicon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tracker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upgrade</a:t>
            </a:r>
            <a:r>
              <a:rPr lang="zh-CN" altLang="en-US" dirty="0" smtClean="0"/>
              <a:t> </a:t>
            </a:r>
            <a:r>
              <a:rPr lang="en-US" altLang="zh-CN" dirty="0" smtClean="0"/>
              <a:t>(more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area</a:t>
            </a:r>
            <a:r>
              <a:rPr lang="en-US" altLang="zh-CN" dirty="0"/>
              <a:t>/</a:t>
            </a:r>
            <a:r>
              <a:rPr lang="en-US" altLang="zh-CN" dirty="0" smtClean="0"/>
              <a:t>channels)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8209"/>
            <a:ext cx="4084078" cy="3103605"/>
          </a:xfrm>
          <a:prstGeom prst="rect">
            <a:avLst/>
          </a:prstGeom>
        </p:spPr>
      </p:pic>
      <p:pic>
        <p:nvPicPr>
          <p:cNvPr id="6" name="Picture 2" descr="H:\Work\ATLAS ITK\Documentation\General Documents\LHCP\ch03_fig_0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2496" y="1378209"/>
            <a:ext cx="4907522" cy="284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962649"/>
              </p:ext>
            </p:extLst>
          </p:nvPr>
        </p:nvGraphicFramePr>
        <p:xfrm>
          <a:off x="152400" y="4860054"/>
          <a:ext cx="8330671" cy="188976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164650"/>
                <a:gridCol w="2743200"/>
                <a:gridCol w="3422821"/>
              </a:tblGrid>
              <a:tr h="26498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Strip detector comparisons</a:t>
                      </a:r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Current Inner strip tracker</a:t>
                      </a:r>
                      <a:r>
                        <a:rPr lang="en-US" sz="2000" baseline="0" dirty="0" smtClean="0"/>
                        <a:t> (SCT)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Future</a:t>
                      </a:r>
                      <a:r>
                        <a:rPr lang="en-US" sz="2000" baseline="0" dirty="0" smtClean="0"/>
                        <a:t> ITK strip tracker </a:t>
                      </a:r>
                      <a:endParaRPr lang="en-US" sz="2000" dirty="0"/>
                    </a:p>
                  </a:txBody>
                  <a:tcPr/>
                </a:tc>
              </a:tr>
              <a:tr h="259489">
                <a:tc>
                  <a:txBody>
                    <a:bodyPr/>
                    <a:lstStyle/>
                    <a:p>
                      <a:pPr marL="0" marR="0" indent="0" algn="l" defTabSz="9577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Radial distance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300-560mm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577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400-1000mm</a:t>
                      </a:r>
                    </a:p>
                  </a:txBody>
                  <a:tcPr/>
                </a:tc>
              </a:tr>
              <a:tr h="26498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Channels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~8 millions</a:t>
                      </a:r>
                      <a:r>
                        <a:rPr lang="en-US" sz="2000" baseline="0" dirty="0" smtClean="0"/>
                        <a:t>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~100 millions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 </a:t>
                      </a:r>
                      <a:endParaRPr lang="en-US" sz="2000" dirty="0"/>
                    </a:p>
                  </a:txBody>
                  <a:tcPr/>
                </a:tc>
              </a:tr>
              <a:tr h="264985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Modules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</a:t>
                      </a:r>
                      <a:r>
                        <a:rPr lang="en-US" sz="2000" baseline="0" dirty="0" smtClean="0"/>
                        <a:t> thousands </a:t>
                      </a:r>
                      <a:r>
                        <a:rPr lang="en-US" sz="2000" dirty="0" smtClean="0"/>
                        <a:t> 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~20</a:t>
                      </a:r>
                      <a:r>
                        <a:rPr lang="en-US" sz="2000" baseline="0" dirty="0" smtClean="0"/>
                        <a:t> thousands </a:t>
                      </a:r>
                      <a:r>
                        <a:rPr lang="en-US" sz="2000" dirty="0" smtClean="0"/>
                        <a:t> (165m</a:t>
                      </a:r>
                      <a:r>
                        <a:rPr lang="en-US" sz="2000" baseline="30000" dirty="0" smtClean="0"/>
                        <a:t>2</a:t>
                      </a:r>
                      <a:r>
                        <a:rPr lang="en-US" sz="2000" dirty="0" smtClean="0"/>
                        <a:t> silicon)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942496" y="4191509"/>
            <a:ext cx="4794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IHEP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will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contribute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1000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modules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(</a:t>
            </a:r>
            <a:r>
              <a:rPr lang="en-US" dirty="0" smtClean="0">
                <a:solidFill>
                  <a:srgbClr val="FF0000"/>
                </a:solidFill>
              </a:rPr>
              <a:t>1</a:t>
            </a:r>
            <a:r>
              <a:rPr lang="en-US" altLang="zh-CN" dirty="0" smtClean="0">
                <a:solidFill>
                  <a:srgbClr val="FF0000"/>
                </a:solidFill>
              </a:rPr>
              <a:t>0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silicon</a:t>
            </a:r>
            <a:r>
              <a:rPr lang="en-US" altLang="zh-CN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altLang="zh-CN" dirty="0" smtClean="0">
                <a:solidFill>
                  <a:srgbClr val="FF0000"/>
                </a:solidFill>
              </a:rPr>
              <a:t>In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the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ITK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strip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tracker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upgrade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矩形 3"/>
          <p:cNvSpPr/>
          <p:nvPr/>
        </p:nvSpPr>
        <p:spPr>
          <a:xfrm>
            <a:off x="1788355" y="1115390"/>
            <a:ext cx="215414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Goudy Old Style" charset="0"/>
              </a:rPr>
              <a:t>Current</a:t>
            </a:r>
            <a:r>
              <a:rPr lang="zh-CN" altLang="en-US" sz="2400" dirty="0" smtClean="0">
                <a:solidFill>
                  <a:srgbClr val="FF0000"/>
                </a:solidFill>
                <a:latin typeface="Goudy Old Style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Goudy Old Style" charset="0"/>
              </a:rPr>
              <a:t>tracker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  <p:sp>
        <p:nvSpPr>
          <p:cNvPr id="11" name="矩形 3"/>
          <p:cNvSpPr/>
          <p:nvPr/>
        </p:nvSpPr>
        <p:spPr>
          <a:xfrm>
            <a:off x="4572000" y="1140359"/>
            <a:ext cx="2207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Goudy Old Style" charset="0"/>
              </a:rPr>
              <a:t>New</a:t>
            </a:r>
            <a:r>
              <a:rPr lang="zh-CN" altLang="en-US" sz="2400" dirty="0" smtClean="0">
                <a:solidFill>
                  <a:srgbClr val="FF0000"/>
                </a:solidFill>
                <a:latin typeface="Goudy Old Style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Goudy Old Style" charset="0"/>
              </a:rPr>
              <a:t>ITK</a:t>
            </a:r>
            <a:r>
              <a:rPr lang="zh-CN" altLang="en-US" sz="2400" dirty="0" smtClean="0">
                <a:solidFill>
                  <a:srgbClr val="FF0000"/>
                </a:solidFill>
                <a:latin typeface="Goudy Old Style" charset="0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Goudy Old Style" charset="0"/>
              </a:rPr>
              <a:t>tracker</a:t>
            </a:r>
            <a:endParaRPr lang="en-US" altLang="zh-C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05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Structure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silicon</a:t>
            </a:r>
            <a:r>
              <a:rPr lang="zh-CN" altLang="en-US" dirty="0" smtClean="0"/>
              <a:t> </a:t>
            </a:r>
            <a:r>
              <a:rPr lang="en-US" altLang="zh-CN" dirty="0" smtClean="0"/>
              <a:t>strip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59370"/>
            <a:ext cx="8839200" cy="5638800"/>
          </a:xfrm>
        </p:spPr>
        <p:txBody>
          <a:bodyPr/>
          <a:lstStyle/>
          <a:p>
            <a:r>
              <a:rPr lang="en-US" altLang="zh-CN" dirty="0" smtClean="0"/>
              <a:t>Global</a:t>
            </a:r>
            <a:r>
              <a:rPr lang="zh-CN" altLang="en-US" dirty="0" smtClean="0"/>
              <a:t> </a:t>
            </a:r>
            <a:r>
              <a:rPr lang="en-US" altLang="zh-CN" dirty="0" smtClean="0"/>
              <a:t>structure:</a:t>
            </a:r>
            <a:r>
              <a:rPr lang="zh-CN" altLang="en-US" dirty="0" smtClean="0"/>
              <a:t> </a:t>
            </a:r>
            <a:r>
              <a:rPr lang="en-US" altLang="zh-CN" dirty="0" smtClean="0"/>
              <a:t>4</a:t>
            </a:r>
            <a:r>
              <a:rPr lang="zh-CN" altLang="en-US" dirty="0" smtClean="0"/>
              <a:t> </a:t>
            </a:r>
            <a:r>
              <a:rPr lang="en-US" altLang="zh-CN" dirty="0" smtClean="0"/>
              <a:t>layers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silicon</a:t>
            </a:r>
            <a:r>
              <a:rPr lang="zh-CN" altLang="en-US" dirty="0" smtClean="0"/>
              <a:t> </a:t>
            </a:r>
            <a:r>
              <a:rPr lang="en-US" altLang="zh-CN" dirty="0" smtClean="0"/>
              <a:t>strip</a:t>
            </a:r>
            <a:r>
              <a:rPr lang="zh-CN" altLang="en-US" dirty="0" smtClean="0"/>
              <a:t> </a:t>
            </a:r>
            <a:r>
              <a:rPr lang="en-US" altLang="zh-CN" dirty="0" smtClean="0"/>
              <a:t>tracker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Barrel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r>
              <a:rPr lang="en-US" altLang="zh-CN" dirty="0" smtClean="0"/>
              <a:t>Local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structure</a:t>
            </a:r>
            <a:r>
              <a:rPr lang="zh-CN" altLang="en-US" dirty="0" smtClean="0"/>
              <a:t> </a:t>
            </a:r>
            <a:r>
              <a:rPr lang="en-US" altLang="zh-CN" dirty="0" smtClean="0"/>
              <a:t>(Stave)</a:t>
            </a:r>
            <a:r>
              <a:rPr lang="zh-CN" altLang="en-US" dirty="0" smtClean="0"/>
              <a:t>： </a:t>
            </a:r>
            <a:r>
              <a:rPr lang="en-US" dirty="0" smtClean="0"/>
              <a:t>28 </a:t>
            </a:r>
            <a:r>
              <a:rPr lang="en-US" dirty="0"/>
              <a:t>barrel modules on each </a:t>
            </a:r>
            <a:r>
              <a:rPr lang="en-US" dirty="0" smtClean="0"/>
              <a:t>stave</a:t>
            </a:r>
            <a:r>
              <a:rPr lang="zh-CN" altLang="en-US" dirty="0" smtClean="0"/>
              <a:t> </a:t>
            </a:r>
            <a:r>
              <a:rPr lang="en-US" dirty="0" smtClean="0"/>
              <a:t> </a:t>
            </a:r>
            <a:r>
              <a:rPr lang="zh-CN" altLang="en-US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64769"/>
            <a:ext cx="8489740" cy="118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532" y="1661379"/>
            <a:ext cx="2574499" cy="3706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0711" y="1721169"/>
            <a:ext cx="2058209" cy="36782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3783724" y="1642339"/>
            <a:ext cx="5284076" cy="3743600"/>
          </a:xfrm>
          <a:prstGeom prst="rect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6200" y="5478218"/>
            <a:ext cx="8742720" cy="1303582"/>
          </a:xfrm>
          <a:prstGeom prst="rect">
            <a:avLst/>
          </a:prstGeom>
          <a:noFill/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  <p:sp>
        <p:nvSpPr>
          <p:cNvPr id="10" name="Right Arrow 9"/>
          <p:cNvSpPr/>
          <p:nvPr/>
        </p:nvSpPr>
        <p:spPr bwMode="auto">
          <a:xfrm rot="19885829">
            <a:off x="2012492" y="3999031"/>
            <a:ext cx="4298853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8747" y="5038979"/>
            <a:ext cx="2229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mtClean="0">
                <a:solidFill>
                  <a:srgbClr val="FF0000"/>
                </a:solidFill>
              </a:rPr>
              <a:t>Stave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prototype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61919" y="1655407"/>
            <a:ext cx="240835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Barrel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Global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structure</a:t>
            </a:r>
            <a:r>
              <a:rPr lang="zh-CN" alt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861" y="2590782"/>
            <a:ext cx="355033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</a:rPr>
              <a:t>  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Local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</a:rPr>
              <a:t>strcture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: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Stave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 </a:t>
            </a:r>
            <a:endParaRPr lang="en-US" altLang="zh-CN" sz="2400" b="1" dirty="0" smtClean="0">
              <a:solidFill>
                <a:srgbClr val="FF0000"/>
              </a:solidFill>
            </a:endParaRPr>
          </a:p>
          <a:p>
            <a:r>
              <a:rPr lang="en-US" altLang="zh-CN" sz="2400" b="1" dirty="0">
                <a:solidFill>
                  <a:srgbClr val="0070C0"/>
                </a:solidFill>
              </a:rPr>
              <a:t>=</a:t>
            </a:r>
            <a:r>
              <a:rPr lang="zh-CN" altLang="en-US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28</a:t>
            </a:r>
            <a:r>
              <a:rPr lang="zh-CN" altLang="en-US" sz="2400" b="1" dirty="0">
                <a:solidFill>
                  <a:srgbClr val="0070C0"/>
                </a:solidFill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</a:rPr>
              <a:t>modules</a:t>
            </a:r>
            <a:r>
              <a:rPr lang="zh-CN" altLang="en-US" sz="2400" b="1" dirty="0">
                <a:solidFill>
                  <a:srgbClr val="0070C0"/>
                </a:solidFill>
              </a:rPr>
              <a:t> </a:t>
            </a:r>
            <a:endParaRPr lang="en-US" altLang="zh-CN" sz="2400" b="1" dirty="0">
              <a:solidFill>
                <a:srgbClr val="0070C0"/>
              </a:solidFill>
            </a:endParaRPr>
          </a:p>
          <a:p>
            <a:r>
              <a:rPr lang="en-US" altLang="zh-CN" sz="2400" b="1" dirty="0" smtClean="0">
                <a:solidFill>
                  <a:srgbClr val="00B050"/>
                </a:solidFill>
              </a:rPr>
              <a:t>+</a:t>
            </a:r>
            <a:r>
              <a:rPr lang="zh-CN" altLang="en-US" sz="2400" b="1" dirty="0" smtClean="0">
                <a:solidFill>
                  <a:srgbClr val="00B050"/>
                </a:solidFill>
              </a:rPr>
              <a:t> </a:t>
            </a:r>
            <a:r>
              <a:rPr lang="en-US" altLang="zh-CN" sz="2400" b="1" dirty="0" smtClean="0">
                <a:solidFill>
                  <a:srgbClr val="00B050"/>
                </a:solidFill>
              </a:rPr>
              <a:t>electronic</a:t>
            </a:r>
            <a:r>
              <a:rPr lang="zh-CN" altLang="en-US" sz="2400" b="1" dirty="0" smtClean="0">
                <a:solidFill>
                  <a:srgbClr val="00B050"/>
                </a:solidFill>
              </a:rPr>
              <a:t> </a:t>
            </a:r>
            <a:r>
              <a:rPr lang="en-US" altLang="zh-CN" sz="2400" b="1" dirty="0" smtClean="0">
                <a:solidFill>
                  <a:srgbClr val="00B050"/>
                </a:solidFill>
              </a:rPr>
              <a:t>(bus</a:t>
            </a:r>
            <a:r>
              <a:rPr lang="zh-CN" altLang="en-US" sz="2400" b="1" dirty="0" smtClean="0">
                <a:solidFill>
                  <a:srgbClr val="00B050"/>
                </a:solidFill>
              </a:rPr>
              <a:t> </a:t>
            </a:r>
            <a:r>
              <a:rPr lang="en-US" altLang="zh-CN" sz="2400" b="1" dirty="0" smtClean="0">
                <a:solidFill>
                  <a:srgbClr val="00B050"/>
                </a:solidFill>
              </a:rPr>
              <a:t>tape)</a:t>
            </a:r>
          </a:p>
          <a:p>
            <a:r>
              <a:rPr lang="en-US" altLang="zh-CN" sz="2400" b="1" dirty="0" smtClean="0">
                <a:solidFill>
                  <a:srgbClr val="7030A0"/>
                </a:solidFill>
              </a:rPr>
              <a:t>+</a:t>
            </a:r>
            <a:r>
              <a:rPr lang="zh-CN" altLang="en-US" sz="2400" b="1" dirty="0" smtClean="0">
                <a:solidFill>
                  <a:srgbClr val="7030A0"/>
                </a:solidFill>
              </a:rPr>
              <a:t> </a:t>
            </a:r>
            <a:r>
              <a:rPr lang="en-US" altLang="zh-CN" sz="2400" b="1" dirty="0" smtClean="0">
                <a:solidFill>
                  <a:srgbClr val="7030A0"/>
                </a:solidFill>
              </a:rPr>
              <a:t>thermal</a:t>
            </a:r>
            <a:r>
              <a:rPr lang="zh-CN" altLang="en-US" sz="2400" b="1" dirty="0" smtClean="0">
                <a:solidFill>
                  <a:srgbClr val="7030A0"/>
                </a:solidFill>
              </a:rPr>
              <a:t> </a:t>
            </a:r>
            <a:r>
              <a:rPr lang="en-US" altLang="zh-CN" sz="2400" b="1" dirty="0" smtClean="0">
                <a:solidFill>
                  <a:srgbClr val="7030A0"/>
                </a:solidFill>
              </a:rPr>
              <a:t>(cooling</a:t>
            </a:r>
            <a:r>
              <a:rPr lang="zh-CN" altLang="en-US" sz="2400" b="1" dirty="0" smtClean="0">
                <a:solidFill>
                  <a:srgbClr val="7030A0"/>
                </a:solidFill>
              </a:rPr>
              <a:t> </a:t>
            </a:r>
            <a:r>
              <a:rPr lang="en-US" altLang="zh-CN" sz="2400" b="1" dirty="0" smtClean="0">
                <a:solidFill>
                  <a:srgbClr val="7030A0"/>
                </a:solidFill>
              </a:rPr>
              <a:t>pipe)</a:t>
            </a:r>
          </a:p>
          <a:p>
            <a:r>
              <a:rPr lang="en-US" altLang="zh-CN" sz="2400" b="1" dirty="0" smtClean="0"/>
              <a:t>+mechanics</a:t>
            </a:r>
            <a:r>
              <a:rPr lang="zh-CN" altLang="en-US" sz="2400" b="1" dirty="0" smtClean="0"/>
              <a:t> </a:t>
            </a:r>
            <a:r>
              <a:rPr lang="en-US" altLang="zh-CN" sz="2400" b="1" dirty="0" smtClean="0"/>
              <a:t>(carbon</a:t>
            </a:r>
            <a:r>
              <a:rPr lang="zh-CN" altLang="en-US" sz="2400" b="1" dirty="0" smtClean="0"/>
              <a:t> </a:t>
            </a:r>
            <a:r>
              <a:rPr lang="en-US" sz="2400" b="1" dirty="0" err="1"/>
              <a:t>fibre</a:t>
            </a:r>
            <a:r>
              <a:rPr lang="en-US" sz="2400" b="1" dirty="0">
                <a:latin typeface="Goudy Old Style" charset="0"/>
              </a:rPr>
              <a:t> </a:t>
            </a:r>
            <a:r>
              <a:rPr lang="en-US" altLang="zh-CN" sz="2400" b="1" dirty="0" smtClean="0">
                <a:latin typeface="Goudy Old Style" charset="0"/>
              </a:rPr>
              <a:t>)</a:t>
            </a:r>
            <a:endParaRPr lang="en-US" sz="2400" b="1" dirty="0"/>
          </a:p>
        </p:txBody>
      </p:sp>
      <p:sp>
        <p:nvSpPr>
          <p:cNvPr id="17" name="Rectangle 16"/>
          <p:cNvSpPr/>
          <p:nvPr/>
        </p:nvSpPr>
        <p:spPr bwMode="auto">
          <a:xfrm>
            <a:off x="0" y="2682446"/>
            <a:ext cx="3783724" cy="2761920"/>
          </a:xfrm>
          <a:prstGeom prst="rect">
            <a:avLst/>
          </a:prstGeom>
          <a:noFill/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9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25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Module: the basic detector unit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63865"/>
            <a:ext cx="8839200" cy="5638800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endParaRPr lang="en-US" sz="2800" dirty="0">
              <a:solidFill>
                <a:srgbClr val="0000FF"/>
              </a:solidFill>
              <a:latin typeface="Goudy Old Style" charset="0"/>
            </a:endParaRPr>
          </a:p>
          <a:p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44260" y="5827986"/>
            <a:ext cx="1905000" cy="228600"/>
          </a:xfrm>
        </p:spPr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741" y="2644422"/>
            <a:ext cx="3243755" cy="3554801"/>
          </a:xfrm>
          <a:prstGeom prst="rect">
            <a:avLst/>
          </a:prstGeom>
        </p:spPr>
      </p:pic>
      <p:sp>
        <p:nvSpPr>
          <p:cNvPr id="7" name="Shape 858"/>
          <p:cNvSpPr/>
          <p:nvPr/>
        </p:nvSpPr>
        <p:spPr>
          <a:xfrm>
            <a:off x="7925424" y="2556759"/>
            <a:ext cx="1195626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>
              <a:defRPr lang="en-US"/>
            </a:defPPr>
            <a:lvl1pPr marL="0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352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705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058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411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6764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116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469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4821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smtClean="0"/>
              <a:t>Readout</a:t>
            </a:r>
            <a:r>
              <a:rPr dirty="0" smtClean="0"/>
              <a:t> ASIC</a:t>
            </a:r>
            <a:r>
              <a:rPr lang="en-GB" dirty="0" smtClean="0"/>
              <a:t>s </a:t>
            </a:r>
            <a:endParaRPr dirty="0"/>
          </a:p>
        </p:txBody>
      </p:sp>
      <p:sp>
        <p:nvSpPr>
          <p:cNvPr id="9" name="Shape 861"/>
          <p:cNvSpPr/>
          <p:nvPr/>
        </p:nvSpPr>
        <p:spPr>
          <a:xfrm>
            <a:off x="8196760" y="4509512"/>
            <a:ext cx="820340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defPPr>
              <a:defRPr lang="en-US"/>
            </a:defPPr>
            <a:lvl1pPr marL="0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352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705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058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411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6764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116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469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4821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 smtClean="0"/>
              <a:t>Silicon </a:t>
            </a:r>
            <a:r>
              <a:rPr dirty="0" smtClean="0"/>
              <a:t>Sensor</a:t>
            </a:r>
            <a:endParaRPr dirty="0"/>
          </a:p>
        </p:txBody>
      </p:sp>
      <p:sp>
        <p:nvSpPr>
          <p:cNvPr id="10" name="Shape 860"/>
          <p:cNvSpPr/>
          <p:nvPr/>
        </p:nvSpPr>
        <p:spPr>
          <a:xfrm>
            <a:off x="5870562" y="6448566"/>
            <a:ext cx="232619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>
              <a:defRPr lang="en-US"/>
            </a:defPPr>
            <a:lvl1pPr marL="0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352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705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058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411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6764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116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469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4821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dirty="0"/>
              <a:t>Hybrid</a:t>
            </a:r>
          </a:p>
        </p:txBody>
      </p:sp>
      <p:sp>
        <p:nvSpPr>
          <p:cNvPr id="12" name="Shape 864"/>
          <p:cNvSpPr/>
          <p:nvPr/>
        </p:nvSpPr>
        <p:spPr>
          <a:xfrm flipV="1">
            <a:off x="6580005" y="3221007"/>
            <a:ext cx="1766830" cy="284853"/>
          </a:xfrm>
          <a:prstGeom prst="line">
            <a:avLst/>
          </a:prstGeom>
          <a:ln w="44450">
            <a:solidFill>
              <a:srgbClr val="FF0000"/>
            </a:solidFill>
            <a:bevel/>
            <a:tailEnd type="triangle"/>
          </a:ln>
        </p:spPr>
        <p:txBody>
          <a:bodyPr lIns="45719" rIns="45719"/>
          <a:lstStyle>
            <a:defPPr>
              <a:defRPr lang="en-US"/>
            </a:defPPr>
            <a:lvl1pPr marL="0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352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705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058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411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6764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116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469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4821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endParaRPr sz="1200">
              <a:latin typeface="Helvetica"/>
              <a:ea typeface="Helvetica"/>
              <a:cs typeface="Helvetica"/>
            </a:endParaRPr>
          </a:p>
        </p:txBody>
      </p:sp>
      <p:sp>
        <p:nvSpPr>
          <p:cNvPr id="13" name="Shape 864"/>
          <p:cNvSpPr/>
          <p:nvPr/>
        </p:nvSpPr>
        <p:spPr>
          <a:xfrm flipH="1">
            <a:off x="6319086" y="5171091"/>
            <a:ext cx="107817" cy="1359358"/>
          </a:xfrm>
          <a:prstGeom prst="line">
            <a:avLst/>
          </a:prstGeom>
          <a:ln w="44450">
            <a:solidFill>
              <a:srgbClr val="FF0000"/>
            </a:solidFill>
            <a:bevel/>
            <a:tailEnd type="triangle"/>
          </a:ln>
        </p:spPr>
        <p:txBody>
          <a:bodyPr lIns="45719" rIns="45719"/>
          <a:lstStyle>
            <a:defPPr>
              <a:defRPr lang="en-US"/>
            </a:defPPr>
            <a:lvl1pPr marL="0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352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705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058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411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6764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116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469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4821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endParaRPr sz="1200">
              <a:latin typeface="Helvetica"/>
              <a:ea typeface="Helvetica"/>
              <a:cs typeface="Helvetica"/>
            </a:endParaRPr>
          </a:p>
        </p:txBody>
      </p:sp>
      <p:sp>
        <p:nvSpPr>
          <p:cNvPr id="14" name="Shape 864"/>
          <p:cNvSpPr/>
          <p:nvPr/>
        </p:nvSpPr>
        <p:spPr>
          <a:xfrm>
            <a:off x="6089127" y="5139563"/>
            <a:ext cx="118670" cy="1344390"/>
          </a:xfrm>
          <a:prstGeom prst="line">
            <a:avLst/>
          </a:prstGeom>
          <a:ln w="44450">
            <a:solidFill>
              <a:srgbClr val="FF0000"/>
            </a:solidFill>
            <a:bevel/>
            <a:tailEnd type="triangle"/>
          </a:ln>
        </p:spPr>
        <p:txBody>
          <a:bodyPr lIns="45719" rIns="45719"/>
          <a:lstStyle>
            <a:defPPr>
              <a:defRPr lang="en-US"/>
            </a:defPPr>
            <a:lvl1pPr marL="0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352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705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058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411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6764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116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469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4821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endParaRPr sz="1200">
              <a:latin typeface="Helvetica"/>
              <a:ea typeface="Helvetica"/>
              <a:cs typeface="Helvetica"/>
            </a:endParaRPr>
          </a:p>
        </p:txBody>
      </p:sp>
      <p:sp>
        <p:nvSpPr>
          <p:cNvPr id="15" name="Shape 864"/>
          <p:cNvSpPr/>
          <p:nvPr/>
        </p:nvSpPr>
        <p:spPr>
          <a:xfrm flipV="1">
            <a:off x="7244259" y="4650831"/>
            <a:ext cx="952501" cy="295931"/>
          </a:xfrm>
          <a:prstGeom prst="line">
            <a:avLst/>
          </a:prstGeom>
          <a:ln w="44450">
            <a:solidFill>
              <a:srgbClr val="FF0000"/>
            </a:solidFill>
            <a:bevel/>
            <a:tailEnd type="triangle"/>
          </a:ln>
        </p:spPr>
        <p:txBody>
          <a:bodyPr lIns="45719" rIns="45719"/>
          <a:lstStyle>
            <a:defPPr>
              <a:defRPr lang="en-US"/>
            </a:defPPr>
            <a:lvl1pPr marL="0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352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705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058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411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6764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116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469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4821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endParaRPr sz="1200">
              <a:latin typeface="Helvetica"/>
              <a:ea typeface="Helvetica"/>
              <a:cs typeface="Helvetica"/>
            </a:endParaRPr>
          </a:p>
        </p:txBody>
      </p:sp>
      <p:sp>
        <p:nvSpPr>
          <p:cNvPr id="16" name="Shape 864"/>
          <p:cNvSpPr/>
          <p:nvPr/>
        </p:nvSpPr>
        <p:spPr>
          <a:xfrm flipV="1">
            <a:off x="6794943" y="3932926"/>
            <a:ext cx="1551892" cy="122429"/>
          </a:xfrm>
          <a:prstGeom prst="line">
            <a:avLst/>
          </a:prstGeom>
          <a:ln w="44450">
            <a:solidFill>
              <a:srgbClr val="FF0000"/>
            </a:solidFill>
            <a:bevel/>
            <a:tailEnd type="triangle"/>
          </a:ln>
        </p:spPr>
        <p:txBody>
          <a:bodyPr lIns="45719" rIns="45719"/>
          <a:lstStyle>
            <a:defPPr>
              <a:defRPr lang="en-US"/>
            </a:defPPr>
            <a:lvl1pPr marL="0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352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705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058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411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6764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116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469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4821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endParaRPr sz="1200">
              <a:latin typeface="Helvetica"/>
              <a:ea typeface="Helvetica"/>
              <a:cs typeface="Helvetica"/>
            </a:endParaRPr>
          </a:p>
        </p:txBody>
      </p:sp>
      <p:sp>
        <p:nvSpPr>
          <p:cNvPr id="17" name="Shape 858"/>
          <p:cNvSpPr/>
          <p:nvPr/>
        </p:nvSpPr>
        <p:spPr>
          <a:xfrm>
            <a:off x="7914914" y="3513988"/>
            <a:ext cx="119562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defPPr>
              <a:defRPr lang="en-US"/>
            </a:defPPr>
            <a:lvl1pPr marL="0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352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8705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058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7411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46764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6116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5469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4821" algn="l" defTabSz="509352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 smtClean="0"/>
              <a:t>Wire</a:t>
            </a:r>
            <a:r>
              <a:rPr lang="zh-CN" altLang="en-US" dirty="0" smtClean="0"/>
              <a:t> </a:t>
            </a:r>
            <a:r>
              <a:rPr lang="en-US" altLang="zh-CN" dirty="0" smtClean="0"/>
              <a:t>bond</a:t>
            </a:r>
            <a:endParaRPr dirty="0"/>
          </a:p>
        </p:txBody>
      </p:sp>
      <p:sp>
        <p:nvSpPr>
          <p:cNvPr id="18" name="Rectangle 17"/>
          <p:cNvSpPr/>
          <p:nvPr/>
        </p:nvSpPr>
        <p:spPr>
          <a:xfrm>
            <a:off x="4780923" y="2129626"/>
            <a:ext cx="34874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solidFill>
                  <a:srgbClr val="FF0000"/>
                </a:solidFill>
              </a:rPr>
              <a:t>One</a:t>
            </a:r>
            <a:r>
              <a:rPr lang="zh-CN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zh-CN" sz="2000" dirty="0" smtClean="0">
                <a:solidFill>
                  <a:srgbClr val="FF0000"/>
                </a:solidFill>
              </a:rPr>
              <a:t>Module</a:t>
            </a:r>
            <a:r>
              <a:rPr lang="zh-CN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zh-CN" sz="2000" dirty="0" smtClean="0">
                <a:solidFill>
                  <a:srgbClr val="FF0000"/>
                </a:solidFill>
              </a:rPr>
              <a:t>prototype</a:t>
            </a:r>
            <a:r>
              <a:rPr lang="zh-CN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zh-CN" sz="2000" dirty="0" smtClean="0">
                <a:solidFill>
                  <a:srgbClr val="FF0000"/>
                </a:solidFill>
              </a:rPr>
              <a:t>by</a:t>
            </a:r>
            <a:r>
              <a:rPr lang="zh-CN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zh-CN" sz="2000" dirty="0" smtClean="0">
                <a:solidFill>
                  <a:srgbClr val="FF0000"/>
                </a:solidFill>
              </a:rPr>
              <a:t>IHEP</a:t>
            </a:r>
            <a:r>
              <a:rPr lang="zh-CN" altLang="en-US" sz="2000" dirty="0" smtClean="0">
                <a:solidFill>
                  <a:srgbClr val="FF0000"/>
                </a:solidFill>
              </a:rPr>
              <a:t>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77" t="2713" r="7924" b="10425"/>
          <a:stretch/>
        </p:blipFill>
        <p:spPr>
          <a:xfrm>
            <a:off x="74196" y="2556759"/>
            <a:ext cx="4692661" cy="368524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27670" y="803353"/>
            <a:ext cx="847617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buFontTx/>
              <a:buChar char="•"/>
            </a:pPr>
            <a:r>
              <a:rPr lang="en-US" altLang="zh-CN" sz="2800" dirty="0" smtClean="0">
                <a:solidFill>
                  <a:srgbClr val="0000FF"/>
                </a:solidFill>
                <a:latin typeface="Goudy Old Style" charset="0"/>
              </a:rPr>
              <a:t>10</a:t>
            </a:r>
            <a:r>
              <a:rPr lang="zh-CN" altLang="en-US" sz="2800" dirty="0" smtClean="0">
                <a:solidFill>
                  <a:srgbClr val="0000FF"/>
                </a:solidFill>
                <a:latin typeface="Goudy Old Style" charset="0"/>
              </a:rPr>
              <a:t> </a:t>
            </a:r>
            <a:r>
              <a:rPr lang="en-US" altLang="zh-CN" sz="2800" dirty="0" smtClean="0">
                <a:solidFill>
                  <a:srgbClr val="0000FF"/>
                </a:solidFill>
                <a:latin typeface="Goudy Old Style" charset="0"/>
              </a:rPr>
              <a:t>readout</a:t>
            </a:r>
            <a:r>
              <a:rPr lang="zh-CN" altLang="en-US" sz="2800" dirty="0" smtClean="0">
                <a:solidFill>
                  <a:srgbClr val="0000FF"/>
                </a:solidFill>
                <a:latin typeface="Goudy Old Style" charset="0"/>
              </a:rPr>
              <a:t> </a:t>
            </a:r>
            <a:r>
              <a:rPr lang="en-US" altLang="zh-CN" sz="2800" dirty="0" smtClean="0">
                <a:solidFill>
                  <a:srgbClr val="0000FF"/>
                </a:solidFill>
                <a:latin typeface="Goudy Old Style" charset="0"/>
              </a:rPr>
              <a:t>ASIC</a:t>
            </a:r>
            <a:r>
              <a:rPr lang="zh-CN" altLang="en-US" sz="2800" dirty="0" smtClean="0">
                <a:solidFill>
                  <a:srgbClr val="0000FF"/>
                </a:solidFill>
                <a:latin typeface="Goudy Old Style" charset="0"/>
              </a:rPr>
              <a:t> </a:t>
            </a:r>
            <a:r>
              <a:rPr lang="en-US" altLang="zh-CN" sz="2800" dirty="0" smtClean="0">
                <a:solidFill>
                  <a:srgbClr val="0000FF"/>
                </a:solidFill>
                <a:latin typeface="Goudy Old Style" charset="0"/>
              </a:rPr>
              <a:t>(ABC130)</a:t>
            </a:r>
            <a:r>
              <a:rPr lang="zh-CN" altLang="en-US" sz="2800" dirty="0" smtClean="0">
                <a:solidFill>
                  <a:srgbClr val="0000FF"/>
                </a:solidFill>
                <a:latin typeface="Goudy Old Style" charset="0"/>
              </a:rPr>
              <a:t> </a:t>
            </a:r>
            <a:r>
              <a:rPr lang="en-US" altLang="zh-CN" sz="2800" dirty="0" smtClean="0">
                <a:solidFill>
                  <a:srgbClr val="0000FF"/>
                </a:solidFill>
                <a:latin typeface="Goudy Old Style" charset="0"/>
              </a:rPr>
              <a:t>wire-bonded</a:t>
            </a:r>
            <a:r>
              <a:rPr lang="zh-CN" altLang="en-US" sz="2800" dirty="0" smtClean="0">
                <a:solidFill>
                  <a:srgbClr val="0000FF"/>
                </a:solidFill>
                <a:latin typeface="Goudy Old Style" charset="0"/>
              </a:rPr>
              <a:t> </a:t>
            </a:r>
            <a:r>
              <a:rPr lang="en-US" altLang="zh-CN" sz="2800" dirty="0" smtClean="0">
                <a:solidFill>
                  <a:srgbClr val="0000FF"/>
                </a:solidFill>
                <a:latin typeface="Goudy Old Style" charset="0"/>
              </a:rPr>
              <a:t>on</a:t>
            </a:r>
            <a:r>
              <a:rPr lang="zh-CN" altLang="en-US" sz="2800" dirty="0" smtClean="0">
                <a:solidFill>
                  <a:srgbClr val="0000FF"/>
                </a:solidFill>
                <a:latin typeface="Goudy Old Style" charset="0"/>
              </a:rPr>
              <a:t> </a:t>
            </a:r>
            <a:r>
              <a:rPr lang="en-US" altLang="zh-CN" sz="2800" dirty="0" smtClean="0">
                <a:solidFill>
                  <a:srgbClr val="0000FF"/>
                </a:solidFill>
                <a:latin typeface="Goudy Old Style" charset="0"/>
              </a:rPr>
              <a:t>one</a:t>
            </a:r>
            <a:r>
              <a:rPr lang="zh-CN" altLang="en-US" sz="2800" dirty="0" smtClean="0">
                <a:solidFill>
                  <a:srgbClr val="0000FF"/>
                </a:solidFill>
                <a:latin typeface="Goudy Old Style" charset="0"/>
              </a:rPr>
              <a:t> </a:t>
            </a:r>
            <a:r>
              <a:rPr lang="en-US" altLang="zh-CN" sz="2800" dirty="0" smtClean="0">
                <a:solidFill>
                  <a:srgbClr val="0000FF"/>
                </a:solidFill>
                <a:latin typeface="Goudy Old Style" charset="0"/>
              </a:rPr>
              <a:t>hybrid</a:t>
            </a:r>
            <a:endParaRPr lang="en-US" sz="2800" dirty="0" smtClean="0">
              <a:solidFill>
                <a:srgbClr val="0000FF"/>
              </a:solidFill>
              <a:latin typeface="Goudy Old Style" charset="0"/>
            </a:endParaRPr>
          </a:p>
          <a:p>
            <a:pPr marL="342900" lvl="1" indent="-342900">
              <a:buFontTx/>
              <a:buChar char="•"/>
            </a:pPr>
            <a:r>
              <a:rPr lang="en-US" sz="2800" dirty="0" smtClean="0">
                <a:solidFill>
                  <a:srgbClr val="0000FF"/>
                </a:solidFill>
                <a:latin typeface="Goudy Old Style" charset="0"/>
              </a:rPr>
              <a:t>Two </a:t>
            </a:r>
            <a:r>
              <a:rPr lang="en-US" sz="2800" dirty="0">
                <a:solidFill>
                  <a:srgbClr val="0000FF"/>
                </a:solidFill>
                <a:latin typeface="Goudy Old Style" charset="0"/>
              </a:rPr>
              <a:t>Hybrids are glued on short strip sensor, and wire bonded to sensor to readout 2560 channels each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54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7298" y="0"/>
            <a:ext cx="9144000" cy="685800"/>
          </a:xfrm>
        </p:spPr>
        <p:txBody>
          <a:bodyPr/>
          <a:lstStyle/>
          <a:p>
            <a:r>
              <a:rPr lang="en-US" dirty="0"/>
              <a:t>Radiation hard </a:t>
            </a:r>
            <a:r>
              <a:rPr lang="en-US" altLang="zh-CN" dirty="0" smtClean="0"/>
              <a:t>strip</a:t>
            </a:r>
            <a:r>
              <a:rPr lang="zh-CN" altLang="en-US" dirty="0" smtClean="0"/>
              <a:t> </a:t>
            </a:r>
            <a:r>
              <a:rPr lang="en-US" dirty="0" smtClean="0"/>
              <a:t>Sensor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33097"/>
            <a:ext cx="9779876" cy="5638800"/>
          </a:xfrm>
        </p:spPr>
        <p:txBody>
          <a:bodyPr/>
          <a:lstStyle/>
          <a:p>
            <a:pPr marL="365760" lvl="1" indent="-283464">
              <a:buFont typeface="Wingdings 2"/>
              <a:buChar char=""/>
              <a:defRPr/>
            </a:pPr>
            <a:r>
              <a:rPr lang="en-US" dirty="0"/>
              <a:t>N+-on-p strip </a:t>
            </a:r>
            <a:r>
              <a:rPr lang="en-US" dirty="0" smtClean="0"/>
              <a:t>sensor</a:t>
            </a:r>
            <a:r>
              <a:rPr lang="zh-CN" altLang="en-US" dirty="0" smtClean="0"/>
              <a:t> </a:t>
            </a:r>
            <a:r>
              <a:rPr lang="en-US" altLang="zh-CN" dirty="0" smtClean="0"/>
              <a:t>(9.7</a:t>
            </a:r>
            <a:r>
              <a:rPr lang="zh-CN" altLang="en-US" dirty="0" smtClean="0"/>
              <a:t> </a:t>
            </a:r>
            <a:r>
              <a:rPr lang="en-US" altLang="zh-CN" dirty="0" smtClean="0"/>
              <a:t>cm</a:t>
            </a:r>
            <a:r>
              <a:rPr lang="en-US" altLang="zh-CN" baseline="30000" dirty="0" smtClean="0"/>
              <a:t>2</a:t>
            </a:r>
            <a:r>
              <a:rPr lang="zh-CN" altLang="en-US" dirty="0" smtClean="0"/>
              <a:t> </a:t>
            </a:r>
            <a:r>
              <a:rPr lang="en-US" altLang="zh-CN" dirty="0" smtClean="0"/>
              <a:t>X</a:t>
            </a:r>
            <a:r>
              <a:rPr lang="en-US" altLang="zh-CN" dirty="0"/>
              <a:t> 9.7</a:t>
            </a:r>
            <a:r>
              <a:rPr lang="zh-CN" altLang="en-US" dirty="0"/>
              <a:t> </a:t>
            </a:r>
            <a:r>
              <a:rPr lang="en-US" altLang="zh-CN" dirty="0"/>
              <a:t>cm</a:t>
            </a:r>
            <a:r>
              <a:rPr lang="en-US" altLang="zh-CN" baseline="30000" dirty="0"/>
              <a:t>2</a:t>
            </a:r>
            <a:r>
              <a:rPr lang="zh-CN" altLang="en-US" dirty="0"/>
              <a:t> </a:t>
            </a:r>
            <a:r>
              <a:rPr lang="en-US" altLang="zh-CN" dirty="0" smtClean="0"/>
              <a:t>)</a:t>
            </a:r>
          </a:p>
          <a:p>
            <a:pPr marL="640080" lvl="1" indent="-237744">
              <a:buFont typeface="Verdana"/>
              <a:buChar char="◦"/>
              <a:defRPr/>
            </a:pPr>
            <a:r>
              <a:rPr lang="en-US" dirty="0">
                <a:solidFill>
                  <a:srgbClr val="0000FF"/>
                </a:solidFill>
                <a:latin typeface="Goudy Old Style" charset="0"/>
              </a:rPr>
              <a:t>Collect electrons </a:t>
            </a:r>
            <a:r>
              <a:rPr lang="en-US" dirty="0">
                <a:solidFill>
                  <a:srgbClr val="FF6600"/>
                </a:solidFill>
                <a:latin typeface="Goudy Old Style" charset="0"/>
              </a:rPr>
              <a:t>(fast carriers, reduce charge trapping) </a:t>
            </a:r>
            <a:endParaRPr lang="en-US" dirty="0">
              <a:solidFill>
                <a:srgbClr val="0000FF"/>
              </a:solidFill>
              <a:latin typeface="Goudy Old Style" charset="0"/>
            </a:endParaRPr>
          </a:p>
          <a:p>
            <a:pPr marL="640080" lvl="1" indent="-237744">
              <a:buFont typeface="Verdana"/>
              <a:buChar char="◦"/>
              <a:defRPr/>
            </a:pPr>
            <a:r>
              <a:rPr lang="en-US" dirty="0" smtClean="0">
                <a:solidFill>
                  <a:srgbClr val="0000FF"/>
                </a:solidFill>
                <a:latin typeface="Goudy Old Style" charset="0"/>
              </a:rPr>
              <a:t>&gt;22k</a:t>
            </a:r>
            <a:r>
              <a:rPr lang="zh-CN" altLang="en-US" dirty="0" smtClean="0">
                <a:solidFill>
                  <a:srgbClr val="0000FF"/>
                </a:solidFill>
                <a:latin typeface="Goudy Old Style" charset="0"/>
              </a:rPr>
              <a:t> （</a:t>
            </a:r>
            <a:r>
              <a:rPr lang="en-US" altLang="zh-CN" dirty="0" smtClean="0">
                <a:solidFill>
                  <a:srgbClr val="0000FF"/>
                </a:solidFill>
                <a:latin typeface="Goudy Old Style" charset="0"/>
              </a:rPr>
              <a:t>10</a:t>
            </a:r>
            <a:r>
              <a:rPr lang="en-US" altLang="zh-CN" dirty="0">
                <a:solidFill>
                  <a:srgbClr val="0000FF"/>
                </a:solidFill>
                <a:latin typeface="Goudy Old Style" charset="0"/>
              </a:rPr>
              <a:t>k</a:t>
            </a:r>
            <a:r>
              <a:rPr lang="zh-CN" altLang="en-US" dirty="0" smtClean="0">
                <a:solidFill>
                  <a:srgbClr val="0000FF"/>
                </a:solidFill>
                <a:latin typeface="Goudy Old Style" charset="0"/>
              </a:rPr>
              <a:t>）</a:t>
            </a:r>
            <a:r>
              <a:rPr lang="en-US" dirty="0" smtClean="0">
                <a:solidFill>
                  <a:srgbClr val="0000FF"/>
                </a:solidFill>
                <a:latin typeface="Goudy Old Style" charset="0"/>
              </a:rPr>
              <a:t>  </a:t>
            </a:r>
            <a:r>
              <a:rPr lang="en-US" dirty="0">
                <a:solidFill>
                  <a:srgbClr val="0000FF"/>
                </a:solidFill>
                <a:latin typeface="Goudy Old Style" charset="0"/>
              </a:rPr>
              <a:t>electrons for MIP </a:t>
            </a:r>
            <a:r>
              <a:rPr lang="en-US" altLang="zh-CN" dirty="0" smtClean="0">
                <a:solidFill>
                  <a:srgbClr val="0000FF"/>
                </a:solidFill>
                <a:latin typeface="Goudy Old Style" charset="0"/>
              </a:rPr>
              <a:t>before</a:t>
            </a:r>
            <a:r>
              <a:rPr lang="zh-CN" altLang="en-US" dirty="0" smtClean="0">
                <a:solidFill>
                  <a:srgbClr val="0000FF"/>
                </a:solidFill>
                <a:latin typeface="Goudy Old Style" charset="0"/>
              </a:rPr>
              <a:t> </a:t>
            </a:r>
            <a:r>
              <a:rPr lang="en-US" altLang="zh-CN" dirty="0" smtClean="0">
                <a:solidFill>
                  <a:srgbClr val="0000FF"/>
                </a:solidFill>
                <a:latin typeface="Goudy Old Style" charset="0"/>
              </a:rPr>
              <a:t>(after)</a:t>
            </a:r>
            <a:r>
              <a:rPr lang="en-US" dirty="0" smtClean="0">
                <a:solidFill>
                  <a:srgbClr val="0000FF"/>
                </a:solidFill>
                <a:latin typeface="Goudy Old Style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Goudy Old Style" charset="0"/>
              </a:rPr>
              <a:t>irradiation </a:t>
            </a:r>
          </a:p>
          <a:p>
            <a:pPr marL="365760" lvl="1" indent="-283464">
              <a:buFont typeface="Wingdings 2"/>
              <a:buChar char=""/>
              <a:defRPr/>
            </a:pPr>
            <a:r>
              <a:rPr lang="en-US" altLang="zh-CN" dirty="0" smtClean="0"/>
              <a:t>Market</a:t>
            </a:r>
            <a:r>
              <a:rPr lang="zh-CN" altLang="en-US" dirty="0" smtClean="0"/>
              <a:t> </a:t>
            </a:r>
            <a:r>
              <a:rPr lang="en-US" altLang="zh-CN" dirty="0" smtClean="0"/>
              <a:t>survey</a:t>
            </a:r>
            <a:r>
              <a:rPr lang="zh-CN" altLang="en-US" dirty="0" smtClean="0"/>
              <a:t> </a:t>
            </a:r>
            <a:r>
              <a:rPr lang="en-US" altLang="zh-CN" dirty="0" smtClean="0"/>
              <a:t>for</a:t>
            </a:r>
            <a:r>
              <a:rPr lang="zh-CN" altLang="en-US" dirty="0" smtClean="0"/>
              <a:t> </a:t>
            </a:r>
            <a:r>
              <a:rPr lang="en-US" altLang="zh-CN" dirty="0" smtClean="0"/>
              <a:t>two</a:t>
            </a:r>
            <a:r>
              <a:rPr lang="zh-CN" altLang="en-US" dirty="0" smtClean="0"/>
              <a:t> </a:t>
            </a:r>
            <a:r>
              <a:rPr lang="en-US" altLang="zh-CN" dirty="0"/>
              <a:t>company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dirty="0"/>
              <a:t>Infineon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 err="1"/>
              <a:t>hamamatsu</a:t>
            </a:r>
            <a:r>
              <a:rPr lang="en-US" altLang="zh-CN" dirty="0" smtClean="0"/>
              <a:t>)</a:t>
            </a:r>
          </a:p>
          <a:p>
            <a:pPr marL="765810" lvl="2" indent="-283464">
              <a:buFont typeface="Wingdings 2"/>
              <a:buChar char=""/>
              <a:defRPr/>
            </a:pPr>
            <a:r>
              <a:rPr lang="en-US" dirty="0" smtClean="0">
                <a:solidFill>
                  <a:srgbClr val="FF0000"/>
                </a:solidFill>
              </a:rPr>
              <a:t>Infineon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gave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up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the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project</a:t>
            </a:r>
            <a:r>
              <a:rPr lang="zh-CN" altLang="en-US" dirty="0" smtClean="0">
                <a:solidFill>
                  <a:srgbClr val="FF0000"/>
                </a:solidFill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</a:rPr>
              <a:t>recently</a:t>
            </a:r>
          </a:p>
          <a:p>
            <a:pPr marL="765810" lvl="2" indent="-283464">
              <a:buFont typeface="Wingdings 2"/>
              <a:buChar char=""/>
              <a:defRPr/>
            </a:pPr>
            <a:r>
              <a:rPr lang="en-US" altLang="zh-CN" dirty="0" smtClean="0">
                <a:solidFill>
                  <a:srgbClr val="0070C0"/>
                </a:solidFill>
              </a:rPr>
              <a:t>final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sensor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is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likely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to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order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from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err="1" smtClean="0">
                <a:solidFill>
                  <a:srgbClr val="0070C0"/>
                </a:solidFill>
              </a:rPr>
              <a:t>hamamatsu</a:t>
            </a:r>
            <a:r>
              <a:rPr lang="en-US" altLang="zh-CN" dirty="0" smtClean="0">
                <a:solidFill>
                  <a:srgbClr val="0070C0"/>
                </a:solidFill>
              </a:rPr>
              <a:t>.</a:t>
            </a:r>
          </a:p>
          <a:p>
            <a:pPr marL="765810" lvl="2" indent="-283464">
              <a:buFont typeface="Wingdings 2"/>
              <a:buChar char=""/>
              <a:defRPr/>
            </a:pPr>
            <a:r>
              <a:rPr lang="en-US" altLang="zh-CN" dirty="0" smtClean="0">
                <a:solidFill>
                  <a:srgbClr val="0070C0"/>
                </a:solidFill>
              </a:rPr>
              <a:t>Final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round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of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prototyping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this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year,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IHEP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contribute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to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testing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and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qualifying</a:t>
            </a:r>
            <a:r>
              <a:rPr lang="zh-CN" altLang="en-US" dirty="0" smtClean="0">
                <a:solidFill>
                  <a:srgbClr val="0070C0"/>
                </a:solidFill>
              </a:rPr>
              <a:t> </a:t>
            </a:r>
            <a:r>
              <a:rPr lang="en-US" altLang="zh-CN" dirty="0" smtClean="0">
                <a:solidFill>
                  <a:srgbClr val="0070C0"/>
                </a:solidFill>
              </a:rPr>
              <a:t>sensors</a:t>
            </a:r>
            <a:r>
              <a:rPr lang="en-US" altLang="zh-CN" dirty="0" smtClean="0"/>
              <a:t>.</a:t>
            </a:r>
            <a:r>
              <a:rPr lang="zh-CN" altLang="en-US" dirty="0" smtClean="0"/>
              <a:t> </a:t>
            </a:r>
            <a:endParaRPr lang="en-US" altLang="zh-CN" dirty="0" smtClean="0"/>
          </a:p>
          <a:p>
            <a:pPr marL="365760" lvl="1" indent="-283464">
              <a:buFont typeface="Wingdings 2"/>
              <a:buChar char="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71" y="4225162"/>
            <a:ext cx="3536875" cy="183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0566" y="3222605"/>
            <a:ext cx="4698124" cy="33305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752" y="875919"/>
            <a:ext cx="1841938" cy="185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9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838200"/>
            <a:ext cx="9149255" cy="5638800"/>
          </a:xfrm>
        </p:spPr>
        <p:txBody>
          <a:bodyPr/>
          <a:lstStyle/>
          <a:p>
            <a:r>
              <a:rPr lang="en-US" altLang="zh-CN" sz="2800" b="1" dirty="0"/>
              <a:t>Overview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of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ATLAS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inner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tracker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phase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2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upgrade</a:t>
            </a:r>
            <a:r>
              <a:rPr lang="zh-CN" altLang="en-US" sz="2800" b="1" dirty="0"/>
              <a:t> </a:t>
            </a:r>
            <a:r>
              <a:rPr lang="en-US" altLang="zh-CN" sz="2800" b="1" dirty="0"/>
              <a:t>project</a:t>
            </a:r>
            <a:r>
              <a:rPr lang="zh-CN" altLang="en-US" sz="2800" b="1" dirty="0"/>
              <a:t> </a:t>
            </a:r>
            <a:endParaRPr lang="en-US" altLang="zh-CN" sz="2800" b="1" dirty="0"/>
          </a:p>
          <a:p>
            <a:r>
              <a:rPr lang="en-US" altLang="zh-CN" sz="2800" b="1" dirty="0" smtClean="0"/>
              <a:t>Status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of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IHEP/THU </a:t>
            </a:r>
            <a:r>
              <a:rPr lang="en-US" altLang="zh-CN" sz="2800" b="1" dirty="0"/>
              <a:t>ATLAS </a:t>
            </a:r>
            <a:r>
              <a:rPr lang="en-US" altLang="zh-CN" sz="2800" b="1" dirty="0" err="1"/>
              <a:t>ITk</a:t>
            </a:r>
            <a:r>
              <a:rPr lang="en-US" altLang="zh-CN" sz="2800" b="1" dirty="0"/>
              <a:t> </a:t>
            </a:r>
            <a:r>
              <a:rPr lang="en-US" altLang="zh-CN" sz="2800" b="1" dirty="0" smtClean="0"/>
              <a:t>Group</a:t>
            </a:r>
          </a:p>
          <a:p>
            <a:pPr lvl="1"/>
            <a:r>
              <a:rPr lang="en-US" altLang="zh-CN" sz="2800" b="1" dirty="0" smtClean="0">
                <a:solidFill>
                  <a:srgbClr val="FF0000"/>
                </a:solidFill>
              </a:rPr>
              <a:t>Highlight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of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Recent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progress</a:t>
            </a:r>
          </a:p>
          <a:p>
            <a:pPr lvl="1"/>
            <a:r>
              <a:rPr lang="en-US" altLang="zh-CN" sz="2800" b="1" dirty="0" smtClean="0"/>
              <a:t>Module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production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status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and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plan</a:t>
            </a:r>
          </a:p>
          <a:p>
            <a:pPr lvl="1"/>
            <a:endParaRPr lang="en-US" altLang="zh-CN" b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8267AE-12AC-6D4E-BBA4-95C28F47D5C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6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457950" y="6456935"/>
            <a:ext cx="2057400" cy="365125"/>
          </a:xfrm>
        </p:spPr>
        <p:txBody>
          <a:bodyPr/>
          <a:lstStyle/>
          <a:p>
            <a:fld id="{23B52C8C-83E5-4096-AE71-E2B1817E3CE0}" type="slidenum">
              <a:rPr lang="en-US" sz="1400" smtClean="0">
                <a:solidFill>
                  <a:schemeClr val="tx1"/>
                </a:solidFill>
              </a:rPr>
              <a:t>9</a:t>
            </a:fld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2473" y="2365295"/>
            <a:ext cx="854392" cy="1143000"/>
          </a:xfrm>
          <a:prstGeom prst="rect">
            <a:avLst/>
          </a:prstGeom>
        </p:spPr>
      </p:pic>
      <p:sp>
        <p:nvSpPr>
          <p:cNvPr id="9" name="AutoShape 2" descr="http://atglance.web.cern.ch/atglance/cgi-bin/showImage.py?ccid=66072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345" y="2346256"/>
            <a:ext cx="859399" cy="1143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5459" y="2365295"/>
            <a:ext cx="859399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402" y="4379836"/>
            <a:ext cx="849085" cy="12344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250" y="4425556"/>
            <a:ext cx="927877" cy="1143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6806" y="4471276"/>
            <a:ext cx="1143000" cy="1143000"/>
          </a:xfrm>
          <a:prstGeom prst="rect">
            <a:avLst/>
          </a:prstGeom>
        </p:spPr>
      </p:pic>
      <p:pic>
        <p:nvPicPr>
          <p:cNvPr id="14" name="图片 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559" y="4330989"/>
            <a:ext cx="1092271" cy="1371600"/>
          </a:xfrm>
          <a:prstGeom prst="rect">
            <a:avLst/>
          </a:prstGeom>
        </p:spPr>
      </p:pic>
      <p:pic>
        <p:nvPicPr>
          <p:cNvPr id="16" name="图片 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559" y="2171633"/>
            <a:ext cx="1018614" cy="1371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15781" y="3691424"/>
            <a:ext cx="1316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 err="1"/>
              <a:t>Xinchou</a:t>
            </a:r>
            <a:r>
              <a:rPr lang="en-US" i="1" dirty="0"/>
              <a:t> Lou</a:t>
            </a:r>
          </a:p>
        </p:txBody>
      </p:sp>
      <p:sp>
        <p:nvSpPr>
          <p:cNvPr id="7" name="Rectangle 6"/>
          <p:cNvSpPr/>
          <p:nvPr/>
        </p:nvSpPr>
        <p:spPr>
          <a:xfrm>
            <a:off x="460374" y="1403624"/>
            <a:ext cx="60276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8 Staff Members (7 IHEP + 1 THU)</a:t>
            </a:r>
            <a:endParaRPr lang="en-US" sz="2400" i="1" dirty="0"/>
          </a:p>
        </p:txBody>
      </p:sp>
      <p:sp>
        <p:nvSpPr>
          <p:cNvPr id="19" name="Rectangle 18"/>
          <p:cNvSpPr/>
          <p:nvPr/>
        </p:nvSpPr>
        <p:spPr>
          <a:xfrm>
            <a:off x="2861229" y="3724652"/>
            <a:ext cx="1475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/>
              <a:t>Joao </a:t>
            </a:r>
            <a:r>
              <a:rPr lang="pt-BR" i="1" smtClean="0"/>
              <a:t>da </a:t>
            </a:r>
            <a:r>
              <a:rPr lang="pt-BR" i="1" dirty="0"/>
              <a:t>Costa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4652248" y="3724652"/>
            <a:ext cx="1319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/>
              <a:t>Hongbo Zhu</a:t>
            </a:r>
            <a:endParaRPr lang="en-US" i="1" dirty="0"/>
          </a:p>
        </p:txBody>
      </p:sp>
      <p:sp>
        <p:nvSpPr>
          <p:cNvPr id="21" name="Rectangle 20"/>
          <p:cNvSpPr/>
          <p:nvPr/>
        </p:nvSpPr>
        <p:spPr>
          <a:xfrm>
            <a:off x="6281419" y="3691424"/>
            <a:ext cx="1169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 err="1"/>
              <a:t>Weiguo</a:t>
            </a:r>
            <a:r>
              <a:rPr lang="en-US" i="1" dirty="0"/>
              <a:t> Lu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610591" y="5741797"/>
            <a:ext cx="805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/>
              <a:t>Xin Shi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941795" y="5720874"/>
            <a:ext cx="1314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i="1" dirty="0" err="1"/>
              <a:t>Zhijun</a:t>
            </a:r>
            <a:r>
              <a:rPr lang="pt-BR" i="1" dirty="0"/>
              <a:t> </a:t>
            </a:r>
            <a:r>
              <a:rPr lang="pt-BR" i="1" dirty="0" err="1"/>
              <a:t>Liang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706467" y="5725911"/>
            <a:ext cx="1023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/>
              <a:t>Yiming</a:t>
            </a:r>
            <a:r>
              <a:rPr lang="en-US" i="1" dirty="0"/>
              <a:t> Li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446675" y="5720874"/>
            <a:ext cx="997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Xin Chen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>
                <a:latin typeface="Arial" panose="020B0604020202020204" pitchFamily="34" charset="0"/>
                <a:ea typeface="Microsoft JhengHei" panose="020B0604030504040204" pitchFamily="34" charset="-120"/>
              </a:rPr>
              <a:t>IHEP/THU ATLAS </a:t>
            </a:r>
            <a:r>
              <a:rPr lang="en-US" altLang="zh-CN" dirty="0" err="1">
                <a:latin typeface="Arial" panose="020B0604020202020204" pitchFamily="34" charset="0"/>
                <a:ea typeface="Microsoft JhengHei" panose="020B0604030504040204" pitchFamily="34" charset="-120"/>
              </a:rPr>
              <a:t>ITk</a:t>
            </a:r>
            <a:r>
              <a:rPr lang="en-US" altLang="zh-CN" dirty="0">
                <a:latin typeface="Arial" panose="020B0604020202020204" pitchFamily="34" charset="0"/>
                <a:ea typeface="Microsoft JhengHei" panose="020B0604030504040204" pitchFamily="34" charset="-120"/>
              </a:rPr>
              <a:t> </a:t>
            </a:r>
            <a:r>
              <a:rPr lang="en-US" altLang="zh-CN" dirty="0" smtClean="0"/>
              <a:t>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3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CalibriSmall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97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ay25_cepc_rome_zhijun" id="{FBD7621B-325C-5F4F-B60A-44FC84F9F7EB}" vid="{1C5BD276-B902-A443-8B9B-6A1609A34F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5949</TotalTime>
  <Words>1786</Words>
  <Application>Microsoft Macintosh PowerPoint</Application>
  <PresentationFormat>On-screen Show (4:3)</PresentationFormat>
  <Paragraphs>323</Paragraphs>
  <Slides>34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Courier New</vt:lpstr>
      <vt:lpstr>DengXian</vt:lpstr>
      <vt:lpstr>Helvetica</vt:lpstr>
      <vt:lpstr>KaiTi</vt:lpstr>
      <vt:lpstr>Microsoft JhengHei</vt:lpstr>
      <vt:lpstr>ＭＳ Ｐゴシック</vt:lpstr>
      <vt:lpstr>Times New Roman</vt:lpstr>
      <vt:lpstr>Verdana</vt:lpstr>
      <vt:lpstr>宋体</vt:lpstr>
      <vt:lpstr>Arial</vt:lpstr>
      <vt:lpstr>Calibri</vt:lpstr>
      <vt:lpstr>Gill Sans MT</vt:lpstr>
      <vt:lpstr>Goudy Old Style</vt:lpstr>
      <vt:lpstr>Wingdings</vt:lpstr>
      <vt:lpstr>Wingdings 2</vt:lpstr>
      <vt:lpstr>NewCalibriSmall</vt:lpstr>
      <vt:lpstr>The new silicon microstrips tracker for the Phase-II ATLAS detector</vt:lpstr>
      <vt:lpstr>Outline </vt:lpstr>
      <vt:lpstr>Introduction to LHC phase II upgrade </vt:lpstr>
      <vt:lpstr>ATLAS Inner TracKer ( ITK) upgrade</vt:lpstr>
      <vt:lpstr>Structure of the silicon strip tracker</vt:lpstr>
      <vt:lpstr>Module: the basic detector unit </vt:lpstr>
      <vt:lpstr>Radiation hard strip Sensor </vt:lpstr>
      <vt:lpstr>PowerPoint Presentation</vt:lpstr>
      <vt:lpstr>The IHEP/THU ATLAS ITk team</vt:lpstr>
      <vt:lpstr>Frontend ASIC: ABCStar chip</vt:lpstr>
      <vt:lpstr>Frontend ASIC: Functional Verification</vt:lpstr>
      <vt:lpstr>Progress: ASIC radiation hardness </vt:lpstr>
      <vt:lpstr>ITK project irradiation </vt:lpstr>
      <vt:lpstr>TID current bump in ASIC</vt:lpstr>
      <vt:lpstr>Module testbeam at DESY </vt:lpstr>
      <vt:lpstr>PowerPoint Presentation</vt:lpstr>
      <vt:lpstr>Module production workflow</vt:lpstr>
      <vt:lpstr>Collaboration with RAL in module R &amp; D </vt:lpstr>
      <vt:lpstr>Module production at RAL</vt:lpstr>
      <vt:lpstr>IHEP Lab for module production </vt:lpstr>
      <vt:lpstr>Local production: Radiation-hard ASICs Import issue</vt:lpstr>
      <vt:lpstr>PowerPoint Presentation</vt:lpstr>
      <vt:lpstr>PowerPoint Presentation</vt:lpstr>
      <vt:lpstr>PowerPoint Presentation</vt:lpstr>
      <vt:lpstr>PowerPoint Presentation</vt:lpstr>
      <vt:lpstr>Summary</vt:lpstr>
      <vt:lpstr>QA/QC for module production</vt:lpstr>
      <vt:lpstr>PowerPoint Presentation</vt:lpstr>
      <vt:lpstr>Local structure: Stave </vt:lpstr>
      <vt:lpstr>Research grant for ATLAS ITK</vt:lpstr>
      <vt:lpstr>Star chips for ITk Strip</vt:lpstr>
      <vt:lpstr>Timeline of ATLAS strip detector upgrade</vt:lpstr>
      <vt:lpstr>芯片禁运问题</vt:lpstr>
      <vt:lpstr>本地实验室建设</vt:lpstr>
    </vt:vector>
  </TitlesOfParts>
  <Manager/>
  <Company>University of California</Company>
  <LinksUpToDate>false</LinksUpToDate>
  <SharedDoc>false</SharedDoc>
  <HyperlinkBase/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Higgs Production</dc:title>
  <dc:subject/>
  <dc:creator>Jason Nielsen</dc:creator>
  <cp:keywords/>
  <dc:description/>
  <cp:lastModifiedBy>zhijun liang</cp:lastModifiedBy>
  <cp:revision>134</cp:revision>
  <dcterms:created xsi:type="dcterms:W3CDTF">2017-07-19T04:55:56Z</dcterms:created>
  <dcterms:modified xsi:type="dcterms:W3CDTF">2018-06-21T23:52:53Z</dcterms:modified>
  <cp:category/>
</cp:coreProperties>
</file>