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74" r:id="rId4"/>
    <p:sldId id="276" r:id="rId5"/>
    <p:sldId id="258" r:id="rId6"/>
    <p:sldId id="271" r:id="rId7"/>
    <p:sldId id="259" r:id="rId8"/>
    <p:sldId id="260" r:id="rId9"/>
    <p:sldId id="261" r:id="rId10"/>
    <p:sldId id="275" r:id="rId11"/>
    <p:sldId id="262" r:id="rId12"/>
    <p:sldId id="263" r:id="rId13"/>
    <p:sldId id="273" r:id="rId14"/>
    <p:sldId id="266" r:id="rId15"/>
    <p:sldId id="267" r:id="rId16"/>
    <p:sldId id="272" r:id="rId17"/>
    <p:sldId id="268" r:id="rId18"/>
    <p:sldId id="269" r:id="rId19"/>
    <p:sldId id="278" r:id="rId20"/>
    <p:sldId id="270" r:id="rId21"/>
    <p:sldId id="277" r:id="rId22"/>
    <p:sldId id="279"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B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225" autoAdjust="0"/>
    <p:restoredTop sz="94641" autoAdjust="0"/>
  </p:normalViewPr>
  <p:slideViewPr>
    <p:cSldViewPr>
      <p:cViewPr varScale="1">
        <p:scale>
          <a:sx n="64" d="100"/>
          <a:sy n="64" d="100"/>
        </p:scale>
        <p:origin x="-1428"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181A5-1CE1-4208-B3F3-788710381E4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0396F375-524F-44B2-B1BF-3B7B5735744F}" type="pres">
      <dgm:prSet presAssocID="{A24181A5-1CE1-4208-B3F3-788710381E41}" presName="Name0" presStyleCnt="0">
        <dgm:presLayoutVars>
          <dgm:chPref val="1"/>
          <dgm:dir/>
          <dgm:animOne val="branch"/>
          <dgm:animLvl val="lvl"/>
          <dgm:resizeHandles val="exact"/>
        </dgm:presLayoutVars>
      </dgm:prSet>
      <dgm:spPr/>
      <dgm:t>
        <a:bodyPr/>
        <a:lstStyle/>
        <a:p>
          <a:endParaRPr lang="zh-CN" altLang="en-US"/>
        </a:p>
      </dgm:t>
    </dgm:pt>
  </dgm:ptLst>
  <dgm:cxnLst>
    <dgm:cxn modelId="{CD544416-EE19-4852-9013-98E1CFB0B5C8}" type="presOf" srcId="{A24181A5-1CE1-4208-B3F3-788710381E41}" destId="{0396F375-524F-44B2-B1BF-3B7B5735744F}" srcOrd="0"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B88CCC-25D1-465D-84E7-8CED5DC53F1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ACE9847C-79A9-4FEB-AB80-77639B4AD906}">
      <dgm:prSet phldrT="[文本]"/>
      <dgm:spPr/>
      <dgm:t>
        <a:bodyPr/>
        <a:lstStyle/>
        <a:p>
          <a:r>
            <a:rPr lang="en-US" altLang="zh-CN" dirty="0"/>
            <a:t>Generation and Recombination models</a:t>
          </a:r>
          <a:endParaRPr lang="zh-CN" altLang="en-US" dirty="0"/>
        </a:p>
      </dgm:t>
    </dgm:pt>
    <dgm:pt modelId="{43D36662-F33D-4B52-97AB-72E7B7F839AB}" type="parTrans" cxnId="{A1C2EDF1-47E4-4BE8-B2DE-D44A28A722B1}">
      <dgm:prSet/>
      <dgm:spPr/>
      <dgm:t>
        <a:bodyPr/>
        <a:lstStyle/>
        <a:p>
          <a:endParaRPr lang="zh-CN" altLang="en-US"/>
        </a:p>
      </dgm:t>
    </dgm:pt>
    <dgm:pt modelId="{6E91F8B3-0989-4A89-BD47-B494159B4F97}" type="sibTrans" cxnId="{A1C2EDF1-47E4-4BE8-B2DE-D44A28A722B1}">
      <dgm:prSet/>
      <dgm:spPr/>
      <dgm:t>
        <a:bodyPr/>
        <a:lstStyle/>
        <a:p>
          <a:endParaRPr lang="zh-CN" altLang="en-US"/>
        </a:p>
      </dgm:t>
    </dgm:pt>
    <dgm:pt modelId="{D0C293B6-77CE-4857-9588-241ECFEA6B20}">
      <dgm:prSet phldrT="[文本]"/>
      <dgm:spPr/>
      <dgm:t>
        <a:bodyPr/>
        <a:lstStyle/>
        <a:p>
          <a:r>
            <a:rPr lang="en-US" altLang="zh-CN" dirty="0"/>
            <a:t>Mobility models</a:t>
          </a:r>
          <a:endParaRPr lang="zh-CN" altLang="en-US" dirty="0"/>
        </a:p>
      </dgm:t>
    </dgm:pt>
    <dgm:pt modelId="{B0D252B9-7260-45EC-AA6E-30AE6747E0FE}" type="parTrans" cxnId="{8EF65BEE-4E47-428E-BF2F-5C10DD64BA86}">
      <dgm:prSet/>
      <dgm:spPr/>
      <dgm:t>
        <a:bodyPr/>
        <a:lstStyle/>
        <a:p>
          <a:endParaRPr lang="zh-CN" altLang="en-US"/>
        </a:p>
      </dgm:t>
    </dgm:pt>
    <dgm:pt modelId="{9AE32F8A-40FD-4F26-B8D4-B956DF1163F8}" type="sibTrans" cxnId="{8EF65BEE-4E47-428E-BF2F-5C10DD64BA86}">
      <dgm:prSet/>
      <dgm:spPr/>
      <dgm:t>
        <a:bodyPr/>
        <a:lstStyle/>
        <a:p>
          <a:endParaRPr lang="zh-CN" altLang="en-US"/>
        </a:p>
      </dgm:t>
    </dgm:pt>
    <dgm:pt modelId="{88115EE1-0999-4F5B-9B0E-541D156C913A}">
      <dgm:prSet phldrT="[文本]"/>
      <dgm:spPr/>
      <dgm:t>
        <a:bodyPr/>
        <a:lstStyle/>
        <a:p>
          <a:r>
            <a:rPr lang="en-US" altLang="zh-CN" dirty="0"/>
            <a:t>Traps and fixed charge models</a:t>
          </a:r>
          <a:endParaRPr lang="zh-CN" altLang="en-US" dirty="0"/>
        </a:p>
      </dgm:t>
    </dgm:pt>
    <dgm:pt modelId="{9C9FA42D-6DF5-4957-B287-09297202C14C}" type="parTrans" cxnId="{2893333D-73DA-425B-8623-BDB408800BA1}">
      <dgm:prSet/>
      <dgm:spPr/>
      <dgm:t>
        <a:bodyPr/>
        <a:lstStyle/>
        <a:p>
          <a:endParaRPr lang="zh-CN" altLang="en-US"/>
        </a:p>
      </dgm:t>
    </dgm:pt>
    <dgm:pt modelId="{801BFB39-19EC-42A9-8096-03C53FEA4E79}" type="sibTrans" cxnId="{2893333D-73DA-425B-8623-BDB408800BA1}">
      <dgm:prSet/>
      <dgm:spPr/>
      <dgm:t>
        <a:bodyPr/>
        <a:lstStyle/>
        <a:p>
          <a:endParaRPr lang="zh-CN" altLang="en-US"/>
        </a:p>
      </dgm:t>
    </dgm:pt>
    <dgm:pt modelId="{92538450-D3FB-41E7-B5C0-7C41F55107BD}">
      <dgm:prSet/>
      <dgm:spPr/>
      <dgm:t>
        <a:bodyPr/>
        <a:lstStyle/>
        <a:p>
          <a:r>
            <a:rPr lang="en-US" altLang="zh-CN" dirty="0"/>
            <a:t>Models for the carriers generating and recombing</a:t>
          </a:r>
          <a:endParaRPr lang="zh-CN" altLang="en-US" dirty="0"/>
        </a:p>
      </dgm:t>
    </dgm:pt>
    <dgm:pt modelId="{9C53D2BF-3930-4E69-8348-0E6E9F85B05F}" type="parTrans" cxnId="{886722DD-DAE8-4C8F-9C11-233260C22007}">
      <dgm:prSet/>
      <dgm:spPr/>
      <dgm:t>
        <a:bodyPr/>
        <a:lstStyle/>
        <a:p>
          <a:endParaRPr lang="zh-CN" altLang="en-US"/>
        </a:p>
      </dgm:t>
    </dgm:pt>
    <dgm:pt modelId="{60C1FB65-714D-49B4-A0D5-5DDB99F8F562}" type="sibTrans" cxnId="{886722DD-DAE8-4C8F-9C11-233260C22007}">
      <dgm:prSet/>
      <dgm:spPr/>
      <dgm:t>
        <a:bodyPr/>
        <a:lstStyle/>
        <a:p>
          <a:endParaRPr lang="zh-CN" altLang="en-US"/>
        </a:p>
      </dgm:t>
    </dgm:pt>
    <dgm:pt modelId="{B06D31EF-2FF4-44CF-88BE-030B9D15BBD6}">
      <dgm:prSet/>
      <dgm:spPr/>
      <dgm:t>
        <a:bodyPr/>
        <a:lstStyle/>
        <a:p>
          <a:r>
            <a:rPr lang="en-US" altLang="zh-CN" dirty="0"/>
            <a:t>Models to describe the carriers mobility</a:t>
          </a:r>
          <a:endParaRPr lang="zh-CN" altLang="en-US" dirty="0"/>
        </a:p>
      </dgm:t>
    </dgm:pt>
    <dgm:pt modelId="{D02BCAE6-2A4F-44F7-BF5D-ABB80FFC9738}" type="parTrans" cxnId="{577434AE-A222-4508-A9A9-E73DDA796F4D}">
      <dgm:prSet/>
      <dgm:spPr/>
      <dgm:t>
        <a:bodyPr/>
        <a:lstStyle/>
        <a:p>
          <a:endParaRPr lang="zh-CN" altLang="en-US"/>
        </a:p>
      </dgm:t>
    </dgm:pt>
    <dgm:pt modelId="{46A025B0-5701-465B-9D3B-B73D2F23121E}" type="sibTrans" cxnId="{577434AE-A222-4508-A9A9-E73DDA796F4D}">
      <dgm:prSet/>
      <dgm:spPr/>
      <dgm:t>
        <a:bodyPr/>
        <a:lstStyle/>
        <a:p>
          <a:endParaRPr lang="zh-CN" altLang="en-US"/>
        </a:p>
      </dgm:t>
    </dgm:pt>
    <dgm:pt modelId="{C1C5F939-C0B0-41F2-881A-039705BE4C66}">
      <dgm:prSet/>
      <dgm:spPr/>
      <dgm:t>
        <a:bodyPr/>
        <a:lstStyle/>
        <a:p>
          <a:r>
            <a:rPr lang="en-US" altLang="zh-CN" dirty="0"/>
            <a:t>Models for charge collection </a:t>
          </a:r>
          <a:r>
            <a:rPr lang="en-US" altLang="zh-CN" dirty="0" smtClean="0"/>
            <a:t>depend </a:t>
          </a:r>
          <a:r>
            <a:rPr lang="en-US" altLang="zh-CN" dirty="0"/>
            <a:t>on traps and fixed charge.</a:t>
          </a:r>
          <a:endParaRPr lang="zh-CN" altLang="en-US" dirty="0"/>
        </a:p>
      </dgm:t>
    </dgm:pt>
    <dgm:pt modelId="{CF5F7E68-DBB0-4198-AA63-E45BB3D7EC23}" type="parTrans" cxnId="{57324AD4-5670-4E89-BA0A-5F4FEBC5D848}">
      <dgm:prSet/>
      <dgm:spPr/>
      <dgm:t>
        <a:bodyPr/>
        <a:lstStyle/>
        <a:p>
          <a:endParaRPr lang="zh-CN" altLang="en-US"/>
        </a:p>
      </dgm:t>
    </dgm:pt>
    <dgm:pt modelId="{A615250E-35F9-4D9E-B9D8-F9DA368DE6D4}" type="sibTrans" cxnId="{57324AD4-5670-4E89-BA0A-5F4FEBC5D848}">
      <dgm:prSet/>
      <dgm:spPr/>
      <dgm:t>
        <a:bodyPr/>
        <a:lstStyle/>
        <a:p>
          <a:endParaRPr lang="zh-CN" altLang="en-US"/>
        </a:p>
      </dgm:t>
    </dgm:pt>
    <dgm:pt modelId="{616AB9DE-60CE-48DE-8FEF-243A78D560CD}">
      <dgm:prSet/>
      <dgm:spPr/>
      <dgm:t>
        <a:bodyPr/>
        <a:lstStyle/>
        <a:p>
          <a:r>
            <a:rPr lang="en-US" altLang="zh-CN" dirty="0"/>
            <a:t>Etc.</a:t>
          </a:r>
          <a:endParaRPr lang="zh-CN" altLang="en-US" dirty="0"/>
        </a:p>
      </dgm:t>
    </dgm:pt>
    <dgm:pt modelId="{EA7B20DE-77DC-4816-B1DE-A2EC28A5F44D}" type="parTrans" cxnId="{7B5E1AD4-E66F-452F-A099-5924E028E756}">
      <dgm:prSet/>
      <dgm:spPr/>
      <dgm:t>
        <a:bodyPr/>
        <a:lstStyle/>
        <a:p>
          <a:endParaRPr lang="zh-CN" altLang="en-US"/>
        </a:p>
      </dgm:t>
    </dgm:pt>
    <dgm:pt modelId="{D3FD8197-0B03-47D4-8155-E2A2CE2C9DC9}" type="sibTrans" cxnId="{7B5E1AD4-E66F-452F-A099-5924E028E756}">
      <dgm:prSet/>
      <dgm:spPr/>
      <dgm:t>
        <a:bodyPr/>
        <a:lstStyle/>
        <a:p>
          <a:endParaRPr lang="zh-CN" altLang="en-US"/>
        </a:p>
      </dgm:t>
    </dgm:pt>
    <dgm:pt modelId="{D9227D5F-8E34-4B55-9C92-E4A63EE3043D}" type="pres">
      <dgm:prSet presAssocID="{FCB88CCC-25D1-465D-84E7-8CED5DC53F12}" presName="linear" presStyleCnt="0">
        <dgm:presLayoutVars>
          <dgm:dir/>
          <dgm:animLvl val="lvl"/>
          <dgm:resizeHandles val="exact"/>
        </dgm:presLayoutVars>
      </dgm:prSet>
      <dgm:spPr/>
      <dgm:t>
        <a:bodyPr/>
        <a:lstStyle/>
        <a:p>
          <a:endParaRPr lang="zh-CN" altLang="en-US"/>
        </a:p>
      </dgm:t>
    </dgm:pt>
    <dgm:pt modelId="{3BCF451E-B3F5-4588-BD95-2B171C1A863F}" type="pres">
      <dgm:prSet presAssocID="{ACE9847C-79A9-4FEB-AB80-77639B4AD906}" presName="parentLin" presStyleCnt="0"/>
      <dgm:spPr/>
    </dgm:pt>
    <dgm:pt modelId="{19602883-E467-4B98-92D3-0BECB5B0B68B}" type="pres">
      <dgm:prSet presAssocID="{ACE9847C-79A9-4FEB-AB80-77639B4AD906}" presName="parentLeftMargin" presStyleLbl="node1" presStyleIdx="0" presStyleCnt="3"/>
      <dgm:spPr/>
      <dgm:t>
        <a:bodyPr/>
        <a:lstStyle/>
        <a:p>
          <a:endParaRPr lang="zh-CN" altLang="en-US"/>
        </a:p>
      </dgm:t>
    </dgm:pt>
    <dgm:pt modelId="{EDF22FD0-2C85-4646-B701-D26FBA152184}" type="pres">
      <dgm:prSet presAssocID="{ACE9847C-79A9-4FEB-AB80-77639B4AD906}" presName="parentText" presStyleLbl="node1" presStyleIdx="0" presStyleCnt="3" custLinFactNeighborX="7747" custLinFactNeighborY="-11498">
        <dgm:presLayoutVars>
          <dgm:chMax val="0"/>
          <dgm:bulletEnabled val="1"/>
        </dgm:presLayoutVars>
      </dgm:prSet>
      <dgm:spPr/>
      <dgm:t>
        <a:bodyPr/>
        <a:lstStyle/>
        <a:p>
          <a:endParaRPr lang="zh-CN" altLang="en-US"/>
        </a:p>
      </dgm:t>
    </dgm:pt>
    <dgm:pt modelId="{BBCF228E-50A4-46A4-B7C5-67810CDB2B45}" type="pres">
      <dgm:prSet presAssocID="{ACE9847C-79A9-4FEB-AB80-77639B4AD906}" presName="negativeSpace" presStyleCnt="0"/>
      <dgm:spPr/>
    </dgm:pt>
    <dgm:pt modelId="{B223F8F4-853C-4378-8CD9-C8B22F6251A2}" type="pres">
      <dgm:prSet presAssocID="{ACE9847C-79A9-4FEB-AB80-77639B4AD906}" presName="childText" presStyleLbl="conFgAcc1" presStyleIdx="0" presStyleCnt="3">
        <dgm:presLayoutVars>
          <dgm:bulletEnabled val="1"/>
        </dgm:presLayoutVars>
      </dgm:prSet>
      <dgm:spPr/>
      <dgm:t>
        <a:bodyPr/>
        <a:lstStyle/>
        <a:p>
          <a:endParaRPr lang="zh-CN" altLang="en-US"/>
        </a:p>
      </dgm:t>
    </dgm:pt>
    <dgm:pt modelId="{A829C2BF-26EA-4A06-AE0E-479D26A61CC3}" type="pres">
      <dgm:prSet presAssocID="{6E91F8B3-0989-4A89-BD47-B494159B4F97}" presName="spaceBetweenRectangles" presStyleCnt="0"/>
      <dgm:spPr/>
    </dgm:pt>
    <dgm:pt modelId="{C832664B-534E-455A-8B07-04298C3841CD}" type="pres">
      <dgm:prSet presAssocID="{D0C293B6-77CE-4857-9588-241ECFEA6B20}" presName="parentLin" presStyleCnt="0"/>
      <dgm:spPr/>
    </dgm:pt>
    <dgm:pt modelId="{E2D8CE49-6955-4DF7-8AD3-EA0BFA41832B}" type="pres">
      <dgm:prSet presAssocID="{D0C293B6-77CE-4857-9588-241ECFEA6B20}" presName="parentLeftMargin" presStyleLbl="node1" presStyleIdx="0" presStyleCnt="3"/>
      <dgm:spPr/>
      <dgm:t>
        <a:bodyPr/>
        <a:lstStyle/>
        <a:p>
          <a:endParaRPr lang="zh-CN" altLang="en-US"/>
        </a:p>
      </dgm:t>
    </dgm:pt>
    <dgm:pt modelId="{5D55F5FA-9B4E-407D-962C-6031EA113D73}" type="pres">
      <dgm:prSet presAssocID="{D0C293B6-77CE-4857-9588-241ECFEA6B20}" presName="parentText" presStyleLbl="node1" presStyleIdx="1" presStyleCnt="3" custLinFactNeighborX="-2588" custLinFactNeighborY="-5041">
        <dgm:presLayoutVars>
          <dgm:chMax val="0"/>
          <dgm:bulletEnabled val="1"/>
        </dgm:presLayoutVars>
      </dgm:prSet>
      <dgm:spPr/>
      <dgm:t>
        <a:bodyPr/>
        <a:lstStyle/>
        <a:p>
          <a:endParaRPr lang="zh-CN" altLang="en-US"/>
        </a:p>
      </dgm:t>
    </dgm:pt>
    <dgm:pt modelId="{C60A412A-2301-4A3D-8323-64F43696E141}" type="pres">
      <dgm:prSet presAssocID="{D0C293B6-77CE-4857-9588-241ECFEA6B20}" presName="negativeSpace" presStyleCnt="0"/>
      <dgm:spPr/>
    </dgm:pt>
    <dgm:pt modelId="{96F7F3EA-A09F-4253-A0E9-CB8909AAE89D}" type="pres">
      <dgm:prSet presAssocID="{D0C293B6-77CE-4857-9588-241ECFEA6B20}" presName="childText" presStyleLbl="conFgAcc1" presStyleIdx="1" presStyleCnt="3">
        <dgm:presLayoutVars>
          <dgm:bulletEnabled val="1"/>
        </dgm:presLayoutVars>
      </dgm:prSet>
      <dgm:spPr/>
      <dgm:t>
        <a:bodyPr/>
        <a:lstStyle/>
        <a:p>
          <a:endParaRPr lang="zh-CN" altLang="en-US"/>
        </a:p>
      </dgm:t>
    </dgm:pt>
    <dgm:pt modelId="{061A7A5C-FFF9-429B-8138-7894D3D2D0BF}" type="pres">
      <dgm:prSet presAssocID="{9AE32F8A-40FD-4F26-B8D4-B956DF1163F8}" presName="spaceBetweenRectangles" presStyleCnt="0"/>
      <dgm:spPr/>
    </dgm:pt>
    <dgm:pt modelId="{EE8DDBDC-C2B4-4F92-AA08-D1F47BAF84BB}" type="pres">
      <dgm:prSet presAssocID="{88115EE1-0999-4F5B-9B0E-541D156C913A}" presName="parentLin" presStyleCnt="0"/>
      <dgm:spPr/>
    </dgm:pt>
    <dgm:pt modelId="{03C2AFDC-8CAA-4F93-A22C-108D2D6E24A0}" type="pres">
      <dgm:prSet presAssocID="{88115EE1-0999-4F5B-9B0E-541D156C913A}" presName="parentLeftMargin" presStyleLbl="node1" presStyleIdx="1" presStyleCnt="3"/>
      <dgm:spPr/>
      <dgm:t>
        <a:bodyPr/>
        <a:lstStyle/>
        <a:p>
          <a:endParaRPr lang="zh-CN" altLang="en-US"/>
        </a:p>
      </dgm:t>
    </dgm:pt>
    <dgm:pt modelId="{765461CC-46E5-4995-8B78-DFA14D86DFB8}" type="pres">
      <dgm:prSet presAssocID="{88115EE1-0999-4F5B-9B0E-541D156C913A}" presName="parentText" presStyleLbl="node1" presStyleIdx="2" presStyleCnt="3">
        <dgm:presLayoutVars>
          <dgm:chMax val="0"/>
          <dgm:bulletEnabled val="1"/>
        </dgm:presLayoutVars>
      </dgm:prSet>
      <dgm:spPr/>
      <dgm:t>
        <a:bodyPr/>
        <a:lstStyle/>
        <a:p>
          <a:endParaRPr lang="zh-CN" altLang="en-US"/>
        </a:p>
      </dgm:t>
    </dgm:pt>
    <dgm:pt modelId="{12CEA896-4892-4FD5-8F3D-983FAA7017E2}" type="pres">
      <dgm:prSet presAssocID="{88115EE1-0999-4F5B-9B0E-541D156C913A}" presName="negativeSpace" presStyleCnt="0"/>
      <dgm:spPr/>
    </dgm:pt>
    <dgm:pt modelId="{1C3801BD-1FA8-49BA-8083-440AC3A7233C}" type="pres">
      <dgm:prSet presAssocID="{88115EE1-0999-4F5B-9B0E-541D156C913A}" presName="childText" presStyleLbl="conFgAcc1" presStyleIdx="2" presStyleCnt="3">
        <dgm:presLayoutVars>
          <dgm:bulletEnabled val="1"/>
        </dgm:presLayoutVars>
      </dgm:prSet>
      <dgm:spPr/>
      <dgm:t>
        <a:bodyPr/>
        <a:lstStyle/>
        <a:p>
          <a:endParaRPr lang="zh-CN" altLang="en-US"/>
        </a:p>
      </dgm:t>
    </dgm:pt>
  </dgm:ptLst>
  <dgm:cxnLst>
    <dgm:cxn modelId="{E41AAD65-8842-4BC3-9348-EE4D0D081C3D}" type="presOf" srcId="{C1C5F939-C0B0-41F2-881A-039705BE4C66}" destId="{1C3801BD-1FA8-49BA-8083-440AC3A7233C}" srcOrd="0" destOrd="0" presId="urn:microsoft.com/office/officeart/2005/8/layout/list1"/>
    <dgm:cxn modelId="{2893333D-73DA-425B-8623-BDB408800BA1}" srcId="{FCB88CCC-25D1-465D-84E7-8CED5DC53F12}" destId="{88115EE1-0999-4F5B-9B0E-541D156C913A}" srcOrd="2" destOrd="0" parTransId="{9C9FA42D-6DF5-4957-B287-09297202C14C}" sibTransId="{801BFB39-19EC-42A9-8096-03C53FEA4E79}"/>
    <dgm:cxn modelId="{1C7E6AF6-7108-4236-BEE8-0776E970DA8F}" type="presOf" srcId="{88115EE1-0999-4F5B-9B0E-541D156C913A}" destId="{03C2AFDC-8CAA-4F93-A22C-108D2D6E24A0}" srcOrd="0" destOrd="0" presId="urn:microsoft.com/office/officeart/2005/8/layout/list1"/>
    <dgm:cxn modelId="{57324AD4-5670-4E89-BA0A-5F4FEBC5D848}" srcId="{88115EE1-0999-4F5B-9B0E-541D156C913A}" destId="{C1C5F939-C0B0-41F2-881A-039705BE4C66}" srcOrd="0" destOrd="0" parTransId="{CF5F7E68-DBB0-4198-AA63-E45BB3D7EC23}" sibTransId="{A615250E-35F9-4D9E-B9D8-F9DA368DE6D4}"/>
    <dgm:cxn modelId="{58F6DAC2-308B-4238-8FAF-7C439BA60AAF}" type="presOf" srcId="{88115EE1-0999-4F5B-9B0E-541D156C913A}" destId="{765461CC-46E5-4995-8B78-DFA14D86DFB8}" srcOrd="1" destOrd="0" presId="urn:microsoft.com/office/officeart/2005/8/layout/list1"/>
    <dgm:cxn modelId="{BDED07F0-A52B-40F1-AFE6-FF03EAC514D9}" type="presOf" srcId="{D0C293B6-77CE-4857-9588-241ECFEA6B20}" destId="{5D55F5FA-9B4E-407D-962C-6031EA113D73}" srcOrd="1" destOrd="0" presId="urn:microsoft.com/office/officeart/2005/8/layout/list1"/>
    <dgm:cxn modelId="{DA7BB2A0-BE64-478E-8D18-3C1AB3CAC318}" type="presOf" srcId="{D0C293B6-77CE-4857-9588-241ECFEA6B20}" destId="{E2D8CE49-6955-4DF7-8AD3-EA0BFA41832B}" srcOrd="0" destOrd="0" presId="urn:microsoft.com/office/officeart/2005/8/layout/list1"/>
    <dgm:cxn modelId="{8EF65BEE-4E47-428E-BF2F-5C10DD64BA86}" srcId="{FCB88CCC-25D1-465D-84E7-8CED5DC53F12}" destId="{D0C293B6-77CE-4857-9588-241ECFEA6B20}" srcOrd="1" destOrd="0" parTransId="{B0D252B9-7260-45EC-AA6E-30AE6747E0FE}" sibTransId="{9AE32F8A-40FD-4F26-B8D4-B956DF1163F8}"/>
    <dgm:cxn modelId="{D867E5FA-3B75-4AB7-A7B5-54F9B876EDAE}" type="presOf" srcId="{92538450-D3FB-41E7-B5C0-7C41F55107BD}" destId="{B223F8F4-853C-4378-8CD9-C8B22F6251A2}" srcOrd="0" destOrd="0" presId="urn:microsoft.com/office/officeart/2005/8/layout/list1"/>
    <dgm:cxn modelId="{854F26BF-5F55-4069-AF24-0B70FB4C579E}" type="presOf" srcId="{FCB88CCC-25D1-465D-84E7-8CED5DC53F12}" destId="{D9227D5F-8E34-4B55-9C92-E4A63EE3043D}" srcOrd="0" destOrd="0" presId="urn:microsoft.com/office/officeart/2005/8/layout/list1"/>
    <dgm:cxn modelId="{7EA1962C-2AF6-46B3-99F8-372272403C96}" type="presOf" srcId="{ACE9847C-79A9-4FEB-AB80-77639B4AD906}" destId="{19602883-E467-4B98-92D3-0BECB5B0B68B}" srcOrd="0" destOrd="0" presId="urn:microsoft.com/office/officeart/2005/8/layout/list1"/>
    <dgm:cxn modelId="{A1C2EDF1-47E4-4BE8-B2DE-D44A28A722B1}" srcId="{FCB88CCC-25D1-465D-84E7-8CED5DC53F12}" destId="{ACE9847C-79A9-4FEB-AB80-77639B4AD906}" srcOrd="0" destOrd="0" parTransId="{43D36662-F33D-4B52-97AB-72E7B7F839AB}" sibTransId="{6E91F8B3-0989-4A89-BD47-B494159B4F97}"/>
    <dgm:cxn modelId="{006B270B-0616-4566-AC1B-89226AC4E447}" type="presOf" srcId="{616AB9DE-60CE-48DE-8FEF-243A78D560CD}" destId="{1C3801BD-1FA8-49BA-8083-440AC3A7233C}" srcOrd="0" destOrd="1" presId="urn:microsoft.com/office/officeart/2005/8/layout/list1"/>
    <dgm:cxn modelId="{7B5E1AD4-E66F-452F-A099-5924E028E756}" srcId="{88115EE1-0999-4F5B-9B0E-541D156C913A}" destId="{616AB9DE-60CE-48DE-8FEF-243A78D560CD}" srcOrd="1" destOrd="0" parTransId="{EA7B20DE-77DC-4816-B1DE-A2EC28A5F44D}" sibTransId="{D3FD8197-0B03-47D4-8155-E2A2CE2C9DC9}"/>
    <dgm:cxn modelId="{1D2307DE-0A60-4DF6-8E0C-8B0116366801}" type="presOf" srcId="{ACE9847C-79A9-4FEB-AB80-77639B4AD906}" destId="{EDF22FD0-2C85-4646-B701-D26FBA152184}" srcOrd="1" destOrd="0" presId="urn:microsoft.com/office/officeart/2005/8/layout/list1"/>
    <dgm:cxn modelId="{577434AE-A222-4508-A9A9-E73DDA796F4D}" srcId="{D0C293B6-77CE-4857-9588-241ECFEA6B20}" destId="{B06D31EF-2FF4-44CF-88BE-030B9D15BBD6}" srcOrd="0" destOrd="0" parTransId="{D02BCAE6-2A4F-44F7-BF5D-ABB80FFC9738}" sibTransId="{46A025B0-5701-465B-9D3B-B73D2F23121E}"/>
    <dgm:cxn modelId="{1E6AE78A-DBFA-46BD-9973-2FD7985024F3}" type="presOf" srcId="{B06D31EF-2FF4-44CF-88BE-030B9D15BBD6}" destId="{96F7F3EA-A09F-4253-A0E9-CB8909AAE89D}" srcOrd="0" destOrd="0" presId="urn:microsoft.com/office/officeart/2005/8/layout/list1"/>
    <dgm:cxn modelId="{886722DD-DAE8-4C8F-9C11-233260C22007}" srcId="{ACE9847C-79A9-4FEB-AB80-77639B4AD906}" destId="{92538450-D3FB-41E7-B5C0-7C41F55107BD}" srcOrd="0" destOrd="0" parTransId="{9C53D2BF-3930-4E69-8348-0E6E9F85B05F}" sibTransId="{60C1FB65-714D-49B4-A0D5-5DDB99F8F562}"/>
    <dgm:cxn modelId="{90E4B67A-DB42-464C-8989-DEC042AE94D8}" type="presParOf" srcId="{D9227D5F-8E34-4B55-9C92-E4A63EE3043D}" destId="{3BCF451E-B3F5-4588-BD95-2B171C1A863F}" srcOrd="0" destOrd="0" presId="urn:microsoft.com/office/officeart/2005/8/layout/list1"/>
    <dgm:cxn modelId="{7442F416-D41A-48A6-88B2-3AC7703BE831}" type="presParOf" srcId="{3BCF451E-B3F5-4588-BD95-2B171C1A863F}" destId="{19602883-E467-4B98-92D3-0BECB5B0B68B}" srcOrd="0" destOrd="0" presId="urn:microsoft.com/office/officeart/2005/8/layout/list1"/>
    <dgm:cxn modelId="{73C56A72-2ABD-463E-8685-0459CF2BB543}" type="presParOf" srcId="{3BCF451E-B3F5-4588-BD95-2B171C1A863F}" destId="{EDF22FD0-2C85-4646-B701-D26FBA152184}" srcOrd="1" destOrd="0" presId="urn:microsoft.com/office/officeart/2005/8/layout/list1"/>
    <dgm:cxn modelId="{1CEA35FF-5856-4077-B511-1376663E88F9}" type="presParOf" srcId="{D9227D5F-8E34-4B55-9C92-E4A63EE3043D}" destId="{BBCF228E-50A4-46A4-B7C5-67810CDB2B45}" srcOrd="1" destOrd="0" presId="urn:microsoft.com/office/officeart/2005/8/layout/list1"/>
    <dgm:cxn modelId="{FF39A108-C718-48ED-AAAE-02423C4779BE}" type="presParOf" srcId="{D9227D5F-8E34-4B55-9C92-E4A63EE3043D}" destId="{B223F8F4-853C-4378-8CD9-C8B22F6251A2}" srcOrd="2" destOrd="0" presId="urn:microsoft.com/office/officeart/2005/8/layout/list1"/>
    <dgm:cxn modelId="{2D051C19-FCEC-40A1-9473-FD0D4E33313A}" type="presParOf" srcId="{D9227D5F-8E34-4B55-9C92-E4A63EE3043D}" destId="{A829C2BF-26EA-4A06-AE0E-479D26A61CC3}" srcOrd="3" destOrd="0" presId="urn:microsoft.com/office/officeart/2005/8/layout/list1"/>
    <dgm:cxn modelId="{0B143ED2-D765-4640-8E03-BE68ABF0B063}" type="presParOf" srcId="{D9227D5F-8E34-4B55-9C92-E4A63EE3043D}" destId="{C832664B-534E-455A-8B07-04298C3841CD}" srcOrd="4" destOrd="0" presId="urn:microsoft.com/office/officeart/2005/8/layout/list1"/>
    <dgm:cxn modelId="{5B71F76E-B066-4919-A865-8D01183668C2}" type="presParOf" srcId="{C832664B-534E-455A-8B07-04298C3841CD}" destId="{E2D8CE49-6955-4DF7-8AD3-EA0BFA41832B}" srcOrd="0" destOrd="0" presId="urn:microsoft.com/office/officeart/2005/8/layout/list1"/>
    <dgm:cxn modelId="{B448B90A-920C-4E0C-AC0C-6D67A85E102D}" type="presParOf" srcId="{C832664B-534E-455A-8B07-04298C3841CD}" destId="{5D55F5FA-9B4E-407D-962C-6031EA113D73}" srcOrd="1" destOrd="0" presId="urn:microsoft.com/office/officeart/2005/8/layout/list1"/>
    <dgm:cxn modelId="{64D72608-86CB-495C-93B0-E7B7632D0A87}" type="presParOf" srcId="{D9227D5F-8E34-4B55-9C92-E4A63EE3043D}" destId="{C60A412A-2301-4A3D-8323-64F43696E141}" srcOrd="5" destOrd="0" presId="urn:microsoft.com/office/officeart/2005/8/layout/list1"/>
    <dgm:cxn modelId="{95D3436E-3C29-4A3D-8DE2-454E7658D14B}" type="presParOf" srcId="{D9227D5F-8E34-4B55-9C92-E4A63EE3043D}" destId="{96F7F3EA-A09F-4253-A0E9-CB8909AAE89D}" srcOrd="6" destOrd="0" presId="urn:microsoft.com/office/officeart/2005/8/layout/list1"/>
    <dgm:cxn modelId="{E9933FB1-A086-49EE-9DA2-FA861859D94A}" type="presParOf" srcId="{D9227D5F-8E34-4B55-9C92-E4A63EE3043D}" destId="{061A7A5C-FFF9-429B-8138-7894D3D2D0BF}" srcOrd="7" destOrd="0" presId="urn:microsoft.com/office/officeart/2005/8/layout/list1"/>
    <dgm:cxn modelId="{A5DA0609-AB23-45A1-8B33-9350E16C5F1F}" type="presParOf" srcId="{D9227D5F-8E34-4B55-9C92-E4A63EE3043D}" destId="{EE8DDBDC-C2B4-4F92-AA08-D1F47BAF84BB}" srcOrd="8" destOrd="0" presId="urn:microsoft.com/office/officeart/2005/8/layout/list1"/>
    <dgm:cxn modelId="{2C723EE8-6AC3-48F6-A787-192D7FB64569}" type="presParOf" srcId="{EE8DDBDC-C2B4-4F92-AA08-D1F47BAF84BB}" destId="{03C2AFDC-8CAA-4F93-A22C-108D2D6E24A0}" srcOrd="0" destOrd="0" presId="urn:microsoft.com/office/officeart/2005/8/layout/list1"/>
    <dgm:cxn modelId="{A281E8D7-06FB-4D1F-915A-AEF8ECA3E278}" type="presParOf" srcId="{EE8DDBDC-C2B4-4F92-AA08-D1F47BAF84BB}" destId="{765461CC-46E5-4995-8B78-DFA14D86DFB8}" srcOrd="1" destOrd="0" presId="urn:microsoft.com/office/officeart/2005/8/layout/list1"/>
    <dgm:cxn modelId="{1FEF69FC-76E3-427D-940F-5F05F4178DF8}" type="presParOf" srcId="{D9227D5F-8E34-4B55-9C92-E4A63EE3043D}" destId="{12CEA896-4892-4FD5-8F3D-983FAA7017E2}" srcOrd="9" destOrd="0" presId="urn:microsoft.com/office/officeart/2005/8/layout/list1"/>
    <dgm:cxn modelId="{95B8925B-0C7C-4CA4-B6E1-4A6A49383D48}" type="presParOf" srcId="{D9227D5F-8E34-4B55-9C92-E4A63EE3043D}" destId="{1C3801BD-1FA8-49BA-8083-440AC3A7233C}" srcOrd="10"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3F8F4-853C-4378-8CD9-C8B22F6251A2}">
      <dsp:nvSpPr>
        <dsp:cNvPr id="0" name=""/>
        <dsp:cNvSpPr/>
      </dsp:nvSpPr>
      <dsp:spPr>
        <a:xfrm>
          <a:off x="0" y="213533"/>
          <a:ext cx="3696072" cy="425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6856" tIns="208280" rIns="286856" bIns="71120" numCol="1" spcCol="1270" anchor="t" anchorCtr="0">
          <a:noAutofit/>
        </a:bodyPr>
        <a:lstStyle/>
        <a:p>
          <a:pPr marL="57150" lvl="1" indent="-57150" algn="l" defTabSz="444500">
            <a:lnSpc>
              <a:spcPct val="90000"/>
            </a:lnSpc>
            <a:spcBef>
              <a:spcPct val="0"/>
            </a:spcBef>
            <a:spcAft>
              <a:spcPct val="15000"/>
            </a:spcAft>
            <a:buChar char="•"/>
          </a:pPr>
          <a:r>
            <a:rPr lang="en-US" altLang="zh-CN" sz="1000" kern="1200" dirty="0"/>
            <a:t>Models for the carriers generating and recombing</a:t>
          </a:r>
          <a:endParaRPr lang="zh-CN" altLang="en-US" sz="1000" kern="1200" dirty="0"/>
        </a:p>
      </dsp:txBody>
      <dsp:txXfrm>
        <a:off x="0" y="213533"/>
        <a:ext cx="3696072" cy="425250"/>
      </dsp:txXfrm>
    </dsp:sp>
    <dsp:sp modelId="{EDF22FD0-2C85-4646-B701-D26FBA152184}">
      <dsp:nvSpPr>
        <dsp:cNvPr id="0" name=""/>
        <dsp:cNvSpPr/>
      </dsp:nvSpPr>
      <dsp:spPr>
        <a:xfrm>
          <a:off x="199120" y="31991"/>
          <a:ext cx="258725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792" tIns="0" rIns="97792" bIns="0" numCol="1" spcCol="1270" anchor="ctr" anchorCtr="0">
          <a:noAutofit/>
        </a:bodyPr>
        <a:lstStyle/>
        <a:p>
          <a:pPr marL="0" lvl="0" indent="0" algn="l" defTabSz="444500">
            <a:lnSpc>
              <a:spcPct val="90000"/>
            </a:lnSpc>
            <a:spcBef>
              <a:spcPct val="0"/>
            </a:spcBef>
            <a:spcAft>
              <a:spcPct val="35000"/>
            </a:spcAft>
            <a:buNone/>
          </a:pPr>
          <a:r>
            <a:rPr lang="en-US" altLang="zh-CN" sz="1000" kern="1200" dirty="0"/>
            <a:t>Generation and Recombination models</a:t>
          </a:r>
          <a:endParaRPr lang="zh-CN" altLang="en-US" sz="1000" kern="1200" dirty="0"/>
        </a:p>
      </dsp:txBody>
      <dsp:txXfrm>
        <a:off x="213530" y="46401"/>
        <a:ext cx="2558430" cy="266380"/>
      </dsp:txXfrm>
    </dsp:sp>
    <dsp:sp modelId="{96F7F3EA-A09F-4253-A0E9-CB8909AAE89D}">
      <dsp:nvSpPr>
        <dsp:cNvPr id="0" name=""/>
        <dsp:cNvSpPr/>
      </dsp:nvSpPr>
      <dsp:spPr>
        <a:xfrm>
          <a:off x="0" y="840384"/>
          <a:ext cx="3696072" cy="425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6856" tIns="208280" rIns="286856" bIns="71120" numCol="1" spcCol="1270" anchor="t" anchorCtr="0">
          <a:noAutofit/>
        </a:bodyPr>
        <a:lstStyle/>
        <a:p>
          <a:pPr marL="57150" lvl="1" indent="-57150" algn="l" defTabSz="444500">
            <a:lnSpc>
              <a:spcPct val="90000"/>
            </a:lnSpc>
            <a:spcBef>
              <a:spcPct val="0"/>
            </a:spcBef>
            <a:spcAft>
              <a:spcPct val="15000"/>
            </a:spcAft>
            <a:buChar char="•"/>
          </a:pPr>
          <a:r>
            <a:rPr lang="en-US" altLang="zh-CN" sz="1000" kern="1200" dirty="0"/>
            <a:t>Models to describe the carriers mobility</a:t>
          </a:r>
          <a:endParaRPr lang="zh-CN" altLang="en-US" sz="1000" kern="1200" dirty="0"/>
        </a:p>
      </dsp:txBody>
      <dsp:txXfrm>
        <a:off x="0" y="840384"/>
        <a:ext cx="3696072" cy="425250"/>
      </dsp:txXfrm>
    </dsp:sp>
    <dsp:sp modelId="{5D55F5FA-9B4E-407D-962C-6031EA113D73}">
      <dsp:nvSpPr>
        <dsp:cNvPr id="0" name=""/>
        <dsp:cNvSpPr/>
      </dsp:nvSpPr>
      <dsp:spPr>
        <a:xfrm>
          <a:off x="180020" y="677902"/>
          <a:ext cx="258725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792" tIns="0" rIns="97792" bIns="0" numCol="1" spcCol="1270" anchor="ctr" anchorCtr="0">
          <a:noAutofit/>
        </a:bodyPr>
        <a:lstStyle/>
        <a:p>
          <a:pPr marL="0" lvl="0" indent="0" algn="l" defTabSz="444500">
            <a:lnSpc>
              <a:spcPct val="90000"/>
            </a:lnSpc>
            <a:spcBef>
              <a:spcPct val="0"/>
            </a:spcBef>
            <a:spcAft>
              <a:spcPct val="35000"/>
            </a:spcAft>
            <a:buNone/>
          </a:pPr>
          <a:r>
            <a:rPr lang="en-US" altLang="zh-CN" sz="1000" kern="1200" dirty="0"/>
            <a:t>Mobility models</a:t>
          </a:r>
          <a:endParaRPr lang="zh-CN" altLang="en-US" sz="1000" kern="1200" dirty="0"/>
        </a:p>
      </dsp:txBody>
      <dsp:txXfrm>
        <a:off x="194430" y="692312"/>
        <a:ext cx="2558430" cy="266380"/>
      </dsp:txXfrm>
    </dsp:sp>
    <dsp:sp modelId="{1C3801BD-1FA8-49BA-8083-440AC3A7233C}">
      <dsp:nvSpPr>
        <dsp:cNvPr id="0" name=""/>
        <dsp:cNvSpPr/>
      </dsp:nvSpPr>
      <dsp:spPr>
        <a:xfrm>
          <a:off x="0" y="1467234"/>
          <a:ext cx="3696072" cy="724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6856" tIns="208280" rIns="286856" bIns="71120" numCol="1" spcCol="1270" anchor="t" anchorCtr="0">
          <a:noAutofit/>
        </a:bodyPr>
        <a:lstStyle/>
        <a:p>
          <a:pPr marL="57150" lvl="1" indent="-57150" algn="l" defTabSz="444500">
            <a:lnSpc>
              <a:spcPct val="90000"/>
            </a:lnSpc>
            <a:spcBef>
              <a:spcPct val="0"/>
            </a:spcBef>
            <a:spcAft>
              <a:spcPct val="15000"/>
            </a:spcAft>
            <a:buChar char="•"/>
          </a:pPr>
          <a:r>
            <a:rPr lang="en-US" altLang="zh-CN" sz="1000" kern="1200" dirty="0"/>
            <a:t>Models for charge collection depends on traps and fixed charge.</a:t>
          </a:r>
          <a:endParaRPr lang="zh-CN" altLang="en-US" sz="1000" kern="1200" dirty="0"/>
        </a:p>
        <a:p>
          <a:pPr marL="57150" lvl="1" indent="-57150" algn="l" defTabSz="444500">
            <a:lnSpc>
              <a:spcPct val="90000"/>
            </a:lnSpc>
            <a:spcBef>
              <a:spcPct val="0"/>
            </a:spcBef>
            <a:spcAft>
              <a:spcPct val="15000"/>
            </a:spcAft>
            <a:buChar char="•"/>
          </a:pPr>
          <a:r>
            <a:rPr lang="en-US" altLang="zh-CN" sz="1000" kern="1200" dirty="0"/>
            <a:t>Etc.</a:t>
          </a:r>
          <a:endParaRPr lang="zh-CN" altLang="en-US" sz="1000" kern="1200" dirty="0"/>
        </a:p>
      </dsp:txBody>
      <dsp:txXfrm>
        <a:off x="0" y="1467234"/>
        <a:ext cx="3696072" cy="724500"/>
      </dsp:txXfrm>
    </dsp:sp>
    <dsp:sp modelId="{765461CC-46E5-4995-8B78-DFA14D86DFB8}">
      <dsp:nvSpPr>
        <dsp:cNvPr id="0" name=""/>
        <dsp:cNvSpPr/>
      </dsp:nvSpPr>
      <dsp:spPr>
        <a:xfrm>
          <a:off x="184803" y="1319633"/>
          <a:ext cx="258725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792" tIns="0" rIns="97792" bIns="0" numCol="1" spcCol="1270" anchor="ctr" anchorCtr="0">
          <a:noAutofit/>
        </a:bodyPr>
        <a:lstStyle/>
        <a:p>
          <a:pPr marL="0" lvl="0" indent="0" algn="l" defTabSz="444500">
            <a:lnSpc>
              <a:spcPct val="90000"/>
            </a:lnSpc>
            <a:spcBef>
              <a:spcPct val="0"/>
            </a:spcBef>
            <a:spcAft>
              <a:spcPct val="35000"/>
            </a:spcAft>
            <a:buNone/>
          </a:pPr>
          <a:r>
            <a:rPr lang="en-US" altLang="zh-CN" sz="1000" kern="1200" dirty="0"/>
            <a:t>Traps and fixed charge models</a:t>
          </a:r>
          <a:endParaRPr lang="zh-CN" altLang="en-US" sz="1000" kern="1200" dirty="0"/>
        </a:p>
      </dsp:txBody>
      <dsp:txXfrm>
        <a:off x="199213" y="1334043"/>
        <a:ext cx="2558430" cy="26638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123D65-74CC-427F-A540-5D21B8C3509C}" type="datetimeFigureOut">
              <a:rPr lang="zh-CN" altLang="en-US" smtClean="0"/>
              <a:pPr/>
              <a:t>2018/6/22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7407DE-C290-4E6C-8A1E-6F29C471432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7407DE-C290-4E6C-8A1E-6F29C4714321}"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7407DE-C290-4E6C-8A1E-6F29C4714321}" type="slidenum">
              <a:rPr lang="zh-CN" altLang="en-US" smtClean="0"/>
              <a:pPr/>
              <a:t>8</a:t>
            </a:fld>
            <a:endParaRPr lang="zh-CN" altLang="en-US"/>
          </a:p>
        </p:txBody>
      </p:sp>
    </p:spTree>
    <p:extLst>
      <p:ext uri="{BB962C8B-B14F-4D97-AF65-F5344CB8AC3E}">
        <p14:creationId xmlns:p14="http://schemas.microsoft.com/office/powerpoint/2010/main" xmlns="" val="343983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7407DE-C290-4E6C-8A1E-6F29C4714321}" type="slidenum">
              <a:rPr lang="zh-CN" altLang="en-US" smtClean="0"/>
              <a:pPr/>
              <a:t>12</a:t>
            </a:fld>
            <a:endParaRPr lang="zh-CN" altLang="en-US"/>
          </a:p>
        </p:txBody>
      </p:sp>
    </p:spTree>
    <p:extLst>
      <p:ext uri="{BB962C8B-B14F-4D97-AF65-F5344CB8AC3E}">
        <p14:creationId xmlns:p14="http://schemas.microsoft.com/office/powerpoint/2010/main" xmlns="" val="62588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7407DE-C290-4E6C-8A1E-6F29C4714321}" type="slidenum">
              <a:rPr lang="zh-CN" altLang="en-US" smtClean="0"/>
              <a:pPr/>
              <a:t>13</a:t>
            </a:fld>
            <a:endParaRPr lang="zh-CN" altLang="en-US"/>
          </a:p>
        </p:txBody>
      </p:sp>
    </p:spTree>
    <p:extLst>
      <p:ext uri="{BB962C8B-B14F-4D97-AF65-F5344CB8AC3E}">
        <p14:creationId xmlns:p14="http://schemas.microsoft.com/office/powerpoint/2010/main" xmlns="" val="345818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7407DE-C290-4E6C-8A1E-6F29C4714321}" type="slidenum">
              <a:rPr lang="zh-CN" altLang="en-US" smtClean="0"/>
              <a:pPr/>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E293B6D-9DEA-4D6F-BC4D-9B5AC335A74E}" type="datetime1">
              <a:rPr lang="zh-CN" altLang="en-US" smtClean="0"/>
              <a:pPr/>
              <a:t>2018/6/22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AA7313B-E7F4-430B-932C-EC05CF41DAE0}" type="datetime1">
              <a:rPr lang="zh-CN" altLang="en-US" smtClean="0"/>
              <a:pPr/>
              <a:t>2018/6/22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A6EDFB-BF96-48CB-B828-289444E6F1E6}" type="datetime1">
              <a:rPr lang="zh-CN" altLang="en-US" smtClean="0"/>
              <a:pPr/>
              <a:t>2018/6/22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077B9D-B113-46BE-9B77-120EC972A8EE}" type="datetime1">
              <a:rPr lang="zh-CN" altLang="en-US" smtClean="0"/>
              <a:pPr/>
              <a:t>2018/6/22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1ED1ED3-5FB5-4959-BB11-754E86C00052}" type="datetime1">
              <a:rPr lang="zh-CN" altLang="en-US" smtClean="0"/>
              <a:pPr/>
              <a:t>2018/6/22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0481DCF-B721-4F67-A6EB-EAC26B70DB6B}" type="datetime1">
              <a:rPr lang="zh-CN" altLang="en-US" smtClean="0"/>
              <a:pPr/>
              <a:t>2018/6/22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D95D64A-3A25-43C7-BD42-847F34889E8D}" type="datetime1">
              <a:rPr lang="zh-CN" altLang="en-US" smtClean="0"/>
              <a:pPr/>
              <a:t>2018/6/22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386F56-BA47-49FF-AA51-8955D09553D8}" type="datetime1">
              <a:rPr lang="zh-CN" altLang="en-US" smtClean="0"/>
              <a:pPr/>
              <a:t>2018/6/22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1412E5-3DE2-489F-92DA-71F0B240AC9B}" type="datetime1">
              <a:rPr lang="zh-CN" altLang="en-US" smtClean="0"/>
              <a:pPr/>
              <a:t>2018/6/22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CFD14F-6891-49F4-B915-59092D6B4B12}" type="datetime1">
              <a:rPr lang="zh-CN" altLang="en-US" smtClean="0"/>
              <a:pPr/>
              <a:t>2018/6/22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517AFE9-BF92-477A-9762-540A4EBD9C19}" type="datetime1">
              <a:rPr lang="zh-CN" altLang="en-US" smtClean="0"/>
              <a:pPr/>
              <a:t>2018/6/22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264A1-1ABA-4D5E-AD25-9E4CDE62A05A}" type="datetime1">
              <a:rPr lang="zh-CN" altLang="en-US" smtClean="0"/>
              <a:pPr/>
              <a:t>2018/6/22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ongli@mail.sdu.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diagramData" Target="../diagrams/data2.xml"/><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altLang="zh-CN" dirty="0"/>
              <a:t>TCAD Simulation work based on a 0.18µm technology for a Beam </a:t>
            </a:r>
            <a:r>
              <a:rPr lang="en-US" altLang="zh-CN" dirty="0" smtClean="0"/>
              <a:t>Telescope</a:t>
            </a:r>
            <a:br>
              <a:rPr lang="en-US" altLang="zh-CN" dirty="0" smtClean="0"/>
            </a:br>
            <a:endParaRPr lang="zh-CN" altLang="en-US" dirty="0"/>
          </a:p>
        </p:txBody>
      </p:sp>
      <p:sp>
        <p:nvSpPr>
          <p:cNvPr id="3" name="副标题 2"/>
          <p:cNvSpPr>
            <a:spLocks noGrp="1"/>
          </p:cNvSpPr>
          <p:nvPr>
            <p:ph type="subTitle" idx="1"/>
          </p:nvPr>
        </p:nvSpPr>
        <p:spPr/>
        <p:txBody>
          <a:bodyPr>
            <a:normAutofit fontScale="85000" lnSpcReduction="20000"/>
          </a:bodyPr>
          <a:lstStyle/>
          <a:p>
            <a:r>
              <a:rPr lang="zh-CN" altLang="en-US" dirty="0">
                <a:solidFill>
                  <a:srgbClr val="020BBE"/>
                </a:solidFill>
                <a:latin typeface="黑体" pitchFamily="49" charset="-122"/>
                <a:ea typeface="黑体" pitchFamily="49" charset="-122"/>
              </a:rPr>
              <a:t>李龙 刘剑 张亮 董家宁 王萌</a:t>
            </a:r>
            <a:r>
              <a:rPr lang="en-US" altLang="zh-CN" dirty="0">
                <a:solidFill>
                  <a:srgbClr val="020BBE"/>
                </a:solidFill>
                <a:latin typeface="黑体" pitchFamily="49" charset="-122"/>
                <a:ea typeface="黑体" pitchFamily="49" charset="-122"/>
              </a:rPr>
              <a:t> </a:t>
            </a:r>
          </a:p>
          <a:p>
            <a:r>
              <a:rPr lang="en-US" altLang="zh-CN" dirty="0">
                <a:solidFill>
                  <a:srgbClr val="020BBE"/>
                </a:solidFill>
                <a:latin typeface="黑体" pitchFamily="49" charset="-122"/>
                <a:ea typeface="黑体" pitchFamily="49" charset="-122"/>
              </a:rPr>
              <a:t>Shandong University</a:t>
            </a:r>
          </a:p>
          <a:p>
            <a:r>
              <a:rPr lang="en-US" altLang="zh-CN" dirty="0">
                <a:hlinkClick r:id="rId3"/>
              </a:rPr>
              <a:t>longli@mail.sdu.edu.cn</a:t>
            </a:r>
            <a:endParaRPr lang="en-US" altLang="zh-CN" dirty="0"/>
          </a:p>
          <a:p>
            <a:r>
              <a:rPr lang="en-US" altLang="zh-CN" dirty="0"/>
              <a:t>Shanghai , Jun. 22th ,2018</a:t>
            </a:r>
          </a:p>
          <a:p>
            <a:endParaRPr lang="zh-CN" altLang="en-US" dirty="0"/>
          </a:p>
        </p:txBody>
      </p:sp>
      <p:pic>
        <p:nvPicPr>
          <p:cNvPr id="4" name="Picture 3" descr="C:\Users\Think\Desktop\QQ截图20160823162818.png">
            <a:extLst>
              <a:ext uri="{FF2B5EF4-FFF2-40B4-BE49-F238E27FC236}">
                <a16:creationId xmlns:a16="http://schemas.microsoft.com/office/drawing/2014/main" xmlns="" id="{5FE61799-C960-4EF4-B770-F57B195DAB1A}"/>
              </a:ext>
            </a:extLst>
          </p:cNvPr>
          <p:cNvPicPr>
            <a:picLocks noChangeAspect="1" noChangeArrowheads="1"/>
          </p:cNvPicPr>
          <p:nvPr/>
        </p:nvPicPr>
        <p:blipFill>
          <a:blip r:embed="rId4" cstate="print"/>
          <a:srcRect/>
          <a:stretch>
            <a:fillRect/>
          </a:stretch>
        </p:blipFill>
        <p:spPr bwMode="auto">
          <a:xfrm>
            <a:off x="0" y="71750"/>
            <a:ext cx="3635896" cy="1147450"/>
          </a:xfrm>
          <a:prstGeom prst="rect">
            <a:avLst/>
          </a:prstGeom>
          <a:noFill/>
        </p:spPr>
      </p:pic>
      <p:pic>
        <p:nvPicPr>
          <p:cNvPr id="5" name="图片 4" descr="pppi_white.png">
            <a:extLst>
              <a:ext uri="{FF2B5EF4-FFF2-40B4-BE49-F238E27FC236}">
                <a16:creationId xmlns:a16="http://schemas.microsoft.com/office/drawing/2014/main" xmlns="" id="{287E8E22-8655-484C-8683-DC425A7ED0F7}"/>
              </a:ext>
            </a:extLst>
          </p:cNvPr>
          <p:cNvPicPr>
            <a:picLocks noChangeAspect="1"/>
          </p:cNvPicPr>
          <p:nvPr/>
        </p:nvPicPr>
        <p:blipFill>
          <a:blip r:embed="rId5" cstate="print"/>
          <a:stretch>
            <a:fillRect/>
          </a:stretch>
        </p:blipFill>
        <p:spPr>
          <a:xfrm>
            <a:off x="7858116" y="-24"/>
            <a:ext cx="1285884" cy="1285884"/>
          </a:xfrm>
          <a:prstGeom prst="rect">
            <a:avLst/>
          </a:prstGeom>
        </p:spPr>
      </p:pic>
      <p:sp>
        <p:nvSpPr>
          <p:cNvPr id="9" name="灯片编号占位符 8">
            <a:extLst>
              <a:ext uri="{FF2B5EF4-FFF2-40B4-BE49-F238E27FC236}">
                <a16:creationId xmlns:a16="http://schemas.microsoft.com/office/drawing/2014/main" xmlns="" id="{F8128EFE-F3BC-433F-8315-BD7349D17E5B}"/>
              </a:ext>
            </a:extLst>
          </p:cNvPr>
          <p:cNvSpPr>
            <a:spLocks noGrp="1"/>
          </p:cNvSpPr>
          <p:nvPr>
            <p:ph type="sldNum" sz="quarter" idx="12"/>
          </p:nvPr>
        </p:nvSpPr>
        <p:spPr/>
        <p:txBody>
          <a:bodyPr/>
          <a:lstStyle/>
          <a:p>
            <a:fld id="{0C913308-F349-4B6D-A68A-DD1791B4A57B}" type="slidenum">
              <a:rPr lang="zh-CN" altLang="en-US" smtClean="0"/>
              <a:pPr/>
              <a:t>1</a:t>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FE8416F-2239-45E1-B773-E0D0DD67D57C}"/>
              </a:ext>
            </a:extLst>
          </p:cNvPr>
          <p:cNvSpPr>
            <a:spLocks noGrp="1"/>
          </p:cNvSpPr>
          <p:nvPr>
            <p:ph type="title"/>
          </p:nvPr>
        </p:nvSpPr>
        <p:spPr/>
        <p:txBody>
          <a:bodyPr>
            <a:normAutofit/>
          </a:bodyPr>
          <a:lstStyle/>
          <a:p>
            <a:r>
              <a:rPr lang="en-US" altLang="zh-CN" sz="3600" dirty="0"/>
              <a:t>AC coupled simulation</a:t>
            </a:r>
            <a:endParaRPr lang="zh-CN" altLang="en-US" sz="3600" dirty="0"/>
          </a:p>
        </p:txBody>
      </p:sp>
      <mc:AlternateContent xmlns:mc="http://schemas.openxmlformats.org/markup-compatibility/2006">
        <mc:Choice xmlns:a14="http://schemas.microsoft.com/office/drawing/2010/main" xmlns="" Requires="a14">
          <p:sp>
            <p:nvSpPr>
              <p:cNvPr id="3" name="内容占位符 2">
                <a:extLst>
                  <a:ext uri="{FF2B5EF4-FFF2-40B4-BE49-F238E27FC236}">
                    <a16:creationId xmlns:a16="http://schemas.microsoft.com/office/drawing/2014/main" id="{9E344766-9229-407B-9763-4E3B9F75731C}"/>
                  </a:ext>
                </a:extLst>
              </p:cNvPr>
              <p:cNvSpPr>
                <a:spLocks noGrp="1"/>
              </p:cNvSpPr>
              <p:nvPr>
                <p:ph idx="1"/>
              </p:nvPr>
            </p:nvSpPr>
            <p:spPr>
              <a:xfrm>
                <a:off x="457200" y="1417638"/>
                <a:ext cx="8229600" cy="4708525"/>
              </a:xfrm>
            </p:spPr>
            <p:txBody>
              <a:bodyPr>
                <a:normAutofit/>
              </a:bodyPr>
              <a:lstStyle/>
              <a:p>
                <a:pPr marL="0" indent="0">
                  <a:buNone/>
                </a:pPr>
                <a:r>
                  <a:rPr lang="en-US" altLang="zh-CN" sz="2000" dirty="0"/>
                  <a:t>   AC coupled is the method aims to determine the</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𝐶</m:t>
                        </m:r>
                      </m:e>
                      <m:sub>
                        <m:r>
                          <a:rPr lang="en-US" altLang="zh-CN" sz="2000" b="0" i="1" smtClean="0">
                            <a:latin typeface="Cambria Math" panose="02040503050406030204" pitchFamily="18" charset="0"/>
                          </a:rPr>
                          <m:t>𝑑𝑒𝑡</m:t>
                        </m:r>
                      </m:sub>
                    </m:sSub>
                  </m:oMath>
                </a14:m>
                <a:r>
                  <a:rPr lang="en-US" altLang="zh-CN" sz="2000" dirty="0"/>
                  <a:t>of the device. </a:t>
                </a:r>
                <a:endParaRPr lang="zh-CN" altLang="en-US" sz="2000" dirty="0"/>
              </a:p>
            </p:txBody>
          </p:sp>
        </mc:Choice>
        <mc:Fallback>
          <p:sp>
            <p:nvSpPr>
              <p:cNvPr id="3" name="内容占位符 2">
                <a:extLst>
                  <a:ext uri="{FF2B5EF4-FFF2-40B4-BE49-F238E27FC236}">
                    <a16:creationId xmlns:a16="http://schemas.microsoft.com/office/drawing/2014/main" xmlns="" xmlns:a14="http://schemas.microsoft.com/office/drawing/2010/main" id="{9E344766-9229-407B-9763-4E3B9F75731C}"/>
                  </a:ext>
                </a:extLst>
              </p:cNvPr>
              <p:cNvSpPr>
                <a:spLocks noGrp="1" noRot="1" noChangeAspect="1" noMove="1" noResize="1" noEditPoints="1" noAdjustHandles="1" noChangeArrowheads="1" noChangeShapeType="1" noTextEdit="1"/>
              </p:cNvSpPr>
              <p:nvPr>
                <p:ph idx="1"/>
              </p:nvPr>
            </p:nvSpPr>
            <p:spPr>
              <a:xfrm>
                <a:off x="457200" y="1417638"/>
                <a:ext cx="8229600" cy="4708525"/>
              </a:xfrm>
              <a:blipFill>
                <a:blip r:embed="rId2"/>
                <a:stretch>
                  <a:fillRect t="-777"/>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xmlns="" id="{DE0A45F1-873A-4F15-AC57-B0055CA2F04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7266" y="2875594"/>
            <a:ext cx="5698842" cy="3086726"/>
          </a:xfrm>
          <a:prstGeom prst="rect">
            <a:avLst/>
          </a:prstGeom>
          <a:ln>
            <a:noFill/>
          </a:ln>
          <a:effectLst>
            <a:outerShdw blurRad="292100" dist="139700" dir="2700000" algn="tl" rotWithShape="0">
              <a:srgbClr val="333333">
                <a:alpha val="65000"/>
              </a:srgbClr>
            </a:outerShdw>
          </a:effectLst>
        </p:spPr>
      </p:pic>
      <p:pic>
        <p:nvPicPr>
          <p:cNvPr id="6" name="图片 5">
            <a:extLst>
              <a:ext uri="{FF2B5EF4-FFF2-40B4-BE49-F238E27FC236}">
                <a16:creationId xmlns:a16="http://schemas.microsoft.com/office/drawing/2014/main" xmlns="" id="{94721DB0-4204-446E-9436-DA8DE767B47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16243" y="3752946"/>
            <a:ext cx="2770557" cy="1833531"/>
          </a:xfrm>
          <a:prstGeom prst="rect">
            <a:avLst/>
          </a:prstGeom>
        </p:spPr>
      </p:pic>
      <p:sp>
        <p:nvSpPr>
          <p:cNvPr id="7" name="标注: 线形 6">
            <a:extLst>
              <a:ext uri="{FF2B5EF4-FFF2-40B4-BE49-F238E27FC236}">
                <a16:creationId xmlns:a16="http://schemas.microsoft.com/office/drawing/2014/main" xmlns="" id="{870A0555-067E-4C8E-9168-13F36E74ACA2}"/>
              </a:ext>
            </a:extLst>
          </p:cNvPr>
          <p:cNvSpPr/>
          <p:nvPr/>
        </p:nvSpPr>
        <p:spPr>
          <a:xfrm>
            <a:off x="8028384" y="3105054"/>
            <a:ext cx="504056" cy="323946"/>
          </a:xfrm>
          <a:prstGeom prst="borderCallout1">
            <a:avLst>
              <a:gd name="adj1" fmla="val 101485"/>
              <a:gd name="adj2" fmla="val 45205"/>
              <a:gd name="adj3" fmla="val 201931"/>
              <a:gd name="adj4" fmla="val 269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xmlns="" id="{CFC9BAFB-55D4-4E20-945C-14B003B42280}"/>
              </a:ext>
            </a:extLst>
          </p:cNvPr>
          <p:cNvSpPr txBox="1"/>
          <p:nvPr/>
        </p:nvSpPr>
        <p:spPr>
          <a:xfrm>
            <a:off x="8100392" y="3105054"/>
            <a:ext cx="586408" cy="369332"/>
          </a:xfrm>
          <a:prstGeom prst="rect">
            <a:avLst/>
          </a:prstGeom>
          <a:noFill/>
        </p:spPr>
        <p:txBody>
          <a:bodyPr wrap="square" rtlCol="0">
            <a:spAutoFit/>
          </a:bodyPr>
          <a:lstStyle/>
          <a:p>
            <a:r>
              <a:rPr lang="en-US" altLang="zh-CN" dirty="0">
                <a:solidFill>
                  <a:schemeClr val="bg1">
                    <a:lumMod val="95000"/>
                  </a:schemeClr>
                </a:solidFill>
              </a:rPr>
              <a:t>1</a:t>
            </a:r>
            <a:endParaRPr lang="zh-CN" altLang="en-US" dirty="0">
              <a:solidFill>
                <a:schemeClr val="bg1">
                  <a:lumMod val="95000"/>
                </a:schemeClr>
              </a:solidFill>
            </a:endParaRPr>
          </a:p>
        </p:txBody>
      </p:sp>
      <p:sp>
        <p:nvSpPr>
          <p:cNvPr id="9" name="标注: 线形 8">
            <a:extLst>
              <a:ext uri="{FF2B5EF4-FFF2-40B4-BE49-F238E27FC236}">
                <a16:creationId xmlns:a16="http://schemas.microsoft.com/office/drawing/2014/main" xmlns="" id="{ADDF8C44-2DF6-43FD-8DA0-A6ED38DE866B}"/>
              </a:ext>
            </a:extLst>
          </p:cNvPr>
          <p:cNvSpPr/>
          <p:nvPr/>
        </p:nvSpPr>
        <p:spPr>
          <a:xfrm>
            <a:off x="5916243" y="3105054"/>
            <a:ext cx="743989" cy="369332"/>
          </a:xfrm>
          <a:prstGeom prst="borderCallout1">
            <a:avLst>
              <a:gd name="adj1" fmla="val 97689"/>
              <a:gd name="adj2" fmla="val 48666"/>
              <a:gd name="adj3" fmla="val 180675"/>
              <a:gd name="adj4" fmla="val 560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xmlns="" id="{14BBE5AF-1455-4AD6-9DF6-F9AABCE160CD}"/>
              </a:ext>
            </a:extLst>
          </p:cNvPr>
          <p:cNvSpPr txBox="1"/>
          <p:nvPr/>
        </p:nvSpPr>
        <p:spPr>
          <a:xfrm>
            <a:off x="6116513" y="3105054"/>
            <a:ext cx="743989" cy="369332"/>
          </a:xfrm>
          <a:prstGeom prst="rect">
            <a:avLst/>
          </a:prstGeom>
          <a:noFill/>
        </p:spPr>
        <p:txBody>
          <a:bodyPr wrap="square" rtlCol="0">
            <a:spAutoFit/>
          </a:bodyPr>
          <a:lstStyle/>
          <a:p>
            <a:r>
              <a:rPr lang="en-US" altLang="zh-CN" dirty="0">
                <a:solidFill>
                  <a:schemeClr val="bg1">
                    <a:lumMod val="95000"/>
                  </a:schemeClr>
                </a:solidFill>
              </a:rPr>
              <a:t>2</a:t>
            </a:r>
            <a:endParaRPr lang="zh-CN" altLang="en-US" dirty="0">
              <a:solidFill>
                <a:schemeClr val="bg1">
                  <a:lumMod val="95000"/>
                </a:schemeClr>
              </a:solidFill>
            </a:endParaRPr>
          </a:p>
        </p:txBody>
      </p:sp>
      <p:sp>
        <p:nvSpPr>
          <p:cNvPr id="11" name="标注: 线形 10">
            <a:extLst>
              <a:ext uri="{FF2B5EF4-FFF2-40B4-BE49-F238E27FC236}">
                <a16:creationId xmlns:a16="http://schemas.microsoft.com/office/drawing/2014/main" xmlns="" id="{E436777A-A718-487F-B508-A8D1EDF12C8A}"/>
              </a:ext>
            </a:extLst>
          </p:cNvPr>
          <p:cNvSpPr/>
          <p:nvPr/>
        </p:nvSpPr>
        <p:spPr>
          <a:xfrm>
            <a:off x="7020272" y="2780928"/>
            <a:ext cx="743989" cy="504056"/>
          </a:xfrm>
          <a:prstGeom prst="borderCallout1">
            <a:avLst>
              <a:gd name="adj1" fmla="val 97623"/>
              <a:gd name="adj2" fmla="val 50448"/>
              <a:gd name="adj3" fmla="val 196632"/>
              <a:gd name="adj4" fmla="val 29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8C3598CE-B428-4318-A5C1-831C7B55BE98}"/>
              </a:ext>
            </a:extLst>
          </p:cNvPr>
          <p:cNvSpPr txBox="1"/>
          <p:nvPr/>
        </p:nvSpPr>
        <p:spPr>
          <a:xfrm>
            <a:off x="7081036" y="2812114"/>
            <a:ext cx="703489" cy="369332"/>
          </a:xfrm>
          <a:prstGeom prst="rect">
            <a:avLst/>
          </a:prstGeom>
          <a:noFill/>
        </p:spPr>
        <p:txBody>
          <a:bodyPr wrap="square" rtlCol="0">
            <a:spAutoFit/>
          </a:bodyPr>
          <a:lstStyle/>
          <a:p>
            <a:r>
              <a:rPr lang="en-US" altLang="zh-CN" dirty="0"/>
              <a:t>  </a:t>
            </a:r>
            <a:r>
              <a:rPr lang="en-US" altLang="zh-CN" dirty="0">
                <a:solidFill>
                  <a:schemeClr val="bg1">
                    <a:lumMod val="95000"/>
                  </a:schemeClr>
                </a:solidFill>
              </a:rPr>
              <a:t> g</a:t>
            </a:r>
            <a:endParaRPr lang="zh-CN" altLang="en-US" dirty="0">
              <a:solidFill>
                <a:schemeClr val="bg1">
                  <a:lumMod val="95000"/>
                </a:schemeClr>
              </a:solidFill>
            </a:endParaRPr>
          </a:p>
        </p:txBody>
      </p:sp>
      <p:sp>
        <p:nvSpPr>
          <p:cNvPr id="15" name="灯片编号占位符 14">
            <a:extLst>
              <a:ext uri="{FF2B5EF4-FFF2-40B4-BE49-F238E27FC236}">
                <a16:creationId xmlns:a16="http://schemas.microsoft.com/office/drawing/2014/main" xmlns="" id="{8C46D6FB-BD31-40EA-ADCD-6A7A6D2DFD54}"/>
              </a:ext>
            </a:extLst>
          </p:cNvPr>
          <p:cNvSpPr>
            <a:spLocks noGrp="1"/>
          </p:cNvSpPr>
          <p:nvPr>
            <p:ph type="sldNum" sz="quarter" idx="12"/>
          </p:nvPr>
        </p:nvSpPr>
        <p:spPr/>
        <p:txBody>
          <a:bodyPr/>
          <a:lstStyle/>
          <a:p>
            <a:fld id="{0C913308-F349-4B6D-A68A-DD1791B4A57B}" type="slidenum">
              <a:rPr lang="zh-CN" altLang="en-US" smtClean="0"/>
              <a:pPr/>
              <a:t>10</a:t>
            </a:fld>
            <a:endParaRPr lang="zh-CN" altLang="en-US" dirty="0"/>
          </a:p>
        </p:txBody>
      </p:sp>
      <p:sp>
        <p:nvSpPr>
          <p:cNvPr id="13" name="文本框 12">
            <a:extLst>
              <a:ext uri="{FF2B5EF4-FFF2-40B4-BE49-F238E27FC236}">
                <a16:creationId xmlns:a16="http://schemas.microsoft.com/office/drawing/2014/main" xmlns="" id="{C697C995-A6E1-4906-9731-9AC5C0D63BE0}"/>
              </a:ext>
            </a:extLst>
          </p:cNvPr>
          <p:cNvSpPr txBox="1"/>
          <p:nvPr/>
        </p:nvSpPr>
        <p:spPr>
          <a:xfrm>
            <a:off x="611561" y="2560638"/>
            <a:ext cx="4536504" cy="369332"/>
          </a:xfrm>
          <a:prstGeom prst="rect">
            <a:avLst/>
          </a:prstGeom>
          <a:noFill/>
        </p:spPr>
        <p:txBody>
          <a:bodyPr wrap="square" rtlCol="0">
            <a:spAutoFit/>
          </a:bodyPr>
          <a:lstStyle/>
          <a:p>
            <a:r>
              <a:rPr lang="en-US" altLang="zh-CN" b="1" dirty="0"/>
              <a:t>AC coupled result of 50</a:t>
            </a:r>
            <a:r>
              <a:rPr lang="el-GR" altLang="zh-CN" dirty="0">
                <a:ea typeface="Yu Gothic Medium" panose="020B0500000000000000" pitchFamily="34" charset="-128"/>
              </a:rPr>
              <a:t> </a:t>
            </a:r>
            <a:r>
              <a:rPr lang="el-GR" altLang="zh-CN" b="1" dirty="0">
                <a:ea typeface="Yu Gothic Medium" panose="020B0500000000000000" pitchFamily="34" charset="-128"/>
              </a:rPr>
              <a:t>μ</a:t>
            </a:r>
            <a:r>
              <a:rPr lang="en-US" altLang="zh-CN" b="1" dirty="0">
                <a:ea typeface="Yu Gothic Medium" panose="020B0500000000000000" pitchFamily="34" charset="-128"/>
              </a:rPr>
              <a:t>m </a:t>
            </a:r>
            <a:r>
              <a:rPr lang="en-US" altLang="zh-CN" b="1" dirty="0"/>
              <a:t>*50</a:t>
            </a:r>
            <a:r>
              <a:rPr lang="el-GR" altLang="zh-CN" b="1" dirty="0">
                <a:ea typeface="Yu Gothic Medium" panose="020B0500000000000000" pitchFamily="34" charset="-128"/>
              </a:rPr>
              <a:t> μ</a:t>
            </a:r>
            <a:r>
              <a:rPr lang="en-US" altLang="zh-CN" b="1" dirty="0">
                <a:ea typeface="Yu Gothic Medium" panose="020B0500000000000000" pitchFamily="34" charset="-128"/>
              </a:rPr>
              <a:t>m</a:t>
            </a:r>
            <a:r>
              <a:rPr lang="en-US" altLang="zh-CN" b="1" dirty="0"/>
              <a:t> pixel pitch</a:t>
            </a:r>
            <a:endParaRPr lang="zh-CN" altLang="en-US" b="1" dirty="0"/>
          </a:p>
        </p:txBody>
      </p:sp>
    </p:spTree>
    <p:extLst>
      <p:ext uri="{BB962C8B-B14F-4D97-AF65-F5344CB8AC3E}">
        <p14:creationId xmlns:p14="http://schemas.microsoft.com/office/powerpoint/2010/main" xmlns="" val="2987248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AC coupled result</a:t>
            </a:r>
            <a:endParaRPr lang="zh-CN" altLang="en-US" sz="3600" dirty="0"/>
          </a:p>
        </p:txBody>
      </p:sp>
      <p:sp>
        <p:nvSpPr>
          <p:cNvPr id="3" name="内容占位符 2"/>
          <p:cNvSpPr>
            <a:spLocks noGrp="1"/>
          </p:cNvSpPr>
          <p:nvPr>
            <p:ph idx="1"/>
          </p:nvPr>
        </p:nvSpPr>
        <p:spPr>
          <a:xfrm>
            <a:off x="500034" y="1357298"/>
            <a:ext cx="8229600" cy="4883153"/>
          </a:xfrm>
        </p:spPr>
        <p:txBody>
          <a:bodyPr>
            <a:normAutofit/>
          </a:bodyPr>
          <a:lstStyle/>
          <a:p>
            <a:pPr>
              <a:buNone/>
            </a:pPr>
            <a:r>
              <a:rPr lang="en-US" altLang="zh-CN" sz="2000" dirty="0"/>
              <a:t>  </a:t>
            </a:r>
            <a:endParaRPr lang="zh-CN" altLang="en-US" sz="20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mc:Choice xmlns:a14="http://schemas.microsoft.com/office/drawing/2010/main" xmlns="" Requires="a14">
          <p:graphicFrame>
            <p:nvGraphicFramePr>
              <p:cNvPr id="6" name="表格 5"/>
              <p:cNvGraphicFramePr>
                <a:graphicFrameLocks noGrp="1"/>
              </p:cNvGraphicFramePr>
              <p:nvPr>
                <p:extLst>
                  <p:ext uri="{D42A27DB-BD31-4B8C-83A1-F6EECF244321}">
                    <p14:modId xmlns:p14="http://schemas.microsoft.com/office/powerpoint/2010/main" val="2831332739"/>
                  </p:ext>
                </p:extLst>
              </p:nvPr>
            </p:nvGraphicFramePr>
            <p:xfrm>
              <a:off x="971600" y="2818161"/>
              <a:ext cx="7500990" cy="1961426"/>
            </p:xfrm>
            <a:graphic>
              <a:graphicData uri="http://schemas.openxmlformats.org/drawingml/2006/table">
                <a:tbl>
                  <a:tblPr firstRow="1" bandRow="1">
                    <a:tableStyleId>{5C22544A-7EE6-4342-B048-85BDC9FD1C3A}</a:tableStyleId>
                  </a:tblPr>
                  <a:tblGrid>
                    <a:gridCol w="1500198">
                      <a:extLst>
                        <a:ext uri="{9D8B030D-6E8A-4147-A177-3AD203B41FA5}">
                          <a16:colId xmlns:a16="http://schemas.microsoft.com/office/drawing/2014/main" val="20000"/>
                        </a:ext>
                      </a:extLst>
                    </a:gridCol>
                    <a:gridCol w="2071702">
                      <a:extLst>
                        <a:ext uri="{9D8B030D-6E8A-4147-A177-3AD203B41FA5}">
                          <a16:colId xmlns:a16="http://schemas.microsoft.com/office/drawing/2014/main" val="20001"/>
                        </a:ext>
                      </a:extLst>
                    </a:gridCol>
                    <a:gridCol w="1990059">
                      <a:extLst>
                        <a:ext uri="{9D8B030D-6E8A-4147-A177-3AD203B41FA5}">
                          <a16:colId xmlns:a16="http://schemas.microsoft.com/office/drawing/2014/main" val="20002"/>
                        </a:ext>
                      </a:extLst>
                    </a:gridCol>
                    <a:gridCol w="1939031">
                      <a:extLst>
                        <a:ext uri="{9D8B030D-6E8A-4147-A177-3AD203B41FA5}">
                          <a16:colId xmlns:a16="http://schemas.microsoft.com/office/drawing/2014/main" val="20003"/>
                        </a:ext>
                      </a:extLst>
                    </a:gridCol>
                  </a:tblGrid>
                  <a:tr h="390306">
                    <a:tc>
                      <a:txBody>
                        <a:bodyPr/>
                        <a:lstStyle/>
                        <a:p>
                          <a:r>
                            <a:rPr lang="en-US" altLang="zh-CN" dirty="0"/>
                            <a:t>Type</a:t>
                          </a:r>
                          <a:endParaRPr lang="zh-CN" altLang="en-US" dirty="0"/>
                        </a:p>
                      </a:txBody>
                      <a:tcPr/>
                    </a:tc>
                    <a:tc>
                      <a:txBody>
                        <a:bodyPr/>
                        <a:lstStyle/>
                        <a:p>
                          <a:r>
                            <a:rPr lang="en-US" altLang="zh-CN" dirty="0"/>
                            <a:t>         50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r>
                            <a:rPr lang="en-US" altLang="zh-CN" dirty="0"/>
                            <a:t>*50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endParaRPr lang="zh-CN" altLang="en-US" dirty="0"/>
                        </a:p>
                      </a:txBody>
                      <a:tcPr/>
                    </a:tc>
                    <a:tc>
                      <a:txBody>
                        <a:bodyPr/>
                        <a:lstStyle/>
                        <a:p>
                          <a:r>
                            <a:rPr lang="en-US" altLang="zh-CN" dirty="0"/>
                            <a:t>     50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r>
                            <a:rPr lang="en-US" altLang="zh-CN" dirty="0"/>
                            <a:t>*100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endParaRPr lang="zh-CN" altLang="en-US" dirty="0"/>
                        </a:p>
                      </a:txBody>
                      <a:tcPr/>
                    </a:tc>
                    <a:tc>
                      <a:txBody>
                        <a:bodyPr/>
                        <a:lstStyle/>
                        <a:p>
                          <a:r>
                            <a:rPr lang="en-US" altLang="zh-CN" dirty="0"/>
                            <a:t>     30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r>
                            <a:rPr lang="en-US" altLang="zh-CN" dirty="0"/>
                            <a:t>*100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endParaRPr lang="zh-CN" altLang="en-US" dirty="0"/>
                        </a:p>
                      </a:txBody>
                      <a:tcPr/>
                    </a:tc>
                    <a:extLst>
                      <a:ext uri="{0D108BD9-81ED-4DB2-BD59-A6C34878D82A}">
                        <a16:rowId xmlns:a16="http://schemas.microsoft.com/office/drawing/2014/main" val="10000"/>
                      </a:ext>
                    </a:extLst>
                  </a:tr>
                  <a:tr h="390306">
                    <a:tc>
                      <a:txBody>
                        <a:bodyPr/>
                        <a:lstStyle/>
                        <a:p>
                          <a:endParaRPr lang="zh-CN" altLang="en-US" dirty="0"/>
                        </a:p>
                      </a:txBody>
                      <a:tcPr/>
                    </a:tc>
                    <a:tc gridSpan="3">
                      <a:txBody>
                        <a:bodyPr/>
                        <a:lstStyle/>
                        <a:p>
                          <a:r>
                            <a:rPr lang="en-US" altLang="zh-CN" dirty="0"/>
                            <a:t>                                        Capacitance(F)</a:t>
                          </a:r>
                          <a:endParaRPr lang="zh-CN" altLang="en-US" dirty="0"/>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val="10001"/>
                      </a:ext>
                    </a:extLst>
                  </a:tr>
                  <a:tr h="401236">
                    <a:tc>
                      <a:txBody>
                        <a:bodyPr/>
                        <a:lstStyle/>
                        <a:p>
                          <a:r>
                            <a:rPr lang="en-US" altLang="zh-CN" dirty="0"/>
                            <a:t>C(</a:t>
                          </a:r>
                          <a:r>
                            <a:rPr lang="en-US" altLang="zh-CN" dirty="0" err="1"/>
                            <a:t>i</a:t>
                          </a:r>
                          <a:r>
                            <a:rPr lang="en-US" altLang="zh-CN" dirty="0"/>
                            <a:t>, g)</a:t>
                          </a:r>
                          <a:endParaRPr lang="zh-CN" altLang="en-US" dirty="0"/>
                        </a:p>
                      </a:txBody>
                      <a:tcPr/>
                    </a:tc>
                    <a:tc>
                      <a:txBody>
                        <a:bodyPr/>
                        <a:lstStyle/>
                        <a:p>
                          <a:r>
                            <a:rPr lang="en-US" altLang="zh-CN" dirty="0"/>
                            <a:t>2.89</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−14</m:t>
                                  </m:r>
                                </m:sup>
                              </m:sSup>
                            </m:oMath>
                          </a14:m>
                          <a:endParaRPr lang="zh-CN" altLang="en-US" dirty="0"/>
                        </a:p>
                      </a:txBody>
                      <a:tcPr/>
                    </a:tc>
                    <a:tc>
                      <a:txBody>
                        <a:bodyPr/>
                        <a:lstStyle/>
                        <a:p>
                          <a:r>
                            <a:rPr lang="en-US" altLang="zh-CN" dirty="0"/>
                            <a:t>6.71</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−14</m:t>
                                  </m:r>
                                </m:sup>
                              </m:sSup>
                            </m:oMath>
                          </a14:m>
                          <a:endParaRPr lang="zh-CN" altLang="en-US" dirty="0"/>
                        </a:p>
                      </a:txBody>
                      <a:tcPr/>
                    </a:tc>
                    <a:tc>
                      <a:txBody>
                        <a:bodyPr/>
                        <a:lstStyle/>
                        <a:p>
                          <a:r>
                            <a:rPr lang="en-US" altLang="zh-CN" dirty="0"/>
                            <a:t>3.40</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−14</m:t>
                                  </m:r>
                                </m:sup>
                              </m:sSup>
                            </m:oMath>
                          </a14:m>
                          <a:endParaRPr lang="zh-CN" altLang="en-US" dirty="0"/>
                        </a:p>
                      </a:txBody>
                      <a:tcPr/>
                    </a:tc>
                    <a:extLst>
                      <a:ext uri="{0D108BD9-81ED-4DB2-BD59-A6C34878D82A}">
                        <a16:rowId xmlns:a16="http://schemas.microsoft.com/office/drawing/2014/main" val="10002"/>
                      </a:ext>
                    </a:extLst>
                  </a:tr>
                  <a:tr h="389789">
                    <a:tc>
                      <a:txBody>
                        <a:bodyPr/>
                        <a:lstStyle/>
                        <a:p>
                          <a:pPr algn="just">
                            <a:spcAft>
                              <a:spcPts val="0"/>
                            </a:spcAft>
                          </a:pPr>
                          <a:r>
                            <a:rPr lang="en-US" altLang="zh-CN" dirty="0"/>
                            <a:t>C(</a:t>
                          </a:r>
                          <a:r>
                            <a:rPr lang="en-US" altLang="zh-CN" dirty="0" err="1"/>
                            <a:t>i</a:t>
                          </a:r>
                          <a:r>
                            <a:rPr lang="en-US" altLang="zh-CN" dirty="0"/>
                            <a:t> , j</a:t>
                          </a:r>
                          <a:r>
                            <a:rPr lang="zh-CN" altLang="en-US" sz="1800" kern="1200" baseline="0" dirty="0">
                              <a:solidFill>
                                <a:schemeClr val="dk1"/>
                              </a:solidFill>
                              <a:latin typeface="+mn-lt"/>
                              <a:ea typeface="+mn-ea"/>
                              <a:cs typeface="+mn-cs"/>
                            </a:rPr>
                            <a:t> ≠</a:t>
                          </a:r>
                          <a:r>
                            <a:rPr lang="en-US" altLang="zh-CN" sz="1800" kern="1200" baseline="0" dirty="0" err="1">
                              <a:solidFill>
                                <a:schemeClr val="dk1"/>
                              </a:solidFill>
                              <a:latin typeface="+mn-lt"/>
                              <a:ea typeface="+mn-ea"/>
                              <a:cs typeface="+mn-cs"/>
                            </a:rPr>
                            <a:t>i</a:t>
                          </a:r>
                          <a:r>
                            <a:rPr lang="en-US" altLang="zh-CN" dirty="0"/>
                            <a:t>)</a:t>
                          </a:r>
                          <a:endParaRPr lang="zh-CN" altLang="en-US" dirty="0"/>
                        </a:p>
                      </a:txBody>
                      <a:tcPr/>
                    </a:tc>
                    <a:tc>
                      <a:txBody>
                        <a:bodyPr/>
                        <a:lstStyle/>
                        <a:p>
                          <a:r>
                            <a:rPr lang="en-US" altLang="zh-CN" dirty="0"/>
                            <a:t>          ~0</a:t>
                          </a:r>
                          <a:endParaRPr lang="zh-CN" altLang="en-US" dirty="0"/>
                        </a:p>
                      </a:txBody>
                      <a:tcPr/>
                    </a:tc>
                    <a:tc>
                      <a:txBody>
                        <a:bodyPr/>
                        <a:lstStyle/>
                        <a:p>
                          <a:r>
                            <a:rPr lang="en-US" altLang="zh-CN" dirty="0"/>
                            <a:t>           ~0</a:t>
                          </a:r>
                          <a:endParaRPr lang="zh-CN" altLang="en-US" dirty="0"/>
                        </a:p>
                      </a:txBody>
                      <a:tcPr/>
                    </a:tc>
                    <a:tc>
                      <a:txBody>
                        <a:bodyPr/>
                        <a:lstStyle/>
                        <a:p>
                          <a:r>
                            <a:rPr lang="en-US" altLang="zh-CN" dirty="0"/>
                            <a:t>      ~0</a:t>
                          </a:r>
                          <a:endParaRPr lang="zh-CN" altLang="en-US" dirty="0"/>
                        </a:p>
                      </a:txBody>
                      <a:tcPr/>
                    </a:tc>
                    <a:extLst>
                      <a:ext uri="{0D108BD9-81ED-4DB2-BD59-A6C34878D82A}">
                        <a16:rowId xmlns:a16="http://schemas.microsoft.com/office/drawing/2014/main" val="10003"/>
                      </a:ext>
                    </a:extLst>
                  </a:tr>
                  <a:tr h="389789">
                    <a:tc>
                      <a:txBody>
                        <a:bodyPr/>
                        <a:lstStyle/>
                        <a:p>
                          <a:pPr algn="just">
                            <a:spcAft>
                              <a:spcPts val="0"/>
                            </a:spcAft>
                          </a:pPr>
                          <a:r>
                            <a:rPr lang="en-US" altLang="zh-CN" dirty="0"/>
                            <a:t>C( </a:t>
                          </a:r>
                          <a:r>
                            <a:rPr lang="en-US" altLang="zh-CN" dirty="0" err="1"/>
                            <a:t>i</a:t>
                          </a:r>
                          <a:r>
                            <a:rPr lang="en-US" altLang="zh-CN" dirty="0"/>
                            <a:t> , </a:t>
                          </a:r>
                          <a:r>
                            <a:rPr lang="en-US" altLang="zh-CN" dirty="0" err="1"/>
                            <a:t>i</a:t>
                          </a:r>
                          <a:r>
                            <a:rPr lang="en-US" altLang="zh-CN" dirty="0"/>
                            <a:t> )</a:t>
                          </a:r>
                          <a:endParaRPr lang="zh-CN" altLang="en-US" dirty="0"/>
                        </a:p>
                      </a:txBody>
                      <a:tcPr/>
                    </a:tc>
                    <a:tc>
                      <a:txBody>
                        <a:bodyPr/>
                        <a:lstStyle/>
                        <a:p>
                          <a:r>
                            <a:rPr lang="en-US" altLang="zh-CN" dirty="0"/>
                            <a:t>2.89</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−14</m:t>
                                  </m:r>
                                </m:sup>
                              </m:sSup>
                            </m:oMath>
                          </a14:m>
                          <a:endParaRPr lang="zh-CN" altLang="en-US" dirty="0"/>
                        </a:p>
                      </a:txBody>
                      <a:tcPr/>
                    </a:tc>
                    <a:tc>
                      <a:txBody>
                        <a:bodyPr/>
                        <a:lstStyle/>
                        <a:p>
                          <a:r>
                            <a:rPr lang="en-US" altLang="zh-CN" dirty="0"/>
                            <a:t>6.71</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−14</m:t>
                                  </m:r>
                                </m:sup>
                              </m:sSup>
                            </m:oMath>
                          </a14:m>
                          <a:endParaRPr lang="zh-CN" altLang="en-US" dirty="0"/>
                        </a:p>
                      </a:txBody>
                      <a:tcPr/>
                    </a:tc>
                    <a:tc>
                      <a:txBody>
                        <a:bodyPr/>
                        <a:lstStyle/>
                        <a:p>
                          <a:r>
                            <a:rPr lang="en-US" altLang="zh-CN" dirty="0"/>
                            <a:t>3.40</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−14</m:t>
                                  </m:r>
                                </m:sup>
                              </m:sSup>
                            </m:oMath>
                          </a14:m>
                          <a:endParaRPr lang="zh-CN" altLang="en-US" dirty="0"/>
                        </a:p>
                      </a:txBody>
                      <a:tcPr/>
                    </a:tc>
                    <a:extLst>
                      <a:ext uri="{0D108BD9-81ED-4DB2-BD59-A6C34878D82A}">
                        <a16:rowId xmlns:a16="http://schemas.microsoft.com/office/drawing/2014/main" val="10004"/>
                      </a:ext>
                    </a:extLst>
                  </a:tr>
                </a:tbl>
              </a:graphicData>
            </a:graphic>
          </p:graphicFrame>
        </mc:Choice>
        <mc:Fallback>
          <p:graphicFrame>
            <p:nvGraphicFramePr>
              <p:cNvPr id="6" name="表格 5"/>
              <p:cNvGraphicFramePr>
                <a:graphicFrameLocks noGrp="1"/>
              </p:cNvGraphicFramePr>
              <p:nvPr>
                <p:extLst>
                  <p:ext uri="{D42A27DB-BD31-4B8C-83A1-F6EECF244321}">
                    <p14:modId xmlns:p14="http://schemas.microsoft.com/office/powerpoint/2010/main" xmlns="" xmlns:a14="http://schemas.microsoft.com/office/drawing/2010/main" val="2831332739"/>
                  </p:ext>
                </p:extLst>
              </p:nvPr>
            </p:nvGraphicFramePr>
            <p:xfrm>
              <a:off x="971600" y="2818161"/>
              <a:ext cx="7500990" cy="1961426"/>
            </p:xfrm>
            <a:graphic>
              <a:graphicData uri="http://schemas.openxmlformats.org/drawingml/2006/table">
                <a:tbl>
                  <a:tblPr firstRow="1" bandRow="1">
                    <a:tableStyleId>{5C22544A-7EE6-4342-B048-85BDC9FD1C3A}</a:tableStyleId>
                  </a:tblPr>
                  <a:tblGrid>
                    <a:gridCol w="1500198">
                      <a:extLst>
                        <a:ext uri="{9D8B030D-6E8A-4147-A177-3AD203B41FA5}">
                          <a16:colId xmlns:a16="http://schemas.microsoft.com/office/drawing/2014/main" xmlns="" xmlns:a14="http://schemas.microsoft.com/office/drawing/2010/main" val="20000"/>
                        </a:ext>
                      </a:extLst>
                    </a:gridCol>
                    <a:gridCol w="2071702">
                      <a:extLst>
                        <a:ext uri="{9D8B030D-6E8A-4147-A177-3AD203B41FA5}">
                          <a16:colId xmlns:a16="http://schemas.microsoft.com/office/drawing/2014/main" xmlns="" xmlns:a14="http://schemas.microsoft.com/office/drawing/2010/main" val="20001"/>
                        </a:ext>
                      </a:extLst>
                    </a:gridCol>
                    <a:gridCol w="1990059">
                      <a:extLst>
                        <a:ext uri="{9D8B030D-6E8A-4147-A177-3AD203B41FA5}">
                          <a16:colId xmlns:a16="http://schemas.microsoft.com/office/drawing/2014/main" xmlns="" xmlns:a14="http://schemas.microsoft.com/office/drawing/2010/main" val="20002"/>
                        </a:ext>
                      </a:extLst>
                    </a:gridCol>
                    <a:gridCol w="1939031">
                      <a:extLst>
                        <a:ext uri="{9D8B030D-6E8A-4147-A177-3AD203B41FA5}">
                          <a16:colId xmlns:a16="http://schemas.microsoft.com/office/drawing/2014/main" xmlns="" xmlns:a14="http://schemas.microsoft.com/office/drawing/2010/main" val="20003"/>
                        </a:ext>
                      </a:extLst>
                    </a:gridCol>
                  </a:tblGrid>
                  <a:tr h="390306">
                    <a:tc>
                      <a:txBody>
                        <a:bodyPr/>
                        <a:lstStyle/>
                        <a:p>
                          <a:r>
                            <a:rPr lang="en-US" altLang="zh-CN" dirty="0"/>
                            <a:t>Type</a:t>
                          </a:r>
                          <a:endParaRPr lang="zh-CN" altLang="en-US" dirty="0"/>
                        </a:p>
                      </a:txBody>
                      <a:tcPr/>
                    </a:tc>
                    <a:tc>
                      <a:txBody>
                        <a:bodyPr/>
                        <a:lstStyle/>
                        <a:p>
                          <a:r>
                            <a:rPr lang="en-US" altLang="zh-CN" dirty="0"/>
                            <a:t>         50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r>
                            <a:rPr lang="en-US" altLang="zh-CN" dirty="0"/>
                            <a:t>*50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endParaRPr lang="zh-CN" altLang="en-US" dirty="0"/>
                        </a:p>
                      </a:txBody>
                      <a:tcPr/>
                    </a:tc>
                    <a:tc>
                      <a:txBody>
                        <a:bodyPr/>
                        <a:lstStyle/>
                        <a:p>
                          <a:r>
                            <a:rPr lang="en-US" altLang="zh-CN" dirty="0"/>
                            <a:t>     50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r>
                            <a:rPr lang="en-US" altLang="zh-CN" dirty="0"/>
                            <a:t>*100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endParaRPr lang="zh-CN" altLang="en-US" dirty="0"/>
                        </a:p>
                      </a:txBody>
                      <a:tcPr/>
                    </a:tc>
                    <a:tc>
                      <a:txBody>
                        <a:bodyPr/>
                        <a:lstStyle/>
                        <a:p>
                          <a:r>
                            <a:rPr lang="en-US" altLang="zh-CN" dirty="0"/>
                            <a:t>     30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r>
                            <a:rPr lang="en-US" altLang="zh-CN" dirty="0"/>
                            <a:t>*100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endParaRPr lang="zh-CN" altLang="en-US" dirty="0"/>
                        </a:p>
                      </a:txBody>
                      <a:tcPr/>
                    </a:tc>
                    <a:extLst>
                      <a:ext uri="{0D108BD9-81ED-4DB2-BD59-A6C34878D82A}">
                        <a16:rowId xmlns:a16="http://schemas.microsoft.com/office/drawing/2014/main" xmlns="" xmlns:a14="http://schemas.microsoft.com/office/drawing/2010/main" val="10000"/>
                      </a:ext>
                    </a:extLst>
                  </a:tr>
                  <a:tr h="390306">
                    <a:tc>
                      <a:txBody>
                        <a:bodyPr/>
                        <a:lstStyle/>
                        <a:p>
                          <a:endParaRPr lang="zh-CN" altLang="en-US" dirty="0"/>
                        </a:p>
                      </a:txBody>
                      <a:tcPr/>
                    </a:tc>
                    <a:tc gridSpan="3">
                      <a:txBody>
                        <a:bodyPr/>
                        <a:lstStyle/>
                        <a:p>
                          <a:r>
                            <a:rPr lang="en-US" altLang="zh-CN" dirty="0"/>
                            <a:t>                                        Capacitance(F)</a:t>
                          </a:r>
                          <a:endParaRPr lang="zh-CN" altLang="en-US" dirty="0"/>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xmlns="" xmlns:a14="http://schemas.microsoft.com/office/drawing/2010/main" val="10001"/>
                      </a:ext>
                    </a:extLst>
                  </a:tr>
                  <a:tr h="401236">
                    <a:tc>
                      <a:txBody>
                        <a:bodyPr/>
                        <a:lstStyle/>
                        <a:p>
                          <a:r>
                            <a:rPr lang="en-US" altLang="zh-CN" dirty="0"/>
                            <a:t>C(</a:t>
                          </a:r>
                          <a:r>
                            <a:rPr lang="en-US" altLang="zh-CN" dirty="0" err="1"/>
                            <a:t>i</a:t>
                          </a:r>
                          <a:r>
                            <a:rPr lang="en-US" altLang="zh-CN" dirty="0"/>
                            <a:t>, g)</a:t>
                          </a:r>
                          <a:endParaRPr lang="zh-CN" altLang="en-US" dirty="0"/>
                        </a:p>
                      </a:txBody>
                      <a:tcPr/>
                    </a:tc>
                    <a:tc>
                      <a:txBody>
                        <a:bodyPr/>
                        <a:lstStyle/>
                        <a:p>
                          <a:endParaRPr lang="zh-CN"/>
                        </a:p>
                      </a:txBody>
                      <a:tcPr>
                        <a:blipFill>
                          <a:blip r:embed="rId2"/>
                          <a:stretch>
                            <a:fillRect l="-72647" t="-203030" r="-191176" b="-210606"/>
                          </a:stretch>
                        </a:blipFill>
                      </a:tcPr>
                    </a:tc>
                    <a:tc>
                      <a:txBody>
                        <a:bodyPr/>
                        <a:lstStyle/>
                        <a:p>
                          <a:endParaRPr lang="zh-CN"/>
                        </a:p>
                      </a:txBody>
                      <a:tcPr>
                        <a:blipFill>
                          <a:blip r:embed="rId2"/>
                          <a:stretch>
                            <a:fillRect l="-179511" t="-203030" r="-98777" b="-210606"/>
                          </a:stretch>
                        </a:blipFill>
                      </a:tcPr>
                    </a:tc>
                    <a:tc>
                      <a:txBody>
                        <a:bodyPr/>
                        <a:lstStyle/>
                        <a:p>
                          <a:endParaRPr lang="zh-CN"/>
                        </a:p>
                      </a:txBody>
                      <a:tcPr>
                        <a:blipFill>
                          <a:blip r:embed="rId2"/>
                          <a:stretch>
                            <a:fillRect l="-287421" t="-203030" r="-1572" b="-210606"/>
                          </a:stretch>
                        </a:blipFill>
                      </a:tcPr>
                    </a:tc>
                    <a:extLst>
                      <a:ext uri="{0D108BD9-81ED-4DB2-BD59-A6C34878D82A}">
                        <a16:rowId xmlns:a16="http://schemas.microsoft.com/office/drawing/2014/main" xmlns="" xmlns:a14="http://schemas.microsoft.com/office/drawing/2010/main" val="10002"/>
                      </a:ext>
                    </a:extLst>
                  </a:tr>
                  <a:tr h="389789">
                    <a:tc>
                      <a:txBody>
                        <a:bodyPr/>
                        <a:lstStyle/>
                        <a:p>
                          <a:pPr algn="just">
                            <a:spcAft>
                              <a:spcPts val="0"/>
                            </a:spcAft>
                          </a:pPr>
                          <a:r>
                            <a:rPr lang="en-US" altLang="zh-CN" dirty="0"/>
                            <a:t>C(</a:t>
                          </a:r>
                          <a:r>
                            <a:rPr lang="en-US" altLang="zh-CN" dirty="0" err="1"/>
                            <a:t>i</a:t>
                          </a:r>
                          <a:r>
                            <a:rPr lang="en-US" altLang="zh-CN" dirty="0"/>
                            <a:t> , j</a:t>
                          </a:r>
                          <a:r>
                            <a:rPr lang="zh-CN" altLang="en-US" sz="1800" kern="1200" baseline="0" dirty="0">
                              <a:solidFill>
                                <a:schemeClr val="dk1"/>
                              </a:solidFill>
                              <a:latin typeface="+mn-lt"/>
                              <a:ea typeface="+mn-ea"/>
                              <a:cs typeface="+mn-cs"/>
                            </a:rPr>
                            <a:t> ≠</a:t>
                          </a:r>
                          <a:r>
                            <a:rPr lang="en-US" altLang="zh-CN" sz="1800" kern="1200" baseline="0" dirty="0" err="1">
                              <a:solidFill>
                                <a:schemeClr val="dk1"/>
                              </a:solidFill>
                              <a:latin typeface="+mn-lt"/>
                              <a:ea typeface="+mn-ea"/>
                              <a:cs typeface="+mn-cs"/>
                            </a:rPr>
                            <a:t>i</a:t>
                          </a:r>
                          <a:r>
                            <a:rPr lang="en-US" altLang="zh-CN" dirty="0"/>
                            <a:t>)</a:t>
                          </a:r>
                          <a:endParaRPr lang="zh-CN" altLang="en-US" dirty="0"/>
                        </a:p>
                      </a:txBody>
                      <a:tcPr/>
                    </a:tc>
                    <a:tc>
                      <a:txBody>
                        <a:bodyPr/>
                        <a:lstStyle/>
                        <a:p>
                          <a:r>
                            <a:rPr lang="en-US" altLang="zh-CN" dirty="0"/>
                            <a:t>          ~0</a:t>
                          </a:r>
                          <a:endParaRPr lang="zh-CN" altLang="en-US" dirty="0"/>
                        </a:p>
                      </a:txBody>
                      <a:tcPr/>
                    </a:tc>
                    <a:tc>
                      <a:txBody>
                        <a:bodyPr/>
                        <a:lstStyle/>
                        <a:p>
                          <a:r>
                            <a:rPr lang="en-US" altLang="zh-CN" dirty="0"/>
                            <a:t>           ~0</a:t>
                          </a:r>
                          <a:endParaRPr lang="zh-CN" altLang="en-US" dirty="0"/>
                        </a:p>
                      </a:txBody>
                      <a:tcPr/>
                    </a:tc>
                    <a:tc>
                      <a:txBody>
                        <a:bodyPr/>
                        <a:lstStyle/>
                        <a:p>
                          <a:r>
                            <a:rPr lang="en-US" altLang="zh-CN" dirty="0"/>
                            <a:t>      ~0</a:t>
                          </a:r>
                          <a:endParaRPr lang="zh-CN" altLang="en-US" dirty="0"/>
                        </a:p>
                      </a:txBody>
                      <a:tcPr/>
                    </a:tc>
                    <a:extLst>
                      <a:ext uri="{0D108BD9-81ED-4DB2-BD59-A6C34878D82A}">
                        <a16:rowId xmlns:a16="http://schemas.microsoft.com/office/drawing/2014/main" xmlns="" xmlns:a14="http://schemas.microsoft.com/office/drawing/2010/main" val="10003"/>
                      </a:ext>
                    </a:extLst>
                  </a:tr>
                  <a:tr h="389789">
                    <a:tc>
                      <a:txBody>
                        <a:bodyPr/>
                        <a:lstStyle/>
                        <a:p>
                          <a:pPr algn="just">
                            <a:spcAft>
                              <a:spcPts val="0"/>
                            </a:spcAft>
                          </a:pPr>
                          <a:r>
                            <a:rPr lang="en-US" altLang="zh-CN" dirty="0"/>
                            <a:t>C( </a:t>
                          </a:r>
                          <a:r>
                            <a:rPr lang="en-US" altLang="zh-CN" dirty="0" err="1"/>
                            <a:t>i</a:t>
                          </a:r>
                          <a:r>
                            <a:rPr lang="en-US" altLang="zh-CN" dirty="0"/>
                            <a:t> , </a:t>
                          </a:r>
                          <a:r>
                            <a:rPr lang="en-US" altLang="zh-CN" dirty="0" err="1"/>
                            <a:t>i</a:t>
                          </a:r>
                          <a:r>
                            <a:rPr lang="en-US" altLang="zh-CN" dirty="0"/>
                            <a:t> )</a:t>
                          </a:r>
                          <a:endParaRPr lang="zh-CN" altLang="en-US" dirty="0"/>
                        </a:p>
                      </a:txBody>
                      <a:tcPr/>
                    </a:tc>
                    <a:tc>
                      <a:txBody>
                        <a:bodyPr/>
                        <a:lstStyle/>
                        <a:p>
                          <a:endParaRPr lang="zh-CN"/>
                        </a:p>
                      </a:txBody>
                      <a:tcPr>
                        <a:blipFill>
                          <a:blip r:embed="rId2"/>
                          <a:stretch>
                            <a:fillRect l="-72647" t="-412500" r="-191176" b="-17188"/>
                          </a:stretch>
                        </a:blipFill>
                      </a:tcPr>
                    </a:tc>
                    <a:tc>
                      <a:txBody>
                        <a:bodyPr/>
                        <a:lstStyle/>
                        <a:p>
                          <a:endParaRPr lang="zh-CN"/>
                        </a:p>
                      </a:txBody>
                      <a:tcPr>
                        <a:blipFill>
                          <a:blip r:embed="rId2"/>
                          <a:stretch>
                            <a:fillRect l="-179511" t="-412500" r="-98777" b="-17188"/>
                          </a:stretch>
                        </a:blipFill>
                      </a:tcPr>
                    </a:tc>
                    <a:tc>
                      <a:txBody>
                        <a:bodyPr/>
                        <a:lstStyle/>
                        <a:p>
                          <a:endParaRPr lang="zh-CN"/>
                        </a:p>
                      </a:txBody>
                      <a:tcPr>
                        <a:blipFill>
                          <a:blip r:embed="rId2"/>
                          <a:stretch>
                            <a:fillRect l="-287421" t="-412500" r="-1572" b="-17188"/>
                          </a:stretch>
                        </a:blipFill>
                      </a:tcPr>
                    </a:tc>
                    <a:extLst>
                      <a:ext uri="{0D108BD9-81ED-4DB2-BD59-A6C34878D82A}">
                        <a16:rowId xmlns:a16="http://schemas.microsoft.com/office/drawing/2014/main" xmlns="" xmlns:a14="http://schemas.microsoft.com/office/drawing/2010/main" val="10004"/>
                      </a:ext>
                    </a:extLst>
                  </a:tr>
                </a:tbl>
              </a:graphicData>
            </a:graphic>
          </p:graphicFrame>
        </mc:Fallback>
      </mc:AlternateContent>
      <p:sp>
        <p:nvSpPr>
          <p:cNvPr id="8" name="TextBox 7"/>
          <p:cNvSpPr txBox="1"/>
          <p:nvPr/>
        </p:nvSpPr>
        <p:spPr>
          <a:xfrm>
            <a:off x="2398120" y="2478672"/>
            <a:ext cx="5214974" cy="307777"/>
          </a:xfrm>
          <a:prstGeom prst="rect">
            <a:avLst/>
          </a:prstGeom>
          <a:noFill/>
        </p:spPr>
        <p:txBody>
          <a:bodyPr wrap="square" rtlCol="0">
            <a:spAutoFit/>
          </a:bodyPr>
          <a:lstStyle/>
          <a:p>
            <a:r>
              <a:rPr lang="en-US" altLang="zh-CN" sz="1400" b="1" dirty="0"/>
              <a:t>Capacitance between different nodes   Bias voltage -30V</a:t>
            </a:r>
            <a:endParaRPr lang="zh-CN" altLang="en-US" sz="1400" b="1" dirty="0"/>
          </a:p>
        </p:txBody>
      </p:sp>
      <p:sp>
        <p:nvSpPr>
          <p:cNvPr id="4" name="文本框 3">
            <a:extLst>
              <a:ext uri="{FF2B5EF4-FFF2-40B4-BE49-F238E27FC236}">
                <a16:creationId xmlns:a16="http://schemas.microsoft.com/office/drawing/2014/main" xmlns="" id="{E8DFB9AC-4533-401B-A533-AC6398DB3A82}"/>
              </a:ext>
            </a:extLst>
          </p:cNvPr>
          <p:cNvSpPr txBox="1"/>
          <p:nvPr/>
        </p:nvSpPr>
        <p:spPr>
          <a:xfrm>
            <a:off x="971600" y="5157192"/>
            <a:ext cx="7500990" cy="923330"/>
          </a:xfrm>
          <a:prstGeom prst="rect">
            <a:avLst/>
          </a:prstGeom>
          <a:noFill/>
          <a:ln>
            <a:solidFill>
              <a:schemeClr val="accent1"/>
            </a:solidFill>
          </a:ln>
        </p:spPr>
        <p:txBody>
          <a:bodyPr wrap="square" rtlCol="0">
            <a:spAutoFit/>
          </a:bodyPr>
          <a:lstStyle/>
          <a:p>
            <a:r>
              <a:rPr lang="en-US" altLang="zh-CN" dirty="0"/>
              <a:t>  Obviously, the capacitance between pixels is almost 0 , the capacitance between </a:t>
            </a:r>
            <a:r>
              <a:rPr lang="en-US" altLang="zh-CN" dirty="0" err="1"/>
              <a:t>NWell</a:t>
            </a:r>
            <a:r>
              <a:rPr lang="en-US" altLang="zh-CN" dirty="0"/>
              <a:t> and “</a:t>
            </a:r>
            <a:r>
              <a:rPr lang="en-US" altLang="zh-CN" dirty="0" err="1"/>
              <a:t>GuardRing</a:t>
            </a:r>
            <a:r>
              <a:rPr lang="en-US" altLang="zh-CN" dirty="0"/>
              <a:t>” is equal to the capacitance from </a:t>
            </a:r>
            <a:r>
              <a:rPr lang="en-US" altLang="zh-CN" dirty="0" err="1"/>
              <a:t>NWell</a:t>
            </a:r>
            <a:r>
              <a:rPr lang="en-US" altLang="zh-CN" dirty="0"/>
              <a:t> to the ground.</a:t>
            </a:r>
            <a:endParaRPr lang="zh-CN" altLang="en-US" dirty="0"/>
          </a:p>
        </p:txBody>
      </p:sp>
      <p:sp>
        <p:nvSpPr>
          <p:cNvPr id="10" name="灯片编号占位符 9">
            <a:extLst>
              <a:ext uri="{FF2B5EF4-FFF2-40B4-BE49-F238E27FC236}">
                <a16:creationId xmlns:a16="http://schemas.microsoft.com/office/drawing/2014/main" xmlns="" id="{AB7D2893-C71F-4806-8AB8-62F21DCCDEB5}"/>
              </a:ext>
            </a:extLst>
          </p:cNvPr>
          <p:cNvSpPr>
            <a:spLocks noGrp="1"/>
          </p:cNvSpPr>
          <p:nvPr>
            <p:ph type="sldNum" sz="quarter" idx="12"/>
          </p:nvPr>
        </p:nvSpPr>
        <p:spPr/>
        <p:txBody>
          <a:bodyPr/>
          <a:lstStyle/>
          <a:p>
            <a:fld id="{0C913308-F349-4B6D-A68A-DD1791B4A57B}" type="slidenum">
              <a:rPr lang="zh-CN" altLang="en-US" smtClean="0"/>
              <a:pPr/>
              <a:t>11</a:t>
            </a:fld>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P in N design AC coupled result</a:t>
            </a:r>
            <a:endParaRPr lang="zh-CN" altLang="en-US" sz="3600" dirty="0"/>
          </a:p>
        </p:txBody>
      </p:sp>
      <mc:AlternateContent xmlns:mc="http://schemas.openxmlformats.org/markup-compatibility/2006">
        <mc:Choice xmlns:a14="http://schemas.microsoft.com/office/drawing/2010/main" xmlns="" Requires="a14">
          <p:graphicFrame>
            <p:nvGraphicFramePr>
              <p:cNvPr id="4" name="内容占位符 3"/>
              <p:cNvGraphicFramePr>
                <a:graphicFrameLocks noGrp="1"/>
              </p:cNvGraphicFramePr>
              <p:nvPr>
                <p:ph idx="1"/>
                <p:extLst>
                  <p:ext uri="{D42A27DB-BD31-4B8C-83A1-F6EECF244321}">
                    <p14:modId xmlns:p14="http://schemas.microsoft.com/office/powerpoint/2010/main" val="2816243843"/>
                  </p:ext>
                </p:extLst>
              </p:nvPr>
            </p:nvGraphicFramePr>
            <p:xfrm>
              <a:off x="248280" y="4603656"/>
              <a:ext cx="8229600" cy="22250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altLang="zh-CN" dirty="0"/>
                            <a:t>           Type</a:t>
                          </a:r>
                          <a:endParaRPr lang="zh-CN" altLang="en-US" dirty="0"/>
                        </a:p>
                      </a:txBody>
                      <a:tcPr/>
                    </a:tc>
                    <a:tc>
                      <a:txBody>
                        <a:bodyPr/>
                        <a:lstStyle/>
                        <a:p>
                          <a:r>
                            <a:rPr lang="en-US" altLang="zh-CN" dirty="0"/>
                            <a:t>           50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r>
                            <a:rPr lang="en-US" altLang="zh-CN" dirty="0"/>
                            <a:t>*50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endParaRPr lang="zh-CN" altLang="en-US" dirty="0"/>
                        </a:p>
                      </a:txBody>
                      <a:tcPr/>
                    </a:tc>
                    <a:tc>
                      <a:txBody>
                        <a:bodyPr/>
                        <a:lstStyle/>
                        <a:p>
                          <a:r>
                            <a:rPr lang="en-US" altLang="zh-CN" dirty="0"/>
                            <a:t>   50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r>
                            <a:rPr lang="en-US" altLang="zh-CN" dirty="0"/>
                            <a:t>*100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endParaRPr lang="zh-CN" altLang="en-US" dirty="0"/>
                        </a:p>
                      </a:txBody>
                      <a:tcPr/>
                    </a:tc>
                    <a:tc>
                      <a:txBody>
                        <a:bodyPr/>
                        <a:lstStyle/>
                        <a:p>
                          <a:r>
                            <a:rPr lang="en-US" altLang="zh-CN" dirty="0"/>
                            <a:t>     30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r>
                            <a:rPr lang="en-US" altLang="zh-CN" dirty="0"/>
                            <a:t>*100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endParaRPr lang="zh-CN" altLang="en-US" dirty="0"/>
                        </a:p>
                      </a:txBody>
                      <a:tcPr/>
                    </a:tc>
                    <a:extLst>
                      <a:ext uri="{0D108BD9-81ED-4DB2-BD59-A6C34878D82A}">
                        <a16:rowId xmlns:a16="http://schemas.microsoft.com/office/drawing/2014/main" val="10000"/>
                      </a:ext>
                    </a:extLst>
                  </a:tr>
                  <a:tr h="370840">
                    <a:tc>
                      <a:txBody>
                        <a:bodyPr/>
                        <a:lstStyle/>
                        <a:p>
                          <a:endParaRPr lang="zh-CN" altLang="en-US" dirty="0"/>
                        </a:p>
                      </a:txBody>
                      <a:tcPr/>
                    </a:tc>
                    <a:tc gridSpan="3">
                      <a:txBody>
                        <a:bodyPr/>
                        <a:lstStyle/>
                        <a:p>
                          <a:r>
                            <a:rPr lang="en-US" altLang="zh-CN"/>
                            <a:t>                                         Capacitance(F)</a:t>
                          </a:r>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C(</a:t>
                          </a:r>
                          <a14:m>
                            <m:oMath xmlns:m="http://schemas.openxmlformats.org/officeDocument/2006/math">
                              <m:sSub>
                                <m:sSubPr>
                                  <m:ctrlPr>
                                    <a:rPr lang="en-US" altLang="zh-CN" sz="1800" i="1" smtClean="0">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𝑛</m:t>
                                  </m:r>
                                </m:e>
                                <m:sub>
                                  <m:r>
                                    <a:rPr lang="en-US" altLang="zh-CN" sz="1800" b="0" i="1" smtClean="0">
                                      <a:solidFill>
                                        <a:schemeClr val="tx1"/>
                                      </a:solidFill>
                                      <a:latin typeface="Cambria Math" panose="02040503050406030204" pitchFamily="18" charset="0"/>
                                    </a:rPr>
                                    <m:t>𝑖</m:t>
                                  </m:r>
                                </m:sub>
                              </m:sSub>
                              <m:r>
                                <a:rPr lang="en-US" altLang="zh-CN" sz="1800" b="0" i="0" smtClean="0">
                                  <a:solidFill>
                                    <a:schemeClr val="tx1"/>
                                  </a:solidFill>
                                  <a:latin typeface="Cambria Math" panose="02040503050406030204" pitchFamily="18" charset="0"/>
                                </a:rPr>
                                <m:t> </m:t>
                              </m:r>
                            </m:oMath>
                          </a14:m>
                          <a:r>
                            <a:rPr lang="zh-CN" altLang="en-US" sz="1800" kern="1200" baseline="0" dirty="0">
                              <a:solidFill>
                                <a:schemeClr val="dk1"/>
                              </a:solidFill>
                              <a:latin typeface="+mn-lt"/>
                              <a:ea typeface="+mn-ea"/>
                              <a:cs typeface="+mn-cs"/>
                            </a:rPr>
                            <a:t/>
                          </a:r>
                          <a:r>
                            <a:rPr lang="en-US" altLang="zh-CN" sz="1800" kern="1200" baseline="0" dirty="0">
                              <a:solidFill>
                                <a:schemeClr val="dk1"/>
                              </a:solidFill>
                              <a:latin typeface="+mn-lt"/>
                              <a:ea typeface="+mn-ea"/>
                              <a:cs typeface="+mn-cs"/>
                            </a:rPr>
                            <a:t>, g</a:t>
                          </a:r>
                          <a:r>
                            <a:rPr lang="en-US" altLang="zh-CN" dirty="0"/>
                            <a:t>)</a:t>
                          </a:r>
                          <a:endParaRPr lang="zh-CN" altLang="en-US" dirty="0"/>
                        </a:p>
                      </a:txBody>
                      <a:tcPr/>
                    </a:tc>
                    <a:tc>
                      <a:txBody>
                        <a:bodyPr/>
                        <a:lstStyle/>
                        <a:p>
                          <a:r>
                            <a:rPr lang="en-US" altLang="zh-CN" dirty="0"/>
                            <a:t>         2.82</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−14</m:t>
                                  </m:r>
                                </m:sup>
                              </m:sSup>
                            </m:oMath>
                          </a14:m>
                          <a:endParaRPr lang="zh-CN" altLang="en-US" dirty="0"/>
                        </a:p>
                      </a:txBody>
                      <a:tcPr/>
                    </a:tc>
                    <a:tc>
                      <a:txBody>
                        <a:bodyPr/>
                        <a:lstStyle/>
                        <a:p>
                          <a:r>
                            <a:rPr lang="en-US" altLang="zh-CN" dirty="0"/>
                            <a:t>             6.64</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−14</m:t>
                                  </m:r>
                                </m:sup>
                              </m:sSup>
                            </m:oMath>
                          </a14:m>
                          <a:endParaRPr lang="zh-CN" altLang="en-US" dirty="0"/>
                        </a:p>
                      </a:txBody>
                      <a:tcPr/>
                    </a:tc>
                    <a:tc>
                      <a:txBody>
                        <a:bodyPr/>
                        <a:lstStyle/>
                        <a:p>
                          <a:r>
                            <a:rPr lang="en-US" altLang="zh-CN" dirty="0"/>
                            <a:t>            3.48</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−14</m:t>
                                  </m:r>
                                </m:sup>
                              </m:sSup>
                            </m:oMath>
                          </a14:m>
                          <a:endParaRPr lang="zh-CN" altLang="en-US"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C(</a:t>
                          </a:r>
                          <a14:m>
                            <m:oMath xmlns:m="http://schemas.openxmlformats.org/officeDocument/2006/math">
                              <m:sSub>
                                <m:sSubPr>
                                  <m:ctrlPr>
                                    <a:rPr lang="en-US" altLang="zh-CN" sz="1800" i="1" smtClean="0">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𝑝</m:t>
                                  </m:r>
                                </m:e>
                                <m:sub>
                                  <m:r>
                                    <a:rPr lang="en-US" altLang="zh-CN" sz="1800" b="0" i="1" smtClean="0">
                                      <a:solidFill>
                                        <a:schemeClr val="tx1"/>
                                      </a:solidFill>
                                      <a:latin typeface="Cambria Math" panose="02040503050406030204" pitchFamily="18" charset="0"/>
                                    </a:rPr>
                                    <m:t>𝑖</m:t>
                                  </m:r>
                                </m:sub>
                              </m:sSub>
                            </m:oMath>
                          </a14:m>
                          <a:r>
                            <a:rPr lang="en-US" altLang="zh-CN" sz="1800" dirty="0">
                              <a:solidFill>
                                <a:schemeClr val="tx1"/>
                              </a:solidFill>
                            </a:rPr>
                            <a:t/>
                          </a:r>
                          <a:r>
                            <a:rPr lang="en-US" altLang="zh-CN" dirty="0">
                              <a:solidFill>
                                <a:schemeClr val="tx1"/>
                              </a:solidFill>
                            </a:rPr>
                            <a:t/>
                          </a:r>
                          <a:r>
                            <a:rPr lang="en-US" altLang="zh-CN" dirty="0"/>
                            <a:t>,g )</a:t>
                          </a:r>
                          <a:endParaRPr lang="zh-CN" altLang="en-US" dirty="0"/>
                        </a:p>
                      </a:txBody>
                      <a:tcPr/>
                    </a:tc>
                    <a:tc>
                      <a:txBody>
                        <a:bodyPr/>
                        <a:lstStyle/>
                        <a:p>
                          <a:r>
                            <a:rPr lang="en-US" altLang="zh-CN" dirty="0"/>
                            <a:t>                ~0</a:t>
                          </a:r>
                          <a:endParaRPr lang="zh-CN" altLang="en-US" dirty="0"/>
                        </a:p>
                      </a:txBody>
                      <a:tcPr/>
                    </a:tc>
                    <a:tc>
                      <a:txBody>
                        <a:bodyPr/>
                        <a:lstStyle/>
                        <a:p>
                          <a:r>
                            <a:rPr lang="en-US" altLang="zh-CN" dirty="0"/>
                            <a:t>               ~0</a:t>
                          </a:r>
                          <a:endParaRPr lang="zh-CN" altLang="en-US" dirty="0"/>
                        </a:p>
                      </a:txBody>
                      <a:tcPr/>
                    </a:tc>
                    <a:tc>
                      <a:txBody>
                        <a:bodyPr/>
                        <a:lstStyle/>
                        <a:p>
                          <a:r>
                            <a:rPr lang="en-US" altLang="zh-CN" dirty="0"/>
                            <a:t>              ~0</a:t>
                          </a:r>
                          <a:endParaRPr lang="zh-CN" altLang="en-US" dirty="0"/>
                        </a:p>
                      </a:txBody>
                      <a:tcPr/>
                    </a:tc>
                    <a:extLst>
                      <a:ext uri="{0D108BD9-81ED-4DB2-BD59-A6C34878D82A}">
                        <a16:rowId xmlns:a16="http://schemas.microsoft.com/office/drawing/2014/main" val="10003"/>
                      </a:ext>
                    </a:extLst>
                  </a:tr>
                  <a:tr h="370840">
                    <a:tc>
                      <a:txBody>
                        <a:bodyPr/>
                        <a:lstStyle/>
                        <a:p>
                          <a:r>
                            <a:rPr lang="en-US" altLang="zh-CN" dirty="0"/>
                            <a:t>C(</a:t>
                          </a:r>
                          <a14:m>
                            <m:oMath xmlns:m="http://schemas.openxmlformats.org/officeDocument/2006/math">
                              <m:sSub>
                                <m:sSubPr>
                                  <m:ctrlPr>
                                    <a:rPr lang="en-US" altLang="zh-CN" sz="1800" i="1" smtClean="0">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𝑝</m:t>
                                  </m:r>
                                </m:e>
                                <m:sub>
                                  <m:r>
                                    <a:rPr lang="en-US" altLang="zh-CN" sz="1800" b="0" i="1" smtClean="0">
                                      <a:solidFill>
                                        <a:schemeClr val="tx1"/>
                                      </a:solidFill>
                                      <a:latin typeface="Cambria Math" panose="02040503050406030204" pitchFamily="18" charset="0"/>
                                    </a:rPr>
                                    <m:t>𝑖</m:t>
                                  </m:r>
                                </m:sub>
                              </m:sSub>
                            </m:oMath>
                          </a14:m>
                          <a:r>
                            <a:rPr lang="en-US" altLang="zh-CN" sz="1800" dirty="0">
                              <a:solidFill>
                                <a:schemeClr val="tx1"/>
                              </a:solidFill>
                            </a:rPr>
                            <a:t/>
                          </a:r>
                          <a:r>
                            <a:rPr lang="en-US" altLang="zh-CN" dirty="0">
                              <a:solidFill>
                                <a:schemeClr val="tx1"/>
                              </a:solidFill>
                            </a:rPr>
                            <a:t/>
                          </a:r>
                          <a:r>
                            <a:rPr lang="en-US" altLang="zh-CN" dirty="0"/>
                            <a:t>,</a:t>
                          </a:r>
                          <a:r>
                            <a:rPr lang="en-US" altLang="zh-CN" baseline="0" dirty="0"/>
                            <a:t/>
                          </a:r>
                          <a14:m>
                            <m:oMath xmlns:m="http://schemas.openxmlformats.org/officeDocument/2006/math">
                              <m:sSub>
                                <m:sSubPr>
                                  <m:ctrlPr>
                                    <a:rPr lang="en-US" altLang="zh-CN" sz="1800" i="1" smtClean="0">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𝑛</m:t>
                                  </m:r>
                                </m:e>
                                <m:sub>
                                  <m:r>
                                    <a:rPr lang="en-US" altLang="zh-CN" sz="1800" b="0" i="1" smtClean="0">
                                      <a:solidFill>
                                        <a:schemeClr val="tx1"/>
                                      </a:solidFill>
                                      <a:latin typeface="Cambria Math" panose="02040503050406030204" pitchFamily="18" charset="0"/>
                                    </a:rPr>
                                    <m:t>𝑖</m:t>
                                  </m:r>
                                </m:sub>
                              </m:sSub>
                              <m:r>
                                <a:rPr lang="en-US" altLang="zh-CN" sz="1800" b="0" i="0" smtClean="0">
                                  <a:solidFill>
                                    <a:schemeClr val="tx1"/>
                                  </a:solidFill>
                                  <a:latin typeface="Cambria Math" panose="02040503050406030204" pitchFamily="18" charset="0"/>
                                </a:rPr>
                                <m:t> </m:t>
                              </m:r>
                            </m:oMath>
                          </a14:m>
                          <a:r>
                            <a:rPr lang="en-US" altLang="zh-CN" dirty="0"/>
                            <a:t>   )</a:t>
                          </a:r>
                          <a:endParaRPr lang="zh-CN" altLang="en-US" dirty="0"/>
                        </a:p>
                      </a:txBody>
                      <a:tcPr/>
                    </a:tc>
                    <a:tc>
                      <a:txBody>
                        <a:bodyPr/>
                        <a:lstStyle/>
                        <a:p>
                          <a:r>
                            <a:rPr lang="en-US" altLang="zh-CN" dirty="0"/>
                            <a:t>         7.81</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−14</m:t>
                                  </m:r>
                                </m:sup>
                              </m:sSup>
                            </m:oMath>
                          </a14:m>
                          <a:endParaRPr lang="zh-CN" altLang="en-US" dirty="0"/>
                        </a:p>
                      </a:txBody>
                      <a:tcPr/>
                    </a:tc>
                    <a:tc>
                      <a:txBody>
                        <a:bodyPr/>
                        <a:lstStyle/>
                        <a:p>
                          <a:r>
                            <a:rPr lang="en-US" altLang="zh-CN" dirty="0"/>
                            <a:t>             1.62</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−13</m:t>
                                  </m:r>
                                </m:sup>
                              </m:sSup>
                            </m:oMath>
                          </a14:m>
                          <a:endParaRPr lang="zh-CN" altLang="en-US" dirty="0"/>
                        </a:p>
                      </a:txBody>
                      <a:tcPr/>
                    </a:tc>
                    <a:tc>
                      <a:txBody>
                        <a:bodyPr/>
                        <a:lstStyle/>
                        <a:p>
                          <a:r>
                            <a:rPr lang="en-US" altLang="zh-CN" dirty="0"/>
                            <a:t/>
                          </a:r>
                          <a:r>
                            <a:rPr lang="en-US" altLang="zh-CN" baseline="0" dirty="0"/>
                            <a:t/>
                          </a:r>
                          <a:r>
                            <a:rPr lang="en-US" altLang="zh-CN" dirty="0"/>
                            <a:t> 6.10</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−14</m:t>
                                  </m:r>
                                </m:sup>
                              </m:sSup>
                            </m:oMath>
                          </a14:m>
                          <a:endParaRPr lang="zh-CN" altLang="en-US" dirty="0"/>
                        </a:p>
                      </a:txBody>
                      <a:tcPr/>
                    </a:tc>
                    <a:extLst>
                      <a:ext uri="{0D108BD9-81ED-4DB2-BD59-A6C34878D82A}">
                        <a16:rowId xmlns:a16="http://schemas.microsoft.com/office/drawing/2014/main" val="10004"/>
                      </a:ext>
                    </a:extLst>
                  </a:tr>
                  <a:tr h="370840">
                    <a:tc>
                      <a:txBody>
                        <a:bodyPr/>
                        <a:lstStyle/>
                        <a:p>
                          <a:r>
                            <a:rPr lang="en-US" altLang="zh-CN" dirty="0"/>
                            <a:t>C(</a:t>
                          </a:r>
                          <a14:m>
                            <m:oMath xmlns:m="http://schemas.openxmlformats.org/officeDocument/2006/math">
                              <m:sSub>
                                <m:sSubPr>
                                  <m:ctrlPr>
                                    <a:rPr lang="en-US" altLang="zh-CN" sz="1800" i="1" smtClean="0">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𝑛</m:t>
                                  </m:r>
                                </m:e>
                                <m:sub>
                                  <m:r>
                                    <a:rPr lang="en-US" altLang="zh-CN" sz="1800" b="0" i="1" smtClean="0">
                                      <a:solidFill>
                                        <a:schemeClr val="tx1"/>
                                      </a:solidFill>
                                      <a:latin typeface="Cambria Math" panose="02040503050406030204" pitchFamily="18" charset="0"/>
                                    </a:rPr>
                                    <m:t>𝑖</m:t>
                                  </m:r>
                                </m:sub>
                              </m:sSub>
                              <m:r>
                                <a:rPr lang="en-US" altLang="zh-CN" sz="1800" b="0" i="0" smtClean="0">
                                  <a:solidFill>
                                    <a:schemeClr val="tx1"/>
                                  </a:solidFill>
                                  <a:latin typeface="Cambria Math" panose="02040503050406030204" pitchFamily="18" charset="0"/>
                                </a:rPr>
                                <m:t> </m:t>
                              </m:r>
                            </m:oMath>
                          </a14:m>
                          <a:r>
                            <a:rPr lang="en-US" altLang="zh-CN" dirty="0"/>
                            <a:t> , </a:t>
                          </a:r>
                          <a14:m>
                            <m:oMath xmlns:m="http://schemas.openxmlformats.org/officeDocument/2006/math">
                              <m:sSub>
                                <m:sSubPr>
                                  <m:ctrlPr>
                                    <a:rPr lang="en-US" altLang="zh-CN" sz="1800" i="1" smtClean="0">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𝑛</m:t>
                                  </m:r>
                                </m:e>
                                <m:sub>
                                  <m:r>
                                    <a:rPr lang="en-US" altLang="zh-CN" sz="1800" b="0" i="1" smtClean="0">
                                      <a:solidFill>
                                        <a:schemeClr val="tx1"/>
                                      </a:solidFill>
                                      <a:latin typeface="Cambria Math" panose="02040503050406030204" pitchFamily="18" charset="0"/>
                                    </a:rPr>
                                    <m:t>𝑖</m:t>
                                  </m:r>
                                </m:sub>
                              </m:sSub>
                              <m:r>
                                <a:rPr lang="en-US" altLang="zh-CN" sz="1800" b="0" i="0" smtClean="0">
                                  <a:solidFill>
                                    <a:schemeClr val="tx1"/>
                                  </a:solidFill>
                                  <a:latin typeface="Cambria Math" panose="02040503050406030204" pitchFamily="18" charset="0"/>
                                </a:rPr>
                                <m:t> </m:t>
                              </m:r>
                            </m:oMath>
                          </a14:m>
                          <a:r>
                            <a:rPr lang="en-US" altLang="zh-CN" dirty="0"/>
                            <a:t>   )</a:t>
                          </a:r>
                          <a:endParaRPr lang="zh-CN" altLang="en-US" dirty="0"/>
                        </a:p>
                      </a:txBody>
                      <a:tcPr/>
                    </a:tc>
                    <a:tc>
                      <a:txBody>
                        <a:bodyPr/>
                        <a:lstStyle/>
                        <a:p>
                          <a:r>
                            <a:rPr lang="en-US" altLang="zh-CN" dirty="0"/>
                            <a:t>         1.06</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−13</m:t>
                                  </m:r>
                                </m:sup>
                              </m:sSup>
                            </m:oMath>
                          </a14:m>
                          <a:endParaRPr lang="zh-CN" altLang="en-US" dirty="0"/>
                        </a:p>
                      </a:txBody>
                      <a:tcPr/>
                    </a:tc>
                    <a:tc>
                      <a:txBody>
                        <a:bodyPr/>
                        <a:lstStyle/>
                        <a:p>
                          <a:r>
                            <a:rPr lang="en-US" altLang="zh-CN" dirty="0"/>
                            <a:t>             2.26</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−13</m:t>
                                  </m:r>
                                </m:sup>
                              </m:sSup>
                            </m:oMath>
                          </a14:m>
                          <a:endParaRPr lang="zh-CN" altLang="en-US" dirty="0"/>
                        </a:p>
                      </a:txBody>
                      <a:tcPr/>
                    </a:tc>
                    <a:tc>
                      <a:txBody>
                        <a:bodyPr/>
                        <a:lstStyle/>
                        <a:p>
                          <a:r>
                            <a:rPr lang="en-US" altLang="zh-CN" dirty="0"/>
                            <a:t>            9.62</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−14</m:t>
                                  </m:r>
                                </m:sup>
                              </m:sSup>
                            </m:oMath>
                          </a14:m>
                          <a:endParaRPr lang="zh-CN" altLang="en-US" dirty="0"/>
                        </a:p>
                      </a:txBody>
                      <a:tcPr/>
                    </a:tc>
                    <a:extLst>
                      <a:ext uri="{0D108BD9-81ED-4DB2-BD59-A6C34878D82A}">
                        <a16:rowId xmlns:a16="http://schemas.microsoft.com/office/drawing/2014/main" val="10005"/>
                      </a:ext>
                    </a:extLst>
                  </a:tr>
                </a:tbl>
              </a:graphicData>
            </a:graphic>
          </p:graphicFrame>
        </mc:Choice>
        <mc:Fallback>
          <p:graphicFrame>
            <p:nvGraphicFramePr>
              <p:cNvPr id="4" name="内容占位符 3"/>
              <p:cNvGraphicFramePr>
                <a:graphicFrameLocks noGrp="1"/>
              </p:cNvGraphicFramePr>
              <p:nvPr>
                <p:ph idx="1"/>
                <p:extLst>
                  <p:ext uri="{D42A27DB-BD31-4B8C-83A1-F6EECF244321}">
                    <p14:modId xmlns:p14="http://schemas.microsoft.com/office/powerpoint/2010/main" xmlns="" xmlns:a14="http://schemas.microsoft.com/office/drawing/2010/main" val="2816243843"/>
                  </p:ext>
                </p:extLst>
              </p:nvPr>
            </p:nvGraphicFramePr>
            <p:xfrm>
              <a:off x="248280" y="4603656"/>
              <a:ext cx="8229600" cy="22250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xmlns:a14="http://schemas.microsoft.com/office/drawing/2010/main" val="20000"/>
                        </a:ext>
                      </a:extLst>
                    </a:gridCol>
                    <a:gridCol w="2057400">
                      <a:extLst>
                        <a:ext uri="{9D8B030D-6E8A-4147-A177-3AD203B41FA5}">
                          <a16:colId xmlns:a16="http://schemas.microsoft.com/office/drawing/2014/main" xmlns="" xmlns:a14="http://schemas.microsoft.com/office/drawing/2010/main" val="20001"/>
                        </a:ext>
                      </a:extLst>
                    </a:gridCol>
                    <a:gridCol w="2057400">
                      <a:extLst>
                        <a:ext uri="{9D8B030D-6E8A-4147-A177-3AD203B41FA5}">
                          <a16:colId xmlns:a16="http://schemas.microsoft.com/office/drawing/2014/main" xmlns="" xmlns:a14="http://schemas.microsoft.com/office/drawing/2010/main" val="20002"/>
                        </a:ext>
                      </a:extLst>
                    </a:gridCol>
                    <a:gridCol w="2057400">
                      <a:extLst>
                        <a:ext uri="{9D8B030D-6E8A-4147-A177-3AD203B41FA5}">
                          <a16:colId xmlns:a16="http://schemas.microsoft.com/office/drawing/2014/main" xmlns="" xmlns:a14="http://schemas.microsoft.com/office/drawing/2010/main" val="20003"/>
                        </a:ext>
                      </a:extLst>
                    </a:gridCol>
                  </a:tblGrid>
                  <a:tr h="370840">
                    <a:tc>
                      <a:txBody>
                        <a:bodyPr/>
                        <a:lstStyle/>
                        <a:p>
                          <a:r>
                            <a:rPr lang="en-US" altLang="zh-CN" dirty="0"/>
                            <a:t>           Type</a:t>
                          </a:r>
                          <a:endParaRPr lang="zh-CN" altLang="en-US" dirty="0"/>
                        </a:p>
                      </a:txBody>
                      <a:tcPr/>
                    </a:tc>
                    <a:tc>
                      <a:txBody>
                        <a:bodyPr/>
                        <a:lstStyle/>
                        <a:p>
                          <a:r>
                            <a:rPr lang="en-US" altLang="zh-CN" dirty="0"/>
                            <a:t>           50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r>
                            <a:rPr lang="en-US" altLang="zh-CN" dirty="0"/>
                            <a:t>*50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endParaRPr lang="zh-CN" altLang="en-US" dirty="0"/>
                        </a:p>
                      </a:txBody>
                      <a:tcPr/>
                    </a:tc>
                    <a:tc>
                      <a:txBody>
                        <a:bodyPr/>
                        <a:lstStyle/>
                        <a:p>
                          <a:r>
                            <a:rPr lang="en-US" altLang="zh-CN" dirty="0"/>
                            <a:t>   50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r>
                            <a:rPr lang="en-US" altLang="zh-CN" dirty="0"/>
                            <a:t>*100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endParaRPr lang="zh-CN" altLang="en-US" dirty="0"/>
                        </a:p>
                      </a:txBody>
                      <a:tcPr/>
                    </a:tc>
                    <a:tc>
                      <a:txBody>
                        <a:bodyPr/>
                        <a:lstStyle/>
                        <a:p>
                          <a:r>
                            <a:rPr lang="en-US" altLang="zh-CN" dirty="0"/>
                            <a:t>     30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r>
                            <a:rPr lang="en-US" altLang="zh-CN" dirty="0"/>
                            <a:t>*100</a:t>
                          </a:r>
                          <a:r>
                            <a:rPr lang="el-GR" altLang="zh-CN" sz="1800" dirty="0">
                              <a:ea typeface="Yu Gothic Medium" panose="020B0500000000000000" pitchFamily="34" charset="-128"/>
                            </a:rPr>
                            <a:t>μ</a:t>
                          </a:r>
                          <a:r>
                            <a:rPr lang="en-US" altLang="zh-CN" sz="1800" dirty="0">
                              <a:ea typeface="Yu Gothic Medium" panose="020B0500000000000000" pitchFamily="34" charset="-128"/>
                            </a:rPr>
                            <a:t>m </a:t>
                          </a:r>
                          <a:endParaRPr lang="zh-CN" altLang="en-US" dirty="0"/>
                        </a:p>
                      </a:txBody>
                      <a:tcPr/>
                    </a:tc>
                    <a:extLst>
                      <a:ext uri="{0D108BD9-81ED-4DB2-BD59-A6C34878D82A}">
                        <a16:rowId xmlns:a16="http://schemas.microsoft.com/office/drawing/2014/main" xmlns="" xmlns:a14="http://schemas.microsoft.com/office/drawing/2010/main" val="10000"/>
                      </a:ext>
                    </a:extLst>
                  </a:tr>
                  <a:tr h="370840">
                    <a:tc>
                      <a:txBody>
                        <a:bodyPr/>
                        <a:lstStyle/>
                        <a:p>
                          <a:endParaRPr lang="zh-CN" altLang="en-US" dirty="0"/>
                        </a:p>
                      </a:txBody>
                      <a:tcPr/>
                    </a:tc>
                    <a:tc gridSpan="3">
                      <a:txBody>
                        <a:bodyPr/>
                        <a:lstStyle/>
                        <a:p>
                          <a:r>
                            <a:rPr lang="en-US" altLang="zh-CN"/>
                            <a:t>                                         Capacitance(F)</a:t>
                          </a:r>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xmlns="" xmlns:a14="http://schemas.microsoft.com/office/drawing/2010/main" val="10001"/>
                      </a:ext>
                    </a:extLst>
                  </a:tr>
                  <a:tr h="370840">
                    <a:tc>
                      <a:txBody>
                        <a:bodyPr/>
                        <a:lstStyle/>
                        <a:p>
                          <a:endParaRPr lang="zh-CN"/>
                        </a:p>
                      </a:txBody>
                      <a:tcPr>
                        <a:blipFill>
                          <a:blip r:embed="rId3"/>
                          <a:stretch>
                            <a:fillRect l="-296" t="-208197" r="-300888" b="-322951"/>
                          </a:stretch>
                        </a:blipFill>
                      </a:tcPr>
                    </a:tc>
                    <a:tc>
                      <a:txBody>
                        <a:bodyPr/>
                        <a:lstStyle/>
                        <a:p>
                          <a:endParaRPr lang="zh-CN" dirty="0"/>
                        </a:p>
                      </a:txBody>
                      <a:tcPr>
                        <a:blipFill>
                          <a:blip r:embed="rId3"/>
                          <a:stretch>
                            <a:fillRect l="-100296" t="-208197" r="-200888" b="-322951"/>
                          </a:stretch>
                        </a:blipFill>
                      </a:tcPr>
                    </a:tc>
                    <a:tc>
                      <a:txBody>
                        <a:bodyPr/>
                        <a:lstStyle/>
                        <a:p>
                          <a:endParaRPr lang="zh-CN"/>
                        </a:p>
                      </a:txBody>
                      <a:tcPr>
                        <a:blipFill>
                          <a:blip r:embed="rId3"/>
                          <a:stretch>
                            <a:fillRect l="-200890" t="-208197" r="-101484" b="-322951"/>
                          </a:stretch>
                        </a:blipFill>
                      </a:tcPr>
                    </a:tc>
                    <a:tc>
                      <a:txBody>
                        <a:bodyPr/>
                        <a:lstStyle/>
                        <a:p>
                          <a:endParaRPr lang="zh-CN"/>
                        </a:p>
                      </a:txBody>
                      <a:tcPr>
                        <a:blipFill>
                          <a:blip r:embed="rId3"/>
                          <a:stretch>
                            <a:fillRect l="-300000" t="-208197" r="-1183" b="-322951"/>
                          </a:stretch>
                        </a:blipFill>
                      </a:tcPr>
                    </a:tc>
                    <a:extLst>
                      <a:ext uri="{0D108BD9-81ED-4DB2-BD59-A6C34878D82A}">
                        <a16:rowId xmlns:a16="http://schemas.microsoft.com/office/drawing/2014/main" xmlns="" xmlns:a14="http://schemas.microsoft.com/office/drawing/2010/main" val="10002"/>
                      </a:ext>
                    </a:extLst>
                  </a:tr>
                  <a:tr h="370840">
                    <a:tc>
                      <a:txBody>
                        <a:bodyPr/>
                        <a:lstStyle/>
                        <a:p>
                          <a:endParaRPr lang="zh-CN"/>
                        </a:p>
                      </a:txBody>
                      <a:tcPr>
                        <a:blipFill>
                          <a:blip r:embed="rId3"/>
                          <a:stretch>
                            <a:fillRect l="-296" t="-308197" r="-300888" b="-222951"/>
                          </a:stretch>
                        </a:blipFill>
                      </a:tcPr>
                    </a:tc>
                    <a:tc>
                      <a:txBody>
                        <a:bodyPr/>
                        <a:lstStyle/>
                        <a:p>
                          <a:r>
                            <a:rPr lang="en-US" altLang="zh-CN" dirty="0"/>
                            <a:t>                ~0</a:t>
                          </a:r>
                          <a:endParaRPr lang="zh-CN" altLang="en-US" dirty="0"/>
                        </a:p>
                      </a:txBody>
                      <a:tcPr/>
                    </a:tc>
                    <a:tc>
                      <a:txBody>
                        <a:bodyPr/>
                        <a:lstStyle/>
                        <a:p>
                          <a:r>
                            <a:rPr lang="en-US" altLang="zh-CN" dirty="0"/>
                            <a:t>               ~0</a:t>
                          </a:r>
                          <a:endParaRPr lang="zh-CN" altLang="en-US" dirty="0"/>
                        </a:p>
                      </a:txBody>
                      <a:tcPr/>
                    </a:tc>
                    <a:tc>
                      <a:txBody>
                        <a:bodyPr/>
                        <a:lstStyle/>
                        <a:p>
                          <a:r>
                            <a:rPr lang="en-US" altLang="zh-CN" dirty="0"/>
                            <a:t>              ~0</a:t>
                          </a:r>
                          <a:endParaRPr lang="zh-CN" altLang="en-US" dirty="0"/>
                        </a:p>
                      </a:txBody>
                      <a:tcPr/>
                    </a:tc>
                    <a:extLst>
                      <a:ext uri="{0D108BD9-81ED-4DB2-BD59-A6C34878D82A}">
                        <a16:rowId xmlns:a16="http://schemas.microsoft.com/office/drawing/2014/main" xmlns="" xmlns:a14="http://schemas.microsoft.com/office/drawing/2010/main" val="10003"/>
                      </a:ext>
                    </a:extLst>
                  </a:tr>
                  <a:tr h="370840">
                    <a:tc>
                      <a:txBody>
                        <a:bodyPr/>
                        <a:lstStyle/>
                        <a:p>
                          <a:endParaRPr lang="zh-CN"/>
                        </a:p>
                      </a:txBody>
                      <a:tcPr>
                        <a:blipFill>
                          <a:blip r:embed="rId3"/>
                          <a:stretch>
                            <a:fillRect l="-296" t="-408197" r="-300888" b="-122951"/>
                          </a:stretch>
                        </a:blipFill>
                      </a:tcPr>
                    </a:tc>
                    <a:tc>
                      <a:txBody>
                        <a:bodyPr/>
                        <a:lstStyle/>
                        <a:p>
                          <a:endParaRPr lang="zh-CN"/>
                        </a:p>
                      </a:txBody>
                      <a:tcPr>
                        <a:blipFill>
                          <a:blip r:embed="rId3"/>
                          <a:stretch>
                            <a:fillRect l="-100296" t="-408197" r="-200888" b="-122951"/>
                          </a:stretch>
                        </a:blipFill>
                      </a:tcPr>
                    </a:tc>
                    <a:tc>
                      <a:txBody>
                        <a:bodyPr/>
                        <a:lstStyle/>
                        <a:p>
                          <a:endParaRPr lang="zh-CN"/>
                        </a:p>
                      </a:txBody>
                      <a:tcPr>
                        <a:blipFill>
                          <a:blip r:embed="rId3"/>
                          <a:stretch>
                            <a:fillRect l="-200890" t="-408197" r="-101484" b="-122951"/>
                          </a:stretch>
                        </a:blipFill>
                      </a:tcPr>
                    </a:tc>
                    <a:tc>
                      <a:txBody>
                        <a:bodyPr/>
                        <a:lstStyle/>
                        <a:p>
                          <a:endParaRPr lang="zh-CN"/>
                        </a:p>
                      </a:txBody>
                      <a:tcPr>
                        <a:blipFill>
                          <a:blip r:embed="rId3"/>
                          <a:stretch>
                            <a:fillRect l="-300000" t="-408197" r="-1183" b="-122951"/>
                          </a:stretch>
                        </a:blipFill>
                      </a:tcPr>
                    </a:tc>
                    <a:extLst>
                      <a:ext uri="{0D108BD9-81ED-4DB2-BD59-A6C34878D82A}">
                        <a16:rowId xmlns:a16="http://schemas.microsoft.com/office/drawing/2014/main" xmlns="" xmlns:a14="http://schemas.microsoft.com/office/drawing/2010/main" val="10004"/>
                      </a:ext>
                    </a:extLst>
                  </a:tr>
                  <a:tr h="370840">
                    <a:tc>
                      <a:txBody>
                        <a:bodyPr/>
                        <a:lstStyle/>
                        <a:p>
                          <a:endParaRPr lang="zh-CN"/>
                        </a:p>
                      </a:txBody>
                      <a:tcPr>
                        <a:blipFill>
                          <a:blip r:embed="rId3"/>
                          <a:stretch>
                            <a:fillRect l="-296" t="-508197" r="-300888" b="-22951"/>
                          </a:stretch>
                        </a:blipFill>
                      </a:tcPr>
                    </a:tc>
                    <a:tc>
                      <a:txBody>
                        <a:bodyPr/>
                        <a:lstStyle/>
                        <a:p>
                          <a:endParaRPr lang="zh-CN"/>
                        </a:p>
                      </a:txBody>
                      <a:tcPr>
                        <a:blipFill>
                          <a:blip r:embed="rId3"/>
                          <a:stretch>
                            <a:fillRect l="-100296" t="-508197" r="-200888" b="-22951"/>
                          </a:stretch>
                        </a:blipFill>
                      </a:tcPr>
                    </a:tc>
                    <a:tc>
                      <a:txBody>
                        <a:bodyPr/>
                        <a:lstStyle/>
                        <a:p>
                          <a:endParaRPr lang="zh-CN"/>
                        </a:p>
                      </a:txBody>
                      <a:tcPr>
                        <a:blipFill>
                          <a:blip r:embed="rId3"/>
                          <a:stretch>
                            <a:fillRect l="-200890" t="-508197" r="-101484" b="-22951"/>
                          </a:stretch>
                        </a:blipFill>
                      </a:tcPr>
                    </a:tc>
                    <a:tc>
                      <a:txBody>
                        <a:bodyPr/>
                        <a:lstStyle/>
                        <a:p>
                          <a:endParaRPr lang="zh-CN" dirty="0"/>
                        </a:p>
                      </a:txBody>
                      <a:tcPr>
                        <a:blipFill>
                          <a:blip r:embed="rId3"/>
                          <a:stretch>
                            <a:fillRect l="-300000" t="-508197" r="-1183" b="-22951"/>
                          </a:stretch>
                        </a:blipFill>
                      </a:tcPr>
                    </a:tc>
                    <a:extLst>
                      <a:ext uri="{0D108BD9-81ED-4DB2-BD59-A6C34878D82A}">
                        <a16:rowId xmlns:a16="http://schemas.microsoft.com/office/drawing/2014/main" xmlns="" xmlns:a14="http://schemas.microsoft.com/office/drawing/2010/main" val="10005"/>
                      </a:ext>
                    </a:extLst>
                  </a:tr>
                </a:tbl>
              </a:graphicData>
            </a:graphic>
          </p:graphicFrame>
        </mc:Fallback>
      </mc:AlternateContent>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33" name="Rectangle 9"/>
          <p:cNvSpPr>
            <a:spLocks noChangeArrowheads="1"/>
          </p:cNvSpPr>
          <p:nvPr/>
        </p:nvSpPr>
        <p:spPr bwMode="auto">
          <a:xfrm>
            <a:off x="0" y="850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21" name="TextBox 20"/>
          <p:cNvSpPr txBox="1"/>
          <p:nvPr/>
        </p:nvSpPr>
        <p:spPr>
          <a:xfrm>
            <a:off x="107504" y="3571876"/>
            <a:ext cx="3086538" cy="246221"/>
          </a:xfrm>
          <a:prstGeom prst="rect">
            <a:avLst/>
          </a:prstGeom>
          <a:noFill/>
        </p:spPr>
        <p:txBody>
          <a:bodyPr wrap="square" rtlCol="0">
            <a:spAutoFit/>
          </a:bodyPr>
          <a:lstStyle/>
          <a:p>
            <a:r>
              <a:rPr lang="en-US" altLang="zh-CN" sz="1000" b="1" dirty="0"/>
              <a:t>3*3_Arrays_50</a:t>
            </a:r>
            <a:r>
              <a:rPr lang="el-GR" altLang="zh-CN" sz="1000" b="1" dirty="0">
                <a:ea typeface="Yu Gothic Medium" panose="020B0500000000000000" pitchFamily="34" charset="-128"/>
              </a:rPr>
              <a:t> μ</a:t>
            </a:r>
            <a:r>
              <a:rPr lang="en-US" altLang="zh-CN" sz="1000" b="1" dirty="0">
                <a:ea typeface="Yu Gothic Medium" panose="020B0500000000000000" pitchFamily="34" charset="-128"/>
              </a:rPr>
              <a:t>m </a:t>
            </a:r>
            <a:r>
              <a:rPr lang="en-US" altLang="zh-CN" sz="1000" b="1" dirty="0"/>
              <a:t>*50</a:t>
            </a:r>
            <a:r>
              <a:rPr lang="el-GR" altLang="zh-CN" sz="1000" b="1" dirty="0">
                <a:ea typeface="Yu Gothic Medium" panose="020B0500000000000000" pitchFamily="34" charset="-128"/>
              </a:rPr>
              <a:t> μ</a:t>
            </a:r>
            <a:r>
              <a:rPr lang="en-US" altLang="zh-CN" sz="1000" b="1" dirty="0">
                <a:ea typeface="Yu Gothic Medium" panose="020B0500000000000000" pitchFamily="34" charset="-128"/>
              </a:rPr>
              <a:t>m </a:t>
            </a:r>
            <a:r>
              <a:rPr lang="en-US" altLang="zh-CN" sz="1000" b="1" dirty="0"/>
              <a:t>*Pixel </a:t>
            </a:r>
            <a:r>
              <a:rPr lang="en-US" altLang="zh-CN" sz="1000" b="1" dirty="0" err="1"/>
              <a:t>pitch_P</a:t>
            </a:r>
            <a:r>
              <a:rPr lang="en-US" altLang="zh-CN" sz="1000" b="1" dirty="0"/>
              <a:t> in N design</a:t>
            </a:r>
            <a:endParaRPr lang="zh-CN" altLang="en-US" sz="1000" b="1" dirty="0"/>
          </a:p>
        </p:txBody>
      </p:sp>
      <p:sp>
        <p:nvSpPr>
          <p:cNvPr id="22" name="TextBox 21"/>
          <p:cNvSpPr txBox="1"/>
          <p:nvPr/>
        </p:nvSpPr>
        <p:spPr>
          <a:xfrm>
            <a:off x="2906402" y="2464509"/>
            <a:ext cx="3086537" cy="246221"/>
          </a:xfrm>
          <a:prstGeom prst="rect">
            <a:avLst/>
          </a:prstGeom>
          <a:noFill/>
        </p:spPr>
        <p:txBody>
          <a:bodyPr wrap="square" rtlCol="0">
            <a:spAutoFit/>
          </a:bodyPr>
          <a:lstStyle/>
          <a:p>
            <a:r>
              <a:rPr lang="en-US" altLang="zh-CN" sz="1000" b="1" dirty="0"/>
              <a:t>3*3_Arrays_30</a:t>
            </a:r>
            <a:r>
              <a:rPr lang="el-GR" altLang="zh-CN" sz="1000" b="1" dirty="0">
                <a:ea typeface="Yu Gothic Medium" panose="020B0500000000000000" pitchFamily="34" charset="-128"/>
              </a:rPr>
              <a:t> μ</a:t>
            </a:r>
            <a:r>
              <a:rPr lang="en-US" altLang="zh-CN" sz="1000" b="1" dirty="0">
                <a:ea typeface="Yu Gothic Medium" panose="020B0500000000000000" pitchFamily="34" charset="-128"/>
              </a:rPr>
              <a:t>m </a:t>
            </a:r>
            <a:r>
              <a:rPr lang="en-US" altLang="zh-CN" sz="1000" b="1" dirty="0"/>
              <a:t>*100</a:t>
            </a:r>
            <a:r>
              <a:rPr lang="el-GR" altLang="zh-CN" sz="1000" b="1" dirty="0">
                <a:ea typeface="Yu Gothic Medium" panose="020B0500000000000000" pitchFamily="34" charset="-128"/>
              </a:rPr>
              <a:t> μ</a:t>
            </a:r>
            <a:r>
              <a:rPr lang="en-US" altLang="zh-CN" sz="1000" b="1" dirty="0">
                <a:ea typeface="Yu Gothic Medium" panose="020B0500000000000000" pitchFamily="34" charset="-128"/>
              </a:rPr>
              <a:t>m </a:t>
            </a:r>
            <a:r>
              <a:rPr lang="en-US" altLang="zh-CN" sz="1000" b="1" dirty="0"/>
              <a:t>Pixel pitch_ P in N design</a:t>
            </a:r>
            <a:endParaRPr lang="zh-CN" altLang="en-US" sz="1000" b="1" dirty="0"/>
          </a:p>
        </p:txBody>
      </p:sp>
      <p:sp>
        <p:nvSpPr>
          <p:cNvPr id="24" name="矩形标注 23"/>
          <p:cNvSpPr/>
          <p:nvPr/>
        </p:nvSpPr>
        <p:spPr>
          <a:xfrm>
            <a:off x="5929322" y="2643182"/>
            <a:ext cx="2857520" cy="857256"/>
          </a:xfrm>
          <a:prstGeom prst="wedgeRectCallout">
            <a:avLst>
              <a:gd name="adj1" fmla="val -42033"/>
              <a:gd name="adj2" fmla="val 2662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xmlns="" Requires="a14">
          <p:sp>
            <p:nvSpPr>
              <p:cNvPr id="25" name="TextBox 24"/>
              <p:cNvSpPr txBox="1"/>
              <p:nvPr/>
            </p:nvSpPr>
            <p:spPr>
              <a:xfrm>
                <a:off x="5929322" y="2714620"/>
                <a:ext cx="3143240" cy="738664"/>
              </a:xfrm>
              <a:prstGeom prst="rect">
                <a:avLst/>
              </a:prstGeom>
              <a:noFill/>
            </p:spPr>
            <p:txBody>
              <a:bodyPr wrap="square" rtlCol="0">
                <a:spAutoFit/>
              </a:bodyPr>
              <a:lstStyle/>
              <a:p>
                <a:r>
                  <a:rPr lang="en-US" altLang="zh-CN" sz="1400" dirty="0">
                    <a:solidFill>
                      <a:schemeClr val="bg1"/>
                    </a:solidFill>
                  </a:rPr>
                  <a:t>  Obviously, the total capacitance </a:t>
                </a:r>
              </a:p>
              <a:p>
                <a:r>
                  <a:rPr lang="en-US" altLang="zh-CN" sz="1400" dirty="0">
                    <a:solidFill>
                      <a:schemeClr val="bg1"/>
                    </a:solidFill>
                  </a:rPr>
                  <a:t>  C(</a:t>
                </a:r>
                <a14:m>
                  <m:oMath xmlns:m="http://schemas.openxmlformats.org/officeDocument/2006/math">
                    <m:sSub>
                      <m:sSubPr>
                        <m:ctrlPr>
                          <a:rPr lang="en-US" altLang="zh-CN" sz="1400" i="1" smtClean="0">
                            <a:solidFill>
                              <a:schemeClr val="bg1"/>
                            </a:solidFill>
                            <a:latin typeface="Cambria Math" panose="02040503050406030204" pitchFamily="18" charset="0"/>
                          </a:rPr>
                        </m:ctrlPr>
                      </m:sSubPr>
                      <m:e>
                        <m:r>
                          <a:rPr lang="en-US" altLang="zh-CN" sz="1400" b="0" i="1" smtClean="0">
                            <a:solidFill>
                              <a:schemeClr val="bg1"/>
                            </a:solidFill>
                            <a:latin typeface="Cambria Math" panose="02040503050406030204" pitchFamily="18" charset="0"/>
                          </a:rPr>
                          <m:t>𝑛</m:t>
                        </m:r>
                      </m:e>
                      <m:sub>
                        <m:r>
                          <a:rPr lang="en-US" altLang="zh-CN" sz="1400" b="0" i="1" smtClean="0">
                            <a:solidFill>
                              <a:schemeClr val="bg1"/>
                            </a:solidFill>
                            <a:latin typeface="Cambria Math" panose="02040503050406030204" pitchFamily="18" charset="0"/>
                          </a:rPr>
                          <m:t>𝑖</m:t>
                        </m:r>
                      </m:sub>
                    </m:sSub>
                    <m:r>
                      <a:rPr lang="en-US" altLang="zh-CN" sz="1400" b="0" i="0" smtClean="0">
                        <a:solidFill>
                          <a:schemeClr val="bg1"/>
                        </a:solidFill>
                        <a:latin typeface="Cambria Math" panose="02040503050406030204" pitchFamily="18" charset="0"/>
                      </a:rPr>
                      <m:t> </m:t>
                    </m:r>
                  </m:oMath>
                </a14:m>
                <a:r>
                  <a:rPr lang="en-US" altLang="zh-CN" sz="1400" dirty="0">
                    <a:solidFill>
                      <a:schemeClr val="bg1"/>
                    </a:solidFill>
                  </a:rPr>
                  <a:t>, </a:t>
                </a:r>
                <a14:m>
                  <m:oMath xmlns:m="http://schemas.openxmlformats.org/officeDocument/2006/math">
                    <m:sSub>
                      <m:sSubPr>
                        <m:ctrlPr>
                          <a:rPr lang="en-US" altLang="zh-CN" sz="1400" i="1">
                            <a:solidFill>
                              <a:schemeClr val="bg1"/>
                            </a:solidFill>
                            <a:latin typeface="Cambria Math" panose="02040503050406030204" pitchFamily="18" charset="0"/>
                          </a:rPr>
                        </m:ctrlPr>
                      </m:sSubPr>
                      <m:e>
                        <m:r>
                          <a:rPr lang="en-US" altLang="zh-CN" sz="1400" i="1">
                            <a:solidFill>
                              <a:schemeClr val="bg1"/>
                            </a:solidFill>
                            <a:latin typeface="Cambria Math" panose="02040503050406030204" pitchFamily="18" charset="0"/>
                          </a:rPr>
                          <m:t>𝑛</m:t>
                        </m:r>
                      </m:e>
                      <m:sub>
                        <m:r>
                          <a:rPr lang="en-US" altLang="zh-CN" sz="1400" i="1">
                            <a:solidFill>
                              <a:schemeClr val="bg1"/>
                            </a:solidFill>
                            <a:latin typeface="Cambria Math" panose="02040503050406030204" pitchFamily="18" charset="0"/>
                          </a:rPr>
                          <m:t>𝑖</m:t>
                        </m:r>
                      </m:sub>
                    </m:sSub>
                  </m:oMath>
                </a14:m>
                <a:r>
                  <a:rPr lang="en-US" altLang="zh-CN" sz="1400" dirty="0">
                    <a:solidFill>
                      <a:schemeClr val="bg1"/>
                    </a:solidFill>
                  </a:rPr>
                  <a:t> ) =C( </a:t>
                </a:r>
                <a14:m>
                  <m:oMath xmlns:m="http://schemas.openxmlformats.org/officeDocument/2006/math">
                    <m:sSub>
                      <m:sSubPr>
                        <m:ctrlPr>
                          <a:rPr lang="en-US" altLang="zh-CN" sz="1400" i="1" smtClean="0">
                            <a:solidFill>
                              <a:schemeClr val="bg1"/>
                            </a:solidFill>
                            <a:latin typeface="Cambria Math" panose="02040503050406030204" pitchFamily="18" charset="0"/>
                          </a:rPr>
                        </m:ctrlPr>
                      </m:sSubPr>
                      <m:e>
                        <m:r>
                          <a:rPr lang="en-US" altLang="zh-CN" sz="1400" b="0" i="1" smtClean="0">
                            <a:solidFill>
                              <a:schemeClr val="bg1"/>
                            </a:solidFill>
                            <a:latin typeface="Cambria Math" panose="02040503050406030204" pitchFamily="18" charset="0"/>
                          </a:rPr>
                          <m:t>𝑝</m:t>
                        </m:r>
                      </m:e>
                      <m:sub>
                        <m:r>
                          <a:rPr lang="en-US" altLang="zh-CN" sz="1400" b="0" i="1" smtClean="0">
                            <a:solidFill>
                              <a:schemeClr val="bg1"/>
                            </a:solidFill>
                            <a:latin typeface="Cambria Math" panose="02040503050406030204" pitchFamily="18" charset="0"/>
                          </a:rPr>
                          <m:t>𝑖</m:t>
                        </m:r>
                      </m:sub>
                    </m:sSub>
                  </m:oMath>
                </a14:m>
                <a:r>
                  <a:rPr lang="en-US" altLang="zh-CN" sz="1400" dirty="0">
                    <a:solidFill>
                      <a:schemeClr val="bg1"/>
                    </a:solidFill>
                  </a:rPr>
                  <a:t> , </a:t>
                </a:r>
                <a14:m>
                  <m:oMath xmlns:m="http://schemas.openxmlformats.org/officeDocument/2006/math">
                    <m:sSub>
                      <m:sSubPr>
                        <m:ctrlPr>
                          <a:rPr lang="en-US" altLang="zh-CN" sz="1400" i="1">
                            <a:solidFill>
                              <a:schemeClr val="bg1"/>
                            </a:solidFill>
                            <a:latin typeface="Cambria Math" panose="02040503050406030204" pitchFamily="18" charset="0"/>
                          </a:rPr>
                        </m:ctrlPr>
                      </m:sSubPr>
                      <m:e>
                        <m:r>
                          <a:rPr lang="en-US" altLang="zh-CN" sz="1400" i="1">
                            <a:solidFill>
                              <a:schemeClr val="bg1"/>
                            </a:solidFill>
                            <a:latin typeface="Cambria Math" panose="02040503050406030204" pitchFamily="18" charset="0"/>
                          </a:rPr>
                          <m:t>𝑛</m:t>
                        </m:r>
                      </m:e>
                      <m:sub>
                        <m:r>
                          <a:rPr lang="en-US" altLang="zh-CN" sz="1400" i="1">
                            <a:solidFill>
                              <a:schemeClr val="bg1"/>
                            </a:solidFill>
                            <a:latin typeface="Cambria Math" panose="02040503050406030204" pitchFamily="18" charset="0"/>
                          </a:rPr>
                          <m:t>𝑖</m:t>
                        </m:r>
                      </m:sub>
                    </m:sSub>
                  </m:oMath>
                </a14:m>
                <a:r>
                  <a:rPr lang="en-US" altLang="zh-CN" sz="1400" dirty="0">
                    <a:solidFill>
                      <a:schemeClr val="bg1"/>
                    </a:solidFill>
                  </a:rPr>
                  <a:t>)+C(</a:t>
                </a:r>
                <a14:m>
                  <m:oMath xmlns:m="http://schemas.openxmlformats.org/officeDocument/2006/math">
                    <m:sSub>
                      <m:sSubPr>
                        <m:ctrlPr>
                          <a:rPr lang="en-US" altLang="zh-CN" sz="1400" i="1">
                            <a:solidFill>
                              <a:schemeClr val="bg1"/>
                            </a:solidFill>
                            <a:latin typeface="Cambria Math" panose="02040503050406030204" pitchFamily="18" charset="0"/>
                          </a:rPr>
                        </m:ctrlPr>
                      </m:sSubPr>
                      <m:e>
                        <m:r>
                          <a:rPr lang="en-US" altLang="zh-CN" sz="1400" i="1">
                            <a:solidFill>
                              <a:schemeClr val="bg1"/>
                            </a:solidFill>
                            <a:latin typeface="Cambria Math" panose="02040503050406030204" pitchFamily="18" charset="0"/>
                          </a:rPr>
                          <m:t>𝑛</m:t>
                        </m:r>
                      </m:e>
                      <m:sub>
                        <m:r>
                          <a:rPr lang="en-US" altLang="zh-CN" sz="1400" i="1">
                            <a:solidFill>
                              <a:schemeClr val="bg1"/>
                            </a:solidFill>
                            <a:latin typeface="Cambria Math" panose="02040503050406030204" pitchFamily="18" charset="0"/>
                          </a:rPr>
                          <m:t>𝑖</m:t>
                        </m:r>
                      </m:sub>
                    </m:sSub>
                  </m:oMath>
                </a14:m>
                <a:r>
                  <a:rPr lang="en-US" altLang="zh-CN" sz="1400" dirty="0">
                    <a:solidFill>
                      <a:schemeClr val="bg1"/>
                    </a:solidFill>
                  </a:rPr>
                  <a:t> ,  g  ),</a:t>
                </a:r>
              </a:p>
              <a:p>
                <a:r>
                  <a:rPr lang="en-US" altLang="zh-CN" sz="1400" dirty="0">
                    <a:solidFill>
                      <a:schemeClr val="bg1"/>
                    </a:solidFill>
                  </a:rPr>
                  <a:t>which matches the expectation.</a:t>
                </a:r>
                <a:endParaRPr lang="zh-CN" altLang="en-US" sz="1400" dirty="0">
                  <a:solidFill>
                    <a:schemeClr val="bg1"/>
                  </a:solidFill>
                </a:endParaRPr>
              </a:p>
            </p:txBody>
          </p:sp>
        </mc:Choice>
        <mc:Fallback>
          <p:sp>
            <p:nvSpPr>
              <p:cNvPr id="25" name="TextBox 24"/>
              <p:cNvSpPr txBox="1">
                <a:spLocks noRot="1" noChangeAspect="1" noMove="1" noResize="1" noEditPoints="1" noAdjustHandles="1" noChangeArrowheads="1" noChangeShapeType="1" noTextEdit="1"/>
              </p:cNvSpPr>
              <p:nvPr/>
            </p:nvSpPr>
            <p:spPr>
              <a:xfrm>
                <a:off x="5929322" y="2714620"/>
                <a:ext cx="3143240" cy="738664"/>
              </a:xfrm>
              <a:prstGeom prst="rect">
                <a:avLst/>
              </a:prstGeom>
              <a:blipFill>
                <a:blip r:embed="rId4"/>
                <a:stretch>
                  <a:fillRect l="-583" t="-826" b="-8264"/>
                </a:stretch>
              </a:blipFill>
            </p:spPr>
            <p:txBody>
              <a:bodyPr/>
              <a:lstStyle/>
              <a:p>
                <a:r>
                  <a:rPr lang="zh-CN" altLang="en-US">
                    <a:noFill/>
                  </a:rPr>
                  <a:t> </a:t>
                </a:r>
              </a:p>
            </p:txBody>
          </p:sp>
        </mc:Fallback>
      </mc:AlternateContent>
      <p:sp>
        <p:nvSpPr>
          <p:cNvPr id="31" name="TextBox 30"/>
          <p:cNvSpPr txBox="1"/>
          <p:nvPr/>
        </p:nvSpPr>
        <p:spPr>
          <a:xfrm>
            <a:off x="5429256" y="1357298"/>
            <a:ext cx="3714744" cy="1200329"/>
          </a:xfrm>
          <a:prstGeom prst="rect">
            <a:avLst/>
          </a:prstGeom>
          <a:noFill/>
        </p:spPr>
        <p:txBody>
          <a:bodyPr wrap="square" rtlCol="0">
            <a:spAutoFit/>
          </a:bodyPr>
          <a:lstStyle/>
          <a:p>
            <a:r>
              <a:rPr lang="en-US" altLang="zh-CN" dirty="0"/>
              <a:t>  In order to </a:t>
            </a:r>
            <a:r>
              <a:rPr lang="en-US" altLang="zh-CN" dirty="0" smtClean="0"/>
              <a:t>put </a:t>
            </a:r>
            <a:r>
              <a:rPr lang="en-US" altLang="zh-CN" dirty="0"/>
              <a:t>the circuit in the pixel , the capacitance calculation for the P well in N well simulation is necessary.</a:t>
            </a:r>
            <a:endParaRPr lang="zh-CN" altLang="en-US" dirty="0"/>
          </a:p>
        </p:txBody>
      </p:sp>
      <p:pic>
        <p:nvPicPr>
          <p:cNvPr id="5" name="图片 4">
            <a:extLst>
              <a:ext uri="{FF2B5EF4-FFF2-40B4-BE49-F238E27FC236}">
                <a16:creationId xmlns:a16="http://schemas.microsoft.com/office/drawing/2014/main" xmlns="" id="{B551CC19-620D-4AEA-8EEA-A495C6A3E0DB}"/>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57200" y="1206379"/>
            <a:ext cx="2319474" cy="2244652"/>
          </a:xfrm>
          <a:prstGeom prst="rect">
            <a:avLst/>
          </a:prstGeom>
        </p:spPr>
      </p:pic>
      <p:pic>
        <p:nvPicPr>
          <p:cNvPr id="7" name="图片 6">
            <a:extLst>
              <a:ext uri="{FF2B5EF4-FFF2-40B4-BE49-F238E27FC236}">
                <a16:creationId xmlns:a16="http://schemas.microsoft.com/office/drawing/2014/main" xmlns="" id="{D903B868-06A2-4685-99D2-97A8E20EE41D}"/>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54104" y="1237661"/>
            <a:ext cx="2173581" cy="1257095"/>
          </a:xfrm>
          <a:prstGeom prst="rect">
            <a:avLst/>
          </a:prstGeom>
        </p:spPr>
      </p:pic>
      <p:pic>
        <p:nvPicPr>
          <p:cNvPr id="9" name="图片 8">
            <a:extLst>
              <a:ext uri="{FF2B5EF4-FFF2-40B4-BE49-F238E27FC236}">
                <a16:creationId xmlns:a16="http://schemas.microsoft.com/office/drawing/2014/main" xmlns="" id="{3C152D54-F15A-4D78-9AD5-DB26D99EB3CC}"/>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204830" y="2681438"/>
            <a:ext cx="2316500" cy="1426521"/>
          </a:xfrm>
          <a:prstGeom prst="rect">
            <a:avLst/>
          </a:prstGeom>
        </p:spPr>
      </p:pic>
      <p:sp>
        <p:nvSpPr>
          <p:cNvPr id="23" name="TextBox 22"/>
          <p:cNvSpPr txBox="1"/>
          <p:nvPr/>
        </p:nvSpPr>
        <p:spPr>
          <a:xfrm>
            <a:off x="2912380" y="4080205"/>
            <a:ext cx="4588562" cy="246221"/>
          </a:xfrm>
          <a:prstGeom prst="rect">
            <a:avLst/>
          </a:prstGeom>
          <a:noFill/>
        </p:spPr>
        <p:txBody>
          <a:bodyPr wrap="square" rtlCol="0">
            <a:spAutoFit/>
          </a:bodyPr>
          <a:lstStyle/>
          <a:p>
            <a:r>
              <a:rPr lang="en-US" altLang="zh-CN" sz="1000" b="1" dirty="0"/>
              <a:t>3*3_Arrays_50</a:t>
            </a:r>
            <a:r>
              <a:rPr lang="el-GR" altLang="zh-CN" sz="1000" b="1" dirty="0">
                <a:ea typeface="Yu Gothic Medium" panose="020B0500000000000000" pitchFamily="34" charset="-128"/>
              </a:rPr>
              <a:t> μ</a:t>
            </a:r>
            <a:r>
              <a:rPr lang="en-US" altLang="zh-CN" sz="1000" b="1" dirty="0">
                <a:ea typeface="Yu Gothic Medium" panose="020B0500000000000000" pitchFamily="34" charset="-128"/>
              </a:rPr>
              <a:t>m </a:t>
            </a:r>
            <a:r>
              <a:rPr lang="en-US" altLang="zh-CN" sz="1000" b="1" dirty="0"/>
              <a:t>*100</a:t>
            </a:r>
            <a:r>
              <a:rPr lang="el-GR" altLang="zh-CN" sz="1000" b="1" dirty="0">
                <a:ea typeface="Yu Gothic Medium" panose="020B0500000000000000" pitchFamily="34" charset="-128"/>
              </a:rPr>
              <a:t> μ</a:t>
            </a:r>
            <a:r>
              <a:rPr lang="en-US" altLang="zh-CN" sz="1000" b="1" dirty="0">
                <a:ea typeface="Yu Gothic Medium" panose="020B0500000000000000" pitchFamily="34" charset="-128"/>
              </a:rPr>
              <a:t>m </a:t>
            </a:r>
            <a:r>
              <a:rPr lang="en-US" altLang="zh-CN" sz="1000" b="1" dirty="0"/>
              <a:t>Pixel </a:t>
            </a:r>
            <a:r>
              <a:rPr lang="en-US" altLang="zh-CN" sz="1000" b="1" dirty="0" err="1"/>
              <a:t>pitch_P</a:t>
            </a:r>
            <a:r>
              <a:rPr lang="en-US" altLang="zh-CN" sz="1000" b="1" dirty="0"/>
              <a:t> in N design </a:t>
            </a:r>
            <a:endParaRPr lang="zh-CN" altLang="en-US" sz="1000" b="1" dirty="0"/>
          </a:p>
        </p:txBody>
      </p:sp>
      <p:sp>
        <p:nvSpPr>
          <p:cNvPr id="10" name="灯片编号占位符 9">
            <a:extLst>
              <a:ext uri="{FF2B5EF4-FFF2-40B4-BE49-F238E27FC236}">
                <a16:creationId xmlns:a16="http://schemas.microsoft.com/office/drawing/2014/main" xmlns="" id="{280EB38B-2659-4251-95CC-884BEEC24557}"/>
              </a:ext>
            </a:extLst>
          </p:cNvPr>
          <p:cNvSpPr>
            <a:spLocks noGrp="1"/>
          </p:cNvSpPr>
          <p:nvPr>
            <p:ph type="sldNum" sz="quarter" idx="12"/>
          </p:nvPr>
        </p:nvSpPr>
        <p:spPr/>
        <p:txBody>
          <a:bodyPr/>
          <a:lstStyle/>
          <a:p>
            <a:fld id="{0C913308-F349-4B6D-A68A-DD1791B4A57B}" type="slidenum">
              <a:rPr lang="zh-CN" altLang="en-US" smtClean="0"/>
              <a:pPr/>
              <a:t>12</a:t>
            </a:fld>
            <a:endParaRPr lang="zh-CN" altLang="en-US"/>
          </a:p>
        </p:txBody>
      </p:sp>
      <p:sp>
        <p:nvSpPr>
          <p:cNvPr id="3" name="文本框 2">
            <a:extLst>
              <a:ext uri="{FF2B5EF4-FFF2-40B4-BE49-F238E27FC236}">
                <a16:creationId xmlns:a16="http://schemas.microsoft.com/office/drawing/2014/main" xmlns="" id="{21C27AAE-8504-4FC5-8734-600204D6166D}"/>
              </a:ext>
            </a:extLst>
          </p:cNvPr>
          <p:cNvSpPr txBox="1"/>
          <p:nvPr/>
        </p:nvSpPr>
        <p:spPr>
          <a:xfrm>
            <a:off x="2025618" y="4291638"/>
            <a:ext cx="5380650" cy="369332"/>
          </a:xfrm>
          <a:prstGeom prst="rect">
            <a:avLst/>
          </a:prstGeom>
          <a:noFill/>
        </p:spPr>
        <p:txBody>
          <a:bodyPr wrap="square" rtlCol="0">
            <a:spAutoFit/>
          </a:bodyPr>
          <a:lstStyle/>
          <a:p>
            <a:r>
              <a:rPr lang="en-US" altLang="zh-CN" b="1" dirty="0"/>
              <a:t>Capacitance of P in N design Bias Voltage -30V</a:t>
            </a:r>
            <a:endParaRPr lang="zh-CN" alt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Small size pixel design research</a:t>
            </a:r>
            <a:endParaRPr lang="zh-CN" altLang="en-US" sz="3600" dirty="0"/>
          </a:p>
        </p:txBody>
      </p:sp>
      <p:sp>
        <p:nvSpPr>
          <p:cNvPr id="3" name="内容占位符 2"/>
          <p:cNvSpPr>
            <a:spLocks noGrp="1"/>
          </p:cNvSpPr>
          <p:nvPr>
            <p:ph idx="1"/>
          </p:nvPr>
        </p:nvSpPr>
        <p:spPr/>
        <p:txBody>
          <a:bodyPr>
            <a:normAutofit/>
          </a:bodyPr>
          <a:lstStyle/>
          <a:p>
            <a:pPr>
              <a:buNone/>
            </a:pPr>
            <a:r>
              <a:rPr lang="en-US" altLang="zh-CN" sz="1800" dirty="0"/>
              <a:t>                  Since the capacitance of the large size pixel designs are out of our requirement(&lt;</a:t>
            </a:r>
            <a:r>
              <a:rPr lang="en-US" altLang="zh-CN" sz="1800" dirty="0">
                <a:solidFill>
                  <a:srgbClr val="00B050"/>
                </a:solidFill>
              </a:rPr>
              <a:t>10fF</a:t>
            </a:r>
            <a:r>
              <a:rPr lang="en-US" altLang="zh-CN" sz="1800" dirty="0"/>
              <a:t>), and the spatial resolution requirement of a beam telescope needs to be </a:t>
            </a:r>
            <a:r>
              <a:rPr lang="en-US" altLang="zh-CN" sz="1800" dirty="0" smtClean="0"/>
              <a:t>considered. </a:t>
            </a:r>
            <a:r>
              <a:rPr lang="en-US" altLang="zh-CN" sz="1800" dirty="0"/>
              <a:t>We need </a:t>
            </a:r>
            <a:r>
              <a:rPr lang="en-US" altLang="zh-CN" sz="1800" dirty="0">
                <a:solidFill>
                  <a:srgbClr val="00B050"/>
                </a:solidFill>
              </a:rPr>
              <a:t>less capacitance </a:t>
            </a:r>
            <a:r>
              <a:rPr lang="en-US" altLang="zh-CN" sz="1800" dirty="0"/>
              <a:t>and </a:t>
            </a:r>
            <a:r>
              <a:rPr lang="en-US" altLang="zh-CN" sz="1800" dirty="0">
                <a:solidFill>
                  <a:srgbClr val="00B050"/>
                </a:solidFill>
              </a:rPr>
              <a:t>smaller binary resolution </a:t>
            </a:r>
            <a:r>
              <a:rPr lang="en-US" altLang="zh-CN" sz="1800" dirty="0"/>
              <a:t>design which push us to pursue a new design. </a:t>
            </a:r>
          </a:p>
          <a:p>
            <a:pPr>
              <a:buNone/>
            </a:pPr>
            <a:r>
              <a:rPr lang="en-US" altLang="zh-CN" sz="1800" dirty="0"/>
              <a:t>		16</a:t>
            </a:r>
            <a:r>
              <a:rPr lang="el-GR" altLang="zh-CN" sz="1800" dirty="0">
                <a:ea typeface="Yu Gothic Medium" panose="020B0500000000000000" pitchFamily="34" charset="-128"/>
              </a:rPr>
              <a:t> μ</a:t>
            </a:r>
            <a:r>
              <a:rPr lang="en-US" altLang="zh-CN" sz="1800" dirty="0">
                <a:ea typeface="Yu Gothic Medium" panose="020B0500000000000000" pitchFamily="34" charset="-128"/>
              </a:rPr>
              <a:t>m </a:t>
            </a:r>
            <a:r>
              <a:rPr lang="en-US" altLang="zh-CN" sz="1800" dirty="0"/>
              <a:t>*16</a:t>
            </a:r>
            <a:r>
              <a:rPr lang="el-GR" altLang="zh-CN" sz="1800" dirty="0">
                <a:ea typeface="Yu Gothic Medium" panose="020B0500000000000000" pitchFamily="34" charset="-128"/>
              </a:rPr>
              <a:t> μ</a:t>
            </a:r>
            <a:r>
              <a:rPr lang="en-US" altLang="zh-CN" sz="1800" dirty="0">
                <a:ea typeface="Yu Gothic Medium" panose="020B0500000000000000" pitchFamily="34" charset="-128"/>
              </a:rPr>
              <a:t>m pitch is a promising design considering the </a:t>
            </a:r>
            <a:r>
              <a:rPr lang="en-US" altLang="zh-CN" sz="1800" dirty="0">
                <a:solidFill>
                  <a:srgbClr val="00B050"/>
                </a:solidFill>
                <a:ea typeface="Yu Gothic Medium" panose="020B0500000000000000" pitchFamily="34" charset="-128"/>
              </a:rPr>
              <a:t>binary resolution</a:t>
            </a:r>
            <a:r>
              <a:rPr lang="en-US" altLang="zh-CN" sz="1800" dirty="0">
                <a:ea typeface="Yu Gothic Medium" panose="020B0500000000000000" pitchFamily="34" charset="-128"/>
              </a:rPr>
              <a:t>, </a:t>
            </a:r>
            <a:r>
              <a:rPr lang="en-US" altLang="zh-CN" sz="1800" dirty="0">
                <a:solidFill>
                  <a:srgbClr val="00B050"/>
                </a:solidFill>
                <a:ea typeface="Yu Gothic Medium" panose="020B0500000000000000" pitchFamily="34" charset="-128"/>
              </a:rPr>
              <a:t>power consumption</a:t>
            </a:r>
            <a:r>
              <a:rPr lang="en-US" altLang="zh-CN" sz="1800" dirty="0">
                <a:ea typeface="Yu Gothic Medium" panose="020B0500000000000000" pitchFamily="34" charset="-128"/>
              </a:rPr>
              <a:t> and the </a:t>
            </a:r>
            <a:r>
              <a:rPr lang="en-US" altLang="zh-CN" sz="1800" dirty="0">
                <a:solidFill>
                  <a:srgbClr val="00B050"/>
                </a:solidFill>
                <a:ea typeface="Yu Gothic Medium" panose="020B0500000000000000" pitchFamily="34" charset="-128"/>
              </a:rPr>
              <a:t>circuit</a:t>
            </a:r>
            <a:r>
              <a:rPr lang="en-US" altLang="zh-CN" sz="1800" dirty="0">
                <a:ea typeface="Yu Gothic Medium" panose="020B0500000000000000" pitchFamily="34" charset="-128"/>
              </a:rPr>
              <a:t> inside the sensor. </a:t>
            </a:r>
            <a:endParaRPr lang="zh-CN" altLang="en-US" sz="1800" dirty="0"/>
          </a:p>
        </p:txBody>
      </p:sp>
      <p:sp>
        <p:nvSpPr>
          <p:cNvPr id="7" name="灯片编号占位符 6">
            <a:extLst>
              <a:ext uri="{FF2B5EF4-FFF2-40B4-BE49-F238E27FC236}">
                <a16:creationId xmlns:a16="http://schemas.microsoft.com/office/drawing/2014/main" xmlns="" id="{5626F66F-92D8-4D82-A480-C17F7D9AA245}"/>
              </a:ext>
            </a:extLst>
          </p:cNvPr>
          <p:cNvSpPr>
            <a:spLocks noGrp="1"/>
          </p:cNvSpPr>
          <p:nvPr>
            <p:ph type="sldNum" sz="quarter" idx="12"/>
          </p:nvPr>
        </p:nvSpPr>
        <p:spPr/>
        <p:txBody>
          <a:bodyPr/>
          <a:lstStyle/>
          <a:p>
            <a:fld id="{0C913308-F349-4B6D-A68A-DD1791B4A57B}" type="slidenum">
              <a:rPr lang="zh-CN" altLang="en-US" smtClean="0"/>
              <a:pPr/>
              <a:t>13</a:t>
            </a:fld>
            <a:endParaRPr lang="zh-CN" altLang="en-US"/>
          </a:p>
        </p:txBody>
      </p:sp>
      <p:pic>
        <p:nvPicPr>
          <p:cNvPr id="5" name="图片 4">
            <a:extLst>
              <a:ext uri="{FF2B5EF4-FFF2-40B4-BE49-F238E27FC236}">
                <a16:creationId xmlns:a16="http://schemas.microsoft.com/office/drawing/2014/main" xmlns="" id="{566AC812-6D85-403A-8A89-EBFD2D1DA57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28184" y="3573016"/>
            <a:ext cx="1984304" cy="1980830"/>
          </a:xfrm>
          <a:prstGeom prst="rect">
            <a:avLst/>
          </a:prstGeom>
        </p:spPr>
      </p:pic>
      <p:sp>
        <p:nvSpPr>
          <p:cNvPr id="4" name="文本框 3">
            <a:extLst>
              <a:ext uri="{FF2B5EF4-FFF2-40B4-BE49-F238E27FC236}">
                <a16:creationId xmlns:a16="http://schemas.microsoft.com/office/drawing/2014/main" xmlns="" id="{CEC4E06B-32CC-4711-827E-434413898B61}"/>
              </a:ext>
            </a:extLst>
          </p:cNvPr>
          <p:cNvSpPr txBox="1"/>
          <p:nvPr/>
        </p:nvSpPr>
        <p:spPr>
          <a:xfrm>
            <a:off x="5508104" y="5637503"/>
            <a:ext cx="3322712" cy="307777"/>
          </a:xfrm>
          <a:prstGeom prst="rect">
            <a:avLst/>
          </a:prstGeom>
          <a:noFill/>
        </p:spPr>
        <p:txBody>
          <a:bodyPr wrap="square" rtlCol="0">
            <a:spAutoFit/>
          </a:bodyPr>
          <a:lstStyle/>
          <a:p>
            <a:r>
              <a:rPr lang="en-US" altLang="zh-CN" sz="1400" b="1" dirty="0"/>
              <a:t>5*5 arrays 16</a:t>
            </a:r>
            <a:r>
              <a:rPr lang="el-GR" altLang="zh-CN" sz="1400" b="1" dirty="0">
                <a:ea typeface="Yu Gothic Medium" panose="020B0500000000000000" pitchFamily="34" charset="-128"/>
              </a:rPr>
              <a:t> μ</a:t>
            </a:r>
            <a:r>
              <a:rPr lang="en-US" altLang="zh-CN" sz="1400" b="1" dirty="0">
                <a:ea typeface="Yu Gothic Medium" panose="020B0500000000000000" pitchFamily="34" charset="-128"/>
              </a:rPr>
              <a:t>m </a:t>
            </a:r>
            <a:r>
              <a:rPr lang="en-US" altLang="zh-CN" sz="1400" b="1" dirty="0"/>
              <a:t>*16</a:t>
            </a:r>
            <a:r>
              <a:rPr lang="el-GR" altLang="zh-CN" sz="1400" b="1" dirty="0">
                <a:ea typeface="Yu Gothic Medium" panose="020B0500000000000000" pitchFamily="34" charset="-128"/>
              </a:rPr>
              <a:t> μ</a:t>
            </a:r>
            <a:r>
              <a:rPr lang="en-US" altLang="zh-CN" sz="1400" b="1" dirty="0">
                <a:ea typeface="Yu Gothic Medium" panose="020B0500000000000000" pitchFamily="34" charset="-128"/>
              </a:rPr>
              <a:t>m</a:t>
            </a:r>
            <a:r>
              <a:rPr lang="en-US" altLang="zh-CN" sz="1400" b="1" dirty="0"/>
              <a:t> pitch geometry</a:t>
            </a:r>
            <a:endParaRPr lang="zh-CN" altLang="en-US" sz="1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5</a:t>
            </a:r>
            <a:r>
              <a:rPr lang="zh-CN" altLang="en-US" sz="3600" dirty="0"/>
              <a:t>*</a:t>
            </a:r>
            <a:r>
              <a:rPr lang="en-US" altLang="zh-CN" sz="3600" dirty="0"/>
              <a:t>5Arrays with 16</a:t>
            </a:r>
            <a:r>
              <a:rPr lang="el-GR" altLang="zh-CN" sz="3600" dirty="0">
                <a:ea typeface="Yu Gothic Medium" panose="020B0500000000000000" pitchFamily="34" charset="-128"/>
              </a:rPr>
              <a:t> μ</a:t>
            </a:r>
            <a:r>
              <a:rPr lang="en-US" altLang="zh-CN" sz="3600" dirty="0">
                <a:ea typeface="Yu Gothic Medium" panose="020B0500000000000000" pitchFamily="34" charset="-128"/>
              </a:rPr>
              <a:t>m </a:t>
            </a:r>
            <a:r>
              <a:rPr lang="zh-CN" altLang="en-US" sz="3600" dirty="0"/>
              <a:t>*</a:t>
            </a:r>
            <a:r>
              <a:rPr lang="en-US" altLang="zh-CN" sz="3600" dirty="0"/>
              <a:t>16</a:t>
            </a:r>
            <a:r>
              <a:rPr lang="el-GR" altLang="zh-CN" sz="3600" dirty="0">
                <a:ea typeface="Yu Gothic Medium" panose="020B0500000000000000" pitchFamily="34" charset="-128"/>
              </a:rPr>
              <a:t> μ</a:t>
            </a:r>
            <a:r>
              <a:rPr lang="en-US" altLang="zh-CN" sz="3600" dirty="0">
                <a:ea typeface="Yu Gothic Medium" panose="020B0500000000000000" pitchFamily="34" charset="-128"/>
              </a:rPr>
              <a:t>m </a:t>
            </a:r>
            <a:r>
              <a:rPr lang="en-US" altLang="zh-CN" sz="3600" dirty="0"/>
              <a:t>Pixel Pitch </a:t>
            </a:r>
            <a:endParaRPr lang="zh-CN" altLang="en-US" sz="3600" dirty="0"/>
          </a:p>
        </p:txBody>
      </p:sp>
      <mc:AlternateContent xmlns:mc="http://schemas.openxmlformats.org/markup-compatibility/2006">
        <mc:Choice xmlns:a14="http://schemas.microsoft.com/office/drawing/2010/main" xmlns="" Requires="a14">
          <p:graphicFrame>
            <p:nvGraphicFramePr>
              <p:cNvPr id="10" name="表格 9"/>
              <p:cNvGraphicFramePr>
                <a:graphicFrameLocks noGrp="1"/>
              </p:cNvGraphicFramePr>
              <p:nvPr>
                <p:extLst>
                  <p:ext uri="{D42A27DB-BD31-4B8C-83A1-F6EECF244321}">
                    <p14:modId xmlns:p14="http://schemas.microsoft.com/office/powerpoint/2010/main" val="3079920319"/>
                  </p:ext>
                </p:extLst>
              </p:nvPr>
            </p:nvGraphicFramePr>
            <p:xfrm>
              <a:off x="531348" y="4886798"/>
              <a:ext cx="7929620" cy="1306687"/>
            </p:xfrm>
            <a:graphic>
              <a:graphicData uri="http://schemas.openxmlformats.org/drawingml/2006/table">
                <a:tbl>
                  <a:tblPr firstRow="1" bandRow="1">
                    <a:tableStyleId>{5C22544A-7EE6-4342-B048-85BDC9FD1C3A}</a:tableStyleId>
                  </a:tblPr>
                  <a:tblGrid>
                    <a:gridCol w="1143008">
                      <a:extLst>
                        <a:ext uri="{9D8B030D-6E8A-4147-A177-3AD203B41FA5}">
                          <a16:colId xmlns:a16="http://schemas.microsoft.com/office/drawing/2014/main" val="20000"/>
                        </a:ext>
                      </a:extLst>
                    </a:gridCol>
                    <a:gridCol w="1571636">
                      <a:extLst>
                        <a:ext uri="{9D8B030D-6E8A-4147-A177-3AD203B41FA5}">
                          <a16:colId xmlns:a16="http://schemas.microsoft.com/office/drawing/2014/main" val="20001"/>
                        </a:ext>
                      </a:extLst>
                    </a:gridCol>
                    <a:gridCol w="1643074">
                      <a:extLst>
                        <a:ext uri="{9D8B030D-6E8A-4147-A177-3AD203B41FA5}">
                          <a16:colId xmlns:a16="http://schemas.microsoft.com/office/drawing/2014/main" val="20002"/>
                        </a:ext>
                      </a:extLst>
                    </a:gridCol>
                    <a:gridCol w="1714512">
                      <a:extLst>
                        <a:ext uri="{9D8B030D-6E8A-4147-A177-3AD203B41FA5}">
                          <a16:colId xmlns:a16="http://schemas.microsoft.com/office/drawing/2014/main" val="20003"/>
                        </a:ext>
                      </a:extLst>
                    </a:gridCol>
                    <a:gridCol w="1857390">
                      <a:extLst>
                        <a:ext uri="{9D8B030D-6E8A-4147-A177-3AD203B41FA5}">
                          <a16:colId xmlns:a16="http://schemas.microsoft.com/office/drawing/2014/main" val="20004"/>
                        </a:ext>
                      </a:extLst>
                    </a:gridCol>
                  </a:tblGrid>
                  <a:tr h="516737">
                    <a:tc>
                      <a:txBody>
                        <a:bodyPr/>
                        <a:lstStyle/>
                        <a:p>
                          <a:r>
                            <a:rPr lang="en-US" altLang="zh-CN" dirty="0"/>
                            <a:t>     type</a:t>
                          </a:r>
                          <a:endParaRPr lang="zh-CN" altLang="en-US" dirty="0"/>
                        </a:p>
                      </a:txBody>
                      <a:tcPr/>
                    </a:tc>
                    <a:tc>
                      <a:txBody>
                        <a:bodyPr/>
                        <a:lstStyle/>
                        <a:p>
                          <a:r>
                            <a:rPr lang="en-US" altLang="zh-CN" sz="1400" dirty="0"/>
                            <a:t>3*3_Arrays_50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*50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Pitch</a:t>
                          </a:r>
                          <a:endParaRPr lang="zh-CN" altLang="en-US" sz="1400" dirty="0"/>
                        </a:p>
                      </a:txBody>
                      <a:tcPr/>
                    </a:tc>
                    <a:tc>
                      <a:txBody>
                        <a:bodyPr/>
                        <a:lstStyle/>
                        <a:p>
                          <a:r>
                            <a:rPr lang="en-US" altLang="zh-CN" sz="1400" dirty="0"/>
                            <a:t>3*3_Arrays_50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*100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Pitch</a:t>
                          </a:r>
                          <a:endParaRPr lang="zh-CN" altLang="en-US" sz="1400" dirty="0"/>
                        </a:p>
                      </a:txBody>
                      <a:tcPr/>
                    </a:tc>
                    <a:tc>
                      <a:txBody>
                        <a:bodyPr/>
                        <a:lstStyle/>
                        <a:p>
                          <a:r>
                            <a:rPr lang="en-US" altLang="zh-CN" sz="1400" dirty="0"/>
                            <a:t>3*3_Arrays_30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*100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Pitch</a:t>
                          </a:r>
                          <a:endParaRPr lang="zh-CN" altLang="en-US" sz="1400" dirty="0"/>
                        </a:p>
                      </a:txBody>
                      <a:tcPr/>
                    </a:tc>
                    <a:tc>
                      <a:txBody>
                        <a:bodyPr/>
                        <a:lstStyle/>
                        <a:p>
                          <a:r>
                            <a:rPr lang="en-US" altLang="zh-CN" sz="1400" dirty="0"/>
                            <a:t>5*5_Arrays_16</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*16</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Pitch</a:t>
                          </a:r>
                          <a:endParaRPr lang="zh-CN" altLang="en-US" sz="1400" dirty="0"/>
                        </a:p>
                      </a:txBody>
                      <a:tcPr/>
                    </a:tc>
                    <a:extLst>
                      <a:ext uri="{0D108BD9-81ED-4DB2-BD59-A6C34878D82A}">
                        <a16:rowId xmlns:a16="http://schemas.microsoft.com/office/drawing/2014/main" val="10000"/>
                      </a:ext>
                    </a:extLst>
                  </a:tr>
                  <a:tr h="788527">
                    <a:tc>
                      <a:txBody>
                        <a:bodyPr/>
                        <a:lstStyle/>
                        <a:p>
                          <a:r>
                            <a:rPr lang="en-US" altLang="zh-CN" sz="1400" dirty="0"/>
                            <a:t>Total</a:t>
                          </a:r>
                          <a:r>
                            <a:rPr lang="en-US" altLang="zh-CN" sz="1400" baseline="0" dirty="0"/>
                            <a:t> Charge Collection(</a:t>
                          </a:r>
                          <a14:m>
                            <m:oMath xmlns:m="http://schemas.openxmlformats.org/officeDocument/2006/math">
                              <m:sSup>
                                <m:sSupPr>
                                  <m:ctrlPr>
                                    <a:rPr lang="en-US" altLang="zh-CN" sz="1400" i="1" baseline="0" smtClean="0">
                                      <a:latin typeface="Cambria Math" panose="02040503050406030204" pitchFamily="18" charset="0"/>
                                    </a:rPr>
                                  </m:ctrlPr>
                                </m:sSupPr>
                                <m:e>
                                  <m:r>
                                    <a:rPr lang="en-US" altLang="zh-CN" sz="1400" b="0" i="1" baseline="0" smtClean="0">
                                      <a:latin typeface="Cambria Math" panose="02040503050406030204" pitchFamily="18" charset="0"/>
                                    </a:rPr>
                                    <m:t>𝑒</m:t>
                                  </m:r>
                                </m:e>
                                <m:sup>
                                  <m:r>
                                    <a:rPr lang="en-US" altLang="zh-CN" sz="1400" b="0" i="1" baseline="0" smtClean="0">
                                      <a:latin typeface="Cambria Math" panose="02040503050406030204" pitchFamily="18" charset="0"/>
                                    </a:rPr>
                                    <m:t>−</m:t>
                                  </m:r>
                                </m:sup>
                              </m:sSup>
                            </m:oMath>
                          </a14:m>
                          <a:r>
                            <a:rPr lang="en-US" altLang="zh-CN" sz="1400" baseline="0" dirty="0"/>
                            <a:t>)</a:t>
                          </a:r>
                          <a:endParaRPr lang="zh-CN" altLang="en-US" sz="1400" dirty="0"/>
                        </a:p>
                      </a:txBody>
                      <a:tcPr/>
                    </a:tc>
                    <a:tc>
                      <a:txBody>
                        <a:bodyPr/>
                        <a:lstStyle/>
                        <a:p>
                          <a:endParaRPr lang="en-US" altLang="zh-CN" dirty="0"/>
                        </a:p>
                        <a:p>
                          <a:r>
                            <a:rPr lang="en-US" altLang="zh-CN" dirty="0"/>
                            <a:t>       5975</a:t>
                          </a:r>
                        </a:p>
                      </a:txBody>
                      <a:tcPr/>
                    </a:tc>
                    <a:tc>
                      <a:txBody>
                        <a:bodyPr/>
                        <a:lstStyle/>
                        <a:p>
                          <a:endParaRPr lang="en-US" altLang="zh-CN" dirty="0"/>
                        </a:p>
                        <a:p>
                          <a:r>
                            <a:rPr lang="en-US" altLang="zh-CN" dirty="0"/>
                            <a:t>        6625</a:t>
                          </a:r>
                          <a:endParaRPr lang="zh-CN" altLang="en-US" dirty="0"/>
                        </a:p>
                      </a:txBody>
                      <a:tcPr/>
                    </a:tc>
                    <a:tc>
                      <a:txBody>
                        <a:bodyPr/>
                        <a:lstStyle/>
                        <a:p>
                          <a:endParaRPr lang="en-US" altLang="zh-CN" dirty="0"/>
                        </a:p>
                        <a:p>
                          <a:r>
                            <a:rPr lang="en-US" altLang="zh-CN" dirty="0"/>
                            <a:t>     6200</a:t>
                          </a:r>
                          <a:endParaRPr lang="zh-CN" altLang="en-US" dirty="0"/>
                        </a:p>
                      </a:txBody>
                      <a:tcPr/>
                    </a:tc>
                    <a:tc>
                      <a:txBody>
                        <a:bodyPr/>
                        <a:lstStyle/>
                        <a:p>
                          <a:endParaRPr lang="en-US" altLang="zh-CN" dirty="0"/>
                        </a:p>
                        <a:p>
                          <a:r>
                            <a:rPr lang="en-US" altLang="zh-CN" baseline="0" dirty="0"/>
                            <a:t>        2920</a:t>
                          </a:r>
                          <a:endParaRPr lang="en-US" altLang="zh-CN" dirty="0"/>
                        </a:p>
                      </a:txBody>
                      <a:tcPr/>
                    </a:tc>
                    <a:extLst>
                      <a:ext uri="{0D108BD9-81ED-4DB2-BD59-A6C34878D82A}">
                        <a16:rowId xmlns:a16="http://schemas.microsoft.com/office/drawing/2014/main" val="10001"/>
                      </a:ext>
                    </a:extLst>
                  </a:tr>
                </a:tbl>
              </a:graphicData>
            </a:graphic>
          </p:graphicFrame>
        </mc:Choice>
        <mc:Fallback>
          <p:graphicFrame>
            <p:nvGraphicFramePr>
              <p:cNvPr id="10" name="表格 9"/>
              <p:cNvGraphicFramePr>
                <a:graphicFrameLocks noGrp="1"/>
              </p:cNvGraphicFramePr>
              <p:nvPr>
                <p:extLst>
                  <p:ext uri="{D42A27DB-BD31-4B8C-83A1-F6EECF244321}">
                    <p14:modId xmlns:p14="http://schemas.microsoft.com/office/powerpoint/2010/main" xmlns="" xmlns:a14="http://schemas.microsoft.com/office/drawing/2010/main" val="3079920319"/>
                  </p:ext>
                </p:extLst>
              </p:nvPr>
            </p:nvGraphicFramePr>
            <p:xfrm>
              <a:off x="531348" y="4886798"/>
              <a:ext cx="7929620" cy="1306687"/>
            </p:xfrm>
            <a:graphic>
              <a:graphicData uri="http://schemas.openxmlformats.org/drawingml/2006/table">
                <a:tbl>
                  <a:tblPr firstRow="1" bandRow="1">
                    <a:tableStyleId>{5C22544A-7EE6-4342-B048-85BDC9FD1C3A}</a:tableStyleId>
                  </a:tblPr>
                  <a:tblGrid>
                    <a:gridCol w="1143008">
                      <a:extLst>
                        <a:ext uri="{9D8B030D-6E8A-4147-A177-3AD203B41FA5}">
                          <a16:colId xmlns:a16="http://schemas.microsoft.com/office/drawing/2014/main" xmlns="" xmlns:a14="http://schemas.microsoft.com/office/drawing/2010/main" val="20000"/>
                        </a:ext>
                      </a:extLst>
                    </a:gridCol>
                    <a:gridCol w="1571636">
                      <a:extLst>
                        <a:ext uri="{9D8B030D-6E8A-4147-A177-3AD203B41FA5}">
                          <a16:colId xmlns:a16="http://schemas.microsoft.com/office/drawing/2014/main" xmlns="" xmlns:a14="http://schemas.microsoft.com/office/drawing/2010/main" val="20001"/>
                        </a:ext>
                      </a:extLst>
                    </a:gridCol>
                    <a:gridCol w="1643074">
                      <a:extLst>
                        <a:ext uri="{9D8B030D-6E8A-4147-A177-3AD203B41FA5}">
                          <a16:colId xmlns:a16="http://schemas.microsoft.com/office/drawing/2014/main" xmlns="" xmlns:a14="http://schemas.microsoft.com/office/drawing/2010/main" val="20002"/>
                        </a:ext>
                      </a:extLst>
                    </a:gridCol>
                    <a:gridCol w="1714512">
                      <a:extLst>
                        <a:ext uri="{9D8B030D-6E8A-4147-A177-3AD203B41FA5}">
                          <a16:colId xmlns:a16="http://schemas.microsoft.com/office/drawing/2014/main" xmlns="" xmlns:a14="http://schemas.microsoft.com/office/drawing/2010/main" val="20003"/>
                        </a:ext>
                      </a:extLst>
                    </a:gridCol>
                    <a:gridCol w="1857390">
                      <a:extLst>
                        <a:ext uri="{9D8B030D-6E8A-4147-A177-3AD203B41FA5}">
                          <a16:colId xmlns:a16="http://schemas.microsoft.com/office/drawing/2014/main" xmlns="" xmlns:a14="http://schemas.microsoft.com/office/drawing/2010/main" val="20004"/>
                        </a:ext>
                      </a:extLst>
                    </a:gridCol>
                  </a:tblGrid>
                  <a:tr h="518160">
                    <a:tc>
                      <a:txBody>
                        <a:bodyPr/>
                        <a:lstStyle/>
                        <a:p>
                          <a:r>
                            <a:rPr lang="en-US" altLang="zh-CN" dirty="0"/>
                            <a:t>     type</a:t>
                          </a:r>
                          <a:endParaRPr lang="zh-CN" altLang="en-US" dirty="0"/>
                        </a:p>
                      </a:txBody>
                      <a:tcPr/>
                    </a:tc>
                    <a:tc>
                      <a:txBody>
                        <a:bodyPr/>
                        <a:lstStyle/>
                        <a:p>
                          <a:r>
                            <a:rPr lang="en-US" altLang="zh-CN" sz="1400" dirty="0"/>
                            <a:t>3*3_Arrays_50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*50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Pitch</a:t>
                          </a:r>
                          <a:endParaRPr lang="zh-CN" altLang="en-US" sz="1400" dirty="0"/>
                        </a:p>
                      </a:txBody>
                      <a:tcPr/>
                    </a:tc>
                    <a:tc>
                      <a:txBody>
                        <a:bodyPr/>
                        <a:lstStyle/>
                        <a:p>
                          <a:r>
                            <a:rPr lang="en-US" altLang="zh-CN" sz="1400" dirty="0"/>
                            <a:t>3*3_Arrays_50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*100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Pitch</a:t>
                          </a:r>
                          <a:endParaRPr lang="zh-CN" altLang="en-US" sz="1400" dirty="0"/>
                        </a:p>
                      </a:txBody>
                      <a:tcPr/>
                    </a:tc>
                    <a:tc>
                      <a:txBody>
                        <a:bodyPr/>
                        <a:lstStyle/>
                        <a:p>
                          <a:r>
                            <a:rPr lang="en-US" altLang="zh-CN" sz="1400" dirty="0"/>
                            <a:t>3*3_Arrays_30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*100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Pitch</a:t>
                          </a:r>
                          <a:endParaRPr lang="zh-CN" altLang="en-US" sz="1400" dirty="0"/>
                        </a:p>
                      </a:txBody>
                      <a:tcPr/>
                    </a:tc>
                    <a:tc>
                      <a:txBody>
                        <a:bodyPr/>
                        <a:lstStyle/>
                        <a:p>
                          <a:r>
                            <a:rPr lang="en-US" altLang="zh-CN" sz="1400" dirty="0"/>
                            <a:t>5*5_Arrays_16</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*16</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Pitch</a:t>
                          </a:r>
                          <a:endParaRPr lang="zh-CN" altLang="en-US" sz="1400" dirty="0"/>
                        </a:p>
                      </a:txBody>
                      <a:tcPr/>
                    </a:tc>
                    <a:extLst>
                      <a:ext uri="{0D108BD9-81ED-4DB2-BD59-A6C34878D82A}">
                        <a16:rowId xmlns:a16="http://schemas.microsoft.com/office/drawing/2014/main" xmlns="" xmlns:a14="http://schemas.microsoft.com/office/drawing/2010/main" val="10000"/>
                      </a:ext>
                    </a:extLst>
                  </a:tr>
                  <a:tr h="788527">
                    <a:tc>
                      <a:txBody>
                        <a:bodyPr/>
                        <a:lstStyle/>
                        <a:p>
                          <a:endParaRPr lang="zh-CN"/>
                        </a:p>
                      </a:txBody>
                      <a:tcPr>
                        <a:blipFill>
                          <a:blip r:embed="rId2"/>
                          <a:stretch>
                            <a:fillRect l="-532" t="-69231" r="-594681" b="-2308"/>
                          </a:stretch>
                        </a:blipFill>
                      </a:tcPr>
                    </a:tc>
                    <a:tc>
                      <a:txBody>
                        <a:bodyPr/>
                        <a:lstStyle/>
                        <a:p>
                          <a:endParaRPr lang="en-US" altLang="zh-CN" dirty="0"/>
                        </a:p>
                        <a:p>
                          <a:r>
                            <a:rPr lang="en-US" altLang="zh-CN" dirty="0"/>
                            <a:t>       5975</a:t>
                          </a:r>
                        </a:p>
                      </a:txBody>
                      <a:tcPr/>
                    </a:tc>
                    <a:tc>
                      <a:txBody>
                        <a:bodyPr/>
                        <a:lstStyle/>
                        <a:p>
                          <a:endParaRPr lang="en-US" altLang="zh-CN" dirty="0"/>
                        </a:p>
                        <a:p>
                          <a:r>
                            <a:rPr lang="en-US" altLang="zh-CN" dirty="0"/>
                            <a:t>        6625</a:t>
                          </a:r>
                          <a:endParaRPr lang="zh-CN" altLang="en-US" dirty="0"/>
                        </a:p>
                      </a:txBody>
                      <a:tcPr/>
                    </a:tc>
                    <a:tc>
                      <a:txBody>
                        <a:bodyPr/>
                        <a:lstStyle/>
                        <a:p>
                          <a:endParaRPr lang="en-US" altLang="zh-CN" dirty="0"/>
                        </a:p>
                        <a:p>
                          <a:r>
                            <a:rPr lang="en-US" altLang="zh-CN" dirty="0"/>
                            <a:t>     6200</a:t>
                          </a:r>
                          <a:endParaRPr lang="zh-CN" altLang="en-US" dirty="0"/>
                        </a:p>
                      </a:txBody>
                      <a:tcPr/>
                    </a:tc>
                    <a:tc>
                      <a:txBody>
                        <a:bodyPr/>
                        <a:lstStyle/>
                        <a:p>
                          <a:endParaRPr lang="en-US" altLang="zh-CN" dirty="0"/>
                        </a:p>
                        <a:p>
                          <a:r>
                            <a:rPr lang="en-US" altLang="zh-CN" baseline="0" dirty="0"/>
                            <a:t>        2920</a:t>
                          </a:r>
                          <a:endParaRPr lang="en-US" altLang="zh-CN" dirty="0"/>
                        </a:p>
                      </a:txBody>
                      <a:tcPr/>
                    </a:tc>
                    <a:extLst>
                      <a:ext uri="{0D108BD9-81ED-4DB2-BD59-A6C34878D82A}">
                        <a16:rowId xmlns:a16="http://schemas.microsoft.com/office/drawing/2014/main" xmlns="" xmlns:a14="http://schemas.microsoft.com/office/drawing/2010/main" val="10001"/>
                      </a:ext>
                    </a:extLst>
                  </a:tr>
                </a:tbl>
              </a:graphicData>
            </a:graphic>
          </p:graphicFrame>
        </mc:Fallback>
      </mc:AlternateContent>
      <p:sp>
        <p:nvSpPr>
          <p:cNvPr id="11" name="TextBox 10"/>
          <p:cNvSpPr txBox="1"/>
          <p:nvPr/>
        </p:nvSpPr>
        <p:spPr>
          <a:xfrm>
            <a:off x="457200" y="4532714"/>
            <a:ext cx="8215370" cy="338554"/>
          </a:xfrm>
          <a:prstGeom prst="rect">
            <a:avLst/>
          </a:prstGeom>
          <a:noFill/>
        </p:spPr>
        <p:txBody>
          <a:bodyPr wrap="square" rtlCol="0">
            <a:spAutoFit/>
          </a:bodyPr>
          <a:lstStyle/>
          <a:p>
            <a:r>
              <a:rPr lang="en-US" altLang="zh-CN" sz="1600" b="1" dirty="0"/>
              <a:t>                   Comparison of Charge collection for </a:t>
            </a:r>
            <a:r>
              <a:rPr lang="en-US" altLang="zh-CN" sz="1600" b="1" dirty="0" smtClean="0"/>
              <a:t>all </a:t>
            </a:r>
            <a:r>
              <a:rPr lang="en-US" altLang="zh-CN" sz="1600" b="1" dirty="0"/>
              <a:t>designs </a:t>
            </a:r>
            <a:r>
              <a:rPr lang="en-US" altLang="zh-CN" sz="1600" b="1" dirty="0" smtClean="0"/>
              <a:t>      Bias </a:t>
            </a:r>
            <a:r>
              <a:rPr lang="en-US" altLang="zh-CN" sz="1600" b="1" dirty="0"/>
              <a:t>voltage: -2.5V </a:t>
            </a:r>
            <a:endParaRPr lang="zh-CN" altLang="en-US" sz="1600" b="1" dirty="0"/>
          </a:p>
        </p:txBody>
      </p:sp>
      <p:sp>
        <p:nvSpPr>
          <p:cNvPr id="12" name="TextBox 11"/>
          <p:cNvSpPr txBox="1"/>
          <p:nvPr/>
        </p:nvSpPr>
        <p:spPr>
          <a:xfrm>
            <a:off x="3143240" y="2143116"/>
            <a:ext cx="5429288" cy="1754326"/>
          </a:xfrm>
          <a:prstGeom prst="rect">
            <a:avLst/>
          </a:prstGeom>
          <a:noFill/>
          <a:ln>
            <a:solidFill>
              <a:schemeClr val="accent1"/>
            </a:solidFill>
          </a:ln>
        </p:spPr>
        <p:txBody>
          <a:bodyPr wrap="square" rtlCol="0">
            <a:spAutoFit/>
          </a:bodyPr>
          <a:lstStyle/>
          <a:p>
            <a:r>
              <a:rPr lang="en-US" altLang="zh-CN" dirty="0"/>
              <a:t>The collected charge is less than</a:t>
            </a:r>
            <a:r>
              <a:rPr lang="zh-CN" altLang="en-US" dirty="0"/>
              <a:t> </a:t>
            </a:r>
            <a:r>
              <a:rPr lang="en-US" altLang="zh-CN" dirty="0"/>
              <a:t>the large pixel design, since the active pixel area is              smaller(</a:t>
            </a:r>
            <a:r>
              <a:rPr lang="en-US" altLang="zh-CN" b="1" dirty="0">
                <a:solidFill>
                  <a:srgbClr val="0070C0"/>
                </a:solidFill>
              </a:rPr>
              <a:t>90µm*90µm</a:t>
            </a:r>
            <a:r>
              <a:rPr lang="en-US" altLang="zh-CN" dirty="0"/>
              <a:t>)compared to </a:t>
            </a:r>
          </a:p>
          <a:p>
            <a:r>
              <a:rPr lang="en-US" altLang="zh-CN" dirty="0"/>
              <a:t>50</a:t>
            </a:r>
            <a:r>
              <a:rPr lang="el-GR" altLang="zh-CN" dirty="0">
                <a:ea typeface="Yu Gothic Medium" panose="020B0500000000000000" pitchFamily="34" charset="-128"/>
              </a:rPr>
              <a:t> μ</a:t>
            </a:r>
            <a:r>
              <a:rPr lang="en-US" altLang="zh-CN" dirty="0">
                <a:ea typeface="Yu Gothic Medium" panose="020B0500000000000000" pitchFamily="34" charset="-128"/>
              </a:rPr>
              <a:t>m </a:t>
            </a:r>
            <a:r>
              <a:rPr lang="en-US" altLang="zh-CN" dirty="0"/>
              <a:t>*50</a:t>
            </a:r>
            <a:r>
              <a:rPr lang="el-GR" altLang="zh-CN" dirty="0">
                <a:ea typeface="Yu Gothic Medium" panose="020B0500000000000000" pitchFamily="34" charset="-128"/>
              </a:rPr>
              <a:t> μ</a:t>
            </a:r>
            <a:r>
              <a:rPr lang="en-US" altLang="zh-CN" dirty="0">
                <a:ea typeface="Yu Gothic Medium" panose="020B0500000000000000" pitchFamily="34" charset="-128"/>
              </a:rPr>
              <a:t>m </a:t>
            </a:r>
            <a:r>
              <a:rPr lang="en-US" altLang="zh-CN" dirty="0"/>
              <a:t>Pitch(</a:t>
            </a:r>
            <a:r>
              <a:rPr lang="en-US" altLang="zh-CN" b="1" dirty="0">
                <a:solidFill>
                  <a:srgbClr val="0070C0"/>
                </a:solidFill>
              </a:rPr>
              <a:t>150µm*150µm</a:t>
            </a:r>
            <a:r>
              <a:rPr lang="en-US" altLang="zh-CN" dirty="0"/>
              <a:t>),</a:t>
            </a:r>
          </a:p>
          <a:p>
            <a:r>
              <a:rPr lang="en-US" altLang="zh-CN" dirty="0"/>
              <a:t> 50</a:t>
            </a:r>
            <a:r>
              <a:rPr lang="el-GR" altLang="zh-CN" dirty="0">
                <a:ea typeface="Yu Gothic Medium" panose="020B0500000000000000" pitchFamily="34" charset="-128"/>
              </a:rPr>
              <a:t> μ</a:t>
            </a:r>
            <a:r>
              <a:rPr lang="en-US" altLang="zh-CN" dirty="0">
                <a:ea typeface="Yu Gothic Medium" panose="020B0500000000000000" pitchFamily="34" charset="-128"/>
              </a:rPr>
              <a:t>m </a:t>
            </a:r>
            <a:r>
              <a:rPr lang="en-US" altLang="zh-CN" dirty="0"/>
              <a:t>*100</a:t>
            </a:r>
            <a:r>
              <a:rPr lang="el-GR" altLang="zh-CN" dirty="0">
                <a:ea typeface="Yu Gothic Medium" panose="020B0500000000000000" pitchFamily="34" charset="-128"/>
              </a:rPr>
              <a:t> μ</a:t>
            </a:r>
            <a:r>
              <a:rPr lang="en-US" altLang="zh-CN" dirty="0">
                <a:ea typeface="Yu Gothic Medium" panose="020B0500000000000000" pitchFamily="34" charset="-128"/>
              </a:rPr>
              <a:t>m </a:t>
            </a:r>
            <a:r>
              <a:rPr lang="en-US" altLang="zh-CN" dirty="0"/>
              <a:t>Pitch(</a:t>
            </a:r>
            <a:r>
              <a:rPr lang="en-US" altLang="zh-CN" b="1" dirty="0">
                <a:solidFill>
                  <a:srgbClr val="0070C0"/>
                </a:solidFill>
              </a:rPr>
              <a:t>150µm*300µm</a:t>
            </a:r>
            <a:r>
              <a:rPr lang="en-US" altLang="zh-CN" dirty="0"/>
              <a:t>),</a:t>
            </a:r>
          </a:p>
          <a:p>
            <a:r>
              <a:rPr lang="en-US" altLang="zh-CN" dirty="0"/>
              <a:t> 30</a:t>
            </a:r>
            <a:r>
              <a:rPr lang="el-GR" altLang="zh-CN" dirty="0">
                <a:ea typeface="Yu Gothic Medium" panose="020B0500000000000000" pitchFamily="34" charset="-128"/>
              </a:rPr>
              <a:t> μ</a:t>
            </a:r>
            <a:r>
              <a:rPr lang="en-US" altLang="zh-CN" dirty="0">
                <a:ea typeface="Yu Gothic Medium" panose="020B0500000000000000" pitchFamily="34" charset="-128"/>
              </a:rPr>
              <a:t>m </a:t>
            </a:r>
            <a:r>
              <a:rPr lang="en-US" altLang="zh-CN" dirty="0"/>
              <a:t>*100</a:t>
            </a:r>
            <a:r>
              <a:rPr lang="el-GR" altLang="zh-CN" dirty="0">
                <a:ea typeface="Yu Gothic Medium" panose="020B0500000000000000" pitchFamily="34" charset="-128"/>
              </a:rPr>
              <a:t> μ</a:t>
            </a:r>
            <a:r>
              <a:rPr lang="en-US" altLang="zh-CN" dirty="0">
                <a:ea typeface="Yu Gothic Medium" panose="020B0500000000000000" pitchFamily="34" charset="-128"/>
              </a:rPr>
              <a:t>m </a:t>
            </a:r>
            <a:r>
              <a:rPr lang="en-US" altLang="zh-CN" dirty="0"/>
              <a:t>Pitch(</a:t>
            </a:r>
            <a:r>
              <a:rPr lang="en-US" altLang="zh-CN" b="1" dirty="0">
                <a:solidFill>
                  <a:srgbClr val="0070C0"/>
                </a:solidFill>
              </a:rPr>
              <a:t>100µm*300µm</a:t>
            </a:r>
            <a:r>
              <a:rPr lang="en-US" altLang="zh-CN" dirty="0"/>
              <a:t>).</a:t>
            </a:r>
            <a:endParaRPr lang="zh-CN" altLang="en-US" dirty="0"/>
          </a:p>
        </p:txBody>
      </p:sp>
      <p:pic>
        <p:nvPicPr>
          <p:cNvPr id="4" name="图片 3">
            <a:extLst>
              <a:ext uri="{FF2B5EF4-FFF2-40B4-BE49-F238E27FC236}">
                <a16:creationId xmlns:a16="http://schemas.microsoft.com/office/drawing/2014/main" xmlns="" id="{04D60A24-6CC6-4381-ABDD-C4BD7F069F8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1901082"/>
            <a:ext cx="1984304" cy="1980830"/>
          </a:xfrm>
          <a:prstGeom prst="rect">
            <a:avLst/>
          </a:prstGeom>
        </p:spPr>
      </p:pic>
      <p:sp>
        <p:nvSpPr>
          <p:cNvPr id="7" name="灯片编号占位符 6">
            <a:extLst>
              <a:ext uri="{FF2B5EF4-FFF2-40B4-BE49-F238E27FC236}">
                <a16:creationId xmlns:a16="http://schemas.microsoft.com/office/drawing/2014/main" xmlns="" id="{364A523F-5A94-400F-891F-DD02F7F452CB}"/>
              </a:ext>
            </a:extLst>
          </p:cNvPr>
          <p:cNvSpPr>
            <a:spLocks noGrp="1"/>
          </p:cNvSpPr>
          <p:nvPr>
            <p:ph type="sldNum" sz="quarter" idx="12"/>
          </p:nvPr>
        </p:nvSpPr>
        <p:spPr/>
        <p:txBody>
          <a:bodyPr/>
          <a:lstStyle/>
          <a:p>
            <a:fld id="{0C913308-F349-4B6D-A68A-DD1791B4A57B}" type="slidenum">
              <a:rPr lang="zh-CN" altLang="en-US" smtClean="0"/>
              <a:pPr/>
              <a:t>14</a:t>
            </a:fld>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AC coupled result for 16</a:t>
            </a:r>
            <a:r>
              <a:rPr lang="el-GR" altLang="zh-CN" sz="3600" dirty="0">
                <a:ea typeface="Yu Gothic Medium" panose="020B0500000000000000" pitchFamily="34" charset="-128"/>
              </a:rPr>
              <a:t> μ</a:t>
            </a:r>
            <a:r>
              <a:rPr lang="en-US" altLang="zh-CN" sz="3600" dirty="0">
                <a:ea typeface="Yu Gothic Medium" panose="020B0500000000000000" pitchFamily="34" charset="-128"/>
              </a:rPr>
              <a:t>m </a:t>
            </a:r>
            <a:r>
              <a:rPr lang="en-US" altLang="zh-CN" sz="3600" dirty="0"/>
              <a:t>*16</a:t>
            </a:r>
            <a:r>
              <a:rPr lang="el-GR" altLang="zh-CN" sz="3600" dirty="0">
                <a:ea typeface="Yu Gothic Medium" panose="020B0500000000000000" pitchFamily="34" charset="-128"/>
              </a:rPr>
              <a:t> μ</a:t>
            </a:r>
            <a:r>
              <a:rPr lang="en-US" altLang="zh-CN" sz="3600" dirty="0">
                <a:ea typeface="Yu Gothic Medium" panose="020B0500000000000000" pitchFamily="34" charset="-128"/>
              </a:rPr>
              <a:t>m</a:t>
            </a:r>
            <a:r>
              <a:rPr lang="en-US" altLang="zh-CN" sz="3600" dirty="0"/>
              <a:t> Pitch</a:t>
            </a:r>
            <a:endParaRPr lang="zh-CN" altLang="en-US" sz="3600" dirty="0"/>
          </a:p>
        </p:txBody>
      </p:sp>
      <mc:AlternateContent xmlns:mc="http://schemas.openxmlformats.org/markup-compatibility/2006">
        <mc:Choice xmlns:a14="http://schemas.microsoft.com/office/drawing/2010/main" xmlns="" Requires="a14">
          <p:graphicFrame>
            <p:nvGraphicFramePr>
              <p:cNvPr id="4" name="内容占位符 3"/>
              <p:cNvGraphicFramePr>
                <a:graphicFrameLocks noGrp="1"/>
              </p:cNvGraphicFramePr>
              <p:nvPr>
                <p:ph idx="1"/>
                <p:extLst>
                  <p:ext uri="{D42A27DB-BD31-4B8C-83A1-F6EECF244321}">
                    <p14:modId xmlns:p14="http://schemas.microsoft.com/office/powerpoint/2010/main" val="2632886449"/>
                  </p:ext>
                </p:extLst>
              </p:nvPr>
            </p:nvGraphicFramePr>
            <p:xfrm>
              <a:off x="285720" y="2357430"/>
              <a:ext cx="8401080" cy="1661079"/>
            </p:xfrm>
            <a:graphic>
              <a:graphicData uri="http://schemas.openxmlformats.org/drawingml/2006/table">
                <a:tbl>
                  <a:tblPr firstRow="1" bandRow="1">
                    <a:tableStyleId>{5C22544A-7EE6-4342-B048-85BDC9FD1C3A}</a:tableStyleId>
                  </a:tblPr>
                  <a:tblGrid>
                    <a:gridCol w="1680216">
                      <a:extLst>
                        <a:ext uri="{9D8B030D-6E8A-4147-A177-3AD203B41FA5}">
                          <a16:colId xmlns:a16="http://schemas.microsoft.com/office/drawing/2014/main" val="20000"/>
                        </a:ext>
                      </a:extLst>
                    </a:gridCol>
                    <a:gridCol w="1680216">
                      <a:extLst>
                        <a:ext uri="{9D8B030D-6E8A-4147-A177-3AD203B41FA5}">
                          <a16:colId xmlns:a16="http://schemas.microsoft.com/office/drawing/2014/main" val="20001"/>
                        </a:ext>
                      </a:extLst>
                    </a:gridCol>
                    <a:gridCol w="1680216">
                      <a:extLst>
                        <a:ext uri="{9D8B030D-6E8A-4147-A177-3AD203B41FA5}">
                          <a16:colId xmlns:a16="http://schemas.microsoft.com/office/drawing/2014/main" val="20002"/>
                        </a:ext>
                      </a:extLst>
                    </a:gridCol>
                    <a:gridCol w="1680216">
                      <a:extLst>
                        <a:ext uri="{9D8B030D-6E8A-4147-A177-3AD203B41FA5}">
                          <a16:colId xmlns:a16="http://schemas.microsoft.com/office/drawing/2014/main" val="20003"/>
                        </a:ext>
                      </a:extLst>
                    </a:gridCol>
                    <a:gridCol w="1680216">
                      <a:extLst>
                        <a:ext uri="{9D8B030D-6E8A-4147-A177-3AD203B41FA5}">
                          <a16:colId xmlns:a16="http://schemas.microsoft.com/office/drawing/2014/main" val="20004"/>
                        </a:ext>
                      </a:extLst>
                    </a:gridCol>
                  </a:tblGrid>
                  <a:tr h="639522">
                    <a:tc>
                      <a:txBody>
                        <a:bodyPr/>
                        <a:lstStyle/>
                        <a:p>
                          <a:r>
                            <a:rPr lang="en-US" altLang="zh-CN" dirty="0"/>
                            <a:t/>
                          </a:r>
                        </a:p>
                        <a:p>
                          <a:r>
                            <a:rPr lang="en-US" altLang="zh-CN" sz="1400" dirty="0"/>
                            <a:t>             Type</a:t>
                          </a:r>
                          <a:endParaRPr lang="zh-CN" altLang="en-US" sz="1400" dirty="0"/>
                        </a:p>
                      </a:txBody>
                      <a:tcPr/>
                    </a:tc>
                    <a:tc>
                      <a:txBody>
                        <a:bodyPr/>
                        <a:lstStyle/>
                        <a:p>
                          <a:endParaRPr lang="en-US" altLang="zh-CN" sz="1400" dirty="0"/>
                        </a:p>
                        <a:p>
                          <a:r>
                            <a:rPr lang="en-US" altLang="zh-CN" sz="1400" dirty="0"/>
                            <a:t>50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*50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Pitch</a:t>
                          </a:r>
                          <a:endParaRPr lang="zh-CN" altLang="en-US" sz="1400" dirty="0"/>
                        </a:p>
                      </a:txBody>
                      <a:tcPr/>
                    </a:tc>
                    <a:tc>
                      <a:txBody>
                        <a:bodyPr/>
                        <a:lstStyle/>
                        <a:p>
                          <a:endParaRPr lang="en-US" altLang="zh-CN" sz="1400" dirty="0"/>
                        </a:p>
                        <a:p>
                          <a:r>
                            <a:rPr lang="en-US" altLang="zh-CN" sz="1400" dirty="0"/>
                            <a:t>50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*100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Pitch</a:t>
                          </a:r>
                          <a:endParaRPr lang="zh-CN" altLang="en-US" sz="1400" dirty="0"/>
                        </a:p>
                      </a:txBody>
                      <a:tcPr/>
                    </a:tc>
                    <a:tc>
                      <a:txBody>
                        <a:bodyPr/>
                        <a:lstStyle/>
                        <a:p>
                          <a:endParaRPr lang="en-US" altLang="zh-CN" sz="1400" dirty="0"/>
                        </a:p>
                        <a:p>
                          <a:r>
                            <a:rPr lang="en-US" altLang="zh-CN" sz="1400" dirty="0"/>
                            <a:t>30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*100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Pitch</a:t>
                          </a:r>
                          <a:endParaRPr lang="zh-CN" altLang="en-US" sz="1400" dirty="0"/>
                        </a:p>
                      </a:txBody>
                      <a:tcPr/>
                    </a:tc>
                    <a:tc>
                      <a:txBody>
                        <a:bodyPr/>
                        <a:lstStyle/>
                        <a:p>
                          <a:endParaRPr lang="en-US" altLang="zh-CN" sz="1400" dirty="0"/>
                        </a:p>
                        <a:p>
                          <a:r>
                            <a:rPr lang="en-US" altLang="zh-CN" sz="1400" dirty="0"/>
                            <a:t>16</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*16</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Pitch</a:t>
                          </a:r>
                          <a:endParaRPr lang="zh-CN" altLang="en-US" sz="1400" dirty="0"/>
                        </a:p>
                      </a:txBody>
                      <a:tcPr/>
                    </a:tc>
                    <a:extLst>
                      <a:ext uri="{0D108BD9-81ED-4DB2-BD59-A6C34878D82A}">
                        <a16:rowId xmlns:a16="http://schemas.microsoft.com/office/drawing/2014/main" val="10000"/>
                      </a:ext>
                    </a:extLst>
                  </a:tr>
                  <a:tr h="1021557">
                    <a:tc>
                      <a:txBody>
                        <a:bodyPr/>
                        <a:lstStyle/>
                        <a:p>
                          <a:endParaRPr lang="en-US" altLang="zh-CN" dirty="0"/>
                        </a:p>
                        <a:p>
                          <a:r>
                            <a:rPr lang="en-US" altLang="zh-CN" dirty="0"/>
                            <a:t>Capacitance(F)</a:t>
                          </a:r>
                          <a:endParaRPr lang="zh-CN" altLang="en-US" dirty="0"/>
                        </a:p>
                      </a:txBody>
                      <a:tcPr/>
                    </a:tc>
                    <a:tc>
                      <a:txBody>
                        <a:bodyPr/>
                        <a:lstStyle/>
                        <a:p>
                          <a:endParaRPr lang="en-US" altLang="zh-CN" dirty="0"/>
                        </a:p>
                        <a:p>
                          <a:r>
                            <a:rPr lang="en-US" altLang="zh-CN" dirty="0"/>
                            <a:t>1.06</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−13</m:t>
                                  </m:r>
                                </m:sup>
                              </m:sSup>
                            </m:oMath>
                          </a14:m>
                          <a:endParaRPr lang="zh-CN" altLang="en-US" dirty="0"/>
                        </a:p>
                      </a:txBody>
                      <a:tcPr/>
                    </a:tc>
                    <a:tc>
                      <a:txBody>
                        <a:bodyPr/>
                        <a:lstStyle/>
                        <a:p>
                          <a:endParaRPr lang="en-US" altLang="zh-CN" dirty="0"/>
                        </a:p>
                        <a:p>
                          <a:r>
                            <a:rPr lang="en-US" altLang="zh-CN" dirty="0"/>
                            <a:t>2.26</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−13</m:t>
                                  </m:r>
                                </m:sup>
                              </m:sSup>
                            </m:oMath>
                          </a14:m>
                          <a:endParaRPr lang="zh-CN" altLang="en-US" dirty="0"/>
                        </a:p>
                      </a:txBody>
                      <a:tcPr/>
                    </a:tc>
                    <a:tc>
                      <a:txBody>
                        <a:bodyPr/>
                        <a:lstStyle/>
                        <a:p>
                          <a:endParaRPr lang="en-US" altLang="zh-CN" dirty="0"/>
                        </a:p>
                        <a:p>
                          <a:r>
                            <a:rPr lang="en-US" altLang="zh-CN" dirty="0"/>
                            <a:t> 9.62</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−14</m:t>
                                  </m:r>
                                </m:sup>
                              </m:sSup>
                            </m:oMath>
                          </a14:m>
                          <a:endParaRPr lang="zh-CN" altLang="en-US" dirty="0"/>
                        </a:p>
                      </a:txBody>
                      <a:tcPr/>
                    </a:tc>
                    <a:tc>
                      <a:txBody>
                        <a:bodyPr/>
                        <a:lstStyle/>
                        <a:p>
                          <a:endParaRPr lang="en-US" altLang="zh-CN" dirty="0"/>
                        </a:p>
                        <a:p>
                          <a:r>
                            <a:rPr lang="en-US" altLang="zh-CN" dirty="0">
                              <a:solidFill>
                                <a:srgbClr val="FF0000"/>
                              </a:solidFill>
                            </a:rPr>
                            <a:t>3.51</a:t>
                          </a:r>
                          <a14:m>
                            <m:oMath xmlns:m="http://schemas.openxmlformats.org/officeDocument/2006/math">
                              <m:sSup>
                                <m:sSupPr>
                                  <m:ctrlPr>
                                    <a:rPr lang="en-US" altLang="zh-CN" i="1" smtClean="0">
                                      <a:solidFill>
                                        <a:srgbClr val="FF0000"/>
                                      </a:solidFill>
                                      <a:latin typeface="Cambria Math" panose="02040503050406030204" pitchFamily="18" charset="0"/>
                                    </a:rPr>
                                  </m:ctrlPr>
                                </m:sSupPr>
                                <m:e>
                                  <m:r>
                                    <a:rPr lang="en-US" altLang="zh-CN" b="0" i="1" smtClean="0">
                                      <a:solidFill>
                                        <a:srgbClr val="FF0000"/>
                                      </a:solidFill>
                                      <a:latin typeface="Cambria Math" panose="02040503050406030204" pitchFamily="18" charset="0"/>
                                    </a:rPr>
                                    <m:t>𝑒</m:t>
                                  </m:r>
                                </m:e>
                                <m:sup>
                                  <m:r>
                                    <a:rPr lang="en-US" altLang="zh-CN" b="0" i="1" smtClean="0">
                                      <a:solidFill>
                                        <a:srgbClr val="FF0000"/>
                                      </a:solidFill>
                                      <a:latin typeface="Cambria Math" panose="02040503050406030204" pitchFamily="18" charset="0"/>
                                    </a:rPr>
                                    <m:t>−15</m:t>
                                  </m:r>
                                </m:sup>
                              </m:sSup>
                            </m:oMath>
                          </a14:m>
                          <a:endParaRPr lang="zh-CN" altLang="en-US" dirty="0">
                            <a:solidFill>
                              <a:srgbClr val="FF0000"/>
                            </a:solidFill>
                          </a:endParaRPr>
                        </a:p>
                      </a:txBody>
                      <a:tcPr/>
                    </a:tc>
                    <a:extLst>
                      <a:ext uri="{0D108BD9-81ED-4DB2-BD59-A6C34878D82A}">
                        <a16:rowId xmlns:a16="http://schemas.microsoft.com/office/drawing/2014/main" val="10001"/>
                      </a:ext>
                    </a:extLst>
                  </a:tr>
                </a:tbl>
              </a:graphicData>
            </a:graphic>
          </p:graphicFrame>
        </mc:Choice>
        <mc:Fallback>
          <p:graphicFrame>
            <p:nvGraphicFramePr>
              <p:cNvPr id="4" name="内容占位符 3"/>
              <p:cNvGraphicFramePr>
                <a:graphicFrameLocks noGrp="1"/>
              </p:cNvGraphicFramePr>
              <p:nvPr>
                <p:ph idx="1"/>
                <p:extLst>
                  <p:ext uri="{D42A27DB-BD31-4B8C-83A1-F6EECF244321}">
                    <p14:modId xmlns:p14="http://schemas.microsoft.com/office/powerpoint/2010/main" xmlns="" xmlns:a14="http://schemas.microsoft.com/office/drawing/2010/main" val="2632886449"/>
                  </p:ext>
                </p:extLst>
              </p:nvPr>
            </p:nvGraphicFramePr>
            <p:xfrm>
              <a:off x="285720" y="2357430"/>
              <a:ext cx="8401080" cy="1661079"/>
            </p:xfrm>
            <a:graphic>
              <a:graphicData uri="http://schemas.openxmlformats.org/drawingml/2006/table">
                <a:tbl>
                  <a:tblPr firstRow="1" bandRow="1">
                    <a:tableStyleId>{5C22544A-7EE6-4342-B048-85BDC9FD1C3A}</a:tableStyleId>
                  </a:tblPr>
                  <a:tblGrid>
                    <a:gridCol w="1680216">
                      <a:extLst>
                        <a:ext uri="{9D8B030D-6E8A-4147-A177-3AD203B41FA5}">
                          <a16:colId xmlns:a16="http://schemas.microsoft.com/office/drawing/2014/main" xmlns="" xmlns:a14="http://schemas.microsoft.com/office/drawing/2010/main" val="20000"/>
                        </a:ext>
                      </a:extLst>
                    </a:gridCol>
                    <a:gridCol w="1680216">
                      <a:extLst>
                        <a:ext uri="{9D8B030D-6E8A-4147-A177-3AD203B41FA5}">
                          <a16:colId xmlns:a16="http://schemas.microsoft.com/office/drawing/2014/main" xmlns="" xmlns:a14="http://schemas.microsoft.com/office/drawing/2010/main" val="20001"/>
                        </a:ext>
                      </a:extLst>
                    </a:gridCol>
                    <a:gridCol w="1680216">
                      <a:extLst>
                        <a:ext uri="{9D8B030D-6E8A-4147-A177-3AD203B41FA5}">
                          <a16:colId xmlns:a16="http://schemas.microsoft.com/office/drawing/2014/main" xmlns="" xmlns:a14="http://schemas.microsoft.com/office/drawing/2010/main" val="20002"/>
                        </a:ext>
                      </a:extLst>
                    </a:gridCol>
                    <a:gridCol w="1680216">
                      <a:extLst>
                        <a:ext uri="{9D8B030D-6E8A-4147-A177-3AD203B41FA5}">
                          <a16:colId xmlns:a16="http://schemas.microsoft.com/office/drawing/2014/main" xmlns="" xmlns:a14="http://schemas.microsoft.com/office/drawing/2010/main" val="20003"/>
                        </a:ext>
                      </a:extLst>
                    </a:gridCol>
                    <a:gridCol w="1680216">
                      <a:extLst>
                        <a:ext uri="{9D8B030D-6E8A-4147-A177-3AD203B41FA5}">
                          <a16:colId xmlns:a16="http://schemas.microsoft.com/office/drawing/2014/main" xmlns="" xmlns:a14="http://schemas.microsoft.com/office/drawing/2010/main" val="20004"/>
                        </a:ext>
                      </a:extLst>
                    </a:gridCol>
                  </a:tblGrid>
                  <a:tr h="639522">
                    <a:tc>
                      <a:txBody>
                        <a:bodyPr/>
                        <a:lstStyle/>
                        <a:p>
                          <a:endParaRPr/>
                        </a:p>
                        <a:p>
                          <a:r>
                            <a:rPr lang="en-US" altLang="zh-CN" sz="1400" dirty="0"/>
                            <a:t>             Type</a:t>
                          </a:r>
                          <a:endParaRPr lang="zh-CN" altLang="en-US" sz="1400" dirty="0"/>
                        </a:p>
                      </a:txBody>
                      <a:tcPr/>
                    </a:tc>
                    <a:tc>
                      <a:txBody>
                        <a:bodyPr/>
                        <a:lstStyle/>
                        <a:p>
                          <a:endParaRPr lang="en-US" altLang="zh-CN" sz="1400" dirty="0"/>
                        </a:p>
                        <a:p>
                          <a:r>
                            <a:rPr lang="en-US" altLang="zh-CN" sz="1400" dirty="0"/>
                            <a:t>50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*50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Pitch</a:t>
                          </a:r>
                          <a:endParaRPr lang="zh-CN" altLang="en-US" sz="1400" dirty="0"/>
                        </a:p>
                      </a:txBody>
                      <a:tcPr/>
                    </a:tc>
                    <a:tc>
                      <a:txBody>
                        <a:bodyPr/>
                        <a:lstStyle/>
                        <a:p>
                          <a:endParaRPr lang="en-US" altLang="zh-CN" sz="1400" dirty="0"/>
                        </a:p>
                        <a:p>
                          <a:r>
                            <a:rPr lang="en-US" altLang="zh-CN" sz="1400" dirty="0"/>
                            <a:t>50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*100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Pitch</a:t>
                          </a:r>
                          <a:endParaRPr lang="zh-CN" altLang="en-US" sz="1400" dirty="0"/>
                        </a:p>
                      </a:txBody>
                      <a:tcPr/>
                    </a:tc>
                    <a:tc>
                      <a:txBody>
                        <a:bodyPr/>
                        <a:lstStyle/>
                        <a:p>
                          <a:endParaRPr lang="en-US" altLang="zh-CN" sz="1400" dirty="0"/>
                        </a:p>
                        <a:p>
                          <a:r>
                            <a:rPr lang="en-US" altLang="zh-CN" sz="1400" dirty="0"/>
                            <a:t>30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*100</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Pitch</a:t>
                          </a:r>
                          <a:endParaRPr lang="zh-CN" altLang="en-US" sz="1400" dirty="0"/>
                        </a:p>
                      </a:txBody>
                      <a:tcPr/>
                    </a:tc>
                    <a:tc>
                      <a:txBody>
                        <a:bodyPr/>
                        <a:lstStyle/>
                        <a:p>
                          <a:endParaRPr lang="en-US" altLang="zh-CN" sz="1400" dirty="0"/>
                        </a:p>
                        <a:p>
                          <a:r>
                            <a:rPr lang="en-US" altLang="zh-CN" sz="1400" dirty="0"/>
                            <a:t>16</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*16</a:t>
                          </a:r>
                          <a:r>
                            <a:rPr lang="el-GR" altLang="zh-CN" sz="1400" dirty="0">
                              <a:ea typeface="Yu Gothic Medium" panose="020B0500000000000000" pitchFamily="34" charset="-128"/>
                            </a:rPr>
                            <a:t>μ</a:t>
                          </a:r>
                          <a:r>
                            <a:rPr lang="en-US" altLang="zh-CN" sz="1400" dirty="0">
                              <a:ea typeface="Yu Gothic Medium" panose="020B0500000000000000" pitchFamily="34" charset="-128"/>
                            </a:rPr>
                            <a:t>m </a:t>
                          </a:r>
                          <a:r>
                            <a:rPr lang="en-US" altLang="zh-CN" sz="1400" dirty="0"/>
                            <a:t>Pitch</a:t>
                          </a:r>
                          <a:endParaRPr lang="zh-CN" altLang="en-US" sz="1400" dirty="0"/>
                        </a:p>
                      </a:txBody>
                      <a:tcPr/>
                    </a:tc>
                    <a:extLst>
                      <a:ext uri="{0D108BD9-81ED-4DB2-BD59-A6C34878D82A}">
                        <a16:rowId xmlns:a16="http://schemas.microsoft.com/office/drawing/2014/main" xmlns="" xmlns:a14="http://schemas.microsoft.com/office/drawing/2010/main" val="10000"/>
                      </a:ext>
                    </a:extLst>
                  </a:tr>
                  <a:tr h="1021557">
                    <a:tc>
                      <a:txBody>
                        <a:bodyPr/>
                        <a:lstStyle/>
                        <a:p>
                          <a:endParaRPr lang="en-US" altLang="zh-CN" dirty="0"/>
                        </a:p>
                        <a:p>
                          <a:r>
                            <a:rPr lang="en-US" altLang="zh-CN" dirty="0"/>
                            <a:t>Capacitance(F)</a:t>
                          </a:r>
                          <a:endParaRPr lang="zh-CN" altLang="en-US" dirty="0"/>
                        </a:p>
                      </a:txBody>
                      <a:tcPr/>
                    </a:tc>
                    <a:tc>
                      <a:txBody>
                        <a:bodyPr/>
                        <a:lstStyle/>
                        <a:p>
                          <a:endParaRPr lang="zh-CN"/>
                        </a:p>
                      </a:txBody>
                      <a:tcPr>
                        <a:blipFill>
                          <a:blip r:embed="rId2"/>
                          <a:stretch>
                            <a:fillRect l="-100362" t="-62722" r="-301449" b="-1183"/>
                          </a:stretch>
                        </a:blipFill>
                      </a:tcPr>
                    </a:tc>
                    <a:tc>
                      <a:txBody>
                        <a:bodyPr/>
                        <a:lstStyle/>
                        <a:p>
                          <a:endParaRPr lang="zh-CN"/>
                        </a:p>
                      </a:txBody>
                      <a:tcPr>
                        <a:blipFill>
                          <a:blip r:embed="rId2"/>
                          <a:stretch>
                            <a:fillRect l="-201091" t="-62722" r="-202545" b="-1183"/>
                          </a:stretch>
                        </a:blipFill>
                      </a:tcPr>
                    </a:tc>
                    <a:tc>
                      <a:txBody>
                        <a:bodyPr/>
                        <a:lstStyle/>
                        <a:p>
                          <a:endParaRPr lang="zh-CN"/>
                        </a:p>
                      </a:txBody>
                      <a:tcPr>
                        <a:blipFill>
                          <a:blip r:embed="rId2"/>
                          <a:stretch>
                            <a:fillRect l="-300000" t="-62722" r="-101812" b="-1183"/>
                          </a:stretch>
                        </a:blipFill>
                      </a:tcPr>
                    </a:tc>
                    <a:tc>
                      <a:txBody>
                        <a:bodyPr/>
                        <a:lstStyle/>
                        <a:p>
                          <a:endParaRPr lang="zh-CN"/>
                        </a:p>
                      </a:txBody>
                      <a:tcPr>
                        <a:blipFill>
                          <a:blip r:embed="rId2"/>
                          <a:stretch>
                            <a:fillRect l="-400000" t="-62722" r="-1812" b="-1183"/>
                          </a:stretch>
                        </a:blipFill>
                      </a:tcPr>
                    </a:tc>
                    <a:extLst>
                      <a:ext uri="{0D108BD9-81ED-4DB2-BD59-A6C34878D82A}">
                        <a16:rowId xmlns:a16="http://schemas.microsoft.com/office/drawing/2014/main" xmlns="" xmlns:a14="http://schemas.microsoft.com/office/drawing/2010/main" val="10001"/>
                      </a:ext>
                    </a:extLst>
                  </a:tr>
                </a:tbl>
              </a:graphicData>
            </a:graphic>
          </p:graphicFrame>
        </mc:Fallback>
      </mc:AlternateContent>
      <p:sp>
        <p:nvSpPr>
          <p:cNvPr id="6" name="TextBox 5"/>
          <p:cNvSpPr txBox="1"/>
          <p:nvPr/>
        </p:nvSpPr>
        <p:spPr>
          <a:xfrm>
            <a:off x="755576" y="1895059"/>
            <a:ext cx="7072362" cy="369332"/>
          </a:xfrm>
          <a:prstGeom prst="rect">
            <a:avLst/>
          </a:prstGeom>
          <a:noFill/>
        </p:spPr>
        <p:txBody>
          <a:bodyPr wrap="square" rtlCol="0">
            <a:spAutoFit/>
          </a:bodyPr>
          <a:lstStyle/>
          <a:p>
            <a:r>
              <a:rPr lang="en-US" altLang="zh-CN" b="1" dirty="0"/>
              <a:t>           Comparison of the capacitance for all designs  Bias Voltage -30V          </a:t>
            </a:r>
            <a:endParaRPr lang="zh-CN" altLang="en-US" b="1" dirty="0"/>
          </a:p>
        </p:txBody>
      </p:sp>
      <p:sp>
        <p:nvSpPr>
          <p:cNvPr id="7" name="TextBox 6"/>
          <p:cNvSpPr txBox="1"/>
          <p:nvPr/>
        </p:nvSpPr>
        <p:spPr>
          <a:xfrm>
            <a:off x="428596" y="4786322"/>
            <a:ext cx="8286808" cy="923330"/>
          </a:xfrm>
          <a:prstGeom prst="rect">
            <a:avLst/>
          </a:prstGeom>
          <a:noFill/>
        </p:spPr>
        <p:txBody>
          <a:bodyPr wrap="square" rtlCol="0">
            <a:spAutoFit/>
          </a:bodyPr>
          <a:lstStyle/>
          <a:p>
            <a:r>
              <a:rPr lang="en-US" altLang="zh-CN" dirty="0"/>
              <a:t>  Obviously, the charge collection can be ensured with the equal active pixel area for the 16</a:t>
            </a:r>
            <a:r>
              <a:rPr lang="el-GR" altLang="zh-CN" dirty="0">
                <a:ea typeface="Yu Gothic Medium" panose="020B0500000000000000" pitchFamily="34" charset="-128"/>
              </a:rPr>
              <a:t> μ</a:t>
            </a:r>
            <a:r>
              <a:rPr lang="en-US" altLang="zh-CN" dirty="0">
                <a:ea typeface="Yu Gothic Medium" panose="020B0500000000000000" pitchFamily="34" charset="-128"/>
              </a:rPr>
              <a:t>m </a:t>
            </a:r>
            <a:r>
              <a:rPr lang="en-US" altLang="zh-CN" dirty="0"/>
              <a:t>*16</a:t>
            </a:r>
            <a:r>
              <a:rPr lang="el-GR" altLang="zh-CN" dirty="0">
                <a:ea typeface="Yu Gothic Medium" panose="020B0500000000000000" pitchFamily="34" charset="-128"/>
              </a:rPr>
              <a:t> μ</a:t>
            </a:r>
            <a:r>
              <a:rPr lang="en-US" altLang="zh-CN" dirty="0">
                <a:ea typeface="Yu Gothic Medium" panose="020B0500000000000000" pitchFamily="34" charset="-128"/>
              </a:rPr>
              <a:t>m </a:t>
            </a:r>
            <a:r>
              <a:rPr lang="en-US" altLang="zh-CN" dirty="0" err="1"/>
              <a:t>Pitch,but</a:t>
            </a:r>
            <a:r>
              <a:rPr lang="en-US" altLang="zh-CN" dirty="0"/>
              <a:t> the capacitance between the pixel diode and the ground is much smaller , which counts much for noise in the output of the sensor.</a:t>
            </a:r>
            <a:endParaRPr lang="zh-CN" altLang="en-US" dirty="0"/>
          </a:p>
        </p:txBody>
      </p:sp>
      <p:sp>
        <p:nvSpPr>
          <p:cNvPr id="9" name="灯片编号占位符 8">
            <a:extLst>
              <a:ext uri="{FF2B5EF4-FFF2-40B4-BE49-F238E27FC236}">
                <a16:creationId xmlns:a16="http://schemas.microsoft.com/office/drawing/2014/main" xmlns="" id="{7222474E-189E-496C-8127-3BAD8D6C6195}"/>
              </a:ext>
            </a:extLst>
          </p:cNvPr>
          <p:cNvSpPr>
            <a:spLocks noGrp="1"/>
          </p:cNvSpPr>
          <p:nvPr>
            <p:ph type="sldNum" sz="quarter" idx="12"/>
          </p:nvPr>
        </p:nvSpPr>
        <p:spPr/>
        <p:txBody>
          <a:bodyPr/>
          <a:lstStyle/>
          <a:p>
            <a:fld id="{0C913308-F349-4B6D-A68A-DD1791B4A57B}" type="slidenum">
              <a:rPr lang="zh-CN" altLang="en-US" smtClean="0"/>
              <a:pPr/>
              <a:t>15</a:t>
            </a:fld>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600" dirty="0"/>
              <a:t>Optimization  based on 16</a:t>
            </a:r>
            <a:r>
              <a:rPr lang="el-GR" altLang="zh-CN" sz="3600" dirty="0">
                <a:ea typeface="Yu Gothic Medium" panose="020B0500000000000000" pitchFamily="34" charset="-128"/>
              </a:rPr>
              <a:t> μ</a:t>
            </a:r>
            <a:r>
              <a:rPr lang="en-US" altLang="zh-CN" sz="3600" dirty="0">
                <a:ea typeface="Yu Gothic Medium" panose="020B0500000000000000" pitchFamily="34" charset="-128"/>
              </a:rPr>
              <a:t>m </a:t>
            </a:r>
            <a:r>
              <a:rPr lang="en-US" altLang="zh-CN" sz="3600" dirty="0"/>
              <a:t>*16</a:t>
            </a:r>
            <a:r>
              <a:rPr lang="el-GR" altLang="zh-CN" sz="3600" dirty="0">
                <a:ea typeface="Yu Gothic Medium" panose="020B0500000000000000" pitchFamily="34" charset="-128"/>
              </a:rPr>
              <a:t> μ</a:t>
            </a:r>
            <a:r>
              <a:rPr lang="en-US" altLang="zh-CN" sz="3600" dirty="0">
                <a:ea typeface="Yu Gothic Medium" panose="020B0500000000000000" pitchFamily="34" charset="-128"/>
              </a:rPr>
              <a:t>m</a:t>
            </a:r>
            <a:r>
              <a:rPr lang="en-US" altLang="zh-CN" sz="3600" dirty="0"/>
              <a:t> pitch</a:t>
            </a:r>
            <a:endParaRPr lang="zh-CN" altLang="en-US" sz="3600" dirty="0"/>
          </a:p>
        </p:txBody>
      </p:sp>
      <p:sp>
        <p:nvSpPr>
          <p:cNvPr id="7" name="矩形 6"/>
          <p:cNvSpPr/>
          <p:nvPr/>
        </p:nvSpPr>
        <p:spPr>
          <a:xfrm>
            <a:off x="3786182" y="3571876"/>
            <a:ext cx="4572000" cy="1477328"/>
          </a:xfrm>
          <a:prstGeom prst="rect">
            <a:avLst/>
          </a:prstGeom>
          <a:ln>
            <a:solidFill>
              <a:schemeClr val="accent1"/>
            </a:solidFill>
          </a:ln>
        </p:spPr>
        <p:txBody>
          <a:bodyPr>
            <a:spAutoFit/>
          </a:bodyPr>
          <a:lstStyle/>
          <a:p>
            <a:r>
              <a:rPr lang="en-US" altLang="zh-CN" dirty="0"/>
              <a:t>More designs have been carried out based on 16</a:t>
            </a:r>
            <a:r>
              <a:rPr lang="el-GR" altLang="zh-CN" dirty="0">
                <a:ea typeface="Yu Gothic Medium" panose="020B0500000000000000" pitchFamily="34" charset="-128"/>
              </a:rPr>
              <a:t> μ</a:t>
            </a:r>
            <a:r>
              <a:rPr lang="en-US" altLang="zh-CN" dirty="0">
                <a:ea typeface="Yu Gothic Medium" panose="020B0500000000000000" pitchFamily="34" charset="-128"/>
              </a:rPr>
              <a:t>m </a:t>
            </a:r>
            <a:r>
              <a:rPr lang="en-US" altLang="zh-CN" dirty="0"/>
              <a:t>*16</a:t>
            </a:r>
            <a:r>
              <a:rPr lang="el-GR" altLang="zh-CN" dirty="0">
                <a:ea typeface="Yu Gothic Medium" panose="020B0500000000000000" pitchFamily="34" charset="-128"/>
              </a:rPr>
              <a:t> μ</a:t>
            </a:r>
            <a:r>
              <a:rPr lang="en-US" altLang="zh-CN" dirty="0">
                <a:ea typeface="Yu Gothic Medium" panose="020B0500000000000000" pitchFamily="34" charset="-128"/>
              </a:rPr>
              <a:t>m</a:t>
            </a:r>
            <a:r>
              <a:rPr lang="en-US" altLang="zh-CN" dirty="0"/>
              <a:t> pitch in order to </a:t>
            </a:r>
            <a:r>
              <a:rPr lang="en-US" altLang="zh-CN" dirty="0" smtClean="0"/>
              <a:t>optimize </a:t>
            </a:r>
            <a:r>
              <a:rPr lang="en-US" altLang="zh-CN" dirty="0"/>
              <a:t>the performance of the sensor. Narrowing the width of the P+ well in the </a:t>
            </a:r>
            <a:r>
              <a:rPr lang="zh-CN" altLang="en-US" dirty="0" smtClean="0"/>
              <a:t>“</a:t>
            </a:r>
            <a:r>
              <a:rPr lang="en-US" altLang="zh-CN" dirty="0" err="1" smtClean="0"/>
              <a:t>GuardRing</a:t>
            </a:r>
            <a:r>
              <a:rPr lang="zh-CN" altLang="en-US" dirty="0" smtClean="0"/>
              <a:t>”</a:t>
            </a:r>
            <a:r>
              <a:rPr lang="en-US" altLang="zh-CN" dirty="0" smtClean="0"/>
              <a:t> </a:t>
            </a:r>
            <a:r>
              <a:rPr lang="en-US" altLang="zh-CN" dirty="0"/>
              <a:t>region could be an effective one.</a:t>
            </a:r>
            <a:endParaRPr lang="zh-CN" altLang="en-US" dirty="0"/>
          </a:p>
        </p:txBody>
      </p:sp>
      <p:pic>
        <p:nvPicPr>
          <p:cNvPr id="9" name="内容占位符 8">
            <a:extLst>
              <a:ext uri="{FF2B5EF4-FFF2-40B4-BE49-F238E27FC236}">
                <a16:creationId xmlns:a16="http://schemas.microsoft.com/office/drawing/2014/main" xmlns="" id="{EA638091-0F1B-4D37-A3CA-D34585FCD0F9}"/>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41490" y="3429001"/>
            <a:ext cx="2571768" cy="2160240"/>
          </a:xfrm>
        </p:spPr>
      </p:pic>
      <p:sp>
        <p:nvSpPr>
          <p:cNvPr id="5" name="线形标注 1 4"/>
          <p:cNvSpPr/>
          <p:nvPr/>
        </p:nvSpPr>
        <p:spPr>
          <a:xfrm>
            <a:off x="3214678" y="2071678"/>
            <a:ext cx="2571768" cy="1214446"/>
          </a:xfrm>
          <a:prstGeom prst="borderCallout1">
            <a:avLst>
              <a:gd name="adj1" fmla="val 50857"/>
              <a:gd name="adj2" fmla="val -51"/>
              <a:gd name="adj3" fmla="val 186262"/>
              <a:gd name="adj4" fmla="val -72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 The width of the P+ well has been narrowed from 4 µm to 1 µ</a:t>
            </a:r>
            <a:r>
              <a:rPr lang="en-US" altLang="zh-CN" dirty="0" err="1"/>
              <a:t>m.Pwell</a:t>
            </a:r>
            <a:r>
              <a:rPr lang="en-US" altLang="zh-CN" dirty="0"/>
              <a:t> from 6 µm to</a:t>
            </a:r>
            <a:r>
              <a:rPr lang="zh-CN" altLang="en-US" dirty="0"/>
              <a:t> </a:t>
            </a:r>
            <a:r>
              <a:rPr lang="en-US" altLang="zh-CN" dirty="0"/>
              <a:t>2 µm.</a:t>
            </a:r>
            <a:endParaRPr lang="zh-CN" altLang="en-US" dirty="0"/>
          </a:p>
        </p:txBody>
      </p:sp>
      <p:sp>
        <p:nvSpPr>
          <p:cNvPr id="8" name="灯片编号占位符 7">
            <a:extLst>
              <a:ext uri="{FF2B5EF4-FFF2-40B4-BE49-F238E27FC236}">
                <a16:creationId xmlns:a16="http://schemas.microsoft.com/office/drawing/2014/main" xmlns="" id="{5EEF1DAE-EA76-4159-B4BE-662FD9FB6EFC}"/>
              </a:ext>
            </a:extLst>
          </p:cNvPr>
          <p:cNvSpPr>
            <a:spLocks noGrp="1"/>
          </p:cNvSpPr>
          <p:nvPr>
            <p:ph type="sldNum" sz="quarter" idx="12"/>
          </p:nvPr>
        </p:nvSpPr>
        <p:spPr/>
        <p:txBody>
          <a:bodyPr/>
          <a:lstStyle/>
          <a:p>
            <a:fld id="{0C913308-F349-4B6D-A68A-DD1791B4A57B}" type="slidenum">
              <a:rPr lang="zh-CN" altLang="en-US" smtClean="0"/>
              <a:pPr/>
              <a:t>16</a:t>
            </a:fld>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a:t>Optimization</a:t>
            </a:r>
            <a:r>
              <a:rPr lang="en-US" altLang="zh-CN" sz="3600" dirty="0"/>
              <a:t>  based on 16</a:t>
            </a:r>
            <a:r>
              <a:rPr lang="el-GR" altLang="zh-CN" sz="3600" dirty="0">
                <a:ea typeface="Yu Gothic Medium" panose="020B0500000000000000" pitchFamily="34" charset="-128"/>
              </a:rPr>
              <a:t> μ</a:t>
            </a:r>
            <a:r>
              <a:rPr lang="en-US" altLang="zh-CN" sz="3600" dirty="0">
                <a:ea typeface="Yu Gothic Medium" panose="020B0500000000000000" pitchFamily="34" charset="-128"/>
              </a:rPr>
              <a:t>m </a:t>
            </a:r>
            <a:r>
              <a:rPr lang="en-US" altLang="zh-CN" sz="3600" dirty="0"/>
              <a:t>*16</a:t>
            </a:r>
            <a:r>
              <a:rPr lang="el-GR" altLang="zh-CN" sz="3600" dirty="0">
                <a:ea typeface="Yu Gothic Medium" panose="020B0500000000000000" pitchFamily="34" charset="-128"/>
              </a:rPr>
              <a:t> μ</a:t>
            </a:r>
            <a:r>
              <a:rPr lang="en-US" altLang="zh-CN" sz="3600" dirty="0">
                <a:ea typeface="Yu Gothic Medium" panose="020B0500000000000000" pitchFamily="34" charset="-128"/>
              </a:rPr>
              <a:t>m</a:t>
            </a:r>
            <a:r>
              <a:rPr lang="en-US" altLang="zh-CN" sz="3600" dirty="0"/>
              <a:t> pitch</a:t>
            </a:r>
            <a:endParaRPr lang="zh-CN" altLang="en-US" sz="3600" dirty="0"/>
          </a:p>
        </p:txBody>
      </p:sp>
      <mc:AlternateContent xmlns:mc="http://schemas.openxmlformats.org/markup-compatibility/2006">
        <mc:Choice xmlns:a14="http://schemas.microsoft.com/office/drawing/2010/main" xmlns="" Requires="a14">
          <p:graphicFrame>
            <p:nvGraphicFramePr>
              <p:cNvPr id="8" name="表格 7"/>
              <p:cNvGraphicFramePr>
                <a:graphicFrameLocks noGrp="1"/>
              </p:cNvGraphicFramePr>
              <p:nvPr>
                <p:extLst>
                  <p:ext uri="{D42A27DB-BD31-4B8C-83A1-F6EECF244321}">
                    <p14:modId xmlns:p14="http://schemas.microsoft.com/office/powerpoint/2010/main" val="3691772156"/>
                  </p:ext>
                </p:extLst>
              </p:nvPr>
            </p:nvGraphicFramePr>
            <p:xfrm>
              <a:off x="142874" y="4989755"/>
              <a:ext cx="8215340" cy="1848637"/>
            </p:xfrm>
            <a:graphic>
              <a:graphicData uri="http://schemas.openxmlformats.org/drawingml/2006/table">
                <a:tbl>
                  <a:tblPr firstRow="1" bandRow="1">
                    <a:tableStyleId>{5C22544A-7EE6-4342-B048-85BDC9FD1C3A}</a:tableStyleId>
                  </a:tblPr>
                  <a:tblGrid>
                    <a:gridCol w="1785952">
                      <a:extLst>
                        <a:ext uri="{9D8B030D-6E8A-4147-A177-3AD203B41FA5}">
                          <a16:colId xmlns:a16="http://schemas.microsoft.com/office/drawing/2014/main" val="20000"/>
                        </a:ext>
                      </a:extLst>
                    </a:gridCol>
                    <a:gridCol w="1571636">
                      <a:extLst>
                        <a:ext uri="{9D8B030D-6E8A-4147-A177-3AD203B41FA5}">
                          <a16:colId xmlns:a16="http://schemas.microsoft.com/office/drawing/2014/main" val="20001"/>
                        </a:ext>
                      </a:extLst>
                    </a:gridCol>
                    <a:gridCol w="1643074">
                      <a:extLst>
                        <a:ext uri="{9D8B030D-6E8A-4147-A177-3AD203B41FA5}">
                          <a16:colId xmlns:a16="http://schemas.microsoft.com/office/drawing/2014/main" val="20002"/>
                        </a:ext>
                      </a:extLst>
                    </a:gridCol>
                    <a:gridCol w="1571610">
                      <a:extLst>
                        <a:ext uri="{9D8B030D-6E8A-4147-A177-3AD203B41FA5}">
                          <a16:colId xmlns:a16="http://schemas.microsoft.com/office/drawing/2014/main" val="20003"/>
                        </a:ext>
                      </a:extLst>
                    </a:gridCol>
                    <a:gridCol w="1643068">
                      <a:extLst>
                        <a:ext uri="{9D8B030D-6E8A-4147-A177-3AD203B41FA5}">
                          <a16:colId xmlns:a16="http://schemas.microsoft.com/office/drawing/2014/main" val="20004"/>
                        </a:ext>
                      </a:extLst>
                    </a:gridCol>
                  </a:tblGrid>
                  <a:tr h="726350">
                    <a:tc>
                      <a:txBody>
                        <a:bodyPr/>
                        <a:lstStyle/>
                        <a:p>
                          <a:endParaRPr lang="en-US" altLang="zh-CN" dirty="0"/>
                        </a:p>
                        <a:p>
                          <a:r>
                            <a:rPr lang="en-US" altLang="zh-CN" dirty="0"/>
                            <a:t>Pixel</a:t>
                          </a:r>
                          <a:r>
                            <a:rPr lang="en-US" altLang="zh-CN" baseline="0" dirty="0"/>
                            <a:t> size</a:t>
                          </a:r>
                          <a:endParaRPr lang="en-US" altLang="zh-CN" dirty="0"/>
                        </a:p>
                      </a:txBody>
                      <a:tcPr/>
                    </a:tc>
                    <a:tc>
                      <a:txBody>
                        <a:bodyPr/>
                        <a:lstStyle/>
                        <a:p>
                          <a:r>
                            <a:rPr lang="en-US" altLang="zh-CN" dirty="0"/>
                            <a:t>3µm*3µm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(GRW:2µm)</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  6µm*6µm</a:t>
                          </a:r>
                          <a:endParaRPr lang="zh-CN" altLang="en-US" dirty="0"/>
                        </a:p>
                        <a:p>
                          <a:r>
                            <a:rPr lang="en-US" altLang="zh-CN" dirty="0"/>
                            <a:t> (GRW:2µm)</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  10µm*10µm</a:t>
                          </a:r>
                          <a:endParaRPr lang="zh-CN" altLang="en-US" dirty="0"/>
                        </a:p>
                        <a:p>
                          <a:r>
                            <a:rPr lang="en-US" altLang="zh-CN" dirty="0"/>
                            <a:t>   (GRW:2µm)</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   3µm*3µm</a:t>
                          </a:r>
                          <a:endParaRPr lang="zh-CN" altLang="en-US" dirty="0"/>
                        </a:p>
                        <a:p>
                          <a:r>
                            <a:rPr lang="en-US" altLang="zh-CN" dirty="0"/>
                            <a:t>  (GRW:6µm)</a:t>
                          </a:r>
                          <a:endParaRPr lang="zh-CN" altLang="en-US" dirty="0"/>
                        </a:p>
                      </a:txBody>
                      <a:tcPr/>
                    </a:tc>
                    <a:extLst>
                      <a:ext uri="{0D108BD9-81ED-4DB2-BD59-A6C34878D82A}">
                        <a16:rowId xmlns:a16="http://schemas.microsoft.com/office/drawing/2014/main" val="10000"/>
                      </a:ext>
                    </a:extLst>
                  </a:tr>
                  <a:tr h="482207">
                    <a:tc>
                      <a:txBody>
                        <a:bodyPr/>
                        <a:lstStyle/>
                        <a:p>
                          <a:r>
                            <a:rPr lang="en-US" altLang="zh-CN" dirty="0"/>
                            <a:t>Charge collection(</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up>
                              </m:sSup>
                            </m:oMath>
                          </a14:m>
                          <a:r>
                            <a:rPr lang="en-US" altLang="zh-CN" dirty="0"/>
                            <a:t>)</a:t>
                          </a:r>
                        </a:p>
                      </a:txBody>
                      <a:tcPr/>
                    </a:tc>
                    <a:tc>
                      <a:txBody>
                        <a:bodyPr/>
                        <a:lstStyle/>
                        <a:p>
                          <a:endParaRPr lang="en-US" altLang="zh-CN" dirty="0"/>
                        </a:p>
                        <a:p>
                          <a:r>
                            <a:rPr lang="en-US" altLang="zh-CN" dirty="0"/>
                            <a:t>         2929</a:t>
                          </a:r>
                          <a:endParaRPr lang="zh-CN" altLang="en-US" dirty="0"/>
                        </a:p>
                      </a:txBody>
                      <a:tcPr/>
                    </a:tc>
                    <a:tc>
                      <a:txBody>
                        <a:bodyPr/>
                        <a:lstStyle/>
                        <a:p>
                          <a:endParaRPr lang="en-US" altLang="zh-CN" dirty="0"/>
                        </a:p>
                        <a:p>
                          <a:r>
                            <a:rPr lang="en-US" altLang="zh-CN" dirty="0"/>
                            <a:t>        3302</a:t>
                          </a:r>
                          <a:endParaRPr lang="zh-CN" altLang="en-US" dirty="0"/>
                        </a:p>
                      </a:txBody>
                      <a:tcPr/>
                    </a:tc>
                    <a:tc>
                      <a:txBody>
                        <a:bodyPr/>
                        <a:lstStyle/>
                        <a:p>
                          <a:endParaRPr lang="en-US" altLang="zh-CN" dirty="0"/>
                        </a:p>
                        <a:p>
                          <a:r>
                            <a:rPr lang="en-US" altLang="zh-CN" dirty="0"/>
                            <a:t>        3575</a:t>
                          </a:r>
                          <a:endParaRPr lang="zh-CN" altLang="en-US" dirty="0"/>
                        </a:p>
                      </a:txBody>
                      <a:tcPr/>
                    </a:tc>
                    <a:tc>
                      <a:txBody>
                        <a:bodyPr/>
                        <a:lstStyle/>
                        <a:p>
                          <a:endParaRPr lang="en-US" altLang="zh-CN" dirty="0"/>
                        </a:p>
                        <a:p>
                          <a:r>
                            <a:rPr lang="en-US" altLang="zh-CN" dirty="0"/>
                            <a:t>       2920</a:t>
                          </a:r>
                          <a:endParaRPr lang="zh-CN" altLang="en-US" dirty="0"/>
                        </a:p>
                      </a:txBody>
                      <a:tcPr/>
                    </a:tc>
                    <a:extLst>
                      <a:ext uri="{0D108BD9-81ED-4DB2-BD59-A6C34878D82A}">
                        <a16:rowId xmlns:a16="http://schemas.microsoft.com/office/drawing/2014/main" val="10001"/>
                      </a:ext>
                    </a:extLst>
                  </a:tr>
                  <a:tr h="482207">
                    <a:tc>
                      <a:txBody>
                        <a:bodyPr/>
                        <a:lstStyle/>
                        <a:p>
                          <a:r>
                            <a:rPr lang="en-US" altLang="zh-CN" dirty="0"/>
                            <a:t>Capacitance(F)</a:t>
                          </a:r>
                        </a:p>
                      </a:txBody>
                      <a:tcPr/>
                    </a:tc>
                    <a:tc>
                      <a:txBody>
                        <a:bodyPr/>
                        <a:lstStyle/>
                        <a:p>
                          <a:r>
                            <a:rPr lang="en-US" altLang="zh-CN" dirty="0"/>
                            <a:t>        3.25</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−15</m:t>
                                  </m:r>
                                </m:sup>
                              </m:sSup>
                            </m:oMath>
                          </a14:m>
                          <a:endParaRPr lang="zh-CN" altLang="en-US" dirty="0"/>
                        </a:p>
                      </a:txBody>
                      <a:tcPr/>
                    </a:tc>
                    <a:tc>
                      <a:txBody>
                        <a:bodyPr/>
                        <a:lstStyle/>
                        <a:p>
                          <a:r>
                            <a:rPr lang="en-US" altLang="zh-CN" dirty="0">
                              <a:solidFill>
                                <a:srgbClr val="FF0000"/>
                              </a:solidFill>
                            </a:rPr>
                            <a:t>       6.83</a:t>
                          </a:r>
                          <a14:m>
                            <m:oMath xmlns:m="http://schemas.openxmlformats.org/officeDocument/2006/math">
                              <m:sSup>
                                <m:sSupPr>
                                  <m:ctrlPr>
                                    <a:rPr lang="en-US" altLang="zh-CN" i="1" smtClean="0">
                                      <a:solidFill>
                                        <a:srgbClr val="FF0000"/>
                                      </a:solidFill>
                                      <a:latin typeface="Cambria Math" panose="02040503050406030204" pitchFamily="18" charset="0"/>
                                    </a:rPr>
                                  </m:ctrlPr>
                                </m:sSupPr>
                                <m:e>
                                  <m:r>
                                    <a:rPr lang="en-US" altLang="zh-CN" b="0" i="1" smtClean="0">
                                      <a:solidFill>
                                        <a:srgbClr val="FF0000"/>
                                      </a:solidFill>
                                      <a:latin typeface="Cambria Math" panose="02040503050406030204" pitchFamily="18" charset="0"/>
                                    </a:rPr>
                                    <m:t>𝑒</m:t>
                                  </m:r>
                                </m:e>
                                <m:sup>
                                  <m:r>
                                    <a:rPr lang="en-US" altLang="zh-CN" b="0" i="1" smtClean="0">
                                      <a:solidFill>
                                        <a:srgbClr val="FF0000"/>
                                      </a:solidFill>
                                      <a:latin typeface="Cambria Math" panose="02040503050406030204" pitchFamily="18" charset="0"/>
                                    </a:rPr>
                                    <m:t>−15</m:t>
                                  </m:r>
                                </m:sup>
                              </m:sSup>
                            </m:oMath>
                          </a14:m>
                          <a:endParaRPr lang="zh-CN" altLang="en-US" dirty="0">
                            <a:solidFill>
                              <a:srgbClr val="FF0000"/>
                            </a:solidFill>
                          </a:endParaRPr>
                        </a:p>
                      </a:txBody>
                      <a:tcPr/>
                    </a:tc>
                    <a:tc>
                      <a:txBody>
                        <a:bodyPr/>
                        <a:lstStyle/>
                        <a:p>
                          <a:r>
                            <a:rPr lang="en-US" altLang="zh-CN" dirty="0"/>
                            <a:t>        1.34</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−14</m:t>
                                  </m:r>
                                </m:sup>
                              </m:sSup>
                            </m:oMath>
                          </a14:m>
                          <a:endParaRPr lang="zh-CN" altLang="en-US" dirty="0"/>
                        </a:p>
                      </a:txBody>
                      <a:tcPr/>
                    </a:tc>
                    <a:tc>
                      <a:txBody>
                        <a:bodyPr/>
                        <a:lstStyle/>
                        <a:p>
                          <a:r>
                            <a:rPr lang="en-US" altLang="zh-CN" dirty="0"/>
                            <a:t>       3.51</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−15</m:t>
                                  </m:r>
                                </m:sup>
                              </m:sSup>
                            </m:oMath>
                          </a14:m>
                          <a:endParaRPr lang="zh-CN" altLang="en-US" dirty="0"/>
                        </a:p>
                      </a:txBody>
                      <a:tcPr/>
                    </a:tc>
                    <a:extLst>
                      <a:ext uri="{0D108BD9-81ED-4DB2-BD59-A6C34878D82A}">
                        <a16:rowId xmlns:a16="http://schemas.microsoft.com/office/drawing/2014/main" val="10002"/>
                      </a:ext>
                    </a:extLst>
                  </a:tr>
                </a:tbl>
              </a:graphicData>
            </a:graphic>
          </p:graphicFrame>
        </mc:Choice>
        <mc:Fallback>
          <p:graphicFrame>
            <p:nvGraphicFramePr>
              <p:cNvPr id="8" name="表格 7"/>
              <p:cNvGraphicFramePr>
                <a:graphicFrameLocks noGrp="1"/>
              </p:cNvGraphicFramePr>
              <p:nvPr>
                <p:extLst>
                  <p:ext uri="{D42A27DB-BD31-4B8C-83A1-F6EECF244321}">
                    <p14:modId xmlns:p14="http://schemas.microsoft.com/office/powerpoint/2010/main" xmlns="" xmlns:a14="http://schemas.microsoft.com/office/drawing/2010/main" val="3691772156"/>
                  </p:ext>
                </p:extLst>
              </p:nvPr>
            </p:nvGraphicFramePr>
            <p:xfrm>
              <a:off x="142874" y="4989755"/>
              <a:ext cx="8215340" cy="1848637"/>
            </p:xfrm>
            <a:graphic>
              <a:graphicData uri="http://schemas.openxmlformats.org/drawingml/2006/table">
                <a:tbl>
                  <a:tblPr firstRow="1" bandRow="1">
                    <a:tableStyleId>{5C22544A-7EE6-4342-B048-85BDC9FD1C3A}</a:tableStyleId>
                  </a:tblPr>
                  <a:tblGrid>
                    <a:gridCol w="1785952">
                      <a:extLst>
                        <a:ext uri="{9D8B030D-6E8A-4147-A177-3AD203B41FA5}">
                          <a16:colId xmlns:a16="http://schemas.microsoft.com/office/drawing/2014/main" xmlns="" xmlns:a14="http://schemas.microsoft.com/office/drawing/2010/main" val="20000"/>
                        </a:ext>
                      </a:extLst>
                    </a:gridCol>
                    <a:gridCol w="1571636">
                      <a:extLst>
                        <a:ext uri="{9D8B030D-6E8A-4147-A177-3AD203B41FA5}">
                          <a16:colId xmlns:a16="http://schemas.microsoft.com/office/drawing/2014/main" xmlns="" xmlns:a14="http://schemas.microsoft.com/office/drawing/2010/main" val="20001"/>
                        </a:ext>
                      </a:extLst>
                    </a:gridCol>
                    <a:gridCol w="1643074">
                      <a:extLst>
                        <a:ext uri="{9D8B030D-6E8A-4147-A177-3AD203B41FA5}">
                          <a16:colId xmlns:a16="http://schemas.microsoft.com/office/drawing/2014/main" xmlns="" xmlns:a14="http://schemas.microsoft.com/office/drawing/2010/main" val="20002"/>
                        </a:ext>
                      </a:extLst>
                    </a:gridCol>
                    <a:gridCol w="1571610">
                      <a:extLst>
                        <a:ext uri="{9D8B030D-6E8A-4147-A177-3AD203B41FA5}">
                          <a16:colId xmlns:a16="http://schemas.microsoft.com/office/drawing/2014/main" xmlns="" xmlns:a14="http://schemas.microsoft.com/office/drawing/2010/main" val="20003"/>
                        </a:ext>
                      </a:extLst>
                    </a:gridCol>
                    <a:gridCol w="1643068">
                      <a:extLst>
                        <a:ext uri="{9D8B030D-6E8A-4147-A177-3AD203B41FA5}">
                          <a16:colId xmlns:a16="http://schemas.microsoft.com/office/drawing/2014/main" xmlns="" xmlns:a14="http://schemas.microsoft.com/office/drawing/2010/main" val="20004"/>
                        </a:ext>
                      </a:extLst>
                    </a:gridCol>
                  </a:tblGrid>
                  <a:tr h="726350">
                    <a:tc>
                      <a:txBody>
                        <a:bodyPr/>
                        <a:lstStyle/>
                        <a:p>
                          <a:endParaRPr lang="en-US" altLang="zh-CN" dirty="0"/>
                        </a:p>
                        <a:p>
                          <a:r>
                            <a:rPr lang="en-US" altLang="zh-CN" dirty="0"/>
                            <a:t>Pixel</a:t>
                          </a:r>
                          <a:r>
                            <a:rPr lang="en-US" altLang="zh-CN" baseline="0" dirty="0"/>
                            <a:t> size</a:t>
                          </a:r>
                          <a:endParaRPr lang="en-US" altLang="zh-CN" dirty="0"/>
                        </a:p>
                      </a:txBody>
                      <a:tcPr/>
                    </a:tc>
                    <a:tc>
                      <a:txBody>
                        <a:bodyPr/>
                        <a:lstStyle/>
                        <a:p>
                          <a:r>
                            <a:rPr lang="en-US" altLang="zh-CN" dirty="0"/>
                            <a:t>3µm*3µm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(GRW:2µm)</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  6µm*6µm</a:t>
                          </a:r>
                          <a:endParaRPr lang="zh-CN" altLang="en-US" dirty="0"/>
                        </a:p>
                        <a:p>
                          <a:r>
                            <a:rPr lang="en-US" altLang="zh-CN" dirty="0"/>
                            <a:t> (GRW:2µm)</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  10µm*10µm</a:t>
                          </a:r>
                          <a:endParaRPr lang="zh-CN" altLang="en-US" dirty="0"/>
                        </a:p>
                        <a:p>
                          <a:r>
                            <a:rPr lang="en-US" altLang="zh-CN" dirty="0"/>
                            <a:t>   (GRW:2µm)</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   3µm*3µm</a:t>
                          </a:r>
                          <a:endParaRPr lang="zh-CN" altLang="en-US" dirty="0"/>
                        </a:p>
                        <a:p>
                          <a:r>
                            <a:rPr lang="en-US" altLang="zh-CN" dirty="0"/>
                            <a:t>  (GRW:6µm)</a:t>
                          </a:r>
                          <a:endParaRPr lang="zh-CN" altLang="en-US" dirty="0"/>
                        </a:p>
                      </a:txBody>
                      <a:tcPr/>
                    </a:tc>
                    <a:extLst>
                      <a:ext uri="{0D108BD9-81ED-4DB2-BD59-A6C34878D82A}">
                        <a16:rowId xmlns:a16="http://schemas.microsoft.com/office/drawing/2014/main" xmlns="" xmlns:a14="http://schemas.microsoft.com/office/drawing/2010/main" val="10000"/>
                      </a:ext>
                    </a:extLst>
                  </a:tr>
                  <a:tr h="640080">
                    <a:tc>
                      <a:txBody>
                        <a:bodyPr/>
                        <a:lstStyle/>
                        <a:p>
                          <a:endParaRPr lang="zh-CN"/>
                        </a:p>
                      </a:txBody>
                      <a:tcPr>
                        <a:blipFill>
                          <a:blip r:embed="rId3"/>
                          <a:stretch>
                            <a:fillRect l="-341" t="-116981" r="-361775" b="-76415"/>
                          </a:stretch>
                        </a:blipFill>
                      </a:tcPr>
                    </a:tc>
                    <a:tc>
                      <a:txBody>
                        <a:bodyPr/>
                        <a:lstStyle/>
                        <a:p>
                          <a:endParaRPr lang="en-US" altLang="zh-CN" dirty="0"/>
                        </a:p>
                        <a:p>
                          <a:r>
                            <a:rPr lang="en-US" altLang="zh-CN" dirty="0"/>
                            <a:t>         2929</a:t>
                          </a:r>
                          <a:endParaRPr lang="zh-CN" altLang="en-US" dirty="0"/>
                        </a:p>
                      </a:txBody>
                      <a:tcPr/>
                    </a:tc>
                    <a:tc>
                      <a:txBody>
                        <a:bodyPr/>
                        <a:lstStyle/>
                        <a:p>
                          <a:endParaRPr lang="en-US" altLang="zh-CN" dirty="0"/>
                        </a:p>
                        <a:p>
                          <a:r>
                            <a:rPr lang="en-US" altLang="zh-CN" dirty="0"/>
                            <a:t>        3302</a:t>
                          </a:r>
                          <a:endParaRPr lang="zh-CN" altLang="en-US" dirty="0"/>
                        </a:p>
                      </a:txBody>
                      <a:tcPr/>
                    </a:tc>
                    <a:tc>
                      <a:txBody>
                        <a:bodyPr/>
                        <a:lstStyle/>
                        <a:p>
                          <a:endParaRPr lang="en-US" altLang="zh-CN" dirty="0"/>
                        </a:p>
                        <a:p>
                          <a:r>
                            <a:rPr lang="en-US" altLang="zh-CN" dirty="0"/>
                            <a:t>        3575</a:t>
                          </a:r>
                          <a:endParaRPr lang="zh-CN" altLang="en-US" dirty="0"/>
                        </a:p>
                      </a:txBody>
                      <a:tcPr/>
                    </a:tc>
                    <a:tc>
                      <a:txBody>
                        <a:bodyPr/>
                        <a:lstStyle/>
                        <a:p>
                          <a:endParaRPr lang="en-US" altLang="zh-CN" dirty="0"/>
                        </a:p>
                        <a:p>
                          <a:r>
                            <a:rPr lang="en-US" altLang="zh-CN" dirty="0"/>
                            <a:t>       2920</a:t>
                          </a:r>
                          <a:endParaRPr lang="zh-CN" altLang="en-US" dirty="0"/>
                        </a:p>
                      </a:txBody>
                      <a:tcPr/>
                    </a:tc>
                    <a:extLst>
                      <a:ext uri="{0D108BD9-81ED-4DB2-BD59-A6C34878D82A}">
                        <a16:rowId xmlns:a16="http://schemas.microsoft.com/office/drawing/2014/main" xmlns="" xmlns:a14="http://schemas.microsoft.com/office/drawing/2010/main" val="10001"/>
                      </a:ext>
                    </a:extLst>
                  </a:tr>
                  <a:tr h="482207">
                    <a:tc>
                      <a:txBody>
                        <a:bodyPr/>
                        <a:lstStyle/>
                        <a:p>
                          <a:r>
                            <a:rPr lang="en-US" altLang="zh-CN" dirty="0"/>
                            <a:t>Capacitance(F)</a:t>
                          </a:r>
                        </a:p>
                      </a:txBody>
                      <a:tcPr/>
                    </a:tc>
                    <a:tc>
                      <a:txBody>
                        <a:bodyPr/>
                        <a:lstStyle/>
                        <a:p>
                          <a:endParaRPr lang="zh-CN"/>
                        </a:p>
                      </a:txBody>
                      <a:tcPr>
                        <a:blipFill>
                          <a:blip r:embed="rId3"/>
                          <a:stretch>
                            <a:fillRect l="-113953" t="-291139" r="-310853" b="-2532"/>
                          </a:stretch>
                        </a:blipFill>
                      </a:tcPr>
                    </a:tc>
                    <a:tc>
                      <a:txBody>
                        <a:bodyPr/>
                        <a:lstStyle/>
                        <a:p>
                          <a:endParaRPr lang="zh-CN"/>
                        </a:p>
                      </a:txBody>
                      <a:tcPr>
                        <a:blipFill>
                          <a:blip r:embed="rId3"/>
                          <a:stretch>
                            <a:fillRect l="-204444" t="-291139" r="-197037" b="-2532"/>
                          </a:stretch>
                        </a:blipFill>
                      </a:tcPr>
                    </a:tc>
                    <a:tc>
                      <a:txBody>
                        <a:bodyPr/>
                        <a:lstStyle/>
                        <a:p>
                          <a:endParaRPr lang="zh-CN"/>
                        </a:p>
                      </a:txBody>
                      <a:tcPr>
                        <a:blipFill>
                          <a:blip r:embed="rId3"/>
                          <a:stretch>
                            <a:fillRect l="-318605" t="-291139" r="-106202" b="-2532"/>
                          </a:stretch>
                        </a:blipFill>
                      </a:tcPr>
                    </a:tc>
                    <a:tc>
                      <a:txBody>
                        <a:bodyPr/>
                        <a:lstStyle/>
                        <a:p>
                          <a:endParaRPr lang="zh-CN"/>
                        </a:p>
                      </a:txBody>
                      <a:tcPr>
                        <a:blipFill>
                          <a:blip r:embed="rId3"/>
                          <a:stretch>
                            <a:fillRect l="-400000" t="-291139" r="-1481" b="-2532"/>
                          </a:stretch>
                        </a:blipFill>
                      </a:tcPr>
                    </a:tc>
                    <a:extLst>
                      <a:ext uri="{0D108BD9-81ED-4DB2-BD59-A6C34878D82A}">
                        <a16:rowId xmlns:a16="http://schemas.microsoft.com/office/drawing/2014/main" xmlns="" xmlns:a14="http://schemas.microsoft.com/office/drawing/2010/main" val="10002"/>
                      </a:ext>
                    </a:extLst>
                  </a:tr>
                </a:tbl>
              </a:graphicData>
            </a:graphic>
          </p:graphicFrame>
        </mc:Fallback>
      </mc:AlternateContent>
      <p:pic>
        <p:nvPicPr>
          <p:cNvPr id="4" name="Picture 2" descr="C:\Users\Alex\Desktop\TCAD_simulation\16_16_AC.png"/>
          <p:cNvPicPr>
            <a:picLocks noGrp="1" noChangeAspect="1" noChangeArrowheads="1"/>
          </p:cNvPicPr>
          <p:nvPr>
            <p:ph idx="1"/>
          </p:nvPr>
        </p:nvPicPr>
        <p:blipFill>
          <a:blip r:embed="rId4" cstate="print"/>
          <a:srcRect/>
          <a:stretch>
            <a:fillRect/>
          </a:stretch>
        </p:blipFill>
        <p:spPr bwMode="auto">
          <a:xfrm>
            <a:off x="142874" y="1647714"/>
            <a:ext cx="5543560" cy="299468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5829308" y="2608755"/>
            <a:ext cx="2714644" cy="923330"/>
          </a:xfrm>
          <a:prstGeom prst="rect">
            <a:avLst/>
          </a:prstGeom>
          <a:noFill/>
          <a:ln>
            <a:solidFill>
              <a:schemeClr val="accent1"/>
            </a:solidFill>
          </a:ln>
        </p:spPr>
        <p:txBody>
          <a:bodyPr wrap="square" rtlCol="0">
            <a:spAutoFit/>
          </a:bodyPr>
          <a:lstStyle/>
          <a:p>
            <a:r>
              <a:rPr lang="en-US" altLang="zh-CN" dirty="0"/>
              <a:t>  Capacitance of different pixel size based on 16</a:t>
            </a:r>
            <a:r>
              <a:rPr lang="el-GR" altLang="zh-CN" dirty="0">
                <a:ea typeface="Yu Gothic Medium" panose="020B0500000000000000" pitchFamily="34" charset="-128"/>
              </a:rPr>
              <a:t> μ</a:t>
            </a:r>
            <a:r>
              <a:rPr lang="en-US" altLang="zh-CN" dirty="0">
                <a:ea typeface="Yu Gothic Medium" panose="020B0500000000000000" pitchFamily="34" charset="-128"/>
              </a:rPr>
              <a:t>m </a:t>
            </a:r>
            <a:r>
              <a:rPr lang="en-US" altLang="zh-CN" dirty="0"/>
              <a:t>*16 pixel</a:t>
            </a:r>
            <a:r>
              <a:rPr lang="el-GR" altLang="zh-CN" dirty="0">
                <a:ea typeface="Yu Gothic Medium" panose="020B0500000000000000" pitchFamily="34" charset="-128"/>
              </a:rPr>
              <a:t> μ</a:t>
            </a:r>
            <a:r>
              <a:rPr lang="en-US" altLang="zh-CN" dirty="0">
                <a:ea typeface="Yu Gothic Medium" panose="020B0500000000000000" pitchFamily="34" charset="-128"/>
              </a:rPr>
              <a:t>m</a:t>
            </a:r>
            <a:r>
              <a:rPr lang="en-US" altLang="zh-CN" dirty="0"/>
              <a:t> pith. </a:t>
            </a:r>
            <a:endParaRPr lang="zh-CN" altLang="en-US" dirty="0"/>
          </a:p>
        </p:txBody>
      </p:sp>
      <p:sp>
        <p:nvSpPr>
          <p:cNvPr id="3" name="文本框 2">
            <a:extLst>
              <a:ext uri="{FF2B5EF4-FFF2-40B4-BE49-F238E27FC236}">
                <a16:creationId xmlns:a16="http://schemas.microsoft.com/office/drawing/2014/main" xmlns="" id="{DAF05F82-5A14-4D0C-8FF7-DBA406699398}"/>
              </a:ext>
            </a:extLst>
          </p:cNvPr>
          <p:cNvSpPr txBox="1"/>
          <p:nvPr/>
        </p:nvSpPr>
        <p:spPr>
          <a:xfrm>
            <a:off x="0" y="4642394"/>
            <a:ext cx="9001126" cy="369332"/>
          </a:xfrm>
          <a:prstGeom prst="rect">
            <a:avLst/>
          </a:prstGeom>
          <a:noFill/>
        </p:spPr>
        <p:txBody>
          <a:bodyPr wrap="square" rtlCol="0">
            <a:spAutoFit/>
          </a:bodyPr>
          <a:lstStyle/>
          <a:p>
            <a:r>
              <a:rPr lang="en-US" altLang="zh-CN" b="1" dirty="0"/>
              <a:t>Comparison of the performance for different </a:t>
            </a:r>
            <a:r>
              <a:rPr lang="en-US" altLang="zh-CN" b="1" dirty="0" smtClean="0"/>
              <a:t>designs </a:t>
            </a:r>
            <a:r>
              <a:rPr lang="en-US" altLang="zh-CN" b="1" dirty="0"/>
              <a:t>based on 16*16pitch  Bias Voltage -2.5V </a:t>
            </a:r>
            <a:endParaRPr lang="zh-CN" altLang="en-US" b="1" dirty="0"/>
          </a:p>
        </p:txBody>
      </p:sp>
      <p:sp>
        <p:nvSpPr>
          <p:cNvPr id="5" name="文本框 4">
            <a:extLst>
              <a:ext uri="{FF2B5EF4-FFF2-40B4-BE49-F238E27FC236}">
                <a16:creationId xmlns:a16="http://schemas.microsoft.com/office/drawing/2014/main" xmlns="" id="{A737DD39-84EB-4D03-9B89-D654E560E5E2}"/>
              </a:ext>
            </a:extLst>
          </p:cNvPr>
          <p:cNvSpPr txBox="1"/>
          <p:nvPr/>
        </p:nvSpPr>
        <p:spPr>
          <a:xfrm>
            <a:off x="92138" y="1278382"/>
            <a:ext cx="6712110" cy="369332"/>
          </a:xfrm>
          <a:prstGeom prst="rect">
            <a:avLst/>
          </a:prstGeom>
          <a:noFill/>
        </p:spPr>
        <p:txBody>
          <a:bodyPr wrap="square" rtlCol="0">
            <a:spAutoFit/>
          </a:bodyPr>
          <a:lstStyle/>
          <a:p>
            <a:r>
              <a:rPr lang="en-US" altLang="zh-CN" b="1" dirty="0"/>
              <a:t>AC coupled result for different </a:t>
            </a:r>
            <a:r>
              <a:rPr lang="en-US" altLang="zh-CN" b="1" dirty="0" smtClean="0"/>
              <a:t>designs </a:t>
            </a:r>
            <a:r>
              <a:rPr lang="en-US" altLang="zh-CN" b="1" dirty="0"/>
              <a:t>based on 16</a:t>
            </a:r>
            <a:r>
              <a:rPr lang="el-GR" altLang="zh-CN" b="1" dirty="0">
                <a:ea typeface="Yu Gothic Medium" panose="020B0500000000000000" pitchFamily="34" charset="-128"/>
              </a:rPr>
              <a:t> μ</a:t>
            </a:r>
            <a:r>
              <a:rPr lang="en-US" altLang="zh-CN" b="1" dirty="0">
                <a:ea typeface="Yu Gothic Medium" panose="020B0500000000000000" pitchFamily="34" charset="-128"/>
              </a:rPr>
              <a:t>m </a:t>
            </a:r>
            <a:r>
              <a:rPr lang="en-US" altLang="zh-CN" b="1" dirty="0"/>
              <a:t>*16</a:t>
            </a:r>
            <a:r>
              <a:rPr lang="el-GR" altLang="zh-CN" b="1" dirty="0">
                <a:ea typeface="Yu Gothic Medium" panose="020B0500000000000000" pitchFamily="34" charset="-128"/>
              </a:rPr>
              <a:t> μ</a:t>
            </a:r>
            <a:r>
              <a:rPr lang="en-US" altLang="zh-CN" b="1" dirty="0">
                <a:ea typeface="Yu Gothic Medium" panose="020B0500000000000000" pitchFamily="34" charset="-128"/>
              </a:rPr>
              <a:t>m</a:t>
            </a:r>
            <a:r>
              <a:rPr lang="en-US" altLang="zh-CN" b="1" dirty="0"/>
              <a:t> pitch </a:t>
            </a:r>
            <a:endParaRPr lang="zh-CN" altLang="en-US" b="1" dirty="0"/>
          </a:p>
        </p:txBody>
      </p:sp>
      <p:sp>
        <p:nvSpPr>
          <p:cNvPr id="10" name="灯片编号占位符 9">
            <a:extLst>
              <a:ext uri="{FF2B5EF4-FFF2-40B4-BE49-F238E27FC236}">
                <a16:creationId xmlns:a16="http://schemas.microsoft.com/office/drawing/2014/main" xmlns="" id="{3C4D17F1-3ED2-42BA-B535-50FDB8099C34}"/>
              </a:ext>
            </a:extLst>
          </p:cNvPr>
          <p:cNvSpPr>
            <a:spLocks noGrp="1"/>
          </p:cNvSpPr>
          <p:nvPr>
            <p:ph type="sldNum" sz="quarter" idx="12"/>
          </p:nvPr>
        </p:nvSpPr>
        <p:spPr/>
        <p:txBody>
          <a:bodyPr/>
          <a:lstStyle/>
          <a:p>
            <a:fld id="{0C913308-F349-4B6D-A68A-DD1791B4A57B}" type="slidenum">
              <a:rPr lang="zh-CN" altLang="en-US" smtClean="0"/>
              <a:pPr/>
              <a:t>17</a:t>
            </a:fld>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74638"/>
            <a:ext cx="8435280" cy="1143000"/>
          </a:xfrm>
        </p:spPr>
        <p:txBody>
          <a:bodyPr>
            <a:normAutofit/>
          </a:bodyPr>
          <a:lstStyle/>
          <a:p>
            <a:r>
              <a:rPr lang="en-US" altLang="zh-CN" sz="2800" dirty="0"/>
              <a:t>Detailed optimization based on 16</a:t>
            </a:r>
            <a:r>
              <a:rPr lang="el-GR" altLang="zh-CN" sz="2800" dirty="0">
                <a:ea typeface="Yu Gothic Medium" panose="020B0500000000000000" pitchFamily="34" charset="-128"/>
              </a:rPr>
              <a:t> μ</a:t>
            </a:r>
            <a:r>
              <a:rPr lang="en-US" altLang="zh-CN" sz="2800" dirty="0">
                <a:ea typeface="Yu Gothic Medium" panose="020B0500000000000000" pitchFamily="34" charset="-128"/>
              </a:rPr>
              <a:t>m </a:t>
            </a:r>
            <a:r>
              <a:rPr lang="zh-CN" altLang="en-US" sz="2800" dirty="0"/>
              <a:t>*</a:t>
            </a:r>
            <a:r>
              <a:rPr lang="en-US" altLang="zh-CN" sz="2800" dirty="0"/>
              <a:t>16</a:t>
            </a:r>
            <a:r>
              <a:rPr lang="el-GR" altLang="zh-CN" sz="2800" dirty="0">
                <a:ea typeface="Yu Gothic Medium" panose="020B0500000000000000" pitchFamily="34" charset="-128"/>
              </a:rPr>
              <a:t> μ</a:t>
            </a:r>
            <a:r>
              <a:rPr lang="en-US" altLang="zh-CN" sz="2800" dirty="0">
                <a:ea typeface="Yu Gothic Medium" panose="020B0500000000000000" pitchFamily="34" charset="-128"/>
              </a:rPr>
              <a:t>m</a:t>
            </a:r>
            <a:r>
              <a:rPr lang="en-US" altLang="zh-CN" sz="2800" dirty="0"/>
              <a:t> pitch</a:t>
            </a:r>
            <a:endParaRPr lang="zh-CN" altLang="en-US" sz="2800" dirty="0"/>
          </a:p>
        </p:txBody>
      </p:sp>
      <p:pic>
        <p:nvPicPr>
          <p:cNvPr id="1026" name="Picture 2" descr="C:\Users\Alex\Desktop\TCAD_simulation\6by6_AC.png"/>
          <p:cNvPicPr>
            <a:picLocks noGrp="1" noChangeAspect="1" noChangeArrowheads="1"/>
          </p:cNvPicPr>
          <p:nvPr>
            <p:ph idx="1"/>
          </p:nvPr>
        </p:nvPicPr>
        <p:blipFill>
          <a:blip r:embed="rId2"/>
          <a:srcRect/>
          <a:stretch>
            <a:fillRect/>
          </a:stretch>
        </p:blipFill>
        <p:spPr bwMode="auto">
          <a:xfrm>
            <a:off x="357158" y="1571612"/>
            <a:ext cx="5013781" cy="271464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572132" y="1285860"/>
            <a:ext cx="3071834" cy="3139321"/>
          </a:xfrm>
          <a:prstGeom prst="rect">
            <a:avLst/>
          </a:prstGeom>
          <a:noFill/>
          <a:ln>
            <a:solidFill>
              <a:schemeClr val="accent1"/>
            </a:solidFill>
          </a:ln>
        </p:spPr>
        <p:txBody>
          <a:bodyPr wrap="square" rtlCol="0">
            <a:spAutoFit/>
          </a:bodyPr>
          <a:lstStyle/>
          <a:p>
            <a:r>
              <a:rPr lang="en-US" altLang="zh-CN" dirty="0"/>
              <a:t>  The 6µm* 6µm design has been chosen considering the charge collection, the capacitance and the design rule of the semiconductor technology. The detailed optimization has also been carried out based on this design due to the circuit inside the </a:t>
            </a:r>
            <a:r>
              <a:rPr lang="en-US" altLang="zh-CN" dirty="0" err="1"/>
              <a:t>Pwell</a:t>
            </a:r>
            <a:r>
              <a:rPr lang="en-US" altLang="zh-CN" dirty="0"/>
              <a:t> , which should be considered later on .  </a:t>
            </a:r>
            <a:endParaRPr lang="zh-CN" altLang="en-US" dirty="0"/>
          </a:p>
        </p:txBody>
      </p:sp>
      <p:pic>
        <p:nvPicPr>
          <p:cNvPr id="4" name="图片 3">
            <a:extLst>
              <a:ext uri="{FF2B5EF4-FFF2-40B4-BE49-F238E27FC236}">
                <a16:creationId xmlns:a16="http://schemas.microsoft.com/office/drawing/2014/main" xmlns="" id="{450ED7F3-21A1-453F-BF1F-FAD852A990A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1560" y="4988526"/>
            <a:ext cx="3384947" cy="1541142"/>
          </a:xfrm>
          <a:prstGeom prst="rect">
            <a:avLst/>
          </a:prstGeom>
        </p:spPr>
      </p:pic>
      <p:sp>
        <p:nvSpPr>
          <p:cNvPr id="7" name="线形标注 1 6"/>
          <p:cNvSpPr/>
          <p:nvPr/>
        </p:nvSpPr>
        <p:spPr>
          <a:xfrm>
            <a:off x="4822033" y="4500570"/>
            <a:ext cx="4214842" cy="714380"/>
          </a:xfrm>
          <a:prstGeom prst="borderCallout1">
            <a:avLst>
              <a:gd name="adj1" fmla="val 50750"/>
              <a:gd name="adj2" fmla="val -1377"/>
              <a:gd name="adj3" fmla="val 180241"/>
              <a:gd name="adj4" fmla="val -39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929190" y="4500570"/>
            <a:ext cx="4000528" cy="646331"/>
          </a:xfrm>
          <a:prstGeom prst="rect">
            <a:avLst/>
          </a:prstGeom>
          <a:noFill/>
        </p:spPr>
        <p:txBody>
          <a:bodyPr wrap="square" rtlCol="0">
            <a:spAutoFit/>
          </a:bodyPr>
          <a:lstStyle/>
          <a:p>
            <a:r>
              <a:rPr lang="en-US" altLang="zh-CN" dirty="0"/>
              <a:t>  </a:t>
            </a:r>
            <a:r>
              <a:rPr lang="en-US" altLang="zh-CN" dirty="0">
                <a:solidFill>
                  <a:schemeClr val="bg1"/>
                </a:solidFill>
              </a:rPr>
              <a:t>The DNW has been narrowed from 5µm to 3µm to reduce the capacitance.</a:t>
            </a:r>
            <a:endParaRPr lang="zh-CN" altLang="en-US" dirty="0">
              <a:solidFill>
                <a:schemeClr val="bg1"/>
              </a:solidFill>
            </a:endParaRPr>
          </a:p>
        </p:txBody>
      </p:sp>
      <p:sp>
        <p:nvSpPr>
          <p:cNvPr id="10" name="线形标注 1 9"/>
          <p:cNvSpPr/>
          <p:nvPr/>
        </p:nvSpPr>
        <p:spPr>
          <a:xfrm>
            <a:off x="4055975" y="5426845"/>
            <a:ext cx="4143404" cy="1083697"/>
          </a:xfrm>
          <a:prstGeom prst="borderCallout1">
            <a:avLst>
              <a:gd name="adj1" fmla="val 48213"/>
              <a:gd name="adj2" fmla="val -578"/>
              <a:gd name="adj3" fmla="val 19765"/>
              <a:gd name="adj4" fmla="val -59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4234463" y="5368530"/>
            <a:ext cx="4143404" cy="1200329"/>
          </a:xfrm>
          <a:prstGeom prst="rect">
            <a:avLst/>
          </a:prstGeom>
          <a:noFill/>
        </p:spPr>
        <p:txBody>
          <a:bodyPr wrap="square" rtlCol="0">
            <a:spAutoFit/>
          </a:bodyPr>
          <a:lstStyle/>
          <a:p>
            <a:r>
              <a:rPr lang="en-US" altLang="zh-CN" dirty="0"/>
              <a:t>  </a:t>
            </a:r>
            <a:r>
              <a:rPr lang="en-US" altLang="zh-CN" dirty="0">
                <a:solidFill>
                  <a:schemeClr val="bg1"/>
                </a:solidFill>
              </a:rPr>
              <a:t>The different situations have been simulated with the </a:t>
            </a:r>
            <a:r>
              <a:rPr lang="en-US" altLang="zh-CN" dirty="0" err="1">
                <a:solidFill>
                  <a:schemeClr val="bg1"/>
                </a:solidFill>
              </a:rPr>
              <a:t>Pwell</a:t>
            </a:r>
            <a:r>
              <a:rPr lang="en-US" altLang="zh-CN" dirty="0">
                <a:solidFill>
                  <a:schemeClr val="bg1"/>
                </a:solidFill>
              </a:rPr>
              <a:t> width ranging from 2µm to 6µm , considering the circuit inside later on.</a:t>
            </a:r>
            <a:endParaRPr lang="zh-CN" altLang="en-US" dirty="0">
              <a:solidFill>
                <a:schemeClr val="bg1"/>
              </a:solidFill>
            </a:endParaRPr>
          </a:p>
        </p:txBody>
      </p:sp>
      <p:sp>
        <p:nvSpPr>
          <p:cNvPr id="12" name="灯片编号占位符 11">
            <a:extLst>
              <a:ext uri="{FF2B5EF4-FFF2-40B4-BE49-F238E27FC236}">
                <a16:creationId xmlns:a16="http://schemas.microsoft.com/office/drawing/2014/main" xmlns="" id="{6033BF98-5917-4E54-B3C7-CF864B9788DD}"/>
              </a:ext>
            </a:extLst>
          </p:cNvPr>
          <p:cNvSpPr>
            <a:spLocks noGrp="1"/>
          </p:cNvSpPr>
          <p:nvPr>
            <p:ph type="sldNum" sz="quarter" idx="12"/>
          </p:nvPr>
        </p:nvSpPr>
        <p:spPr/>
        <p:txBody>
          <a:bodyPr/>
          <a:lstStyle/>
          <a:p>
            <a:fld id="{0C913308-F349-4B6D-A68A-DD1791B4A57B}" type="slidenum">
              <a:rPr lang="zh-CN" altLang="en-US" smtClean="0"/>
              <a:pPr/>
              <a:t>18</a:t>
            </a:fld>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13B15E3-2B5B-4298-9663-B450338500E0}"/>
              </a:ext>
            </a:extLst>
          </p:cNvPr>
          <p:cNvSpPr>
            <a:spLocks noGrp="1"/>
          </p:cNvSpPr>
          <p:nvPr>
            <p:ph type="title"/>
          </p:nvPr>
        </p:nvSpPr>
        <p:spPr/>
        <p:txBody>
          <a:bodyPr>
            <a:normAutofit/>
          </a:bodyPr>
          <a:lstStyle/>
          <a:p>
            <a:r>
              <a:rPr lang="en-US" altLang="zh-CN" sz="3600" dirty="0"/>
              <a:t>Charge collection of the optimization</a:t>
            </a:r>
            <a:endParaRPr lang="zh-CN" altLang="en-US" sz="3600" dirty="0"/>
          </a:p>
        </p:txBody>
      </p:sp>
      <p:pic>
        <p:nvPicPr>
          <p:cNvPr id="6" name="内容占位符 5">
            <a:extLst>
              <a:ext uri="{FF2B5EF4-FFF2-40B4-BE49-F238E27FC236}">
                <a16:creationId xmlns:a16="http://schemas.microsoft.com/office/drawing/2014/main" xmlns="" id="{5BF5D885-768A-4F45-8F14-02433595D435}"/>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3528" y="1916832"/>
            <a:ext cx="6099742" cy="3312368"/>
          </a:xfrm>
        </p:spPr>
      </p:pic>
      <p:sp>
        <p:nvSpPr>
          <p:cNvPr id="4" name="灯片编号占位符 3">
            <a:extLst>
              <a:ext uri="{FF2B5EF4-FFF2-40B4-BE49-F238E27FC236}">
                <a16:creationId xmlns:a16="http://schemas.microsoft.com/office/drawing/2014/main" xmlns="" id="{10446D6B-461F-4C38-9E34-A5EE5DFEC2A9}"/>
              </a:ext>
            </a:extLst>
          </p:cNvPr>
          <p:cNvSpPr>
            <a:spLocks noGrp="1"/>
          </p:cNvSpPr>
          <p:nvPr>
            <p:ph type="sldNum" sz="quarter" idx="12"/>
          </p:nvPr>
        </p:nvSpPr>
        <p:spPr/>
        <p:txBody>
          <a:bodyPr/>
          <a:lstStyle/>
          <a:p>
            <a:fld id="{0C913308-F349-4B6D-A68A-DD1791B4A57B}" type="slidenum">
              <a:rPr lang="zh-CN" altLang="en-US" smtClean="0"/>
              <a:pPr/>
              <a:t>19</a:t>
            </a:fld>
            <a:endParaRPr lang="zh-CN" altLang="en-US"/>
          </a:p>
        </p:txBody>
      </p:sp>
      <p:pic>
        <p:nvPicPr>
          <p:cNvPr id="7" name="图片 6">
            <a:extLst>
              <a:ext uri="{FF2B5EF4-FFF2-40B4-BE49-F238E27FC236}">
                <a16:creationId xmlns:a16="http://schemas.microsoft.com/office/drawing/2014/main" xmlns="" id="{C5EA9C5B-8693-44CD-8534-E91890A9F0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04248" y="2996952"/>
            <a:ext cx="1984304" cy="1980830"/>
          </a:xfrm>
          <a:prstGeom prst="rect">
            <a:avLst/>
          </a:prstGeom>
        </p:spPr>
      </p:pic>
      <p:sp>
        <p:nvSpPr>
          <p:cNvPr id="8" name="对话气泡: 圆角矩形 7">
            <a:extLst>
              <a:ext uri="{FF2B5EF4-FFF2-40B4-BE49-F238E27FC236}">
                <a16:creationId xmlns:a16="http://schemas.microsoft.com/office/drawing/2014/main" xmlns="" id="{0DDF7A2D-444F-4969-BF73-8C6F65BEA6E9}"/>
              </a:ext>
            </a:extLst>
          </p:cNvPr>
          <p:cNvSpPr/>
          <p:nvPr/>
        </p:nvSpPr>
        <p:spPr>
          <a:xfrm>
            <a:off x="6423270" y="2708920"/>
            <a:ext cx="885034" cy="365125"/>
          </a:xfrm>
          <a:prstGeom prst="wedgeRoundRectCallout">
            <a:avLst>
              <a:gd name="adj1" fmla="val 23175"/>
              <a:gd name="adj2" fmla="val 1548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xmlns="" id="{7A69A8C5-7906-499F-9FC5-46CBF46913B0}"/>
              </a:ext>
            </a:extLst>
          </p:cNvPr>
          <p:cNvSpPr txBox="1"/>
          <p:nvPr/>
        </p:nvSpPr>
        <p:spPr>
          <a:xfrm>
            <a:off x="6447938" y="2737593"/>
            <a:ext cx="885034" cy="307777"/>
          </a:xfrm>
          <a:prstGeom prst="rect">
            <a:avLst/>
          </a:prstGeom>
          <a:noFill/>
        </p:spPr>
        <p:txBody>
          <a:bodyPr wrap="square" rtlCol="0">
            <a:spAutoFit/>
          </a:bodyPr>
          <a:lstStyle/>
          <a:p>
            <a:r>
              <a:rPr lang="en-US" altLang="zh-CN" sz="1400" b="1" dirty="0">
                <a:solidFill>
                  <a:schemeClr val="bg1">
                    <a:lumMod val="95000"/>
                  </a:schemeClr>
                </a:solidFill>
              </a:rPr>
              <a:t>Pixel_11</a:t>
            </a:r>
            <a:endParaRPr lang="zh-CN" altLang="en-US" sz="1400" b="1" dirty="0">
              <a:solidFill>
                <a:schemeClr val="bg1">
                  <a:lumMod val="95000"/>
                </a:schemeClr>
              </a:solidFill>
            </a:endParaRPr>
          </a:p>
        </p:txBody>
      </p:sp>
      <p:sp>
        <p:nvSpPr>
          <p:cNvPr id="10" name="对话气泡: 圆角矩形 9">
            <a:extLst>
              <a:ext uri="{FF2B5EF4-FFF2-40B4-BE49-F238E27FC236}">
                <a16:creationId xmlns:a16="http://schemas.microsoft.com/office/drawing/2014/main" xmlns="" id="{C0549E5E-9A93-4564-83C2-CD51C3F8321B}"/>
              </a:ext>
            </a:extLst>
          </p:cNvPr>
          <p:cNvSpPr/>
          <p:nvPr/>
        </p:nvSpPr>
        <p:spPr>
          <a:xfrm>
            <a:off x="7956376" y="4977782"/>
            <a:ext cx="864096" cy="365125"/>
          </a:xfrm>
          <a:prstGeom prst="wedgeRoundRectCallout">
            <a:avLst>
              <a:gd name="adj1" fmla="val -6450"/>
              <a:gd name="adj2" fmla="val -151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xmlns="" id="{5F0E9599-E719-4B15-BF58-006CE59F1CD0}"/>
              </a:ext>
            </a:extLst>
          </p:cNvPr>
          <p:cNvSpPr txBox="1"/>
          <p:nvPr/>
        </p:nvSpPr>
        <p:spPr>
          <a:xfrm>
            <a:off x="7956376" y="5035130"/>
            <a:ext cx="976192" cy="307777"/>
          </a:xfrm>
          <a:prstGeom prst="rect">
            <a:avLst/>
          </a:prstGeom>
          <a:noFill/>
        </p:spPr>
        <p:txBody>
          <a:bodyPr wrap="square" rtlCol="0">
            <a:spAutoFit/>
          </a:bodyPr>
          <a:lstStyle/>
          <a:p>
            <a:r>
              <a:rPr lang="en-US" altLang="zh-CN" sz="1400" b="1" dirty="0">
                <a:solidFill>
                  <a:schemeClr val="bg1">
                    <a:lumMod val="95000"/>
                  </a:schemeClr>
                </a:solidFill>
              </a:rPr>
              <a:t>Pixel_55</a:t>
            </a:r>
            <a:endParaRPr lang="zh-CN" altLang="en-US" sz="1400" b="1" dirty="0">
              <a:solidFill>
                <a:schemeClr val="bg1">
                  <a:lumMod val="95000"/>
                </a:schemeClr>
              </a:solidFill>
            </a:endParaRPr>
          </a:p>
        </p:txBody>
      </p:sp>
      <p:sp>
        <p:nvSpPr>
          <p:cNvPr id="12" name="对话气泡: 圆角矩形 11">
            <a:extLst>
              <a:ext uri="{FF2B5EF4-FFF2-40B4-BE49-F238E27FC236}">
                <a16:creationId xmlns:a16="http://schemas.microsoft.com/office/drawing/2014/main" xmlns="" id="{B27FAD13-B3E2-4F8E-8EF6-4CAF6B49CC94}"/>
              </a:ext>
            </a:extLst>
          </p:cNvPr>
          <p:cNvSpPr/>
          <p:nvPr/>
        </p:nvSpPr>
        <p:spPr>
          <a:xfrm>
            <a:off x="6553200" y="4797152"/>
            <a:ext cx="1115144" cy="432048"/>
          </a:xfrm>
          <a:prstGeom prst="wedgeRoundRectCallout">
            <a:avLst>
              <a:gd name="adj1" fmla="val 53204"/>
              <a:gd name="adj2" fmla="val -2395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 id="{5D3B73D8-4A26-46C6-8C1D-7B1D9C631EBC}"/>
              </a:ext>
            </a:extLst>
          </p:cNvPr>
          <p:cNvSpPr txBox="1"/>
          <p:nvPr/>
        </p:nvSpPr>
        <p:spPr>
          <a:xfrm>
            <a:off x="6567286" y="4874245"/>
            <a:ext cx="1080120" cy="307777"/>
          </a:xfrm>
          <a:prstGeom prst="rect">
            <a:avLst/>
          </a:prstGeom>
          <a:noFill/>
        </p:spPr>
        <p:txBody>
          <a:bodyPr wrap="square" rtlCol="0">
            <a:spAutoFit/>
          </a:bodyPr>
          <a:lstStyle/>
          <a:p>
            <a:r>
              <a:rPr lang="en-US" altLang="zh-CN" sz="1400" b="1" dirty="0">
                <a:solidFill>
                  <a:schemeClr val="bg1">
                    <a:lumMod val="95000"/>
                  </a:schemeClr>
                </a:solidFill>
              </a:rPr>
              <a:t>Pixel_33</a:t>
            </a:r>
            <a:endParaRPr lang="zh-CN" altLang="en-US" sz="1400" b="1" dirty="0">
              <a:solidFill>
                <a:schemeClr val="bg1">
                  <a:lumMod val="95000"/>
                </a:schemeClr>
              </a:solidFill>
            </a:endParaRPr>
          </a:p>
        </p:txBody>
      </p:sp>
      <p:sp>
        <p:nvSpPr>
          <p:cNvPr id="14" name="文本框 13">
            <a:extLst>
              <a:ext uri="{FF2B5EF4-FFF2-40B4-BE49-F238E27FC236}">
                <a16:creationId xmlns:a16="http://schemas.microsoft.com/office/drawing/2014/main" xmlns="" id="{54ED5C32-47C3-4CFE-884E-397307234E15}"/>
              </a:ext>
            </a:extLst>
          </p:cNvPr>
          <p:cNvSpPr txBox="1"/>
          <p:nvPr/>
        </p:nvSpPr>
        <p:spPr>
          <a:xfrm>
            <a:off x="457200" y="5728394"/>
            <a:ext cx="5482952" cy="923330"/>
          </a:xfrm>
          <a:prstGeom prst="rect">
            <a:avLst/>
          </a:prstGeom>
          <a:noFill/>
        </p:spPr>
        <p:txBody>
          <a:bodyPr wrap="square" rtlCol="0">
            <a:spAutoFit/>
          </a:bodyPr>
          <a:lstStyle/>
          <a:p>
            <a:r>
              <a:rPr lang="en-US" altLang="zh-CN" dirty="0"/>
              <a:t>  The charge collection characteristic is similar to the 3*3 arrays 50</a:t>
            </a:r>
            <a:r>
              <a:rPr lang="el-GR" altLang="zh-CN" dirty="0">
                <a:ea typeface="Yu Gothic Medium" panose="020B0500000000000000" pitchFamily="34" charset="-128"/>
              </a:rPr>
              <a:t> μ</a:t>
            </a:r>
            <a:r>
              <a:rPr lang="en-US" altLang="zh-CN" dirty="0">
                <a:ea typeface="Yu Gothic Medium" panose="020B0500000000000000" pitchFamily="34" charset="-128"/>
              </a:rPr>
              <a:t>m </a:t>
            </a:r>
            <a:r>
              <a:rPr lang="en-US" altLang="zh-CN" dirty="0"/>
              <a:t>*50</a:t>
            </a:r>
            <a:r>
              <a:rPr lang="el-GR" altLang="zh-CN" dirty="0">
                <a:ea typeface="Yu Gothic Medium" panose="020B0500000000000000" pitchFamily="34" charset="-128"/>
              </a:rPr>
              <a:t> μ</a:t>
            </a:r>
            <a:r>
              <a:rPr lang="en-US" altLang="zh-CN" dirty="0">
                <a:ea typeface="Yu Gothic Medium" panose="020B0500000000000000" pitchFamily="34" charset="-128"/>
              </a:rPr>
              <a:t>m</a:t>
            </a:r>
            <a:r>
              <a:rPr lang="en-US" altLang="zh-CN" dirty="0"/>
              <a:t> pixel pitch design, but the charge collection time is about </a:t>
            </a:r>
            <a:r>
              <a:rPr lang="en-US" altLang="zh-CN" dirty="0">
                <a:solidFill>
                  <a:srgbClr val="00B050"/>
                </a:solidFill>
              </a:rPr>
              <a:t>1 </a:t>
            </a:r>
            <a:r>
              <a:rPr lang="el-GR" altLang="zh-CN" dirty="0">
                <a:solidFill>
                  <a:srgbClr val="00B050"/>
                </a:solidFill>
                <a:latin typeface="Yu Gothic Medium" panose="020B0500000000000000" pitchFamily="34" charset="-128"/>
                <a:ea typeface="Yu Gothic Medium" panose="020B0500000000000000" pitchFamily="34" charset="-128"/>
              </a:rPr>
              <a:t>μ</a:t>
            </a:r>
            <a:r>
              <a:rPr lang="en-US" altLang="zh-CN" dirty="0">
                <a:solidFill>
                  <a:srgbClr val="00B050"/>
                </a:solidFill>
                <a:latin typeface="Yu Gothic Medium" panose="020B0500000000000000" pitchFamily="34" charset="-128"/>
                <a:ea typeface="Yu Gothic Medium" panose="020B0500000000000000" pitchFamily="34" charset="-128"/>
              </a:rPr>
              <a:t>s</a:t>
            </a:r>
            <a:r>
              <a:rPr lang="en-US" altLang="zh-CN" dirty="0">
                <a:latin typeface="Yu Gothic Medium" panose="020B0500000000000000" pitchFamily="34" charset="-128"/>
                <a:ea typeface="Yu Gothic Medium" panose="020B0500000000000000" pitchFamily="34" charset="-128"/>
              </a:rPr>
              <a:t>.</a:t>
            </a:r>
            <a:endParaRPr lang="zh-CN" altLang="en-US" dirty="0"/>
          </a:p>
        </p:txBody>
      </p:sp>
      <p:sp>
        <p:nvSpPr>
          <p:cNvPr id="15" name="文本框 14">
            <a:extLst>
              <a:ext uri="{FF2B5EF4-FFF2-40B4-BE49-F238E27FC236}">
                <a16:creationId xmlns:a16="http://schemas.microsoft.com/office/drawing/2014/main" xmlns="" id="{14EFC17B-8830-4637-A2D0-24B5F0605A31}"/>
              </a:ext>
            </a:extLst>
          </p:cNvPr>
          <p:cNvSpPr txBox="1"/>
          <p:nvPr/>
        </p:nvSpPr>
        <p:spPr>
          <a:xfrm>
            <a:off x="211432" y="5212102"/>
            <a:ext cx="5944742" cy="261610"/>
          </a:xfrm>
          <a:prstGeom prst="rect">
            <a:avLst/>
          </a:prstGeom>
          <a:noFill/>
        </p:spPr>
        <p:txBody>
          <a:bodyPr wrap="square" rtlCol="0">
            <a:spAutoFit/>
          </a:bodyPr>
          <a:lstStyle/>
          <a:p>
            <a:r>
              <a:rPr lang="en-US" altLang="zh-CN" sz="1100" b="1" dirty="0"/>
              <a:t>Charge collection of 5*5 arrays 16</a:t>
            </a:r>
            <a:r>
              <a:rPr lang="el-GR" altLang="zh-CN" sz="1100" b="1" dirty="0">
                <a:ea typeface="Yu Gothic Medium" panose="020B0500000000000000" pitchFamily="34" charset="-128"/>
              </a:rPr>
              <a:t> μ</a:t>
            </a:r>
            <a:r>
              <a:rPr lang="en-US" altLang="zh-CN" sz="1100" b="1" dirty="0">
                <a:ea typeface="Yu Gothic Medium" panose="020B0500000000000000" pitchFamily="34" charset="-128"/>
              </a:rPr>
              <a:t>m </a:t>
            </a:r>
            <a:r>
              <a:rPr lang="en-US" altLang="zh-CN" sz="1100" b="1" dirty="0"/>
              <a:t>*16</a:t>
            </a:r>
            <a:r>
              <a:rPr lang="el-GR" altLang="zh-CN" sz="1100" b="1" dirty="0">
                <a:ea typeface="Yu Gothic Medium" panose="020B0500000000000000" pitchFamily="34" charset="-128"/>
              </a:rPr>
              <a:t> μ</a:t>
            </a:r>
            <a:r>
              <a:rPr lang="en-US" altLang="zh-CN" sz="1100" b="1" dirty="0">
                <a:ea typeface="Yu Gothic Medium" panose="020B0500000000000000" pitchFamily="34" charset="-128"/>
              </a:rPr>
              <a:t>m</a:t>
            </a:r>
            <a:r>
              <a:rPr lang="en-US" altLang="zh-CN" sz="1100" b="1" dirty="0"/>
              <a:t> pixel pitch </a:t>
            </a:r>
            <a:r>
              <a:rPr lang="en-US" altLang="zh-CN" sz="1100" b="1" dirty="0" err="1"/>
              <a:t>GR_Pwell_width</a:t>
            </a:r>
            <a:r>
              <a:rPr lang="en-US" altLang="zh-CN" sz="1100" b="1" dirty="0"/>
              <a:t> 6</a:t>
            </a:r>
            <a:r>
              <a:rPr lang="el-GR" altLang="zh-CN" sz="1100" b="1" dirty="0">
                <a:ea typeface="Yu Gothic Medium" panose="020B0500000000000000" pitchFamily="34" charset="-128"/>
              </a:rPr>
              <a:t>μ</a:t>
            </a:r>
            <a:r>
              <a:rPr lang="en-US" altLang="zh-CN" sz="1100" b="1" dirty="0">
                <a:ea typeface="Yu Gothic Medium" panose="020B0500000000000000" pitchFamily="34" charset="-128"/>
              </a:rPr>
              <a:t>m Bias Voltage -2.5V</a:t>
            </a:r>
            <a:endParaRPr lang="zh-CN" altLang="en-US" sz="1100" b="1" dirty="0"/>
          </a:p>
        </p:txBody>
      </p:sp>
      <p:cxnSp>
        <p:nvCxnSpPr>
          <p:cNvPr id="5" name="直接连接符 4">
            <a:extLst>
              <a:ext uri="{FF2B5EF4-FFF2-40B4-BE49-F238E27FC236}">
                <a16:creationId xmlns:a16="http://schemas.microsoft.com/office/drawing/2014/main" xmlns="" id="{779FC735-C3FB-47E6-9767-B91C0FB38573}"/>
              </a:ext>
            </a:extLst>
          </p:cNvPr>
          <p:cNvCxnSpPr>
            <a:cxnSpLocks/>
          </p:cNvCxnSpPr>
          <p:nvPr/>
        </p:nvCxnSpPr>
        <p:spPr>
          <a:xfrm flipV="1">
            <a:off x="5148064" y="1916833"/>
            <a:ext cx="0" cy="306094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xmlns="" id="{3E5ED073-5FE1-4F35-8F2B-BED43FC142E0}"/>
              </a:ext>
            </a:extLst>
          </p:cNvPr>
          <p:cNvSpPr txBox="1"/>
          <p:nvPr/>
        </p:nvSpPr>
        <p:spPr>
          <a:xfrm>
            <a:off x="5148064" y="3861048"/>
            <a:ext cx="792086" cy="307777"/>
          </a:xfrm>
          <a:prstGeom prst="rect">
            <a:avLst/>
          </a:prstGeom>
          <a:noFill/>
        </p:spPr>
        <p:txBody>
          <a:bodyPr wrap="square" rtlCol="0">
            <a:spAutoFit/>
          </a:bodyPr>
          <a:lstStyle/>
          <a:p>
            <a:r>
              <a:rPr lang="en-US" altLang="zh-CN" sz="1400" dirty="0">
                <a:solidFill>
                  <a:srgbClr val="FF0000"/>
                </a:solidFill>
              </a:rPr>
              <a:t>~1</a:t>
            </a:r>
            <a:r>
              <a:rPr lang="el-GR" altLang="zh-CN" sz="1400" dirty="0">
                <a:solidFill>
                  <a:srgbClr val="FF0000"/>
                </a:solidFill>
                <a:ea typeface="Yu Gothic Medium" panose="020B0500000000000000" pitchFamily="34" charset="-128"/>
              </a:rPr>
              <a:t>μ</a:t>
            </a:r>
            <a:r>
              <a:rPr lang="en-US" altLang="zh-CN" sz="1400" dirty="0">
                <a:solidFill>
                  <a:srgbClr val="FF0000"/>
                </a:solidFill>
                <a:ea typeface="Yu Gothic Medium" panose="020B0500000000000000" pitchFamily="34" charset="-128"/>
              </a:rPr>
              <a:t>s</a:t>
            </a:r>
            <a:endParaRPr lang="zh-CN" altLang="en-US" sz="1400" dirty="0">
              <a:solidFill>
                <a:srgbClr val="FF0000"/>
              </a:solidFill>
            </a:endParaRPr>
          </a:p>
        </p:txBody>
      </p:sp>
    </p:spTree>
    <p:extLst>
      <p:ext uri="{BB962C8B-B14F-4D97-AF65-F5344CB8AC3E}">
        <p14:creationId xmlns:p14="http://schemas.microsoft.com/office/powerpoint/2010/main" xmlns="" val="326426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Outlines</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Requirement of the sensor for beam telescope</a:t>
            </a:r>
          </a:p>
          <a:p>
            <a:pPr>
              <a:buNone/>
            </a:pPr>
            <a:endParaRPr lang="en-US" altLang="zh-CN" dirty="0"/>
          </a:p>
          <a:p>
            <a:r>
              <a:rPr lang="en-US" altLang="zh-CN" dirty="0"/>
              <a:t>Simulation for </a:t>
            </a:r>
            <a:r>
              <a:rPr lang="en-US" altLang="zh-CN" dirty="0" smtClean="0"/>
              <a:t>large </a:t>
            </a:r>
            <a:r>
              <a:rPr lang="en-US" altLang="zh-CN" dirty="0"/>
              <a:t>size pixel design</a:t>
            </a:r>
          </a:p>
          <a:p>
            <a:endParaRPr lang="en-US" altLang="zh-CN" dirty="0"/>
          </a:p>
          <a:p>
            <a:r>
              <a:rPr lang="en-US" altLang="zh-CN" dirty="0"/>
              <a:t>Simulation for small size pixel design </a:t>
            </a:r>
          </a:p>
          <a:p>
            <a:endParaRPr lang="en-US" altLang="zh-CN" dirty="0"/>
          </a:p>
          <a:p>
            <a:r>
              <a:rPr lang="en-US" altLang="zh-CN" dirty="0"/>
              <a:t>Optimization of small size pixel design</a:t>
            </a:r>
          </a:p>
          <a:p>
            <a:pPr marL="0" indent="0">
              <a:buNone/>
            </a:pPr>
            <a:endParaRPr lang="en-US" altLang="zh-CN" dirty="0"/>
          </a:p>
          <a:p>
            <a:r>
              <a:rPr lang="en-US" altLang="zh-CN" dirty="0"/>
              <a:t>Summary</a:t>
            </a:r>
            <a:endParaRPr lang="zh-CN" altLang="en-US" dirty="0"/>
          </a:p>
        </p:txBody>
      </p:sp>
      <p:sp>
        <p:nvSpPr>
          <p:cNvPr id="7" name="灯片编号占位符 6">
            <a:extLst>
              <a:ext uri="{FF2B5EF4-FFF2-40B4-BE49-F238E27FC236}">
                <a16:creationId xmlns:a16="http://schemas.microsoft.com/office/drawing/2014/main" xmlns="" id="{7C05E2C6-003B-4C91-9ABF-9AD7FEFEEB85}"/>
              </a:ext>
            </a:extLst>
          </p:cNvPr>
          <p:cNvSpPr>
            <a:spLocks noGrp="1"/>
          </p:cNvSpPr>
          <p:nvPr>
            <p:ph type="sldNum" sz="quarter" idx="12"/>
          </p:nvPr>
        </p:nvSpPr>
        <p:spPr/>
        <p:txBody>
          <a:bodyPr/>
          <a:lstStyle/>
          <a:p>
            <a:fld id="{0C913308-F349-4B6D-A68A-DD1791B4A57B}" type="slidenum">
              <a:rPr lang="zh-CN" altLang="en-US" smtClean="0"/>
              <a:pPr/>
              <a:t>2</a:t>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Detailed optimization result</a:t>
            </a:r>
            <a:endParaRPr lang="zh-CN" altLang="en-US" sz="3600" dirty="0"/>
          </a:p>
        </p:txBody>
      </p:sp>
      <mc:AlternateContent xmlns:mc="http://schemas.openxmlformats.org/markup-compatibility/2006">
        <mc:Choice xmlns:a14="http://schemas.microsoft.com/office/drawing/2010/main" xmlns="" Requires="a14">
          <p:graphicFrame>
            <p:nvGraphicFramePr>
              <p:cNvPr id="4" name="内容占位符 3"/>
              <p:cNvGraphicFramePr>
                <a:graphicFrameLocks noGrp="1"/>
              </p:cNvGraphicFramePr>
              <p:nvPr>
                <p:ph idx="1"/>
                <p:extLst>
                  <p:ext uri="{D42A27DB-BD31-4B8C-83A1-F6EECF244321}">
                    <p14:modId xmlns:p14="http://schemas.microsoft.com/office/powerpoint/2010/main" val="2940547614"/>
                  </p:ext>
                </p:extLst>
              </p:nvPr>
            </p:nvGraphicFramePr>
            <p:xfrm>
              <a:off x="285720" y="2500306"/>
              <a:ext cx="8229600" cy="2091870"/>
            </p:xfrm>
            <a:graphic>
              <a:graphicData uri="http://schemas.openxmlformats.org/drawingml/2006/table">
                <a:tbl>
                  <a:tblPr firstRow="1" bandRow="1">
                    <a:tableStyleId>{5C22544A-7EE6-4342-B048-85BDC9FD1C3A}</a:tableStyleId>
                  </a:tblPr>
                  <a:tblGrid>
                    <a:gridCol w="1693992">
                      <a:extLst>
                        <a:ext uri="{9D8B030D-6E8A-4147-A177-3AD203B41FA5}">
                          <a16:colId xmlns:a16="http://schemas.microsoft.com/office/drawing/2014/main" val="20000"/>
                        </a:ext>
                      </a:extLst>
                    </a:gridCol>
                    <a:gridCol w="1735032">
                      <a:extLst>
                        <a:ext uri="{9D8B030D-6E8A-4147-A177-3AD203B41FA5}">
                          <a16:colId xmlns:a16="http://schemas.microsoft.com/office/drawing/2014/main" val="20001"/>
                        </a:ext>
                      </a:extLst>
                    </a:gridCol>
                    <a:gridCol w="1577336">
                      <a:extLst>
                        <a:ext uri="{9D8B030D-6E8A-4147-A177-3AD203B41FA5}">
                          <a16:colId xmlns:a16="http://schemas.microsoft.com/office/drawing/2014/main" val="20002"/>
                        </a:ext>
                      </a:extLst>
                    </a:gridCol>
                    <a:gridCol w="15773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altLang="zh-CN" dirty="0"/>
                            <a:t>       Type</a:t>
                          </a:r>
                          <a:endParaRPr lang="zh-CN" altLang="en-US" dirty="0"/>
                        </a:p>
                      </a:txBody>
                      <a:tcPr/>
                    </a:tc>
                    <a:tc>
                      <a:txBody>
                        <a:bodyPr/>
                        <a:lstStyle/>
                        <a:p>
                          <a:r>
                            <a:rPr lang="en-US" altLang="zh-CN" sz="1400" dirty="0"/>
                            <a:t>GR_Pwell_Width2</a:t>
                          </a:r>
                        </a:p>
                        <a:p>
                          <a:r>
                            <a:rPr lang="en-US" altLang="zh-CN" sz="1600" dirty="0"/>
                            <a:t>(DNW width 5µm)</a:t>
                          </a:r>
                          <a:endParaRPr lang="zh-CN" altLang="en-US" sz="1600" dirty="0"/>
                        </a:p>
                      </a:txBody>
                      <a:tcPr/>
                    </a:tc>
                    <a:tc>
                      <a:txBody>
                        <a:bodyPr/>
                        <a:lstStyle/>
                        <a:p>
                          <a:r>
                            <a:rPr lang="en-US" altLang="zh-CN" sz="1400" dirty="0"/>
                            <a:t>GR_Pwell_Width2</a:t>
                          </a:r>
                          <a:endParaRPr lang="zh-CN" altLang="en-US" sz="1400" dirty="0"/>
                        </a:p>
                      </a:txBody>
                      <a:tcPr/>
                    </a:tc>
                    <a:tc>
                      <a:txBody>
                        <a:bodyPr/>
                        <a:lstStyle/>
                        <a:p>
                          <a:r>
                            <a:rPr lang="en-US" altLang="zh-CN" sz="1400" dirty="0"/>
                            <a:t>GR_Pwell_Width4</a:t>
                          </a:r>
                          <a:endParaRPr lang="zh-CN" altLang="en-US" sz="1400" dirty="0"/>
                        </a:p>
                      </a:txBody>
                      <a:tcPr/>
                    </a:tc>
                    <a:tc>
                      <a:txBody>
                        <a:bodyPr/>
                        <a:lstStyle/>
                        <a:p>
                          <a:r>
                            <a:rPr lang="en-US" altLang="zh-CN" sz="1400" dirty="0"/>
                            <a:t>GR_Pwell_Width6</a:t>
                          </a:r>
                          <a:endParaRPr lang="zh-CN" altLang="en-US" sz="1400" dirty="0"/>
                        </a:p>
                      </a:txBody>
                      <a:tcPr/>
                    </a:tc>
                    <a:extLst>
                      <a:ext uri="{0D108BD9-81ED-4DB2-BD59-A6C34878D82A}">
                        <a16:rowId xmlns:a16="http://schemas.microsoft.com/office/drawing/2014/main" val="10000"/>
                      </a:ext>
                    </a:extLst>
                  </a:tr>
                  <a:tr h="0">
                    <a:tc>
                      <a:txBody>
                        <a:bodyPr/>
                        <a:lstStyle/>
                        <a:p>
                          <a:r>
                            <a:rPr lang="en-US" altLang="zh-CN" dirty="0"/>
                            <a:t>Charge Collection(</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up>
                              </m:sSup>
                            </m:oMath>
                          </a14:m>
                          <a:r>
                            <a:rPr lang="en-US" altLang="zh-CN" dirty="0"/>
                            <a:t>)</a:t>
                          </a:r>
                        </a:p>
                        <a:p>
                          <a:endParaRPr lang="zh-CN" altLang="en-US" sz="1600" dirty="0"/>
                        </a:p>
                      </a:txBody>
                      <a:tcPr/>
                    </a:tc>
                    <a:tc>
                      <a:txBody>
                        <a:bodyPr/>
                        <a:lstStyle/>
                        <a:p>
                          <a:endParaRPr lang="en-US" altLang="zh-CN" dirty="0"/>
                        </a:p>
                        <a:p>
                          <a:r>
                            <a:rPr lang="en-US" altLang="zh-CN" dirty="0"/>
                            <a:t>           3302</a:t>
                          </a:r>
                          <a:endParaRPr lang="zh-CN" altLang="en-US" dirty="0"/>
                        </a:p>
                      </a:txBody>
                      <a:tcPr/>
                    </a:tc>
                    <a:tc>
                      <a:txBody>
                        <a:bodyPr/>
                        <a:lstStyle/>
                        <a:p>
                          <a:endParaRPr lang="en-US" altLang="zh-CN" dirty="0"/>
                        </a:p>
                        <a:p>
                          <a:r>
                            <a:rPr lang="en-US" altLang="zh-CN" dirty="0"/>
                            <a:t>      3181</a:t>
                          </a:r>
                          <a:endParaRPr lang="zh-CN" altLang="en-US" dirty="0"/>
                        </a:p>
                      </a:txBody>
                      <a:tcPr/>
                    </a:tc>
                    <a:tc>
                      <a:txBody>
                        <a:bodyPr/>
                        <a:lstStyle/>
                        <a:p>
                          <a:endParaRPr lang="en-US" altLang="zh-CN" dirty="0"/>
                        </a:p>
                        <a:p>
                          <a:r>
                            <a:rPr lang="en-US" altLang="zh-CN" dirty="0"/>
                            <a:t>      3187</a:t>
                          </a:r>
                          <a:endParaRPr lang="zh-CN" altLang="en-US" dirty="0"/>
                        </a:p>
                      </a:txBody>
                      <a:tcPr/>
                    </a:tc>
                    <a:tc>
                      <a:txBody>
                        <a:bodyPr/>
                        <a:lstStyle/>
                        <a:p>
                          <a:endParaRPr lang="en-US" altLang="zh-CN" b="1" i="1" dirty="0">
                            <a:solidFill>
                              <a:srgbClr val="FF0000"/>
                            </a:solidFill>
                          </a:endParaRPr>
                        </a:p>
                        <a:p>
                          <a:r>
                            <a:rPr lang="en-US" altLang="zh-CN" b="1" i="1" dirty="0">
                              <a:solidFill>
                                <a:srgbClr val="FF0000"/>
                              </a:solidFill>
                            </a:rPr>
                            <a:t>       3158</a:t>
                          </a:r>
                          <a:endParaRPr lang="zh-CN" altLang="en-US" b="1" i="1" dirty="0">
                            <a:solidFill>
                              <a:srgbClr val="FF0000"/>
                            </a:solidFill>
                          </a:endParaRPr>
                        </a:p>
                      </a:txBody>
                      <a:tcPr/>
                    </a:tc>
                    <a:extLst>
                      <a:ext uri="{0D108BD9-81ED-4DB2-BD59-A6C34878D82A}">
                        <a16:rowId xmlns:a16="http://schemas.microsoft.com/office/drawing/2014/main" val="10001"/>
                      </a:ext>
                    </a:extLst>
                  </a:tr>
                  <a:tr h="659310">
                    <a:tc>
                      <a:txBody>
                        <a:bodyPr/>
                        <a:lstStyle/>
                        <a:p>
                          <a:r>
                            <a:rPr lang="en-US" altLang="zh-CN" dirty="0"/>
                            <a:t>Capacitance(F)</a:t>
                          </a:r>
                        </a:p>
                      </a:txBody>
                      <a:tcPr/>
                    </a:tc>
                    <a:tc>
                      <a:txBody>
                        <a:bodyPr/>
                        <a:lstStyle/>
                        <a:p>
                          <a:r>
                            <a:rPr lang="en-US" altLang="zh-CN" dirty="0"/>
                            <a:t/>
                          </a:r>
                          <a:r>
                            <a:rPr lang="en-US" altLang="zh-CN" baseline="0" dirty="0"/>
                            <a:t>  6.83</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−15</m:t>
                                  </m:r>
                                </m:sup>
                              </m:sSup>
                            </m:oMath>
                          </a14:m>
                          <a:endParaRPr lang="zh-CN" altLang="en-US" dirty="0"/>
                        </a:p>
                      </a:txBody>
                      <a:tcPr/>
                    </a:tc>
                    <a:tc>
                      <a:txBody>
                        <a:bodyPr/>
                        <a:lstStyle/>
                        <a:p>
                          <a:r>
                            <a:rPr lang="en-US" altLang="zh-CN" dirty="0"/>
                            <a:t>       5.60</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−15</m:t>
                                  </m:r>
                                </m:sup>
                              </m:sSup>
                            </m:oMath>
                          </a14:m>
                          <a:endParaRPr lang="zh-CN" altLang="en-US" dirty="0"/>
                        </a:p>
                      </a:txBody>
                      <a:tcPr/>
                    </a:tc>
                    <a:tc>
                      <a:txBody>
                        <a:bodyPr/>
                        <a:lstStyle/>
                        <a:p>
                          <a:r>
                            <a:rPr lang="en-US" altLang="zh-CN" dirty="0"/>
                            <a:t>     5.57</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−15</m:t>
                                  </m:r>
                                </m:sup>
                              </m:sSup>
                            </m:oMath>
                          </a14:m>
                          <a:endParaRPr lang="zh-CN" altLang="en-US" dirty="0"/>
                        </a:p>
                      </a:txBody>
                      <a:tcPr/>
                    </a:tc>
                    <a:tc>
                      <a:txBody>
                        <a:bodyPr/>
                        <a:lstStyle/>
                        <a:p>
                          <a:r>
                            <a:rPr lang="en-US" altLang="zh-CN" b="1" i="1" dirty="0">
                              <a:solidFill>
                                <a:srgbClr val="FF0000"/>
                              </a:solidFill>
                            </a:rPr>
                            <a:t/>
                          </a:r>
                          <a:r>
                            <a:rPr lang="en-US" altLang="zh-CN" b="1" i="1" baseline="0" dirty="0">
                              <a:solidFill>
                                <a:srgbClr val="FF0000"/>
                              </a:solidFill>
                            </a:rPr>
                            <a:t>      5.59</a:t>
                          </a:r>
                          <a14:m>
                            <m:oMath xmlns:m="http://schemas.openxmlformats.org/officeDocument/2006/math">
                              <m:sSup>
                                <m:sSupPr>
                                  <m:ctrlPr>
                                    <a:rPr lang="en-US" altLang="zh-CN" b="1" i="1" smtClean="0">
                                      <a:solidFill>
                                        <a:srgbClr val="FF0000"/>
                                      </a:solidFill>
                                      <a:latin typeface="Cambria Math" panose="02040503050406030204" pitchFamily="18" charset="0"/>
                                    </a:rPr>
                                  </m:ctrlPr>
                                </m:sSupPr>
                                <m:e>
                                  <m:r>
                                    <a:rPr lang="en-US" altLang="zh-CN" b="1" i="1" smtClean="0">
                                      <a:solidFill>
                                        <a:srgbClr val="FF0000"/>
                                      </a:solidFill>
                                      <a:latin typeface="Cambria Math" panose="02040503050406030204" pitchFamily="18" charset="0"/>
                                    </a:rPr>
                                    <m:t>𝒆</m:t>
                                  </m:r>
                                </m:e>
                                <m:sup>
                                  <m:r>
                                    <a:rPr lang="en-US" altLang="zh-CN" b="1" i="1" smtClean="0">
                                      <a:solidFill>
                                        <a:srgbClr val="FF0000"/>
                                      </a:solidFill>
                                      <a:latin typeface="Cambria Math" panose="02040503050406030204" pitchFamily="18" charset="0"/>
                                    </a:rPr>
                                    <m:t>−</m:t>
                                  </m:r>
                                  <m:r>
                                    <a:rPr lang="en-US" altLang="zh-CN" b="1" i="1" smtClean="0">
                                      <a:solidFill>
                                        <a:srgbClr val="FF0000"/>
                                      </a:solidFill>
                                      <a:latin typeface="Cambria Math" panose="02040503050406030204" pitchFamily="18" charset="0"/>
                                    </a:rPr>
                                    <m:t>𝟏𝟓</m:t>
                                  </m:r>
                                </m:sup>
                              </m:sSup>
                            </m:oMath>
                          </a14:m>
                          <a:endParaRPr lang="zh-CN" altLang="en-US" b="1" i="1" dirty="0">
                            <a:solidFill>
                              <a:srgbClr val="FF0000"/>
                            </a:solidFill>
                          </a:endParaRPr>
                        </a:p>
                      </a:txBody>
                      <a:tcPr/>
                    </a:tc>
                    <a:extLst>
                      <a:ext uri="{0D108BD9-81ED-4DB2-BD59-A6C34878D82A}">
                        <a16:rowId xmlns:a16="http://schemas.microsoft.com/office/drawing/2014/main" val="10002"/>
                      </a:ext>
                    </a:extLst>
                  </a:tr>
                </a:tbl>
              </a:graphicData>
            </a:graphic>
          </p:graphicFrame>
        </mc:Choice>
        <mc:Fallback>
          <p:graphicFrame>
            <p:nvGraphicFramePr>
              <p:cNvPr id="4" name="内容占位符 3"/>
              <p:cNvGraphicFramePr>
                <a:graphicFrameLocks noGrp="1"/>
              </p:cNvGraphicFramePr>
              <p:nvPr>
                <p:ph idx="1"/>
                <p:extLst>
                  <p:ext uri="{D42A27DB-BD31-4B8C-83A1-F6EECF244321}">
                    <p14:modId xmlns:p14="http://schemas.microsoft.com/office/powerpoint/2010/main" xmlns="" xmlns:a14="http://schemas.microsoft.com/office/drawing/2010/main" val="2940547614"/>
                  </p:ext>
                </p:extLst>
              </p:nvPr>
            </p:nvGraphicFramePr>
            <p:xfrm>
              <a:off x="285720" y="2500306"/>
              <a:ext cx="8229600" cy="2091870"/>
            </p:xfrm>
            <a:graphic>
              <a:graphicData uri="http://schemas.openxmlformats.org/drawingml/2006/table">
                <a:tbl>
                  <a:tblPr firstRow="1" bandRow="1">
                    <a:tableStyleId>{5C22544A-7EE6-4342-B048-85BDC9FD1C3A}</a:tableStyleId>
                  </a:tblPr>
                  <a:tblGrid>
                    <a:gridCol w="1693992">
                      <a:extLst>
                        <a:ext uri="{9D8B030D-6E8A-4147-A177-3AD203B41FA5}">
                          <a16:colId xmlns:a16="http://schemas.microsoft.com/office/drawing/2014/main" xmlns="" xmlns:a14="http://schemas.microsoft.com/office/drawing/2010/main" val="20000"/>
                        </a:ext>
                      </a:extLst>
                    </a:gridCol>
                    <a:gridCol w="1735032">
                      <a:extLst>
                        <a:ext uri="{9D8B030D-6E8A-4147-A177-3AD203B41FA5}">
                          <a16:colId xmlns:a16="http://schemas.microsoft.com/office/drawing/2014/main" xmlns="" xmlns:a14="http://schemas.microsoft.com/office/drawing/2010/main" val="20001"/>
                        </a:ext>
                      </a:extLst>
                    </a:gridCol>
                    <a:gridCol w="1577336">
                      <a:extLst>
                        <a:ext uri="{9D8B030D-6E8A-4147-A177-3AD203B41FA5}">
                          <a16:colId xmlns:a16="http://schemas.microsoft.com/office/drawing/2014/main" xmlns="" xmlns:a14="http://schemas.microsoft.com/office/drawing/2010/main" val="20002"/>
                        </a:ext>
                      </a:extLst>
                    </a:gridCol>
                    <a:gridCol w="1577320">
                      <a:extLst>
                        <a:ext uri="{9D8B030D-6E8A-4147-A177-3AD203B41FA5}">
                          <a16:colId xmlns:a16="http://schemas.microsoft.com/office/drawing/2014/main" xmlns="" xmlns:a14="http://schemas.microsoft.com/office/drawing/2010/main" val="20003"/>
                        </a:ext>
                      </a:extLst>
                    </a:gridCol>
                    <a:gridCol w="1645920">
                      <a:extLst>
                        <a:ext uri="{9D8B030D-6E8A-4147-A177-3AD203B41FA5}">
                          <a16:colId xmlns:a16="http://schemas.microsoft.com/office/drawing/2014/main" xmlns="" xmlns:a14="http://schemas.microsoft.com/office/drawing/2010/main" val="20004"/>
                        </a:ext>
                      </a:extLst>
                    </a:gridCol>
                  </a:tblGrid>
                  <a:tr h="548640">
                    <a:tc>
                      <a:txBody>
                        <a:bodyPr/>
                        <a:lstStyle/>
                        <a:p>
                          <a:r>
                            <a:rPr lang="en-US" altLang="zh-CN" dirty="0"/>
                            <a:t>       Type</a:t>
                          </a:r>
                          <a:endParaRPr lang="zh-CN" altLang="en-US" dirty="0"/>
                        </a:p>
                      </a:txBody>
                      <a:tcPr/>
                    </a:tc>
                    <a:tc>
                      <a:txBody>
                        <a:bodyPr/>
                        <a:lstStyle/>
                        <a:p>
                          <a:r>
                            <a:rPr lang="en-US" altLang="zh-CN" sz="1400" dirty="0"/>
                            <a:t>GR_Pwell_Width2</a:t>
                          </a:r>
                        </a:p>
                        <a:p>
                          <a:r>
                            <a:rPr lang="en-US" altLang="zh-CN" sz="1600" dirty="0"/>
                            <a:t>(DNW width 5µm)</a:t>
                          </a:r>
                          <a:endParaRPr lang="zh-CN" altLang="en-US" sz="1600" dirty="0"/>
                        </a:p>
                      </a:txBody>
                      <a:tcPr/>
                    </a:tc>
                    <a:tc>
                      <a:txBody>
                        <a:bodyPr/>
                        <a:lstStyle/>
                        <a:p>
                          <a:r>
                            <a:rPr lang="en-US" altLang="zh-CN" sz="1400" dirty="0"/>
                            <a:t>GR_Pwell_Width2</a:t>
                          </a:r>
                          <a:endParaRPr lang="zh-CN" altLang="en-US" sz="1400" dirty="0"/>
                        </a:p>
                      </a:txBody>
                      <a:tcPr/>
                    </a:tc>
                    <a:tc>
                      <a:txBody>
                        <a:bodyPr/>
                        <a:lstStyle/>
                        <a:p>
                          <a:r>
                            <a:rPr lang="en-US" altLang="zh-CN" sz="1400" dirty="0"/>
                            <a:t>GR_Pwell_Width4</a:t>
                          </a:r>
                          <a:endParaRPr lang="zh-CN" altLang="en-US" sz="1400" dirty="0"/>
                        </a:p>
                      </a:txBody>
                      <a:tcPr/>
                    </a:tc>
                    <a:tc>
                      <a:txBody>
                        <a:bodyPr/>
                        <a:lstStyle/>
                        <a:p>
                          <a:r>
                            <a:rPr lang="en-US" altLang="zh-CN" sz="1400" dirty="0"/>
                            <a:t>GR_Pwell_Width6</a:t>
                          </a:r>
                          <a:endParaRPr lang="zh-CN" altLang="en-US" sz="1400" dirty="0"/>
                        </a:p>
                      </a:txBody>
                      <a:tcPr/>
                    </a:tc>
                    <a:extLst>
                      <a:ext uri="{0D108BD9-81ED-4DB2-BD59-A6C34878D82A}">
                        <a16:rowId xmlns:a16="http://schemas.microsoft.com/office/drawing/2014/main" xmlns="" xmlns:a14="http://schemas.microsoft.com/office/drawing/2010/main" val="10000"/>
                      </a:ext>
                    </a:extLst>
                  </a:tr>
                  <a:tr h="883920">
                    <a:tc>
                      <a:txBody>
                        <a:bodyPr/>
                        <a:lstStyle/>
                        <a:p>
                          <a:endParaRPr lang="zh-CN"/>
                        </a:p>
                      </a:txBody>
                      <a:tcPr>
                        <a:blipFill>
                          <a:blip r:embed="rId2"/>
                          <a:stretch>
                            <a:fillRect l="-360" t="-65068" r="-387770" b="-75342"/>
                          </a:stretch>
                        </a:blipFill>
                      </a:tcPr>
                    </a:tc>
                    <a:tc>
                      <a:txBody>
                        <a:bodyPr/>
                        <a:lstStyle/>
                        <a:p>
                          <a:endParaRPr lang="en-US" altLang="zh-CN" dirty="0"/>
                        </a:p>
                        <a:p>
                          <a:r>
                            <a:rPr lang="en-US" altLang="zh-CN" dirty="0"/>
                            <a:t>           3302</a:t>
                          </a:r>
                          <a:endParaRPr lang="zh-CN" altLang="en-US" dirty="0"/>
                        </a:p>
                      </a:txBody>
                      <a:tcPr/>
                    </a:tc>
                    <a:tc>
                      <a:txBody>
                        <a:bodyPr/>
                        <a:lstStyle/>
                        <a:p>
                          <a:endParaRPr lang="en-US" altLang="zh-CN" dirty="0"/>
                        </a:p>
                        <a:p>
                          <a:r>
                            <a:rPr lang="en-US" altLang="zh-CN" dirty="0"/>
                            <a:t>      3181</a:t>
                          </a:r>
                          <a:endParaRPr lang="zh-CN" altLang="en-US" dirty="0"/>
                        </a:p>
                      </a:txBody>
                      <a:tcPr/>
                    </a:tc>
                    <a:tc>
                      <a:txBody>
                        <a:bodyPr/>
                        <a:lstStyle/>
                        <a:p>
                          <a:endParaRPr lang="en-US" altLang="zh-CN" dirty="0"/>
                        </a:p>
                        <a:p>
                          <a:r>
                            <a:rPr lang="en-US" altLang="zh-CN" dirty="0"/>
                            <a:t>      3187</a:t>
                          </a:r>
                          <a:endParaRPr lang="zh-CN" altLang="en-US" dirty="0"/>
                        </a:p>
                      </a:txBody>
                      <a:tcPr/>
                    </a:tc>
                    <a:tc>
                      <a:txBody>
                        <a:bodyPr/>
                        <a:lstStyle/>
                        <a:p>
                          <a:endParaRPr lang="en-US" altLang="zh-CN" b="1" i="1" dirty="0">
                            <a:solidFill>
                              <a:srgbClr val="FF0000"/>
                            </a:solidFill>
                          </a:endParaRPr>
                        </a:p>
                        <a:p>
                          <a:r>
                            <a:rPr lang="en-US" altLang="zh-CN" b="1" i="1" dirty="0">
                              <a:solidFill>
                                <a:srgbClr val="FF0000"/>
                              </a:solidFill>
                            </a:rPr>
                            <a:t>       3158</a:t>
                          </a:r>
                          <a:endParaRPr lang="zh-CN" altLang="en-US" b="1" i="1" dirty="0">
                            <a:solidFill>
                              <a:srgbClr val="FF0000"/>
                            </a:solidFill>
                          </a:endParaRPr>
                        </a:p>
                      </a:txBody>
                      <a:tcPr/>
                    </a:tc>
                    <a:extLst>
                      <a:ext uri="{0D108BD9-81ED-4DB2-BD59-A6C34878D82A}">
                        <a16:rowId xmlns:a16="http://schemas.microsoft.com/office/drawing/2014/main" xmlns="" xmlns:a14="http://schemas.microsoft.com/office/drawing/2010/main" val="10001"/>
                      </a:ext>
                    </a:extLst>
                  </a:tr>
                  <a:tr h="659310">
                    <a:tc>
                      <a:txBody>
                        <a:bodyPr/>
                        <a:lstStyle/>
                        <a:p>
                          <a:r>
                            <a:rPr lang="en-US" altLang="zh-CN" dirty="0"/>
                            <a:t>Capacitance(F)</a:t>
                          </a:r>
                        </a:p>
                      </a:txBody>
                      <a:tcPr/>
                    </a:tc>
                    <a:tc>
                      <a:txBody>
                        <a:bodyPr/>
                        <a:lstStyle/>
                        <a:p>
                          <a:endParaRPr lang="zh-CN"/>
                        </a:p>
                      </a:txBody>
                      <a:tcPr>
                        <a:blipFill>
                          <a:blip r:embed="rId2"/>
                          <a:stretch>
                            <a:fillRect l="-97895" t="-223148" r="-278246" b="-1852"/>
                          </a:stretch>
                        </a:blipFill>
                      </a:tcPr>
                    </a:tc>
                    <a:tc>
                      <a:txBody>
                        <a:bodyPr/>
                        <a:lstStyle/>
                        <a:p>
                          <a:endParaRPr lang="zh-CN"/>
                        </a:p>
                      </a:txBody>
                      <a:tcPr>
                        <a:blipFill>
                          <a:blip r:embed="rId2"/>
                          <a:stretch>
                            <a:fillRect l="-217761" t="-223148" r="-206178" b="-1852"/>
                          </a:stretch>
                        </a:blipFill>
                      </a:tcPr>
                    </a:tc>
                    <a:tc>
                      <a:txBody>
                        <a:bodyPr/>
                        <a:lstStyle/>
                        <a:p>
                          <a:endParaRPr lang="zh-CN"/>
                        </a:p>
                      </a:txBody>
                      <a:tcPr>
                        <a:blipFill>
                          <a:blip r:embed="rId2"/>
                          <a:stretch>
                            <a:fillRect l="-317761" t="-223148" r="-106178" b="-1852"/>
                          </a:stretch>
                        </a:blipFill>
                      </a:tcPr>
                    </a:tc>
                    <a:tc>
                      <a:txBody>
                        <a:bodyPr/>
                        <a:lstStyle/>
                        <a:p>
                          <a:endParaRPr lang="zh-CN"/>
                        </a:p>
                      </a:txBody>
                      <a:tcPr>
                        <a:blipFill>
                          <a:blip r:embed="rId2"/>
                          <a:stretch>
                            <a:fillRect l="-400741" t="-223148" r="-1852" b="-1852"/>
                          </a:stretch>
                        </a:blipFill>
                      </a:tcPr>
                    </a:tc>
                    <a:extLst>
                      <a:ext uri="{0D108BD9-81ED-4DB2-BD59-A6C34878D82A}">
                        <a16:rowId xmlns:a16="http://schemas.microsoft.com/office/drawing/2014/main" xmlns="" xmlns:a14="http://schemas.microsoft.com/office/drawing/2010/main" val="10002"/>
                      </a:ext>
                    </a:extLst>
                  </a:tr>
                </a:tbl>
              </a:graphicData>
            </a:graphic>
          </p:graphicFrame>
        </mc:Fallback>
      </mc:AlternateContent>
      <p:sp>
        <p:nvSpPr>
          <p:cNvPr id="5" name="TextBox 4"/>
          <p:cNvSpPr txBox="1"/>
          <p:nvPr/>
        </p:nvSpPr>
        <p:spPr>
          <a:xfrm>
            <a:off x="1016164" y="2028590"/>
            <a:ext cx="7111672" cy="307777"/>
          </a:xfrm>
          <a:prstGeom prst="rect">
            <a:avLst/>
          </a:prstGeom>
          <a:noFill/>
        </p:spPr>
        <p:txBody>
          <a:bodyPr wrap="square" rtlCol="0">
            <a:spAutoFit/>
          </a:bodyPr>
          <a:lstStyle/>
          <a:p>
            <a:r>
              <a:rPr lang="en-US" altLang="zh-CN" sz="1400" b="1" dirty="0"/>
              <a:t>Comparison of the optimization design based on the 6µm*6µm size   Bias voltage -2.5V</a:t>
            </a:r>
            <a:endParaRPr lang="zh-CN" altLang="en-US" sz="1400" b="1" dirty="0"/>
          </a:p>
        </p:txBody>
      </p:sp>
      <p:sp>
        <p:nvSpPr>
          <p:cNvPr id="6" name="TextBox 5"/>
          <p:cNvSpPr txBox="1"/>
          <p:nvPr/>
        </p:nvSpPr>
        <p:spPr>
          <a:xfrm>
            <a:off x="285720" y="5283395"/>
            <a:ext cx="7929618" cy="1200329"/>
          </a:xfrm>
          <a:prstGeom prst="rect">
            <a:avLst/>
          </a:prstGeom>
          <a:noFill/>
        </p:spPr>
        <p:txBody>
          <a:bodyPr wrap="square" rtlCol="0">
            <a:spAutoFit/>
          </a:bodyPr>
          <a:lstStyle/>
          <a:p>
            <a:r>
              <a:rPr lang="en-US" altLang="zh-CN" dirty="0"/>
              <a:t>  Obviously , the </a:t>
            </a:r>
            <a:r>
              <a:rPr lang="en-US" altLang="zh-CN" dirty="0">
                <a:solidFill>
                  <a:srgbClr val="00B050"/>
                </a:solidFill>
              </a:rPr>
              <a:t>capacitance</a:t>
            </a:r>
            <a:r>
              <a:rPr lang="en-US" altLang="zh-CN" dirty="0"/>
              <a:t>  of the detailed optimization design </a:t>
            </a:r>
            <a:r>
              <a:rPr lang="en-US" altLang="zh-CN" dirty="0">
                <a:solidFill>
                  <a:srgbClr val="00B050"/>
                </a:solidFill>
              </a:rPr>
              <a:t>decreases </a:t>
            </a:r>
            <a:r>
              <a:rPr lang="en-US" altLang="zh-CN" dirty="0"/>
              <a:t>a lot by </a:t>
            </a:r>
            <a:r>
              <a:rPr lang="en-US" altLang="zh-CN" dirty="0">
                <a:solidFill>
                  <a:srgbClr val="00B050"/>
                </a:solidFill>
              </a:rPr>
              <a:t>18%</a:t>
            </a:r>
            <a:r>
              <a:rPr lang="en-US" altLang="zh-CN" dirty="0"/>
              <a:t>, compared to the  original one , and fortunately the </a:t>
            </a:r>
            <a:r>
              <a:rPr lang="en-US" altLang="zh-CN" dirty="0">
                <a:solidFill>
                  <a:srgbClr val="00B050"/>
                </a:solidFill>
              </a:rPr>
              <a:t>charge collection does not change a lot</a:t>
            </a:r>
            <a:r>
              <a:rPr lang="en-US" altLang="zh-CN" dirty="0"/>
              <a:t> . The “</a:t>
            </a:r>
            <a:r>
              <a:rPr lang="en-US" altLang="zh-CN" dirty="0">
                <a:solidFill>
                  <a:srgbClr val="00B050"/>
                </a:solidFill>
              </a:rPr>
              <a:t>GR_Width6</a:t>
            </a:r>
            <a:r>
              <a:rPr lang="en-US" altLang="zh-CN" dirty="0"/>
              <a:t>”design should be the best one since there is more space for the circuit inside.</a:t>
            </a:r>
            <a:endParaRPr lang="zh-CN" altLang="en-US" dirty="0"/>
          </a:p>
        </p:txBody>
      </p:sp>
      <p:sp>
        <p:nvSpPr>
          <p:cNvPr id="9" name="灯片编号占位符 8">
            <a:extLst>
              <a:ext uri="{FF2B5EF4-FFF2-40B4-BE49-F238E27FC236}">
                <a16:creationId xmlns:a16="http://schemas.microsoft.com/office/drawing/2014/main" xmlns="" id="{8A88D604-B841-40B3-9B7B-367D4755ED10}"/>
              </a:ext>
            </a:extLst>
          </p:cNvPr>
          <p:cNvSpPr>
            <a:spLocks noGrp="1"/>
          </p:cNvSpPr>
          <p:nvPr>
            <p:ph type="sldNum" sz="quarter" idx="12"/>
          </p:nvPr>
        </p:nvSpPr>
        <p:spPr/>
        <p:txBody>
          <a:bodyPr/>
          <a:lstStyle/>
          <a:p>
            <a:fld id="{0C913308-F349-4B6D-A68A-DD1791B4A57B}" type="slidenum">
              <a:rPr lang="zh-CN" altLang="en-US" smtClean="0"/>
              <a:pPr/>
              <a:t>20</a:t>
            </a:fld>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55A3584-8727-4831-9FD6-F8FB585F67D7}"/>
              </a:ext>
            </a:extLst>
          </p:cNvPr>
          <p:cNvSpPr>
            <a:spLocks noGrp="1"/>
          </p:cNvSpPr>
          <p:nvPr>
            <p:ph type="title"/>
          </p:nvPr>
        </p:nvSpPr>
        <p:spPr/>
        <p:txBody>
          <a:bodyPr>
            <a:normAutofit/>
          </a:bodyPr>
          <a:lstStyle/>
          <a:p>
            <a:r>
              <a:rPr lang="en-US" altLang="zh-CN" sz="3600" dirty="0"/>
              <a:t>Summary</a:t>
            </a:r>
            <a:endParaRPr lang="zh-CN" altLang="en-US" sz="3600" dirty="0"/>
          </a:p>
        </p:txBody>
      </p:sp>
      <mc:AlternateContent xmlns:mc="http://schemas.openxmlformats.org/markup-compatibility/2006">
        <mc:Choice xmlns:a14="http://schemas.microsoft.com/office/drawing/2010/main" xmlns="" Requires="a14">
          <p:sp>
            <p:nvSpPr>
              <p:cNvPr id="3" name="内容占位符 2">
                <a:extLst>
                  <a:ext uri="{FF2B5EF4-FFF2-40B4-BE49-F238E27FC236}">
                    <a16:creationId xmlns:a16="http://schemas.microsoft.com/office/drawing/2014/main" id="{C75954CA-2EA0-4484-8085-6A5EDF85C704}"/>
                  </a:ext>
                </a:extLst>
              </p:cNvPr>
              <p:cNvSpPr>
                <a:spLocks noGrp="1"/>
              </p:cNvSpPr>
              <p:nvPr>
                <p:ph idx="1"/>
              </p:nvPr>
            </p:nvSpPr>
            <p:spPr/>
            <p:txBody>
              <a:bodyPr>
                <a:normAutofit/>
              </a:bodyPr>
              <a:lstStyle/>
              <a:p>
                <a:r>
                  <a:rPr lang="en-US" altLang="zh-CN" sz="2400" dirty="0"/>
                  <a:t>The charge collection efficiency can reach </a:t>
                </a:r>
                <a:r>
                  <a:rPr lang="en-US" altLang="zh-CN" sz="2400" dirty="0">
                    <a:solidFill>
                      <a:srgbClr val="00B050"/>
                    </a:solidFill>
                  </a:rPr>
                  <a:t>16.2%~ 19.9% </a:t>
                </a:r>
                <a:r>
                  <a:rPr lang="en-US" altLang="zh-CN" sz="2400" dirty="0"/>
                  <a:t>for different design based on </a:t>
                </a:r>
                <a:r>
                  <a:rPr lang="en-US" altLang="zh-CN" sz="2400" dirty="0">
                    <a:solidFill>
                      <a:srgbClr val="00B050"/>
                    </a:solidFill>
                  </a:rPr>
                  <a:t>16</a:t>
                </a:r>
                <a:r>
                  <a:rPr lang="el-GR" altLang="zh-CN" sz="2400" dirty="0">
                    <a:ea typeface="Yu Gothic Medium" panose="020B0500000000000000" pitchFamily="34" charset="-128"/>
                  </a:rPr>
                  <a:t/>
                </a:r>
                <a:r>
                  <a:rPr lang="el-GR" altLang="zh-CN" sz="2400" dirty="0">
                    <a:solidFill>
                      <a:srgbClr val="00B050"/>
                    </a:solidFill>
                    <a:ea typeface="Yu Gothic Medium" panose="020B0500000000000000" pitchFamily="34" charset="-128"/>
                  </a:rPr>
                  <a:t>μ</a:t>
                </a:r>
                <a:r>
                  <a:rPr lang="en-US" altLang="zh-CN" sz="2400" dirty="0">
                    <a:solidFill>
                      <a:srgbClr val="00B050"/>
                    </a:solidFill>
                    <a:ea typeface="Yu Gothic Medium" panose="020B0500000000000000" pitchFamily="34" charset="-128"/>
                  </a:rPr>
                  <a:t>m </a:t>
                </a:r>
                <a:r>
                  <a:rPr lang="en-US" altLang="zh-CN" sz="2400" dirty="0">
                    <a:solidFill>
                      <a:srgbClr val="00B050"/>
                    </a:solidFill>
                  </a:rPr>
                  <a:t>*16</a:t>
                </a:r>
                <a:r>
                  <a:rPr lang="el-GR" altLang="zh-CN" sz="2400" dirty="0">
                    <a:ea typeface="Yu Gothic Medium" panose="020B0500000000000000" pitchFamily="34" charset="-128"/>
                  </a:rPr>
                  <a:t/>
                </a:r>
                <a:r>
                  <a:rPr lang="el-GR" altLang="zh-CN" sz="2400" dirty="0">
                    <a:solidFill>
                      <a:srgbClr val="00B050"/>
                    </a:solidFill>
                    <a:ea typeface="Yu Gothic Medium" panose="020B0500000000000000" pitchFamily="34" charset="-128"/>
                  </a:rPr>
                  <a:t>μ</a:t>
                </a:r>
                <a:r>
                  <a:rPr lang="en-US" altLang="zh-CN" sz="2400" dirty="0">
                    <a:solidFill>
                      <a:srgbClr val="00B050"/>
                    </a:solidFill>
                    <a:ea typeface="Yu Gothic Medium" panose="020B0500000000000000" pitchFamily="34" charset="-128"/>
                  </a:rPr>
                  <a:t>m</a:t>
                </a:r>
                <a:r>
                  <a:rPr lang="en-US" altLang="zh-CN" sz="2400" dirty="0">
                    <a:solidFill>
                      <a:srgbClr val="00B050"/>
                    </a:solidFill>
                  </a:rPr>
                  <a:t> pixel pitch</a:t>
                </a:r>
                <a:r>
                  <a:rPr lang="en-US" altLang="zh-CN" sz="2400" dirty="0"/>
                  <a:t>, since the MIPs is 80</a:t>
                </a:r>
                <a14:m>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𝑒</m:t>
                        </m:r>
                      </m:e>
                      <m:sup>
                        <m:r>
                          <a:rPr lang="en-US" altLang="zh-CN" sz="2400" b="0" i="1" smtClean="0">
                            <a:latin typeface="Cambria Math" panose="02040503050406030204" pitchFamily="18" charset="0"/>
                          </a:rPr>
                          <m:t>−</m:t>
                        </m:r>
                      </m:sup>
                    </m:sSup>
                  </m:oMath>
                </a14:m>
                <a:r>
                  <a:rPr lang="en-US" altLang="zh-CN" sz="2400" dirty="0"/>
                  <a:t>-h/</a:t>
                </a:r>
                <a:r>
                  <a:rPr lang="el-GR" altLang="zh-CN" sz="2400" dirty="0">
                    <a:latin typeface="Yu Gothic Medium" panose="020B0500000000000000" pitchFamily="34" charset="-128"/>
                    <a:ea typeface="Yu Gothic Medium" panose="020B0500000000000000" pitchFamily="34" charset="-128"/>
                  </a:rPr>
                  <a:t>μ</a:t>
                </a:r>
                <a:r>
                  <a:rPr lang="en-US" altLang="zh-CN" sz="2400" dirty="0">
                    <a:latin typeface="Yu Gothic Medium" panose="020B0500000000000000" pitchFamily="34" charset="-128"/>
                    <a:ea typeface="Yu Gothic Medium" panose="020B0500000000000000" pitchFamily="34" charset="-128"/>
                  </a:rPr>
                  <a:t>m.</a:t>
                </a:r>
              </a:p>
              <a:p>
                <a:endParaRPr lang="en-US" altLang="zh-CN" sz="2400" dirty="0"/>
              </a:p>
              <a:p>
                <a:r>
                  <a:rPr lang="en-US" altLang="zh-CN" sz="2400" dirty="0"/>
                  <a:t>The </a:t>
                </a:r>
                <a:r>
                  <a:rPr lang="en-US" altLang="zh-CN" sz="2400" dirty="0">
                    <a:solidFill>
                      <a:srgbClr val="00B050"/>
                    </a:solidFill>
                  </a:rPr>
                  <a:t>capacitance</a:t>
                </a:r>
                <a:r>
                  <a:rPr lang="en-US" altLang="zh-CN" sz="2400" dirty="0"/>
                  <a:t> of the 16*16 pixel pitch design can reach </a:t>
                </a:r>
                <a:r>
                  <a:rPr lang="en-US" altLang="zh-CN" sz="2400" dirty="0">
                    <a:solidFill>
                      <a:srgbClr val="00B050"/>
                    </a:solidFill>
                  </a:rPr>
                  <a:t>5.6fF</a:t>
                </a:r>
                <a:r>
                  <a:rPr lang="en-US" altLang="zh-CN" sz="2400" dirty="0"/>
                  <a:t> after a series of optimization. And the 6</a:t>
                </a:r>
                <a:r>
                  <a:rPr lang="el-GR" altLang="zh-CN" sz="2400" dirty="0">
                    <a:latin typeface="Yu Gothic Medium" panose="020B0500000000000000" pitchFamily="34" charset="-128"/>
                    <a:ea typeface="Yu Gothic Medium" panose="020B0500000000000000" pitchFamily="34" charset="-128"/>
                  </a:rPr>
                  <a:t> μ</a:t>
                </a:r>
                <a:r>
                  <a:rPr lang="en-US" altLang="zh-CN" sz="2400" dirty="0">
                    <a:latin typeface="Yu Gothic Medium" panose="020B0500000000000000" pitchFamily="34" charset="-128"/>
                    <a:ea typeface="Yu Gothic Medium" panose="020B0500000000000000" pitchFamily="34" charset="-128"/>
                  </a:rPr>
                  <a:t>m*6</a:t>
                </a:r>
                <a:r>
                  <a:rPr lang="el-GR" altLang="zh-CN" sz="2400" dirty="0">
                    <a:latin typeface="Yu Gothic Medium" panose="020B0500000000000000" pitchFamily="34" charset="-128"/>
                    <a:ea typeface="Yu Gothic Medium" panose="020B0500000000000000" pitchFamily="34" charset="-128"/>
                  </a:rPr>
                  <a:t> μ</a:t>
                </a:r>
                <a:r>
                  <a:rPr lang="en-US" altLang="zh-CN" sz="2400" dirty="0">
                    <a:latin typeface="Yu Gothic Medium" panose="020B0500000000000000" pitchFamily="34" charset="-128"/>
                    <a:ea typeface="Yu Gothic Medium" panose="020B0500000000000000" pitchFamily="34" charset="-128"/>
                  </a:rPr>
                  <a:t>m pixel size with </a:t>
                </a:r>
                <a:r>
                  <a:rPr lang="en-US" altLang="zh-CN" sz="2400" dirty="0">
                    <a:solidFill>
                      <a:srgbClr val="00B050"/>
                    </a:solidFill>
                    <a:latin typeface="Yu Gothic Medium" panose="020B0500000000000000" pitchFamily="34" charset="-128"/>
                    <a:ea typeface="Yu Gothic Medium" panose="020B0500000000000000" pitchFamily="34" charset="-128"/>
                  </a:rPr>
                  <a:t>6</a:t>
                </a:r>
                <a:r>
                  <a:rPr lang="el-GR" altLang="zh-CN" sz="2400" dirty="0">
                    <a:solidFill>
                      <a:srgbClr val="00B050"/>
                    </a:solidFill>
                    <a:latin typeface="Yu Gothic Medium" panose="020B0500000000000000" pitchFamily="34" charset="-128"/>
                    <a:ea typeface="Yu Gothic Medium" panose="020B0500000000000000" pitchFamily="34" charset="-128"/>
                  </a:rPr>
                  <a:t> μ</a:t>
                </a:r>
                <a:r>
                  <a:rPr lang="en-US" altLang="zh-CN" sz="2400" dirty="0">
                    <a:solidFill>
                      <a:srgbClr val="00B050"/>
                    </a:solidFill>
                    <a:latin typeface="Yu Gothic Medium" panose="020B0500000000000000" pitchFamily="34" charset="-128"/>
                    <a:ea typeface="Yu Gothic Medium" panose="020B0500000000000000" pitchFamily="34" charset="-128"/>
                  </a:rPr>
                  <a:t>m </a:t>
                </a:r>
                <a:r>
                  <a:rPr lang="en-US" altLang="zh-CN" sz="2400" dirty="0" err="1">
                    <a:solidFill>
                      <a:srgbClr val="00B050"/>
                    </a:solidFill>
                    <a:latin typeface="Yu Gothic Medium" panose="020B0500000000000000" pitchFamily="34" charset="-128"/>
                    <a:ea typeface="Yu Gothic Medium" panose="020B0500000000000000" pitchFamily="34" charset="-128"/>
                  </a:rPr>
                  <a:t>GR_Pwell_Width</a:t>
                </a:r>
                <a:r>
                  <a:rPr lang="en-US" altLang="zh-CN" sz="2400" dirty="0">
                    <a:solidFill>
                      <a:srgbClr val="00B050"/>
                    </a:solidFill>
                    <a:latin typeface="Yu Gothic Medium" panose="020B0500000000000000" pitchFamily="34" charset="-128"/>
                    <a:ea typeface="Yu Gothic Medium" panose="020B0500000000000000" pitchFamily="34" charset="-128"/>
                  </a:rPr>
                  <a:t/>
                </a:r>
                <a:r>
                  <a:rPr lang="en-US" altLang="zh-CN" sz="2400" dirty="0">
                    <a:latin typeface="Yu Gothic Medium" panose="020B0500000000000000" pitchFamily="34" charset="-128"/>
                    <a:ea typeface="Yu Gothic Medium" panose="020B0500000000000000" pitchFamily="34" charset="-128"/>
                  </a:rPr>
                  <a:t>design would be the best choice among all the designs.</a:t>
                </a:r>
                <a:endParaRPr lang="en-US" altLang="zh-CN" sz="2400" dirty="0"/>
              </a:p>
              <a:p>
                <a:endParaRPr lang="en-US" altLang="zh-CN" sz="2400" dirty="0"/>
              </a:p>
              <a:p>
                <a:r>
                  <a:rPr lang="en-US" altLang="zh-CN" sz="2400" dirty="0"/>
                  <a:t>More detailed optimization need to be carried out in order to achieve better performance.</a:t>
                </a:r>
                <a:endParaRPr lang="zh-CN" altLang="en-US" sz="2400" dirty="0"/>
              </a:p>
            </p:txBody>
          </p:sp>
        </mc:Choice>
        <mc:Fallback>
          <p:sp>
            <p:nvSpPr>
              <p:cNvPr id="3" name="内容占位符 2">
                <a:extLst>
                  <a:ext uri="{FF2B5EF4-FFF2-40B4-BE49-F238E27FC236}">
                    <a16:creationId xmlns:a16="http://schemas.microsoft.com/office/drawing/2014/main" xmlns="" xmlns:a14="http://schemas.microsoft.com/office/drawing/2010/main" id="{C75954CA-2EA0-4484-8085-6A5EDF85C704}"/>
                  </a:ext>
                </a:extLst>
              </p:cNvPr>
              <p:cNvSpPr>
                <a:spLocks noGrp="1" noRot="1" noChangeAspect="1" noMove="1" noResize="1" noEditPoints="1" noAdjustHandles="1" noChangeArrowheads="1" noChangeShapeType="1" noTextEdit="1"/>
              </p:cNvSpPr>
              <p:nvPr>
                <p:ph idx="1"/>
              </p:nvPr>
            </p:nvSpPr>
            <p:spPr>
              <a:blipFill>
                <a:blip r:embed="rId2"/>
                <a:stretch>
                  <a:fillRect l="-963" t="-1078" r="-1778" b="-404"/>
                </a:stretch>
              </a:blipFill>
            </p:spPr>
            <p:txBody>
              <a:bodyPr/>
              <a:lstStyle/>
              <a:p>
                <a:r>
                  <a:rPr lang="zh-CN" altLang="en-US">
                    <a:noFill/>
                  </a:rPr>
                  <a:t> </a:t>
                </a:r>
              </a:p>
            </p:txBody>
          </p:sp>
        </mc:Fallback>
      </mc:AlternateContent>
      <p:sp>
        <p:nvSpPr>
          <p:cNvPr id="7" name="灯片编号占位符 6">
            <a:extLst>
              <a:ext uri="{FF2B5EF4-FFF2-40B4-BE49-F238E27FC236}">
                <a16:creationId xmlns:a16="http://schemas.microsoft.com/office/drawing/2014/main" xmlns="" id="{56F1F9AB-9E76-49A8-9CDE-4C85646CD78B}"/>
              </a:ext>
            </a:extLst>
          </p:cNvPr>
          <p:cNvSpPr>
            <a:spLocks noGrp="1"/>
          </p:cNvSpPr>
          <p:nvPr>
            <p:ph type="sldNum" sz="quarter" idx="12"/>
          </p:nvPr>
        </p:nvSpPr>
        <p:spPr/>
        <p:txBody>
          <a:bodyPr/>
          <a:lstStyle/>
          <a:p>
            <a:fld id="{0C913308-F349-4B6D-A68A-DD1791B4A57B}" type="slidenum">
              <a:rPr lang="zh-CN" altLang="en-US" smtClean="0"/>
              <a:pPr/>
              <a:t>21</a:t>
            </a:fld>
            <a:endParaRPr lang="zh-CN" altLang="en-US"/>
          </a:p>
        </p:txBody>
      </p:sp>
    </p:spTree>
    <p:extLst>
      <p:ext uri="{BB962C8B-B14F-4D97-AF65-F5344CB8AC3E}">
        <p14:creationId xmlns:p14="http://schemas.microsoft.com/office/powerpoint/2010/main" xmlns="" val="2246160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7E0AAD1-4016-4009-B96D-05F6CAE0AD5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xmlns="" id="{2584052A-C22F-47B1-95AE-77B6BB22E388}"/>
              </a:ext>
            </a:extLst>
          </p:cNvPr>
          <p:cNvSpPr>
            <a:spLocks noGrp="1"/>
          </p:cNvSpPr>
          <p:nvPr>
            <p:ph idx="1"/>
          </p:nvPr>
        </p:nvSpPr>
        <p:spPr/>
        <p:txBody>
          <a:bodyPr/>
          <a:lstStyle/>
          <a:p>
            <a:pPr marL="0" indent="0">
              <a:buNone/>
            </a:pPr>
            <a:endParaRPr lang="en-US" altLang="zh-CN" dirty="0"/>
          </a:p>
          <a:p>
            <a:pPr marL="0" indent="0">
              <a:buNone/>
            </a:pPr>
            <a:endParaRPr lang="en-US" altLang="zh-CN" dirty="0"/>
          </a:p>
          <a:p>
            <a:pPr marL="0" indent="0">
              <a:buNone/>
            </a:pPr>
            <a:r>
              <a:rPr lang="en-US" altLang="zh-CN" sz="4400" b="1" dirty="0"/>
              <a:t> </a:t>
            </a:r>
            <a:r>
              <a:rPr lang="zh-CN" altLang="en-US" sz="4400" b="1" dirty="0"/>
              <a:t>                     </a:t>
            </a:r>
            <a:r>
              <a:rPr lang="en-US" altLang="zh-CN" sz="6600" b="1" dirty="0">
                <a:solidFill>
                  <a:schemeClr val="accent1">
                    <a:lumMod val="50000"/>
                  </a:schemeClr>
                </a:solidFill>
              </a:rPr>
              <a:t>Thanks</a:t>
            </a:r>
            <a:r>
              <a:rPr lang="zh-CN" altLang="en-US" sz="6600" b="1" dirty="0">
                <a:solidFill>
                  <a:schemeClr val="accent1">
                    <a:lumMod val="50000"/>
                  </a:schemeClr>
                </a:solidFill>
              </a:rPr>
              <a:t> </a:t>
            </a:r>
            <a:r>
              <a:rPr lang="en-US" altLang="zh-CN" sz="6600" b="1" dirty="0">
                <a:solidFill>
                  <a:schemeClr val="accent1">
                    <a:lumMod val="50000"/>
                  </a:schemeClr>
                </a:solidFill>
              </a:rPr>
              <a:t>!</a:t>
            </a:r>
          </a:p>
        </p:txBody>
      </p:sp>
      <p:sp>
        <p:nvSpPr>
          <p:cNvPr id="4" name="灯片编号占位符 3">
            <a:extLst>
              <a:ext uri="{FF2B5EF4-FFF2-40B4-BE49-F238E27FC236}">
                <a16:creationId xmlns:a16="http://schemas.microsoft.com/office/drawing/2014/main" xmlns="" id="{8D274787-D21C-4539-B5BB-C13C8E5AC54C}"/>
              </a:ext>
            </a:extLst>
          </p:cNvPr>
          <p:cNvSpPr>
            <a:spLocks noGrp="1"/>
          </p:cNvSpPr>
          <p:nvPr>
            <p:ph type="sldNum" sz="quarter" idx="12"/>
          </p:nvPr>
        </p:nvSpPr>
        <p:spPr/>
        <p:txBody>
          <a:bodyPr/>
          <a:lstStyle/>
          <a:p>
            <a:fld id="{0C913308-F349-4B6D-A68A-DD1791B4A57B}" type="slidenum">
              <a:rPr lang="zh-CN" altLang="en-US" smtClean="0"/>
              <a:pPr/>
              <a:t>22</a:t>
            </a:fld>
            <a:endParaRPr lang="zh-CN" altLang="en-US"/>
          </a:p>
        </p:txBody>
      </p:sp>
    </p:spTree>
    <p:extLst>
      <p:ext uri="{BB962C8B-B14F-4D97-AF65-F5344CB8AC3E}">
        <p14:creationId xmlns:p14="http://schemas.microsoft.com/office/powerpoint/2010/main" xmlns="" val="2209401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0D24581-FE94-4E0C-BB38-6DA02266C051}"/>
              </a:ext>
            </a:extLst>
          </p:cNvPr>
          <p:cNvSpPr>
            <a:spLocks noGrp="1"/>
          </p:cNvSpPr>
          <p:nvPr>
            <p:ph type="title"/>
          </p:nvPr>
        </p:nvSpPr>
        <p:spPr/>
        <p:txBody>
          <a:bodyPr>
            <a:normAutofit/>
          </a:bodyPr>
          <a:lstStyle/>
          <a:p>
            <a:r>
              <a:rPr lang="en-US" altLang="zh-CN" sz="3600" dirty="0"/>
              <a:t>Background and requirement of sensor</a:t>
            </a:r>
            <a:endParaRPr lang="zh-CN" altLang="en-US" sz="3600" dirty="0"/>
          </a:p>
        </p:txBody>
      </p:sp>
      <p:pic>
        <p:nvPicPr>
          <p:cNvPr id="5" name="内容占位符 4">
            <a:extLst>
              <a:ext uri="{FF2B5EF4-FFF2-40B4-BE49-F238E27FC236}">
                <a16:creationId xmlns:a16="http://schemas.microsoft.com/office/drawing/2014/main" xmlns="" id="{690ED5CB-902B-422C-AE2D-03BE2BBA60B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7200" y="1772816"/>
            <a:ext cx="3862568" cy="2476872"/>
          </a:xfrm>
        </p:spPr>
      </p:pic>
      <p:sp>
        <p:nvSpPr>
          <p:cNvPr id="6" name="文本框 5">
            <a:extLst>
              <a:ext uri="{FF2B5EF4-FFF2-40B4-BE49-F238E27FC236}">
                <a16:creationId xmlns:a16="http://schemas.microsoft.com/office/drawing/2014/main" xmlns="" id="{3E657B57-C6F6-481C-AF12-E9DE386CFAF1}"/>
              </a:ext>
            </a:extLst>
          </p:cNvPr>
          <p:cNvSpPr txBox="1"/>
          <p:nvPr/>
        </p:nvSpPr>
        <p:spPr>
          <a:xfrm>
            <a:off x="323528" y="4288728"/>
            <a:ext cx="3996240" cy="338554"/>
          </a:xfrm>
          <a:prstGeom prst="rect">
            <a:avLst/>
          </a:prstGeom>
          <a:noFill/>
        </p:spPr>
        <p:txBody>
          <a:bodyPr wrap="square" rtlCol="0">
            <a:spAutoFit/>
          </a:bodyPr>
          <a:lstStyle/>
          <a:p>
            <a:r>
              <a:rPr lang="en-US" altLang="zh-CN" sz="1600" b="1" dirty="0"/>
              <a:t>Overview of EUDET type beam telescope</a:t>
            </a:r>
            <a:endParaRPr lang="zh-CN" altLang="en-US" sz="1600" b="1" dirty="0"/>
          </a:p>
        </p:txBody>
      </p:sp>
      <p:sp>
        <p:nvSpPr>
          <p:cNvPr id="9" name="对话气泡: 圆角矩形 8">
            <a:extLst>
              <a:ext uri="{FF2B5EF4-FFF2-40B4-BE49-F238E27FC236}">
                <a16:creationId xmlns:a16="http://schemas.microsoft.com/office/drawing/2014/main" xmlns="" id="{38F698E6-C073-48D0-A9EE-685F7C3AA4A9}"/>
              </a:ext>
            </a:extLst>
          </p:cNvPr>
          <p:cNvSpPr/>
          <p:nvPr/>
        </p:nvSpPr>
        <p:spPr>
          <a:xfrm>
            <a:off x="4716016" y="1484784"/>
            <a:ext cx="2245399" cy="1694484"/>
          </a:xfrm>
          <a:prstGeom prst="wedgeRoundRectCallout">
            <a:avLst>
              <a:gd name="adj1" fmla="val -177966"/>
              <a:gd name="adj2" fmla="val 451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xmlns="" id="{6BD37480-6273-4209-8CB4-FF003C15DE2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99347" y="1609650"/>
            <a:ext cx="2078736" cy="1444752"/>
          </a:xfrm>
          <a:prstGeom prst="rect">
            <a:avLst/>
          </a:prstGeom>
        </p:spPr>
      </p:pic>
      <p:sp>
        <p:nvSpPr>
          <p:cNvPr id="12" name="文本框 11">
            <a:extLst>
              <a:ext uri="{FF2B5EF4-FFF2-40B4-BE49-F238E27FC236}">
                <a16:creationId xmlns:a16="http://schemas.microsoft.com/office/drawing/2014/main" xmlns="" id="{141E9E85-0A10-4439-A5C2-526DDD2D955B}"/>
              </a:ext>
            </a:extLst>
          </p:cNvPr>
          <p:cNvSpPr txBox="1"/>
          <p:nvPr/>
        </p:nvSpPr>
        <p:spPr>
          <a:xfrm>
            <a:off x="571472" y="4643446"/>
            <a:ext cx="7344816" cy="1846659"/>
          </a:xfrm>
          <a:prstGeom prst="rect">
            <a:avLst/>
          </a:prstGeom>
          <a:noFill/>
          <a:ln>
            <a:solidFill>
              <a:schemeClr val="accent1"/>
            </a:solidFill>
          </a:ln>
        </p:spPr>
        <p:txBody>
          <a:bodyPr wrap="square" rtlCol="0">
            <a:spAutoFit/>
          </a:bodyPr>
          <a:lstStyle/>
          <a:p>
            <a:r>
              <a:rPr lang="en-US" altLang="zh-CN" sz="1600" dirty="0">
                <a:ea typeface="Yu Gothic Medium" panose="020B0500000000000000" pitchFamily="34" charset="-128"/>
              </a:rPr>
              <a:t>  A beam telescope project has been applied by SDU pixel group. In order to achieve the required resolution, the geometry of the sensor such as the pixel size, the gap width between </a:t>
            </a:r>
            <a:r>
              <a:rPr lang="en-US" altLang="zh-CN" sz="1600" dirty="0" err="1">
                <a:ea typeface="Yu Gothic Medium" panose="020B0500000000000000" pitchFamily="34" charset="-128"/>
              </a:rPr>
              <a:t>Pwell</a:t>
            </a:r>
            <a:r>
              <a:rPr lang="en-US" altLang="zh-CN" sz="1600" dirty="0">
                <a:ea typeface="Yu Gothic Medium" panose="020B0500000000000000" pitchFamily="34" charset="-128"/>
              </a:rPr>
              <a:t> and </a:t>
            </a:r>
            <a:r>
              <a:rPr lang="en-US" altLang="zh-CN" sz="1600" dirty="0" err="1">
                <a:ea typeface="Yu Gothic Medium" panose="020B0500000000000000" pitchFamily="34" charset="-128"/>
              </a:rPr>
              <a:t>Nwell</a:t>
            </a:r>
            <a:r>
              <a:rPr lang="en-US" altLang="zh-CN" sz="1600" dirty="0">
                <a:ea typeface="Yu Gothic Medium" panose="020B0500000000000000" pitchFamily="34" charset="-128"/>
              </a:rPr>
              <a:t> have been simulated.</a:t>
            </a:r>
          </a:p>
          <a:p>
            <a:r>
              <a:rPr lang="en-US" altLang="zh-CN" sz="1600" dirty="0">
                <a:ea typeface="Yu Gothic Medium" panose="020B0500000000000000" pitchFamily="34" charset="-128"/>
              </a:rPr>
              <a:t>and this talk is mainly about the </a:t>
            </a:r>
            <a:r>
              <a:rPr lang="en-US" altLang="zh-CN" sz="1600" b="1" dirty="0">
                <a:solidFill>
                  <a:srgbClr val="00B050"/>
                </a:solidFill>
                <a:ea typeface="Yu Gothic Medium" panose="020B0500000000000000" pitchFamily="34" charset="-128"/>
              </a:rPr>
              <a:t>charge collection </a:t>
            </a:r>
            <a:r>
              <a:rPr lang="en-US" altLang="zh-CN" sz="1600" dirty="0">
                <a:ea typeface="Yu Gothic Medium" panose="020B0500000000000000" pitchFamily="34" charset="-128"/>
              </a:rPr>
              <a:t>and the </a:t>
            </a:r>
            <a:r>
              <a:rPr lang="en-US" altLang="zh-CN" sz="1600" b="1" dirty="0">
                <a:solidFill>
                  <a:srgbClr val="00B050"/>
                </a:solidFill>
                <a:ea typeface="Yu Gothic Medium" panose="020B0500000000000000" pitchFamily="34" charset="-128"/>
              </a:rPr>
              <a:t>capacitance of the pixel diode</a:t>
            </a:r>
            <a:r>
              <a:rPr lang="en-US" altLang="zh-CN" sz="1600" dirty="0">
                <a:ea typeface="Yu Gothic Medium" panose="020B0500000000000000" pitchFamily="34" charset="-128"/>
              </a:rPr>
              <a:t> related to the geometry.</a:t>
            </a:r>
          </a:p>
          <a:p>
            <a:r>
              <a:rPr lang="en-US" altLang="zh-CN" sz="1600" dirty="0">
                <a:latin typeface="Yu Gothic Medium" panose="020B0500000000000000" pitchFamily="34" charset="-128"/>
                <a:ea typeface="Yu Gothic Medium" panose="020B0500000000000000" pitchFamily="34" charset="-128"/>
              </a:rPr>
              <a:t>  </a:t>
            </a:r>
          </a:p>
          <a:p>
            <a:endParaRPr lang="zh-CN" altLang="en-US" dirty="0"/>
          </a:p>
        </p:txBody>
      </p:sp>
      <p:sp>
        <p:nvSpPr>
          <p:cNvPr id="13" name="文本框 12">
            <a:extLst>
              <a:ext uri="{FF2B5EF4-FFF2-40B4-BE49-F238E27FC236}">
                <a16:creationId xmlns:a16="http://schemas.microsoft.com/office/drawing/2014/main" xmlns="" id="{948A4091-CD56-415C-BDD5-AAE5F828B824}"/>
              </a:ext>
            </a:extLst>
          </p:cNvPr>
          <p:cNvSpPr txBox="1"/>
          <p:nvPr/>
        </p:nvSpPr>
        <p:spPr>
          <a:xfrm>
            <a:off x="4572000" y="3304134"/>
            <a:ext cx="3445061" cy="1231106"/>
          </a:xfrm>
          <a:prstGeom prst="rect">
            <a:avLst/>
          </a:prstGeom>
          <a:noFill/>
        </p:spPr>
        <p:txBody>
          <a:bodyPr wrap="square" rtlCol="0">
            <a:spAutoFit/>
          </a:bodyPr>
          <a:lstStyle/>
          <a:p>
            <a:r>
              <a:rPr lang="en-US" altLang="zh-CN" sz="1400" b="1" dirty="0"/>
              <a:t>MIMOSA 26   AMS350  epi-layer technology</a:t>
            </a:r>
          </a:p>
          <a:p>
            <a:r>
              <a:rPr lang="en-US" altLang="zh-CN" sz="1400" b="1" dirty="0"/>
              <a:t>18.4 </a:t>
            </a:r>
            <a:r>
              <a:rPr lang="el-GR" altLang="zh-CN" sz="1400" b="1" dirty="0">
                <a:ea typeface="Yu Gothic Medium" panose="020B0500000000000000" pitchFamily="34" charset="-128"/>
              </a:rPr>
              <a:t>μ</a:t>
            </a:r>
            <a:r>
              <a:rPr lang="en-US" altLang="zh-CN" sz="1400" b="1" dirty="0">
                <a:ea typeface="Yu Gothic Medium" panose="020B0500000000000000" pitchFamily="34" charset="-128"/>
              </a:rPr>
              <a:t>m</a:t>
            </a:r>
            <a:r>
              <a:rPr lang="en-US" altLang="zh-CN" sz="1400" b="1" dirty="0"/>
              <a:t>*18.4</a:t>
            </a:r>
            <a:r>
              <a:rPr lang="el-GR" altLang="zh-CN" sz="1400" b="1" dirty="0">
                <a:ea typeface="Yu Gothic Medium" panose="020B0500000000000000" pitchFamily="34" charset="-128"/>
              </a:rPr>
              <a:t> μ</a:t>
            </a:r>
            <a:r>
              <a:rPr lang="en-US" altLang="zh-CN" sz="1400" b="1" dirty="0">
                <a:ea typeface="Yu Gothic Medium" panose="020B0500000000000000" pitchFamily="34" charset="-128"/>
              </a:rPr>
              <a:t>m pixel pitch</a:t>
            </a:r>
          </a:p>
          <a:p>
            <a:r>
              <a:rPr lang="en-US" altLang="zh-CN" sz="1400" b="1" dirty="0">
                <a:ea typeface="Yu Gothic Medium" panose="020B0500000000000000" pitchFamily="34" charset="-128"/>
              </a:rPr>
              <a:t>Binary resolution 5.31 </a:t>
            </a:r>
            <a:r>
              <a:rPr lang="el-GR" altLang="zh-CN" sz="1400" b="1" dirty="0">
                <a:ea typeface="Yu Gothic Medium" panose="020B0500000000000000" pitchFamily="34" charset="-128"/>
              </a:rPr>
              <a:t>μ</a:t>
            </a:r>
            <a:r>
              <a:rPr lang="en-US" altLang="zh-CN" sz="1400" b="1">
                <a:ea typeface="Yu Gothic Medium" panose="020B0500000000000000" pitchFamily="34" charset="-128"/>
              </a:rPr>
              <a:t>m .</a:t>
            </a:r>
            <a:endParaRPr lang="en-US" altLang="zh-CN" sz="1400" b="1" dirty="0">
              <a:ea typeface="Yu Gothic Medium" panose="020B0500000000000000" pitchFamily="34" charset="-128"/>
            </a:endParaRPr>
          </a:p>
          <a:p>
            <a:r>
              <a:rPr lang="en-US" altLang="zh-CN" sz="1400" b="1" dirty="0">
                <a:ea typeface="Yu Gothic Medium" panose="020B0500000000000000" pitchFamily="34" charset="-128"/>
              </a:rPr>
              <a:t> 3.24 </a:t>
            </a:r>
            <a:r>
              <a:rPr lang="el-GR" altLang="zh-CN" sz="1400" b="1" dirty="0">
                <a:ea typeface="Yu Gothic Medium" panose="020B0500000000000000" pitchFamily="34" charset="-128"/>
              </a:rPr>
              <a:t>μ</a:t>
            </a:r>
            <a:r>
              <a:rPr lang="en-US" altLang="zh-CN" sz="1400" b="1" dirty="0">
                <a:ea typeface="Yu Gothic Medium" panose="020B0500000000000000" pitchFamily="34" charset="-128"/>
              </a:rPr>
              <a:t>m with 5 GeV beam.</a:t>
            </a:r>
            <a:endParaRPr lang="en-US" altLang="zh-CN" sz="1400" b="1" dirty="0"/>
          </a:p>
          <a:p>
            <a:endParaRPr lang="zh-CN" altLang="en-US" dirty="0"/>
          </a:p>
        </p:txBody>
      </p:sp>
      <p:sp>
        <p:nvSpPr>
          <p:cNvPr id="8" name="灯片编号占位符 7">
            <a:extLst>
              <a:ext uri="{FF2B5EF4-FFF2-40B4-BE49-F238E27FC236}">
                <a16:creationId xmlns:a16="http://schemas.microsoft.com/office/drawing/2014/main" xmlns="" id="{1ABAFAED-8354-4B31-B838-79FE549695D0}"/>
              </a:ext>
            </a:extLst>
          </p:cNvPr>
          <p:cNvSpPr>
            <a:spLocks noGrp="1"/>
          </p:cNvSpPr>
          <p:nvPr>
            <p:ph type="sldNum" sz="quarter" idx="12"/>
          </p:nvPr>
        </p:nvSpPr>
        <p:spPr/>
        <p:txBody>
          <a:bodyPr/>
          <a:lstStyle/>
          <a:p>
            <a:fld id="{0C913308-F349-4B6D-A68A-DD1791B4A57B}" type="slidenum">
              <a:rPr lang="zh-CN" altLang="en-US" smtClean="0"/>
              <a:pPr/>
              <a:t>3</a:t>
            </a:fld>
            <a:endParaRPr lang="zh-CN" altLang="en-US"/>
          </a:p>
        </p:txBody>
      </p:sp>
    </p:spTree>
    <p:extLst>
      <p:ext uri="{BB962C8B-B14F-4D97-AF65-F5344CB8AC3E}">
        <p14:creationId xmlns:p14="http://schemas.microsoft.com/office/powerpoint/2010/main" xmlns="" val="1550277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5936007-9B47-4D61-8526-B5FDB50BC917}"/>
              </a:ext>
            </a:extLst>
          </p:cNvPr>
          <p:cNvSpPr>
            <a:spLocks noGrp="1"/>
          </p:cNvSpPr>
          <p:nvPr>
            <p:ph type="title"/>
          </p:nvPr>
        </p:nvSpPr>
        <p:spPr/>
        <p:txBody>
          <a:bodyPr>
            <a:normAutofit/>
          </a:bodyPr>
          <a:lstStyle/>
          <a:p>
            <a:r>
              <a:rPr lang="en-US" altLang="zh-CN" sz="3600" dirty="0"/>
              <a:t>About TCAD </a:t>
            </a:r>
            <a:endParaRPr lang="zh-CN" altLang="en-US" sz="3600" dirty="0"/>
          </a:p>
        </p:txBody>
      </p:sp>
      <p:graphicFrame>
        <p:nvGraphicFramePr>
          <p:cNvPr id="4" name="内容占位符 3">
            <a:extLst>
              <a:ext uri="{FF2B5EF4-FFF2-40B4-BE49-F238E27FC236}">
                <a16:creationId xmlns:a16="http://schemas.microsoft.com/office/drawing/2014/main" xmlns="" id="{47A88036-A37F-4613-81C8-2C921F1B6BF4}"/>
              </a:ext>
            </a:extLst>
          </p:cNvPr>
          <p:cNvGraphicFramePr>
            <a:graphicFrameLocks noGrp="1"/>
          </p:cNvGraphicFramePr>
          <p:nvPr>
            <p:ph idx="1"/>
            <p:extLst>
              <p:ext uri="{D42A27DB-BD31-4B8C-83A1-F6EECF244321}">
                <p14:modId xmlns:p14="http://schemas.microsoft.com/office/powerpoint/2010/main" xmlns="" val="14112379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a:extLst>
              <a:ext uri="{FF2B5EF4-FFF2-40B4-BE49-F238E27FC236}">
                <a16:creationId xmlns:a16="http://schemas.microsoft.com/office/drawing/2014/main" xmlns="" id="{1E5A065A-2A0D-426E-81F6-754B8A64C886}"/>
              </a:ext>
            </a:extLst>
          </p:cNvPr>
          <p:cNvSpPr txBox="1"/>
          <p:nvPr/>
        </p:nvSpPr>
        <p:spPr>
          <a:xfrm>
            <a:off x="457200" y="1772816"/>
            <a:ext cx="8003232" cy="830997"/>
          </a:xfrm>
          <a:prstGeom prst="rect">
            <a:avLst/>
          </a:prstGeom>
          <a:noFill/>
        </p:spPr>
        <p:txBody>
          <a:bodyPr wrap="square" rtlCol="0">
            <a:spAutoFit/>
          </a:bodyPr>
          <a:lstStyle/>
          <a:p>
            <a:r>
              <a:rPr lang="en-US" altLang="zh-CN" sz="1600" dirty="0"/>
              <a:t>     Technology Computer Aided Design(TCAD) is a branch of electronic design automation</a:t>
            </a:r>
            <a:r>
              <a:rPr lang="zh-CN" altLang="en-US" sz="1600" dirty="0"/>
              <a:t>（</a:t>
            </a:r>
            <a:r>
              <a:rPr lang="en-US" altLang="zh-CN" sz="1600" dirty="0"/>
              <a:t>EDA</a:t>
            </a:r>
            <a:r>
              <a:rPr lang="zh-CN" altLang="en-US" sz="1600" dirty="0"/>
              <a:t>）</a:t>
            </a:r>
            <a:r>
              <a:rPr lang="en-US" altLang="zh-CN" sz="1600" dirty="0"/>
              <a:t> that models semiconductor fabrication and semiconductor device operation.  </a:t>
            </a:r>
          </a:p>
          <a:p>
            <a:r>
              <a:rPr lang="en-US" altLang="zh-CN" sz="1600" dirty="0"/>
              <a:t>     The simulation tool we use is </a:t>
            </a:r>
            <a:r>
              <a:rPr lang="en-US" altLang="zh-CN" sz="1600" b="1" dirty="0" err="1">
                <a:solidFill>
                  <a:srgbClr val="0070C0"/>
                </a:solidFill>
              </a:rPr>
              <a:t>Sentaurus</a:t>
            </a:r>
            <a:r>
              <a:rPr lang="en-US" altLang="zh-CN" sz="1600" dirty="0"/>
              <a:t> which belongs to </a:t>
            </a:r>
            <a:r>
              <a:rPr lang="en-US" altLang="zh-CN" sz="1600" b="1" dirty="0">
                <a:solidFill>
                  <a:srgbClr val="0070C0"/>
                </a:solidFill>
              </a:rPr>
              <a:t>SYNOPSYS</a:t>
            </a:r>
            <a:r>
              <a:rPr lang="en-US" altLang="zh-CN" sz="1600" dirty="0"/>
              <a:t> Inc.</a:t>
            </a:r>
            <a:endParaRPr lang="zh-CN" altLang="en-US" sz="1600" dirty="0"/>
          </a:p>
        </p:txBody>
      </p:sp>
      <p:pic>
        <p:nvPicPr>
          <p:cNvPr id="3" name="图片 2">
            <a:extLst>
              <a:ext uri="{FF2B5EF4-FFF2-40B4-BE49-F238E27FC236}">
                <a16:creationId xmlns:a16="http://schemas.microsoft.com/office/drawing/2014/main" xmlns="" id="{161B884E-9210-493B-B9A6-83570A32148C}"/>
              </a:ext>
            </a:extLst>
          </p:cNvPr>
          <p:cNvPicPr>
            <a:picLocks noChangeAspect="1"/>
          </p:cNvPicPr>
          <p:nvPr/>
        </p:nvPicPr>
        <p:blipFill>
          <a:blip r:embed="rId6"/>
          <a:stretch>
            <a:fillRect/>
          </a:stretch>
        </p:blipFill>
        <p:spPr>
          <a:xfrm>
            <a:off x="-31573" y="3429000"/>
            <a:ext cx="5088633" cy="2718707"/>
          </a:xfrm>
          <a:prstGeom prst="rect">
            <a:avLst/>
          </a:prstGeom>
        </p:spPr>
      </p:pic>
      <p:sp>
        <p:nvSpPr>
          <p:cNvPr id="8" name="椭圆 7">
            <a:extLst>
              <a:ext uri="{FF2B5EF4-FFF2-40B4-BE49-F238E27FC236}">
                <a16:creationId xmlns:a16="http://schemas.microsoft.com/office/drawing/2014/main" xmlns="" id="{ACE06678-43CC-4531-9139-845E1EFEB29F}"/>
              </a:ext>
            </a:extLst>
          </p:cNvPr>
          <p:cNvSpPr/>
          <p:nvPr/>
        </p:nvSpPr>
        <p:spPr>
          <a:xfrm>
            <a:off x="-17948" y="4901883"/>
            <a:ext cx="936104" cy="12215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xmlns="" id="{54633AA3-85A9-48D1-8D50-E69BE274A575}"/>
              </a:ext>
            </a:extLst>
          </p:cNvPr>
          <p:cNvSpPr/>
          <p:nvPr/>
        </p:nvSpPr>
        <p:spPr>
          <a:xfrm>
            <a:off x="1915838" y="4889495"/>
            <a:ext cx="864096" cy="19465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xmlns="" id="{D751F638-06EF-4B0D-BA3B-68430D6B81F2}"/>
              </a:ext>
            </a:extLst>
          </p:cNvPr>
          <p:cNvSpPr/>
          <p:nvPr/>
        </p:nvSpPr>
        <p:spPr>
          <a:xfrm>
            <a:off x="2877094" y="4923487"/>
            <a:ext cx="720080" cy="122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xmlns="" id="{5632E970-5E7B-40EE-AF13-EB240C667B41}"/>
              </a:ext>
            </a:extLst>
          </p:cNvPr>
          <p:cNvSpPr/>
          <p:nvPr/>
        </p:nvSpPr>
        <p:spPr>
          <a:xfrm>
            <a:off x="1969368" y="5066048"/>
            <a:ext cx="730424" cy="20139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xmlns="" id="{FC37C1B1-2D27-490F-915C-6125EA9082B6}"/>
              </a:ext>
            </a:extLst>
          </p:cNvPr>
          <p:cNvSpPr/>
          <p:nvPr/>
        </p:nvSpPr>
        <p:spPr>
          <a:xfrm>
            <a:off x="0" y="5589240"/>
            <a:ext cx="720080" cy="1440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灯片编号占位符 13">
            <a:extLst>
              <a:ext uri="{FF2B5EF4-FFF2-40B4-BE49-F238E27FC236}">
                <a16:creationId xmlns:a16="http://schemas.microsoft.com/office/drawing/2014/main" xmlns="" id="{66B9AD1F-593E-431D-8A3E-EB8B3600CFEB}"/>
              </a:ext>
            </a:extLst>
          </p:cNvPr>
          <p:cNvSpPr>
            <a:spLocks noGrp="1"/>
          </p:cNvSpPr>
          <p:nvPr>
            <p:ph type="sldNum" sz="quarter" idx="12"/>
          </p:nvPr>
        </p:nvSpPr>
        <p:spPr/>
        <p:txBody>
          <a:bodyPr/>
          <a:lstStyle/>
          <a:p>
            <a:fld id="{0C913308-F349-4B6D-A68A-DD1791B4A57B}" type="slidenum">
              <a:rPr lang="zh-CN" altLang="en-US" smtClean="0"/>
              <a:pPr/>
              <a:t>4</a:t>
            </a:fld>
            <a:endParaRPr lang="zh-CN" altLang="en-US"/>
          </a:p>
        </p:txBody>
      </p:sp>
      <p:graphicFrame>
        <p:nvGraphicFramePr>
          <p:cNvPr id="16" name="图示 15">
            <a:extLst>
              <a:ext uri="{FF2B5EF4-FFF2-40B4-BE49-F238E27FC236}">
                <a16:creationId xmlns:a16="http://schemas.microsoft.com/office/drawing/2014/main" xmlns="" id="{571BF7EB-7C71-4CD5-87D1-BEEBF489D455}"/>
              </a:ext>
            </a:extLst>
          </p:cNvPr>
          <p:cNvGraphicFramePr/>
          <p:nvPr>
            <p:extLst>
              <p:ext uri="{D42A27DB-BD31-4B8C-83A1-F6EECF244321}">
                <p14:modId xmlns:p14="http://schemas.microsoft.com/office/powerpoint/2010/main" xmlns="" val="1447029608"/>
              </p:ext>
            </p:extLst>
          </p:nvPr>
        </p:nvGraphicFramePr>
        <p:xfrm>
          <a:off x="5220072" y="3834127"/>
          <a:ext cx="3696072" cy="22576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文本框 16">
            <a:extLst>
              <a:ext uri="{FF2B5EF4-FFF2-40B4-BE49-F238E27FC236}">
                <a16:creationId xmlns:a16="http://schemas.microsoft.com/office/drawing/2014/main" xmlns="" id="{60D881B7-D3BC-4BA0-ACD3-535469E3E682}"/>
              </a:ext>
            </a:extLst>
          </p:cNvPr>
          <p:cNvSpPr txBox="1"/>
          <p:nvPr/>
        </p:nvSpPr>
        <p:spPr>
          <a:xfrm>
            <a:off x="355098" y="3129588"/>
            <a:ext cx="3851920" cy="307777"/>
          </a:xfrm>
          <a:prstGeom prst="rect">
            <a:avLst/>
          </a:prstGeom>
          <a:noFill/>
        </p:spPr>
        <p:txBody>
          <a:bodyPr wrap="square" rtlCol="0">
            <a:spAutoFit/>
          </a:bodyPr>
          <a:lstStyle/>
          <a:p>
            <a:r>
              <a:rPr lang="en-US" altLang="zh-CN" sz="1400" b="1" dirty="0"/>
              <a:t>Tools used for the simulation in TCAD </a:t>
            </a:r>
            <a:r>
              <a:rPr lang="en-US" altLang="zh-CN" sz="1400" b="1" dirty="0" err="1"/>
              <a:t>Sentaurus</a:t>
            </a:r>
            <a:endParaRPr lang="zh-CN" altLang="en-US" sz="1400" b="1" dirty="0"/>
          </a:p>
        </p:txBody>
      </p:sp>
      <p:sp>
        <p:nvSpPr>
          <p:cNvPr id="18" name="文本框 17">
            <a:extLst>
              <a:ext uri="{FF2B5EF4-FFF2-40B4-BE49-F238E27FC236}">
                <a16:creationId xmlns:a16="http://schemas.microsoft.com/office/drawing/2014/main" xmlns="" id="{434AF81B-E30A-45BB-B8F6-657E8D6EA3FE}"/>
              </a:ext>
            </a:extLst>
          </p:cNvPr>
          <p:cNvSpPr txBox="1"/>
          <p:nvPr/>
        </p:nvSpPr>
        <p:spPr>
          <a:xfrm>
            <a:off x="5374432" y="3406560"/>
            <a:ext cx="3312368" cy="307777"/>
          </a:xfrm>
          <a:prstGeom prst="rect">
            <a:avLst/>
          </a:prstGeom>
          <a:noFill/>
        </p:spPr>
        <p:txBody>
          <a:bodyPr wrap="square" rtlCol="0">
            <a:spAutoFit/>
          </a:bodyPr>
          <a:lstStyle/>
          <a:p>
            <a:r>
              <a:rPr lang="en-US" altLang="zh-CN" sz="1400" b="1" dirty="0" smtClean="0"/>
              <a:t>Physical </a:t>
            </a:r>
            <a:r>
              <a:rPr lang="en-US" altLang="zh-CN" sz="1400" b="1" dirty="0"/>
              <a:t>models used in </a:t>
            </a:r>
            <a:r>
              <a:rPr lang="en-US" altLang="zh-CN" sz="1400" b="1" dirty="0" err="1"/>
              <a:t>Sentaurus</a:t>
            </a:r>
            <a:r>
              <a:rPr lang="en-US" altLang="zh-CN" sz="1400" b="1" dirty="0"/>
              <a:t> Device</a:t>
            </a:r>
            <a:endParaRPr lang="zh-CN" altLang="en-US" sz="1400" b="1" dirty="0"/>
          </a:p>
        </p:txBody>
      </p:sp>
    </p:spTree>
    <p:extLst>
      <p:ext uri="{BB962C8B-B14F-4D97-AF65-F5344CB8AC3E}">
        <p14:creationId xmlns:p14="http://schemas.microsoft.com/office/powerpoint/2010/main" xmlns="" val="3383577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Large size pixel design research</a:t>
            </a:r>
            <a:endParaRPr lang="zh-CN" altLang="en-US" sz="3600" dirty="0"/>
          </a:p>
        </p:txBody>
      </p:sp>
      <p:sp>
        <p:nvSpPr>
          <p:cNvPr id="19" name="TextBox 18"/>
          <p:cNvSpPr txBox="1"/>
          <p:nvPr/>
        </p:nvSpPr>
        <p:spPr>
          <a:xfrm>
            <a:off x="714348" y="3714752"/>
            <a:ext cx="2857520" cy="523220"/>
          </a:xfrm>
          <a:prstGeom prst="rect">
            <a:avLst/>
          </a:prstGeom>
          <a:noFill/>
        </p:spPr>
        <p:txBody>
          <a:bodyPr wrap="square" rtlCol="0">
            <a:spAutoFit/>
          </a:bodyPr>
          <a:lstStyle/>
          <a:p>
            <a:r>
              <a:rPr lang="en-US" altLang="zh-CN" sz="1400" b="1" dirty="0"/>
              <a:t>3*3_Arrays_50</a:t>
            </a:r>
            <a:r>
              <a:rPr lang="el-GR" altLang="zh-CN" sz="1400" b="1" dirty="0">
                <a:ea typeface="Yu Gothic Medium" panose="020B0500000000000000" pitchFamily="34" charset="-128"/>
              </a:rPr>
              <a:t> μ</a:t>
            </a:r>
            <a:r>
              <a:rPr lang="en-US" altLang="zh-CN" sz="1400" b="1" dirty="0">
                <a:ea typeface="Yu Gothic Medium" panose="020B0500000000000000" pitchFamily="34" charset="-128"/>
              </a:rPr>
              <a:t>m </a:t>
            </a:r>
            <a:r>
              <a:rPr lang="en-US" altLang="zh-CN" sz="1400" b="1" dirty="0"/>
              <a:t>*50</a:t>
            </a:r>
            <a:r>
              <a:rPr lang="el-GR" altLang="zh-CN" sz="1400" b="1" dirty="0">
                <a:ea typeface="Yu Gothic Medium" panose="020B0500000000000000" pitchFamily="34" charset="-128"/>
              </a:rPr>
              <a:t> μ</a:t>
            </a:r>
            <a:r>
              <a:rPr lang="en-US" altLang="zh-CN" sz="1400" b="1" dirty="0">
                <a:ea typeface="Yu Gothic Medium" panose="020B0500000000000000" pitchFamily="34" charset="-128"/>
              </a:rPr>
              <a:t>m </a:t>
            </a:r>
            <a:r>
              <a:rPr lang="en-US" altLang="zh-CN" sz="1400" b="1" dirty="0"/>
              <a:t>_Pixel</a:t>
            </a:r>
            <a:r>
              <a:rPr lang="en-US" altLang="zh-CN" sz="1400" b="1" dirty="0">
                <a:solidFill>
                  <a:schemeClr val="accent6">
                    <a:lumMod val="50000"/>
                  </a:schemeClr>
                </a:solidFill>
              </a:rPr>
              <a:t> </a:t>
            </a:r>
            <a:r>
              <a:rPr lang="en-US" altLang="zh-CN" sz="1400" b="1" dirty="0"/>
              <a:t>pitch</a:t>
            </a:r>
            <a:endParaRPr lang="zh-CN" altLang="en-US" sz="1400" b="1" dirty="0"/>
          </a:p>
        </p:txBody>
      </p:sp>
      <p:sp>
        <p:nvSpPr>
          <p:cNvPr id="20" name="TextBox 19"/>
          <p:cNvSpPr txBox="1"/>
          <p:nvPr/>
        </p:nvSpPr>
        <p:spPr>
          <a:xfrm>
            <a:off x="51554" y="6239951"/>
            <a:ext cx="3143272" cy="307777"/>
          </a:xfrm>
          <a:prstGeom prst="rect">
            <a:avLst/>
          </a:prstGeom>
          <a:noFill/>
        </p:spPr>
        <p:txBody>
          <a:bodyPr wrap="square" rtlCol="0">
            <a:spAutoFit/>
          </a:bodyPr>
          <a:lstStyle/>
          <a:p>
            <a:r>
              <a:rPr lang="en-US" altLang="zh-CN" sz="1400" b="1" dirty="0"/>
              <a:t>3*3_Arrays_50</a:t>
            </a:r>
            <a:r>
              <a:rPr lang="el-GR" altLang="zh-CN" sz="1400" b="1" dirty="0">
                <a:ea typeface="Yu Gothic Medium" panose="020B0500000000000000" pitchFamily="34" charset="-128"/>
              </a:rPr>
              <a:t> μ</a:t>
            </a:r>
            <a:r>
              <a:rPr lang="en-US" altLang="zh-CN" sz="1400" b="1" dirty="0">
                <a:ea typeface="Yu Gothic Medium" panose="020B0500000000000000" pitchFamily="34" charset="-128"/>
              </a:rPr>
              <a:t>m </a:t>
            </a:r>
            <a:r>
              <a:rPr lang="en-US" altLang="zh-CN" sz="1400" b="1" dirty="0"/>
              <a:t>*100</a:t>
            </a:r>
            <a:r>
              <a:rPr lang="el-GR" altLang="zh-CN" sz="1400" b="1" dirty="0">
                <a:ea typeface="Yu Gothic Medium" panose="020B0500000000000000" pitchFamily="34" charset="-128"/>
              </a:rPr>
              <a:t> μ</a:t>
            </a:r>
            <a:r>
              <a:rPr lang="en-US" altLang="zh-CN" sz="1400" b="1" dirty="0">
                <a:ea typeface="Yu Gothic Medium" panose="020B0500000000000000" pitchFamily="34" charset="-128"/>
              </a:rPr>
              <a:t>m </a:t>
            </a:r>
            <a:r>
              <a:rPr lang="en-US" altLang="zh-CN" sz="1400" b="1" dirty="0"/>
              <a:t>_Pixel pitch</a:t>
            </a:r>
            <a:endParaRPr lang="zh-CN" altLang="en-US" sz="1400" b="1" dirty="0"/>
          </a:p>
        </p:txBody>
      </p:sp>
      <p:sp>
        <p:nvSpPr>
          <p:cNvPr id="21" name="TextBox 20"/>
          <p:cNvSpPr txBox="1"/>
          <p:nvPr/>
        </p:nvSpPr>
        <p:spPr>
          <a:xfrm>
            <a:off x="4283968" y="6250745"/>
            <a:ext cx="3143272" cy="307777"/>
          </a:xfrm>
          <a:prstGeom prst="rect">
            <a:avLst/>
          </a:prstGeom>
          <a:noFill/>
        </p:spPr>
        <p:txBody>
          <a:bodyPr wrap="square" rtlCol="0">
            <a:spAutoFit/>
          </a:bodyPr>
          <a:lstStyle/>
          <a:p>
            <a:r>
              <a:rPr lang="en-US" altLang="zh-CN" sz="1400" b="1" dirty="0"/>
              <a:t>3*3_Arrays_30</a:t>
            </a:r>
            <a:r>
              <a:rPr lang="el-GR" altLang="zh-CN" sz="1400" b="1" dirty="0">
                <a:ea typeface="Yu Gothic Medium" panose="020B0500000000000000" pitchFamily="34" charset="-128"/>
              </a:rPr>
              <a:t> μ</a:t>
            </a:r>
            <a:r>
              <a:rPr lang="en-US" altLang="zh-CN" sz="1400" b="1" dirty="0">
                <a:ea typeface="Yu Gothic Medium" panose="020B0500000000000000" pitchFamily="34" charset="-128"/>
              </a:rPr>
              <a:t>m </a:t>
            </a:r>
            <a:r>
              <a:rPr lang="en-US" altLang="zh-CN" sz="1400" b="1" dirty="0"/>
              <a:t>*100</a:t>
            </a:r>
            <a:r>
              <a:rPr lang="el-GR" altLang="zh-CN" sz="1400" b="1" dirty="0">
                <a:ea typeface="Yu Gothic Medium" panose="020B0500000000000000" pitchFamily="34" charset="-128"/>
              </a:rPr>
              <a:t> μ</a:t>
            </a:r>
            <a:r>
              <a:rPr lang="en-US" altLang="zh-CN" sz="1400" b="1" dirty="0">
                <a:ea typeface="Yu Gothic Medium" panose="020B0500000000000000" pitchFamily="34" charset="-128"/>
              </a:rPr>
              <a:t>m </a:t>
            </a:r>
            <a:r>
              <a:rPr lang="en-US" altLang="zh-CN" sz="1400" b="1" dirty="0"/>
              <a:t>_Pixel pitch</a:t>
            </a:r>
            <a:endParaRPr lang="zh-CN" altLang="en-US" sz="1400" b="1" dirty="0"/>
          </a:p>
        </p:txBody>
      </p:sp>
      <p:pic>
        <p:nvPicPr>
          <p:cNvPr id="4" name="图片 3">
            <a:extLst>
              <a:ext uri="{FF2B5EF4-FFF2-40B4-BE49-F238E27FC236}">
                <a16:creationId xmlns:a16="http://schemas.microsoft.com/office/drawing/2014/main" xmlns="" id="{F1AC69AE-529A-4463-824A-01AAC8E2417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4888" y="1417638"/>
            <a:ext cx="2898887" cy="2136463"/>
          </a:xfrm>
          <a:prstGeom prst="rect">
            <a:avLst/>
          </a:prstGeom>
        </p:spPr>
      </p:pic>
      <p:pic>
        <p:nvPicPr>
          <p:cNvPr id="6" name="图片 5">
            <a:extLst>
              <a:ext uri="{FF2B5EF4-FFF2-40B4-BE49-F238E27FC236}">
                <a16:creationId xmlns:a16="http://schemas.microsoft.com/office/drawing/2014/main" xmlns="" id="{F9FBDA0A-2815-4FCE-83B1-6C465D310D80}"/>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1520" y="3957522"/>
            <a:ext cx="3899229" cy="2191427"/>
          </a:xfrm>
          <a:prstGeom prst="rect">
            <a:avLst/>
          </a:prstGeom>
        </p:spPr>
      </p:pic>
      <p:sp>
        <p:nvSpPr>
          <p:cNvPr id="8" name="灯片编号占位符 7">
            <a:extLst>
              <a:ext uri="{FF2B5EF4-FFF2-40B4-BE49-F238E27FC236}">
                <a16:creationId xmlns:a16="http://schemas.microsoft.com/office/drawing/2014/main" xmlns="" id="{626EDEC1-BB67-4186-A40B-2DC3A11BAC8B}"/>
              </a:ext>
            </a:extLst>
          </p:cNvPr>
          <p:cNvSpPr>
            <a:spLocks noGrp="1"/>
          </p:cNvSpPr>
          <p:nvPr>
            <p:ph type="sldNum" sz="quarter" idx="12"/>
          </p:nvPr>
        </p:nvSpPr>
        <p:spPr/>
        <p:txBody>
          <a:bodyPr/>
          <a:lstStyle/>
          <a:p>
            <a:fld id="{0C913308-F349-4B6D-A68A-DD1791B4A57B}" type="slidenum">
              <a:rPr lang="zh-CN" altLang="en-US" smtClean="0"/>
              <a:pPr/>
              <a:t>5</a:t>
            </a:fld>
            <a:endParaRPr lang="zh-CN" altLang="en-US"/>
          </a:p>
        </p:txBody>
      </p:sp>
      <p:pic>
        <p:nvPicPr>
          <p:cNvPr id="10" name="内容占位符 9">
            <a:extLst>
              <a:ext uri="{FF2B5EF4-FFF2-40B4-BE49-F238E27FC236}">
                <a16:creationId xmlns:a16="http://schemas.microsoft.com/office/drawing/2014/main" xmlns="" id="{7DD15C2E-47C0-4B02-A71E-52E518BB65C6}"/>
              </a:ext>
            </a:extLst>
          </p:cNvPr>
          <p:cNvPicPr>
            <a:picLocks noGrp="1" noChangeAspect="1"/>
          </p:cNvPicPr>
          <p:nvPr>
            <p:ph idx="1"/>
          </p:nvPr>
        </p:nvPicPr>
        <p:blipFill>
          <a:blip r:embed="rId4">
            <a:extLst>
              <a:ext uri="{28A0092B-C50C-407E-A947-70E740481C1C}">
                <a14:useLocalDpi xmlns:a14="http://schemas.microsoft.com/office/drawing/2010/main" xmlns="" val="0"/>
              </a:ext>
            </a:extLst>
          </a:blip>
          <a:stretch>
            <a:fillRect/>
          </a:stretch>
        </p:blipFill>
        <p:spPr>
          <a:xfrm>
            <a:off x="4418091" y="4359600"/>
            <a:ext cx="3499943" cy="1868768"/>
          </a:xfrm>
        </p:spPr>
      </p:pic>
      <p:sp>
        <p:nvSpPr>
          <p:cNvPr id="18" name="TextBox 17"/>
          <p:cNvSpPr txBox="1"/>
          <p:nvPr/>
        </p:nvSpPr>
        <p:spPr>
          <a:xfrm>
            <a:off x="4003515" y="1515027"/>
            <a:ext cx="4096877" cy="2585323"/>
          </a:xfrm>
          <a:prstGeom prst="rect">
            <a:avLst/>
          </a:prstGeom>
          <a:noFill/>
          <a:ln w="6350">
            <a:solidFill>
              <a:schemeClr val="accent1"/>
            </a:solidFill>
          </a:ln>
        </p:spPr>
        <p:txBody>
          <a:bodyPr wrap="square" rtlCol="0">
            <a:spAutoFit/>
          </a:bodyPr>
          <a:lstStyle/>
          <a:p>
            <a:r>
              <a:rPr lang="en-US" altLang="zh-CN" sz="1600" dirty="0"/>
              <a:t>  In order to test the feasibility of the 0.18</a:t>
            </a:r>
            <a:r>
              <a:rPr lang="el-GR" altLang="zh-CN" sz="1600" dirty="0">
                <a:ea typeface="Yu Gothic Medium" panose="020B0500000000000000" pitchFamily="34" charset="-128"/>
              </a:rPr>
              <a:t>μ</a:t>
            </a:r>
            <a:r>
              <a:rPr lang="en-US" altLang="zh-CN" sz="1600" dirty="0">
                <a:ea typeface="Yu Gothic Medium" panose="020B0500000000000000" pitchFamily="34" charset="-128"/>
              </a:rPr>
              <a:t>m technology we used for our beam telescope, the large pixel size simulation research was carried out. </a:t>
            </a:r>
            <a:r>
              <a:rPr lang="en-US" altLang="zh-CN" sz="1600" dirty="0"/>
              <a:t> In the large size pixel design, 3 kinds of pixel pitch have been chosen: </a:t>
            </a:r>
            <a:r>
              <a:rPr lang="en-US" altLang="zh-CN" sz="1600" dirty="0">
                <a:solidFill>
                  <a:srgbClr val="00B050"/>
                </a:solidFill>
              </a:rPr>
              <a:t>50</a:t>
            </a:r>
            <a:r>
              <a:rPr lang="el-GR" altLang="zh-CN" sz="1600" dirty="0">
                <a:solidFill>
                  <a:srgbClr val="00B050"/>
                </a:solidFill>
                <a:ea typeface="Yu Gothic Medium" panose="020B0500000000000000" pitchFamily="34" charset="-128"/>
              </a:rPr>
              <a:t> μ</a:t>
            </a:r>
            <a:r>
              <a:rPr lang="en-US" altLang="zh-CN" sz="1600" dirty="0">
                <a:solidFill>
                  <a:srgbClr val="00B050"/>
                </a:solidFill>
                <a:ea typeface="Yu Gothic Medium" panose="020B0500000000000000" pitchFamily="34" charset="-128"/>
              </a:rPr>
              <a:t>m </a:t>
            </a:r>
            <a:r>
              <a:rPr lang="en-US" altLang="zh-CN" sz="1600" dirty="0">
                <a:solidFill>
                  <a:srgbClr val="00B050"/>
                </a:solidFill>
              </a:rPr>
              <a:t>*50</a:t>
            </a:r>
            <a:r>
              <a:rPr lang="el-GR" altLang="zh-CN" sz="1600" dirty="0">
                <a:solidFill>
                  <a:srgbClr val="00B050"/>
                </a:solidFill>
                <a:ea typeface="Yu Gothic Medium" panose="020B0500000000000000" pitchFamily="34" charset="-128"/>
              </a:rPr>
              <a:t> μ</a:t>
            </a:r>
            <a:r>
              <a:rPr lang="en-US" altLang="zh-CN" sz="1600" dirty="0">
                <a:solidFill>
                  <a:srgbClr val="00B050"/>
                </a:solidFill>
                <a:ea typeface="Yu Gothic Medium" panose="020B0500000000000000" pitchFamily="34" charset="-128"/>
              </a:rPr>
              <a:t>m</a:t>
            </a:r>
            <a:r>
              <a:rPr lang="en-US" altLang="zh-CN" sz="1600" dirty="0">
                <a:solidFill>
                  <a:srgbClr val="00B050"/>
                </a:solidFill>
              </a:rPr>
              <a:t>, 50</a:t>
            </a:r>
            <a:r>
              <a:rPr lang="el-GR" altLang="zh-CN" sz="1600" dirty="0">
                <a:solidFill>
                  <a:srgbClr val="00B050"/>
                </a:solidFill>
                <a:ea typeface="Yu Gothic Medium" panose="020B0500000000000000" pitchFamily="34" charset="-128"/>
              </a:rPr>
              <a:t> μ</a:t>
            </a:r>
            <a:r>
              <a:rPr lang="en-US" altLang="zh-CN" sz="1600" dirty="0">
                <a:solidFill>
                  <a:srgbClr val="00B050"/>
                </a:solidFill>
                <a:ea typeface="Yu Gothic Medium" panose="020B0500000000000000" pitchFamily="34" charset="-128"/>
              </a:rPr>
              <a:t>m </a:t>
            </a:r>
            <a:r>
              <a:rPr lang="en-US" altLang="zh-CN" sz="1600" dirty="0">
                <a:solidFill>
                  <a:srgbClr val="00B050"/>
                </a:solidFill>
              </a:rPr>
              <a:t>*100</a:t>
            </a:r>
            <a:r>
              <a:rPr lang="el-GR" altLang="zh-CN" sz="1600" dirty="0">
                <a:solidFill>
                  <a:srgbClr val="00B050"/>
                </a:solidFill>
                <a:ea typeface="Yu Gothic Medium" panose="020B0500000000000000" pitchFamily="34" charset="-128"/>
              </a:rPr>
              <a:t> μ</a:t>
            </a:r>
            <a:r>
              <a:rPr lang="en-US" altLang="zh-CN" sz="1600" dirty="0">
                <a:solidFill>
                  <a:srgbClr val="00B050"/>
                </a:solidFill>
                <a:ea typeface="Yu Gothic Medium" panose="020B0500000000000000" pitchFamily="34" charset="-128"/>
              </a:rPr>
              <a:t>m</a:t>
            </a:r>
            <a:r>
              <a:rPr lang="en-US" altLang="zh-CN" sz="1600" dirty="0">
                <a:solidFill>
                  <a:srgbClr val="00B050"/>
                </a:solidFill>
              </a:rPr>
              <a:t> </a:t>
            </a:r>
            <a:r>
              <a:rPr lang="en-US" altLang="zh-CN" sz="1600" dirty="0"/>
              <a:t>and</a:t>
            </a:r>
            <a:r>
              <a:rPr lang="en-US" altLang="zh-CN" sz="1600" dirty="0">
                <a:solidFill>
                  <a:srgbClr val="FF0000"/>
                </a:solidFill>
              </a:rPr>
              <a:t> </a:t>
            </a:r>
            <a:r>
              <a:rPr lang="en-US" altLang="zh-CN" sz="1600" dirty="0">
                <a:solidFill>
                  <a:srgbClr val="00B050"/>
                </a:solidFill>
              </a:rPr>
              <a:t>30</a:t>
            </a:r>
            <a:r>
              <a:rPr lang="el-GR" altLang="zh-CN" sz="1600" dirty="0">
                <a:solidFill>
                  <a:srgbClr val="00B050"/>
                </a:solidFill>
                <a:ea typeface="Yu Gothic Medium" panose="020B0500000000000000" pitchFamily="34" charset="-128"/>
              </a:rPr>
              <a:t> μ</a:t>
            </a:r>
            <a:r>
              <a:rPr lang="en-US" altLang="zh-CN" sz="1600" dirty="0">
                <a:solidFill>
                  <a:srgbClr val="00B050"/>
                </a:solidFill>
                <a:ea typeface="Yu Gothic Medium" panose="020B0500000000000000" pitchFamily="34" charset="-128"/>
              </a:rPr>
              <a:t>m </a:t>
            </a:r>
            <a:r>
              <a:rPr lang="en-US" altLang="zh-CN" sz="1600" dirty="0">
                <a:solidFill>
                  <a:srgbClr val="00B050"/>
                </a:solidFill>
              </a:rPr>
              <a:t>*100</a:t>
            </a:r>
            <a:r>
              <a:rPr lang="el-GR" altLang="zh-CN" sz="1600" dirty="0">
                <a:solidFill>
                  <a:srgbClr val="00B050"/>
                </a:solidFill>
                <a:ea typeface="Yu Gothic Medium" panose="020B0500000000000000" pitchFamily="34" charset="-128"/>
              </a:rPr>
              <a:t> μ</a:t>
            </a:r>
            <a:r>
              <a:rPr lang="en-US" altLang="zh-CN" sz="1600" dirty="0">
                <a:solidFill>
                  <a:srgbClr val="00B050"/>
                </a:solidFill>
                <a:ea typeface="Yu Gothic Medium" panose="020B0500000000000000" pitchFamily="34" charset="-128"/>
              </a:rPr>
              <a:t>m</a:t>
            </a:r>
            <a:r>
              <a:rPr lang="en-US" altLang="zh-CN" sz="1600" dirty="0">
                <a:solidFill>
                  <a:srgbClr val="00B050"/>
                </a:solidFill>
              </a:rPr>
              <a:t> </a:t>
            </a:r>
            <a:r>
              <a:rPr lang="en-US" altLang="zh-CN" sz="1600" dirty="0"/>
              <a:t>as the figures show.</a:t>
            </a:r>
          </a:p>
          <a:p>
            <a:r>
              <a:rPr lang="en-US" altLang="zh-CN" sz="1600" dirty="0"/>
              <a:t>Feature: </a:t>
            </a:r>
            <a:r>
              <a:rPr lang="en-US" altLang="zh-CN" sz="1600" dirty="0">
                <a:solidFill>
                  <a:srgbClr val="00B050"/>
                </a:solidFill>
              </a:rPr>
              <a:t>200</a:t>
            </a:r>
            <a:r>
              <a:rPr lang="en-US" altLang="zh-CN" sz="1600" dirty="0"/>
              <a:t> </a:t>
            </a:r>
            <a:r>
              <a:rPr lang="el-GR" altLang="zh-CN" sz="1600" dirty="0">
                <a:solidFill>
                  <a:srgbClr val="00B050"/>
                </a:solidFill>
                <a:ea typeface="Yu Gothic Medium" panose="020B0500000000000000" pitchFamily="34" charset="-128"/>
              </a:rPr>
              <a:t>μ</a:t>
            </a:r>
            <a:r>
              <a:rPr lang="en-US" altLang="zh-CN" sz="1600" dirty="0">
                <a:solidFill>
                  <a:srgbClr val="00B050"/>
                </a:solidFill>
                <a:ea typeface="Yu Gothic Medium" panose="020B0500000000000000" pitchFamily="34" charset="-128"/>
              </a:rPr>
              <a:t>m </a:t>
            </a:r>
            <a:r>
              <a:rPr lang="en-US" altLang="zh-CN" sz="1600" dirty="0">
                <a:solidFill>
                  <a:srgbClr val="00B050"/>
                </a:solidFill>
              </a:rPr>
              <a:t>low resistance substrate</a:t>
            </a:r>
            <a:r>
              <a:rPr lang="en-US" altLang="zh-CN" sz="1600" dirty="0"/>
              <a:t>, </a:t>
            </a:r>
            <a:r>
              <a:rPr lang="en-US" altLang="zh-CN" sz="1600" dirty="0">
                <a:solidFill>
                  <a:srgbClr val="00B050"/>
                </a:solidFill>
              </a:rPr>
              <a:t>no epi-layer</a:t>
            </a:r>
            <a:r>
              <a:rPr lang="en-US" altLang="zh-CN" sz="1600" dirty="0"/>
              <a:t>.</a:t>
            </a:r>
          </a:p>
          <a:p>
            <a:r>
              <a:rPr lang="en-US" altLang="zh-CN"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Charge Collection simulation</a:t>
            </a:r>
            <a:endParaRPr lang="zh-CN" altLang="en-US" sz="3600" dirty="0"/>
          </a:p>
        </p:txBody>
      </p:sp>
      <p:sp>
        <p:nvSpPr>
          <p:cNvPr id="9" name="TextBox 8"/>
          <p:cNvSpPr txBox="1"/>
          <p:nvPr/>
        </p:nvSpPr>
        <p:spPr>
          <a:xfrm>
            <a:off x="426705" y="5398036"/>
            <a:ext cx="7668344" cy="1077218"/>
          </a:xfrm>
          <a:prstGeom prst="rect">
            <a:avLst/>
          </a:prstGeom>
          <a:noFill/>
          <a:ln>
            <a:solidFill>
              <a:schemeClr val="accent1"/>
            </a:solidFill>
          </a:ln>
        </p:spPr>
        <p:txBody>
          <a:bodyPr wrap="square" rtlCol="0">
            <a:spAutoFit/>
          </a:bodyPr>
          <a:lstStyle/>
          <a:p>
            <a:r>
              <a:rPr lang="en-US" altLang="zh-CN" sz="1600" dirty="0"/>
              <a:t>  All the pixels have been numbered according to their positions </a:t>
            </a:r>
            <a:r>
              <a:rPr lang="en-US" altLang="zh-CN" sz="1600" dirty="0" smtClean="0"/>
              <a:t> </a:t>
            </a:r>
            <a:r>
              <a:rPr lang="en-US" altLang="zh-CN" sz="1600" dirty="0"/>
              <a:t>and the collected charge has been given in the above figures. It is reasonable that the “Pixel_22” </a:t>
            </a:r>
            <a:r>
              <a:rPr lang="en-US" altLang="zh-CN" sz="1600" dirty="0" smtClean="0"/>
              <a:t>collects </a:t>
            </a:r>
            <a:r>
              <a:rPr lang="en-US" altLang="zh-CN" sz="1600" dirty="0"/>
              <a:t>the main charge since it is the seed pixel, and the pixels which share the same distance from the seed pixel collect the same charge. And almost all the charge has been collected within </a:t>
            </a:r>
            <a:r>
              <a:rPr lang="en-US" altLang="zh-CN" sz="1600" dirty="0">
                <a:solidFill>
                  <a:srgbClr val="00B050"/>
                </a:solidFill>
              </a:rPr>
              <a:t>3</a:t>
            </a:r>
            <a:r>
              <a:rPr lang="el-GR" altLang="zh-CN" sz="1600" dirty="0">
                <a:solidFill>
                  <a:srgbClr val="00B050"/>
                </a:solidFill>
                <a:ea typeface="Yu Gothic Medium" panose="020B0500000000000000" pitchFamily="34" charset="-128"/>
              </a:rPr>
              <a:t>μ</a:t>
            </a:r>
            <a:r>
              <a:rPr lang="en-US" altLang="zh-CN" sz="1600" dirty="0">
                <a:solidFill>
                  <a:srgbClr val="00B050"/>
                </a:solidFill>
                <a:ea typeface="Yu Gothic Medium" panose="020B0500000000000000" pitchFamily="34" charset="-128"/>
              </a:rPr>
              <a:t>s</a:t>
            </a:r>
            <a:r>
              <a:rPr lang="en-US" altLang="zh-CN" sz="1600" dirty="0">
                <a:ea typeface="Yu Gothic Medium" panose="020B0500000000000000" pitchFamily="34" charset="-128"/>
              </a:rPr>
              <a:t>.</a:t>
            </a:r>
            <a:endParaRPr lang="zh-CN" altLang="en-US" sz="1600" dirty="0">
              <a:solidFill>
                <a:srgbClr val="FF0000"/>
              </a:solidFill>
            </a:endParaRPr>
          </a:p>
        </p:txBody>
      </p:sp>
      <p:pic>
        <p:nvPicPr>
          <p:cNvPr id="8" name="图片 7">
            <a:extLst>
              <a:ext uri="{FF2B5EF4-FFF2-40B4-BE49-F238E27FC236}">
                <a16:creationId xmlns:a16="http://schemas.microsoft.com/office/drawing/2014/main" xmlns="" id="{A60619BD-8A5D-4DFE-9478-3B92DCB8561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1927" y="1249314"/>
            <a:ext cx="6769883" cy="4051777"/>
          </a:xfrm>
          <a:prstGeom prst="rect">
            <a:avLst/>
          </a:prstGeom>
          <a:ln>
            <a:noFill/>
          </a:ln>
          <a:effectLst>
            <a:outerShdw blurRad="292100" dist="139700" dir="2700000" algn="tl" rotWithShape="0">
              <a:srgbClr val="333333">
                <a:alpha val="65000"/>
              </a:srgbClr>
            </a:outerShdw>
          </a:effectLst>
        </p:spPr>
      </p:pic>
      <p:cxnSp>
        <p:nvCxnSpPr>
          <p:cNvPr id="11" name="直接连接符 10">
            <a:extLst>
              <a:ext uri="{FF2B5EF4-FFF2-40B4-BE49-F238E27FC236}">
                <a16:creationId xmlns:a16="http://schemas.microsoft.com/office/drawing/2014/main" xmlns="" id="{DB75F89E-2FFA-430D-8950-120D60FE330E}"/>
              </a:ext>
            </a:extLst>
          </p:cNvPr>
          <p:cNvCxnSpPr/>
          <p:nvPr/>
        </p:nvCxnSpPr>
        <p:spPr>
          <a:xfrm>
            <a:off x="831927" y="1249315"/>
            <a:ext cx="0" cy="373955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灯片编号占位符 5">
            <a:extLst>
              <a:ext uri="{FF2B5EF4-FFF2-40B4-BE49-F238E27FC236}">
                <a16:creationId xmlns:a16="http://schemas.microsoft.com/office/drawing/2014/main" xmlns="" id="{3BEA09C4-2A84-473A-870C-A93D2F090347}"/>
              </a:ext>
            </a:extLst>
          </p:cNvPr>
          <p:cNvSpPr>
            <a:spLocks noGrp="1"/>
          </p:cNvSpPr>
          <p:nvPr>
            <p:ph type="sldNum" sz="quarter" idx="12"/>
          </p:nvPr>
        </p:nvSpPr>
        <p:spPr/>
        <p:txBody>
          <a:bodyPr/>
          <a:lstStyle/>
          <a:p>
            <a:fld id="{0C913308-F349-4B6D-A68A-DD1791B4A57B}" type="slidenum">
              <a:rPr lang="zh-CN" altLang="en-US" smtClean="0"/>
              <a:pPr/>
              <a:t>6</a:t>
            </a:fld>
            <a:endParaRPr lang="zh-CN" altLang="en-US"/>
          </a:p>
        </p:txBody>
      </p:sp>
      <p:pic>
        <p:nvPicPr>
          <p:cNvPr id="10" name="图片 9">
            <a:extLst>
              <a:ext uri="{FF2B5EF4-FFF2-40B4-BE49-F238E27FC236}">
                <a16:creationId xmlns:a16="http://schemas.microsoft.com/office/drawing/2014/main" xmlns="" id="{121B6A9C-287D-4C1F-901B-AC6C9CE3E09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1600" y="1417638"/>
            <a:ext cx="2898887" cy="2136463"/>
          </a:xfrm>
          <a:prstGeom prst="rect">
            <a:avLst/>
          </a:prstGeom>
        </p:spPr>
      </p:pic>
      <p:sp>
        <p:nvSpPr>
          <p:cNvPr id="4" name="对话气泡: 矩形 3">
            <a:extLst>
              <a:ext uri="{FF2B5EF4-FFF2-40B4-BE49-F238E27FC236}">
                <a16:creationId xmlns:a16="http://schemas.microsoft.com/office/drawing/2014/main" xmlns="" id="{7DA0D001-5C1D-4587-A611-337B30B2B0D2}"/>
              </a:ext>
            </a:extLst>
          </p:cNvPr>
          <p:cNvSpPr/>
          <p:nvPr/>
        </p:nvSpPr>
        <p:spPr>
          <a:xfrm>
            <a:off x="426705" y="1457474"/>
            <a:ext cx="1048948" cy="369332"/>
          </a:xfrm>
          <a:prstGeom prst="wedgeRectCallout">
            <a:avLst>
              <a:gd name="adj1" fmla="val 83414"/>
              <a:gd name="adj2" fmla="val 141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xmlns="" id="{6FC85FAF-B466-419E-B36C-090F88A069FD}"/>
              </a:ext>
            </a:extLst>
          </p:cNvPr>
          <p:cNvSpPr txBox="1"/>
          <p:nvPr/>
        </p:nvSpPr>
        <p:spPr>
          <a:xfrm>
            <a:off x="457200" y="1521718"/>
            <a:ext cx="982887" cy="369332"/>
          </a:xfrm>
          <a:prstGeom prst="rect">
            <a:avLst/>
          </a:prstGeom>
          <a:noFill/>
        </p:spPr>
        <p:txBody>
          <a:bodyPr wrap="square" rtlCol="0">
            <a:spAutoFit/>
          </a:bodyPr>
          <a:lstStyle/>
          <a:p>
            <a:r>
              <a:rPr lang="en-US" altLang="zh-CN" dirty="0">
                <a:solidFill>
                  <a:schemeClr val="bg1">
                    <a:lumMod val="95000"/>
                  </a:schemeClr>
                </a:solidFill>
              </a:rPr>
              <a:t>Pixel_11</a:t>
            </a:r>
            <a:endParaRPr lang="zh-CN" altLang="en-US" dirty="0">
              <a:solidFill>
                <a:schemeClr val="bg1">
                  <a:lumMod val="95000"/>
                </a:schemeClr>
              </a:solidFill>
            </a:endParaRPr>
          </a:p>
        </p:txBody>
      </p:sp>
      <p:sp>
        <p:nvSpPr>
          <p:cNvPr id="7" name="对话气泡: 矩形 6">
            <a:extLst>
              <a:ext uri="{FF2B5EF4-FFF2-40B4-BE49-F238E27FC236}">
                <a16:creationId xmlns:a16="http://schemas.microsoft.com/office/drawing/2014/main" xmlns="" id="{07866C93-2CFB-49EF-989E-9E4B296979CC}"/>
              </a:ext>
            </a:extLst>
          </p:cNvPr>
          <p:cNvSpPr/>
          <p:nvPr/>
        </p:nvSpPr>
        <p:spPr>
          <a:xfrm>
            <a:off x="3131840" y="1457474"/>
            <a:ext cx="1224136" cy="531366"/>
          </a:xfrm>
          <a:prstGeom prst="wedgeRectCallout">
            <a:avLst>
              <a:gd name="adj1" fmla="val -91200"/>
              <a:gd name="adj2" fmla="val 1140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F8C51B24-10BA-4500-AC35-60F21811C94E}"/>
              </a:ext>
            </a:extLst>
          </p:cNvPr>
          <p:cNvSpPr txBox="1"/>
          <p:nvPr/>
        </p:nvSpPr>
        <p:spPr>
          <a:xfrm>
            <a:off x="3160712" y="1556908"/>
            <a:ext cx="1224136" cy="369332"/>
          </a:xfrm>
          <a:prstGeom prst="rect">
            <a:avLst/>
          </a:prstGeom>
          <a:noFill/>
        </p:spPr>
        <p:txBody>
          <a:bodyPr wrap="square" rtlCol="0">
            <a:spAutoFit/>
          </a:bodyPr>
          <a:lstStyle/>
          <a:p>
            <a:r>
              <a:rPr lang="en-US" altLang="zh-CN" dirty="0">
                <a:solidFill>
                  <a:schemeClr val="bg1">
                    <a:lumMod val="95000"/>
                  </a:schemeClr>
                </a:solidFill>
              </a:rPr>
              <a:t>Pixel_33</a:t>
            </a:r>
            <a:endParaRPr lang="zh-CN" altLang="en-US" dirty="0">
              <a:solidFill>
                <a:schemeClr val="bg1">
                  <a:lumMod val="95000"/>
                </a:schemeClr>
              </a:solidFill>
            </a:endParaRPr>
          </a:p>
        </p:txBody>
      </p:sp>
      <p:sp>
        <p:nvSpPr>
          <p:cNvPr id="13" name="对话气泡: 矩形 12">
            <a:extLst>
              <a:ext uri="{FF2B5EF4-FFF2-40B4-BE49-F238E27FC236}">
                <a16:creationId xmlns:a16="http://schemas.microsoft.com/office/drawing/2014/main" xmlns="" id="{790AE397-B672-4250-9E93-EBAE70C81F32}"/>
              </a:ext>
            </a:extLst>
          </p:cNvPr>
          <p:cNvSpPr/>
          <p:nvPr/>
        </p:nvSpPr>
        <p:spPr>
          <a:xfrm>
            <a:off x="178659" y="2359239"/>
            <a:ext cx="1122504" cy="489775"/>
          </a:xfrm>
          <a:prstGeom prst="wedgeRectCallout">
            <a:avLst>
              <a:gd name="adj1" fmla="val 134221"/>
              <a:gd name="adj2" fmla="val -663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a:extLst>
              <a:ext uri="{FF2B5EF4-FFF2-40B4-BE49-F238E27FC236}">
                <a16:creationId xmlns:a16="http://schemas.microsoft.com/office/drawing/2014/main" xmlns="" id="{2555F84E-585E-4190-A330-99E53146E2F2}"/>
              </a:ext>
            </a:extLst>
          </p:cNvPr>
          <p:cNvSpPr txBox="1"/>
          <p:nvPr/>
        </p:nvSpPr>
        <p:spPr>
          <a:xfrm>
            <a:off x="230270" y="2419460"/>
            <a:ext cx="1228532" cy="369332"/>
          </a:xfrm>
          <a:prstGeom prst="rect">
            <a:avLst/>
          </a:prstGeom>
          <a:noFill/>
        </p:spPr>
        <p:txBody>
          <a:bodyPr wrap="square" rtlCol="0">
            <a:spAutoFit/>
          </a:bodyPr>
          <a:lstStyle/>
          <a:p>
            <a:r>
              <a:rPr lang="en-US" altLang="zh-CN" dirty="0">
                <a:solidFill>
                  <a:schemeClr val="bg1">
                    <a:lumMod val="95000"/>
                  </a:schemeClr>
                </a:solidFill>
              </a:rPr>
              <a:t>Pixel_22</a:t>
            </a:r>
            <a:endParaRPr lang="zh-CN" altLang="en-US" dirty="0">
              <a:solidFill>
                <a:schemeClr val="bg1">
                  <a:lumMod val="95000"/>
                </a:schemeClr>
              </a:solidFill>
            </a:endParaRPr>
          </a:p>
        </p:txBody>
      </p:sp>
      <p:cxnSp>
        <p:nvCxnSpPr>
          <p:cNvPr id="15" name="直接连接符 14">
            <a:extLst>
              <a:ext uri="{FF2B5EF4-FFF2-40B4-BE49-F238E27FC236}">
                <a16:creationId xmlns:a16="http://schemas.microsoft.com/office/drawing/2014/main" xmlns="" id="{8F95455A-E61E-4C62-993F-A90C1EA70F04}"/>
              </a:ext>
            </a:extLst>
          </p:cNvPr>
          <p:cNvCxnSpPr/>
          <p:nvPr/>
        </p:nvCxnSpPr>
        <p:spPr>
          <a:xfrm flipV="1">
            <a:off x="6300192" y="1249314"/>
            <a:ext cx="0" cy="3691854"/>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文本框 15">
            <a:extLst>
              <a:ext uri="{FF2B5EF4-FFF2-40B4-BE49-F238E27FC236}">
                <a16:creationId xmlns:a16="http://schemas.microsoft.com/office/drawing/2014/main" xmlns="" id="{2EB6EB61-2485-4B25-B0B9-9A5BFD9CF4EC}"/>
              </a:ext>
            </a:extLst>
          </p:cNvPr>
          <p:cNvSpPr txBox="1"/>
          <p:nvPr/>
        </p:nvSpPr>
        <p:spPr>
          <a:xfrm>
            <a:off x="6300192" y="3933056"/>
            <a:ext cx="720079" cy="307777"/>
          </a:xfrm>
          <a:prstGeom prst="rect">
            <a:avLst/>
          </a:prstGeom>
          <a:noFill/>
        </p:spPr>
        <p:txBody>
          <a:bodyPr wrap="square" rtlCol="0">
            <a:spAutoFit/>
          </a:bodyPr>
          <a:lstStyle/>
          <a:p>
            <a:r>
              <a:rPr lang="en-US" altLang="zh-CN" sz="1400" dirty="0">
                <a:solidFill>
                  <a:srgbClr val="FF0000"/>
                </a:solidFill>
              </a:rPr>
              <a:t>~3</a:t>
            </a:r>
            <a:r>
              <a:rPr lang="el-GR" altLang="zh-CN" sz="1400" dirty="0">
                <a:solidFill>
                  <a:srgbClr val="FF0000"/>
                </a:solidFill>
                <a:ea typeface="Yu Gothic Medium" panose="020B0500000000000000" pitchFamily="34" charset="-128"/>
              </a:rPr>
              <a:t>μ</a:t>
            </a:r>
            <a:r>
              <a:rPr lang="en-US" altLang="zh-CN" sz="1400" dirty="0">
                <a:solidFill>
                  <a:srgbClr val="FF0000"/>
                </a:solidFill>
                <a:ea typeface="Yu Gothic Medium" panose="020B0500000000000000" pitchFamily="34" charset="-128"/>
              </a:rPr>
              <a:t>s</a:t>
            </a:r>
            <a:endParaRPr lang="zh-CN" altLang="en-US" sz="14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60337"/>
            <a:ext cx="8229600" cy="1143000"/>
          </a:xfrm>
        </p:spPr>
        <p:txBody>
          <a:bodyPr>
            <a:noAutofit/>
          </a:bodyPr>
          <a:lstStyle/>
          <a:p>
            <a:r>
              <a:rPr lang="en-US" altLang="zh-CN" sz="3200" dirty="0"/>
              <a:t>Charge collection of the large size pixel design</a:t>
            </a:r>
            <a:endParaRPr lang="zh-CN" altLang="en-US" sz="3200" dirty="0"/>
          </a:p>
        </p:txBody>
      </p:sp>
      <p:sp>
        <p:nvSpPr>
          <p:cNvPr id="3" name="内容占位符 2"/>
          <p:cNvSpPr>
            <a:spLocks noGrp="1"/>
          </p:cNvSpPr>
          <p:nvPr>
            <p:ph idx="1"/>
          </p:nvPr>
        </p:nvSpPr>
        <p:spPr>
          <a:xfrm>
            <a:off x="457200" y="1303338"/>
            <a:ext cx="8229600" cy="4822826"/>
          </a:xfrm>
        </p:spPr>
        <p:txBody>
          <a:bodyPr>
            <a:normAutofit/>
          </a:bodyPr>
          <a:lstStyle/>
          <a:p>
            <a:pPr>
              <a:buNone/>
            </a:pPr>
            <a:r>
              <a:rPr lang="en-US" altLang="zh-CN" sz="2000" dirty="0"/>
              <a:t>There are two modes of the charge collection: No radiation and with the radiation flux. The </a:t>
            </a:r>
            <a:r>
              <a:rPr lang="en-US" altLang="zh-CN" sz="2000" dirty="0" smtClean="0"/>
              <a:t>results </a:t>
            </a:r>
            <a:r>
              <a:rPr lang="en-US" altLang="zh-CN" sz="2000" dirty="0"/>
              <a:t>are:</a:t>
            </a:r>
          </a:p>
          <a:p>
            <a:pPr>
              <a:buNone/>
            </a:pPr>
            <a:r>
              <a:rPr lang="en-US" altLang="zh-CN" sz="2000" dirty="0"/>
              <a:t> </a:t>
            </a:r>
            <a:endParaRPr lang="zh-CN" altLang="en-US" sz="2000" dirty="0"/>
          </a:p>
        </p:txBody>
      </p:sp>
      <p:sp>
        <p:nvSpPr>
          <p:cNvPr id="5" name="TextBox 4"/>
          <p:cNvSpPr txBox="1"/>
          <p:nvPr/>
        </p:nvSpPr>
        <p:spPr>
          <a:xfrm>
            <a:off x="6429388" y="2363183"/>
            <a:ext cx="2857520" cy="1200329"/>
          </a:xfrm>
          <a:prstGeom prst="rect">
            <a:avLst/>
          </a:prstGeom>
          <a:noFill/>
        </p:spPr>
        <p:txBody>
          <a:bodyPr wrap="square" rtlCol="0">
            <a:spAutoFit/>
          </a:bodyPr>
          <a:lstStyle/>
          <a:p>
            <a:r>
              <a:rPr lang="en-US" altLang="zh-CN" dirty="0"/>
              <a:t> The radiation flux is </a:t>
            </a:r>
            <a:r>
              <a:rPr lang="en-US" altLang="zh-CN" b="1" dirty="0">
                <a:solidFill>
                  <a:srgbClr val="0070C0"/>
                </a:solidFill>
              </a:rPr>
              <a:t>1.63e13</a:t>
            </a:r>
            <a:r>
              <a:rPr lang="en-US" altLang="zh-CN" dirty="0"/>
              <a:t> </a:t>
            </a:r>
            <a:r>
              <a:rPr lang="en-US" altLang="zh-CN" dirty="0" err="1"/>
              <a:t>neq</a:t>
            </a:r>
            <a:r>
              <a:rPr lang="en-US" altLang="zh-CN" dirty="0"/>
              <a:t>/cm2 .</a:t>
            </a:r>
          </a:p>
          <a:p>
            <a:r>
              <a:rPr lang="en-US" altLang="zh-CN" b="1" dirty="0">
                <a:solidFill>
                  <a:srgbClr val="0070C0"/>
                </a:solidFill>
              </a:rPr>
              <a:t>8, 4, 2 </a:t>
            </a:r>
            <a:r>
              <a:rPr lang="en-US" altLang="zh-CN" dirty="0"/>
              <a:t>is the gap between the </a:t>
            </a:r>
            <a:r>
              <a:rPr lang="en-US" altLang="zh-CN" dirty="0" err="1"/>
              <a:t>pwell</a:t>
            </a:r>
            <a:r>
              <a:rPr lang="en-US" altLang="zh-CN" dirty="0"/>
              <a:t> and </a:t>
            </a:r>
            <a:r>
              <a:rPr lang="en-US" altLang="zh-CN" dirty="0" err="1"/>
              <a:t>nwell</a:t>
            </a:r>
            <a:r>
              <a:rPr lang="en-US" altLang="zh-CN" dirty="0"/>
              <a:t>.</a:t>
            </a:r>
            <a:endParaRPr lang="zh-CN" altLang="en-US" dirty="0"/>
          </a:p>
        </p:txBody>
      </p:sp>
      <p:sp>
        <p:nvSpPr>
          <p:cNvPr id="9" name="TextBox 8"/>
          <p:cNvSpPr txBox="1"/>
          <p:nvPr/>
        </p:nvSpPr>
        <p:spPr>
          <a:xfrm>
            <a:off x="765906" y="1959062"/>
            <a:ext cx="5570744" cy="307777"/>
          </a:xfrm>
          <a:prstGeom prst="rect">
            <a:avLst/>
          </a:prstGeom>
          <a:noFill/>
        </p:spPr>
        <p:txBody>
          <a:bodyPr wrap="square" rtlCol="0">
            <a:spAutoFit/>
          </a:bodyPr>
          <a:lstStyle/>
          <a:p>
            <a:r>
              <a:rPr lang="en-US" altLang="zh-CN" sz="1400" b="1" dirty="0"/>
              <a:t>3*3_Arrays_50</a:t>
            </a:r>
            <a:r>
              <a:rPr lang="el-GR" altLang="zh-CN" sz="1400" b="1" dirty="0">
                <a:ea typeface="Yu Gothic Medium" panose="020B0500000000000000" pitchFamily="34" charset="-128"/>
              </a:rPr>
              <a:t> μ</a:t>
            </a:r>
            <a:r>
              <a:rPr lang="en-US" altLang="zh-CN" sz="1400" b="1" dirty="0">
                <a:ea typeface="Yu Gothic Medium" panose="020B0500000000000000" pitchFamily="34" charset="-128"/>
              </a:rPr>
              <a:t>m </a:t>
            </a:r>
            <a:r>
              <a:rPr lang="en-US" altLang="zh-CN" sz="1400" b="1" dirty="0"/>
              <a:t>*50</a:t>
            </a:r>
            <a:r>
              <a:rPr lang="el-GR" altLang="zh-CN" sz="1400" b="1" dirty="0">
                <a:ea typeface="Yu Gothic Medium" panose="020B0500000000000000" pitchFamily="34" charset="-128"/>
              </a:rPr>
              <a:t> μ</a:t>
            </a:r>
            <a:r>
              <a:rPr lang="en-US" altLang="zh-CN" sz="1400" b="1" dirty="0">
                <a:ea typeface="Yu Gothic Medium" panose="020B0500000000000000" pitchFamily="34" charset="-128"/>
              </a:rPr>
              <a:t>m </a:t>
            </a:r>
            <a:r>
              <a:rPr lang="en-US" altLang="zh-CN" sz="1400" b="1" dirty="0"/>
              <a:t>_Pixel pitch with the bias voltage  -2.5V</a:t>
            </a:r>
            <a:endParaRPr lang="zh-CN" altLang="en-US" sz="1400" b="1" dirty="0"/>
          </a:p>
        </p:txBody>
      </p:sp>
      <p:pic>
        <p:nvPicPr>
          <p:cNvPr id="14" name="图片 13">
            <a:extLst>
              <a:ext uri="{FF2B5EF4-FFF2-40B4-BE49-F238E27FC236}">
                <a16:creationId xmlns:a16="http://schemas.microsoft.com/office/drawing/2014/main" xmlns="" id="{A9E9C6C0-1DBB-49BA-8B8E-1C2E038ED16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16297" y="4373126"/>
            <a:ext cx="2770557" cy="1833531"/>
          </a:xfrm>
          <a:prstGeom prst="rect">
            <a:avLst/>
          </a:prstGeom>
        </p:spPr>
      </p:pic>
      <p:sp>
        <p:nvSpPr>
          <p:cNvPr id="12" name="灯片编号占位符 11">
            <a:extLst>
              <a:ext uri="{FF2B5EF4-FFF2-40B4-BE49-F238E27FC236}">
                <a16:creationId xmlns:a16="http://schemas.microsoft.com/office/drawing/2014/main" xmlns="" id="{1653C970-E23A-44EE-95F5-DB8E1436876F}"/>
              </a:ext>
            </a:extLst>
          </p:cNvPr>
          <p:cNvSpPr>
            <a:spLocks noGrp="1"/>
          </p:cNvSpPr>
          <p:nvPr>
            <p:ph type="sldNum" sz="quarter" idx="12"/>
          </p:nvPr>
        </p:nvSpPr>
        <p:spPr/>
        <p:txBody>
          <a:bodyPr/>
          <a:lstStyle/>
          <a:p>
            <a:fld id="{0C913308-F349-4B6D-A68A-DD1791B4A57B}" type="slidenum">
              <a:rPr lang="zh-CN" altLang="en-US" smtClean="0"/>
              <a:pPr/>
              <a:t>7</a:t>
            </a:fld>
            <a:endParaRPr lang="zh-CN" altLang="en-US" dirty="0"/>
          </a:p>
        </p:txBody>
      </p:sp>
      <mc:AlternateContent xmlns:mc="http://schemas.openxmlformats.org/markup-compatibility/2006">
        <mc:Choice xmlns:a14="http://schemas.microsoft.com/office/drawing/2010/main" xmlns="" Requires="a14">
          <p:graphicFrame>
            <p:nvGraphicFramePr>
              <p:cNvPr id="4" name="表格 3"/>
              <p:cNvGraphicFramePr>
                <a:graphicFrameLocks noGrp="1"/>
              </p:cNvGraphicFramePr>
              <p:nvPr>
                <p:extLst>
                  <p:ext uri="{D42A27DB-BD31-4B8C-83A1-F6EECF244321}">
                    <p14:modId xmlns:p14="http://schemas.microsoft.com/office/powerpoint/2010/main" val="374180819"/>
                  </p:ext>
                </p:extLst>
              </p:nvPr>
            </p:nvGraphicFramePr>
            <p:xfrm>
              <a:off x="457200" y="2253900"/>
              <a:ext cx="5786711" cy="4161005"/>
            </p:xfrm>
            <a:graphic>
              <a:graphicData uri="http://schemas.openxmlformats.org/drawingml/2006/table">
                <a:tbl>
                  <a:tblPr firstRow="1" bandRow="1">
                    <a:tableStyleId>{5C22544A-7EE6-4342-B048-85BDC9FD1C3A}</a:tableStyleId>
                  </a:tblPr>
                  <a:tblGrid>
                    <a:gridCol w="918316">
                      <a:extLst>
                        <a:ext uri="{9D8B030D-6E8A-4147-A177-3AD203B41FA5}">
                          <a16:colId xmlns:a16="http://schemas.microsoft.com/office/drawing/2014/main" val="20000"/>
                        </a:ext>
                      </a:extLst>
                    </a:gridCol>
                    <a:gridCol w="847677">
                      <a:extLst>
                        <a:ext uri="{9D8B030D-6E8A-4147-A177-3AD203B41FA5}">
                          <a16:colId xmlns:a16="http://schemas.microsoft.com/office/drawing/2014/main" val="20001"/>
                        </a:ext>
                      </a:extLst>
                    </a:gridCol>
                    <a:gridCol w="847301">
                      <a:extLst>
                        <a:ext uri="{9D8B030D-6E8A-4147-A177-3AD203B41FA5}">
                          <a16:colId xmlns:a16="http://schemas.microsoft.com/office/drawing/2014/main" val="562761447"/>
                        </a:ext>
                      </a:extLst>
                    </a:gridCol>
                    <a:gridCol w="777413">
                      <a:extLst>
                        <a:ext uri="{9D8B030D-6E8A-4147-A177-3AD203B41FA5}">
                          <a16:colId xmlns:a16="http://schemas.microsoft.com/office/drawing/2014/main" val="1413057853"/>
                        </a:ext>
                      </a:extLst>
                    </a:gridCol>
                    <a:gridCol w="852715">
                      <a:extLst>
                        <a:ext uri="{9D8B030D-6E8A-4147-A177-3AD203B41FA5}">
                          <a16:colId xmlns:a16="http://schemas.microsoft.com/office/drawing/2014/main" val="1166735812"/>
                        </a:ext>
                      </a:extLst>
                    </a:gridCol>
                    <a:gridCol w="760671">
                      <a:extLst>
                        <a:ext uri="{9D8B030D-6E8A-4147-A177-3AD203B41FA5}">
                          <a16:colId xmlns:a16="http://schemas.microsoft.com/office/drawing/2014/main" val="1933238444"/>
                        </a:ext>
                      </a:extLst>
                    </a:gridCol>
                    <a:gridCol w="782618">
                      <a:extLst>
                        <a:ext uri="{9D8B030D-6E8A-4147-A177-3AD203B41FA5}">
                          <a16:colId xmlns:a16="http://schemas.microsoft.com/office/drawing/2014/main" val="1730340381"/>
                        </a:ext>
                      </a:extLst>
                    </a:gridCol>
                  </a:tblGrid>
                  <a:tr h="431169">
                    <a:tc>
                      <a:txBody>
                        <a:bodyPr/>
                        <a:lstStyle/>
                        <a:p>
                          <a:r>
                            <a:rPr lang="en-US" altLang="zh-CN" sz="1200" baseline="0" dirty="0"/>
                            <a:t>Gap width(µm)</a:t>
                          </a:r>
                          <a:endParaRPr lang="zh-CN" altLang="en-US" sz="1200" dirty="0"/>
                        </a:p>
                      </a:txBody>
                      <a:tcPr/>
                    </a:tc>
                    <a:tc gridSpan="2">
                      <a:txBody>
                        <a:bodyPr/>
                        <a:lstStyle/>
                        <a:p>
                          <a:r>
                            <a:rPr lang="en-US" altLang="zh-CN" sz="1200" dirty="0"/>
                            <a:t>           8</a:t>
                          </a:r>
                          <a:endParaRPr lang="zh-CN" altLang="en-US" sz="1200" dirty="0"/>
                        </a:p>
                      </a:txBody>
                      <a:tcPr/>
                    </a:tc>
                    <a:tc hMerge="1">
                      <a:txBody>
                        <a:bodyPr/>
                        <a:lstStyle/>
                        <a:p>
                          <a:endParaRPr lang="zh-CN" altLang="en-US"/>
                        </a:p>
                      </a:txBody>
                      <a:tcPr/>
                    </a:tc>
                    <a:tc gridSpan="2">
                      <a:txBody>
                        <a:bodyPr/>
                        <a:lstStyle/>
                        <a:p>
                          <a:r>
                            <a:rPr lang="en-US" altLang="zh-CN" sz="1200" dirty="0"/>
                            <a:t>           4</a:t>
                          </a:r>
                          <a:endParaRPr lang="zh-CN" altLang="en-US" sz="1200" dirty="0"/>
                        </a:p>
                      </a:txBody>
                      <a:tcPr/>
                    </a:tc>
                    <a:tc hMerge="1">
                      <a:txBody>
                        <a:bodyPr/>
                        <a:lstStyle/>
                        <a:p>
                          <a:endParaRPr lang="zh-CN" altLang="en-US"/>
                        </a:p>
                      </a:txBody>
                      <a:tcPr/>
                    </a:tc>
                    <a:tc gridSpan="2">
                      <a:txBody>
                        <a:bodyPr/>
                        <a:lstStyle/>
                        <a:p>
                          <a:r>
                            <a:rPr lang="en-US" altLang="zh-CN" sz="1200" dirty="0"/>
                            <a:t>            2</a:t>
                          </a:r>
                          <a:endParaRPr lang="zh-CN" altLang="en-US" sz="1200" dirty="0"/>
                        </a:p>
                      </a:txBody>
                      <a:tcPr/>
                    </a:tc>
                    <a:tc hMerge="1">
                      <a:txBody>
                        <a:bodyPr/>
                        <a:lstStyle/>
                        <a:p>
                          <a:endParaRPr lang="zh-CN" altLang="en-US"/>
                        </a:p>
                      </a:txBody>
                      <a:tcPr/>
                    </a:tc>
                    <a:extLst>
                      <a:ext uri="{0D108BD9-81ED-4DB2-BD59-A6C34878D82A}">
                        <a16:rowId xmlns:a16="http://schemas.microsoft.com/office/drawing/2014/main" val="10000"/>
                      </a:ext>
                    </a:extLst>
                  </a:tr>
                  <a:tr h="431169">
                    <a:tc>
                      <a:txBody>
                        <a:bodyPr/>
                        <a:lstStyle/>
                        <a:p>
                          <a:r>
                            <a:rPr lang="en-US" altLang="zh-CN" sz="1200" dirty="0"/>
                            <a:t>Radiation flux</a:t>
                          </a:r>
                          <a:endParaRPr lang="zh-CN" altLang="en-US" sz="1200" dirty="0"/>
                        </a:p>
                      </a:txBody>
                      <a:tcPr/>
                    </a:tc>
                    <a:tc>
                      <a:txBody>
                        <a:bodyPr/>
                        <a:lstStyle/>
                        <a:p>
                          <a:r>
                            <a:rPr lang="en-US" altLang="zh-CN" sz="1200" dirty="0"/>
                            <a:t>    Y</a:t>
                          </a:r>
                          <a:endParaRPr lang="zh-CN" altLang="en-US" sz="1200" dirty="0"/>
                        </a:p>
                      </a:txBody>
                      <a:tcPr/>
                    </a:tc>
                    <a:tc>
                      <a:txBody>
                        <a:bodyPr/>
                        <a:lstStyle/>
                        <a:p>
                          <a:r>
                            <a:rPr lang="en-US" altLang="zh-CN" sz="1200" dirty="0"/>
                            <a:t>   N</a:t>
                          </a:r>
                          <a:endParaRPr lang="zh-CN" altLang="en-US" sz="1200" dirty="0"/>
                        </a:p>
                      </a:txBody>
                      <a:tcPr/>
                    </a:tc>
                    <a:tc>
                      <a:txBody>
                        <a:bodyPr/>
                        <a:lstStyle/>
                        <a:p>
                          <a:r>
                            <a:rPr lang="en-US" altLang="zh-CN" sz="1200" dirty="0"/>
                            <a:t>    Y</a:t>
                          </a:r>
                          <a:endParaRPr lang="zh-CN" altLang="en-US" sz="1200" dirty="0"/>
                        </a:p>
                      </a:txBody>
                      <a:tcPr/>
                    </a:tc>
                    <a:tc>
                      <a:txBody>
                        <a:bodyPr/>
                        <a:lstStyle/>
                        <a:p>
                          <a:r>
                            <a:rPr lang="en-US" altLang="zh-CN" sz="1200" dirty="0"/>
                            <a:t>    N</a:t>
                          </a:r>
                          <a:endParaRPr lang="zh-CN" altLang="en-US" sz="1200" dirty="0"/>
                        </a:p>
                      </a:txBody>
                      <a:tcPr/>
                    </a:tc>
                    <a:tc>
                      <a:txBody>
                        <a:bodyPr/>
                        <a:lstStyle/>
                        <a:p>
                          <a:r>
                            <a:rPr lang="en-US" altLang="zh-CN" sz="1200" dirty="0"/>
                            <a:t>    Y</a:t>
                          </a:r>
                          <a:endParaRPr lang="zh-CN" altLang="en-US" sz="1200" dirty="0"/>
                        </a:p>
                      </a:txBody>
                      <a:tcPr/>
                    </a:tc>
                    <a:tc>
                      <a:txBody>
                        <a:bodyPr/>
                        <a:lstStyle/>
                        <a:p>
                          <a:r>
                            <a:rPr lang="en-US" altLang="zh-CN" sz="1200" dirty="0"/>
                            <a:t>    N</a:t>
                          </a:r>
                          <a:endParaRPr lang="zh-CN" altLang="en-US" sz="1200" dirty="0"/>
                        </a:p>
                      </a:txBody>
                      <a:tcPr/>
                    </a:tc>
                    <a:extLst>
                      <a:ext uri="{0D108BD9-81ED-4DB2-BD59-A6C34878D82A}">
                        <a16:rowId xmlns:a16="http://schemas.microsoft.com/office/drawing/2014/main" val="10001"/>
                      </a:ext>
                    </a:extLst>
                  </a:tr>
                  <a:tr h="258701">
                    <a:tc>
                      <a:txBody>
                        <a:bodyPr/>
                        <a:lstStyle/>
                        <a:p>
                          <a:r>
                            <a:rPr lang="en-US" altLang="zh-CN" sz="1200" dirty="0"/>
                            <a:t>Pixel No.</a:t>
                          </a:r>
                          <a:endParaRPr lang="zh-CN" altLang="en-US" sz="1200" dirty="0"/>
                        </a:p>
                      </a:txBody>
                      <a:tcPr/>
                    </a:tc>
                    <a:tc gridSpan="6">
                      <a:txBody>
                        <a:bodyPr/>
                        <a:lstStyle/>
                        <a:p>
                          <a:r>
                            <a:rPr lang="en-US" altLang="zh-CN" sz="1200" dirty="0"/>
                            <a:t/>
                          </a:r>
                          <a:r>
                            <a:rPr lang="en-US" altLang="zh-CN" sz="1200" baseline="0" dirty="0"/>
                            <a:t/>
                          </a:r>
                          <a:r>
                            <a:rPr lang="en-US" altLang="zh-CN" sz="1200" dirty="0"/>
                            <a:t>      Charge(</a:t>
                          </a:r>
                          <a14:m>
                            <m:oMath xmlns:m="http://schemas.openxmlformats.org/officeDocument/2006/math">
                              <m:sSup>
                                <m:sSupPr>
                                  <m:ctrlPr>
                                    <a:rPr lang="en-US" altLang="zh-CN" sz="1200" i="1" smtClean="0">
                                      <a:latin typeface="Cambria Math" panose="02040503050406030204" pitchFamily="18" charset="0"/>
                                    </a:rPr>
                                  </m:ctrlPr>
                                </m:sSupPr>
                                <m:e>
                                  <m:r>
                                    <a:rPr lang="en-US" altLang="zh-CN" sz="1200" b="0" i="1" smtClean="0">
                                      <a:latin typeface="Cambria Math" panose="02040503050406030204" pitchFamily="18" charset="0"/>
                                    </a:rPr>
                                    <m:t>𝑒</m:t>
                                  </m:r>
                                </m:e>
                                <m:sup>
                                  <m:r>
                                    <a:rPr lang="en-US" altLang="zh-CN" sz="1200" b="0" i="1" smtClean="0">
                                      <a:latin typeface="Cambria Math" panose="02040503050406030204" pitchFamily="18" charset="0"/>
                                    </a:rPr>
                                    <m:t>−</m:t>
                                  </m:r>
                                </m:sup>
                              </m:sSup>
                            </m:oMath>
                          </a14:m>
                          <a:r>
                            <a:rPr lang="en-US" altLang="zh-CN" sz="1200" dirty="0"/>
                            <a:t>)</a:t>
                          </a:r>
                          <a:endParaRPr lang="zh-CN" altLang="en-US" sz="1200" dirty="0"/>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258701">
                    <a:tc>
                      <a:txBody>
                        <a:bodyPr/>
                        <a:lstStyle/>
                        <a:p>
                          <a:r>
                            <a:rPr lang="en-US" altLang="zh-CN" sz="1200" dirty="0"/>
                            <a:t>11</a:t>
                          </a:r>
                        </a:p>
                      </a:txBody>
                      <a:tcPr/>
                    </a:tc>
                    <a:tc>
                      <a:txBody>
                        <a:bodyPr/>
                        <a:lstStyle/>
                        <a:p>
                          <a:r>
                            <a:rPr lang="en-US" altLang="zh-CN" sz="1200" dirty="0"/>
                            <a:t> 1.6</a:t>
                          </a:r>
                          <a:endParaRPr lang="zh-CN" altLang="en-US" sz="1200" dirty="0"/>
                        </a:p>
                      </a:txBody>
                      <a:tcPr/>
                    </a:tc>
                    <a:tc>
                      <a:txBody>
                        <a:bodyPr/>
                        <a:lstStyle/>
                        <a:p>
                          <a:r>
                            <a:rPr lang="en-US" altLang="zh-CN" sz="1200" dirty="0"/>
                            <a:t>     319</a:t>
                          </a:r>
                          <a:endParaRPr lang="zh-CN" altLang="en-US" sz="1200" dirty="0"/>
                        </a:p>
                      </a:txBody>
                      <a:tcPr/>
                    </a:tc>
                    <a:tc>
                      <a:txBody>
                        <a:bodyPr/>
                        <a:lstStyle/>
                        <a:p>
                          <a:r>
                            <a:rPr lang="en-US" altLang="zh-CN" sz="1200" dirty="0"/>
                            <a:t>    1.9</a:t>
                          </a:r>
                          <a:endParaRPr lang="zh-CN" altLang="en-US" sz="1200" dirty="0"/>
                        </a:p>
                      </a:txBody>
                      <a:tcPr/>
                    </a:tc>
                    <a:tc>
                      <a:txBody>
                        <a:bodyPr/>
                        <a:lstStyle/>
                        <a:p>
                          <a:r>
                            <a:rPr lang="en-US" altLang="zh-CN" sz="1200" dirty="0"/>
                            <a:t>   312</a:t>
                          </a:r>
                          <a:endParaRPr lang="zh-CN" altLang="en-US" sz="1200" dirty="0"/>
                        </a:p>
                      </a:txBody>
                      <a:tcPr/>
                    </a:tc>
                    <a:tc>
                      <a:txBody>
                        <a:bodyPr/>
                        <a:lstStyle/>
                        <a:p>
                          <a:r>
                            <a:rPr lang="en-US" altLang="zh-CN" sz="1200" dirty="0"/>
                            <a:t>   2.0</a:t>
                          </a:r>
                          <a:endParaRPr lang="zh-CN" altLang="en-US" sz="1200" dirty="0"/>
                        </a:p>
                      </a:txBody>
                      <a:tcPr/>
                    </a:tc>
                    <a:tc>
                      <a:txBody>
                        <a:bodyPr/>
                        <a:lstStyle/>
                        <a:p>
                          <a:r>
                            <a:rPr lang="en-US" altLang="zh-CN" sz="1200" dirty="0"/>
                            <a:t>   312</a:t>
                          </a:r>
                          <a:endParaRPr lang="zh-CN" altLang="en-US" sz="1200" dirty="0"/>
                        </a:p>
                      </a:txBody>
                      <a:tcPr/>
                    </a:tc>
                    <a:extLst>
                      <a:ext uri="{0D108BD9-81ED-4DB2-BD59-A6C34878D82A}">
                        <a16:rowId xmlns:a16="http://schemas.microsoft.com/office/drawing/2014/main" val="10003"/>
                      </a:ext>
                    </a:extLst>
                  </a:tr>
                  <a:tr h="258701">
                    <a:tc>
                      <a:txBody>
                        <a:bodyPr/>
                        <a:lstStyle/>
                        <a:p>
                          <a:r>
                            <a:rPr lang="en-US" altLang="zh-CN" sz="1200" dirty="0"/>
                            <a:t>12</a:t>
                          </a:r>
                          <a:endParaRPr lang="zh-CN" altLang="en-US" sz="1200" dirty="0"/>
                        </a:p>
                      </a:txBody>
                      <a:tcPr/>
                    </a:tc>
                    <a:tc>
                      <a:txBody>
                        <a:bodyPr/>
                        <a:lstStyle/>
                        <a:p>
                          <a:r>
                            <a:rPr lang="en-US" altLang="zh-CN" sz="1200" dirty="0"/>
                            <a:t> 4.4</a:t>
                          </a:r>
                          <a:endParaRPr lang="zh-CN" altLang="en-US" sz="1200" dirty="0"/>
                        </a:p>
                      </a:txBody>
                      <a:tcPr/>
                    </a:tc>
                    <a:tc>
                      <a:txBody>
                        <a:bodyPr/>
                        <a:lstStyle/>
                        <a:p>
                          <a:r>
                            <a:rPr lang="en-US" altLang="zh-CN" sz="1200" dirty="0"/>
                            <a:t>      519</a:t>
                          </a:r>
                          <a:endParaRPr lang="zh-CN" altLang="en-US" sz="1200" dirty="0"/>
                        </a:p>
                      </a:txBody>
                      <a:tcPr/>
                    </a:tc>
                    <a:tc>
                      <a:txBody>
                        <a:bodyPr/>
                        <a:lstStyle/>
                        <a:p>
                          <a:r>
                            <a:rPr lang="en-US" altLang="zh-CN" sz="1200" dirty="0"/>
                            <a:t>     5.5</a:t>
                          </a:r>
                          <a:endParaRPr lang="zh-CN" altLang="en-US" sz="1200" dirty="0"/>
                        </a:p>
                      </a:txBody>
                      <a:tcPr/>
                    </a:tc>
                    <a:tc>
                      <a:txBody>
                        <a:bodyPr/>
                        <a:lstStyle/>
                        <a:p>
                          <a:r>
                            <a:rPr lang="en-US" altLang="zh-CN" sz="1200" dirty="0"/>
                            <a:t>   519</a:t>
                          </a:r>
                          <a:endParaRPr lang="zh-CN" altLang="en-US" sz="1200" dirty="0"/>
                        </a:p>
                      </a:txBody>
                      <a:tcPr/>
                    </a:tc>
                    <a:tc>
                      <a:txBody>
                        <a:bodyPr/>
                        <a:lstStyle/>
                        <a:p>
                          <a:r>
                            <a:rPr lang="en-US" altLang="zh-CN" sz="1200" dirty="0"/>
                            <a:t>   6.0</a:t>
                          </a:r>
                          <a:endParaRPr lang="zh-CN" altLang="en-US" sz="1200" dirty="0"/>
                        </a:p>
                      </a:txBody>
                      <a:tcPr/>
                    </a:tc>
                    <a:tc>
                      <a:txBody>
                        <a:bodyPr/>
                        <a:lstStyle/>
                        <a:p>
                          <a:r>
                            <a:rPr lang="en-US" altLang="zh-CN" sz="1200" dirty="0"/>
                            <a:t>   519</a:t>
                          </a:r>
                          <a:endParaRPr lang="zh-CN" altLang="en-US" sz="1200" dirty="0"/>
                        </a:p>
                      </a:txBody>
                      <a:tcPr/>
                    </a:tc>
                    <a:extLst>
                      <a:ext uri="{0D108BD9-81ED-4DB2-BD59-A6C34878D82A}">
                        <a16:rowId xmlns:a16="http://schemas.microsoft.com/office/drawing/2014/main" val="10004"/>
                      </a:ext>
                    </a:extLst>
                  </a:tr>
                  <a:tr h="258701">
                    <a:tc>
                      <a:txBody>
                        <a:bodyPr/>
                        <a:lstStyle/>
                        <a:p>
                          <a:r>
                            <a:rPr lang="en-US" altLang="zh-CN" sz="1200" dirty="0"/>
                            <a:t>13</a:t>
                          </a:r>
                          <a:endParaRPr lang="zh-CN" altLang="en-US" sz="1200" dirty="0"/>
                        </a:p>
                      </a:txBody>
                      <a:tcPr/>
                    </a:tc>
                    <a:tc>
                      <a:txBody>
                        <a:bodyPr/>
                        <a:lstStyle/>
                        <a:p>
                          <a:r>
                            <a:rPr lang="en-US" altLang="zh-CN" sz="1200" dirty="0"/>
                            <a:t>1.6</a:t>
                          </a:r>
                          <a:endParaRPr lang="zh-CN" altLang="en-US" sz="1200" dirty="0"/>
                        </a:p>
                      </a:txBody>
                      <a:tcPr/>
                    </a:tc>
                    <a:tc>
                      <a:txBody>
                        <a:bodyPr/>
                        <a:lstStyle/>
                        <a:p>
                          <a:r>
                            <a:rPr lang="en-US" altLang="zh-CN" sz="1200" dirty="0"/>
                            <a:t>      319</a:t>
                          </a:r>
                          <a:endParaRPr lang="zh-CN" altLang="en-US" sz="1200" dirty="0"/>
                        </a:p>
                      </a:txBody>
                      <a:tcPr/>
                    </a:tc>
                    <a:tc>
                      <a:txBody>
                        <a:bodyPr/>
                        <a:lstStyle/>
                        <a:p>
                          <a:r>
                            <a:rPr lang="en-US" altLang="zh-CN" sz="1200" dirty="0"/>
                            <a:t>     1.9</a:t>
                          </a:r>
                          <a:endParaRPr lang="zh-CN" altLang="en-US" sz="1200" dirty="0"/>
                        </a:p>
                      </a:txBody>
                      <a:tcPr/>
                    </a:tc>
                    <a:tc>
                      <a:txBody>
                        <a:bodyPr/>
                        <a:lstStyle/>
                        <a:p>
                          <a:r>
                            <a:rPr lang="en-US" altLang="zh-CN" sz="1200" dirty="0"/>
                            <a:t>   312</a:t>
                          </a:r>
                          <a:endParaRPr lang="zh-CN" altLang="en-US" sz="1200" dirty="0"/>
                        </a:p>
                      </a:txBody>
                      <a:tcPr/>
                    </a:tc>
                    <a:tc>
                      <a:txBody>
                        <a:bodyPr/>
                        <a:lstStyle/>
                        <a:p>
                          <a:r>
                            <a:rPr lang="en-US" altLang="zh-CN" sz="1200" dirty="0"/>
                            <a:t>   2.0</a:t>
                          </a:r>
                          <a:endParaRPr lang="zh-CN" altLang="en-US" sz="1200" dirty="0"/>
                        </a:p>
                      </a:txBody>
                      <a:tcPr/>
                    </a:tc>
                    <a:tc>
                      <a:txBody>
                        <a:bodyPr/>
                        <a:lstStyle/>
                        <a:p>
                          <a:r>
                            <a:rPr lang="en-US" altLang="zh-CN" sz="1200" dirty="0"/>
                            <a:t>   312</a:t>
                          </a:r>
                          <a:endParaRPr lang="zh-CN" altLang="en-US" sz="1200" dirty="0"/>
                        </a:p>
                      </a:txBody>
                      <a:tcPr/>
                    </a:tc>
                    <a:extLst>
                      <a:ext uri="{0D108BD9-81ED-4DB2-BD59-A6C34878D82A}">
                        <a16:rowId xmlns:a16="http://schemas.microsoft.com/office/drawing/2014/main" val="10005"/>
                      </a:ext>
                    </a:extLst>
                  </a:tr>
                  <a:tr h="258701">
                    <a:tc>
                      <a:txBody>
                        <a:bodyPr/>
                        <a:lstStyle/>
                        <a:p>
                          <a:r>
                            <a:rPr lang="en-US" altLang="zh-CN" sz="1200" dirty="0"/>
                            <a:t>21</a:t>
                          </a:r>
                          <a:endParaRPr lang="zh-CN" altLang="en-US" sz="1200" dirty="0"/>
                        </a:p>
                      </a:txBody>
                      <a:tcPr/>
                    </a:tc>
                    <a:tc>
                      <a:txBody>
                        <a:bodyPr/>
                        <a:lstStyle/>
                        <a:p>
                          <a:r>
                            <a:rPr lang="en-US" altLang="zh-CN" sz="1200" dirty="0"/>
                            <a:t>4.4</a:t>
                          </a:r>
                          <a:endParaRPr lang="zh-CN" altLang="en-US" sz="1200" dirty="0"/>
                        </a:p>
                      </a:txBody>
                      <a:tcPr/>
                    </a:tc>
                    <a:tc>
                      <a:txBody>
                        <a:bodyPr/>
                        <a:lstStyle/>
                        <a:p>
                          <a:r>
                            <a:rPr lang="en-US" altLang="zh-CN" sz="1200" dirty="0"/>
                            <a:t>      519</a:t>
                          </a:r>
                          <a:endParaRPr lang="zh-CN" altLang="en-US" sz="1200" dirty="0"/>
                        </a:p>
                      </a:txBody>
                      <a:tcPr/>
                    </a:tc>
                    <a:tc>
                      <a:txBody>
                        <a:bodyPr/>
                        <a:lstStyle/>
                        <a:p>
                          <a:r>
                            <a:rPr lang="en-US" altLang="zh-CN" sz="1200" dirty="0"/>
                            <a:t>     5.5</a:t>
                          </a:r>
                          <a:endParaRPr lang="zh-CN" altLang="en-US" sz="1200" dirty="0"/>
                        </a:p>
                      </a:txBody>
                      <a:tcPr/>
                    </a:tc>
                    <a:tc>
                      <a:txBody>
                        <a:bodyPr/>
                        <a:lstStyle/>
                        <a:p>
                          <a:r>
                            <a:rPr lang="en-US" altLang="zh-CN" sz="1200" dirty="0"/>
                            <a:t>   519</a:t>
                          </a:r>
                          <a:endParaRPr lang="zh-CN" altLang="en-US" sz="1200" dirty="0"/>
                        </a:p>
                      </a:txBody>
                      <a:tcPr/>
                    </a:tc>
                    <a:tc>
                      <a:txBody>
                        <a:bodyPr/>
                        <a:lstStyle/>
                        <a:p>
                          <a:r>
                            <a:rPr lang="en-US" altLang="zh-CN" sz="1200" dirty="0"/>
                            <a:t>   6.0</a:t>
                          </a:r>
                          <a:endParaRPr lang="zh-CN" altLang="en-US" sz="1200" dirty="0"/>
                        </a:p>
                      </a:txBody>
                      <a:tcPr/>
                    </a:tc>
                    <a:tc>
                      <a:txBody>
                        <a:bodyPr/>
                        <a:lstStyle/>
                        <a:p>
                          <a:r>
                            <a:rPr lang="en-US" altLang="zh-CN" sz="1200" dirty="0"/>
                            <a:t>   519</a:t>
                          </a:r>
                          <a:endParaRPr lang="zh-CN" altLang="en-US" sz="1200" dirty="0"/>
                        </a:p>
                      </a:txBody>
                      <a:tcPr/>
                    </a:tc>
                    <a:extLst>
                      <a:ext uri="{0D108BD9-81ED-4DB2-BD59-A6C34878D82A}">
                        <a16:rowId xmlns:a16="http://schemas.microsoft.com/office/drawing/2014/main" val="10006"/>
                      </a:ext>
                    </a:extLst>
                  </a:tr>
                  <a:tr h="258701">
                    <a:tc>
                      <a:txBody>
                        <a:bodyPr/>
                        <a:lstStyle/>
                        <a:p>
                          <a:r>
                            <a:rPr lang="en-US" altLang="zh-CN" sz="1200" dirty="0"/>
                            <a:t>22</a:t>
                          </a:r>
                          <a:endParaRPr lang="zh-CN" altLang="en-US" sz="1200" dirty="0"/>
                        </a:p>
                      </a:txBody>
                      <a:tcPr/>
                    </a:tc>
                    <a:tc>
                      <a:txBody>
                        <a:bodyPr/>
                        <a:lstStyle/>
                        <a:p>
                          <a:r>
                            <a:rPr lang="en-US" altLang="zh-CN" sz="1200" b="1" dirty="0">
                              <a:solidFill>
                                <a:srgbClr val="FF0000"/>
                              </a:solidFill>
                            </a:rPr>
                            <a:t>1062</a:t>
                          </a:r>
                          <a:endParaRPr lang="zh-CN" altLang="en-US" sz="1200" b="1" dirty="0">
                            <a:solidFill>
                              <a:srgbClr val="FF0000"/>
                            </a:solidFill>
                          </a:endParaRPr>
                        </a:p>
                      </a:txBody>
                      <a:tcPr/>
                    </a:tc>
                    <a:tc>
                      <a:txBody>
                        <a:bodyPr/>
                        <a:lstStyle/>
                        <a:p>
                          <a:r>
                            <a:rPr lang="en-US" altLang="zh-CN" sz="1200" dirty="0"/>
                            <a:t/>
                          </a:r>
                          <a:r>
                            <a:rPr lang="en-US" altLang="zh-CN" sz="1200" b="1" dirty="0">
                              <a:solidFill>
                                <a:srgbClr val="FF0000"/>
                              </a:solidFill>
                            </a:rPr>
                            <a:t>2625</a:t>
                          </a:r>
                          <a:endParaRPr lang="zh-CN" altLang="en-US" sz="1200" b="1" dirty="0">
                            <a:solidFill>
                              <a:srgbClr val="FF0000"/>
                            </a:solidFill>
                          </a:endParaRPr>
                        </a:p>
                      </a:txBody>
                      <a:tcPr/>
                    </a:tc>
                    <a:tc>
                      <a:txBody>
                        <a:bodyPr/>
                        <a:lstStyle/>
                        <a:p>
                          <a:r>
                            <a:rPr lang="en-US" altLang="zh-CN" sz="1200" b="1" dirty="0">
                              <a:solidFill>
                                <a:srgbClr val="FF0000"/>
                              </a:solidFill>
                            </a:rPr>
                            <a:t>   1125</a:t>
                          </a:r>
                          <a:endParaRPr lang="zh-CN" altLang="en-US" sz="1200" b="1" dirty="0">
                            <a:solidFill>
                              <a:srgbClr val="FF0000"/>
                            </a:solidFill>
                          </a:endParaRPr>
                        </a:p>
                      </a:txBody>
                      <a:tcPr/>
                    </a:tc>
                    <a:tc>
                      <a:txBody>
                        <a:bodyPr/>
                        <a:lstStyle/>
                        <a:p>
                          <a:r>
                            <a:rPr lang="en-US" altLang="zh-CN" sz="1200" dirty="0"/>
                            <a:t/>
                          </a:r>
                          <a:r>
                            <a:rPr lang="en-US" altLang="zh-CN" sz="1200" b="1" dirty="0">
                              <a:solidFill>
                                <a:srgbClr val="FF0000"/>
                              </a:solidFill>
                            </a:rPr>
                            <a:t>2688</a:t>
                          </a:r>
                          <a:endParaRPr lang="zh-CN" altLang="en-US" sz="1200" b="1" dirty="0">
                            <a:solidFill>
                              <a:srgbClr val="FF0000"/>
                            </a:solidFill>
                          </a:endParaRPr>
                        </a:p>
                      </a:txBody>
                      <a:tcPr/>
                    </a:tc>
                    <a:tc>
                      <a:txBody>
                        <a:bodyPr/>
                        <a:lstStyle/>
                        <a:p>
                          <a:r>
                            <a:rPr lang="en-US" altLang="zh-CN" sz="1200" dirty="0"/>
                            <a:t/>
                          </a:r>
                          <a:r>
                            <a:rPr lang="en-US" altLang="zh-CN" sz="1200" b="1" dirty="0">
                              <a:solidFill>
                                <a:srgbClr val="FF0000"/>
                              </a:solidFill>
                            </a:rPr>
                            <a:t>1125</a:t>
                          </a:r>
                          <a:endParaRPr lang="zh-CN" altLang="en-US" sz="1200" b="1" dirty="0">
                            <a:solidFill>
                              <a:srgbClr val="FF0000"/>
                            </a:solidFill>
                          </a:endParaRPr>
                        </a:p>
                      </a:txBody>
                      <a:tcPr/>
                    </a:tc>
                    <a:tc>
                      <a:txBody>
                        <a:bodyPr/>
                        <a:lstStyle/>
                        <a:p>
                          <a:r>
                            <a:rPr lang="en-US" altLang="zh-CN" sz="1200" dirty="0"/>
                            <a:t/>
                          </a:r>
                          <a:r>
                            <a:rPr lang="en-US" altLang="zh-CN" sz="1200" b="1" dirty="0">
                              <a:solidFill>
                                <a:srgbClr val="FF0000"/>
                              </a:solidFill>
                            </a:rPr>
                            <a:t>2688</a:t>
                          </a:r>
                          <a:endParaRPr lang="zh-CN" altLang="en-US" sz="1200" b="1" dirty="0">
                            <a:solidFill>
                              <a:srgbClr val="FF0000"/>
                            </a:solidFill>
                          </a:endParaRPr>
                        </a:p>
                      </a:txBody>
                      <a:tcPr/>
                    </a:tc>
                    <a:extLst>
                      <a:ext uri="{0D108BD9-81ED-4DB2-BD59-A6C34878D82A}">
                        <a16:rowId xmlns:a16="http://schemas.microsoft.com/office/drawing/2014/main" val="10007"/>
                      </a:ext>
                    </a:extLst>
                  </a:tr>
                  <a:tr h="258701">
                    <a:tc>
                      <a:txBody>
                        <a:bodyPr/>
                        <a:lstStyle/>
                        <a:p>
                          <a:r>
                            <a:rPr lang="en-US" altLang="zh-CN" sz="1200" dirty="0"/>
                            <a:t>23</a:t>
                          </a:r>
                          <a:endParaRPr lang="zh-CN" altLang="en-US" sz="1200" dirty="0"/>
                        </a:p>
                      </a:txBody>
                      <a:tcPr/>
                    </a:tc>
                    <a:tc>
                      <a:txBody>
                        <a:bodyPr/>
                        <a:lstStyle/>
                        <a:p>
                          <a:r>
                            <a:rPr lang="en-US" altLang="zh-CN" sz="1200" dirty="0"/>
                            <a:t>4.4</a:t>
                          </a:r>
                          <a:endParaRPr lang="zh-CN" altLang="en-US" sz="1200" dirty="0"/>
                        </a:p>
                      </a:txBody>
                      <a:tcPr/>
                    </a:tc>
                    <a:tc>
                      <a:txBody>
                        <a:bodyPr/>
                        <a:lstStyle/>
                        <a:p>
                          <a:r>
                            <a:rPr lang="en-US" altLang="zh-CN" sz="1200" dirty="0"/>
                            <a:t>     519</a:t>
                          </a:r>
                          <a:endParaRPr lang="zh-CN" altLang="en-US" sz="1200" dirty="0"/>
                        </a:p>
                      </a:txBody>
                      <a:tcPr/>
                    </a:tc>
                    <a:tc>
                      <a:txBody>
                        <a:bodyPr/>
                        <a:lstStyle/>
                        <a:p>
                          <a:r>
                            <a:rPr lang="en-US" altLang="zh-CN" sz="1200" dirty="0"/>
                            <a:t>     5.5</a:t>
                          </a:r>
                          <a:endParaRPr lang="zh-CN" altLang="en-US" sz="1200" dirty="0"/>
                        </a:p>
                      </a:txBody>
                      <a:tcPr/>
                    </a:tc>
                    <a:tc>
                      <a:txBody>
                        <a:bodyPr/>
                        <a:lstStyle/>
                        <a:p>
                          <a:r>
                            <a:rPr lang="en-US" altLang="zh-CN" sz="1200" dirty="0"/>
                            <a:t>   519</a:t>
                          </a:r>
                          <a:endParaRPr lang="zh-CN" altLang="en-US" sz="1200" dirty="0"/>
                        </a:p>
                      </a:txBody>
                      <a:tcPr/>
                    </a:tc>
                    <a:tc>
                      <a:txBody>
                        <a:bodyPr/>
                        <a:lstStyle/>
                        <a:p>
                          <a:r>
                            <a:rPr lang="en-US" altLang="zh-CN" sz="1200" dirty="0"/>
                            <a:t>   6.0</a:t>
                          </a:r>
                          <a:endParaRPr lang="zh-CN" altLang="en-US" sz="1200" dirty="0"/>
                        </a:p>
                      </a:txBody>
                      <a:tcPr/>
                    </a:tc>
                    <a:tc>
                      <a:txBody>
                        <a:bodyPr/>
                        <a:lstStyle/>
                        <a:p>
                          <a:r>
                            <a:rPr lang="en-US" altLang="zh-CN" sz="1200" dirty="0"/>
                            <a:t>   519</a:t>
                          </a:r>
                          <a:endParaRPr lang="zh-CN" altLang="en-US" sz="1200" dirty="0"/>
                        </a:p>
                      </a:txBody>
                      <a:tcPr/>
                    </a:tc>
                    <a:extLst>
                      <a:ext uri="{0D108BD9-81ED-4DB2-BD59-A6C34878D82A}">
                        <a16:rowId xmlns:a16="http://schemas.microsoft.com/office/drawing/2014/main" val="10008"/>
                      </a:ext>
                    </a:extLst>
                  </a:tr>
                  <a:tr h="258701">
                    <a:tc>
                      <a:txBody>
                        <a:bodyPr/>
                        <a:lstStyle/>
                        <a:p>
                          <a:r>
                            <a:rPr lang="en-US" altLang="zh-CN" sz="1200" dirty="0"/>
                            <a:t>31</a:t>
                          </a:r>
                          <a:endParaRPr lang="zh-CN" altLang="en-US" sz="1200" dirty="0"/>
                        </a:p>
                      </a:txBody>
                      <a:tcPr/>
                    </a:tc>
                    <a:tc>
                      <a:txBody>
                        <a:bodyPr/>
                        <a:lstStyle/>
                        <a:p>
                          <a:r>
                            <a:rPr lang="en-US" altLang="zh-CN" sz="1200" dirty="0"/>
                            <a:t>1.6</a:t>
                          </a:r>
                          <a:endParaRPr lang="zh-CN" altLang="en-US" sz="1200" dirty="0"/>
                        </a:p>
                      </a:txBody>
                      <a:tcPr/>
                    </a:tc>
                    <a:tc>
                      <a:txBody>
                        <a:bodyPr/>
                        <a:lstStyle/>
                        <a:p>
                          <a:r>
                            <a:rPr lang="en-US" altLang="zh-CN" sz="1200" dirty="0"/>
                            <a:t>     319</a:t>
                          </a:r>
                          <a:endParaRPr lang="zh-CN" altLang="en-US" sz="1200" dirty="0"/>
                        </a:p>
                      </a:txBody>
                      <a:tcPr/>
                    </a:tc>
                    <a:tc>
                      <a:txBody>
                        <a:bodyPr/>
                        <a:lstStyle/>
                        <a:p>
                          <a:r>
                            <a:rPr lang="en-US" altLang="zh-CN" sz="1200" dirty="0"/>
                            <a:t>     1.9</a:t>
                          </a:r>
                          <a:endParaRPr lang="zh-CN" altLang="en-US" sz="1200" dirty="0"/>
                        </a:p>
                      </a:txBody>
                      <a:tcPr/>
                    </a:tc>
                    <a:tc>
                      <a:txBody>
                        <a:bodyPr/>
                        <a:lstStyle/>
                        <a:p>
                          <a:r>
                            <a:rPr lang="en-US" altLang="zh-CN" sz="1200" dirty="0"/>
                            <a:t>   312</a:t>
                          </a:r>
                          <a:endParaRPr lang="zh-CN" altLang="en-US" sz="1200" dirty="0"/>
                        </a:p>
                      </a:txBody>
                      <a:tcPr/>
                    </a:tc>
                    <a:tc>
                      <a:txBody>
                        <a:bodyPr/>
                        <a:lstStyle/>
                        <a:p>
                          <a:r>
                            <a:rPr lang="en-US" altLang="zh-CN" sz="1200" dirty="0"/>
                            <a:t>   2.0</a:t>
                          </a:r>
                          <a:endParaRPr lang="zh-CN" altLang="en-US" sz="1200" dirty="0"/>
                        </a:p>
                      </a:txBody>
                      <a:tcPr/>
                    </a:tc>
                    <a:tc>
                      <a:txBody>
                        <a:bodyPr/>
                        <a:lstStyle/>
                        <a:p>
                          <a:r>
                            <a:rPr lang="en-US" altLang="zh-CN" sz="1200" dirty="0"/>
                            <a:t>   312</a:t>
                          </a:r>
                          <a:endParaRPr lang="zh-CN" altLang="en-US" sz="1200" dirty="0"/>
                        </a:p>
                      </a:txBody>
                      <a:tcPr/>
                    </a:tc>
                    <a:extLst>
                      <a:ext uri="{0D108BD9-81ED-4DB2-BD59-A6C34878D82A}">
                        <a16:rowId xmlns:a16="http://schemas.microsoft.com/office/drawing/2014/main" val="10009"/>
                      </a:ext>
                    </a:extLst>
                  </a:tr>
                  <a:tr h="258701">
                    <a:tc>
                      <a:txBody>
                        <a:bodyPr/>
                        <a:lstStyle/>
                        <a:p>
                          <a:r>
                            <a:rPr lang="en-US" altLang="zh-CN" sz="1200" dirty="0"/>
                            <a:t>32</a:t>
                          </a:r>
                          <a:endParaRPr lang="zh-CN" altLang="en-US" sz="1200" dirty="0"/>
                        </a:p>
                      </a:txBody>
                      <a:tcPr/>
                    </a:tc>
                    <a:tc>
                      <a:txBody>
                        <a:bodyPr/>
                        <a:lstStyle/>
                        <a:p>
                          <a:r>
                            <a:rPr lang="en-US" altLang="zh-CN" sz="1200" dirty="0"/>
                            <a:t>4.4</a:t>
                          </a:r>
                          <a:endParaRPr lang="zh-CN" altLang="en-US" sz="1200" dirty="0"/>
                        </a:p>
                      </a:txBody>
                      <a:tcPr/>
                    </a:tc>
                    <a:tc>
                      <a:txBody>
                        <a:bodyPr/>
                        <a:lstStyle/>
                        <a:p>
                          <a:r>
                            <a:rPr lang="en-US" altLang="zh-CN" sz="1200" dirty="0"/>
                            <a:t>     519</a:t>
                          </a:r>
                          <a:endParaRPr lang="zh-CN" altLang="en-US" sz="1200" dirty="0"/>
                        </a:p>
                      </a:txBody>
                      <a:tcPr/>
                    </a:tc>
                    <a:tc>
                      <a:txBody>
                        <a:bodyPr/>
                        <a:lstStyle/>
                        <a:p>
                          <a:r>
                            <a:rPr lang="en-US" altLang="zh-CN" sz="1200" dirty="0"/>
                            <a:t>     5.5</a:t>
                          </a:r>
                          <a:endParaRPr lang="zh-CN" altLang="en-US" sz="1200" dirty="0"/>
                        </a:p>
                      </a:txBody>
                      <a:tcPr/>
                    </a:tc>
                    <a:tc>
                      <a:txBody>
                        <a:bodyPr/>
                        <a:lstStyle/>
                        <a:p>
                          <a:r>
                            <a:rPr lang="en-US" altLang="zh-CN" sz="1200" dirty="0"/>
                            <a:t>   519</a:t>
                          </a:r>
                          <a:endParaRPr lang="zh-CN" altLang="en-US" sz="1200" dirty="0"/>
                        </a:p>
                      </a:txBody>
                      <a:tcPr/>
                    </a:tc>
                    <a:tc>
                      <a:txBody>
                        <a:bodyPr/>
                        <a:lstStyle/>
                        <a:p>
                          <a:r>
                            <a:rPr lang="en-US" altLang="zh-CN" sz="1200" dirty="0"/>
                            <a:t>   6.0</a:t>
                          </a:r>
                          <a:endParaRPr lang="zh-CN" altLang="en-US" sz="1200" dirty="0"/>
                        </a:p>
                      </a:txBody>
                      <a:tcPr/>
                    </a:tc>
                    <a:tc>
                      <a:txBody>
                        <a:bodyPr/>
                        <a:lstStyle/>
                        <a:p>
                          <a:r>
                            <a:rPr lang="en-US" altLang="zh-CN" sz="1200" dirty="0"/>
                            <a:t>   519</a:t>
                          </a:r>
                          <a:endParaRPr lang="zh-CN" altLang="en-US" sz="1200" dirty="0"/>
                        </a:p>
                      </a:txBody>
                      <a:tcPr/>
                    </a:tc>
                    <a:extLst>
                      <a:ext uri="{0D108BD9-81ED-4DB2-BD59-A6C34878D82A}">
                        <a16:rowId xmlns:a16="http://schemas.microsoft.com/office/drawing/2014/main" val="10010"/>
                      </a:ext>
                    </a:extLst>
                  </a:tr>
                  <a:tr h="258701">
                    <a:tc>
                      <a:txBody>
                        <a:bodyPr/>
                        <a:lstStyle/>
                        <a:p>
                          <a:r>
                            <a:rPr lang="en-US" altLang="zh-CN" sz="1200" dirty="0"/>
                            <a:t>33</a:t>
                          </a:r>
                          <a:endParaRPr lang="zh-CN" altLang="en-US" sz="1200" dirty="0"/>
                        </a:p>
                      </a:txBody>
                      <a:tcPr/>
                    </a:tc>
                    <a:tc>
                      <a:txBody>
                        <a:bodyPr/>
                        <a:lstStyle/>
                        <a:p>
                          <a:r>
                            <a:rPr lang="en-US" altLang="zh-CN" sz="1200" dirty="0"/>
                            <a:t>1.6</a:t>
                          </a:r>
                          <a:endParaRPr lang="zh-CN" altLang="en-US" sz="1200" dirty="0"/>
                        </a:p>
                      </a:txBody>
                      <a:tcPr/>
                    </a:tc>
                    <a:tc>
                      <a:txBody>
                        <a:bodyPr/>
                        <a:lstStyle/>
                        <a:p>
                          <a:r>
                            <a:rPr lang="en-US" altLang="zh-CN" sz="1200" dirty="0"/>
                            <a:t>     319</a:t>
                          </a:r>
                          <a:endParaRPr lang="zh-CN" altLang="en-US" sz="1200" dirty="0"/>
                        </a:p>
                      </a:txBody>
                      <a:tcPr/>
                    </a:tc>
                    <a:tc>
                      <a:txBody>
                        <a:bodyPr/>
                        <a:lstStyle/>
                        <a:p>
                          <a:r>
                            <a:rPr lang="en-US" altLang="zh-CN" sz="1200" dirty="0"/>
                            <a:t>     1.9</a:t>
                          </a:r>
                          <a:endParaRPr lang="zh-CN" altLang="en-US" sz="1200" dirty="0"/>
                        </a:p>
                      </a:txBody>
                      <a:tcPr/>
                    </a:tc>
                    <a:tc>
                      <a:txBody>
                        <a:bodyPr/>
                        <a:lstStyle/>
                        <a:p>
                          <a:r>
                            <a:rPr lang="en-US" altLang="zh-CN" sz="1200" dirty="0"/>
                            <a:t>   312</a:t>
                          </a:r>
                          <a:endParaRPr lang="zh-CN" altLang="en-US" sz="1200" dirty="0"/>
                        </a:p>
                      </a:txBody>
                      <a:tcPr/>
                    </a:tc>
                    <a:tc>
                      <a:txBody>
                        <a:bodyPr/>
                        <a:lstStyle/>
                        <a:p>
                          <a:r>
                            <a:rPr lang="en-US" altLang="zh-CN" sz="1200" dirty="0"/>
                            <a:t>   2.0</a:t>
                          </a:r>
                          <a:endParaRPr lang="zh-CN" altLang="en-US" sz="1200" dirty="0"/>
                        </a:p>
                      </a:txBody>
                      <a:tcPr/>
                    </a:tc>
                    <a:tc>
                      <a:txBody>
                        <a:bodyPr/>
                        <a:lstStyle/>
                        <a:p>
                          <a:r>
                            <a:rPr lang="en-US" altLang="zh-CN" sz="1200" dirty="0"/>
                            <a:t>   312</a:t>
                          </a:r>
                          <a:endParaRPr lang="zh-CN" altLang="en-US" sz="1200" dirty="0"/>
                        </a:p>
                      </a:txBody>
                      <a:tcPr/>
                    </a:tc>
                    <a:extLst>
                      <a:ext uri="{0D108BD9-81ED-4DB2-BD59-A6C34878D82A}">
                        <a16:rowId xmlns:a16="http://schemas.microsoft.com/office/drawing/2014/main" val="10011"/>
                      </a:ext>
                    </a:extLst>
                  </a:tr>
                  <a:tr h="503405">
                    <a:tc>
                      <a:txBody>
                        <a:bodyPr/>
                        <a:lstStyle/>
                        <a:p>
                          <a:r>
                            <a:rPr lang="en-US" altLang="zh-CN" sz="1200" dirty="0"/>
                            <a:t>Total</a:t>
                          </a:r>
                          <a:endParaRPr lang="zh-CN" altLang="en-US" sz="1200" dirty="0"/>
                        </a:p>
                      </a:txBody>
                      <a:tcPr/>
                    </a:tc>
                    <a:tc>
                      <a:txBody>
                        <a:bodyPr/>
                        <a:lstStyle/>
                        <a:p>
                          <a:r>
                            <a:rPr lang="en-US" altLang="zh-CN" sz="1200" b="1" dirty="0">
                              <a:solidFill>
                                <a:srgbClr val="FF0000"/>
                              </a:solidFill>
                            </a:rPr>
                            <a:t>  1086</a:t>
                          </a:r>
                          <a:endParaRPr lang="zh-CN" altLang="en-US" sz="1200" b="1" dirty="0">
                            <a:solidFill>
                              <a:srgbClr val="FF0000"/>
                            </a:solidFill>
                          </a:endParaRPr>
                        </a:p>
                      </a:txBody>
                      <a:tcPr/>
                    </a:tc>
                    <a:tc>
                      <a:txBody>
                        <a:bodyPr/>
                        <a:lstStyle/>
                        <a:p>
                          <a:r>
                            <a:rPr lang="en-US" altLang="zh-CN" sz="1200" dirty="0"/>
                            <a:t/>
                          </a:r>
                          <a:r>
                            <a:rPr lang="en-US" altLang="zh-CN" sz="1200" b="1" dirty="0">
                              <a:solidFill>
                                <a:srgbClr val="FF0000"/>
                              </a:solidFill>
                            </a:rPr>
                            <a:t>5977</a:t>
                          </a:r>
                          <a:endParaRPr lang="zh-CN" altLang="en-US" sz="1200" b="1" dirty="0">
                            <a:solidFill>
                              <a:srgbClr val="FF0000"/>
                            </a:solidFill>
                          </a:endParaRPr>
                        </a:p>
                      </a:txBody>
                      <a:tcPr/>
                    </a:tc>
                    <a:tc>
                      <a:txBody>
                        <a:bodyPr/>
                        <a:lstStyle/>
                        <a:p>
                          <a:r>
                            <a:rPr lang="en-US" altLang="zh-CN" sz="1200" b="1" dirty="0">
                              <a:solidFill>
                                <a:srgbClr val="FF0000"/>
                              </a:solidFill>
                            </a:rPr>
                            <a:t>   1132</a:t>
                          </a:r>
                          <a:endParaRPr lang="zh-CN" altLang="en-US" sz="1200" b="1" dirty="0">
                            <a:solidFill>
                              <a:srgbClr val="FF0000"/>
                            </a:solidFill>
                          </a:endParaRPr>
                        </a:p>
                      </a:txBody>
                      <a:tcPr/>
                    </a:tc>
                    <a:tc>
                      <a:txBody>
                        <a:bodyPr/>
                        <a:lstStyle/>
                        <a:p>
                          <a:r>
                            <a:rPr lang="en-US" altLang="zh-CN" sz="1200" dirty="0"/>
                            <a:t/>
                          </a:r>
                          <a:r>
                            <a:rPr lang="en-US" altLang="zh-CN" sz="1200" b="1" dirty="0">
                              <a:solidFill>
                                <a:srgbClr val="FF0000"/>
                              </a:solidFill>
                            </a:rPr>
                            <a:t>6012</a:t>
                          </a:r>
                          <a:endParaRPr lang="zh-CN" altLang="en-US" sz="1200" b="1" dirty="0">
                            <a:solidFill>
                              <a:srgbClr val="FF0000"/>
                            </a:solidFill>
                          </a:endParaRPr>
                        </a:p>
                      </a:txBody>
                      <a:tcPr/>
                    </a:tc>
                    <a:tc>
                      <a:txBody>
                        <a:bodyPr/>
                        <a:lstStyle/>
                        <a:p>
                          <a:r>
                            <a:rPr lang="en-US" altLang="zh-CN" sz="1200" dirty="0"/>
                            <a:t/>
                          </a:r>
                          <a:r>
                            <a:rPr lang="en-US" altLang="zh-CN" sz="1200" b="1" dirty="0">
                              <a:solidFill>
                                <a:srgbClr val="FF0000"/>
                              </a:solidFill>
                            </a:rPr>
                            <a:t>1157</a:t>
                          </a:r>
                          <a:endParaRPr lang="zh-CN" altLang="en-US" sz="1200" b="1" dirty="0">
                            <a:solidFill>
                              <a:srgbClr val="FF0000"/>
                            </a:solidFill>
                          </a:endParaRPr>
                        </a:p>
                      </a:txBody>
                      <a:tcPr/>
                    </a:tc>
                    <a:tc>
                      <a:txBody>
                        <a:bodyPr/>
                        <a:lstStyle/>
                        <a:p>
                          <a:r>
                            <a:rPr lang="en-US" altLang="zh-CN" sz="1200" b="1" dirty="0">
                              <a:solidFill>
                                <a:srgbClr val="FF0000"/>
                              </a:solidFill>
                            </a:rPr>
                            <a:t> 6012</a:t>
                          </a:r>
                          <a:endParaRPr lang="zh-CN" altLang="en-US" sz="1200" b="1" dirty="0">
                            <a:solidFill>
                              <a:srgbClr val="FF0000"/>
                            </a:solidFill>
                          </a:endParaRPr>
                        </a:p>
                      </a:txBody>
                      <a:tcPr/>
                    </a:tc>
                    <a:extLst>
                      <a:ext uri="{0D108BD9-81ED-4DB2-BD59-A6C34878D82A}">
                        <a16:rowId xmlns:a16="http://schemas.microsoft.com/office/drawing/2014/main" val="10012"/>
                      </a:ext>
                    </a:extLst>
                  </a:tr>
                </a:tbl>
              </a:graphicData>
            </a:graphic>
          </p:graphicFrame>
        </mc:Choice>
        <mc:Fallback>
          <p:graphicFrame>
            <p:nvGraphicFramePr>
              <p:cNvPr id="4" name="表格 3"/>
              <p:cNvGraphicFramePr>
                <a:graphicFrameLocks noGrp="1"/>
              </p:cNvGraphicFramePr>
              <p:nvPr>
                <p:extLst>
                  <p:ext uri="{D42A27DB-BD31-4B8C-83A1-F6EECF244321}">
                    <p14:modId xmlns:p14="http://schemas.microsoft.com/office/powerpoint/2010/main" xmlns="" xmlns:a14="http://schemas.microsoft.com/office/drawing/2010/main" val="374180819"/>
                  </p:ext>
                </p:extLst>
              </p:nvPr>
            </p:nvGraphicFramePr>
            <p:xfrm>
              <a:off x="457200" y="2253900"/>
              <a:ext cx="5786711" cy="4252445"/>
            </p:xfrm>
            <a:graphic>
              <a:graphicData uri="http://schemas.openxmlformats.org/drawingml/2006/table">
                <a:tbl>
                  <a:tblPr firstRow="1" bandRow="1">
                    <a:tableStyleId>{5C22544A-7EE6-4342-B048-85BDC9FD1C3A}</a:tableStyleId>
                  </a:tblPr>
                  <a:tblGrid>
                    <a:gridCol w="918316">
                      <a:extLst>
                        <a:ext uri="{9D8B030D-6E8A-4147-A177-3AD203B41FA5}">
                          <a16:colId xmlns:a16="http://schemas.microsoft.com/office/drawing/2014/main" xmlns="" xmlns:a14="http://schemas.microsoft.com/office/drawing/2010/main" val="20000"/>
                        </a:ext>
                      </a:extLst>
                    </a:gridCol>
                    <a:gridCol w="847677">
                      <a:extLst>
                        <a:ext uri="{9D8B030D-6E8A-4147-A177-3AD203B41FA5}">
                          <a16:colId xmlns:a16="http://schemas.microsoft.com/office/drawing/2014/main" xmlns="" xmlns:a14="http://schemas.microsoft.com/office/drawing/2010/main" val="20001"/>
                        </a:ext>
                      </a:extLst>
                    </a:gridCol>
                    <a:gridCol w="847301">
                      <a:extLst>
                        <a:ext uri="{9D8B030D-6E8A-4147-A177-3AD203B41FA5}">
                          <a16:colId xmlns:a16="http://schemas.microsoft.com/office/drawing/2014/main" xmlns="" xmlns:a14="http://schemas.microsoft.com/office/drawing/2010/main" val="562761447"/>
                        </a:ext>
                      </a:extLst>
                    </a:gridCol>
                    <a:gridCol w="777413">
                      <a:extLst>
                        <a:ext uri="{9D8B030D-6E8A-4147-A177-3AD203B41FA5}">
                          <a16:colId xmlns:a16="http://schemas.microsoft.com/office/drawing/2014/main" xmlns="" xmlns:a14="http://schemas.microsoft.com/office/drawing/2010/main" val="1413057853"/>
                        </a:ext>
                      </a:extLst>
                    </a:gridCol>
                    <a:gridCol w="852715">
                      <a:extLst>
                        <a:ext uri="{9D8B030D-6E8A-4147-A177-3AD203B41FA5}">
                          <a16:colId xmlns:a16="http://schemas.microsoft.com/office/drawing/2014/main" xmlns="" xmlns:a14="http://schemas.microsoft.com/office/drawing/2010/main" val="1166735812"/>
                        </a:ext>
                      </a:extLst>
                    </a:gridCol>
                    <a:gridCol w="760671">
                      <a:extLst>
                        <a:ext uri="{9D8B030D-6E8A-4147-A177-3AD203B41FA5}">
                          <a16:colId xmlns:a16="http://schemas.microsoft.com/office/drawing/2014/main" xmlns="" xmlns:a14="http://schemas.microsoft.com/office/drawing/2010/main" val="1933238444"/>
                        </a:ext>
                      </a:extLst>
                    </a:gridCol>
                    <a:gridCol w="782618">
                      <a:extLst>
                        <a:ext uri="{9D8B030D-6E8A-4147-A177-3AD203B41FA5}">
                          <a16:colId xmlns:a16="http://schemas.microsoft.com/office/drawing/2014/main" xmlns="" xmlns:a14="http://schemas.microsoft.com/office/drawing/2010/main" val="1730340381"/>
                        </a:ext>
                      </a:extLst>
                    </a:gridCol>
                  </a:tblGrid>
                  <a:tr h="457200">
                    <a:tc>
                      <a:txBody>
                        <a:bodyPr/>
                        <a:lstStyle/>
                        <a:p>
                          <a:r>
                            <a:rPr lang="en-US" altLang="zh-CN" sz="1200" baseline="0" dirty="0"/>
                            <a:t>Gap width(µm)</a:t>
                          </a:r>
                          <a:endParaRPr lang="zh-CN" altLang="en-US" sz="1200" dirty="0"/>
                        </a:p>
                      </a:txBody>
                      <a:tcPr/>
                    </a:tc>
                    <a:tc gridSpan="2">
                      <a:txBody>
                        <a:bodyPr/>
                        <a:lstStyle/>
                        <a:p>
                          <a:r>
                            <a:rPr lang="en-US" altLang="zh-CN" sz="1200" dirty="0"/>
                            <a:t>           8</a:t>
                          </a:r>
                          <a:endParaRPr lang="zh-CN" altLang="en-US" sz="1200" dirty="0"/>
                        </a:p>
                      </a:txBody>
                      <a:tcPr/>
                    </a:tc>
                    <a:tc hMerge="1">
                      <a:txBody>
                        <a:bodyPr/>
                        <a:lstStyle/>
                        <a:p>
                          <a:endParaRPr lang="zh-CN" altLang="en-US"/>
                        </a:p>
                      </a:txBody>
                      <a:tcPr/>
                    </a:tc>
                    <a:tc gridSpan="2">
                      <a:txBody>
                        <a:bodyPr/>
                        <a:lstStyle/>
                        <a:p>
                          <a:r>
                            <a:rPr lang="en-US" altLang="zh-CN" sz="1200" dirty="0"/>
                            <a:t>           4</a:t>
                          </a:r>
                          <a:endParaRPr lang="zh-CN" altLang="en-US" sz="1200" dirty="0"/>
                        </a:p>
                      </a:txBody>
                      <a:tcPr/>
                    </a:tc>
                    <a:tc hMerge="1">
                      <a:txBody>
                        <a:bodyPr/>
                        <a:lstStyle/>
                        <a:p>
                          <a:endParaRPr lang="zh-CN" altLang="en-US"/>
                        </a:p>
                      </a:txBody>
                      <a:tcPr/>
                    </a:tc>
                    <a:tc gridSpan="2">
                      <a:txBody>
                        <a:bodyPr/>
                        <a:lstStyle/>
                        <a:p>
                          <a:r>
                            <a:rPr lang="en-US" altLang="zh-CN" sz="1200" dirty="0"/>
                            <a:t>            2</a:t>
                          </a:r>
                          <a:endParaRPr lang="zh-CN" altLang="en-US" sz="1200" dirty="0"/>
                        </a:p>
                      </a:txBody>
                      <a:tcPr/>
                    </a:tc>
                    <a:tc hMerge="1">
                      <a:txBody>
                        <a:bodyPr/>
                        <a:lstStyle/>
                        <a:p>
                          <a:endParaRPr lang="zh-CN" altLang="en-US"/>
                        </a:p>
                      </a:txBody>
                      <a:tcPr/>
                    </a:tc>
                    <a:extLst>
                      <a:ext uri="{0D108BD9-81ED-4DB2-BD59-A6C34878D82A}">
                        <a16:rowId xmlns:a16="http://schemas.microsoft.com/office/drawing/2014/main" xmlns="" xmlns:a14="http://schemas.microsoft.com/office/drawing/2010/main" val="10000"/>
                      </a:ext>
                    </a:extLst>
                  </a:tr>
                  <a:tr h="457200">
                    <a:tc>
                      <a:txBody>
                        <a:bodyPr/>
                        <a:lstStyle/>
                        <a:p>
                          <a:r>
                            <a:rPr lang="en-US" altLang="zh-CN" sz="1200" dirty="0"/>
                            <a:t>Radiation flux</a:t>
                          </a:r>
                          <a:endParaRPr lang="zh-CN" altLang="en-US" sz="1200" dirty="0"/>
                        </a:p>
                      </a:txBody>
                      <a:tcPr/>
                    </a:tc>
                    <a:tc>
                      <a:txBody>
                        <a:bodyPr/>
                        <a:lstStyle/>
                        <a:p>
                          <a:r>
                            <a:rPr lang="en-US" altLang="zh-CN" sz="1200" dirty="0"/>
                            <a:t>    Y</a:t>
                          </a:r>
                          <a:endParaRPr lang="zh-CN" altLang="en-US" sz="1200" dirty="0"/>
                        </a:p>
                      </a:txBody>
                      <a:tcPr/>
                    </a:tc>
                    <a:tc>
                      <a:txBody>
                        <a:bodyPr/>
                        <a:lstStyle/>
                        <a:p>
                          <a:r>
                            <a:rPr lang="en-US" altLang="zh-CN" sz="1200" dirty="0"/>
                            <a:t>   N</a:t>
                          </a:r>
                          <a:endParaRPr lang="zh-CN" altLang="en-US" sz="1200" dirty="0"/>
                        </a:p>
                      </a:txBody>
                      <a:tcPr/>
                    </a:tc>
                    <a:tc>
                      <a:txBody>
                        <a:bodyPr/>
                        <a:lstStyle/>
                        <a:p>
                          <a:r>
                            <a:rPr lang="en-US" altLang="zh-CN" sz="1200" dirty="0"/>
                            <a:t>    Y</a:t>
                          </a:r>
                          <a:endParaRPr lang="zh-CN" altLang="en-US" sz="1200" dirty="0"/>
                        </a:p>
                      </a:txBody>
                      <a:tcPr/>
                    </a:tc>
                    <a:tc>
                      <a:txBody>
                        <a:bodyPr/>
                        <a:lstStyle/>
                        <a:p>
                          <a:r>
                            <a:rPr lang="en-US" altLang="zh-CN" sz="1200" dirty="0"/>
                            <a:t>    N</a:t>
                          </a:r>
                          <a:endParaRPr lang="zh-CN" altLang="en-US" sz="1200" dirty="0"/>
                        </a:p>
                      </a:txBody>
                      <a:tcPr/>
                    </a:tc>
                    <a:tc>
                      <a:txBody>
                        <a:bodyPr/>
                        <a:lstStyle/>
                        <a:p>
                          <a:r>
                            <a:rPr lang="en-US" altLang="zh-CN" sz="1200" dirty="0"/>
                            <a:t>    Y</a:t>
                          </a:r>
                          <a:endParaRPr lang="zh-CN" altLang="en-US" sz="1200" dirty="0"/>
                        </a:p>
                      </a:txBody>
                      <a:tcPr/>
                    </a:tc>
                    <a:tc>
                      <a:txBody>
                        <a:bodyPr/>
                        <a:lstStyle/>
                        <a:p>
                          <a:r>
                            <a:rPr lang="en-US" altLang="zh-CN" sz="1200" dirty="0"/>
                            <a:t>    N</a:t>
                          </a:r>
                          <a:endParaRPr lang="zh-CN" altLang="en-US" sz="1200" dirty="0"/>
                        </a:p>
                      </a:txBody>
                      <a:tcPr/>
                    </a:tc>
                    <a:extLst>
                      <a:ext uri="{0D108BD9-81ED-4DB2-BD59-A6C34878D82A}">
                        <a16:rowId xmlns:a16="http://schemas.microsoft.com/office/drawing/2014/main" xmlns="" xmlns:a14="http://schemas.microsoft.com/office/drawing/2010/main" val="10001"/>
                      </a:ext>
                    </a:extLst>
                  </a:tr>
                  <a:tr h="274320">
                    <a:tc>
                      <a:txBody>
                        <a:bodyPr/>
                        <a:lstStyle/>
                        <a:p>
                          <a:r>
                            <a:rPr lang="en-US" altLang="zh-CN" sz="1200" dirty="0"/>
                            <a:t>Pixel No.</a:t>
                          </a:r>
                          <a:endParaRPr lang="zh-CN" altLang="en-US" sz="1200" dirty="0"/>
                        </a:p>
                      </a:txBody>
                      <a:tcPr/>
                    </a:tc>
                    <a:tc gridSpan="6">
                      <a:txBody>
                        <a:bodyPr/>
                        <a:lstStyle/>
                        <a:p>
                          <a:endParaRPr lang="zh-CN"/>
                        </a:p>
                      </a:txBody>
                      <a:tcPr>
                        <a:blipFill>
                          <a:blip r:embed="rId3"/>
                          <a:stretch>
                            <a:fillRect l="-19149" t="-335556" r="-501" b="-1091111"/>
                          </a:stretch>
                        </a:blip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xmlns:a14="http://schemas.microsoft.com/office/drawing/2010/main" val="10002"/>
                      </a:ext>
                    </a:extLst>
                  </a:tr>
                  <a:tr h="274320">
                    <a:tc>
                      <a:txBody>
                        <a:bodyPr/>
                        <a:lstStyle/>
                        <a:p>
                          <a:r>
                            <a:rPr lang="en-US" altLang="zh-CN" sz="1200" dirty="0"/>
                            <a:t>11</a:t>
                          </a:r>
                        </a:p>
                      </a:txBody>
                      <a:tcPr/>
                    </a:tc>
                    <a:tc>
                      <a:txBody>
                        <a:bodyPr/>
                        <a:lstStyle/>
                        <a:p>
                          <a:r>
                            <a:rPr lang="en-US" altLang="zh-CN" sz="1200" dirty="0"/>
                            <a:t> 1.6</a:t>
                          </a:r>
                          <a:endParaRPr lang="zh-CN" altLang="en-US" sz="1200" dirty="0"/>
                        </a:p>
                      </a:txBody>
                      <a:tcPr/>
                    </a:tc>
                    <a:tc>
                      <a:txBody>
                        <a:bodyPr/>
                        <a:lstStyle/>
                        <a:p>
                          <a:r>
                            <a:rPr lang="en-US" altLang="zh-CN" sz="1200" dirty="0"/>
                            <a:t>     319</a:t>
                          </a:r>
                          <a:endParaRPr lang="zh-CN" altLang="en-US" sz="1200" dirty="0"/>
                        </a:p>
                      </a:txBody>
                      <a:tcPr/>
                    </a:tc>
                    <a:tc>
                      <a:txBody>
                        <a:bodyPr/>
                        <a:lstStyle/>
                        <a:p>
                          <a:r>
                            <a:rPr lang="en-US" altLang="zh-CN" sz="1200" dirty="0"/>
                            <a:t>    1.9</a:t>
                          </a:r>
                          <a:endParaRPr lang="zh-CN" altLang="en-US" sz="1200" dirty="0"/>
                        </a:p>
                      </a:txBody>
                      <a:tcPr/>
                    </a:tc>
                    <a:tc>
                      <a:txBody>
                        <a:bodyPr/>
                        <a:lstStyle/>
                        <a:p>
                          <a:r>
                            <a:rPr lang="en-US" altLang="zh-CN" sz="1200" dirty="0"/>
                            <a:t>   312</a:t>
                          </a:r>
                          <a:endParaRPr lang="zh-CN" altLang="en-US" sz="1200" dirty="0"/>
                        </a:p>
                      </a:txBody>
                      <a:tcPr/>
                    </a:tc>
                    <a:tc>
                      <a:txBody>
                        <a:bodyPr/>
                        <a:lstStyle/>
                        <a:p>
                          <a:r>
                            <a:rPr lang="en-US" altLang="zh-CN" sz="1200" dirty="0"/>
                            <a:t>   2.0</a:t>
                          </a:r>
                          <a:endParaRPr lang="zh-CN" altLang="en-US" sz="1200" dirty="0"/>
                        </a:p>
                      </a:txBody>
                      <a:tcPr/>
                    </a:tc>
                    <a:tc>
                      <a:txBody>
                        <a:bodyPr/>
                        <a:lstStyle/>
                        <a:p>
                          <a:r>
                            <a:rPr lang="en-US" altLang="zh-CN" sz="1200" dirty="0"/>
                            <a:t>   312</a:t>
                          </a:r>
                          <a:endParaRPr lang="zh-CN" altLang="en-US" sz="1200" dirty="0"/>
                        </a:p>
                      </a:txBody>
                      <a:tcPr/>
                    </a:tc>
                    <a:extLst>
                      <a:ext uri="{0D108BD9-81ED-4DB2-BD59-A6C34878D82A}">
                        <a16:rowId xmlns:a16="http://schemas.microsoft.com/office/drawing/2014/main" xmlns="" xmlns:a14="http://schemas.microsoft.com/office/drawing/2010/main" val="10003"/>
                      </a:ext>
                    </a:extLst>
                  </a:tr>
                  <a:tr h="274320">
                    <a:tc>
                      <a:txBody>
                        <a:bodyPr/>
                        <a:lstStyle/>
                        <a:p>
                          <a:r>
                            <a:rPr lang="en-US" altLang="zh-CN" sz="1200" dirty="0"/>
                            <a:t>12</a:t>
                          </a:r>
                          <a:endParaRPr lang="zh-CN" altLang="en-US" sz="1200" dirty="0"/>
                        </a:p>
                      </a:txBody>
                      <a:tcPr/>
                    </a:tc>
                    <a:tc>
                      <a:txBody>
                        <a:bodyPr/>
                        <a:lstStyle/>
                        <a:p>
                          <a:r>
                            <a:rPr lang="en-US" altLang="zh-CN" sz="1200" dirty="0"/>
                            <a:t> 4.4</a:t>
                          </a:r>
                          <a:endParaRPr lang="zh-CN" altLang="en-US" sz="1200" dirty="0"/>
                        </a:p>
                      </a:txBody>
                      <a:tcPr/>
                    </a:tc>
                    <a:tc>
                      <a:txBody>
                        <a:bodyPr/>
                        <a:lstStyle/>
                        <a:p>
                          <a:r>
                            <a:rPr lang="en-US" altLang="zh-CN" sz="1200" dirty="0"/>
                            <a:t>      519</a:t>
                          </a:r>
                          <a:endParaRPr lang="zh-CN" altLang="en-US" sz="1200" dirty="0"/>
                        </a:p>
                      </a:txBody>
                      <a:tcPr/>
                    </a:tc>
                    <a:tc>
                      <a:txBody>
                        <a:bodyPr/>
                        <a:lstStyle/>
                        <a:p>
                          <a:r>
                            <a:rPr lang="en-US" altLang="zh-CN" sz="1200" dirty="0"/>
                            <a:t>     5.5</a:t>
                          </a:r>
                          <a:endParaRPr lang="zh-CN" altLang="en-US" sz="1200" dirty="0"/>
                        </a:p>
                      </a:txBody>
                      <a:tcPr/>
                    </a:tc>
                    <a:tc>
                      <a:txBody>
                        <a:bodyPr/>
                        <a:lstStyle/>
                        <a:p>
                          <a:r>
                            <a:rPr lang="en-US" altLang="zh-CN" sz="1200" dirty="0"/>
                            <a:t>   519</a:t>
                          </a:r>
                          <a:endParaRPr lang="zh-CN" altLang="en-US" sz="1200" dirty="0"/>
                        </a:p>
                      </a:txBody>
                      <a:tcPr/>
                    </a:tc>
                    <a:tc>
                      <a:txBody>
                        <a:bodyPr/>
                        <a:lstStyle/>
                        <a:p>
                          <a:r>
                            <a:rPr lang="en-US" altLang="zh-CN" sz="1200" dirty="0"/>
                            <a:t>   6.0</a:t>
                          </a:r>
                          <a:endParaRPr lang="zh-CN" altLang="en-US" sz="1200" dirty="0"/>
                        </a:p>
                      </a:txBody>
                      <a:tcPr/>
                    </a:tc>
                    <a:tc>
                      <a:txBody>
                        <a:bodyPr/>
                        <a:lstStyle/>
                        <a:p>
                          <a:r>
                            <a:rPr lang="en-US" altLang="zh-CN" sz="1200" dirty="0"/>
                            <a:t>   519</a:t>
                          </a:r>
                          <a:endParaRPr lang="zh-CN" altLang="en-US" sz="1200" dirty="0"/>
                        </a:p>
                      </a:txBody>
                      <a:tcPr/>
                    </a:tc>
                    <a:extLst>
                      <a:ext uri="{0D108BD9-81ED-4DB2-BD59-A6C34878D82A}">
                        <a16:rowId xmlns:a16="http://schemas.microsoft.com/office/drawing/2014/main" xmlns="" xmlns:a14="http://schemas.microsoft.com/office/drawing/2010/main" val="10004"/>
                      </a:ext>
                    </a:extLst>
                  </a:tr>
                  <a:tr h="274320">
                    <a:tc>
                      <a:txBody>
                        <a:bodyPr/>
                        <a:lstStyle/>
                        <a:p>
                          <a:r>
                            <a:rPr lang="en-US" altLang="zh-CN" sz="1200" dirty="0"/>
                            <a:t>13</a:t>
                          </a:r>
                          <a:endParaRPr lang="zh-CN" altLang="en-US" sz="1200" dirty="0"/>
                        </a:p>
                      </a:txBody>
                      <a:tcPr/>
                    </a:tc>
                    <a:tc>
                      <a:txBody>
                        <a:bodyPr/>
                        <a:lstStyle/>
                        <a:p>
                          <a:r>
                            <a:rPr lang="en-US" altLang="zh-CN" sz="1200" dirty="0"/>
                            <a:t>1.6</a:t>
                          </a:r>
                          <a:endParaRPr lang="zh-CN" altLang="en-US" sz="1200" dirty="0"/>
                        </a:p>
                      </a:txBody>
                      <a:tcPr/>
                    </a:tc>
                    <a:tc>
                      <a:txBody>
                        <a:bodyPr/>
                        <a:lstStyle/>
                        <a:p>
                          <a:r>
                            <a:rPr lang="en-US" altLang="zh-CN" sz="1200" dirty="0"/>
                            <a:t>      319</a:t>
                          </a:r>
                          <a:endParaRPr lang="zh-CN" altLang="en-US" sz="1200" dirty="0"/>
                        </a:p>
                      </a:txBody>
                      <a:tcPr/>
                    </a:tc>
                    <a:tc>
                      <a:txBody>
                        <a:bodyPr/>
                        <a:lstStyle/>
                        <a:p>
                          <a:r>
                            <a:rPr lang="en-US" altLang="zh-CN" sz="1200" dirty="0"/>
                            <a:t>     1.9</a:t>
                          </a:r>
                          <a:endParaRPr lang="zh-CN" altLang="en-US" sz="1200" dirty="0"/>
                        </a:p>
                      </a:txBody>
                      <a:tcPr/>
                    </a:tc>
                    <a:tc>
                      <a:txBody>
                        <a:bodyPr/>
                        <a:lstStyle/>
                        <a:p>
                          <a:r>
                            <a:rPr lang="en-US" altLang="zh-CN" sz="1200" dirty="0"/>
                            <a:t>   312</a:t>
                          </a:r>
                          <a:endParaRPr lang="zh-CN" altLang="en-US" sz="1200" dirty="0"/>
                        </a:p>
                      </a:txBody>
                      <a:tcPr/>
                    </a:tc>
                    <a:tc>
                      <a:txBody>
                        <a:bodyPr/>
                        <a:lstStyle/>
                        <a:p>
                          <a:r>
                            <a:rPr lang="en-US" altLang="zh-CN" sz="1200" dirty="0"/>
                            <a:t>   2.0</a:t>
                          </a:r>
                          <a:endParaRPr lang="zh-CN" altLang="en-US" sz="1200" dirty="0"/>
                        </a:p>
                      </a:txBody>
                      <a:tcPr/>
                    </a:tc>
                    <a:tc>
                      <a:txBody>
                        <a:bodyPr/>
                        <a:lstStyle/>
                        <a:p>
                          <a:r>
                            <a:rPr lang="en-US" altLang="zh-CN" sz="1200" dirty="0"/>
                            <a:t>   312</a:t>
                          </a:r>
                          <a:endParaRPr lang="zh-CN" altLang="en-US" sz="1200" dirty="0"/>
                        </a:p>
                      </a:txBody>
                      <a:tcPr/>
                    </a:tc>
                    <a:extLst>
                      <a:ext uri="{0D108BD9-81ED-4DB2-BD59-A6C34878D82A}">
                        <a16:rowId xmlns:a16="http://schemas.microsoft.com/office/drawing/2014/main" xmlns="" xmlns:a14="http://schemas.microsoft.com/office/drawing/2010/main" val="10005"/>
                      </a:ext>
                    </a:extLst>
                  </a:tr>
                  <a:tr h="274320">
                    <a:tc>
                      <a:txBody>
                        <a:bodyPr/>
                        <a:lstStyle/>
                        <a:p>
                          <a:r>
                            <a:rPr lang="en-US" altLang="zh-CN" sz="1200" dirty="0"/>
                            <a:t>21</a:t>
                          </a:r>
                          <a:endParaRPr lang="zh-CN" altLang="en-US" sz="1200" dirty="0"/>
                        </a:p>
                      </a:txBody>
                      <a:tcPr/>
                    </a:tc>
                    <a:tc>
                      <a:txBody>
                        <a:bodyPr/>
                        <a:lstStyle/>
                        <a:p>
                          <a:r>
                            <a:rPr lang="en-US" altLang="zh-CN" sz="1200" dirty="0"/>
                            <a:t>4.4</a:t>
                          </a:r>
                          <a:endParaRPr lang="zh-CN" altLang="en-US" sz="1200" dirty="0"/>
                        </a:p>
                      </a:txBody>
                      <a:tcPr/>
                    </a:tc>
                    <a:tc>
                      <a:txBody>
                        <a:bodyPr/>
                        <a:lstStyle/>
                        <a:p>
                          <a:r>
                            <a:rPr lang="en-US" altLang="zh-CN" sz="1200" dirty="0"/>
                            <a:t>      519</a:t>
                          </a:r>
                          <a:endParaRPr lang="zh-CN" altLang="en-US" sz="1200" dirty="0"/>
                        </a:p>
                      </a:txBody>
                      <a:tcPr/>
                    </a:tc>
                    <a:tc>
                      <a:txBody>
                        <a:bodyPr/>
                        <a:lstStyle/>
                        <a:p>
                          <a:r>
                            <a:rPr lang="en-US" altLang="zh-CN" sz="1200" dirty="0"/>
                            <a:t>     5.5</a:t>
                          </a:r>
                          <a:endParaRPr lang="zh-CN" altLang="en-US" sz="1200" dirty="0"/>
                        </a:p>
                      </a:txBody>
                      <a:tcPr/>
                    </a:tc>
                    <a:tc>
                      <a:txBody>
                        <a:bodyPr/>
                        <a:lstStyle/>
                        <a:p>
                          <a:r>
                            <a:rPr lang="en-US" altLang="zh-CN" sz="1200" dirty="0"/>
                            <a:t>   519</a:t>
                          </a:r>
                          <a:endParaRPr lang="zh-CN" altLang="en-US" sz="1200" dirty="0"/>
                        </a:p>
                      </a:txBody>
                      <a:tcPr/>
                    </a:tc>
                    <a:tc>
                      <a:txBody>
                        <a:bodyPr/>
                        <a:lstStyle/>
                        <a:p>
                          <a:r>
                            <a:rPr lang="en-US" altLang="zh-CN" sz="1200" dirty="0"/>
                            <a:t>   6.0</a:t>
                          </a:r>
                          <a:endParaRPr lang="zh-CN" altLang="en-US" sz="1200" dirty="0"/>
                        </a:p>
                      </a:txBody>
                      <a:tcPr/>
                    </a:tc>
                    <a:tc>
                      <a:txBody>
                        <a:bodyPr/>
                        <a:lstStyle/>
                        <a:p>
                          <a:r>
                            <a:rPr lang="en-US" altLang="zh-CN" sz="1200" dirty="0"/>
                            <a:t>   519</a:t>
                          </a:r>
                          <a:endParaRPr lang="zh-CN" altLang="en-US" sz="1200" dirty="0"/>
                        </a:p>
                      </a:txBody>
                      <a:tcPr/>
                    </a:tc>
                    <a:extLst>
                      <a:ext uri="{0D108BD9-81ED-4DB2-BD59-A6C34878D82A}">
                        <a16:rowId xmlns:a16="http://schemas.microsoft.com/office/drawing/2014/main" xmlns="" xmlns:a14="http://schemas.microsoft.com/office/drawing/2010/main" val="10006"/>
                      </a:ext>
                    </a:extLst>
                  </a:tr>
                  <a:tr h="274320">
                    <a:tc>
                      <a:txBody>
                        <a:bodyPr/>
                        <a:lstStyle/>
                        <a:p>
                          <a:r>
                            <a:rPr lang="en-US" altLang="zh-CN" sz="1200" dirty="0"/>
                            <a:t>22</a:t>
                          </a:r>
                          <a:endParaRPr lang="zh-CN" altLang="en-US" sz="1200" dirty="0"/>
                        </a:p>
                      </a:txBody>
                      <a:tcPr/>
                    </a:tc>
                    <a:tc>
                      <a:txBody>
                        <a:bodyPr/>
                        <a:lstStyle/>
                        <a:p>
                          <a:r>
                            <a:rPr lang="en-US" altLang="zh-CN" sz="1200" b="1" dirty="0">
                              <a:solidFill>
                                <a:srgbClr val="FF0000"/>
                              </a:solidFill>
                            </a:rPr>
                            <a:t>1062</a:t>
                          </a:r>
                          <a:endParaRPr lang="zh-CN" altLang="en-US" sz="1200" b="1" dirty="0">
                            <a:solidFill>
                              <a:srgbClr val="FF0000"/>
                            </a:solidFill>
                          </a:endParaRPr>
                        </a:p>
                      </a:txBody>
                      <a:tcPr/>
                    </a:tc>
                    <a:tc>
                      <a:txBody>
                        <a:bodyPr/>
                        <a:lstStyle/>
                        <a:p>
                          <a:r>
                            <a:rPr lang="en-US" altLang="zh-CN" sz="1200" b="1" dirty="0">
                              <a:solidFill>
                                <a:srgbClr val="FF0000"/>
                              </a:solidFill>
                            </a:rPr>
                            <a:t>2625</a:t>
                          </a:r>
                          <a:endParaRPr lang="zh-CN" altLang="en-US" sz="1200" b="1" dirty="0">
                            <a:solidFill>
                              <a:srgbClr val="FF0000"/>
                            </a:solidFill>
                          </a:endParaRPr>
                        </a:p>
                      </a:txBody>
                      <a:tcPr/>
                    </a:tc>
                    <a:tc>
                      <a:txBody>
                        <a:bodyPr/>
                        <a:lstStyle/>
                        <a:p>
                          <a:r>
                            <a:rPr lang="en-US" altLang="zh-CN" sz="1200" b="1" dirty="0">
                              <a:solidFill>
                                <a:srgbClr val="FF0000"/>
                              </a:solidFill>
                            </a:rPr>
                            <a:t>   1125</a:t>
                          </a:r>
                          <a:endParaRPr lang="zh-CN" altLang="en-US" sz="1200" b="1" dirty="0">
                            <a:solidFill>
                              <a:srgbClr val="FF0000"/>
                            </a:solidFill>
                          </a:endParaRPr>
                        </a:p>
                      </a:txBody>
                      <a:tcPr/>
                    </a:tc>
                    <a:tc>
                      <a:txBody>
                        <a:bodyPr/>
                        <a:lstStyle/>
                        <a:p>
                          <a:r>
                            <a:rPr lang="en-US" altLang="zh-CN" sz="1200" b="1" dirty="0">
                              <a:solidFill>
                                <a:srgbClr val="FF0000"/>
                              </a:solidFill>
                            </a:rPr>
                            <a:t>2688</a:t>
                          </a:r>
                          <a:endParaRPr lang="zh-CN" altLang="en-US" sz="1200" b="1" dirty="0">
                            <a:solidFill>
                              <a:srgbClr val="FF0000"/>
                            </a:solidFill>
                          </a:endParaRPr>
                        </a:p>
                      </a:txBody>
                      <a:tcPr/>
                    </a:tc>
                    <a:tc>
                      <a:txBody>
                        <a:bodyPr/>
                        <a:lstStyle/>
                        <a:p>
                          <a:r>
                            <a:rPr lang="en-US" altLang="zh-CN" sz="1200" b="1" dirty="0">
                              <a:solidFill>
                                <a:srgbClr val="FF0000"/>
                              </a:solidFill>
                            </a:rPr>
                            <a:t>1125</a:t>
                          </a:r>
                          <a:endParaRPr lang="zh-CN" altLang="en-US" sz="1200" b="1" dirty="0">
                            <a:solidFill>
                              <a:srgbClr val="FF0000"/>
                            </a:solidFill>
                          </a:endParaRPr>
                        </a:p>
                      </a:txBody>
                      <a:tcPr/>
                    </a:tc>
                    <a:tc>
                      <a:txBody>
                        <a:bodyPr/>
                        <a:lstStyle/>
                        <a:p>
                          <a:r>
                            <a:rPr lang="en-US" altLang="zh-CN" sz="1200" b="1" dirty="0">
                              <a:solidFill>
                                <a:srgbClr val="FF0000"/>
                              </a:solidFill>
                            </a:rPr>
                            <a:t>2688</a:t>
                          </a:r>
                          <a:endParaRPr lang="zh-CN" altLang="en-US" sz="1200" b="1" dirty="0">
                            <a:solidFill>
                              <a:srgbClr val="FF0000"/>
                            </a:solidFill>
                          </a:endParaRPr>
                        </a:p>
                      </a:txBody>
                      <a:tcPr/>
                    </a:tc>
                    <a:extLst>
                      <a:ext uri="{0D108BD9-81ED-4DB2-BD59-A6C34878D82A}">
                        <a16:rowId xmlns:a16="http://schemas.microsoft.com/office/drawing/2014/main" xmlns="" xmlns:a14="http://schemas.microsoft.com/office/drawing/2010/main" val="10007"/>
                      </a:ext>
                    </a:extLst>
                  </a:tr>
                  <a:tr h="274320">
                    <a:tc>
                      <a:txBody>
                        <a:bodyPr/>
                        <a:lstStyle/>
                        <a:p>
                          <a:r>
                            <a:rPr lang="en-US" altLang="zh-CN" sz="1200" dirty="0"/>
                            <a:t>23</a:t>
                          </a:r>
                          <a:endParaRPr lang="zh-CN" altLang="en-US" sz="1200" dirty="0"/>
                        </a:p>
                      </a:txBody>
                      <a:tcPr/>
                    </a:tc>
                    <a:tc>
                      <a:txBody>
                        <a:bodyPr/>
                        <a:lstStyle/>
                        <a:p>
                          <a:r>
                            <a:rPr lang="en-US" altLang="zh-CN" sz="1200" dirty="0"/>
                            <a:t>4.4</a:t>
                          </a:r>
                          <a:endParaRPr lang="zh-CN" altLang="en-US" sz="1200" dirty="0"/>
                        </a:p>
                      </a:txBody>
                      <a:tcPr/>
                    </a:tc>
                    <a:tc>
                      <a:txBody>
                        <a:bodyPr/>
                        <a:lstStyle/>
                        <a:p>
                          <a:r>
                            <a:rPr lang="en-US" altLang="zh-CN" sz="1200" dirty="0"/>
                            <a:t>     519</a:t>
                          </a:r>
                          <a:endParaRPr lang="zh-CN" altLang="en-US" sz="1200" dirty="0"/>
                        </a:p>
                      </a:txBody>
                      <a:tcPr/>
                    </a:tc>
                    <a:tc>
                      <a:txBody>
                        <a:bodyPr/>
                        <a:lstStyle/>
                        <a:p>
                          <a:r>
                            <a:rPr lang="en-US" altLang="zh-CN" sz="1200" dirty="0"/>
                            <a:t>     5.5</a:t>
                          </a:r>
                          <a:endParaRPr lang="zh-CN" altLang="en-US" sz="1200" dirty="0"/>
                        </a:p>
                      </a:txBody>
                      <a:tcPr/>
                    </a:tc>
                    <a:tc>
                      <a:txBody>
                        <a:bodyPr/>
                        <a:lstStyle/>
                        <a:p>
                          <a:r>
                            <a:rPr lang="en-US" altLang="zh-CN" sz="1200" dirty="0"/>
                            <a:t>   519</a:t>
                          </a:r>
                          <a:endParaRPr lang="zh-CN" altLang="en-US" sz="1200" dirty="0"/>
                        </a:p>
                      </a:txBody>
                      <a:tcPr/>
                    </a:tc>
                    <a:tc>
                      <a:txBody>
                        <a:bodyPr/>
                        <a:lstStyle/>
                        <a:p>
                          <a:r>
                            <a:rPr lang="en-US" altLang="zh-CN" sz="1200" dirty="0"/>
                            <a:t>   6.0</a:t>
                          </a:r>
                          <a:endParaRPr lang="zh-CN" altLang="en-US" sz="1200" dirty="0"/>
                        </a:p>
                      </a:txBody>
                      <a:tcPr/>
                    </a:tc>
                    <a:tc>
                      <a:txBody>
                        <a:bodyPr/>
                        <a:lstStyle/>
                        <a:p>
                          <a:r>
                            <a:rPr lang="en-US" altLang="zh-CN" sz="1200" dirty="0"/>
                            <a:t>   519</a:t>
                          </a:r>
                          <a:endParaRPr lang="zh-CN" altLang="en-US" sz="1200" dirty="0"/>
                        </a:p>
                      </a:txBody>
                      <a:tcPr/>
                    </a:tc>
                    <a:extLst>
                      <a:ext uri="{0D108BD9-81ED-4DB2-BD59-A6C34878D82A}">
                        <a16:rowId xmlns:a16="http://schemas.microsoft.com/office/drawing/2014/main" xmlns="" xmlns:a14="http://schemas.microsoft.com/office/drawing/2010/main" val="10008"/>
                      </a:ext>
                    </a:extLst>
                  </a:tr>
                  <a:tr h="274320">
                    <a:tc>
                      <a:txBody>
                        <a:bodyPr/>
                        <a:lstStyle/>
                        <a:p>
                          <a:r>
                            <a:rPr lang="en-US" altLang="zh-CN" sz="1200" dirty="0"/>
                            <a:t>31</a:t>
                          </a:r>
                          <a:endParaRPr lang="zh-CN" altLang="en-US" sz="1200" dirty="0"/>
                        </a:p>
                      </a:txBody>
                      <a:tcPr/>
                    </a:tc>
                    <a:tc>
                      <a:txBody>
                        <a:bodyPr/>
                        <a:lstStyle/>
                        <a:p>
                          <a:r>
                            <a:rPr lang="en-US" altLang="zh-CN" sz="1200" dirty="0"/>
                            <a:t>1.6</a:t>
                          </a:r>
                          <a:endParaRPr lang="zh-CN" altLang="en-US" sz="1200" dirty="0"/>
                        </a:p>
                      </a:txBody>
                      <a:tcPr/>
                    </a:tc>
                    <a:tc>
                      <a:txBody>
                        <a:bodyPr/>
                        <a:lstStyle/>
                        <a:p>
                          <a:r>
                            <a:rPr lang="en-US" altLang="zh-CN" sz="1200" dirty="0"/>
                            <a:t>     319</a:t>
                          </a:r>
                          <a:endParaRPr lang="zh-CN" altLang="en-US" sz="1200" dirty="0"/>
                        </a:p>
                      </a:txBody>
                      <a:tcPr/>
                    </a:tc>
                    <a:tc>
                      <a:txBody>
                        <a:bodyPr/>
                        <a:lstStyle/>
                        <a:p>
                          <a:r>
                            <a:rPr lang="en-US" altLang="zh-CN" sz="1200" dirty="0"/>
                            <a:t>     1.9</a:t>
                          </a:r>
                          <a:endParaRPr lang="zh-CN" altLang="en-US" sz="1200" dirty="0"/>
                        </a:p>
                      </a:txBody>
                      <a:tcPr/>
                    </a:tc>
                    <a:tc>
                      <a:txBody>
                        <a:bodyPr/>
                        <a:lstStyle/>
                        <a:p>
                          <a:r>
                            <a:rPr lang="en-US" altLang="zh-CN" sz="1200" dirty="0"/>
                            <a:t>   312</a:t>
                          </a:r>
                          <a:endParaRPr lang="zh-CN" altLang="en-US" sz="1200" dirty="0"/>
                        </a:p>
                      </a:txBody>
                      <a:tcPr/>
                    </a:tc>
                    <a:tc>
                      <a:txBody>
                        <a:bodyPr/>
                        <a:lstStyle/>
                        <a:p>
                          <a:r>
                            <a:rPr lang="en-US" altLang="zh-CN" sz="1200" dirty="0"/>
                            <a:t>   2.0</a:t>
                          </a:r>
                          <a:endParaRPr lang="zh-CN" altLang="en-US" sz="1200" dirty="0"/>
                        </a:p>
                      </a:txBody>
                      <a:tcPr/>
                    </a:tc>
                    <a:tc>
                      <a:txBody>
                        <a:bodyPr/>
                        <a:lstStyle/>
                        <a:p>
                          <a:r>
                            <a:rPr lang="en-US" altLang="zh-CN" sz="1200" dirty="0"/>
                            <a:t>   312</a:t>
                          </a:r>
                          <a:endParaRPr lang="zh-CN" altLang="en-US" sz="1200" dirty="0"/>
                        </a:p>
                      </a:txBody>
                      <a:tcPr/>
                    </a:tc>
                    <a:extLst>
                      <a:ext uri="{0D108BD9-81ED-4DB2-BD59-A6C34878D82A}">
                        <a16:rowId xmlns:a16="http://schemas.microsoft.com/office/drawing/2014/main" xmlns="" xmlns:a14="http://schemas.microsoft.com/office/drawing/2010/main" val="10009"/>
                      </a:ext>
                    </a:extLst>
                  </a:tr>
                  <a:tr h="274320">
                    <a:tc>
                      <a:txBody>
                        <a:bodyPr/>
                        <a:lstStyle/>
                        <a:p>
                          <a:r>
                            <a:rPr lang="en-US" altLang="zh-CN" sz="1200" dirty="0"/>
                            <a:t>32</a:t>
                          </a:r>
                          <a:endParaRPr lang="zh-CN" altLang="en-US" sz="1200" dirty="0"/>
                        </a:p>
                      </a:txBody>
                      <a:tcPr/>
                    </a:tc>
                    <a:tc>
                      <a:txBody>
                        <a:bodyPr/>
                        <a:lstStyle/>
                        <a:p>
                          <a:r>
                            <a:rPr lang="en-US" altLang="zh-CN" sz="1200" dirty="0"/>
                            <a:t>4.4</a:t>
                          </a:r>
                          <a:endParaRPr lang="zh-CN" altLang="en-US" sz="1200" dirty="0"/>
                        </a:p>
                      </a:txBody>
                      <a:tcPr/>
                    </a:tc>
                    <a:tc>
                      <a:txBody>
                        <a:bodyPr/>
                        <a:lstStyle/>
                        <a:p>
                          <a:r>
                            <a:rPr lang="en-US" altLang="zh-CN" sz="1200" dirty="0"/>
                            <a:t>     519</a:t>
                          </a:r>
                          <a:endParaRPr lang="zh-CN" altLang="en-US" sz="1200" dirty="0"/>
                        </a:p>
                      </a:txBody>
                      <a:tcPr/>
                    </a:tc>
                    <a:tc>
                      <a:txBody>
                        <a:bodyPr/>
                        <a:lstStyle/>
                        <a:p>
                          <a:r>
                            <a:rPr lang="en-US" altLang="zh-CN" sz="1200" dirty="0"/>
                            <a:t>     5.5</a:t>
                          </a:r>
                          <a:endParaRPr lang="zh-CN" altLang="en-US" sz="1200" dirty="0"/>
                        </a:p>
                      </a:txBody>
                      <a:tcPr/>
                    </a:tc>
                    <a:tc>
                      <a:txBody>
                        <a:bodyPr/>
                        <a:lstStyle/>
                        <a:p>
                          <a:r>
                            <a:rPr lang="en-US" altLang="zh-CN" sz="1200" dirty="0"/>
                            <a:t>   519</a:t>
                          </a:r>
                          <a:endParaRPr lang="zh-CN" altLang="en-US" sz="1200" dirty="0"/>
                        </a:p>
                      </a:txBody>
                      <a:tcPr/>
                    </a:tc>
                    <a:tc>
                      <a:txBody>
                        <a:bodyPr/>
                        <a:lstStyle/>
                        <a:p>
                          <a:r>
                            <a:rPr lang="en-US" altLang="zh-CN" sz="1200" dirty="0"/>
                            <a:t>   6.0</a:t>
                          </a:r>
                          <a:endParaRPr lang="zh-CN" altLang="en-US" sz="1200" dirty="0"/>
                        </a:p>
                      </a:txBody>
                      <a:tcPr/>
                    </a:tc>
                    <a:tc>
                      <a:txBody>
                        <a:bodyPr/>
                        <a:lstStyle/>
                        <a:p>
                          <a:r>
                            <a:rPr lang="en-US" altLang="zh-CN" sz="1200" dirty="0"/>
                            <a:t>   519</a:t>
                          </a:r>
                          <a:endParaRPr lang="zh-CN" altLang="en-US" sz="1200" dirty="0"/>
                        </a:p>
                      </a:txBody>
                      <a:tcPr/>
                    </a:tc>
                    <a:extLst>
                      <a:ext uri="{0D108BD9-81ED-4DB2-BD59-A6C34878D82A}">
                        <a16:rowId xmlns:a16="http://schemas.microsoft.com/office/drawing/2014/main" xmlns="" xmlns:a14="http://schemas.microsoft.com/office/drawing/2010/main" val="10010"/>
                      </a:ext>
                    </a:extLst>
                  </a:tr>
                  <a:tr h="274320">
                    <a:tc>
                      <a:txBody>
                        <a:bodyPr/>
                        <a:lstStyle/>
                        <a:p>
                          <a:r>
                            <a:rPr lang="en-US" altLang="zh-CN" sz="1200" dirty="0"/>
                            <a:t>33</a:t>
                          </a:r>
                          <a:endParaRPr lang="zh-CN" altLang="en-US" sz="1200" dirty="0"/>
                        </a:p>
                      </a:txBody>
                      <a:tcPr/>
                    </a:tc>
                    <a:tc>
                      <a:txBody>
                        <a:bodyPr/>
                        <a:lstStyle/>
                        <a:p>
                          <a:r>
                            <a:rPr lang="en-US" altLang="zh-CN" sz="1200" dirty="0"/>
                            <a:t>1.6</a:t>
                          </a:r>
                          <a:endParaRPr lang="zh-CN" altLang="en-US" sz="1200" dirty="0"/>
                        </a:p>
                      </a:txBody>
                      <a:tcPr/>
                    </a:tc>
                    <a:tc>
                      <a:txBody>
                        <a:bodyPr/>
                        <a:lstStyle/>
                        <a:p>
                          <a:r>
                            <a:rPr lang="en-US" altLang="zh-CN" sz="1200" dirty="0"/>
                            <a:t>     319</a:t>
                          </a:r>
                          <a:endParaRPr lang="zh-CN" altLang="en-US" sz="1200" dirty="0"/>
                        </a:p>
                      </a:txBody>
                      <a:tcPr/>
                    </a:tc>
                    <a:tc>
                      <a:txBody>
                        <a:bodyPr/>
                        <a:lstStyle/>
                        <a:p>
                          <a:r>
                            <a:rPr lang="en-US" altLang="zh-CN" sz="1200" dirty="0"/>
                            <a:t>     1.9</a:t>
                          </a:r>
                          <a:endParaRPr lang="zh-CN" altLang="en-US" sz="1200" dirty="0"/>
                        </a:p>
                      </a:txBody>
                      <a:tcPr/>
                    </a:tc>
                    <a:tc>
                      <a:txBody>
                        <a:bodyPr/>
                        <a:lstStyle/>
                        <a:p>
                          <a:r>
                            <a:rPr lang="en-US" altLang="zh-CN" sz="1200" dirty="0"/>
                            <a:t>   312</a:t>
                          </a:r>
                          <a:endParaRPr lang="zh-CN" altLang="en-US" sz="1200" dirty="0"/>
                        </a:p>
                      </a:txBody>
                      <a:tcPr/>
                    </a:tc>
                    <a:tc>
                      <a:txBody>
                        <a:bodyPr/>
                        <a:lstStyle/>
                        <a:p>
                          <a:r>
                            <a:rPr lang="en-US" altLang="zh-CN" sz="1200" dirty="0"/>
                            <a:t>   2.0</a:t>
                          </a:r>
                          <a:endParaRPr lang="zh-CN" altLang="en-US" sz="1200" dirty="0"/>
                        </a:p>
                      </a:txBody>
                      <a:tcPr/>
                    </a:tc>
                    <a:tc>
                      <a:txBody>
                        <a:bodyPr/>
                        <a:lstStyle/>
                        <a:p>
                          <a:r>
                            <a:rPr lang="en-US" altLang="zh-CN" sz="1200" dirty="0"/>
                            <a:t>   312</a:t>
                          </a:r>
                          <a:endParaRPr lang="zh-CN" altLang="en-US" sz="1200" dirty="0"/>
                        </a:p>
                      </a:txBody>
                      <a:tcPr/>
                    </a:tc>
                    <a:extLst>
                      <a:ext uri="{0D108BD9-81ED-4DB2-BD59-A6C34878D82A}">
                        <a16:rowId xmlns:a16="http://schemas.microsoft.com/office/drawing/2014/main" xmlns="" xmlns:a14="http://schemas.microsoft.com/office/drawing/2010/main" val="10011"/>
                      </a:ext>
                    </a:extLst>
                  </a:tr>
                  <a:tr h="503405">
                    <a:tc>
                      <a:txBody>
                        <a:bodyPr/>
                        <a:lstStyle/>
                        <a:p>
                          <a:r>
                            <a:rPr lang="en-US" altLang="zh-CN" sz="1200" dirty="0"/>
                            <a:t>Total</a:t>
                          </a:r>
                          <a:endParaRPr lang="zh-CN" altLang="en-US" sz="1200" dirty="0"/>
                        </a:p>
                      </a:txBody>
                      <a:tcPr/>
                    </a:tc>
                    <a:tc>
                      <a:txBody>
                        <a:bodyPr/>
                        <a:lstStyle/>
                        <a:p>
                          <a:r>
                            <a:rPr lang="en-US" altLang="zh-CN" sz="1200" b="1" dirty="0">
                              <a:solidFill>
                                <a:srgbClr val="FF0000"/>
                              </a:solidFill>
                            </a:rPr>
                            <a:t>  1086</a:t>
                          </a:r>
                          <a:endParaRPr lang="zh-CN" altLang="en-US" sz="1200" b="1" dirty="0">
                            <a:solidFill>
                              <a:srgbClr val="FF0000"/>
                            </a:solidFill>
                          </a:endParaRPr>
                        </a:p>
                      </a:txBody>
                      <a:tcPr/>
                    </a:tc>
                    <a:tc>
                      <a:txBody>
                        <a:bodyPr/>
                        <a:lstStyle/>
                        <a:p>
                          <a:r>
                            <a:rPr lang="en-US" altLang="zh-CN" sz="1200" b="1" dirty="0">
                              <a:solidFill>
                                <a:srgbClr val="FF0000"/>
                              </a:solidFill>
                            </a:rPr>
                            <a:t>5977</a:t>
                          </a:r>
                          <a:endParaRPr lang="zh-CN" altLang="en-US" sz="1200" b="1" dirty="0">
                            <a:solidFill>
                              <a:srgbClr val="FF0000"/>
                            </a:solidFill>
                          </a:endParaRPr>
                        </a:p>
                      </a:txBody>
                      <a:tcPr/>
                    </a:tc>
                    <a:tc>
                      <a:txBody>
                        <a:bodyPr/>
                        <a:lstStyle/>
                        <a:p>
                          <a:r>
                            <a:rPr lang="en-US" altLang="zh-CN" sz="1200" b="1" dirty="0">
                              <a:solidFill>
                                <a:srgbClr val="FF0000"/>
                              </a:solidFill>
                            </a:rPr>
                            <a:t>   1132</a:t>
                          </a:r>
                          <a:endParaRPr lang="zh-CN" altLang="en-US" sz="1200" b="1" dirty="0">
                            <a:solidFill>
                              <a:srgbClr val="FF0000"/>
                            </a:solidFill>
                          </a:endParaRPr>
                        </a:p>
                      </a:txBody>
                      <a:tcPr/>
                    </a:tc>
                    <a:tc>
                      <a:txBody>
                        <a:bodyPr/>
                        <a:lstStyle/>
                        <a:p>
                          <a:r>
                            <a:rPr lang="en-US" altLang="zh-CN" sz="1200" b="1" dirty="0">
                              <a:solidFill>
                                <a:srgbClr val="FF0000"/>
                              </a:solidFill>
                            </a:rPr>
                            <a:t>6012</a:t>
                          </a:r>
                          <a:endParaRPr lang="zh-CN" altLang="en-US" sz="1200" b="1" dirty="0">
                            <a:solidFill>
                              <a:srgbClr val="FF0000"/>
                            </a:solidFill>
                          </a:endParaRPr>
                        </a:p>
                      </a:txBody>
                      <a:tcPr/>
                    </a:tc>
                    <a:tc>
                      <a:txBody>
                        <a:bodyPr/>
                        <a:lstStyle/>
                        <a:p>
                          <a:r>
                            <a:rPr lang="en-US" altLang="zh-CN" sz="1200" b="1" dirty="0">
                              <a:solidFill>
                                <a:srgbClr val="FF0000"/>
                              </a:solidFill>
                            </a:rPr>
                            <a:t>1157</a:t>
                          </a:r>
                          <a:endParaRPr lang="zh-CN" altLang="en-US" sz="1200" b="1" dirty="0">
                            <a:solidFill>
                              <a:srgbClr val="FF0000"/>
                            </a:solidFill>
                          </a:endParaRPr>
                        </a:p>
                      </a:txBody>
                      <a:tcPr/>
                    </a:tc>
                    <a:tc>
                      <a:txBody>
                        <a:bodyPr/>
                        <a:lstStyle/>
                        <a:p>
                          <a:r>
                            <a:rPr lang="en-US" altLang="zh-CN" sz="1200" b="1" dirty="0">
                              <a:solidFill>
                                <a:srgbClr val="FF0000"/>
                              </a:solidFill>
                            </a:rPr>
                            <a:t> 6012</a:t>
                          </a:r>
                          <a:endParaRPr lang="zh-CN" altLang="en-US" sz="1200" b="1" dirty="0">
                            <a:solidFill>
                              <a:srgbClr val="FF0000"/>
                            </a:solidFill>
                          </a:endParaRPr>
                        </a:p>
                      </a:txBody>
                      <a:tcPr/>
                    </a:tc>
                    <a:extLst>
                      <a:ext uri="{0D108BD9-81ED-4DB2-BD59-A6C34878D82A}">
                        <a16:rowId xmlns:a16="http://schemas.microsoft.com/office/drawing/2014/main" xmlns="" xmlns:a14="http://schemas.microsoft.com/office/drawing/2010/main" val="10012"/>
                      </a:ext>
                    </a:extLst>
                  </a:tr>
                </a:tbl>
              </a:graphicData>
            </a:graphic>
          </p:graphicFrame>
        </mc:Fallback>
      </mc:AlternateContent>
      <p:sp>
        <p:nvSpPr>
          <p:cNvPr id="7" name="线形标注 1 6"/>
          <p:cNvSpPr/>
          <p:nvPr/>
        </p:nvSpPr>
        <p:spPr>
          <a:xfrm>
            <a:off x="6929454" y="3596440"/>
            <a:ext cx="1857388" cy="571504"/>
          </a:xfrm>
          <a:prstGeom prst="borderCallout1">
            <a:avLst>
              <a:gd name="adj1" fmla="val 103749"/>
              <a:gd name="adj2" fmla="val 50743"/>
              <a:gd name="adj3" fmla="val 166500"/>
              <a:gd name="adj4" fmla="val 455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6977290" y="3633482"/>
            <a:ext cx="1643074" cy="523220"/>
          </a:xfrm>
          <a:prstGeom prst="rect">
            <a:avLst/>
          </a:prstGeom>
          <a:noFill/>
        </p:spPr>
        <p:txBody>
          <a:bodyPr wrap="square" rtlCol="0">
            <a:spAutoFit/>
          </a:bodyPr>
          <a:lstStyle/>
          <a:p>
            <a:r>
              <a:rPr lang="en-US" altLang="zh-CN" sz="1400" dirty="0">
                <a:solidFill>
                  <a:schemeClr val="bg1"/>
                </a:solidFill>
              </a:rPr>
              <a:t>Gap width between </a:t>
            </a:r>
            <a:r>
              <a:rPr lang="en-US" altLang="zh-CN" sz="1400" dirty="0" err="1">
                <a:solidFill>
                  <a:schemeClr val="bg1"/>
                </a:solidFill>
              </a:rPr>
              <a:t>Pwell</a:t>
            </a:r>
            <a:r>
              <a:rPr lang="en-US" altLang="zh-CN" sz="1400" dirty="0">
                <a:solidFill>
                  <a:schemeClr val="bg1"/>
                </a:solidFill>
              </a:rPr>
              <a:t> </a:t>
            </a:r>
            <a:r>
              <a:rPr lang="en-US" altLang="zh-CN" sz="1400" b="1" dirty="0">
                <a:solidFill>
                  <a:schemeClr val="bg1"/>
                </a:solidFill>
              </a:rPr>
              <a:t>and</a:t>
            </a:r>
            <a:r>
              <a:rPr lang="en-US" altLang="zh-CN" sz="1400" dirty="0">
                <a:solidFill>
                  <a:schemeClr val="bg1"/>
                </a:solidFill>
              </a:rPr>
              <a:t> </a:t>
            </a:r>
            <a:r>
              <a:rPr lang="en-US" altLang="zh-CN" sz="1400" dirty="0" err="1">
                <a:solidFill>
                  <a:schemeClr val="bg1"/>
                </a:solidFill>
              </a:rPr>
              <a:t>Nwell</a:t>
            </a:r>
            <a:endParaRPr lang="zh-CN" altLang="en-US" sz="14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600" dirty="0"/>
              <a:t>Charge collection result of 50</a:t>
            </a:r>
            <a:r>
              <a:rPr lang="el-GR" altLang="zh-CN" sz="3600" dirty="0">
                <a:solidFill>
                  <a:srgbClr val="00B050"/>
                </a:solidFill>
                <a:ea typeface="Yu Gothic Medium" panose="020B0500000000000000" pitchFamily="34" charset="-128"/>
              </a:rPr>
              <a:t> </a:t>
            </a:r>
            <a:r>
              <a:rPr lang="el-GR" altLang="zh-CN" sz="3600" dirty="0">
                <a:ea typeface="Yu Gothic Medium" panose="020B0500000000000000" pitchFamily="34" charset="-128"/>
              </a:rPr>
              <a:t>μ</a:t>
            </a:r>
            <a:r>
              <a:rPr lang="en-US" altLang="zh-CN" sz="3600" dirty="0">
                <a:ea typeface="Yu Gothic Medium" panose="020B0500000000000000" pitchFamily="34" charset="-128"/>
              </a:rPr>
              <a:t>m </a:t>
            </a:r>
            <a:r>
              <a:rPr lang="en-US" altLang="zh-CN" sz="3600" dirty="0"/>
              <a:t>*100</a:t>
            </a:r>
            <a:r>
              <a:rPr lang="el-GR" altLang="zh-CN" sz="3600" dirty="0">
                <a:solidFill>
                  <a:srgbClr val="00B050"/>
                </a:solidFill>
                <a:ea typeface="Yu Gothic Medium" panose="020B0500000000000000" pitchFamily="34" charset="-128"/>
              </a:rPr>
              <a:t> </a:t>
            </a:r>
            <a:r>
              <a:rPr lang="el-GR" altLang="zh-CN" sz="3600" dirty="0">
                <a:ea typeface="Yu Gothic Medium" panose="020B0500000000000000" pitchFamily="34" charset="-128"/>
              </a:rPr>
              <a:t>μ</a:t>
            </a:r>
            <a:r>
              <a:rPr lang="en-US" altLang="zh-CN" sz="3600" dirty="0">
                <a:ea typeface="Yu Gothic Medium" panose="020B0500000000000000" pitchFamily="34" charset="-128"/>
              </a:rPr>
              <a:t>m </a:t>
            </a:r>
            <a:r>
              <a:rPr lang="en-US" altLang="zh-CN" sz="3600" dirty="0"/>
              <a:t>pitch</a:t>
            </a:r>
            <a:endParaRPr lang="zh-CN" altLang="en-US" sz="3600"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xmlns="" val="851654214"/>
              </p:ext>
            </p:extLst>
          </p:nvPr>
        </p:nvGraphicFramePr>
        <p:xfrm>
          <a:off x="611560" y="1760493"/>
          <a:ext cx="7715199" cy="4763296"/>
        </p:xfrm>
        <a:graphic>
          <a:graphicData uri="http://schemas.openxmlformats.org/drawingml/2006/table">
            <a:tbl>
              <a:tblPr firstRow="1" bandRow="1">
                <a:tableStyleId>{5C22544A-7EE6-4342-B048-85BDC9FD1C3A}</a:tableStyleId>
              </a:tblPr>
              <a:tblGrid>
                <a:gridCol w="1337320">
                  <a:extLst>
                    <a:ext uri="{9D8B030D-6E8A-4147-A177-3AD203B41FA5}">
                      <a16:colId xmlns:a16="http://schemas.microsoft.com/office/drawing/2014/main" xmlns="" val="20000"/>
                    </a:ext>
                  </a:extLst>
                </a:gridCol>
                <a:gridCol w="1272208">
                  <a:extLst>
                    <a:ext uri="{9D8B030D-6E8A-4147-A177-3AD203B41FA5}">
                      <a16:colId xmlns:a16="http://schemas.microsoft.com/office/drawing/2014/main" xmlns="" val="20001"/>
                    </a:ext>
                  </a:extLst>
                </a:gridCol>
                <a:gridCol w="1134593">
                  <a:extLst>
                    <a:ext uri="{9D8B030D-6E8A-4147-A177-3AD203B41FA5}">
                      <a16:colId xmlns:a16="http://schemas.microsoft.com/office/drawing/2014/main" xmlns="" val="20002"/>
                    </a:ext>
                  </a:extLst>
                </a:gridCol>
                <a:gridCol w="1040044">
                  <a:extLst>
                    <a:ext uri="{9D8B030D-6E8A-4147-A177-3AD203B41FA5}">
                      <a16:colId xmlns:a16="http://schemas.microsoft.com/office/drawing/2014/main" xmlns="" val="20004"/>
                    </a:ext>
                  </a:extLst>
                </a:gridCol>
                <a:gridCol w="945495">
                  <a:extLst>
                    <a:ext uri="{9D8B030D-6E8A-4147-A177-3AD203B41FA5}">
                      <a16:colId xmlns:a16="http://schemas.microsoft.com/office/drawing/2014/main" xmlns="" val="20005"/>
                    </a:ext>
                  </a:extLst>
                </a:gridCol>
                <a:gridCol w="1040044">
                  <a:extLst>
                    <a:ext uri="{9D8B030D-6E8A-4147-A177-3AD203B41FA5}">
                      <a16:colId xmlns:a16="http://schemas.microsoft.com/office/drawing/2014/main" xmlns="" val="20006"/>
                    </a:ext>
                  </a:extLst>
                </a:gridCol>
                <a:gridCol w="945495">
                  <a:extLst>
                    <a:ext uri="{9D8B030D-6E8A-4147-A177-3AD203B41FA5}">
                      <a16:colId xmlns:a16="http://schemas.microsoft.com/office/drawing/2014/main" xmlns="" val="20007"/>
                    </a:ext>
                  </a:extLst>
                </a:gridCol>
              </a:tblGrid>
              <a:tr h="469515">
                <a:tc>
                  <a:txBody>
                    <a:bodyPr/>
                    <a:lstStyle/>
                    <a:p>
                      <a:r>
                        <a:rPr lang="en-US" altLang="zh-CN" sz="1400" dirty="0"/>
                        <a:t>Gap</a:t>
                      </a:r>
                      <a:r>
                        <a:rPr lang="en-US" altLang="zh-CN" sz="1400" baseline="0" dirty="0"/>
                        <a:t> width(µm)</a:t>
                      </a:r>
                      <a:endParaRPr lang="zh-CN" altLang="en-US" sz="1400" dirty="0"/>
                    </a:p>
                  </a:txBody>
                  <a:tcPr/>
                </a:tc>
                <a:tc gridSpan="2">
                  <a:txBody>
                    <a:bodyPr/>
                    <a:lstStyle/>
                    <a:p>
                      <a:r>
                        <a:rPr lang="en-US" altLang="zh-CN" sz="1400" dirty="0"/>
                        <a:t>                             8</a:t>
                      </a:r>
                      <a:endParaRPr lang="zh-CN" altLang="en-US" sz="1400" dirty="0"/>
                    </a:p>
                  </a:txBody>
                  <a:tcPr/>
                </a:tc>
                <a:tc hMerge="1">
                  <a:txBody>
                    <a:bodyPr/>
                    <a:lstStyle/>
                    <a:p>
                      <a:endParaRPr lang="zh-CN" altLang="en-US"/>
                    </a:p>
                  </a:txBody>
                  <a:tcPr/>
                </a:tc>
                <a:tc gridSpan="2">
                  <a:txBody>
                    <a:bodyPr/>
                    <a:lstStyle/>
                    <a:p>
                      <a:r>
                        <a:rPr lang="en-US" altLang="zh-CN" sz="1400" dirty="0"/>
                        <a:t>                         4</a:t>
                      </a:r>
                      <a:endParaRPr lang="zh-CN" altLang="en-US" sz="1400" dirty="0"/>
                    </a:p>
                  </a:txBody>
                  <a:tcPr/>
                </a:tc>
                <a:tc hMerge="1">
                  <a:txBody>
                    <a:bodyPr/>
                    <a:lstStyle/>
                    <a:p>
                      <a:endParaRPr lang="zh-CN" altLang="en-US"/>
                    </a:p>
                  </a:txBody>
                  <a:tcPr/>
                </a:tc>
                <a:tc gridSpan="2">
                  <a:txBody>
                    <a:bodyPr/>
                    <a:lstStyle/>
                    <a:p>
                      <a:r>
                        <a:rPr lang="en-US" altLang="zh-CN" sz="1400" dirty="0"/>
                        <a:t>                        2</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xmlns="" val="10000"/>
                  </a:ext>
                </a:extLst>
              </a:tr>
              <a:tr h="444822">
                <a:tc>
                  <a:txBody>
                    <a:bodyPr/>
                    <a:lstStyle/>
                    <a:p>
                      <a:r>
                        <a:rPr lang="en-US" altLang="zh-CN" sz="1400" dirty="0"/>
                        <a:t>Radiation flux</a:t>
                      </a:r>
                      <a:endParaRPr lang="zh-CN" altLang="en-US" sz="1400" dirty="0"/>
                    </a:p>
                  </a:txBody>
                  <a:tcPr/>
                </a:tc>
                <a:tc>
                  <a:txBody>
                    <a:bodyPr/>
                    <a:lstStyle/>
                    <a:p>
                      <a:r>
                        <a:rPr lang="en-US" altLang="zh-CN" sz="1400" dirty="0"/>
                        <a:t>             Y </a:t>
                      </a:r>
                      <a:endParaRPr lang="zh-CN" altLang="en-US" sz="1400" dirty="0"/>
                    </a:p>
                  </a:txBody>
                  <a:tcPr/>
                </a:tc>
                <a:tc>
                  <a:txBody>
                    <a:bodyPr/>
                    <a:lstStyle/>
                    <a:p>
                      <a:r>
                        <a:rPr lang="en-US" altLang="zh-CN" sz="1400" dirty="0"/>
                        <a:t>    N</a:t>
                      </a:r>
                      <a:endParaRPr lang="zh-CN" altLang="en-US" dirty="0"/>
                    </a:p>
                  </a:txBody>
                  <a:tcPr/>
                </a:tc>
                <a:tc>
                  <a:txBody>
                    <a:bodyPr/>
                    <a:lstStyle/>
                    <a:p>
                      <a:r>
                        <a:rPr lang="en-US" altLang="zh-CN" sz="1400" dirty="0"/>
                        <a:t>         Y</a:t>
                      </a:r>
                      <a:endParaRPr lang="zh-CN" altLang="en-US" sz="1400" dirty="0"/>
                    </a:p>
                  </a:txBody>
                  <a:tcPr/>
                </a:tc>
                <a:tc>
                  <a:txBody>
                    <a:bodyPr/>
                    <a:lstStyle/>
                    <a:p>
                      <a:r>
                        <a:rPr lang="en-US" altLang="zh-CN" sz="1400" dirty="0"/>
                        <a:t>      N</a:t>
                      </a:r>
                      <a:endParaRPr lang="zh-CN" altLang="en-US" sz="1400" dirty="0"/>
                    </a:p>
                  </a:txBody>
                  <a:tcPr/>
                </a:tc>
                <a:tc>
                  <a:txBody>
                    <a:bodyPr/>
                    <a:lstStyle/>
                    <a:p>
                      <a:r>
                        <a:rPr lang="en-US" altLang="zh-CN" sz="1400" dirty="0"/>
                        <a:t>        Y</a:t>
                      </a:r>
                      <a:endParaRPr lang="zh-CN" altLang="en-US" sz="1400" dirty="0"/>
                    </a:p>
                  </a:txBody>
                  <a:tcPr/>
                </a:tc>
                <a:tc>
                  <a:txBody>
                    <a:bodyPr/>
                    <a:lstStyle/>
                    <a:p>
                      <a:r>
                        <a:rPr lang="en-US" altLang="zh-CN" sz="1400" dirty="0"/>
                        <a:t>     N</a:t>
                      </a:r>
                      <a:endParaRPr lang="zh-CN" altLang="en-US" sz="1400" dirty="0"/>
                    </a:p>
                  </a:txBody>
                  <a:tcPr/>
                </a:tc>
                <a:extLst>
                  <a:ext uri="{0D108BD9-81ED-4DB2-BD59-A6C34878D82A}">
                    <a16:rowId xmlns:a16="http://schemas.microsoft.com/office/drawing/2014/main" xmlns="" val="10001"/>
                  </a:ext>
                </a:extLst>
              </a:tr>
              <a:tr h="347311">
                <a:tc>
                  <a:txBody>
                    <a:bodyPr/>
                    <a:lstStyle/>
                    <a:p>
                      <a:r>
                        <a:rPr lang="en-US" altLang="zh-CN" sz="1600" dirty="0"/>
                        <a:t>Pixel No.</a:t>
                      </a:r>
                      <a:endParaRPr lang="zh-CN" altLang="en-US" sz="1600" dirty="0"/>
                    </a:p>
                  </a:txBody>
                  <a:tcPr/>
                </a:tc>
                <a:tc gridSpan="6">
                  <a:txBody>
                    <a:bodyPr/>
                    <a:lstStyle/>
                    <a:p>
                      <a:r>
                        <a:rPr lang="en-US" altLang="zh-CN" sz="1600" dirty="0"/>
                        <a:t>                                               Charge(C)</a:t>
                      </a:r>
                      <a:endParaRPr lang="zh-CN" altLang="en-US" sz="1600" dirty="0"/>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2"/>
                  </a:ext>
                </a:extLst>
              </a:tr>
              <a:tr h="337257">
                <a:tc>
                  <a:txBody>
                    <a:bodyPr/>
                    <a:lstStyle/>
                    <a:p>
                      <a:r>
                        <a:rPr lang="en-US" altLang="zh-CN" sz="1400" dirty="0"/>
                        <a:t>11</a:t>
                      </a:r>
                      <a:endParaRPr lang="zh-CN" altLang="en-US" sz="1400" dirty="0"/>
                    </a:p>
                  </a:txBody>
                  <a:tcPr/>
                </a:tc>
                <a:tc>
                  <a:txBody>
                    <a:bodyPr/>
                    <a:lstStyle/>
                    <a:p>
                      <a:r>
                        <a:rPr lang="en-US" altLang="zh-CN" sz="1400" dirty="0"/>
                        <a:t>   1.6</a:t>
                      </a:r>
                      <a:endParaRPr lang="zh-CN" altLang="en-US" sz="1400" dirty="0"/>
                    </a:p>
                  </a:txBody>
                  <a:tcPr/>
                </a:tc>
                <a:tc>
                  <a:txBody>
                    <a:bodyPr/>
                    <a:lstStyle/>
                    <a:p>
                      <a:r>
                        <a:rPr lang="en-US" altLang="zh-CN" sz="1400" dirty="0"/>
                        <a:t>    188</a:t>
                      </a:r>
                      <a:endParaRPr lang="zh-CN" altLang="en-US" sz="1400" dirty="0"/>
                    </a:p>
                  </a:txBody>
                  <a:tcPr/>
                </a:tc>
                <a:tc>
                  <a:txBody>
                    <a:bodyPr/>
                    <a:lstStyle/>
                    <a:p>
                      <a:r>
                        <a:rPr lang="en-US" altLang="zh-CN" sz="1400" dirty="0"/>
                        <a:t>   1.8</a:t>
                      </a:r>
                      <a:endParaRPr lang="zh-CN" altLang="en-US" sz="1400" dirty="0"/>
                    </a:p>
                  </a:txBody>
                  <a:tcPr/>
                </a:tc>
                <a:tc>
                  <a:txBody>
                    <a:bodyPr/>
                    <a:lstStyle/>
                    <a:p>
                      <a:r>
                        <a:rPr lang="en-US" altLang="zh-CN" sz="1400" dirty="0"/>
                        <a:t>   219</a:t>
                      </a:r>
                      <a:endParaRPr lang="zh-CN" altLang="en-US" sz="1400" dirty="0"/>
                    </a:p>
                  </a:txBody>
                  <a:tcPr/>
                </a:tc>
                <a:tc>
                  <a:txBody>
                    <a:bodyPr/>
                    <a:lstStyle/>
                    <a:p>
                      <a:r>
                        <a:rPr lang="en-US" altLang="zh-CN" sz="1400" dirty="0"/>
                        <a:t>   1.9</a:t>
                      </a:r>
                      <a:endParaRPr lang="zh-CN" altLang="en-US" sz="1400" dirty="0"/>
                    </a:p>
                  </a:txBody>
                  <a:tcPr/>
                </a:tc>
                <a:tc>
                  <a:txBody>
                    <a:bodyPr/>
                    <a:lstStyle/>
                    <a:p>
                      <a:r>
                        <a:rPr lang="en-US" altLang="zh-CN" sz="1400" dirty="0"/>
                        <a:t>   231</a:t>
                      </a:r>
                      <a:endParaRPr lang="zh-CN" altLang="en-US" sz="1400" dirty="0"/>
                    </a:p>
                  </a:txBody>
                  <a:tcPr/>
                </a:tc>
                <a:extLst>
                  <a:ext uri="{0D108BD9-81ED-4DB2-BD59-A6C34878D82A}">
                    <a16:rowId xmlns:a16="http://schemas.microsoft.com/office/drawing/2014/main" xmlns="" val="10003"/>
                  </a:ext>
                </a:extLst>
              </a:tr>
              <a:tr h="308721">
                <a:tc>
                  <a:txBody>
                    <a:bodyPr/>
                    <a:lstStyle/>
                    <a:p>
                      <a:r>
                        <a:rPr lang="en-US" altLang="zh-CN" sz="1400" dirty="0"/>
                        <a:t>12</a:t>
                      </a:r>
                      <a:endParaRPr lang="zh-CN" altLang="en-US" sz="1400" dirty="0"/>
                    </a:p>
                  </a:txBody>
                  <a:tcPr/>
                </a:tc>
                <a:tc>
                  <a:txBody>
                    <a:bodyPr/>
                    <a:lstStyle/>
                    <a:p>
                      <a:r>
                        <a:rPr lang="en-US" altLang="zh-CN" sz="1400" dirty="0"/>
                        <a:t>   4.4</a:t>
                      </a:r>
                      <a:endParaRPr lang="zh-CN" altLang="en-US" sz="1400" dirty="0"/>
                    </a:p>
                  </a:txBody>
                  <a:tcPr/>
                </a:tc>
                <a:tc>
                  <a:txBody>
                    <a:bodyPr/>
                    <a:lstStyle/>
                    <a:p>
                      <a:r>
                        <a:rPr lang="en-US" altLang="zh-CN" sz="1400" dirty="0"/>
                        <a:t>    688</a:t>
                      </a:r>
                      <a:endParaRPr lang="zh-CN" altLang="en-US" sz="1400" dirty="0"/>
                    </a:p>
                  </a:txBody>
                  <a:tcPr/>
                </a:tc>
                <a:tc>
                  <a:txBody>
                    <a:bodyPr/>
                    <a:lstStyle/>
                    <a:p>
                      <a:r>
                        <a:rPr lang="en-US" altLang="zh-CN" sz="1400" dirty="0"/>
                        <a:t>   6.9</a:t>
                      </a:r>
                      <a:endParaRPr lang="zh-CN" altLang="en-US" sz="1400" dirty="0"/>
                    </a:p>
                  </a:txBody>
                  <a:tcPr/>
                </a:tc>
                <a:tc>
                  <a:txBody>
                    <a:bodyPr/>
                    <a:lstStyle/>
                    <a:p>
                      <a:r>
                        <a:rPr lang="en-US" altLang="zh-CN" sz="1400" dirty="0"/>
                        <a:t>   750</a:t>
                      </a:r>
                      <a:endParaRPr lang="zh-CN" altLang="en-US" sz="1400" dirty="0"/>
                    </a:p>
                  </a:txBody>
                  <a:tcPr/>
                </a:tc>
                <a:tc>
                  <a:txBody>
                    <a:bodyPr/>
                    <a:lstStyle/>
                    <a:p>
                      <a:r>
                        <a:rPr lang="en-US" altLang="zh-CN" sz="1400" dirty="0"/>
                        <a:t>   6.9</a:t>
                      </a:r>
                      <a:endParaRPr lang="zh-CN" altLang="en-US" sz="1400" dirty="0"/>
                    </a:p>
                  </a:txBody>
                  <a:tcPr/>
                </a:tc>
                <a:tc>
                  <a:txBody>
                    <a:bodyPr/>
                    <a:lstStyle/>
                    <a:p>
                      <a:r>
                        <a:rPr lang="en-US" altLang="zh-CN" sz="1400" dirty="0"/>
                        <a:t>   750</a:t>
                      </a:r>
                      <a:endParaRPr lang="zh-CN" altLang="en-US" sz="1400" dirty="0"/>
                    </a:p>
                  </a:txBody>
                  <a:tcPr/>
                </a:tc>
                <a:extLst>
                  <a:ext uri="{0D108BD9-81ED-4DB2-BD59-A6C34878D82A}">
                    <a16:rowId xmlns:a16="http://schemas.microsoft.com/office/drawing/2014/main" xmlns="" val="10004"/>
                  </a:ext>
                </a:extLst>
              </a:tr>
              <a:tr h="308721">
                <a:tc>
                  <a:txBody>
                    <a:bodyPr/>
                    <a:lstStyle/>
                    <a:p>
                      <a:r>
                        <a:rPr lang="en-US" altLang="zh-CN" sz="1400" dirty="0"/>
                        <a:t>13</a:t>
                      </a:r>
                      <a:endParaRPr lang="zh-CN" altLang="en-US" sz="1400" dirty="0"/>
                    </a:p>
                  </a:txBody>
                  <a:tcPr/>
                </a:tc>
                <a:tc>
                  <a:txBody>
                    <a:bodyPr/>
                    <a:lstStyle/>
                    <a:p>
                      <a:r>
                        <a:rPr lang="en-US" altLang="zh-CN" sz="1400" dirty="0"/>
                        <a:t>   1.6</a:t>
                      </a:r>
                      <a:endParaRPr lang="zh-CN" altLang="en-US" sz="1400" dirty="0"/>
                    </a:p>
                  </a:txBody>
                  <a:tcPr/>
                </a:tc>
                <a:tc>
                  <a:txBody>
                    <a:bodyPr/>
                    <a:lstStyle/>
                    <a:p>
                      <a:r>
                        <a:rPr lang="en-US" altLang="zh-CN" sz="1400" dirty="0"/>
                        <a:t>    188</a:t>
                      </a:r>
                      <a:endParaRPr lang="zh-CN" altLang="en-US" sz="1400" dirty="0"/>
                    </a:p>
                  </a:txBody>
                  <a:tcPr/>
                </a:tc>
                <a:tc>
                  <a:txBody>
                    <a:bodyPr/>
                    <a:lstStyle/>
                    <a:p>
                      <a:r>
                        <a:rPr lang="en-US" altLang="zh-CN" sz="1400" dirty="0"/>
                        <a:t>   1.8</a:t>
                      </a:r>
                      <a:endParaRPr lang="zh-CN" altLang="en-US" sz="1400" dirty="0"/>
                    </a:p>
                  </a:txBody>
                  <a:tcPr/>
                </a:tc>
                <a:tc>
                  <a:txBody>
                    <a:bodyPr/>
                    <a:lstStyle/>
                    <a:p>
                      <a:r>
                        <a:rPr lang="en-US" altLang="zh-CN" sz="1400" dirty="0"/>
                        <a:t>   219</a:t>
                      </a:r>
                      <a:endParaRPr lang="zh-CN" altLang="en-US" sz="1400" dirty="0"/>
                    </a:p>
                  </a:txBody>
                  <a:tcPr/>
                </a:tc>
                <a:tc>
                  <a:txBody>
                    <a:bodyPr/>
                    <a:lstStyle/>
                    <a:p>
                      <a:r>
                        <a:rPr lang="en-US" altLang="zh-CN" sz="1400" dirty="0"/>
                        <a:t>   1.9</a:t>
                      </a:r>
                      <a:endParaRPr lang="zh-CN" altLang="en-US" sz="1400" dirty="0"/>
                    </a:p>
                  </a:txBody>
                  <a:tcPr/>
                </a:tc>
                <a:tc>
                  <a:txBody>
                    <a:bodyPr/>
                    <a:lstStyle/>
                    <a:p>
                      <a:r>
                        <a:rPr lang="en-US" altLang="zh-CN" sz="1400" dirty="0"/>
                        <a:t>   231</a:t>
                      </a:r>
                      <a:endParaRPr lang="zh-CN" altLang="en-US" sz="1400" dirty="0"/>
                    </a:p>
                  </a:txBody>
                  <a:tcPr/>
                </a:tc>
                <a:extLst>
                  <a:ext uri="{0D108BD9-81ED-4DB2-BD59-A6C34878D82A}">
                    <a16:rowId xmlns:a16="http://schemas.microsoft.com/office/drawing/2014/main" xmlns="" val="10005"/>
                  </a:ext>
                </a:extLst>
              </a:tr>
              <a:tr h="308721">
                <a:tc>
                  <a:txBody>
                    <a:bodyPr/>
                    <a:lstStyle/>
                    <a:p>
                      <a:r>
                        <a:rPr lang="en-US" altLang="zh-CN" sz="1400" dirty="0"/>
                        <a:t>21</a:t>
                      </a:r>
                      <a:endParaRPr lang="zh-CN" altLang="en-US" sz="1400" dirty="0"/>
                    </a:p>
                  </a:txBody>
                  <a:tcPr/>
                </a:tc>
                <a:tc>
                  <a:txBody>
                    <a:bodyPr/>
                    <a:lstStyle/>
                    <a:p>
                      <a:r>
                        <a:rPr lang="en-US" altLang="zh-CN" sz="1400" dirty="0"/>
                        <a:t>   4.4</a:t>
                      </a:r>
                      <a:endParaRPr lang="zh-CN" altLang="en-US" sz="1400" dirty="0"/>
                    </a:p>
                  </a:txBody>
                  <a:tcPr/>
                </a:tc>
                <a:tc>
                  <a:txBody>
                    <a:bodyPr/>
                    <a:lstStyle/>
                    <a:p>
                      <a:r>
                        <a:rPr lang="en-US" altLang="zh-CN" sz="1400" dirty="0"/>
                        <a:t>    688</a:t>
                      </a:r>
                      <a:endParaRPr lang="zh-CN" altLang="en-US" sz="1400" dirty="0"/>
                    </a:p>
                  </a:txBody>
                  <a:tcPr/>
                </a:tc>
                <a:tc>
                  <a:txBody>
                    <a:bodyPr/>
                    <a:lstStyle/>
                    <a:p>
                      <a:r>
                        <a:rPr lang="en-US" altLang="zh-CN" sz="1400" dirty="0"/>
                        <a:t>   6.9</a:t>
                      </a:r>
                      <a:endParaRPr lang="zh-CN" altLang="en-US" sz="1400" dirty="0"/>
                    </a:p>
                  </a:txBody>
                  <a:tcPr/>
                </a:tc>
                <a:tc>
                  <a:txBody>
                    <a:bodyPr/>
                    <a:lstStyle/>
                    <a:p>
                      <a:r>
                        <a:rPr lang="en-US" altLang="zh-CN" sz="1400" dirty="0"/>
                        <a:t>   750</a:t>
                      </a:r>
                      <a:endParaRPr lang="zh-CN" altLang="en-US" sz="1400" dirty="0"/>
                    </a:p>
                  </a:txBody>
                  <a:tcPr/>
                </a:tc>
                <a:tc>
                  <a:txBody>
                    <a:bodyPr/>
                    <a:lstStyle/>
                    <a:p>
                      <a:r>
                        <a:rPr lang="en-US" altLang="zh-CN" sz="1400" dirty="0"/>
                        <a:t>   6.9</a:t>
                      </a:r>
                      <a:endParaRPr lang="zh-CN" altLang="en-US" sz="1400" dirty="0"/>
                    </a:p>
                  </a:txBody>
                  <a:tcPr/>
                </a:tc>
                <a:tc>
                  <a:txBody>
                    <a:bodyPr/>
                    <a:lstStyle/>
                    <a:p>
                      <a:r>
                        <a:rPr lang="en-US" altLang="zh-CN" sz="1400" dirty="0"/>
                        <a:t>   750</a:t>
                      </a:r>
                      <a:endParaRPr lang="zh-CN" altLang="en-US" sz="1400" dirty="0"/>
                    </a:p>
                  </a:txBody>
                  <a:tcPr/>
                </a:tc>
                <a:extLst>
                  <a:ext uri="{0D108BD9-81ED-4DB2-BD59-A6C34878D82A}">
                    <a16:rowId xmlns:a16="http://schemas.microsoft.com/office/drawing/2014/main" xmlns="" val="10006"/>
                  </a:ext>
                </a:extLst>
              </a:tr>
              <a:tr h="308721">
                <a:tc>
                  <a:txBody>
                    <a:bodyPr/>
                    <a:lstStyle/>
                    <a:p>
                      <a:r>
                        <a:rPr lang="en-US" altLang="zh-CN" sz="1400" dirty="0"/>
                        <a:t>22</a:t>
                      </a:r>
                      <a:endParaRPr lang="zh-CN" altLang="en-US" sz="1400" dirty="0"/>
                    </a:p>
                  </a:txBody>
                  <a:tcPr/>
                </a:tc>
                <a:tc>
                  <a:txBody>
                    <a:bodyPr/>
                    <a:lstStyle/>
                    <a:p>
                      <a:r>
                        <a:rPr lang="en-US" altLang="zh-CN" sz="1400" dirty="0"/>
                        <a:t>  </a:t>
                      </a:r>
                      <a:r>
                        <a:rPr lang="en-US" altLang="zh-CN" sz="1400" b="1" dirty="0">
                          <a:solidFill>
                            <a:srgbClr val="FF0000"/>
                          </a:solidFill>
                        </a:rPr>
                        <a:t>1125</a:t>
                      </a:r>
                      <a:endParaRPr lang="zh-CN" altLang="en-US" sz="1400" b="1" dirty="0">
                        <a:solidFill>
                          <a:srgbClr val="FF0000"/>
                        </a:solidFill>
                      </a:endParaRPr>
                    </a:p>
                  </a:txBody>
                  <a:tcPr/>
                </a:tc>
                <a:tc>
                  <a:txBody>
                    <a:bodyPr/>
                    <a:lstStyle/>
                    <a:p>
                      <a:r>
                        <a:rPr lang="en-US" altLang="zh-CN" sz="1400" dirty="0"/>
                        <a:t>   </a:t>
                      </a:r>
                      <a:r>
                        <a:rPr lang="en-US" altLang="zh-CN" sz="1400" b="1" dirty="0">
                          <a:solidFill>
                            <a:srgbClr val="FF0000"/>
                          </a:solidFill>
                        </a:rPr>
                        <a:t>3125</a:t>
                      </a:r>
                      <a:endParaRPr lang="zh-CN" altLang="en-US" sz="1400" b="1" dirty="0">
                        <a:solidFill>
                          <a:srgbClr val="FF0000"/>
                        </a:solidFill>
                      </a:endParaRPr>
                    </a:p>
                  </a:txBody>
                  <a:tcPr/>
                </a:tc>
                <a:tc>
                  <a:txBody>
                    <a:bodyPr/>
                    <a:lstStyle/>
                    <a:p>
                      <a:r>
                        <a:rPr lang="en-US" altLang="zh-CN" sz="1400" dirty="0"/>
                        <a:t>  </a:t>
                      </a:r>
                      <a:r>
                        <a:rPr lang="en-US" altLang="zh-CN" sz="1400" b="1" dirty="0">
                          <a:solidFill>
                            <a:srgbClr val="FF0000"/>
                          </a:solidFill>
                        </a:rPr>
                        <a:t>1062</a:t>
                      </a:r>
                      <a:endParaRPr lang="zh-CN" altLang="en-US" sz="1400" b="1" dirty="0">
                        <a:solidFill>
                          <a:srgbClr val="FF0000"/>
                        </a:solidFill>
                      </a:endParaRPr>
                    </a:p>
                  </a:txBody>
                  <a:tcPr/>
                </a:tc>
                <a:tc>
                  <a:txBody>
                    <a:bodyPr/>
                    <a:lstStyle/>
                    <a:p>
                      <a:r>
                        <a:rPr lang="en-US" altLang="zh-CN" sz="1400" dirty="0"/>
                        <a:t>   </a:t>
                      </a:r>
                      <a:r>
                        <a:rPr lang="en-US" altLang="zh-CN" sz="1400" b="1" dirty="0">
                          <a:solidFill>
                            <a:srgbClr val="FF0000"/>
                          </a:solidFill>
                        </a:rPr>
                        <a:t>3187</a:t>
                      </a:r>
                      <a:endParaRPr lang="zh-CN" altLang="en-US" sz="1400" b="1" dirty="0">
                        <a:solidFill>
                          <a:srgbClr val="FF0000"/>
                        </a:solidFill>
                      </a:endParaRPr>
                    </a:p>
                  </a:txBody>
                  <a:tcPr/>
                </a:tc>
                <a:tc>
                  <a:txBody>
                    <a:bodyPr/>
                    <a:lstStyle/>
                    <a:p>
                      <a:r>
                        <a:rPr lang="en-US" altLang="zh-CN" sz="1400" dirty="0"/>
                        <a:t>  </a:t>
                      </a:r>
                      <a:r>
                        <a:rPr lang="en-US" altLang="zh-CN" sz="1400" b="1" dirty="0">
                          <a:solidFill>
                            <a:srgbClr val="FF0000"/>
                          </a:solidFill>
                        </a:rPr>
                        <a:t>1062</a:t>
                      </a:r>
                      <a:endParaRPr lang="zh-CN" altLang="en-US" sz="1400" b="1" dirty="0">
                        <a:solidFill>
                          <a:srgbClr val="FF0000"/>
                        </a:solidFill>
                      </a:endParaRPr>
                    </a:p>
                  </a:txBody>
                  <a:tcPr/>
                </a:tc>
                <a:tc>
                  <a:txBody>
                    <a:bodyPr/>
                    <a:lstStyle/>
                    <a:p>
                      <a:r>
                        <a:rPr lang="en-US" altLang="zh-CN" sz="1400" b="1" dirty="0">
                          <a:solidFill>
                            <a:srgbClr val="FF0000"/>
                          </a:solidFill>
                        </a:rPr>
                        <a:t>  3187</a:t>
                      </a:r>
                      <a:endParaRPr lang="zh-CN" altLang="en-US" sz="1400" b="1" dirty="0">
                        <a:solidFill>
                          <a:srgbClr val="FF0000"/>
                        </a:solidFill>
                      </a:endParaRPr>
                    </a:p>
                  </a:txBody>
                  <a:tcPr/>
                </a:tc>
                <a:extLst>
                  <a:ext uri="{0D108BD9-81ED-4DB2-BD59-A6C34878D82A}">
                    <a16:rowId xmlns:a16="http://schemas.microsoft.com/office/drawing/2014/main" xmlns="" val="10007"/>
                  </a:ext>
                </a:extLst>
              </a:tr>
              <a:tr h="308721">
                <a:tc>
                  <a:txBody>
                    <a:bodyPr/>
                    <a:lstStyle/>
                    <a:p>
                      <a:r>
                        <a:rPr lang="en-US" altLang="zh-CN" sz="1400" dirty="0"/>
                        <a:t>23</a:t>
                      </a:r>
                      <a:endParaRPr lang="zh-CN" altLang="en-US" sz="1400" dirty="0"/>
                    </a:p>
                  </a:txBody>
                  <a:tcPr/>
                </a:tc>
                <a:tc>
                  <a:txBody>
                    <a:bodyPr/>
                    <a:lstStyle/>
                    <a:p>
                      <a:r>
                        <a:rPr lang="en-US" altLang="zh-CN" sz="1400" dirty="0"/>
                        <a:t>   4.4</a:t>
                      </a:r>
                      <a:endParaRPr lang="zh-CN" altLang="en-US" sz="1400" dirty="0"/>
                    </a:p>
                  </a:txBody>
                  <a:tcPr/>
                </a:tc>
                <a:tc>
                  <a:txBody>
                    <a:bodyPr/>
                    <a:lstStyle/>
                    <a:p>
                      <a:r>
                        <a:rPr lang="en-US" altLang="zh-CN" sz="1400" dirty="0"/>
                        <a:t>    688</a:t>
                      </a:r>
                      <a:endParaRPr lang="zh-CN" altLang="en-US" sz="1400" dirty="0"/>
                    </a:p>
                  </a:txBody>
                  <a:tcPr/>
                </a:tc>
                <a:tc>
                  <a:txBody>
                    <a:bodyPr/>
                    <a:lstStyle/>
                    <a:p>
                      <a:r>
                        <a:rPr lang="en-US" altLang="zh-CN" sz="1400" dirty="0"/>
                        <a:t>   6.9</a:t>
                      </a:r>
                      <a:endParaRPr lang="zh-CN" altLang="en-US" sz="1400" dirty="0"/>
                    </a:p>
                  </a:txBody>
                  <a:tcPr/>
                </a:tc>
                <a:tc>
                  <a:txBody>
                    <a:bodyPr/>
                    <a:lstStyle/>
                    <a:p>
                      <a:r>
                        <a:rPr lang="en-US" altLang="zh-CN" sz="1400" dirty="0"/>
                        <a:t>   750</a:t>
                      </a:r>
                      <a:endParaRPr lang="zh-CN" altLang="en-US" sz="1400" dirty="0"/>
                    </a:p>
                  </a:txBody>
                  <a:tcPr/>
                </a:tc>
                <a:tc>
                  <a:txBody>
                    <a:bodyPr/>
                    <a:lstStyle/>
                    <a:p>
                      <a:r>
                        <a:rPr lang="en-US" altLang="zh-CN" sz="1400" dirty="0"/>
                        <a:t>   6.9</a:t>
                      </a:r>
                      <a:endParaRPr lang="zh-CN" altLang="en-US" sz="1400" dirty="0"/>
                    </a:p>
                  </a:txBody>
                  <a:tcPr/>
                </a:tc>
                <a:tc>
                  <a:txBody>
                    <a:bodyPr/>
                    <a:lstStyle/>
                    <a:p>
                      <a:r>
                        <a:rPr lang="en-US" altLang="zh-CN" sz="1400" dirty="0"/>
                        <a:t>   750</a:t>
                      </a:r>
                      <a:endParaRPr lang="zh-CN" altLang="en-US" sz="1400" dirty="0"/>
                    </a:p>
                  </a:txBody>
                  <a:tcPr/>
                </a:tc>
                <a:extLst>
                  <a:ext uri="{0D108BD9-81ED-4DB2-BD59-A6C34878D82A}">
                    <a16:rowId xmlns:a16="http://schemas.microsoft.com/office/drawing/2014/main" xmlns="" val="10008"/>
                  </a:ext>
                </a:extLst>
              </a:tr>
              <a:tr h="308721">
                <a:tc>
                  <a:txBody>
                    <a:bodyPr/>
                    <a:lstStyle/>
                    <a:p>
                      <a:r>
                        <a:rPr lang="en-US" altLang="zh-CN" sz="1400" dirty="0"/>
                        <a:t>31</a:t>
                      </a:r>
                      <a:endParaRPr lang="zh-CN" altLang="en-US" sz="1400" dirty="0"/>
                    </a:p>
                  </a:txBody>
                  <a:tcPr/>
                </a:tc>
                <a:tc>
                  <a:txBody>
                    <a:bodyPr/>
                    <a:lstStyle/>
                    <a:p>
                      <a:r>
                        <a:rPr lang="en-US" altLang="zh-CN" sz="1400" dirty="0"/>
                        <a:t>   1.6</a:t>
                      </a:r>
                      <a:endParaRPr lang="zh-CN" altLang="en-US" sz="1400" dirty="0"/>
                    </a:p>
                  </a:txBody>
                  <a:tcPr/>
                </a:tc>
                <a:tc>
                  <a:txBody>
                    <a:bodyPr/>
                    <a:lstStyle/>
                    <a:p>
                      <a:r>
                        <a:rPr lang="en-US" altLang="zh-CN" sz="1400" dirty="0"/>
                        <a:t>    188</a:t>
                      </a:r>
                      <a:endParaRPr lang="zh-CN" altLang="en-US" sz="1400" dirty="0"/>
                    </a:p>
                  </a:txBody>
                  <a:tcPr/>
                </a:tc>
                <a:tc>
                  <a:txBody>
                    <a:bodyPr/>
                    <a:lstStyle/>
                    <a:p>
                      <a:r>
                        <a:rPr lang="en-US" altLang="zh-CN" sz="1400" dirty="0"/>
                        <a:t>   1.8</a:t>
                      </a:r>
                      <a:endParaRPr lang="zh-CN" altLang="en-US" sz="1400" dirty="0"/>
                    </a:p>
                  </a:txBody>
                  <a:tcPr/>
                </a:tc>
                <a:tc>
                  <a:txBody>
                    <a:bodyPr/>
                    <a:lstStyle/>
                    <a:p>
                      <a:r>
                        <a:rPr lang="en-US" altLang="zh-CN" sz="1400" dirty="0"/>
                        <a:t>   219</a:t>
                      </a:r>
                      <a:endParaRPr lang="zh-CN" altLang="en-US" sz="1400" dirty="0"/>
                    </a:p>
                  </a:txBody>
                  <a:tcPr/>
                </a:tc>
                <a:tc>
                  <a:txBody>
                    <a:bodyPr/>
                    <a:lstStyle/>
                    <a:p>
                      <a:r>
                        <a:rPr lang="en-US" altLang="zh-CN" sz="1400" dirty="0"/>
                        <a:t>   1.9</a:t>
                      </a:r>
                      <a:endParaRPr lang="zh-CN" altLang="en-US" sz="1400" dirty="0"/>
                    </a:p>
                  </a:txBody>
                  <a:tcPr/>
                </a:tc>
                <a:tc>
                  <a:txBody>
                    <a:bodyPr/>
                    <a:lstStyle/>
                    <a:p>
                      <a:r>
                        <a:rPr lang="en-US" altLang="zh-CN" sz="1400" dirty="0"/>
                        <a:t>   231</a:t>
                      </a:r>
                      <a:endParaRPr lang="zh-CN" altLang="en-US" sz="1400" dirty="0"/>
                    </a:p>
                  </a:txBody>
                  <a:tcPr/>
                </a:tc>
                <a:extLst>
                  <a:ext uri="{0D108BD9-81ED-4DB2-BD59-A6C34878D82A}">
                    <a16:rowId xmlns:a16="http://schemas.microsoft.com/office/drawing/2014/main" xmlns="" val="10009"/>
                  </a:ext>
                </a:extLst>
              </a:tr>
              <a:tr h="308721">
                <a:tc>
                  <a:txBody>
                    <a:bodyPr/>
                    <a:lstStyle/>
                    <a:p>
                      <a:r>
                        <a:rPr lang="en-US" altLang="zh-CN" sz="1400" dirty="0"/>
                        <a:t>32</a:t>
                      </a:r>
                      <a:endParaRPr lang="zh-CN" altLang="en-US" sz="1400" dirty="0"/>
                    </a:p>
                  </a:txBody>
                  <a:tcPr/>
                </a:tc>
                <a:tc>
                  <a:txBody>
                    <a:bodyPr/>
                    <a:lstStyle/>
                    <a:p>
                      <a:r>
                        <a:rPr lang="en-US" altLang="zh-CN" sz="1400" dirty="0"/>
                        <a:t>   4.4</a:t>
                      </a:r>
                      <a:endParaRPr lang="zh-CN" altLang="en-US" sz="1400" dirty="0"/>
                    </a:p>
                  </a:txBody>
                  <a:tcPr/>
                </a:tc>
                <a:tc>
                  <a:txBody>
                    <a:bodyPr/>
                    <a:lstStyle/>
                    <a:p>
                      <a:r>
                        <a:rPr lang="en-US" altLang="zh-CN" sz="1400" dirty="0"/>
                        <a:t>    688</a:t>
                      </a:r>
                      <a:endParaRPr lang="zh-CN" altLang="en-US" sz="1400" dirty="0"/>
                    </a:p>
                  </a:txBody>
                  <a:tcPr/>
                </a:tc>
                <a:tc>
                  <a:txBody>
                    <a:bodyPr/>
                    <a:lstStyle/>
                    <a:p>
                      <a:r>
                        <a:rPr lang="en-US" altLang="zh-CN" sz="1400" dirty="0"/>
                        <a:t>   6.9</a:t>
                      </a:r>
                      <a:endParaRPr lang="zh-CN" altLang="en-US" sz="1400" dirty="0"/>
                    </a:p>
                  </a:txBody>
                  <a:tcPr/>
                </a:tc>
                <a:tc>
                  <a:txBody>
                    <a:bodyPr/>
                    <a:lstStyle/>
                    <a:p>
                      <a:r>
                        <a:rPr lang="en-US" altLang="zh-CN" sz="1400" dirty="0"/>
                        <a:t>   750</a:t>
                      </a:r>
                      <a:endParaRPr lang="zh-CN" altLang="en-US" sz="1400" dirty="0"/>
                    </a:p>
                  </a:txBody>
                  <a:tcPr/>
                </a:tc>
                <a:tc>
                  <a:txBody>
                    <a:bodyPr/>
                    <a:lstStyle/>
                    <a:p>
                      <a:r>
                        <a:rPr lang="en-US" altLang="zh-CN" sz="1400" dirty="0"/>
                        <a:t>   6.9</a:t>
                      </a:r>
                      <a:endParaRPr lang="zh-CN" altLang="en-US" sz="1400" dirty="0"/>
                    </a:p>
                  </a:txBody>
                  <a:tcPr/>
                </a:tc>
                <a:tc>
                  <a:txBody>
                    <a:bodyPr/>
                    <a:lstStyle/>
                    <a:p>
                      <a:r>
                        <a:rPr lang="en-US" altLang="zh-CN" sz="1400" dirty="0"/>
                        <a:t>   750</a:t>
                      </a:r>
                      <a:endParaRPr lang="zh-CN" altLang="en-US" sz="1400" dirty="0"/>
                    </a:p>
                  </a:txBody>
                  <a:tcPr/>
                </a:tc>
                <a:extLst>
                  <a:ext uri="{0D108BD9-81ED-4DB2-BD59-A6C34878D82A}">
                    <a16:rowId xmlns:a16="http://schemas.microsoft.com/office/drawing/2014/main" xmlns="" val="10010"/>
                  </a:ext>
                </a:extLst>
              </a:tr>
              <a:tr h="308721">
                <a:tc>
                  <a:txBody>
                    <a:bodyPr/>
                    <a:lstStyle/>
                    <a:p>
                      <a:r>
                        <a:rPr lang="en-US" altLang="zh-CN" sz="1400" dirty="0"/>
                        <a:t>33</a:t>
                      </a:r>
                      <a:endParaRPr lang="zh-CN" altLang="en-US" sz="1400" dirty="0"/>
                    </a:p>
                  </a:txBody>
                  <a:tcPr/>
                </a:tc>
                <a:tc>
                  <a:txBody>
                    <a:bodyPr/>
                    <a:lstStyle/>
                    <a:p>
                      <a:r>
                        <a:rPr lang="en-US" altLang="zh-CN" sz="1400" dirty="0"/>
                        <a:t>   1.6</a:t>
                      </a:r>
                      <a:endParaRPr lang="zh-CN" altLang="en-US" sz="1400" dirty="0"/>
                    </a:p>
                  </a:txBody>
                  <a:tcPr/>
                </a:tc>
                <a:tc>
                  <a:txBody>
                    <a:bodyPr/>
                    <a:lstStyle/>
                    <a:p>
                      <a:r>
                        <a:rPr lang="en-US" altLang="zh-CN" sz="1400" dirty="0"/>
                        <a:t>    188</a:t>
                      </a:r>
                      <a:endParaRPr lang="zh-CN" altLang="en-US" sz="1400" dirty="0"/>
                    </a:p>
                  </a:txBody>
                  <a:tcPr/>
                </a:tc>
                <a:tc>
                  <a:txBody>
                    <a:bodyPr/>
                    <a:lstStyle/>
                    <a:p>
                      <a:r>
                        <a:rPr lang="en-US" altLang="zh-CN" sz="1400" dirty="0"/>
                        <a:t>   1.8</a:t>
                      </a:r>
                      <a:endParaRPr lang="zh-CN" altLang="en-US" sz="1400" dirty="0"/>
                    </a:p>
                  </a:txBody>
                  <a:tcPr/>
                </a:tc>
                <a:tc>
                  <a:txBody>
                    <a:bodyPr/>
                    <a:lstStyle/>
                    <a:p>
                      <a:r>
                        <a:rPr lang="en-US" altLang="zh-CN" sz="1400" dirty="0"/>
                        <a:t>   219</a:t>
                      </a:r>
                      <a:endParaRPr lang="zh-CN" altLang="en-US" sz="1400" dirty="0"/>
                    </a:p>
                  </a:txBody>
                  <a:tcPr/>
                </a:tc>
                <a:tc>
                  <a:txBody>
                    <a:bodyPr/>
                    <a:lstStyle/>
                    <a:p>
                      <a:r>
                        <a:rPr lang="en-US" altLang="zh-CN" sz="1400" dirty="0"/>
                        <a:t>   1.9</a:t>
                      </a:r>
                      <a:endParaRPr lang="zh-CN" altLang="en-US" sz="1400" dirty="0"/>
                    </a:p>
                  </a:txBody>
                  <a:tcPr/>
                </a:tc>
                <a:tc>
                  <a:txBody>
                    <a:bodyPr/>
                    <a:lstStyle/>
                    <a:p>
                      <a:r>
                        <a:rPr lang="en-US" altLang="zh-CN" sz="1400" dirty="0"/>
                        <a:t>   231</a:t>
                      </a:r>
                      <a:endParaRPr lang="zh-CN" altLang="en-US" sz="1400" dirty="0"/>
                    </a:p>
                  </a:txBody>
                  <a:tcPr/>
                </a:tc>
                <a:extLst>
                  <a:ext uri="{0D108BD9-81ED-4DB2-BD59-A6C34878D82A}">
                    <a16:rowId xmlns:a16="http://schemas.microsoft.com/office/drawing/2014/main" xmlns="" val="10011"/>
                  </a:ext>
                </a:extLst>
              </a:tr>
              <a:tr h="694623">
                <a:tc>
                  <a:txBody>
                    <a:bodyPr/>
                    <a:lstStyle/>
                    <a:p>
                      <a:r>
                        <a:rPr lang="en-US" altLang="zh-CN" sz="1400" dirty="0"/>
                        <a:t>Total</a:t>
                      </a:r>
                      <a:endParaRPr lang="zh-CN" altLang="en-US" sz="1400" dirty="0"/>
                    </a:p>
                  </a:txBody>
                  <a:tcPr/>
                </a:tc>
                <a:tc>
                  <a:txBody>
                    <a:bodyPr/>
                    <a:lstStyle/>
                    <a:p>
                      <a:r>
                        <a:rPr lang="en-US" altLang="zh-CN" sz="1400" dirty="0"/>
                        <a:t>  </a:t>
                      </a:r>
                      <a:r>
                        <a:rPr lang="en-US" altLang="zh-CN" sz="1400" b="1" dirty="0">
                          <a:solidFill>
                            <a:srgbClr val="FF0000"/>
                          </a:solidFill>
                        </a:rPr>
                        <a:t>1149</a:t>
                      </a:r>
                      <a:endParaRPr lang="zh-CN" altLang="en-US" sz="1400" b="1" dirty="0">
                        <a:solidFill>
                          <a:srgbClr val="FF0000"/>
                        </a:solidFill>
                      </a:endParaRPr>
                    </a:p>
                  </a:txBody>
                  <a:tcPr/>
                </a:tc>
                <a:tc>
                  <a:txBody>
                    <a:bodyPr/>
                    <a:lstStyle/>
                    <a:p>
                      <a:r>
                        <a:rPr lang="en-US" altLang="zh-CN" sz="1400" dirty="0"/>
                        <a:t>   </a:t>
                      </a:r>
                      <a:r>
                        <a:rPr lang="en-US" altLang="zh-CN" sz="1400" b="1" dirty="0">
                          <a:solidFill>
                            <a:srgbClr val="FF0000"/>
                          </a:solidFill>
                        </a:rPr>
                        <a:t>6629</a:t>
                      </a:r>
                      <a:endParaRPr lang="zh-CN" altLang="en-US" sz="1400" b="1" dirty="0">
                        <a:solidFill>
                          <a:srgbClr val="FF0000"/>
                        </a:solidFill>
                      </a:endParaRPr>
                    </a:p>
                  </a:txBody>
                  <a:tcPr/>
                </a:tc>
                <a:tc>
                  <a:txBody>
                    <a:bodyPr/>
                    <a:lstStyle/>
                    <a:p>
                      <a:r>
                        <a:rPr lang="en-US" altLang="zh-CN" sz="1400" dirty="0"/>
                        <a:t>  </a:t>
                      </a:r>
                      <a:r>
                        <a:rPr lang="en-US" altLang="zh-CN" sz="1400" b="1" dirty="0">
                          <a:solidFill>
                            <a:srgbClr val="FF0000"/>
                          </a:solidFill>
                        </a:rPr>
                        <a:t>1097</a:t>
                      </a:r>
                      <a:endParaRPr lang="zh-CN" altLang="en-US" sz="1400" b="1" dirty="0">
                        <a:solidFill>
                          <a:srgbClr val="FF0000"/>
                        </a:solidFill>
                      </a:endParaRPr>
                    </a:p>
                  </a:txBody>
                  <a:tcPr/>
                </a:tc>
                <a:tc>
                  <a:txBody>
                    <a:bodyPr/>
                    <a:lstStyle/>
                    <a:p>
                      <a:r>
                        <a:rPr lang="en-US" altLang="zh-CN" sz="1400" dirty="0"/>
                        <a:t>  </a:t>
                      </a:r>
                      <a:r>
                        <a:rPr lang="en-US" altLang="zh-CN" sz="1400" b="1" dirty="0">
                          <a:solidFill>
                            <a:srgbClr val="FF0000"/>
                          </a:solidFill>
                        </a:rPr>
                        <a:t>7063</a:t>
                      </a:r>
                      <a:endParaRPr lang="zh-CN" altLang="en-US" sz="1400" b="1" dirty="0">
                        <a:solidFill>
                          <a:srgbClr val="FF0000"/>
                        </a:solidFill>
                      </a:endParaRPr>
                    </a:p>
                  </a:txBody>
                  <a:tcPr/>
                </a:tc>
                <a:tc>
                  <a:txBody>
                    <a:bodyPr/>
                    <a:lstStyle/>
                    <a:p>
                      <a:r>
                        <a:rPr lang="en-US" altLang="zh-CN" sz="1400" dirty="0"/>
                        <a:t>  </a:t>
                      </a:r>
                      <a:r>
                        <a:rPr lang="en-US" altLang="zh-CN" sz="1400" b="1" dirty="0">
                          <a:solidFill>
                            <a:srgbClr val="FF0000"/>
                          </a:solidFill>
                        </a:rPr>
                        <a:t>1097</a:t>
                      </a:r>
                      <a:endParaRPr lang="zh-CN" altLang="en-US" sz="1400" b="1" dirty="0">
                        <a:solidFill>
                          <a:srgbClr val="FF0000"/>
                        </a:solidFill>
                      </a:endParaRPr>
                    </a:p>
                  </a:txBody>
                  <a:tcPr/>
                </a:tc>
                <a:tc>
                  <a:txBody>
                    <a:bodyPr/>
                    <a:lstStyle/>
                    <a:p>
                      <a:r>
                        <a:rPr lang="en-US" altLang="zh-CN" sz="1400" dirty="0"/>
                        <a:t>  </a:t>
                      </a:r>
                      <a:r>
                        <a:rPr lang="en-US" altLang="zh-CN" sz="1400" b="1" dirty="0">
                          <a:solidFill>
                            <a:srgbClr val="FF0000"/>
                          </a:solidFill>
                        </a:rPr>
                        <a:t>7111</a:t>
                      </a:r>
                      <a:endParaRPr lang="zh-CN" altLang="en-US" sz="1400" b="1" dirty="0">
                        <a:solidFill>
                          <a:srgbClr val="FF0000"/>
                        </a:solidFill>
                      </a:endParaRPr>
                    </a:p>
                  </a:txBody>
                  <a:tcPr/>
                </a:tc>
                <a:extLst>
                  <a:ext uri="{0D108BD9-81ED-4DB2-BD59-A6C34878D82A}">
                    <a16:rowId xmlns:a16="http://schemas.microsoft.com/office/drawing/2014/main" xmlns="" val="10012"/>
                  </a:ext>
                </a:extLst>
              </a:tr>
            </a:tbl>
          </a:graphicData>
        </a:graphic>
      </p:graphicFrame>
      <p:sp>
        <p:nvSpPr>
          <p:cNvPr id="5" name="TextBox 4"/>
          <p:cNvSpPr txBox="1"/>
          <p:nvPr/>
        </p:nvSpPr>
        <p:spPr>
          <a:xfrm>
            <a:off x="1643042" y="1408918"/>
            <a:ext cx="5857916" cy="307777"/>
          </a:xfrm>
          <a:prstGeom prst="rect">
            <a:avLst/>
          </a:prstGeom>
          <a:noFill/>
        </p:spPr>
        <p:txBody>
          <a:bodyPr wrap="square" rtlCol="0">
            <a:spAutoFit/>
          </a:bodyPr>
          <a:lstStyle/>
          <a:p>
            <a:r>
              <a:rPr lang="en-US" altLang="zh-CN" sz="1400" b="1" dirty="0"/>
              <a:t>      3*3_Arrays_50*100_Pixel pitch with the bias voltage  -2.5V</a:t>
            </a:r>
            <a:endParaRPr lang="zh-CN" altLang="en-US" sz="1400" b="1" dirty="0"/>
          </a:p>
        </p:txBody>
      </p:sp>
      <p:sp>
        <p:nvSpPr>
          <p:cNvPr id="8" name="灯片编号占位符 7">
            <a:extLst>
              <a:ext uri="{FF2B5EF4-FFF2-40B4-BE49-F238E27FC236}">
                <a16:creationId xmlns:a16="http://schemas.microsoft.com/office/drawing/2014/main" xmlns="" id="{F912BD05-B2F1-4101-AFDF-F063F44C3B91}"/>
              </a:ext>
            </a:extLst>
          </p:cNvPr>
          <p:cNvSpPr>
            <a:spLocks noGrp="1"/>
          </p:cNvSpPr>
          <p:nvPr>
            <p:ph type="sldNum" sz="quarter" idx="12"/>
          </p:nvPr>
        </p:nvSpPr>
        <p:spPr/>
        <p:txBody>
          <a:bodyPr/>
          <a:lstStyle/>
          <a:p>
            <a:fld id="{0C913308-F349-4B6D-A68A-DD1791B4A57B}" type="slidenum">
              <a:rPr lang="zh-CN" altLang="en-US" smtClean="0"/>
              <a:pPr/>
              <a:t>8</a:t>
            </a:fld>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600" dirty="0"/>
              <a:t>Charge collection result of 30</a:t>
            </a:r>
            <a:r>
              <a:rPr lang="el-GR" altLang="zh-CN" sz="3600" dirty="0">
                <a:ea typeface="Yu Gothic Medium" panose="020B0500000000000000" pitchFamily="34" charset="-128"/>
              </a:rPr>
              <a:t> μ</a:t>
            </a:r>
            <a:r>
              <a:rPr lang="en-US" altLang="zh-CN" sz="3600" dirty="0">
                <a:ea typeface="Yu Gothic Medium" panose="020B0500000000000000" pitchFamily="34" charset="-128"/>
              </a:rPr>
              <a:t>m </a:t>
            </a:r>
            <a:r>
              <a:rPr lang="en-US" altLang="zh-CN" sz="3600" dirty="0"/>
              <a:t>*100</a:t>
            </a:r>
            <a:r>
              <a:rPr lang="el-GR" altLang="zh-CN" sz="3600" dirty="0">
                <a:ea typeface="Yu Gothic Medium" panose="020B0500000000000000" pitchFamily="34" charset="-128"/>
              </a:rPr>
              <a:t> μ</a:t>
            </a:r>
            <a:r>
              <a:rPr lang="en-US" altLang="zh-CN" sz="3600" dirty="0">
                <a:ea typeface="Yu Gothic Medium" panose="020B0500000000000000" pitchFamily="34" charset="-128"/>
              </a:rPr>
              <a:t>m</a:t>
            </a:r>
            <a:r>
              <a:rPr lang="en-US" altLang="zh-CN" sz="3600" dirty="0"/>
              <a:t> pitch</a:t>
            </a:r>
            <a:endParaRPr lang="zh-CN" altLang="en-US" sz="3600" dirty="0"/>
          </a:p>
        </p:txBody>
      </p:sp>
      <mc:AlternateContent xmlns:mc="http://schemas.openxmlformats.org/markup-compatibility/2006">
        <mc:Choice xmlns:a14="http://schemas.microsoft.com/office/drawing/2010/main" xmlns="" Requires="a14">
          <p:graphicFrame>
            <p:nvGraphicFramePr>
              <p:cNvPr id="4" name="内容占位符 3"/>
              <p:cNvGraphicFramePr>
                <a:graphicFrameLocks noGrp="1"/>
              </p:cNvGraphicFramePr>
              <p:nvPr>
                <p:ph idx="1"/>
                <p:extLst>
                  <p:ext uri="{D42A27DB-BD31-4B8C-83A1-F6EECF244321}">
                    <p14:modId xmlns:p14="http://schemas.microsoft.com/office/powerpoint/2010/main" val="4043215454"/>
                  </p:ext>
                </p:extLst>
              </p:nvPr>
            </p:nvGraphicFramePr>
            <p:xfrm>
              <a:off x="457200" y="2002412"/>
              <a:ext cx="8003231" cy="4536500"/>
            </p:xfrm>
            <a:graphic>
              <a:graphicData uri="http://schemas.openxmlformats.org/drawingml/2006/table">
                <a:tbl>
                  <a:tblPr firstRow="1" bandRow="1">
                    <a:tableStyleId>{5C22544A-7EE6-4342-B048-85BDC9FD1C3A}</a:tableStyleId>
                  </a:tblPr>
                  <a:tblGrid>
                    <a:gridCol w="1651427">
                      <a:extLst>
                        <a:ext uri="{9D8B030D-6E8A-4147-A177-3AD203B41FA5}">
                          <a16:colId xmlns:a16="http://schemas.microsoft.com/office/drawing/2014/main" val="20000"/>
                        </a:ext>
                      </a:extLst>
                    </a:gridCol>
                    <a:gridCol w="1058634">
                      <a:extLst>
                        <a:ext uri="{9D8B030D-6E8A-4147-A177-3AD203B41FA5}">
                          <a16:colId xmlns:a16="http://schemas.microsoft.com/office/drawing/2014/main" val="20001"/>
                        </a:ext>
                      </a:extLst>
                    </a:gridCol>
                    <a:gridCol w="1058634">
                      <a:extLst>
                        <a:ext uri="{9D8B030D-6E8A-4147-A177-3AD203B41FA5}">
                          <a16:colId xmlns:a16="http://schemas.microsoft.com/office/drawing/2014/main" val="20002"/>
                        </a:ext>
                      </a:extLst>
                    </a:gridCol>
                    <a:gridCol w="1058634">
                      <a:extLst>
                        <a:ext uri="{9D8B030D-6E8A-4147-A177-3AD203B41FA5}">
                          <a16:colId xmlns:a16="http://schemas.microsoft.com/office/drawing/2014/main" val="20003"/>
                        </a:ext>
                      </a:extLst>
                    </a:gridCol>
                    <a:gridCol w="1058634">
                      <a:extLst>
                        <a:ext uri="{9D8B030D-6E8A-4147-A177-3AD203B41FA5}">
                          <a16:colId xmlns:a16="http://schemas.microsoft.com/office/drawing/2014/main" val="20004"/>
                        </a:ext>
                      </a:extLst>
                    </a:gridCol>
                    <a:gridCol w="1058634">
                      <a:extLst>
                        <a:ext uri="{9D8B030D-6E8A-4147-A177-3AD203B41FA5}">
                          <a16:colId xmlns:a16="http://schemas.microsoft.com/office/drawing/2014/main" val="20005"/>
                        </a:ext>
                      </a:extLst>
                    </a:gridCol>
                    <a:gridCol w="1058634">
                      <a:extLst>
                        <a:ext uri="{9D8B030D-6E8A-4147-A177-3AD203B41FA5}">
                          <a16:colId xmlns:a16="http://schemas.microsoft.com/office/drawing/2014/main" val="20006"/>
                        </a:ext>
                      </a:extLst>
                    </a:gridCol>
                  </a:tblGrid>
                  <a:tr h="474520">
                    <a:tc>
                      <a:txBody>
                        <a:bodyPr/>
                        <a:lstStyle/>
                        <a:p>
                          <a:r>
                            <a:rPr lang="en-US" altLang="zh-CN" sz="1600" dirty="0"/>
                            <a:t>Gap</a:t>
                          </a:r>
                          <a:r>
                            <a:rPr lang="en-US" altLang="zh-CN" sz="1600" baseline="0" dirty="0"/>
                            <a:t> width(µm)</a:t>
                          </a:r>
                          <a:endParaRPr lang="zh-CN" altLang="en-US" sz="1600" dirty="0"/>
                        </a:p>
                      </a:txBody>
                      <a:tcPr/>
                    </a:tc>
                    <a:tc gridSpan="2">
                      <a:txBody>
                        <a:bodyPr/>
                        <a:lstStyle/>
                        <a:p>
                          <a:r>
                            <a:rPr lang="en-US" altLang="zh-CN" sz="1600" dirty="0"/>
                            <a:t>                    8</a:t>
                          </a:r>
                          <a:endParaRPr lang="zh-CN" altLang="en-US" sz="1600" dirty="0"/>
                        </a:p>
                      </a:txBody>
                      <a:tcPr/>
                    </a:tc>
                    <a:tc hMerge="1">
                      <a:txBody>
                        <a:bodyPr/>
                        <a:lstStyle/>
                        <a:p>
                          <a:endParaRPr lang="zh-CN" altLang="en-US"/>
                        </a:p>
                      </a:txBody>
                      <a:tcPr/>
                    </a:tc>
                    <a:tc gridSpan="2">
                      <a:txBody>
                        <a:bodyPr/>
                        <a:lstStyle/>
                        <a:p>
                          <a:r>
                            <a:rPr lang="en-US" altLang="zh-CN" sz="1600" dirty="0"/>
                            <a:t>                    4</a:t>
                          </a:r>
                          <a:endParaRPr lang="zh-CN" altLang="en-US" sz="1600" dirty="0"/>
                        </a:p>
                      </a:txBody>
                      <a:tcPr/>
                    </a:tc>
                    <a:tc hMerge="1">
                      <a:txBody>
                        <a:bodyPr/>
                        <a:lstStyle/>
                        <a:p>
                          <a:endParaRPr lang="zh-CN" altLang="en-US"/>
                        </a:p>
                      </a:txBody>
                      <a:tcPr/>
                    </a:tc>
                    <a:tc gridSpan="2">
                      <a:txBody>
                        <a:bodyPr/>
                        <a:lstStyle/>
                        <a:p>
                          <a:r>
                            <a:rPr lang="en-US" altLang="zh-CN" sz="1200" dirty="0"/>
                            <a:t>                     2</a:t>
                          </a:r>
                          <a:endParaRPr lang="zh-CN" altLang="en-US" sz="1200" dirty="0"/>
                        </a:p>
                      </a:txBody>
                      <a:tcPr/>
                    </a:tc>
                    <a:tc hMerge="1">
                      <a:txBody>
                        <a:bodyPr/>
                        <a:lstStyle/>
                        <a:p>
                          <a:endParaRPr lang="zh-CN" altLang="en-US"/>
                        </a:p>
                      </a:txBody>
                      <a:tcPr/>
                    </a:tc>
                    <a:extLst>
                      <a:ext uri="{0D108BD9-81ED-4DB2-BD59-A6C34878D82A}">
                        <a16:rowId xmlns:a16="http://schemas.microsoft.com/office/drawing/2014/main" val="10000"/>
                      </a:ext>
                    </a:extLst>
                  </a:tr>
                  <a:tr h="351013">
                    <a:tc>
                      <a:txBody>
                        <a:bodyPr/>
                        <a:lstStyle/>
                        <a:p>
                          <a:r>
                            <a:rPr lang="en-US" altLang="zh-CN" sz="1600" dirty="0"/>
                            <a:t>Radiation flux</a:t>
                          </a:r>
                          <a:endParaRPr lang="zh-CN" altLang="en-US" sz="1600" dirty="0"/>
                        </a:p>
                      </a:txBody>
                      <a:tcPr/>
                    </a:tc>
                    <a:tc>
                      <a:txBody>
                        <a:bodyPr/>
                        <a:lstStyle/>
                        <a:p>
                          <a:r>
                            <a:rPr lang="en-US" altLang="zh-CN" sz="1600" dirty="0"/>
                            <a:t>Y</a:t>
                          </a:r>
                          <a:endParaRPr lang="zh-CN" altLang="en-US" sz="1600" dirty="0"/>
                        </a:p>
                      </a:txBody>
                      <a:tcPr/>
                    </a:tc>
                    <a:tc>
                      <a:txBody>
                        <a:bodyPr/>
                        <a:lstStyle/>
                        <a:p>
                          <a:r>
                            <a:rPr lang="en-US" altLang="zh-CN" sz="1600" dirty="0"/>
                            <a:t>N</a:t>
                          </a:r>
                          <a:endParaRPr lang="zh-CN" altLang="en-US" sz="1600" dirty="0"/>
                        </a:p>
                      </a:txBody>
                      <a:tcPr/>
                    </a:tc>
                    <a:tc>
                      <a:txBody>
                        <a:bodyPr/>
                        <a:lstStyle/>
                        <a:p>
                          <a:r>
                            <a:rPr lang="en-US" altLang="zh-CN" sz="1600" dirty="0"/>
                            <a:t>Y</a:t>
                          </a:r>
                          <a:endParaRPr lang="zh-CN" altLang="en-US" sz="1600" dirty="0"/>
                        </a:p>
                      </a:txBody>
                      <a:tcPr/>
                    </a:tc>
                    <a:tc>
                      <a:txBody>
                        <a:bodyPr/>
                        <a:lstStyle/>
                        <a:p>
                          <a:r>
                            <a:rPr lang="en-US" altLang="zh-CN" sz="1200" dirty="0"/>
                            <a:t>N</a:t>
                          </a:r>
                          <a:endParaRPr lang="zh-CN" altLang="en-US" sz="1200" dirty="0"/>
                        </a:p>
                      </a:txBody>
                      <a:tcPr/>
                    </a:tc>
                    <a:tc>
                      <a:txBody>
                        <a:bodyPr/>
                        <a:lstStyle/>
                        <a:p>
                          <a:r>
                            <a:rPr lang="en-US" altLang="zh-CN" sz="1200" dirty="0"/>
                            <a:t>Y</a:t>
                          </a:r>
                          <a:endParaRPr lang="zh-CN" altLang="en-US" sz="1200" dirty="0"/>
                        </a:p>
                      </a:txBody>
                      <a:tcPr/>
                    </a:tc>
                    <a:tc>
                      <a:txBody>
                        <a:bodyPr/>
                        <a:lstStyle/>
                        <a:p>
                          <a:r>
                            <a:rPr lang="en-US" altLang="zh-CN" sz="1200" dirty="0"/>
                            <a:t>N</a:t>
                          </a:r>
                          <a:endParaRPr lang="zh-CN" altLang="en-US" sz="1200" dirty="0"/>
                        </a:p>
                      </a:txBody>
                      <a:tcPr/>
                    </a:tc>
                    <a:extLst>
                      <a:ext uri="{0D108BD9-81ED-4DB2-BD59-A6C34878D82A}">
                        <a16:rowId xmlns:a16="http://schemas.microsoft.com/office/drawing/2014/main" val="10001"/>
                      </a:ext>
                    </a:extLst>
                  </a:tr>
                  <a:tr h="351013">
                    <a:tc>
                      <a:txBody>
                        <a:bodyPr/>
                        <a:lstStyle/>
                        <a:p>
                          <a:r>
                            <a:rPr lang="en-US" altLang="zh-CN" sz="1600" dirty="0"/>
                            <a:t>Pixel No.</a:t>
                          </a:r>
                          <a:endParaRPr lang="zh-CN" altLang="en-US" sz="1600" dirty="0"/>
                        </a:p>
                      </a:txBody>
                      <a:tcPr/>
                    </a:tc>
                    <a:tc gridSpan="6">
                      <a:txBody>
                        <a:bodyPr/>
                        <a:lstStyle/>
                        <a:p>
                          <a:r>
                            <a:rPr lang="en-US" altLang="zh-CN" sz="1600" dirty="0"/>
                            <a:t>                                                  Charge(</a:t>
                          </a:r>
                          <a14:m>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𝑒</m:t>
                                  </m:r>
                                </m:e>
                                <m:sup>
                                  <m:r>
                                    <a:rPr lang="en-US" altLang="zh-CN" sz="1600" b="0" i="1" smtClean="0">
                                      <a:latin typeface="Cambria Math" panose="02040503050406030204" pitchFamily="18" charset="0"/>
                                    </a:rPr>
                                    <m:t>−</m:t>
                                  </m:r>
                                </m:sup>
                              </m:sSup>
                            </m:oMath>
                          </a14:m>
                          <a:r>
                            <a:rPr lang="en-US" altLang="zh-CN" sz="1600" dirty="0"/>
                            <a:t>)</a:t>
                          </a:r>
                          <a:endParaRPr lang="zh-CN" altLang="en-US" sz="1600" dirty="0"/>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340852">
                    <a:tc>
                      <a:txBody>
                        <a:bodyPr/>
                        <a:lstStyle/>
                        <a:p>
                          <a:r>
                            <a:rPr lang="en-US" altLang="zh-CN" sz="1400" dirty="0"/>
                            <a:t>11</a:t>
                          </a:r>
                          <a:endParaRPr lang="zh-CN" altLang="en-US" sz="1400" dirty="0"/>
                        </a:p>
                      </a:txBody>
                      <a:tcPr/>
                    </a:tc>
                    <a:tc>
                      <a:txBody>
                        <a:bodyPr/>
                        <a:lstStyle/>
                        <a:p>
                          <a:r>
                            <a:rPr lang="en-US" altLang="zh-CN" sz="1400" dirty="0"/>
                            <a:t>  1.0</a:t>
                          </a:r>
                          <a:endParaRPr lang="zh-CN" altLang="en-US" sz="1400" dirty="0"/>
                        </a:p>
                      </a:txBody>
                      <a:tcPr/>
                    </a:tc>
                    <a:tc>
                      <a:txBody>
                        <a:bodyPr/>
                        <a:lstStyle/>
                        <a:p>
                          <a:r>
                            <a:rPr lang="en-US" altLang="zh-CN" sz="1400" dirty="0"/>
                            <a:t>   175</a:t>
                          </a:r>
                          <a:endParaRPr lang="zh-CN" altLang="en-US" sz="1400" dirty="0"/>
                        </a:p>
                      </a:txBody>
                      <a:tcPr/>
                    </a:tc>
                    <a:tc>
                      <a:txBody>
                        <a:bodyPr/>
                        <a:lstStyle/>
                        <a:p>
                          <a:r>
                            <a:rPr lang="en-US" altLang="zh-CN" sz="1400" dirty="0"/>
                            <a:t>   1.3</a:t>
                          </a:r>
                          <a:endParaRPr lang="zh-CN" altLang="en-US" sz="1400" dirty="0"/>
                        </a:p>
                      </a:txBody>
                      <a:tcPr/>
                    </a:tc>
                    <a:tc>
                      <a:txBody>
                        <a:bodyPr/>
                        <a:lstStyle/>
                        <a:p>
                          <a:r>
                            <a:rPr lang="en-US" altLang="zh-CN" sz="1400" dirty="0"/>
                            <a:t>   194</a:t>
                          </a:r>
                          <a:endParaRPr lang="zh-CN" altLang="en-US" sz="1400" dirty="0"/>
                        </a:p>
                      </a:txBody>
                      <a:tcPr/>
                    </a:tc>
                    <a:tc>
                      <a:txBody>
                        <a:bodyPr/>
                        <a:lstStyle/>
                        <a:p>
                          <a:r>
                            <a:rPr lang="en-US" altLang="zh-CN" sz="1400" dirty="0"/>
                            <a:t>  1.4</a:t>
                          </a:r>
                          <a:endParaRPr lang="zh-CN" altLang="en-US" sz="1400" dirty="0"/>
                        </a:p>
                      </a:txBody>
                      <a:tcPr/>
                    </a:tc>
                    <a:tc>
                      <a:txBody>
                        <a:bodyPr/>
                        <a:lstStyle/>
                        <a:p>
                          <a:r>
                            <a:rPr lang="en-US" altLang="zh-CN" sz="1400" dirty="0"/>
                            <a:t>  212</a:t>
                          </a:r>
                          <a:endParaRPr lang="zh-CN" altLang="en-US" sz="1400" dirty="0"/>
                        </a:p>
                      </a:txBody>
                      <a:tcPr/>
                    </a:tc>
                    <a:extLst>
                      <a:ext uri="{0D108BD9-81ED-4DB2-BD59-A6C34878D82A}">
                        <a16:rowId xmlns:a16="http://schemas.microsoft.com/office/drawing/2014/main" val="10003"/>
                      </a:ext>
                    </a:extLst>
                  </a:tr>
                  <a:tr h="312013">
                    <a:tc>
                      <a:txBody>
                        <a:bodyPr/>
                        <a:lstStyle/>
                        <a:p>
                          <a:r>
                            <a:rPr lang="en-US" altLang="zh-CN" sz="1400" dirty="0"/>
                            <a:t>12</a:t>
                          </a:r>
                          <a:endParaRPr lang="zh-CN" altLang="en-US" sz="1400" dirty="0"/>
                        </a:p>
                      </a:txBody>
                      <a:tcPr/>
                    </a:tc>
                    <a:tc>
                      <a:txBody>
                        <a:bodyPr/>
                        <a:lstStyle/>
                        <a:p>
                          <a:r>
                            <a:rPr lang="en-US" altLang="zh-CN" sz="1400" dirty="0"/>
                            <a:t>  17.5</a:t>
                          </a:r>
                          <a:endParaRPr lang="zh-CN" altLang="en-US" sz="1400" dirty="0"/>
                        </a:p>
                      </a:txBody>
                      <a:tcPr/>
                    </a:tc>
                    <a:tc>
                      <a:txBody>
                        <a:bodyPr/>
                        <a:lstStyle/>
                        <a:p>
                          <a:r>
                            <a:rPr lang="en-US" altLang="zh-CN" sz="1400" dirty="0"/>
                            <a:t>   812</a:t>
                          </a:r>
                          <a:endParaRPr lang="zh-CN" altLang="en-US" sz="1400" dirty="0"/>
                        </a:p>
                      </a:txBody>
                      <a:tcPr/>
                    </a:tc>
                    <a:tc>
                      <a:txBody>
                        <a:bodyPr/>
                        <a:lstStyle/>
                        <a:p>
                          <a:r>
                            <a:rPr lang="en-US" altLang="zh-CN" sz="1400" dirty="0"/>
                            <a:t>    22</a:t>
                          </a:r>
                          <a:endParaRPr lang="zh-CN" altLang="en-US" sz="1400" dirty="0"/>
                        </a:p>
                      </a:txBody>
                      <a:tcPr/>
                    </a:tc>
                    <a:tc>
                      <a:txBody>
                        <a:bodyPr/>
                        <a:lstStyle/>
                        <a:p>
                          <a:r>
                            <a:rPr lang="en-US" altLang="zh-CN" sz="1400" dirty="0"/>
                            <a:t>   875</a:t>
                          </a:r>
                          <a:endParaRPr lang="zh-CN" altLang="en-US" sz="1400" dirty="0"/>
                        </a:p>
                      </a:txBody>
                      <a:tcPr/>
                    </a:tc>
                    <a:tc>
                      <a:txBody>
                        <a:bodyPr/>
                        <a:lstStyle/>
                        <a:p>
                          <a:r>
                            <a:rPr lang="en-US" altLang="zh-CN" sz="1400" dirty="0"/>
                            <a:t>  22</a:t>
                          </a:r>
                          <a:endParaRPr lang="zh-CN" altLang="en-US" sz="1400" dirty="0"/>
                        </a:p>
                      </a:txBody>
                      <a:tcPr/>
                    </a:tc>
                    <a:tc>
                      <a:txBody>
                        <a:bodyPr/>
                        <a:lstStyle/>
                        <a:p>
                          <a:r>
                            <a:rPr lang="en-US" altLang="zh-CN" sz="1400" dirty="0"/>
                            <a:t>  937</a:t>
                          </a:r>
                          <a:endParaRPr lang="zh-CN" altLang="en-US" sz="1400" dirty="0"/>
                        </a:p>
                      </a:txBody>
                      <a:tcPr/>
                    </a:tc>
                    <a:extLst>
                      <a:ext uri="{0D108BD9-81ED-4DB2-BD59-A6C34878D82A}">
                        <a16:rowId xmlns:a16="http://schemas.microsoft.com/office/drawing/2014/main" val="10004"/>
                      </a:ext>
                    </a:extLst>
                  </a:tr>
                  <a:tr h="312013">
                    <a:tc>
                      <a:txBody>
                        <a:bodyPr/>
                        <a:lstStyle/>
                        <a:p>
                          <a:r>
                            <a:rPr lang="en-US" altLang="zh-CN" sz="1400" dirty="0"/>
                            <a:t>13</a:t>
                          </a:r>
                          <a:endParaRPr lang="zh-CN" altLang="en-US" sz="1400" dirty="0"/>
                        </a:p>
                      </a:txBody>
                      <a:tcPr/>
                    </a:tc>
                    <a:tc>
                      <a:txBody>
                        <a:bodyPr/>
                        <a:lstStyle/>
                        <a:p>
                          <a:r>
                            <a:rPr lang="en-US" altLang="zh-CN" sz="1400" dirty="0"/>
                            <a:t>  1.0</a:t>
                          </a:r>
                          <a:endParaRPr lang="zh-CN" altLang="en-US" sz="1400" dirty="0"/>
                        </a:p>
                      </a:txBody>
                      <a:tcPr/>
                    </a:tc>
                    <a:tc>
                      <a:txBody>
                        <a:bodyPr/>
                        <a:lstStyle/>
                        <a:p>
                          <a:r>
                            <a:rPr lang="en-US" altLang="zh-CN" sz="1400" dirty="0"/>
                            <a:t>   175</a:t>
                          </a:r>
                          <a:endParaRPr lang="zh-CN" altLang="en-US" sz="1400" dirty="0"/>
                        </a:p>
                      </a:txBody>
                      <a:tcPr/>
                    </a:tc>
                    <a:tc>
                      <a:txBody>
                        <a:bodyPr/>
                        <a:lstStyle/>
                        <a:p>
                          <a:r>
                            <a:rPr lang="en-US" altLang="zh-CN" sz="1400" dirty="0"/>
                            <a:t>   1.3</a:t>
                          </a:r>
                          <a:endParaRPr lang="zh-CN" altLang="en-US" sz="1400" dirty="0"/>
                        </a:p>
                      </a:txBody>
                      <a:tcPr/>
                    </a:tc>
                    <a:tc>
                      <a:txBody>
                        <a:bodyPr/>
                        <a:lstStyle/>
                        <a:p>
                          <a:r>
                            <a:rPr lang="en-US" altLang="zh-CN" sz="1400" dirty="0"/>
                            <a:t>   194</a:t>
                          </a:r>
                          <a:endParaRPr lang="zh-CN" altLang="en-US" sz="1400" dirty="0"/>
                        </a:p>
                      </a:txBody>
                      <a:tcPr/>
                    </a:tc>
                    <a:tc>
                      <a:txBody>
                        <a:bodyPr/>
                        <a:lstStyle/>
                        <a:p>
                          <a:r>
                            <a:rPr lang="en-US" altLang="zh-CN" sz="1400" dirty="0"/>
                            <a:t>  1.4</a:t>
                          </a:r>
                          <a:endParaRPr lang="zh-CN" altLang="en-US" sz="1400" dirty="0"/>
                        </a:p>
                      </a:txBody>
                      <a:tcPr/>
                    </a:tc>
                    <a:tc>
                      <a:txBody>
                        <a:bodyPr/>
                        <a:lstStyle/>
                        <a:p>
                          <a:r>
                            <a:rPr lang="en-US" altLang="zh-CN" sz="1400" dirty="0"/>
                            <a:t>  212</a:t>
                          </a:r>
                          <a:endParaRPr lang="zh-CN" altLang="en-US" sz="1400" dirty="0"/>
                        </a:p>
                      </a:txBody>
                      <a:tcPr/>
                    </a:tc>
                    <a:extLst>
                      <a:ext uri="{0D108BD9-81ED-4DB2-BD59-A6C34878D82A}">
                        <a16:rowId xmlns:a16="http://schemas.microsoft.com/office/drawing/2014/main" val="10005"/>
                      </a:ext>
                    </a:extLst>
                  </a:tr>
                  <a:tr h="312013">
                    <a:tc>
                      <a:txBody>
                        <a:bodyPr/>
                        <a:lstStyle/>
                        <a:p>
                          <a:r>
                            <a:rPr lang="en-US" altLang="zh-CN" sz="1400" dirty="0"/>
                            <a:t>21</a:t>
                          </a:r>
                          <a:endParaRPr lang="zh-CN" altLang="en-US" sz="1400" dirty="0"/>
                        </a:p>
                      </a:txBody>
                      <a:tcPr/>
                    </a:tc>
                    <a:tc>
                      <a:txBody>
                        <a:bodyPr/>
                        <a:lstStyle/>
                        <a:p>
                          <a:r>
                            <a:rPr lang="en-US" altLang="zh-CN" sz="1400" dirty="0"/>
                            <a:t>  17.5</a:t>
                          </a:r>
                          <a:endParaRPr lang="zh-CN" altLang="en-US" sz="1400" dirty="0"/>
                        </a:p>
                      </a:txBody>
                      <a:tcPr/>
                    </a:tc>
                    <a:tc>
                      <a:txBody>
                        <a:bodyPr/>
                        <a:lstStyle/>
                        <a:p>
                          <a:r>
                            <a:rPr lang="en-US" altLang="zh-CN" sz="1400" dirty="0"/>
                            <a:t>   812</a:t>
                          </a:r>
                          <a:endParaRPr lang="zh-CN" altLang="en-US" sz="1400" dirty="0"/>
                        </a:p>
                      </a:txBody>
                      <a:tcPr/>
                    </a:tc>
                    <a:tc>
                      <a:txBody>
                        <a:bodyPr/>
                        <a:lstStyle/>
                        <a:p>
                          <a:r>
                            <a:rPr lang="en-US" altLang="zh-CN" sz="1400" dirty="0"/>
                            <a:t>   22</a:t>
                          </a:r>
                          <a:endParaRPr lang="zh-CN" altLang="en-US" sz="1400" dirty="0"/>
                        </a:p>
                      </a:txBody>
                      <a:tcPr/>
                    </a:tc>
                    <a:tc>
                      <a:txBody>
                        <a:bodyPr/>
                        <a:lstStyle/>
                        <a:p>
                          <a:r>
                            <a:rPr lang="en-US" altLang="zh-CN" sz="1400" dirty="0"/>
                            <a:t>   875</a:t>
                          </a:r>
                          <a:endParaRPr lang="zh-CN" altLang="en-US" sz="1400" dirty="0"/>
                        </a:p>
                      </a:txBody>
                      <a:tcPr/>
                    </a:tc>
                    <a:tc>
                      <a:txBody>
                        <a:bodyPr/>
                        <a:lstStyle/>
                        <a:p>
                          <a:r>
                            <a:rPr lang="en-US" altLang="zh-CN" sz="1400" dirty="0"/>
                            <a:t>   22</a:t>
                          </a:r>
                          <a:endParaRPr lang="zh-CN" altLang="en-US" sz="1400" dirty="0"/>
                        </a:p>
                      </a:txBody>
                      <a:tcPr/>
                    </a:tc>
                    <a:tc>
                      <a:txBody>
                        <a:bodyPr/>
                        <a:lstStyle/>
                        <a:p>
                          <a:r>
                            <a:rPr lang="en-US" altLang="zh-CN" sz="1400" dirty="0"/>
                            <a:t>  937</a:t>
                          </a:r>
                          <a:endParaRPr lang="zh-CN" altLang="en-US" sz="1400" dirty="0"/>
                        </a:p>
                      </a:txBody>
                      <a:tcPr/>
                    </a:tc>
                    <a:extLst>
                      <a:ext uri="{0D108BD9-81ED-4DB2-BD59-A6C34878D82A}">
                        <a16:rowId xmlns:a16="http://schemas.microsoft.com/office/drawing/2014/main" val="10006"/>
                      </a:ext>
                    </a:extLst>
                  </a:tr>
                  <a:tr h="312013">
                    <a:tc>
                      <a:txBody>
                        <a:bodyPr/>
                        <a:lstStyle/>
                        <a:p>
                          <a:r>
                            <a:rPr lang="en-US" altLang="zh-CN" sz="1400" dirty="0"/>
                            <a:t>22</a:t>
                          </a:r>
                          <a:endParaRPr lang="zh-CN" altLang="en-US" sz="1400" dirty="0"/>
                        </a:p>
                      </a:txBody>
                      <a:tcPr/>
                    </a:tc>
                    <a:tc>
                      <a:txBody>
                        <a:bodyPr/>
                        <a:lstStyle/>
                        <a:p>
                          <a:r>
                            <a:rPr lang="en-US" altLang="zh-CN" sz="1400" b="1" dirty="0">
                              <a:solidFill>
                                <a:srgbClr val="FF0000"/>
                              </a:solidFill>
                            </a:rPr>
                            <a:t>  875</a:t>
                          </a:r>
                          <a:endParaRPr lang="zh-CN" altLang="en-US" sz="1400" b="1" dirty="0">
                            <a:solidFill>
                              <a:srgbClr val="FF0000"/>
                            </a:solidFill>
                          </a:endParaRPr>
                        </a:p>
                      </a:txBody>
                      <a:tcPr/>
                    </a:tc>
                    <a:tc>
                      <a:txBody>
                        <a:bodyPr/>
                        <a:lstStyle/>
                        <a:p>
                          <a:r>
                            <a:rPr lang="en-US" altLang="zh-CN" sz="1400" b="1" dirty="0">
                              <a:solidFill>
                                <a:srgbClr val="FF0000"/>
                              </a:solidFill>
                            </a:rPr>
                            <a:t>  2250</a:t>
                          </a:r>
                          <a:endParaRPr lang="zh-CN" altLang="en-US" sz="1400" b="1" dirty="0">
                            <a:solidFill>
                              <a:srgbClr val="FF0000"/>
                            </a:solidFill>
                          </a:endParaRPr>
                        </a:p>
                      </a:txBody>
                      <a:tcPr/>
                    </a:tc>
                    <a:tc>
                      <a:txBody>
                        <a:bodyPr/>
                        <a:lstStyle/>
                        <a:p>
                          <a:r>
                            <a:rPr lang="en-US" altLang="zh-CN" sz="1400" dirty="0"/>
                            <a:t/>
                          </a:r>
                          <a:r>
                            <a:rPr lang="en-US" altLang="zh-CN" sz="1400" b="1" dirty="0">
                              <a:solidFill>
                                <a:srgbClr val="FF0000"/>
                              </a:solidFill>
                            </a:rPr>
                            <a:t>937</a:t>
                          </a:r>
                          <a:endParaRPr lang="zh-CN" altLang="en-US" sz="1400" b="1" dirty="0">
                            <a:solidFill>
                              <a:srgbClr val="FF0000"/>
                            </a:solidFill>
                          </a:endParaRPr>
                        </a:p>
                      </a:txBody>
                      <a:tcPr/>
                    </a:tc>
                    <a:tc>
                      <a:txBody>
                        <a:bodyPr/>
                        <a:lstStyle/>
                        <a:p>
                          <a:r>
                            <a:rPr lang="en-US" altLang="zh-CN" sz="1400" dirty="0"/>
                            <a:t/>
                          </a:r>
                          <a:r>
                            <a:rPr lang="en-US" altLang="zh-CN" sz="1400" b="1" dirty="0">
                              <a:solidFill>
                                <a:srgbClr val="FF0000"/>
                              </a:solidFill>
                            </a:rPr>
                            <a:t> 2375</a:t>
                          </a:r>
                          <a:endParaRPr lang="zh-CN" altLang="en-US" sz="1400" b="1" dirty="0">
                            <a:solidFill>
                              <a:srgbClr val="FF0000"/>
                            </a:solidFill>
                          </a:endParaRPr>
                        </a:p>
                      </a:txBody>
                      <a:tcPr/>
                    </a:tc>
                    <a:tc>
                      <a:txBody>
                        <a:bodyPr/>
                        <a:lstStyle/>
                        <a:p>
                          <a:r>
                            <a:rPr lang="en-US" altLang="zh-CN" sz="1400" b="1" dirty="0">
                              <a:solidFill>
                                <a:srgbClr val="FF0000"/>
                              </a:solidFill>
                            </a:rPr>
                            <a:t>  937</a:t>
                          </a:r>
                          <a:endParaRPr lang="zh-CN" altLang="en-US" sz="1400" b="1" dirty="0">
                            <a:solidFill>
                              <a:srgbClr val="FF0000"/>
                            </a:solidFill>
                          </a:endParaRPr>
                        </a:p>
                      </a:txBody>
                      <a:tcPr/>
                    </a:tc>
                    <a:tc>
                      <a:txBody>
                        <a:bodyPr/>
                        <a:lstStyle/>
                        <a:p>
                          <a:r>
                            <a:rPr lang="en-US" altLang="zh-CN" sz="1400" dirty="0"/>
                            <a:t/>
                          </a:r>
                          <a:r>
                            <a:rPr lang="en-US" altLang="zh-CN" sz="1400" b="1" dirty="0">
                              <a:solidFill>
                                <a:srgbClr val="FF0000"/>
                              </a:solidFill>
                            </a:rPr>
                            <a:t>2437</a:t>
                          </a:r>
                          <a:endParaRPr lang="zh-CN" altLang="en-US" sz="1400" b="1" dirty="0">
                            <a:solidFill>
                              <a:srgbClr val="FF0000"/>
                            </a:solidFill>
                          </a:endParaRPr>
                        </a:p>
                      </a:txBody>
                      <a:tcPr/>
                    </a:tc>
                    <a:extLst>
                      <a:ext uri="{0D108BD9-81ED-4DB2-BD59-A6C34878D82A}">
                        <a16:rowId xmlns:a16="http://schemas.microsoft.com/office/drawing/2014/main" val="10007"/>
                      </a:ext>
                    </a:extLst>
                  </a:tr>
                  <a:tr h="312013">
                    <a:tc>
                      <a:txBody>
                        <a:bodyPr/>
                        <a:lstStyle/>
                        <a:p>
                          <a:r>
                            <a:rPr lang="en-US" altLang="zh-CN" sz="1400" dirty="0"/>
                            <a:t>23</a:t>
                          </a:r>
                          <a:endParaRPr lang="zh-CN" altLang="en-US" sz="1400" dirty="0"/>
                        </a:p>
                      </a:txBody>
                      <a:tcPr/>
                    </a:tc>
                    <a:tc>
                      <a:txBody>
                        <a:bodyPr/>
                        <a:lstStyle/>
                        <a:p>
                          <a:r>
                            <a:rPr lang="en-US" altLang="zh-CN" sz="1400" dirty="0"/>
                            <a:t>  17.5</a:t>
                          </a:r>
                          <a:endParaRPr lang="zh-CN" altLang="en-US" sz="1400" dirty="0"/>
                        </a:p>
                      </a:txBody>
                      <a:tcPr/>
                    </a:tc>
                    <a:tc>
                      <a:txBody>
                        <a:bodyPr/>
                        <a:lstStyle/>
                        <a:p>
                          <a:r>
                            <a:rPr lang="en-US" altLang="zh-CN" sz="1400" dirty="0"/>
                            <a:t>   812</a:t>
                          </a:r>
                          <a:endParaRPr lang="zh-CN" altLang="en-US" sz="1400" dirty="0"/>
                        </a:p>
                      </a:txBody>
                      <a:tcPr/>
                    </a:tc>
                    <a:tc>
                      <a:txBody>
                        <a:bodyPr/>
                        <a:lstStyle/>
                        <a:p>
                          <a:r>
                            <a:rPr lang="en-US" altLang="zh-CN" sz="1400" dirty="0"/>
                            <a:t>   22</a:t>
                          </a:r>
                          <a:endParaRPr lang="zh-CN" altLang="en-US" sz="1400" dirty="0"/>
                        </a:p>
                      </a:txBody>
                      <a:tcPr/>
                    </a:tc>
                    <a:tc>
                      <a:txBody>
                        <a:bodyPr/>
                        <a:lstStyle/>
                        <a:p>
                          <a:r>
                            <a:rPr lang="en-US" altLang="zh-CN" sz="1400" dirty="0"/>
                            <a:t>   875</a:t>
                          </a:r>
                          <a:endParaRPr lang="zh-CN" altLang="en-US" sz="1400" dirty="0"/>
                        </a:p>
                      </a:txBody>
                      <a:tcPr/>
                    </a:tc>
                    <a:tc>
                      <a:txBody>
                        <a:bodyPr/>
                        <a:lstStyle/>
                        <a:p>
                          <a:r>
                            <a:rPr lang="en-US" altLang="zh-CN" sz="1400" dirty="0"/>
                            <a:t>   22</a:t>
                          </a:r>
                          <a:endParaRPr lang="zh-CN" altLang="en-US" sz="1400" dirty="0"/>
                        </a:p>
                      </a:txBody>
                      <a:tcPr/>
                    </a:tc>
                    <a:tc>
                      <a:txBody>
                        <a:bodyPr/>
                        <a:lstStyle/>
                        <a:p>
                          <a:r>
                            <a:rPr lang="en-US" altLang="zh-CN" sz="1400" dirty="0"/>
                            <a:t>  937</a:t>
                          </a:r>
                          <a:endParaRPr lang="zh-CN" altLang="en-US" sz="1400" dirty="0"/>
                        </a:p>
                      </a:txBody>
                      <a:tcPr/>
                    </a:tc>
                    <a:extLst>
                      <a:ext uri="{0D108BD9-81ED-4DB2-BD59-A6C34878D82A}">
                        <a16:rowId xmlns:a16="http://schemas.microsoft.com/office/drawing/2014/main" val="10008"/>
                      </a:ext>
                    </a:extLst>
                  </a:tr>
                  <a:tr h="312013">
                    <a:tc>
                      <a:txBody>
                        <a:bodyPr/>
                        <a:lstStyle/>
                        <a:p>
                          <a:r>
                            <a:rPr lang="en-US" altLang="zh-CN" sz="1400" dirty="0"/>
                            <a:t>31</a:t>
                          </a:r>
                          <a:endParaRPr lang="zh-CN" altLang="en-US" sz="1400" dirty="0"/>
                        </a:p>
                      </a:txBody>
                      <a:tcPr/>
                    </a:tc>
                    <a:tc>
                      <a:txBody>
                        <a:bodyPr/>
                        <a:lstStyle/>
                        <a:p>
                          <a:r>
                            <a:rPr lang="en-US" altLang="zh-CN" sz="1400" dirty="0"/>
                            <a:t>  1.0</a:t>
                          </a:r>
                          <a:endParaRPr lang="zh-CN" altLang="en-US" sz="1400" dirty="0"/>
                        </a:p>
                      </a:txBody>
                      <a:tcPr/>
                    </a:tc>
                    <a:tc>
                      <a:txBody>
                        <a:bodyPr/>
                        <a:lstStyle/>
                        <a:p>
                          <a:r>
                            <a:rPr lang="en-US" altLang="zh-CN" sz="1400" dirty="0"/>
                            <a:t>   175</a:t>
                          </a:r>
                          <a:endParaRPr lang="zh-CN" altLang="en-US" sz="1400" dirty="0"/>
                        </a:p>
                      </a:txBody>
                      <a:tcPr/>
                    </a:tc>
                    <a:tc>
                      <a:txBody>
                        <a:bodyPr/>
                        <a:lstStyle/>
                        <a:p>
                          <a:r>
                            <a:rPr lang="en-US" altLang="zh-CN" sz="1400" dirty="0"/>
                            <a:t>   1.3</a:t>
                          </a:r>
                          <a:endParaRPr lang="zh-CN" altLang="en-US" sz="1400" dirty="0"/>
                        </a:p>
                      </a:txBody>
                      <a:tcPr/>
                    </a:tc>
                    <a:tc>
                      <a:txBody>
                        <a:bodyPr/>
                        <a:lstStyle/>
                        <a:p>
                          <a:r>
                            <a:rPr lang="en-US" altLang="zh-CN" sz="1400" dirty="0"/>
                            <a:t>   194</a:t>
                          </a:r>
                          <a:endParaRPr lang="zh-CN" altLang="en-US" sz="1400" dirty="0"/>
                        </a:p>
                      </a:txBody>
                      <a:tcPr/>
                    </a:tc>
                    <a:tc>
                      <a:txBody>
                        <a:bodyPr/>
                        <a:lstStyle/>
                        <a:p>
                          <a:r>
                            <a:rPr lang="en-US" altLang="zh-CN" sz="1400" dirty="0"/>
                            <a:t>   1.4</a:t>
                          </a:r>
                          <a:endParaRPr lang="zh-CN" altLang="en-US" sz="1400" dirty="0"/>
                        </a:p>
                      </a:txBody>
                      <a:tcPr/>
                    </a:tc>
                    <a:tc>
                      <a:txBody>
                        <a:bodyPr/>
                        <a:lstStyle/>
                        <a:p>
                          <a:r>
                            <a:rPr lang="en-US" altLang="zh-CN" sz="1400" dirty="0"/>
                            <a:t>  212</a:t>
                          </a:r>
                          <a:endParaRPr lang="zh-CN" altLang="en-US" sz="1400" dirty="0"/>
                        </a:p>
                      </a:txBody>
                      <a:tcPr/>
                    </a:tc>
                    <a:extLst>
                      <a:ext uri="{0D108BD9-81ED-4DB2-BD59-A6C34878D82A}">
                        <a16:rowId xmlns:a16="http://schemas.microsoft.com/office/drawing/2014/main" val="10009"/>
                      </a:ext>
                    </a:extLst>
                  </a:tr>
                  <a:tr h="321778">
                    <a:tc>
                      <a:txBody>
                        <a:bodyPr/>
                        <a:lstStyle/>
                        <a:p>
                          <a:r>
                            <a:rPr lang="en-US" altLang="zh-CN" sz="1400" dirty="0"/>
                            <a:t>32</a:t>
                          </a:r>
                          <a:endParaRPr lang="zh-CN" altLang="en-US" sz="1400" dirty="0"/>
                        </a:p>
                      </a:txBody>
                      <a:tcPr/>
                    </a:tc>
                    <a:tc>
                      <a:txBody>
                        <a:bodyPr/>
                        <a:lstStyle/>
                        <a:p>
                          <a:r>
                            <a:rPr lang="en-US" altLang="zh-CN" sz="1400" dirty="0"/>
                            <a:t>  17.5</a:t>
                          </a:r>
                          <a:endParaRPr lang="zh-CN" altLang="en-US" sz="1400" dirty="0"/>
                        </a:p>
                      </a:txBody>
                      <a:tcPr/>
                    </a:tc>
                    <a:tc>
                      <a:txBody>
                        <a:bodyPr/>
                        <a:lstStyle/>
                        <a:p>
                          <a:r>
                            <a:rPr lang="en-US" altLang="zh-CN" sz="1400" dirty="0"/>
                            <a:t>   812</a:t>
                          </a:r>
                          <a:endParaRPr lang="zh-CN" altLang="en-US" sz="1400" dirty="0"/>
                        </a:p>
                      </a:txBody>
                      <a:tcPr/>
                    </a:tc>
                    <a:tc>
                      <a:txBody>
                        <a:bodyPr/>
                        <a:lstStyle/>
                        <a:p>
                          <a:r>
                            <a:rPr lang="en-US" altLang="zh-CN" sz="1400" dirty="0"/>
                            <a:t>   22</a:t>
                          </a:r>
                          <a:endParaRPr lang="zh-CN" altLang="en-US" sz="1400" dirty="0"/>
                        </a:p>
                      </a:txBody>
                      <a:tcPr/>
                    </a:tc>
                    <a:tc>
                      <a:txBody>
                        <a:bodyPr/>
                        <a:lstStyle/>
                        <a:p>
                          <a:r>
                            <a:rPr lang="en-US" altLang="zh-CN" sz="1400" dirty="0"/>
                            <a:t>   875</a:t>
                          </a:r>
                          <a:endParaRPr lang="zh-CN" altLang="en-US" sz="1400" dirty="0"/>
                        </a:p>
                      </a:txBody>
                      <a:tcPr/>
                    </a:tc>
                    <a:tc>
                      <a:txBody>
                        <a:bodyPr/>
                        <a:lstStyle/>
                        <a:p>
                          <a:r>
                            <a:rPr lang="en-US" altLang="zh-CN" sz="1400" dirty="0"/>
                            <a:t>   22</a:t>
                          </a:r>
                          <a:endParaRPr lang="zh-CN" altLang="en-US" sz="1400" dirty="0"/>
                        </a:p>
                      </a:txBody>
                      <a:tcPr/>
                    </a:tc>
                    <a:tc>
                      <a:txBody>
                        <a:bodyPr/>
                        <a:lstStyle/>
                        <a:p>
                          <a:r>
                            <a:rPr lang="en-US" altLang="zh-CN" sz="1400" dirty="0"/>
                            <a:t>  937</a:t>
                          </a:r>
                          <a:endParaRPr lang="zh-CN" altLang="en-US" sz="1400" dirty="0"/>
                        </a:p>
                      </a:txBody>
                      <a:tcPr/>
                    </a:tc>
                    <a:extLst>
                      <a:ext uri="{0D108BD9-81ED-4DB2-BD59-A6C34878D82A}">
                        <a16:rowId xmlns:a16="http://schemas.microsoft.com/office/drawing/2014/main" val="10010"/>
                      </a:ext>
                    </a:extLst>
                  </a:tr>
                  <a:tr h="312013">
                    <a:tc>
                      <a:txBody>
                        <a:bodyPr/>
                        <a:lstStyle/>
                        <a:p>
                          <a:r>
                            <a:rPr lang="en-US" altLang="zh-CN" sz="1400" dirty="0"/>
                            <a:t>33</a:t>
                          </a:r>
                          <a:endParaRPr lang="zh-CN" altLang="en-US" sz="1400" dirty="0"/>
                        </a:p>
                      </a:txBody>
                      <a:tcPr/>
                    </a:tc>
                    <a:tc>
                      <a:txBody>
                        <a:bodyPr/>
                        <a:lstStyle/>
                        <a:p>
                          <a:r>
                            <a:rPr lang="en-US" altLang="zh-CN" sz="1400" dirty="0"/>
                            <a:t>  1.0</a:t>
                          </a:r>
                          <a:endParaRPr lang="zh-CN" altLang="en-US" sz="1400" dirty="0"/>
                        </a:p>
                      </a:txBody>
                      <a:tcPr/>
                    </a:tc>
                    <a:tc>
                      <a:txBody>
                        <a:bodyPr/>
                        <a:lstStyle/>
                        <a:p>
                          <a:r>
                            <a:rPr lang="en-US" altLang="zh-CN" sz="1400" dirty="0"/>
                            <a:t>   175</a:t>
                          </a:r>
                          <a:endParaRPr lang="zh-CN" altLang="en-US" sz="1400" dirty="0"/>
                        </a:p>
                      </a:txBody>
                      <a:tcPr/>
                    </a:tc>
                    <a:tc>
                      <a:txBody>
                        <a:bodyPr/>
                        <a:lstStyle/>
                        <a:p>
                          <a:r>
                            <a:rPr lang="en-US" altLang="zh-CN" sz="1400" dirty="0"/>
                            <a:t>   1.3</a:t>
                          </a:r>
                          <a:endParaRPr lang="zh-CN" altLang="en-US" sz="1400" dirty="0"/>
                        </a:p>
                      </a:txBody>
                      <a:tcPr/>
                    </a:tc>
                    <a:tc>
                      <a:txBody>
                        <a:bodyPr/>
                        <a:lstStyle/>
                        <a:p>
                          <a:r>
                            <a:rPr lang="en-US" altLang="zh-CN" sz="1400" dirty="0"/>
                            <a:t>   194</a:t>
                          </a:r>
                          <a:endParaRPr lang="zh-CN" altLang="en-US" sz="1400" dirty="0"/>
                        </a:p>
                      </a:txBody>
                      <a:tcPr/>
                    </a:tc>
                    <a:tc>
                      <a:txBody>
                        <a:bodyPr/>
                        <a:lstStyle/>
                        <a:p>
                          <a:r>
                            <a:rPr lang="en-US" altLang="zh-CN" sz="1400" dirty="0"/>
                            <a:t>   1.4</a:t>
                          </a:r>
                          <a:endParaRPr lang="zh-CN" altLang="en-US" sz="1400" dirty="0"/>
                        </a:p>
                      </a:txBody>
                      <a:tcPr/>
                    </a:tc>
                    <a:tc>
                      <a:txBody>
                        <a:bodyPr/>
                        <a:lstStyle/>
                        <a:p>
                          <a:r>
                            <a:rPr lang="en-US" altLang="zh-CN" sz="1400" dirty="0"/>
                            <a:t>  212</a:t>
                          </a:r>
                          <a:endParaRPr lang="zh-CN" altLang="en-US" sz="1400" dirty="0"/>
                        </a:p>
                      </a:txBody>
                      <a:tcPr/>
                    </a:tc>
                    <a:extLst>
                      <a:ext uri="{0D108BD9-81ED-4DB2-BD59-A6C34878D82A}">
                        <a16:rowId xmlns:a16="http://schemas.microsoft.com/office/drawing/2014/main" val="10011"/>
                      </a:ext>
                    </a:extLst>
                  </a:tr>
                  <a:tr h="513233">
                    <a:tc>
                      <a:txBody>
                        <a:bodyPr/>
                        <a:lstStyle/>
                        <a:p>
                          <a:r>
                            <a:rPr lang="en-US" altLang="zh-CN" sz="1400" dirty="0"/>
                            <a:t>total</a:t>
                          </a:r>
                          <a:endParaRPr lang="zh-CN" altLang="en-US" sz="1400" dirty="0"/>
                        </a:p>
                      </a:txBody>
                      <a:tcPr/>
                    </a:tc>
                    <a:tc>
                      <a:txBody>
                        <a:bodyPr/>
                        <a:lstStyle/>
                        <a:p>
                          <a:r>
                            <a:rPr lang="en-US" altLang="zh-CN" sz="1400" dirty="0"/>
                            <a:t/>
                          </a:r>
                          <a:r>
                            <a:rPr lang="en-US" altLang="zh-CN" sz="1400" b="1" dirty="0">
                              <a:solidFill>
                                <a:srgbClr val="FF0000"/>
                              </a:solidFill>
                            </a:rPr>
                            <a:t>949</a:t>
                          </a:r>
                          <a:endParaRPr lang="zh-CN" altLang="en-US" sz="1400" b="1" dirty="0">
                            <a:solidFill>
                              <a:srgbClr val="FF0000"/>
                            </a:solidFill>
                          </a:endParaRPr>
                        </a:p>
                      </a:txBody>
                      <a:tcPr/>
                    </a:tc>
                    <a:tc>
                      <a:txBody>
                        <a:bodyPr/>
                        <a:lstStyle/>
                        <a:p>
                          <a:r>
                            <a:rPr lang="en-US" altLang="zh-CN" sz="1400" dirty="0"/>
                            <a:t/>
                          </a:r>
                          <a:r>
                            <a:rPr lang="en-US" altLang="zh-CN" sz="1400" b="1" dirty="0">
                              <a:solidFill>
                                <a:srgbClr val="FF0000"/>
                              </a:solidFill>
                            </a:rPr>
                            <a:t>6198</a:t>
                          </a:r>
                          <a:endParaRPr lang="zh-CN" altLang="en-US" sz="1400" b="1" dirty="0">
                            <a:solidFill>
                              <a:srgbClr val="FF0000"/>
                            </a:solidFill>
                          </a:endParaRPr>
                        </a:p>
                      </a:txBody>
                      <a:tcPr/>
                    </a:tc>
                    <a:tc>
                      <a:txBody>
                        <a:bodyPr/>
                        <a:lstStyle/>
                        <a:p>
                          <a:r>
                            <a:rPr lang="en-US" altLang="zh-CN" sz="1400" dirty="0"/>
                            <a:t/>
                          </a:r>
                          <a:r>
                            <a:rPr lang="en-US" altLang="zh-CN" sz="1400" b="1" dirty="0">
                              <a:solidFill>
                                <a:srgbClr val="FF0000"/>
                              </a:solidFill>
                            </a:rPr>
                            <a:t>1030</a:t>
                          </a:r>
                          <a:endParaRPr lang="zh-CN" altLang="en-US" sz="1400" b="1" dirty="0">
                            <a:solidFill>
                              <a:srgbClr val="FF0000"/>
                            </a:solidFill>
                          </a:endParaRPr>
                        </a:p>
                      </a:txBody>
                      <a:tcPr/>
                    </a:tc>
                    <a:tc>
                      <a:txBody>
                        <a:bodyPr/>
                        <a:lstStyle/>
                        <a:p>
                          <a:r>
                            <a:rPr lang="en-US" altLang="zh-CN" sz="1400" dirty="0"/>
                            <a:t/>
                          </a:r>
                          <a:r>
                            <a:rPr lang="en-US" altLang="zh-CN" sz="1400" b="1" dirty="0">
                              <a:solidFill>
                                <a:srgbClr val="FF0000"/>
                              </a:solidFill>
                            </a:rPr>
                            <a:t>6651</a:t>
                          </a:r>
                          <a:endParaRPr lang="zh-CN" altLang="en-US" sz="1400" b="1" dirty="0">
                            <a:solidFill>
                              <a:srgbClr val="FF0000"/>
                            </a:solidFill>
                          </a:endParaRPr>
                        </a:p>
                      </a:txBody>
                      <a:tcPr/>
                    </a:tc>
                    <a:tc>
                      <a:txBody>
                        <a:bodyPr/>
                        <a:lstStyle/>
                        <a:p>
                          <a:r>
                            <a:rPr lang="en-US" altLang="zh-CN" sz="1400" b="1" dirty="0">
                              <a:solidFill>
                                <a:srgbClr val="FF0000"/>
                              </a:solidFill>
                            </a:rPr>
                            <a:t>  1030</a:t>
                          </a:r>
                          <a:endParaRPr lang="zh-CN" altLang="en-US" sz="1400" b="1" dirty="0">
                            <a:solidFill>
                              <a:srgbClr val="FF0000"/>
                            </a:solidFill>
                          </a:endParaRPr>
                        </a:p>
                      </a:txBody>
                      <a:tcPr/>
                    </a:tc>
                    <a:tc>
                      <a:txBody>
                        <a:bodyPr/>
                        <a:lstStyle/>
                        <a:p>
                          <a:r>
                            <a:rPr lang="en-US" altLang="zh-CN" sz="1400" b="1" dirty="0">
                              <a:solidFill>
                                <a:srgbClr val="FF0000"/>
                              </a:solidFill>
                            </a:rPr>
                            <a:t> 7033</a:t>
                          </a:r>
                          <a:endParaRPr lang="zh-CN" altLang="en-US" sz="1400" b="1" dirty="0">
                            <a:solidFill>
                              <a:srgbClr val="FF0000"/>
                            </a:solidFill>
                          </a:endParaRPr>
                        </a:p>
                      </a:txBody>
                      <a:tcPr/>
                    </a:tc>
                    <a:extLst>
                      <a:ext uri="{0D108BD9-81ED-4DB2-BD59-A6C34878D82A}">
                        <a16:rowId xmlns:a16="http://schemas.microsoft.com/office/drawing/2014/main" val="10012"/>
                      </a:ext>
                    </a:extLst>
                  </a:tr>
                </a:tbl>
              </a:graphicData>
            </a:graphic>
          </p:graphicFrame>
        </mc:Choice>
        <mc:Fallback>
          <p:graphicFrame>
            <p:nvGraphicFramePr>
              <p:cNvPr id="4" name="内容占位符 3"/>
              <p:cNvGraphicFramePr>
                <a:graphicFrameLocks noGrp="1"/>
              </p:cNvGraphicFramePr>
              <p:nvPr>
                <p:ph idx="1"/>
                <p:extLst>
                  <p:ext uri="{D42A27DB-BD31-4B8C-83A1-F6EECF244321}">
                    <p14:modId xmlns:p14="http://schemas.microsoft.com/office/powerpoint/2010/main" xmlns="" xmlns:a14="http://schemas.microsoft.com/office/drawing/2010/main" val="4043215454"/>
                  </p:ext>
                </p:extLst>
              </p:nvPr>
            </p:nvGraphicFramePr>
            <p:xfrm>
              <a:off x="457200" y="2002412"/>
              <a:ext cx="8003231" cy="4551247"/>
            </p:xfrm>
            <a:graphic>
              <a:graphicData uri="http://schemas.openxmlformats.org/drawingml/2006/table">
                <a:tbl>
                  <a:tblPr firstRow="1" bandRow="1">
                    <a:tableStyleId>{5C22544A-7EE6-4342-B048-85BDC9FD1C3A}</a:tableStyleId>
                  </a:tblPr>
                  <a:tblGrid>
                    <a:gridCol w="1651427">
                      <a:extLst>
                        <a:ext uri="{9D8B030D-6E8A-4147-A177-3AD203B41FA5}">
                          <a16:colId xmlns:a16="http://schemas.microsoft.com/office/drawing/2014/main" xmlns="" xmlns:a14="http://schemas.microsoft.com/office/drawing/2010/main" val="20000"/>
                        </a:ext>
                      </a:extLst>
                    </a:gridCol>
                    <a:gridCol w="1058634">
                      <a:extLst>
                        <a:ext uri="{9D8B030D-6E8A-4147-A177-3AD203B41FA5}">
                          <a16:colId xmlns:a16="http://schemas.microsoft.com/office/drawing/2014/main" xmlns="" xmlns:a14="http://schemas.microsoft.com/office/drawing/2010/main" val="20001"/>
                        </a:ext>
                      </a:extLst>
                    </a:gridCol>
                    <a:gridCol w="1058634">
                      <a:extLst>
                        <a:ext uri="{9D8B030D-6E8A-4147-A177-3AD203B41FA5}">
                          <a16:colId xmlns:a16="http://schemas.microsoft.com/office/drawing/2014/main" xmlns="" xmlns:a14="http://schemas.microsoft.com/office/drawing/2010/main" val="20002"/>
                        </a:ext>
                      </a:extLst>
                    </a:gridCol>
                    <a:gridCol w="1058634">
                      <a:extLst>
                        <a:ext uri="{9D8B030D-6E8A-4147-A177-3AD203B41FA5}">
                          <a16:colId xmlns:a16="http://schemas.microsoft.com/office/drawing/2014/main" xmlns="" xmlns:a14="http://schemas.microsoft.com/office/drawing/2010/main" val="20003"/>
                        </a:ext>
                      </a:extLst>
                    </a:gridCol>
                    <a:gridCol w="1058634">
                      <a:extLst>
                        <a:ext uri="{9D8B030D-6E8A-4147-A177-3AD203B41FA5}">
                          <a16:colId xmlns:a16="http://schemas.microsoft.com/office/drawing/2014/main" xmlns="" xmlns:a14="http://schemas.microsoft.com/office/drawing/2010/main" val="20004"/>
                        </a:ext>
                      </a:extLst>
                    </a:gridCol>
                    <a:gridCol w="1058634">
                      <a:extLst>
                        <a:ext uri="{9D8B030D-6E8A-4147-A177-3AD203B41FA5}">
                          <a16:colId xmlns:a16="http://schemas.microsoft.com/office/drawing/2014/main" xmlns="" xmlns:a14="http://schemas.microsoft.com/office/drawing/2010/main" val="20005"/>
                        </a:ext>
                      </a:extLst>
                    </a:gridCol>
                    <a:gridCol w="1058634">
                      <a:extLst>
                        <a:ext uri="{9D8B030D-6E8A-4147-A177-3AD203B41FA5}">
                          <a16:colId xmlns:a16="http://schemas.microsoft.com/office/drawing/2014/main" xmlns="" xmlns:a14="http://schemas.microsoft.com/office/drawing/2010/main" val="20006"/>
                        </a:ext>
                      </a:extLst>
                    </a:gridCol>
                  </a:tblGrid>
                  <a:tr h="474520">
                    <a:tc>
                      <a:txBody>
                        <a:bodyPr/>
                        <a:lstStyle/>
                        <a:p>
                          <a:r>
                            <a:rPr lang="en-US" altLang="zh-CN" sz="1600" dirty="0"/>
                            <a:t>Gap</a:t>
                          </a:r>
                          <a:r>
                            <a:rPr lang="en-US" altLang="zh-CN" sz="1600" baseline="0" dirty="0"/>
                            <a:t> width(µm)</a:t>
                          </a:r>
                          <a:endParaRPr lang="zh-CN" altLang="en-US" sz="1600" dirty="0"/>
                        </a:p>
                      </a:txBody>
                      <a:tcPr/>
                    </a:tc>
                    <a:tc gridSpan="2">
                      <a:txBody>
                        <a:bodyPr/>
                        <a:lstStyle/>
                        <a:p>
                          <a:r>
                            <a:rPr lang="en-US" altLang="zh-CN" sz="1600" dirty="0"/>
                            <a:t>                    8</a:t>
                          </a:r>
                          <a:endParaRPr lang="zh-CN" altLang="en-US" sz="1600" dirty="0"/>
                        </a:p>
                      </a:txBody>
                      <a:tcPr/>
                    </a:tc>
                    <a:tc hMerge="1">
                      <a:txBody>
                        <a:bodyPr/>
                        <a:lstStyle/>
                        <a:p>
                          <a:endParaRPr lang="zh-CN" altLang="en-US"/>
                        </a:p>
                      </a:txBody>
                      <a:tcPr/>
                    </a:tc>
                    <a:tc gridSpan="2">
                      <a:txBody>
                        <a:bodyPr/>
                        <a:lstStyle/>
                        <a:p>
                          <a:r>
                            <a:rPr lang="en-US" altLang="zh-CN" sz="1600" dirty="0"/>
                            <a:t>                    4</a:t>
                          </a:r>
                          <a:endParaRPr lang="zh-CN" altLang="en-US" sz="1600" dirty="0"/>
                        </a:p>
                      </a:txBody>
                      <a:tcPr/>
                    </a:tc>
                    <a:tc hMerge="1">
                      <a:txBody>
                        <a:bodyPr/>
                        <a:lstStyle/>
                        <a:p>
                          <a:endParaRPr lang="zh-CN" altLang="en-US"/>
                        </a:p>
                      </a:txBody>
                      <a:tcPr/>
                    </a:tc>
                    <a:tc gridSpan="2">
                      <a:txBody>
                        <a:bodyPr/>
                        <a:lstStyle/>
                        <a:p>
                          <a:r>
                            <a:rPr lang="en-US" altLang="zh-CN" sz="1200" dirty="0"/>
                            <a:t>                     2</a:t>
                          </a:r>
                          <a:endParaRPr lang="zh-CN" altLang="en-US" sz="1200" dirty="0"/>
                        </a:p>
                      </a:txBody>
                      <a:tcPr/>
                    </a:tc>
                    <a:tc hMerge="1">
                      <a:txBody>
                        <a:bodyPr/>
                        <a:lstStyle/>
                        <a:p>
                          <a:endParaRPr lang="zh-CN" altLang="en-US"/>
                        </a:p>
                      </a:txBody>
                      <a:tcPr/>
                    </a:tc>
                    <a:extLst>
                      <a:ext uri="{0D108BD9-81ED-4DB2-BD59-A6C34878D82A}">
                        <a16:rowId xmlns:a16="http://schemas.microsoft.com/office/drawing/2014/main" xmlns="" xmlns:a14="http://schemas.microsoft.com/office/drawing/2010/main" val="10000"/>
                      </a:ext>
                    </a:extLst>
                  </a:tr>
                  <a:tr h="351013">
                    <a:tc>
                      <a:txBody>
                        <a:bodyPr/>
                        <a:lstStyle/>
                        <a:p>
                          <a:r>
                            <a:rPr lang="en-US" altLang="zh-CN" sz="1600" dirty="0"/>
                            <a:t>Radiation flux</a:t>
                          </a:r>
                          <a:endParaRPr lang="zh-CN" altLang="en-US" sz="1600" dirty="0"/>
                        </a:p>
                      </a:txBody>
                      <a:tcPr/>
                    </a:tc>
                    <a:tc>
                      <a:txBody>
                        <a:bodyPr/>
                        <a:lstStyle/>
                        <a:p>
                          <a:r>
                            <a:rPr lang="en-US" altLang="zh-CN" sz="1600" dirty="0"/>
                            <a:t>Y</a:t>
                          </a:r>
                          <a:endParaRPr lang="zh-CN" altLang="en-US" sz="1600" dirty="0"/>
                        </a:p>
                      </a:txBody>
                      <a:tcPr/>
                    </a:tc>
                    <a:tc>
                      <a:txBody>
                        <a:bodyPr/>
                        <a:lstStyle/>
                        <a:p>
                          <a:r>
                            <a:rPr lang="en-US" altLang="zh-CN" sz="1600" dirty="0"/>
                            <a:t>N</a:t>
                          </a:r>
                          <a:endParaRPr lang="zh-CN" altLang="en-US" sz="1600" dirty="0"/>
                        </a:p>
                      </a:txBody>
                      <a:tcPr/>
                    </a:tc>
                    <a:tc>
                      <a:txBody>
                        <a:bodyPr/>
                        <a:lstStyle/>
                        <a:p>
                          <a:r>
                            <a:rPr lang="en-US" altLang="zh-CN" sz="1600" dirty="0"/>
                            <a:t>Y</a:t>
                          </a:r>
                          <a:endParaRPr lang="zh-CN" altLang="en-US" sz="1600" dirty="0"/>
                        </a:p>
                      </a:txBody>
                      <a:tcPr/>
                    </a:tc>
                    <a:tc>
                      <a:txBody>
                        <a:bodyPr/>
                        <a:lstStyle/>
                        <a:p>
                          <a:r>
                            <a:rPr lang="en-US" altLang="zh-CN" sz="1200" dirty="0"/>
                            <a:t>N</a:t>
                          </a:r>
                          <a:endParaRPr lang="zh-CN" altLang="en-US" sz="1200" dirty="0"/>
                        </a:p>
                      </a:txBody>
                      <a:tcPr/>
                    </a:tc>
                    <a:tc>
                      <a:txBody>
                        <a:bodyPr/>
                        <a:lstStyle/>
                        <a:p>
                          <a:r>
                            <a:rPr lang="en-US" altLang="zh-CN" sz="1200" dirty="0"/>
                            <a:t>Y</a:t>
                          </a:r>
                          <a:endParaRPr lang="zh-CN" altLang="en-US" sz="1200" dirty="0"/>
                        </a:p>
                      </a:txBody>
                      <a:tcPr/>
                    </a:tc>
                    <a:tc>
                      <a:txBody>
                        <a:bodyPr/>
                        <a:lstStyle/>
                        <a:p>
                          <a:r>
                            <a:rPr lang="en-US" altLang="zh-CN" sz="1200" dirty="0"/>
                            <a:t>N</a:t>
                          </a:r>
                          <a:endParaRPr lang="zh-CN" altLang="en-US" sz="1200" dirty="0"/>
                        </a:p>
                      </a:txBody>
                      <a:tcPr/>
                    </a:tc>
                    <a:extLst>
                      <a:ext uri="{0D108BD9-81ED-4DB2-BD59-A6C34878D82A}">
                        <a16:rowId xmlns:a16="http://schemas.microsoft.com/office/drawing/2014/main" xmlns="" xmlns:a14="http://schemas.microsoft.com/office/drawing/2010/main" val="10001"/>
                      </a:ext>
                    </a:extLst>
                  </a:tr>
                  <a:tr h="351013">
                    <a:tc>
                      <a:txBody>
                        <a:bodyPr/>
                        <a:lstStyle/>
                        <a:p>
                          <a:r>
                            <a:rPr lang="en-US" altLang="zh-CN" sz="1600" dirty="0"/>
                            <a:t>Pixel No.</a:t>
                          </a:r>
                          <a:endParaRPr lang="zh-CN" altLang="en-US" sz="1600" dirty="0"/>
                        </a:p>
                      </a:txBody>
                      <a:tcPr/>
                    </a:tc>
                    <a:tc gridSpan="6">
                      <a:txBody>
                        <a:bodyPr/>
                        <a:lstStyle/>
                        <a:p>
                          <a:endParaRPr lang="zh-CN"/>
                        </a:p>
                      </a:txBody>
                      <a:tcPr>
                        <a:blipFill>
                          <a:blip r:embed="rId2"/>
                          <a:stretch>
                            <a:fillRect l="-26200" t="-243860" r="-480" b="-971930"/>
                          </a:stretch>
                        </a:blip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xmlns:a14="http://schemas.microsoft.com/office/drawing/2010/main" val="10002"/>
                      </a:ext>
                    </a:extLst>
                  </a:tr>
                  <a:tr h="340852">
                    <a:tc>
                      <a:txBody>
                        <a:bodyPr/>
                        <a:lstStyle/>
                        <a:p>
                          <a:r>
                            <a:rPr lang="en-US" altLang="zh-CN" sz="1400" dirty="0"/>
                            <a:t>11</a:t>
                          </a:r>
                          <a:endParaRPr lang="zh-CN" altLang="en-US" sz="1400" dirty="0"/>
                        </a:p>
                      </a:txBody>
                      <a:tcPr/>
                    </a:tc>
                    <a:tc>
                      <a:txBody>
                        <a:bodyPr/>
                        <a:lstStyle/>
                        <a:p>
                          <a:r>
                            <a:rPr lang="en-US" altLang="zh-CN" sz="1400" dirty="0"/>
                            <a:t>  1.0</a:t>
                          </a:r>
                          <a:endParaRPr lang="zh-CN" altLang="en-US" sz="1400" dirty="0"/>
                        </a:p>
                      </a:txBody>
                      <a:tcPr/>
                    </a:tc>
                    <a:tc>
                      <a:txBody>
                        <a:bodyPr/>
                        <a:lstStyle/>
                        <a:p>
                          <a:r>
                            <a:rPr lang="en-US" altLang="zh-CN" sz="1400" dirty="0"/>
                            <a:t>   175</a:t>
                          </a:r>
                          <a:endParaRPr lang="zh-CN" altLang="en-US" sz="1400" dirty="0"/>
                        </a:p>
                      </a:txBody>
                      <a:tcPr/>
                    </a:tc>
                    <a:tc>
                      <a:txBody>
                        <a:bodyPr/>
                        <a:lstStyle/>
                        <a:p>
                          <a:r>
                            <a:rPr lang="en-US" altLang="zh-CN" sz="1400" dirty="0"/>
                            <a:t>   1.3</a:t>
                          </a:r>
                          <a:endParaRPr lang="zh-CN" altLang="en-US" sz="1400" dirty="0"/>
                        </a:p>
                      </a:txBody>
                      <a:tcPr/>
                    </a:tc>
                    <a:tc>
                      <a:txBody>
                        <a:bodyPr/>
                        <a:lstStyle/>
                        <a:p>
                          <a:r>
                            <a:rPr lang="en-US" altLang="zh-CN" sz="1400" dirty="0"/>
                            <a:t>   194</a:t>
                          </a:r>
                          <a:endParaRPr lang="zh-CN" altLang="en-US" sz="1400" dirty="0"/>
                        </a:p>
                      </a:txBody>
                      <a:tcPr/>
                    </a:tc>
                    <a:tc>
                      <a:txBody>
                        <a:bodyPr/>
                        <a:lstStyle/>
                        <a:p>
                          <a:r>
                            <a:rPr lang="en-US" altLang="zh-CN" sz="1400" dirty="0"/>
                            <a:t>  1.4</a:t>
                          </a:r>
                          <a:endParaRPr lang="zh-CN" altLang="en-US" sz="1400" dirty="0"/>
                        </a:p>
                      </a:txBody>
                      <a:tcPr/>
                    </a:tc>
                    <a:tc>
                      <a:txBody>
                        <a:bodyPr/>
                        <a:lstStyle/>
                        <a:p>
                          <a:r>
                            <a:rPr lang="en-US" altLang="zh-CN" sz="1400" dirty="0"/>
                            <a:t>  212</a:t>
                          </a:r>
                          <a:endParaRPr lang="zh-CN" altLang="en-US" sz="1400" dirty="0"/>
                        </a:p>
                      </a:txBody>
                      <a:tcPr/>
                    </a:tc>
                    <a:extLst>
                      <a:ext uri="{0D108BD9-81ED-4DB2-BD59-A6C34878D82A}">
                        <a16:rowId xmlns:a16="http://schemas.microsoft.com/office/drawing/2014/main" xmlns="" xmlns:a14="http://schemas.microsoft.com/office/drawing/2010/main" val="10003"/>
                      </a:ext>
                    </a:extLst>
                  </a:tr>
                  <a:tr h="312013">
                    <a:tc>
                      <a:txBody>
                        <a:bodyPr/>
                        <a:lstStyle/>
                        <a:p>
                          <a:r>
                            <a:rPr lang="en-US" altLang="zh-CN" sz="1400" dirty="0"/>
                            <a:t>12</a:t>
                          </a:r>
                          <a:endParaRPr lang="zh-CN" altLang="en-US" sz="1400" dirty="0"/>
                        </a:p>
                      </a:txBody>
                      <a:tcPr/>
                    </a:tc>
                    <a:tc>
                      <a:txBody>
                        <a:bodyPr/>
                        <a:lstStyle/>
                        <a:p>
                          <a:r>
                            <a:rPr lang="en-US" altLang="zh-CN" sz="1400" dirty="0"/>
                            <a:t>  17.5</a:t>
                          </a:r>
                          <a:endParaRPr lang="zh-CN" altLang="en-US" sz="1400" dirty="0"/>
                        </a:p>
                      </a:txBody>
                      <a:tcPr/>
                    </a:tc>
                    <a:tc>
                      <a:txBody>
                        <a:bodyPr/>
                        <a:lstStyle/>
                        <a:p>
                          <a:r>
                            <a:rPr lang="en-US" altLang="zh-CN" sz="1400" dirty="0"/>
                            <a:t>   812</a:t>
                          </a:r>
                          <a:endParaRPr lang="zh-CN" altLang="en-US" sz="1400" dirty="0"/>
                        </a:p>
                      </a:txBody>
                      <a:tcPr/>
                    </a:tc>
                    <a:tc>
                      <a:txBody>
                        <a:bodyPr/>
                        <a:lstStyle/>
                        <a:p>
                          <a:r>
                            <a:rPr lang="en-US" altLang="zh-CN" sz="1400" dirty="0"/>
                            <a:t>    22</a:t>
                          </a:r>
                          <a:endParaRPr lang="zh-CN" altLang="en-US" sz="1400" dirty="0"/>
                        </a:p>
                      </a:txBody>
                      <a:tcPr/>
                    </a:tc>
                    <a:tc>
                      <a:txBody>
                        <a:bodyPr/>
                        <a:lstStyle/>
                        <a:p>
                          <a:r>
                            <a:rPr lang="en-US" altLang="zh-CN" sz="1400" dirty="0"/>
                            <a:t>   875</a:t>
                          </a:r>
                          <a:endParaRPr lang="zh-CN" altLang="en-US" sz="1400" dirty="0"/>
                        </a:p>
                      </a:txBody>
                      <a:tcPr/>
                    </a:tc>
                    <a:tc>
                      <a:txBody>
                        <a:bodyPr/>
                        <a:lstStyle/>
                        <a:p>
                          <a:r>
                            <a:rPr lang="en-US" altLang="zh-CN" sz="1400" dirty="0"/>
                            <a:t>  22</a:t>
                          </a:r>
                          <a:endParaRPr lang="zh-CN" altLang="en-US" sz="1400" dirty="0"/>
                        </a:p>
                      </a:txBody>
                      <a:tcPr/>
                    </a:tc>
                    <a:tc>
                      <a:txBody>
                        <a:bodyPr/>
                        <a:lstStyle/>
                        <a:p>
                          <a:r>
                            <a:rPr lang="en-US" altLang="zh-CN" sz="1400" dirty="0"/>
                            <a:t>  937</a:t>
                          </a:r>
                          <a:endParaRPr lang="zh-CN" altLang="en-US" sz="1400" dirty="0"/>
                        </a:p>
                      </a:txBody>
                      <a:tcPr/>
                    </a:tc>
                    <a:extLst>
                      <a:ext uri="{0D108BD9-81ED-4DB2-BD59-A6C34878D82A}">
                        <a16:rowId xmlns:a16="http://schemas.microsoft.com/office/drawing/2014/main" xmlns="" xmlns:a14="http://schemas.microsoft.com/office/drawing/2010/main" val="10004"/>
                      </a:ext>
                    </a:extLst>
                  </a:tr>
                  <a:tr h="312013">
                    <a:tc>
                      <a:txBody>
                        <a:bodyPr/>
                        <a:lstStyle/>
                        <a:p>
                          <a:r>
                            <a:rPr lang="en-US" altLang="zh-CN" sz="1400" dirty="0"/>
                            <a:t>13</a:t>
                          </a:r>
                          <a:endParaRPr lang="zh-CN" altLang="en-US" sz="1400" dirty="0"/>
                        </a:p>
                      </a:txBody>
                      <a:tcPr/>
                    </a:tc>
                    <a:tc>
                      <a:txBody>
                        <a:bodyPr/>
                        <a:lstStyle/>
                        <a:p>
                          <a:r>
                            <a:rPr lang="en-US" altLang="zh-CN" sz="1400" dirty="0"/>
                            <a:t>  1.0</a:t>
                          </a:r>
                          <a:endParaRPr lang="zh-CN" altLang="en-US" sz="1400" dirty="0"/>
                        </a:p>
                      </a:txBody>
                      <a:tcPr/>
                    </a:tc>
                    <a:tc>
                      <a:txBody>
                        <a:bodyPr/>
                        <a:lstStyle/>
                        <a:p>
                          <a:r>
                            <a:rPr lang="en-US" altLang="zh-CN" sz="1400" dirty="0"/>
                            <a:t>   175</a:t>
                          </a:r>
                          <a:endParaRPr lang="zh-CN" altLang="en-US" sz="1400" dirty="0"/>
                        </a:p>
                      </a:txBody>
                      <a:tcPr/>
                    </a:tc>
                    <a:tc>
                      <a:txBody>
                        <a:bodyPr/>
                        <a:lstStyle/>
                        <a:p>
                          <a:r>
                            <a:rPr lang="en-US" altLang="zh-CN" sz="1400" dirty="0"/>
                            <a:t>   1.3</a:t>
                          </a:r>
                          <a:endParaRPr lang="zh-CN" altLang="en-US" sz="1400" dirty="0"/>
                        </a:p>
                      </a:txBody>
                      <a:tcPr/>
                    </a:tc>
                    <a:tc>
                      <a:txBody>
                        <a:bodyPr/>
                        <a:lstStyle/>
                        <a:p>
                          <a:r>
                            <a:rPr lang="en-US" altLang="zh-CN" sz="1400" dirty="0"/>
                            <a:t>   194</a:t>
                          </a:r>
                          <a:endParaRPr lang="zh-CN" altLang="en-US" sz="1400" dirty="0"/>
                        </a:p>
                      </a:txBody>
                      <a:tcPr/>
                    </a:tc>
                    <a:tc>
                      <a:txBody>
                        <a:bodyPr/>
                        <a:lstStyle/>
                        <a:p>
                          <a:r>
                            <a:rPr lang="en-US" altLang="zh-CN" sz="1400" dirty="0"/>
                            <a:t>  1.4</a:t>
                          </a:r>
                          <a:endParaRPr lang="zh-CN" altLang="en-US" sz="1400" dirty="0"/>
                        </a:p>
                      </a:txBody>
                      <a:tcPr/>
                    </a:tc>
                    <a:tc>
                      <a:txBody>
                        <a:bodyPr/>
                        <a:lstStyle/>
                        <a:p>
                          <a:r>
                            <a:rPr lang="en-US" altLang="zh-CN" sz="1400" dirty="0"/>
                            <a:t>  212</a:t>
                          </a:r>
                          <a:endParaRPr lang="zh-CN" altLang="en-US" sz="1400" dirty="0"/>
                        </a:p>
                      </a:txBody>
                      <a:tcPr/>
                    </a:tc>
                    <a:extLst>
                      <a:ext uri="{0D108BD9-81ED-4DB2-BD59-A6C34878D82A}">
                        <a16:rowId xmlns:a16="http://schemas.microsoft.com/office/drawing/2014/main" xmlns="" xmlns:a14="http://schemas.microsoft.com/office/drawing/2010/main" val="10005"/>
                      </a:ext>
                    </a:extLst>
                  </a:tr>
                  <a:tr h="312013">
                    <a:tc>
                      <a:txBody>
                        <a:bodyPr/>
                        <a:lstStyle/>
                        <a:p>
                          <a:r>
                            <a:rPr lang="en-US" altLang="zh-CN" sz="1400" dirty="0"/>
                            <a:t>21</a:t>
                          </a:r>
                          <a:endParaRPr lang="zh-CN" altLang="en-US" sz="1400" dirty="0"/>
                        </a:p>
                      </a:txBody>
                      <a:tcPr/>
                    </a:tc>
                    <a:tc>
                      <a:txBody>
                        <a:bodyPr/>
                        <a:lstStyle/>
                        <a:p>
                          <a:r>
                            <a:rPr lang="en-US" altLang="zh-CN" sz="1400" dirty="0"/>
                            <a:t>  17.5</a:t>
                          </a:r>
                          <a:endParaRPr lang="zh-CN" altLang="en-US" sz="1400" dirty="0"/>
                        </a:p>
                      </a:txBody>
                      <a:tcPr/>
                    </a:tc>
                    <a:tc>
                      <a:txBody>
                        <a:bodyPr/>
                        <a:lstStyle/>
                        <a:p>
                          <a:r>
                            <a:rPr lang="en-US" altLang="zh-CN" sz="1400" dirty="0"/>
                            <a:t>   812</a:t>
                          </a:r>
                          <a:endParaRPr lang="zh-CN" altLang="en-US" sz="1400" dirty="0"/>
                        </a:p>
                      </a:txBody>
                      <a:tcPr/>
                    </a:tc>
                    <a:tc>
                      <a:txBody>
                        <a:bodyPr/>
                        <a:lstStyle/>
                        <a:p>
                          <a:r>
                            <a:rPr lang="en-US" altLang="zh-CN" sz="1400" dirty="0"/>
                            <a:t>   22</a:t>
                          </a:r>
                          <a:endParaRPr lang="zh-CN" altLang="en-US" sz="1400" dirty="0"/>
                        </a:p>
                      </a:txBody>
                      <a:tcPr/>
                    </a:tc>
                    <a:tc>
                      <a:txBody>
                        <a:bodyPr/>
                        <a:lstStyle/>
                        <a:p>
                          <a:r>
                            <a:rPr lang="en-US" altLang="zh-CN" sz="1400" dirty="0"/>
                            <a:t>   875</a:t>
                          </a:r>
                          <a:endParaRPr lang="zh-CN" altLang="en-US" sz="1400" dirty="0"/>
                        </a:p>
                      </a:txBody>
                      <a:tcPr/>
                    </a:tc>
                    <a:tc>
                      <a:txBody>
                        <a:bodyPr/>
                        <a:lstStyle/>
                        <a:p>
                          <a:r>
                            <a:rPr lang="en-US" altLang="zh-CN" sz="1400" dirty="0"/>
                            <a:t>   22</a:t>
                          </a:r>
                          <a:endParaRPr lang="zh-CN" altLang="en-US" sz="1400" dirty="0"/>
                        </a:p>
                      </a:txBody>
                      <a:tcPr/>
                    </a:tc>
                    <a:tc>
                      <a:txBody>
                        <a:bodyPr/>
                        <a:lstStyle/>
                        <a:p>
                          <a:r>
                            <a:rPr lang="en-US" altLang="zh-CN" sz="1400" dirty="0"/>
                            <a:t>  937</a:t>
                          </a:r>
                          <a:endParaRPr lang="zh-CN" altLang="en-US" sz="1400" dirty="0"/>
                        </a:p>
                      </a:txBody>
                      <a:tcPr/>
                    </a:tc>
                    <a:extLst>
                      <a:ext uri="{0D108BD9-81ED-4DB2-BD59-A6C34878D82A}">
                        <a16:rowId xmlns:a16="http://schemas.microsoft.com/office/drawing/2014/main" xmlns="" xmlns:a14="http://schemas.microsoft.com/office/drawing/2010/main" val="10006"/>
                      </a:ext>
                    </a:extLst>
                  </a:tr>
                  <a:tr h="312013">
                    <a:tc>
                      <a:txBody>
                        <a:bodyPr/>
                        <a:lstStyle/>
                        <a:p>
                          <a:r>
                            <a:rPr lang="en-US" altLang="zh-CN" sz="1400" dirty="0"/>
                            <a:t>22</a:t>
                          </a:r>
                          <a:endParaRPr lang="zh-CN" altLang="en-US" sz="1400" dirty="0"/>
                        </a:p>
                      </a:txBody>
                      <a:tcPr/>
                    </a:tc>
                    <a:tc>
                      <a:txBody>
                        <a:bodyPr/>
                        <a:lstStyle/>
                        <a:p>
                          <a:r>
                            <a:rPr lang="en-US" altLang="zh-CN" sz="1400" b="1" dirty="0">
                              <a:solidFill>
                                <a:srgbClr val="FF0000"/>
                              </a:solidFill>
                            </a:rPr>
                            <a:t>  875</a:t>
                          </a:r>
                          <a:endParaRPr lang="zh-CN" altLang="en-US" sz="1400" b="1" dirty="0">
                            <a:solidFill>
                              <a:srgbClr val="FF0000"/>
                            </a:solidFill>
                          </a:endParaRPr>
                        </a:p>
                      </a:txBody>
                      <a:tcPr/>
                    </a:tc>
                    <a:tc>
                      <a:txBody>
                        <a:bodyPr/>
                        <a:lstStyle/>
                        <a:p>
                          <a:r>
                            <a:rPr lang="en-US" altLang="zh-CN" sz="1400" b="1" dirty="0">
                              <a:solidFill>
                                <a:srgbClr val="FF0000"/>
                              </a:solidFill>
                            </a:rPr>
                            <a:t>  2250</a:t>
                          </a:r>
                          <a:endParaRPr lang="zh-CN" altLang="en-US" sz="1400" b="1" dirty="0">
                            <a:solidFill>
                              <a:srgbClr val="FF0000"/>
                            </a:solidFill>
                          </a:endParaRPr>
                        </a:p>
                      </a:txBody>
                      <a:tcPr/>
                    </a:tc>
                    <a:tc>
                      <a:txBody>
                        <a:bodyPr/>
                        <a:lstStyle/>
                        <a:p>
                          <a:r>
                            <a:rPr lang="en-US" altLang="zh-CN" sz="1400" b="1" dirty="0">
                              <a:solidFill>
                                <a:srgbClr val="FF0000"/>
                              </a:solidFill>
                            </a:rPr>
                            <a:t>937</a:t>
                          </a:r>
                          <a:endParaRPr lang="zh-CN" altLang="en-US" sz="1400" b="1" dirty="0">
                            <a:solidFill>
                              <a:srgbClr val="FF0000"/>
                            </a:solidFill>
                          </a:endParaRPr>
                        </a:p>
                      </a:txBody>
                      <a:tcPr/>
                    </a:tc>
                    <a:tc>
                      <a:txBody>
                        <a:bodyPr/>
                        <a:lstStyle/>
                        <a:p>
                          <a:r>
                            <a:rPr lang="en-US" altLang="zh-CN" sz="1400" b="1" dirty="0">
                              <a:solidFill>
                                <a:srgbClr val="FF0000"/>
                              </a:solidFill>
                            </a:rPr>
                            <a:t> 2375</a:t>
                          </a:r>
                          <a:endParaRPr lang="zh-CN" altLang="en-US" sz="1400" b="1" dirty="0">
                            <a:solidFill>
                              <a:srgbClr val="FF0000"/>
                            </a:solidFill>
                          </a:endParaRPr>
                        </a:p>
                      </a:txBody>
                      <a:tcPr/>
                    </a:tc>
                    <a:tc>
                      <a:txBody>
                        <a:bodyPr/>
                        <a:lstStyle/>
                        <a:p>
                          <a:r>
                            <a:rPr lang="en-US" altLang="zh-CN" sz="1400" b="1" dirty="0">
                              <a:solidFill>
                                <a:srgbClr val="FF0000"/>
                              </a:solidFill>
                            </a:rPr>
                            <a:t>  937</a:t>
                          </a:r>
                          <a:endParaRPr lang="zh-CN" altLang="en-US" sz="1400" b="1" dirty="0">
                            <a:solidFill>
                              <a:srgbClr val="FF0000"/>
                            </a:solidFill>
                          </a:endParaRPr>
                        </a:p>
                      </a:txBody>
                      <a:tcPr/>
                    </a:tc>
                    <a:tc>
                      <a:txBody>
                        <a:bodyPr/>
                        <a:lstStyle/>
                        <a:p>
                          <a:r>
                            <a:rPr lang="en-US" altLang="zh-CN" sz="1400" b="1" dirty="0">
                              <a:solidFill>
                                <a:srgbClr val="FF0000"/>
                              </a:solidFill>
                            </a:rPr>
                            <a:t>2437</a:t>
                          </a:r>
                          <a:endParaRPr lang="zh-CN" altLang="en-US" sz="1400" b="1" dirty="0">
                            <a:solidFill>
                              <a:srgbClr val="FF0000"/>
                            </a:solidFill>
                          </a:endParaRPr>
                        </a:p>
                      </a:txBody>
                      <a:tcPr/>
                    </a:tc>
                    <a:extLst>
                      <a:ext uri="{0D108BD9-81ED-4DB2-BD59-A6C34878D82A}">
                        <a16:rowId xmlns:a16="http://schemas.microsoft.com/office/drawing/2014/main" xmlns="" xmlns:a14="http://schemas.microsoft.com/office/drawing/2010/main" val="10007"/>
                      </a:ext>
                    </a:extLst>
                  </a:tr>
                  <a:tr h="312013">
                    <a:tc>
                      <a:txBody>
                        <a:bodyPr/>
                        <a:lstStyle/>
                        <a:p>
                          <a:r>
                            <a:rPr lang="en-US" altLang="zh-CN" sz="1400" dirty="0"/>
                            <a:t>23</a:t>
                          </a:r>
                          <a:endParaRPr lang="zh-CN" altLang="en-US" sz="1400" dirty="0"/>
                        </a:p>
                      </a:txBody>
                      <a:tcPr/>
                    </a:tc>
                    <a:tc>
                      <a:txBody>
                        <a:bodyPr/>
                        <a:lstStyle/>
                        <a:p>
                          <a:r>
                            <a:rPr lang="en-US" altLang="zh-CN" sz="1400" dirty="0"/>
                            <a:t>  17.5</a:t>
                          </a:r>
                          <a:endParaRPr lang="zh-CN" altLang="en-US" sz="1400" dirty="0"/>
                        </a:p>
                      </a:txBody>
                      <a:tcPr/>
                    </a:tc>
                    <a:tc>
                      <a:txBody>
                        <a:bodyPr/>
                        <a:lstStyle/>
                        <a:p>
                          <a:r>
                            <a:rPr lang="en-US" altLang="zh-CN" sz="1400" dirty="0"/>
                            <a:t>   812</a:t>
                          </a:r>
                          <a:endParaRPr lang="zh-CN" altLang="en-US" sz="1400" dirty="0"/>
                        </a:p>
                      </a:txBody>
                      <a:tcPr/>
                    </a:tc>
                    <a:tc>
                      <a:txBody>
                        <a:bodyPr/>
                        <a:lstStyle/>
                        <a:p>
                          <a:r>
                            <a:rPr lang="en-US" altLang="zh-CN" sz="1400" dirty="0"/>
                            <a:t>   22</a:t>
                          </a:r>
                          <a:endParaRPr lang="zh-CN" altLang="en-US" sz="1400" dirty="0"/>
                        </a:p>
                      </a:txBody>
                      <a:tcPr/>
                    </a:tc>
                    <a:tc>
                      <a:txBody>
                        <a:bodyPr/>
                        <a:lstStyle/>
                        <a:p>
                          <a:r>
                            <a:rPr lang="en-US" altLang="zh-CN" sz="1400" dirty="0"/>
                            <a:t>   875</a:t>
                          </a:r>
                          <a:endParaRPr lang="zh-CN" altLang="en-US" sz="1400" dirty="0"/>
                        </a:p>
                      </a:txBody>
                      <a:tcPr/>
                    </a:tc>
                    <a:tc>
                      <a:txBody>
                        <a:bodyPr/>
                        <a:lstStyle/>
                        <a:p>
                          <a:r>
                            <a:rPr lang="en-US" altLang="zh-CN" sz="1400" dirty="0"/>
                            <a:t>   22</a:t>
                          </a:r>
                          <a:endParaRPr lang="zh-CN" altLang="en-US" sz="1400" dirty="0"/>
                        </a:p>
                      </a:txBody>
                      <a:tcPr/>
                    </a:tc>
                    <a:tc>
                      <a:txBody>
                        <a:bodyPr/>
                        <a:lstStyle/>
                        <a:p>
                          <a:r>
                            <a:rPr lang="en-US" altLang="zh-CN" sz="1400" dirty="0"/>
                            <a:t>  937</a:t>
                          </a:r>
                          <a:endParaRPr lang="zh-CN" altLang="en-US" sz="1400" dirty="0"/>
                        </a:p>
                      </a:txBody>
                      <a:tcPr/>
                    </a:tc>
                    <a:extLst>
                      <a:ext uri="{0D108BD9-81ED-4DB2-BD59-A6C34878D82A}">
                        <a16:rowId xmlns:a16="http://schemas.microsoft.com/office/drawing/2014/main" xmlns="" xmlns:a14="http://schemas.microsoft.com/office/drawing/2010/main" val="10008"/>
                      </a:ext>
                    </a:extLst>
                  </a:tr>
                  <a:tr h="312013">
                    <a:tc>
                      <a:txBody>
                        <a:bodyPr/>
                        <a:lstStyle/>
                        <a:p>
                          <a:r>
                            <a:rPr lang="en-US" altLang="zh-CN" sz="1400" dirty="0"/>
                            <a:t>31</a:t>
                          </a:r>
                          <a:endParaRPr lang="zh-CN" altLang="en-US" sz="1400" dirty="0"/>
                        </a:p>
                      </a:txBody>
                      <a:tcPr/>
                    </a:tc>
                    <a:tc>
                      <a:txBody>
                        <a:bodyPr/>
                        <a:lstStyle/>
                        <a:p>
                          <a:r>
                            <a:rPr lang="en-US" altLang="zh-CN" sz="1400" dirty="0"/>
                            <a:t>  1.0</a:t>
                          </a:r>
                          <a:endParaRPr lang="zh-CN" altLang="en-US" sz="1400" dirty="0"/>
                        </a:p>
                      </a:txBody>
                      <a:tcPr/>
                    </a:tc>
                    <a:tc>
                      <a:txBody>
                        <a:bodyPr/>
                        <a:lstStyle/>
                        <a:p>
                          <a:r>
                            <a:rPr lang="en-US" altLang="zh-CN" sz="1400" dirty="0"/>
                            <a:t>   175</a:t>
                          </a:r>
                          <a:endParaRPr lang="zh-CN" altLang="en-US" sz="1400" dirty="0"/>
                        </a:p>
                      </a:txBody>
                      <a:tcPr/>
                    </a:tc>
                    <a:tc>
                      <a:txBody>
                        <a:bodyPr/>
                        <a:lstStyle/>
                        <a:p>
                          <a:r>
                            <a:rPr lang="en-US" altLang="zh-CN" sz="1400" dirty="0"/>
                            <a:t>   1.3</a:t>
                          </a:r>
                          <a:endParaRPr lang="zh-CN" altLang="en-US" sz="1400" dirty="0"/>
                        </a:p>
                      </a:txBody>
                      <a:tcPr/>
                    </a:tc>
                    <a:tc>
                      <a:txBody>
                        <a:bodyPr/>
                        <a:lstStyle/>
                        <a:p>
                          <a:r>
                            <a:rPr lang="en-US" altLang="zh-CN" sz="1400" dirty="0"/>
                            <a:t>   194</a:t>
                          </a:r>
                          <a:endParaRPr lang="zh-CN" altLang="en-US" sz="1400" dirty="0"/>
                        </a:p>
                      </a:txBody>
                      <a:tcPr/>
                    </a:tc>
                    <a:tc>
                      <a:txBody>
                        <a:bodyPr/>
                        <a:lstStyle/>
                        <a:p>
                          <a:r>
                            <a:rPr lang="en-US" altLang="zh-CN" sz="1400" dirty="0"/>
                            <a:t>   1.4</a:t>
                          </a:r>
                          <a:endParaRPr lang="zh-CN" altLang="en-US" sz="1400" dirty="0"/>
                        </a:p>
                      </a:txBody>
                      <a:tcPr/>
                    </a:tc>
                    <a:tc>
                      <a:txBody>
                        <a:bodyPr/>
                        <a:lstStyle/>
                        <a:p>
                          <a:r>
                            <a:rPr lang="en-US" altLang="zh-CN" sz="1400" dirty="0"/>
                            <a:t>  212</a:t>
                          </a:r>
                          <a:endParaRPr lang="zh-CN" altLang="en-US" sz="1400" dirty="0"/>
                        </a:p>
                      </a:txBody>
                      <a:tcPr/>
                    </a:tc>
                    <a:extLst>
                      <a:ext uri="{0D108BD9-81ED-4DB2-BD59-A6C34878D82A}">
                        <a16:rowId xmlns:a16="http://schemas.microsoft.com/office/drawing/2014/main" xmlns="" xmlns:a14="http://schemas.microsoft.com/office/drawing/2010/main" val="10009"/>
                      </a:ext>
                    </a:extLst>
                  </a:tr>
                  <a:tr h="321778">
                    <a:tc>
                      <a:txBody>
                        <a:bodyPr/>
                        <a:lstStyle/>
                        <a:p>
                          <a:r>
                            <a:rPr lang="en-US" altLang="zh-CN" sz="1400" dirty="0"/>
                            <a:t>32</a:t>
                          </a:r>
                          <a:endParaRPr lang="zh-CN" altLang="en-US" sz="1400" dirty="0"/>
                        </a:p>
                      </a:txBody>
                      <a:tcPr/>
                    </a:tc>
                    <a:tc>
                      <a:txBody>
                        <a:bodyPr/>
                        <a:lstStyle/>
                        <a:p>
                          <a:r>
                            <a:rPr lang="en-US" altLang="zh-CN" sz="1400" dirty="0"/>
                            <a:t>  17.5</a:t>
                          </a:r>
                          <a:endParaRPr lang="zh-CN" altLang="en-US" sz="1400" dirty="0"/>
                        </a:p>
                      </a:txBody>
                      <a:tcPr/>
                    </a:tc>
                    <a:tc>
                      <a:txBody>
                        <a:bodyPr/>
                        <a:lstStyle/>
                        <a:p>
                          <a:r>
                            <a:rPr lang="en-US" altLang="zh-CN" sz="1400" dirty="0"/>
                            <a:t>   812</a:t>
                          </a:r>
                          <a:endParaRPr lang="zh-CN" altLang="en-US" sz="1400" dirty="0"/>
                        </a:p>
                      </a:txBody>
                      <a:tcPr/>
                    </a:tc>
                    <a:tc>
                      <a:txBody>
                        <a:bodyPr/>
                        <a:lstStyle/>
                        <a:p>
                          <a:r>
                            <a:rPr lang="en-US" altLang="zh-CN" sz="1400" dirty="0"/>
                            <a:t>   22</a:t>
                          </a:r>
                          <a:endParaRPr lang="zh-CN" altLang="en-US" sz="1400" dirty="0"/>
                        </a:p>
                      </a:txBody>
                      <a:tcPr/>
                    </a:tc>
                    <a:tc>
                      <a:txBody>
                        <a:bodyPr/>
                        <a:lstStyle/>
                        <a:p>
                          <a:r>
                            <a:rPr lang="en-US" altLang="zh-CN" sz="1400" dirty="0"/>
                            <a:t>   875</a:t>
                          </a:r>
                          <a:endParaRPr lang="zh-CN" altLang="en-US" sz="1400" dirty="0"/>
                        </a:p>
                      </a:txBody>
                      <a:tcPr/>
                    </a:tc>
                    <a:tc>
                      <a:txBody>
                        <a:bodyPr/>
                        <a:lstStyle/>
                        <a:p>
                          <a:r>
                            <a:rPr lang="en-US" altLang="zh-CN" sz="1400" dirty="0"/>
                            <a:t>   22</a:t>
                          </a:r>
                          <a:endParaRPr lang="zh-CN" altLang="en-US" sz="1400" dirty="0"/>
                        </a:p>
                      </a:txBody>
                      <a:tcPr/>
                    </a:tc>
                    <a:tc>
                      <a:txBody>
                        <a:bodyPr/>
                        <a:lstStyle/>
                        <a:p>
                          <a:r>
                            <a:rPr lang="en-US" altLang="zh-CN" sz="1400" dirty="0"/>
                            <a:t>  937</a:t>
                          </a:r>
                          <a:endParaRPr lang="zh-CN" altLang="en-US" sz="1400" dirty="0"/>
                        </a:p>
                      </a:txBody>
                      <a:tcPr/>
                    </a:tc>
                    <a:extLst>
                      <a:ext uri="{0D108BD9-81ED-4DB2-BD59-A6C34878D82A}">
                        <a16:rowId xmlns:a16="http://schemas.microsoft.com/office/drawing/2014/main" xmlns="" xmlns:a14="http://schemas.microsoft.com/office/drawing/2010/main" val="10010"/>
                      </a:ext>
                    </a:extLst>
                  </a:tr>
                  <a:tr h="312013">
                    <a:tc>
                      <a:txBody>
                        <a:bodyPr/>
                        <a:lstStyle/>
                        <a:p>
                          <a:r>
                            <a:rPr lang="en-US" altLang="zh-CN" sz="1400" dirty="0"/>
                            <a:t>33</a:t>
                          </a:r>
                          <a:endParaRPr lang="zh-CN" altLang="en-US" sz="1400" dirty="0"/>
                        </a:p>
                      </a:txBody>
                      <a:tcPr/>
                    </a:tc>
                    <a:tc>
                      <a:txBody>
                        <a:bodyPr/>
                        <a:lstStyle/>
                        <a:p>
                          <a:r>
                            <a:rPr lang="en-US" altLang="zh-CN" sz="1400" dirty="0"/>
                            <a:t>  1.0</a:t>
                          </a:r>
                          <a:endParaRPr lang="zh-CN" altLang="en-US" sz="1400" dirty="0"/>
                        </a:p>
                      </a:txBody>
                      <a:tcPr/>
                    </a:tc>
                    <a:tc>
                      <a:txBody>
                        <a:bodyPr/>
                        <a:lstStyle/>
                        <a:p>
                          <a:r>
                            <a:rPr lang="en-US" altLang="zh-CN" sz="1400" dirty="0"/>
                            <a:t>   175</a:t>
                          </a:r>
                          <a:endParaRPr lang="zh-CN" altLang="en-US" sz="1400" dirty="0"/>
                        </a:p>
                      </a:txBody>
                      <a:tcPr/>
                    </a:tc>
                    <a:tc>
                      <a:txBody>
                        <a:bodyPr/>
                        <a:lstStyle/>
                        <a:p>
                          <a:r>
                            <a:rPr lang="en-US" altLang="zh-CN" sz="1400" dirty="0"/>
                            <a:t>   1.3</a:t>
                          </a:r>
                          <a:endParaRPr lang="zh-CN" altLang="en-US" sz="1400" dirty="0"/>
                        </a:p>
                      </a:txBody>
                      <a:tcPr/>
                    </a:tc>
                    <a:tc>
                      <a:txBody>
                        <a:bodyPr/>
                        <a:lstStyle/>
                        <a:p>
                          <a:r>
                            <a:rPr lang="en-US" altLang="zh-CN" sz="1400" dirty="0"/>
                            <a:t>   194</a:t>
                          </a:r>
                          <a:endParaRPr lang="zh-CN" altLang="en-US" sz="1400" dirty="0"/>
                        </a:p>
                      </a:txBody>
                      <a:tcPr/>
                    </a:tc>
                    <a:tc>
                      <a:txBody>
                        <a:bodyPr/>
                        <a:lstStyle/>
                        <a:p>
                          <a:r>
                            <a:rPr lang="en-US" altLang="zh-CN" sz="1400" dirty="0"/>
                            <a:t>   1.4</a:t>
                          </a:r>
                          <a:endParaRPr lang="zh-CN" altLang="en-US" sz="1400" dirty="0"/>
                        </a:p>
                      </a:txBody>
                      <a:tcPr/>
                    </a:tc>
                    <a:tc>
                      <a:txBody>
                        <a:bodyPr/>
                        <a:lstStyle/>
                        <a:p>
                          <a:r>
                            <a:rPr lang="en-US" altLang="zh-CN" sz="1400" dirty="0"/>
                            <a:t>  212</a:t>
                          </a:r>
                          <a:endParaRPr lang="zh-CN" altLang="en-US" sz="1400" dirty="0"/>
                        </a:p>
                      </a:txBody>
                      <a:tcPr/>
                    </a:tc>
                    <a:extLst>
                      <a:ext uri="{0D108BD9-81ED-4DB2-BD59-A6C34878D82A}">
                        <a16:rowId xmlns:a16="http://schemas.microsoft.com/office/drawing/2014/main" xmlns="" xmlns:a14="http://schemas.microsoft.com/office/drawing/2010/main" val="10011"/>
                      </a:ext>
                    </a:extLst>
                  </a:tr>
                  <a:tr h="513233">
                    <a:tc>
                      <a:txBody>
                        <a:bodyPr/>
                        <a:lstStyle/>
                        <a:p>
                          <a:r>
                            <a:rPr lang="en-US" altLang="zh-CN" sz="1400" dirty="0"/>
                            <a:t>total</a:t>
                          </a:r>
                          <a:endParaRPr lang="zh-CN" altLang="en-US" sz="1400" dirty="0"/>
                        </a:p>
                      </a:txBody>
                      <a:tcPr/>
                    </a:tc>
                    <a:tc>
                      <a:txBody>
                        <a:bodyPr/>
                        <a:lstStyle/>
                        <a:p>
                          <a:r>
                            <a:rPr lang="en-US" altLang="zh-CN" sz="1400" b="1" dirty="0">
                              <a:solidFill>
                                <a:srgbClr val="FF0000"/>
                              </a:solidFill>
                            </a:rPr>
                            <a:t>949</a:t>
                          </a:r>
                          <a:endParaRPr lang="zh-CN" altLang="en-US" sz="1400" b="1" dirty="0">
                            <a:solidFill>
                              <a:srgbClr val="FF0000"/>
                            </a:solidFill>
                          </a:endParaRPr>
                        </a:p>
                      </a:txBody>
                      <a:tcPr/>
                    </a:tc>
                    <a:tc>
                      <a:txBody>
                        <a:bodyPr/>
                        <a:lstStyle/>
                        <a:p>
                          <a:r>
                            <a:rPr lang="en-US" altLang="zh-CN" sz="1400" b="1" dirty="0">
                              <a:solidFill>
                                <a:srgbClr val="FF0000"/>
                              </a:solidFill>
                            </a:rPr>
                            <a:t>6198</a:t>
                          </a:r>
                          <a:endParaRPr lang="zh-CN" altLang="en-US" sz="1400" b="1" dirty="0">
                            <a:solidFill>
                              <a:srgbClr val="FF0000"/>
                            </a:solidFill>
                          </a:endParaRPr>
                        </a:p>
                      </a:txBody>
                      <a:tcPr/>
                    </a:tc>
                    <a:tc>
                      <a:txBody>
                        <a:bodyPr/>
                        <a:lstStyle/>
                        <a:p>
                          <a:r>
                            <a:rPr lang="en-US" altLang="zh-CN" sz="1400" b="1" dirty="0">
                              <a:solidFill>
                                <a:srgbClr val="FF0000"/>
                              </a:solidFill>
                            </a:rPr>
                            <a:t>1030</a:t>
                          </a:r>
                          <a:endParaRPr lang="zh-CN" altLang="en-US" sz="1400" b="1" dirty="0">
                            <a:solidFill>
                              <a:srgbClr val="FF0000"/>
                            </a:solidFill>
                          </a:endParaRPr>
                        </a:p>
                      </a:txBody>
                      <a:tcPr/>
                    </a:tc>
                    <a:tc>
                      <a:txBody>
                        <a:bodyPr/>
                        <a:lstStyle/>
                        <a:p>
                          <a:r>
                            <a:rPr lang="en-US" altLang="zh-CN" sz="1400" b="1" dirty="0">
                              <a:solidFill>
                                <a:srgbClr val="FF0000"/>
                              </a:solidFill>
                            </a:rPr>
                            <a:t>6651</a:t>
                          </a:r>
                          <a:endParaRPr lang="zh-CN" altLang="en-US" sz="1400" b="1" dirty="0">
                            <a:solidFill>
                              <a:srgbClr val="FF0000"/>
                            </a:solidFill>
                          </a:endParaRPr>
                        </a:p>
                      </a:txBody>
                      <a:tcPr/>
                    </a:tc>
                    <a:tc>
                      <a:txBody>
                        <a:bodyPr/>
                        <a:lstStyle/>
                        <a:p>
                          <a:r>
                            <a:rPr lang="en-US" altLang="zh-CN" sz="1400" b="1" dirty="0">
                              <a:solidFill>
                                <a:srgbClr val="FF0000"/>
                              </a:solidFill>
                            </a:rPr>
                            <a:t>  1030</a:t>
                          </a:r>
                          <a:endParaRPr lang="zh-CN" altLang="en-US" sz="1400" b="1" dirty="0">
                            <a:solidFill>
                              <a:srgbClr val="FF0000"/>
                            </a:solidFill>
                          </a:endParaRPr>
                        </a:p>
                      </a:txBody>
                      <a:tcPr/>
                    </a:tc>
                    <a:tc>
                      <a:txBody>
                        <a:bodyPr/>
                        <a:lstStyle/>
                        <a:p>
                          <a:r>
                            <a:rPr lang="en-US" altLang="zh-CN" sz="1400" b="1" dirty="0">
                              <a:solidFill>
                                <a:srgbClr val="FF0000"/>
                              </a:solidFill>
                            </a:rPr>
                            <a:t> 7033</a:t>
                          </a:r>
                          <a:endParaRPr lang="zh-CN" altLang="en-US" sz="1400" b="1" dirty="0">
                            <a:solidFill>
                              <a:srgbClr val="FF0000"/>
                            </a:solidFill>
                          </a:endParaRPr>
                        </a:p>
                      </a:txBody>
                      <a:tcPr/>
                    </a:tc>
                    <a:extLst>
                      <a:ext uri="{0D108BD9-81ED-4DB2-BD59-A6C34878D82A}">
                        <a16:rowId xmlns:a16="http://schemas.microsoft.com/office/drawing/2014/main" xmlns="" xmlns:a14="http://schemas.microsoft.com/office/drawing/2010/main" val="10012"/>
                      </a:ext>
                    </a:extLst>
                  </a:tr>
                </a:tbl>
              </a:graphicData>
            </a:graphic>
          </p:graphicFrame>
        </mc:Fallback>
      </mc:AlternateContent>
      <p:sp>
        <p:nvSpPr>
          <p:cNvPr id="5" name="TextBox 4"/>
          <p:cNvSpPr txBox="1"/>
          <p:nvPr/>
        </p:nvSpPr>
        <p:spPr>
          <a:xfrm>
            <a:off x="2411760" y="1651110"/>
            <a:ext cx="5091479" cy="307777"/>
          </a:xfrm>
          <a:prstGeom prst="rect">
            <a:avLst/>
          </a:prstGeom>
          <a:noFill/>
        </p:spPr>
        <p:txBody>
          <a:bodyPr wrap="square" rtlCol="0">
            <a:spAutoFit/>
          </a:bodyPr>
          <a:lstStyle/>
          <a:p>
            <a:r>
              <a:rPr lang="en-US" altLang="zh-CN" sz="1400" b="1" dirty="0"/>
              <a:t>3*3_Arrays_30*100_Pixel pitch with bias voltage -2.5V</a:t>
            </a:r>
            <a:endParaRPr lang="zh-CN" altLang="en-US" sz="1400" b="1" dirty="0"/>
          </a:p>
        </p:txBody>
      </p:sp>
      <p:sp>
        <p:nvSpPr>
          <p:cNvPr id="8" name="灯片编号占位符 7">
            <a:extLst>
              <a:ext uri="{FF2B5EF4-FFF2-40B4-BE49-F238E27FC236}">
                <a16:creationId xmlns:a16="http://schemas.microsoft.com/office/drawing/2014/main" xmlns="" id="{BAEF1D37-F20D-4893-8E72-85BCBCFCA0FB}"/>
              </a:ext>
            </a:extLst>
          </p:cNvPr>
          <p:cNvSpPr>
            <a:spLocks noGrp="1"/>
          </p:cNvSpPr>
          <p:nvPr>
            <p:ph type="sldNum" sz="quarter" idx="12"/>
          </p:nvPr>
        </p:nvSpPr>
        <p:spPr/>
        <p:txBody>
          <a:bodyPr/>
          <a:lstStyle/>
          <a:p>
            <a:fld id="{0C913308-F349-4B6D-A68A-DD1791B4A57B}" type="slidenum">
              <a:rPr lang="zh-CN" altLang="en-US" smtClean="0"/>
              <a:pPr/>
              <a:t>9</a:t>
            </a:fld>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4755</TotalTime>
  <Words>2008</Words>
  <Application>Microsoft Office PowerPoint</Application>
  <PresentationFormat>全屏显示(4:3)</PresentationFormat>
  <Paragraphs>468</Paragraphs>
  <Slides>22</Slides>
  <Notes>5</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TCAD Simulation work based on a 0.18µm technology for a Beam Telescope </vt:lpstr>
      <vt:lpstr>Outlines</vt:lpstr>
      <vt:lpstr>Background and requirement of sensor</vt:lpstr>
      <vt:lpstr>About TCAD </vt:lpstr>
      <vt:lpstr>Large size pixel design research</vt:lpstr>
      <vt:lpstr>Charge Collection simulation</vt:lpstr>
      <vt:lpstr>Charge collection of the large size pixel design</vt:lpstr>
      <vt:lpstr>Charge collection result of 50 μm *100 μm pitch</vt:lpstr>
      <vt:lpstr>Charge collection result of 30 μm *100 μm pitch</vt:lpstr>
      <vt:lpstr>AC coupled simulation</vt:lpstr>
      <vt:lpstr>AC coupled result</vt:lpstr>
      <vt:lpstr>P in N design AC coupled result</vt:lpstr>
      <vt:lpstr>Small size pixel design research</vt:lpstr>
      <vt:lpstr>5*5Arrays with 16 μm *16 μm Pixel Pitch </vt:lpstr>
      <vt:lpstr>AC coupled result for 16 μm *16 μm Pitch</vt:lpstr>
      <vt:lpstr>Optimization  based on 16 μm *16 μm pitch</vt:lpstr>
      <vt:lpstr>Optimization  based on 16 μm *16 μm pitch</vt:lpstr>
      <vt:lpstr>Detailed optimization based on 16 μm *16 μm pitch</vt:lpstr>
      <vt:lpstr>Charge collection of the optimization</vt:lpstr>
      <vt:lpstr>Detailed optimization result</vt:lpstr>
      <vt:lpstr>Summary</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 work based on SMIC 0.18µm</dc:title>
  <dc:creator>Alex</dc:creator>
  <cp:lastModifiedBy>Alex</cp:lastModifiedBy>
  <cp:revision>136</cp:revision>
  <dcterms:created xsi:type="dcterms:W3CDTF">2018-04-18T06:20:12Z</dcterms:created>
  <dcterms:modified xsi:type="dcterms:W3CDTF">2018-06-21T23:35:47Z</dcterms:modified>
</cp:coreProperties>
</file>