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8" r:id="rId3"/>
    <p:sldMasterId id="2147483778" r:id="rId4"/>
    <p:sldMasterId id="2147483802" r:id="rId5"/>
    <p:sldMasterId id="2147483814" r:id="rId6"/>
    <p:sldMasterId id="2147483826" r:id="rId7"/>
  </p:sldMasterIdLst>
  <p:notesMasterIdLst>
    <p:notesMasterId r:id="rId56"/>
  </p:notesMasterIdLst>
  <p:sldIdLst>
    <p:sldId id="391" r:id="rId8"/>
    <p:sldId id="295" r:id="rId9"/>
    <p:sldId id="392" r:id="rId10"/>
    <p:sldId id="259" r:id="rId11"/>
    <p:sldId id="385" r:id="rId12"/>
    <p:sldId id="386" r:id="rId13"/>
    <p:sldId id="387" r:id="rId14"/>
    <p:sldId id="388" r:id="rId15"/>
    <p:sldId id="390" r:id="rId16"/>
    <p:sldId id="389" r:id="rId17"/>
    <p:sldId id="394" r:id="rId18"/>
    <p:sldId id="393" r:id="rId19"/>
    <p:sldId id="277" r:id="rId20"/>
    <p:sldId id="278" r:id="rId21"/>
    <p:sldId id="279" r:id="rId22"/>
    <p:sldId id="273" r:id="rId23"/>
    <p:sldId id="276" r:id="rId24"/>
    <p:sldId id="280" r:id="rId25"/>
    <p:sldId id="281" r:id="rId26"/>
    <p:sldId id="282" r:id="rId27"/>
    <p:sldId id="283" r:id="rId28"/>
    <p:sldId id="284" r:id="rId29"/>
    <p:sldId id="361" r:id="rId30"/>
    <p:sldId id="353" r:id="rId31"/>
    <p:sldId id="354" r:id="rId32"/>
    <p:sldId id="355" r:id="rId33"/>
    <p:sldId id="374" r:id="rId34"/>
    <p:sldId id="256" r:id="rId35"/>
    <p:sldId id="285" r:id="rId36"/>
    <p:sldId id="286" r:id="rId37"/>
    <p:sldId id="296" r:id="rId38"/>
    <p:sldId id="297" r:id="rId39"/>
    <p:sldId id="321" r:id="rId40"/>
    <p:sldId id="322" r:id="rId41"/>
    <p:sldId id="323" r:id="rId42"/>
    <p:sldId id="324" r:id="rId43"/>
    <p:sldId id="325" r:id="rId44"/>
    <p:sldId id="384" r:id="rId45"/>
    <p:sldId id="326" r:id="rId46"/>
    <p:sldId id="399" r:id="rId47"/>
    <p:sldId id="395" r:id="rId48"/>
    <p:sldId id="396" r:id="rId49"/>
    <p:sldId id="397" r:id="rId50"/>
    <p:sldId id="398" r:id="rId51"/>
    <p:sldId id="400" r:id="rId52"/>
    <p:sldId id="379" r:id="rId53"/>
    <p:sldId id="380" r:id="rId54"/>
    <p:sldId id="383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1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2.84789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18-07-15T15:58:43.302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0,'20'0'265,"0"0"-249,0 0 0,21 0-1,-21 0-15,0 0 16,0 0 0,0 0-1,1 0 16,-1 0-15,0 0 0,20 0-16,-20 0 15,0 0 1,1 0 0,-1 0-1,0 0 1,0 0-16,20 0 15,-19 0-15,-1 0 16,0 0 0,0 0-1,-20 20-15,20-20 16,0 0-16,21 0 16,-21 0-1,0 0 1,0 0-16,0 0 31,1 0-15,-21 40-1,20-40 1,20 0-16,-20 0 16,0 0-1,-20 20-15,20-20 16,1 0-1,-21 21-15,20-21 16,0 0-16,0 0 16,20 20-16,-19-20 15,-1 0-15,0 20 16,0-20-16,0 0 16,0 0-1,41 20-15,-41-20 16,0 0-16,0 0 15,41 40-15,-21-40 16,0 0-16,-19 0 16,-1 21-16,0-21 15,0 0-15,0 0 16,41 0-16,-41 0 16,20 0-16,-20 0 15,0 0-15,21 0 16,-21 0-1,0 0-15,0 0 16,0 0 0,1 0-1,-1 0-15,20 0 16,-20 0 0,0 0-16,1 0 15,-1 0-15,0 0 16,0 0-1,20 0-15,-19 0 16,-1 0-16,0 0 16,20 0-16,0 0 15,1 0-15,-21 0 16,0 0-16,0 0 16,0 0-16,21 0 15,-21 0 1,0 0 15,0 0-31,0 0 16,1 0-1,-1 0-15,20 0 16,-20-41 0,0 41-1,0 0-15,1 0 16,-1 0-1,0 0 1,20 0 0,-20 0-16,1 0 15,-1 0 1,0 0 31,-20-20-16,20 20-15,0 0-16,21 0 31,-21 0 16,0 0 0,0 0 375,0-20-391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2.84789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18-07-15T15:58:48.54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0 108 0,'20'0'141,"-20"20"-110,20-20-15,0 0 15,21 0 0,-21 0-15,0 0-1,0 0 1,0 0 15,0 0 0,0 0-15,1 0 15,19 0-31,-20-20 16,0 20-16,0 0 16,1-20-16,39 20 15,-40 0 1,0-20-16,1 20 15,-1 0-15,0 0 16,0 0 0,20 0-16,-19 0 15,-1 0 1,20-21-16,-20 21 16,20 0-16,-19 0 15,-1 0-15,0 0 16,0 0-16,0 0 15,0 0 1,21 0-16,-21-20 16,0 20-16,0 0 15,0 0 1,1 0-16,-1 0 16,20-20-16,-20 20 15,0 0-15,0 0 16,1 0-16,-1 0 15,0 0-15,20 0 16,-20 0-16,1 0 16,-1 0-1,0 0-15,0 0 16,0 0-16,0 0 16,21 0-16,-21 0 15,0 0-15,-20 20 16,40-20-16,-20 0 15,21 0-15,-21 0 16,20 20-16,-20-20 16,21 0-1,-21 0-15,0 21 16,0-21-16,0 0 16,1 0-16,39 0 15,-40 0-15,0 0 16,1 0-16,-1 0 15,0 0-15,40 0 16,-40 0-16,1 0 16,-1 0-16,40 0 15,-40 0 1,1 0-16,-1 0 16,0 0-1,0 0-15,0 0 16,21 0-1,-21 0-15,0 0 16,0 0 0,0 0-16,0 0 15,0 0 1,1 0-16,19 0 16,-20 0-16,0 0 15,0 0-15,1 0 16,-1 0-16,0 0 15,20 0 1,-20 0-16,1 0 16,-1 0-16,0 0 15,0 0 1,0 0-16,20 0 16,-19 0 30,-1 0 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2.84789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18-07-15T15:58:53.65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0,'20'0'109,"1"0"-93,19 0-16,0 0 15,21 0-15,-21 0 16,-20 0-16,0 0 15,41 0-15,-41 0 16,20 0-16,-20 0 16,41 0-16,-41 0 15,0 0-15,0 0 16,21 20-16,-21-20 16,0 0-16,20 0 15,21 0-15,-41 0 16,20 40-16,1-40 15,-1 0-15,-20 0 16,41 0-16,-41 0 16,20 0-16,-20 0 15,41 0-15,-41 0 16,0 0 0,0 0-16,0 20 15,0-20-15,1 0 16,19 0-16,0 0 15,-20 20-15,1-20 16,-1 0-16,20 0 16,0 21-16,-20-21 15,1 0-15,39 0 16,-40 20-16,21-20 16,-21 0-16,20 0 15,-20 0-15,21 0 16,-21 0-1,0 0-15,20 0 16,-20 0-16,1 0 16,-1 0-16,20 20 15,0-20-15,-20 0 16,1 0-16,19 0 16,20 0-16,-19 0 15,-1 40-15,0-40 16,21 0-16,-21 0 15,-20 0-15,41 0 16,-21 20-16,0-20 16,1 0-16,-21 0 15,40 0-15,-39 0 16,-1 0-16,20 0 16,-20 0-16,41 0 15,-21 0-15,20 0 16,-39 0-16,-1 0 15,40 0-15,-40 0 16,1 20-16,19-20 16,-20 0-16,20 0 15,1 21-15,-21-21 16,0 0-16,0 0 16,20 0-16,-19 0 15,-1 0-15,0 20 16,0-20-16,0 0 15,0 0-15,21 0 16,-21 0 0,0 0-16,0 0 15,21 0-15,19 40 16,-40-40-16,0 0 16,41 0-16,-41 0 15,0 0-15,0 0 16,0 0-16,21 0 15,-21 0 1,20 0-16,-20 0 16,1 0-16,-1 0 15,20 0 1,-20 0 15,0 20-15,0-20-16,1 0 15,-1 0-15,0 0 16,20 0 172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C9A09-0950-4086-8664-AAA651E0BE96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D98CA-6B28-4703-9EA6-2C7FD80D2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85800" indent="-263525">
              <a:defRPr>
                <a:solidFill>
                  <a:schemeClr val="tx1"/>
                </a:solidFill>
                <a:latin typeface="Arial" charset="0"/>
              </a:defRPr>
            </a:lvl2pPr>
            <a:lvl3pPr marL="1054100" indent="-209550">
              <a:defRPr>
                <a:solidFill>
                  <a:schemeClr val="tx1"/>
                </a:solidFill>
                <a:latin typeface="Arial" charset="0"/>
              </a:defRPr>
            </a:lvl3pPr>
            <a:lvl4pPr marL="1476375" indent="-209550">
              <a:defRPr>
                <a:solidFill>
                  <a:schemeClr val="tx1"/>
                </a:solidFill>
                <a:latin typeface="Arial" charset="0"/>
              </a:defRPr>
            </a:lvl4pPr>
            <a:lvl5pPr marL="1898650" indent="-209550">
              <a:defRPr>
                <a:solidFill>
                  <a:schemeClr val="tx1"/>
                </a:solidFill>
                <a:latin typeface="Arial" charset="0"/>
              </a:defRPr>
            </a:lvl5pPr>
            <a:lvl6pPr marL="2355850" indent="-209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3050" indent="-209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70250" indent="-209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27450" indent="-209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FEFF6C-4BFC-42CD-86F2-60447BBBBBA3}" type="slidenum">
              <a:rPr kumimoji="0" lang="zh-CN" alt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5063" y="703263"/>
            <a:ext cx="4594225" cy="3446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60863"/>
            <a:ext cx="5010150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60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F781-6977-4FC0-88B4-2E56431EB0B0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3C92-6E8B-4CB3-B01D-60F5646FB7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04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F781-6977-4FC0-88B4-2E56431EB0B0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3C92-6E8B-4CB3-B01D-60F5646FB7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50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F781-6977-4FC0-88B4-2E56431EB0B0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3C92-6E8B-4CB3-B01D-60F5646FB7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452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0C315E-36B1-4FAD-89D5-2415EEE64A3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20501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7DF5F6-0141-44BB-8D9A-8E6ED45BE9FF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591847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716A94-8FB1-4F5B-B166-DAA68524FDE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740430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726F3E-5AA9-4DE8-AAEE-6B90BE1D7C3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38628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2B9A85-C6E2-406E-912E-3D094C7067E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23708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EDE7FF-34C5-472D-AF73-E1C8AF6D408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32243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A42FD3-5501-4466-B0EF-C693BF37ED6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082345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58A9E8-C34F-41AF-9746-A1FB7A48180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63424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F781-6977-4FC0-88B4-2E56431EB0B0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3C92-6E8B-4CB3-B01D-60F5646FB7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410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732A00-4582-4C21-9DFB-866BDFB9CEB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020306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060A92-70B3-4902-B975-49C587C007B9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643502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6A5C3A-53CC-4F9C-B68F-FBE0D5585B0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303884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B10DF-C4E3-4166-A04C-7F5326CA24C6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619265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C629A-0DD6-46E2-83B0-A36316E0435D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44913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F7316-CC14-4ED2-B71D-34B235E362A3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50684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476D0-11C3-4F26-BDE9-0FD56E4544DE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111750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3FE0B-4FDC-4F5D-A8AA-9FDC5B214BEA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89789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9E230-40BE-47DD-B8FE-BE7B20D8825A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576458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F96BE-DCE8-4731-96EE-5ADB31585E7D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05292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F781-6977-4FC0-88B4-2E56431EB0B0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3C92-6E8B-4CB3-B01D-60F5646FB7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503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09FC3-5E6B-4363-98DA-AAFD03FEF4F6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544358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D4EAD-812D-4BE5-9DA1-240F58FA6B36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4612611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1B3EA-49B7-4CF8-8CDD-5AE95BD56758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284750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214BC-EADB-4E1E-A8C7-7D9A5E3CA72F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911799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86858-BA71-478C-8E31-D95F5656D21C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641322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93D0A-2562-4CE5-9E55-895847BD1B95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36454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AC42C-E572-41DF-8D23-979399A3406A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426127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719C81-99E6-47F3-A7D8-9A4CC5822415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94251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0C9132-6FE5-4142-9D78-29D2657AF888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5144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73062-D7DF-48AB-B3E4-E562211E1448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3162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F781-6977-4FC0-88B4-2E56431EB0B0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3C92-6E8B-4CB3-B01D-60F5646FB7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3715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D4973-0E17-4D0E-AA3F-78BB4AF34C19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7689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6CFAA-7ADB-4274-B9A1-7A18ED11A6EC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08596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38112-57C1-4BB0-86B7-86BF1B88678B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435339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FFA78-B20F-418F-88B4-51F66A550242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2216699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A88C5-4B15-4AB7-8BF5-8A43E0065D11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03477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97C26-1E09-4AE4-B84B-99FDAAC15E02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560840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9AE2D-CCB6-4E2F-95CC-26052562041B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520279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B9879-CADF-4F57-AFB4-97F7E1B5A81F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6033059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CFD7D-2686-477D-8D74-E8B5B668A9D1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8925729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AA30F-33C8-42A1-8C2F-D24CC5898E38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7549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F781-6977-4FC0-88B4-2E56431EB0B0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3C92-6E8B-4CB3-B01D-60F5646FB7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7296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3E68E-9040-44A9-8167-11A44395284E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854486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8D1EF-48CE-4F21-8652-904F860EA981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1100829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3317D-B006-4E6C-9D1C-5EE88960F516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960738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C7B0B-34D0-4277-A798-7471F6C2B129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0582722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4F27F-8F7C-41F1-9395-FFDBF8278356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7420041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4769F-7C63-461C-89A3-6482832F039A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2220290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43AB6-EDFF-4FB1-8880-6C3450EDF516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0832914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41D78-3462-437C-B14F-4F32ABE33AE7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524236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782D5-2C41-4BE0-8FA9-1C41F9F9993B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8967287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93555-0717-4CA7-AD03-4901CA720463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67464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F781-6977-4FC0-88B4-2E56431EB0B0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3C92-6E8B-4CB3-B01D-60F5646FB7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8413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2CC4F-AB67-4CEB-BF93-815EC70BB19D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2652122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795BD-A09C-4956-9111-9D937ECEE1F3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545366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5D72C-87A2-4FC6-AC8C-88F56B22C0EF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4030383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C4ED2-FCFA-40E9-BD73-5BE2772BCC69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9638873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43827-0DAA-4E93-9B20-83E04B13617C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6787023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E781A-525B-4695-8DEF-1F6D8E4B2079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1579798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0658C-8120-4FE7-BB1E-FBDD3AC81EA1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0702033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F67948-ACDB-4376-A915-62DE4E16D1B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6298200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A59717-D8AB-4AD7-97A2-1A4948DE9AA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717553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D65691-9A73-4207-95D9-F0772762730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64298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F781-6977-4FC0-88B4-2E56431EB0B0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3C92-6E8B-4CB3-B01D-60F5646FB7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9152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B973DE-C43E-4F09-93E2-694445F113F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2143596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2D27CB-6010-4EE2-B891-FDE9C8ABFC9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092589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819EDB-8957-477D-BB7B-D19A1BB01476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6754815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E16A6D-BBAF-44CC-B420-532A7B15D32F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3847893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C02EB9-F222-4F7A-915A-8D875BB35F79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428144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E2DD84-AFF8-4249-B55C-8306E74717D7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8727641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D5D725-FCBB-41B2-81D6-8B8E0BD3ED36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2280132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F8CD9C-B36C-4D6B-BDC9-11B53138FFEF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9406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F781-6977-4FC0-88B4-2E56431EB0B0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3C92-6E8B-4CB3-B01D-60F5646FB7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8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F781-6977-4FC0-88B4-2E56431EB0B0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3C92-6E8B-4CB3-B01D-60F5646FB7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25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5F781-6977-4FC0-88B4-2E56431EB0B0}" type="datetimeFigureOut">
              <a:rPr lang="zh-CN" altLang="en-US" smtClean="0"/>
              <a:t>2018/7/15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D3C92-6E8B-4CB3-B01D-60F5646FB7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71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9BE0D1-A52E-4683-BD66-0D7424BBFB46}" type="slidenum">
              <a:rPr lang="zh-CN" alt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2985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宋体" panose="02010600030101010101" pitchFamily="2" charset="-122"/>
              </a:defRPr>
            </a:lvl1pPr>
          </a:lstStyle>
          <a:p>
            <a:endParaRPr lang="en-GB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宋体" panose="02010600030101010101" pitchFamily="2" charset="-122"/>
              </a:defRPr>
            </a:lvl1pPr>
          </a:lstStyle>
          <a:p>
            <a:endParaRPr lang="en-GB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宋体" panose="02010600030101010101" pitchFamily="2" charset="-122"/>
              </a:defRPr>
            </a:lvl1pPr>
          </a:lstStyle>
          <a:p>
            <a:fld id="{63185BCF-9F51-4F66-AEC5-3625B3FFD878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2471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4DADECDA-BCB5-4D84-A0B0-CD1482A00F3E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32733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68080DD0-E5E5-4932-9917-37B2C95887B8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81109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93896D8-6D42-4DF9-A1CD-2419784FB3B0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55675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511B42-1B5E-40B2-9642-264D36B98AC5}" type="slidenum">
              <a:rPr lang="zh-CN" alt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4004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wmf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10" Type="http://schemas.openxmlformats.org/officeDocument/2006/relationships/image" Target="../media/image55.emf"/><Relationship Id="rId4" Type="http://schemas.openxmlformats.org/officeDocument/2006/relationships/image" Target="../media/image49.wmf"/><Relationship Id="rId9" Type="http://schemas.openxmlformats.org/officeDocument/2006/relationships/image" Target="../media/image5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1.wmf"/><Relationship Id="rId5" Type="http://schemas.openxmlformats.org/officeDocument/2006/relationships/image" Target="../media/image60.png"/><Relationship Id="rId4" Type="http://schemas.openxmlformats.org/officeDocument/2006/relationships/image" Target="../media/image5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8.png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7" Type="http://schemas.openxmlformats.org/officeDocument/2006/relationships/image" Target="../media/image87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13" Type="http://schemas.openxmlformats.org/officeDocument/2006/relationships/image" Target="../media/image105.emf"/><Relationship Id="rId3" Type="http://schemas.openxmlformats.org/officeDocument/2006/relationships/image" Target="../media/image96.emf"/><Relationship Id="rId7" Type="http://schemas.openxmlformats.org/officeDocument/2006/relationships/image" Target="../media/image99.emf"/><Relationship Id="rId12" Type="http://schemas.openxmlformats.org/officeDocument/2006/relationships/image" Target="../media/image104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8.emf"/><Relationship Id="rId11" Type="http://schemas.openxmlformats.org/officeDocument/2006/relationships/image" Target="../media/image103.emf"/><Relationship Id="rId5" Type="http://schemas.openxmlformats.org/officeDocument/2006/relationships/image" Target="../media/image97.emf"/><Relationship Id="rId10" Type="http://schemas.openxmlformats.org/officeDocument/2006/relationships/image" Target="../media/image102.emf"/><Relationship Id="rId4" Type="http://schemas.openxmlformats.org/officeDocument/2006/relationships/image" Target="../media/image92.emf"/><Relationship Id="rId9" Type="http://schemas.openxmlformats.org/officeDocument/2006/relationships/image" Target="../media/image10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2.emf"/><Relationship Id="rId5" Type="http://schemas.openxmlformats.org/officeDocument/2006/relationships/image" Target="../media/image96.emf"/><Relationship Id="rId4" Type="http://schemas.openxmlformats.org/officeDocument/2006/relationships/image" Target="../media/image95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3" Type="http://schemas.openxmlformats.org/officeDocument/2006/relationships/image" Target="../media/image109.emf"/><Relationship Id="rId7" Type="http://schemas.openxmlformats.org/officeDocument/2006/relationships/image" Target="../media/image113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2.emf"/><Relationship Id="rId11" Type="http://schemas.openxmlformats.org/officeDocument/2006/relationships/image" Target="../media/image117.emf"/><Relationship Id="rId5" Type="http://schemas.openxmlformats.org/officeDocument/2006/relationships/image" Target="../media/image111.emf"/><Relationship Id="rId10" Type="http://schemas.openxmlformats.org/officeDocument/2006/relationships/image" Target="../media/image116.emf"/><Relationship Id="rId4" Type="http://schemas.openxmlformats.org/officeDocument/2006/relationships/image" Target="../media/image110.emf"/><Relationship Id="rId9" Type="http://schemas.openxmlformats.org/officeDocument/2006/relationships/image" Target="../media/image11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2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2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137.emf"/><Relationship Id="rId3" Type="http://schemas.openxmlformats.org/officeDocument/2006/relationships/image" Target="../media/image130.emf"/><Relationship Id="rId7" Type="http://schemas.openxmlformats.org/officeDocument/2006/relationships/image" Target="../media/image134.emf"/><Relationship Id="rId12" Type="http://schemas.openxmlformats.org/officeDocument/2006/relationships/customXml" Target="../ink/ink3.xml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3.emf"/><Relationship Id="rId11" Type="http://schemas.openxmlformats.org/officeDocument/2006/relationships/image" Target="../media/image136.emf"/><Relationship Id="rId5" Type="http://schemas.openxmlformats.org/officeDocument/2006/relationships/image" Target="../media/image132.emf"/><Relationship Id="rId10" Type="http://schemas.openxmlformats.org/officeDocument/2006/relationships/customXml" Target="../ink/ink2.xml"/><Relationship Id="rId4" Type="http://schemas.openxmlformats.org/officeDocument/2006/relationships/image" Target="../media/image131.emf"/><Relationship Id="rId9" Type="http://schemas.openxmlformats.org/officeDocument/2006/relationships/image" Target="../media/image135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ihep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0488"/>
            <a:ext cx="14287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600982" y="5890096"/>
            <a:ext cx="79420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The International Workshop on Partial Wave Analyses and Advanced Tools for Hadron Physics, July 16-20, 2018, Beijing</a:t>
            </a:r>
            <a:endParaRPr kumimoji="0" lang="zh-CN" altLang="en-GB" sz="18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itchFamily="34" charset="0"/>
              <a:ea typeface="宋体" charset="-122"/>
            </a:endParaRPr>
          </a:p>
        </p:txBody>
      </p:sp>
      <p:pic>
        <p:nvPicPr>
          <p:cNvPr id="13317" name="Picture 7" descr="ihe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88913"/>
            <a:ext cx="3200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1258888" y="614363"/>
            <a:ext cx="3614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Eras Demi ITC" pitchFamily="34" charset="0"/>
                <a:ea typeface="宋体" charset="-122"/>
              </a:rPr>
              <a:t>Institute of High Energy Physics</a:t>
            </a:r>
            <a:endParaRPr kumimoji="0" lang="en-GB" altLang="zh-CN" sz="1800" b="1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ras Demi ITC" pitchFamily="34" charset="0"/>
              <a:ea typeface="宋体" charset="-122"/>
            </a:endParaRPr>
          </a:p>
        </p:txBody>
      </p:sp>
      <p:pic>
        <p:nvPicPr>
          <p:cNvPr id="13319" name="Picture 7" descr="cas_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450"/>
            <a:ext cx="25923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副标题 1"/>
          <p:cNvSpPr>
            <a:spLocks noGrp="1"/>
          </p:cNvSpPr>
          <p:nvPr>
            <p:ph type="subTitle" idx="1"/>
          </p:nvPr>
        </p:nvSpPr>
        <p:spPr>
          <a:xfrm>
            <a:off x="1371600" y="3518905"/>
            <a:ext cx="6400800" cy="23034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20000"/>
              </a:spcAft>
            </a:pPr>
            <a:r>
              <a:rPr lang="en-US" altLang="zh-CN" sz="28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Qiang Zhao</a:t>
            </a:r>
            <a:r>
              <a:rPr lang="en-GB" altLang="zh-CN" sz="28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GB" altLang="zh-CN" sz="24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Institute of High Energy Physics, CAS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altLang="zh-CN" sz="24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and Theoretical Physics </a:t>
            </a:r>
            <a:r>
              <a:rPr lang="en-GB" altLang="zh-CN" sz="2400" b="1" dirty="0" err="1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Center</a:t>
            </a:r>
            <a:r>
              <a:rPr lang="en-GB" altLang="zh-CN" sz="24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 for Science Facilities (TPCSF), CAS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altLang="zh-CN" sz="2400" b="1" i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zhaoq</a:t>
            </a:r>
            <a:r>
              <a:rPr lang="en-GB" altLang="zh-CN" sz="2400" b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@</a:t>
            </a:r>
            <a:r>
              <a:rPr lang="en-GB" altLang="zh-CN" sz="2400" b="1" i="1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ihep.ac.cn </a:t>
            </a:r>
            <a:endParaRPr lang="zh-CN" altLang="en-US" dirty="0">
              <a:ea typeface="宋体" charset="-122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55" y="53626"/>
            <a:ext cx="1215135" cy="120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51538" y="1563556"/>
            <a:ext cx="8098972" cy="1027974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FFCC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SimHei" pitchFamily="49" charset="-122"/>
              </a:rPr>
              <a:t>Triangle singularity and threshold phenomena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SimHei" pitchFamily="49" charset="-122"/>
              </a:rPr>
              <a:t>– a long story about the 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SimHei" pitchFamily="49" charset="-122"/>
              </a:rPr>
              <a:t>pseudoscalar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SimHei" pitchFamily="49" charset="-122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SimHei" pitchFamily="49" charset="-122"/>
              </a:rPr>
              <a:t>glueball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SimHei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6330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21479"/>
            <a:ext cx="7522418" cy="246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A42FD3-5501-4466-B0EF-C693BF37ED6B}" type="slidenum">
              <a:rPr kumimoji="0" lang="zh-CN" alt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812866"/>
            <a:ext cx="56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23472"/>
            <a:ext cx="913998" cy="32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83" y="5659710"/>
            <a:ext cx="5419725" cy="10096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79189"/>
            <a:ext cx="2761713" cy="17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61" y="383704"/>
            <a:ext cx="104775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800100" cy="4000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右大括号 16"/>
          <p:cNvSpPr/>
          <p:nvPr/>
        </p:nvSpPr>
        <p:spPr bwMode="auto">
          <a:xfrm>
            <a:off x="8236396" y="1196752"/>
            <a:ext cx="224036" cy="488087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440" y="1196752"/>
            <a:ext cx="3850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</a:t>
            </a:r>
            <a:r>
              <a:rPr kumimoji="0" lang="en-US" altLang="zh-CN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endParaRPr kumimoji="0" lang="zh-CN" altLang="en-US" sz="18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1115452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Trajectories of 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</a:t>
            </a:r>
            <a:r>
              <a:rPr kumimoji="0" lang="en-US" altLang="zh-CN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±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in the complex 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′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-plane with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increasing from 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s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1</a:t>
            </a:r>
            <a:r>
              <a:rPr kumimoji="0" lang="en-US" altLang="zh-CN" sz="2000" b="0" i="1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N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Wingdings" panose="05000000000000000000" pitchFamily="2" charset="2"/>
              </a:rPr>
              <a:t>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/>
              </a:rPr>
              <a:t>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: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</a:t>
            </a:r>
            <a:r>
              <a:rPr kumimoji="0" lang="en-US" altLang="zh-CN" sz="2000" b="1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/>
              </a:rPr>
              <a:t>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 :(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s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1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s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1</a:t>
            </a:r>
            <a:r>
              <a:rPr kumimoji="0" lang="en-US" altLang="zh-CN" sz="20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N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, 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s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2</a:t>
            </a:r>
            <a:r>
              <a:rPr kumimoji="0" lang="en-US" altLang="zh-CN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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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s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2</a:t>
            </a:r>
            <a:r>
              <a:rPr kumimoji="0" lang="en-US" altLang="zh-CN" sz="20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C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</a:t>
            </a:r>
            <a:r>
              <a:rPr kumimoji="0" lang="en-US" altLang="zh-CN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i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)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Wingdings" panose="05000000000000000000" pitchFamily="2" charset="2"/>
              </a:rPr>
              <a:t>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Wingdings" panose="05000000000000000000" pitchFamily="2" charset="2"/>
              </a:rPr>
              <a:t>B</a:t>
            </a:r>
            <a:r>
              <a:rPr kumimoji="0" lang="en-US" altLang="zh-CN" sz="2000" b="1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/>
              </a:rPr>
              <a:t>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 :(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s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1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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s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1</a:t>
            </a:r>
            <a:r>
              <a:rPr kumimoji="0" lang="en-US" altLang="zh-CN" sz="20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C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, 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s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2</a:t>
            </a:r>
            <a:r>
              <a:rPr kumimoji="0" lang="en-US" altLang="zh-CN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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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s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2</a:t>
            </a:r>
            <a:r>
              <a:rPr kumimoji="0" lang="en-US" altLang="zh-CN" sz="20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N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m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3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 (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s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3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,m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1</a:t>
            </a:r>
            <a:r>
              <a:rPr kumimoji="0" lang="en-US" altLang="zh-CN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2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,m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2</a:t>
            </a:r>
            <a:r>
              <a:rPr kumimoji="0" lang="en-US" altLang="zh-CN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2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)/(m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1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m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2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)</a:t>
            </a:r>
            <a:r>
              <a:rPr kumimoji="0" lang="en-US" altLang="zh-CN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i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)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A</a:t>
            </a:r>
            <a:r>
              <a:rPr kumimoji="0" lang="en-US" altLang="zh-CN" sz="2000" b="1" i="0" u="none" strike="noStrike" kern="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sym typeface="Symbol"/>
              </a:rPr>
              <a:t>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 :(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s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1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s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1</a:t>
            </a:r>
            <a:r>
              <a:rPr kumimoji="0" lang="en-US" altLang="zh-CN" sz="20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N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, 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s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2</a:t>
            </a:r>
            <a:r>
              <a:rPr kumimoji="0" lang="en-US" altLang="zh-CN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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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s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2</a:t>
            </a:r>
            <a:r>
              <a:rPr kumimoji="0" lang="en-US" altLang="zh-CN" sz="20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C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 </a:t>
            </a:r>
            <a:r>
              <a:rPr kumimoji="0" lang="en-US" altLang="zh-CN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i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)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sym typeface="Wingdings" panose="05000000000000000000" pitchFamily="2" charset="2"/>
              </a:rPr>
              <a:t>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sym typeface="Wingdings" panose="05000000000000000000" pitchFamily="2" charset="2"/>
              </a:rPr>
              <a:t>B</a:t>
            </a:r>
            <a:r>
              <a:rPr kumimoji="0" lang="en-US" altLang="zh-CN" sz="2000" b="1" i="0" u="none" strike="noStrike" kern="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sym typeface="Symbol"/>
              </a:rPr>
              <a:t>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 :(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s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1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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s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1</a:t>
            </a:r>
            <a:r>
              <a:rPr kumimoji="0" lang="en-US" altLang="zh-CN" sz="20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C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, 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s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2</a:t>
            </a:r>
            <a:r>
              <a:rPr kumimoji="0" lang="en-US" altLang="zh-CN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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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s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2</a:t>
            </a:r>
            <a:r>
              <a:rPr kumimoji="0" lang="en-US" altLang="zh-CN" sz="20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N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/>
              </a:rPr>
              <a:t>)  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4876" y="115318"/>
            <a:ext cx="4572000" cy="9233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How the logarithmic branch points </a:t>
            </a:r>
            <a:r>
              <a:rPr lang="en-US" altLang="zh-CN" i="1" dirty="0">
                <a:solidFill>
                  <a:srgbClr val="C00000"/>
                </a:solidFill>
                <a:ea typeface="宋体" charset="-122"/>
              </a:rPr>
              <a:t>s</a:t>
            </a:r>
            <a:r>
              <a:rPr lang="en-US" altLang="zh-CN" baseline="30000" dirty="0">
                <a:solidFill>
                  <a:srgbClr val="C00000"/>
                </a:solidFill>
                <a:ea typeface="宋体" charset="-122"/>
              </a:rPr>
              <a:t>±</a:t>
            </a:r>
            <a:r>
              <a:rPr lang="en-US" altLang="zh-CN" baseline="-25000" dirty="0">
                <a:solidFill>
                  <a:srgbClr val="C00000"/>
                </a:solidFill>
                <a:ea typeface="宋体" charset="-122"/>
              </a:rPr>
              <a:t>2</a:t>
            </a:r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 move as </a:t>
            </a:r>
            <a:r>
              <a:rPr lang="en-US" altLang="zh-CN" i="1" dirty="0">
                <a:solidFill>
                  <a:srgbClr val="C00000"/>
                </a:solidFill>
                <a:ea typeface="宋体" charset="-122"/>
              </a:rPr>
              <a:t>s</a:t>
            </a:r>
            <a:r>
              <a:rPr lang="en-US" altLang="zh-CN" baseline="-25000" dirty="0">
                <a:solidFill>
                  <a:srgbClr val="C00000"/>
                </a:solidFill>
                <a:ea typeface="宋体" charset="-122"/>
              </a:rPr>
              <a:t>1</a:t>
            </a:r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 increases from the threshold of (</a:t>
            </a:r>
            <a:r>
              <a:rPr lang="en-US" altLang="zh-CN" i="1" dirty="0">
                <a:solidFill>
                  <a:srgbClr val="C00000"/>
                </a:solidFill>
                <a:ea typeface="宋体" charset="-122"/>
              </a:rPr>
              <a:t>m</a:t>
            </a:r>
            <a:r>
              <a:rPr lang="en-US" altLang="zh-CN" baseline="-25000" dirty="0">
                <a:solidFill>
                  <a:srgbClr val="C00000"/>
                </a:solidFill>
                <a:ea typeface="宋体" charset="-122"/>
              </a:rPr>
              <a:t>2</a:t>
            </a:r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 + </a:t>
            </a:r>
            <a:r>
              <a:rPr lang="en-US" altLang="zh-CN" i="1" dirty="0">
                <a:solidFill>
                  <a:srgbClr val="C00000"/>
                </a:solidFill>
                <a:ea typeface="宋体" charset="-122"/>
              </a:rPr>
              <a:t>m</a:t>
            </a:r>
            <a:r>
              <a:rPr lang="en-US" altLang="zh-CN" baseline="-25000" dirty="0">
                <a:solidFill>
                  <a:srgbClr val="C00000"/>
                </a:solidFill>
                <a:ea typeface="宋体" charset="-122"/>
              </a:rPr>
              <a:t>3</a:t>
            </a:r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)</a:t>
            </a:r>
            <a:r>
              <a:rPr lang="en-US" altLang="zh-CN" baseline="30000" dirty="0">
                <a:solidFill>
                  <a:srgbClr val="C00000"/>
                </a:solidFill>
                <a:ea typeface="宋体" charset="-122"/>
              </a:rPr>
              <a:t>2</a:t>
            </a:r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, with </a:t>
            </a:r>
            <a:r>
              <a:rPr lang="en-US" altLang="zh-CN" i="1" dirty="0">
                <a:solidFill>
                  <a:srgbClr val="C00000"/>
                </a:solidFill>
                <a:ea typeface="宋体" charset="-122"/>
              </a:rPr>
              <a:t>s</a:t>
            </a:r>
            <a:r>
              <a:rPr lang="en-US" altLang="zh-CN" baseline="-25000" dirty="0">
                <a:solidFill>
                  <a:srgbClr val="C00000"/>
                </a:solidFill>
                <a:ea typeface="宋体" charset="-122"/>
              </a:rPr>
              <a:t>3</a:t>
            </a:r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 and </a:t>
            </a:r>
            <a:r>
              <a:rPr lang="en-US" altLang="zh-CN" i="1" dirty="0">
                <a:solidFill>
                  <a:srgbClr val="C00000"/>
                </a:solidFill>
                <a:ea typeface="宋体" charset="-122"/>
              </a:rPr>
              <a:t>m</a:t>
            </a:r>
            <a:r>
              <a:rPr lang="en-US" altLang="zh-CN" baseline="-25000" dirty="0">
                <a:solidFill>
                  <a:srgbClr val="C00000"/>
                </a:solidFill>
                <a:ea typeface="宋体" charset="-122"/>
              </a:rPr>
              <a:t>i</a:t>
            </a:r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 fixed? </a:t>
            </a:r>
          </a:p>
        </p:txBody>
      </p:sp>
    </p:spTree>
    <p:extLst>
      <p:ext uri="{BB962C8B-B14F-4D97-AF65-F5344CB8AC3E}">
        <p14:creationId xmlns:p14="http://schemas.microsoft.com/office/powerpoint/2010/main" val="304756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11188" y="239033"/>
            <a:ext cx="7959498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A brief reminder: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Exotics of Type-I: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J</a:t>
            </a:r>
            <a:r>
              <a:rPr kumimoji="0" lang="en-GB" altLang="zh-CN" sz="2000" b="1" i="0" u="none" strike="noStrike" kern="0" cap="none" spc="0" normalizeH="0" baseline="2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PC</a:t>
            </a: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are not allowed by Q</a:t>
            </a: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</a:t>
            </a: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Q configurations, e.g. 0</a:t>
            </a:r>
            <a:r>
              <a:rPr kumimoji="0" lang="en-GB" altLang="zh-CN" sz="2000" b="1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</a:t>
            </a: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,1</a:t>
            </a:r>
            <a:r>
              <a:rPr kumimoji="0" lang="en-GB" altLang="zh-CN" sz="2000" b="1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</a:t>
            </a: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…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Direct observation</a:t>
            </a:r>
            <a:endParaRPr kumimoji="0" lang="en-GB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11189" y="2162847"/>
            <a:ext cx="795949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Exotics of Type-II: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J</a:t>
            </a:r>
            <a:r>
              <a:rPr kumimoji="0" lang="en-GB" altLang="zh-CN" sz="2000" b="1" i="0" u="none" strike="noStrike" kern="0" cap="none" spc="0" normalizeH="0" baseline="2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PC</a:t>
            </a: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are the same as Q</a:t>
            </a: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</a:t>
            </a: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Q configurations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Outnumbering of conventional QM states?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Peculiar properties?</a:t>
            </a: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1188" y="3940842"/>
            <a:ext cx="795949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Exotics of Type-III: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Leading kinematic singularity can cause measurable effects, e.g. </a:t>
            </a: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the triangle singularity</a:t>
            </a: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What’s the impact?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How to distinguish a genuine state from kinematic effects?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3828" y="6400988"/>
            <a:ext cx="8651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F.-K.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Guo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, C.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Hanhart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, U.-G. Meissner, Q. Wang, Q. Zhao, B.-S. Zou,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sym typeface="Symbol" panose="05050102010706020507" pitchFamily="18" charset="2"/>
              </a:rPr>
              <a:t>Rev. Mod. Phys. 90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sym typeface="Symbol" panose="05050102010706020507" pitchFamily="18" charset="2"/>
              </a:rPr>
              <a:t>, 015004 (2018)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632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3568" y="1628776"/>
            <a:ext cx="7814545" cy="255859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Pct val="130000"/>
              <a:buFont typeface="+mj-lt"/>
              <a:buAutoNum type="arabicPeriod"/>
              <a:tabLst/>
              <a:defRPr/>
            </a:pP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宋体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n-cs"/>
              </a:rPr>
              <a:t>2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n-cs"/>
              </a:rPr>
              <a:t>. Controversial issues in the study of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n-cs"/>
              </a:rPr>
              <a:t>pseudoscalar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n-cs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n-cs"/>
              </a:rPr>
              <a:t>glueball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038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217715" y="243507"/>
            <a:ext cx="87376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The arising of the E-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 puzzle: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E meson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was first observed in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1965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in </a:t>
            </a:r>
            <a:r>
              <a:rPr kumimoji="0" lang="en-US" altLang="zh-CN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p</a:t>
            </a:r>
            <a:r>
              <a:rPr kumimoji="0" lang="en-US" altLang="zh-CN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p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 (K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K) </a:t>
            </a:r>
            <a:r>
              <a:rPr kumimoji="0" lang="en-US" altLang="zh-CN" sz="2400" b="0" i="0" u="none" strike="noStrike" kern="0" cap="none" spc="0" normalizeH="0" baseline="30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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</a:t>
            </a:r>
            <a:r>
              <a:rPr kumimoji="0" lang="en-US" altLang="zh-CN" sz="2400" b="0" i="0" u="none" strike="noStrike" kern="0" cap="none" spc="0" normalizeH="0" baseline="30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Observation of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(1440)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at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Mark II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(left,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1980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) and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Crystal Ball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(right,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1982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) </a:t>
            </a:r>
          </a:p>
        </p:txBody>
      </p:sp>
      <p:pic>
        <p:nvPicPr>
          <p:cNvPr id="265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47" y="1721304"/>
            <a:ext cx="7364243" cy="502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3429255" y="1943327"/>
            <a:ext cx="1497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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(1440) </a:t>
            </a:r>
          </a:p>
        </p:txBody>
      </p:sp>
    </p:spTree>
    <p:extLst>
      <p:ext uri="{BB962C8B-B14F-4D97-AF65-F5344CB8AC3E}">
        <p14:creationId xmlns:p14="http://schemas.microsoft.com/office/powerpoint/2010/main" val="165658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5977"/>
            <a:ext cx="6469063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611188" y="333375"/>
            <a:ext cx="6686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Confirmation </a:t>
            </a:r>
            <a:r>
              <a:rPr lang="en-US" altLang="zh-CN" sz="2800" b="1" kern="0" noProof="0" dirty="0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of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(1440)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at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Mark III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in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1987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3946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6" y="761206"/>
            <a:ext cx="3821245" cy="605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7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675193"/>
            <a:ext cx="408305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5343525" y="3905475"/>
            <a:ext cx="31400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AutoNum type="alphaLcParenBoth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A single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Breit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-Wigner fit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AutoNum type="alphaLcParenBoth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Two interfering B-W fit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AutoNum type="alphaLcParenBoth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Coupled channel B-W fit </a:t>
            </a:r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3274559" y="823119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anose="02010600030101010101" pitchFamily="2" charset="-122"/>
              </a:rPr>
              <a:t>(a) </a:t>
            </a:r>
          </a:p>
        </p:txBody>
      </p:sp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3252788" y="3925888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anose="02010600030101010101" pitchFamily="2" charset="-122"/>
              </a:rPr>
              <a:t>(b) </a:t>
            </a:r>
          </a:p>
        </p:txBody>
      </p:sp>
      <p:sp>
        <p:nvSpPr>
          <p:cNvPr id="267271" name="Text Box 7"/>
          <p:cNvSpPr txBox="1">
            <a:spLocks noChangeArrowheads="1"/>
          </p:cNvSpPr>
          <p:nvPr/>
        </p:nvSpPr>
        <p:spPr bwMode="auto">
          <a:xfrm>
            <a:off x="8005763" y="620713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anose="02010600030101010101" pitchFamily="2" charset="-122"/>
              </a:rPr>
              <a:t>(c) </a:t>
            </a:r>
          </a:p>
        </p:txBody>
      </p:sp>
      <p:sp>
        <p:nvSpPr>
          <p:cNvPr id="267272" name="Line 8"/>
          <p:cNvSpPr>
            <a:spLocks noChangeShapeType="1"/>
          </p:cNvSpPr>
          <p:nvPr/>
        </p:nvSpPr>
        <p:spPr bwMode="auto">
          <a:xfrm>
            <a:off x="1619250" y="4941888"/>
            <a:ext cx="360363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7273" name="Text Box 9"/>
          <p:cNvSpPr txBox="1">
            <a:spLocks noChangeArrowheads="1"/>
          </p:cNvSpPr>
          <p:nvPr/>
        </p:nvSpPr>
        <p:spPr bwMode="auto">
          <a:xfrm>
            <a:off x="1023938" y="4452938"/>
            <a:ext cx="1046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sym typeface="Symbol" panose="05050102010706020507" pitchFamily="18" charset="2"/>
              </a:rPr>
              <a:t>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sym typeface="Symbol" panose="05050102010706020507" pitchFamily="18" charset="2"/>
              </a:rPr>
              <a:t>(1405) </a:t>
            </a:r>
          </a:p>
        </p:txBody>
      </p:sp>
      <p:sp>
        <p:nvSpPr>
          <p:cNvPr id="267274" name="Line 10"/>
          <p:cNvSpPr>
            <a:spLocks noChangeShapeType="1"/>
          </p:cNvSpPr>
          <p:nvPr/>
        </p:nvSpPr>
        <p:spPr bwMode="auto">
          <a:xfrm flipH="1">
            <a:off x="2484438" y="4797425"/>
            <a:ext cx="360362" cy="3603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7275" name="Text Box 11"/>
          <p:cNvSpPr txBox="1">
            <a:spLocks noChangeArrowheads="1"/>
          </p:cNvSpPr>
          <p:nvPr/>
        </p:nvSpPr>
        <p:spPr bwMode="auto">
          <a:xfrm>
            <a:off x="2662238" y="4365625"/>
            <a:ext cx="1046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宋体" panose="02010600030101010101" pitchFamily="2" charset="-122"/>
                <a:sym typeface="Symbol" panose="05050102010706020507" pitchFamily="18" charset="2"/>
              </a:rPr>
              <a:t>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宋体" panose="02010600030101010101" pitchFamily="2" charset="-122"/>
                <a:sym typeface="Symbol" panose="05050102010706020507" pitchFamily="18" charset="2"/>
              </a:rPr>
              <a:t>(1475) </a:t>
            </a:r>
          </a:p>
        </p:txBody>
      </p:sp>
      <p:pic>
        <p:nvPicPr>
          <p:cNvPr id="26727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273900"/>
            <a:ext cx="2554287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727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5200875"/>
            <a:ext cx="22828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727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5821587"/>
            <a:ext cx="40830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279" name="Rectangle 15"/>
          <p:cNvSpPr>
            <a:spLocks noChangeArrowheads="1"/>
          </p:cNvSpPr>
          <p:nvPr/>
        </p:nvSpPr>
        <p:spPr bwMode="auto">
          <a:xfrm>
            <a:off x="4140200" y="5129437"/>
            <a:ext cx="5003800" cy="1152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7280" name="Text Box 16"/>
          <p:cNvSpPr txBox="1">
            <a:spLocks noChangeArrowheads="1"/>
          </p:cNvSpPr>
          <p:nvPr/>
        </p:nvSpPr>
        <p:spPr bwMode="auto">
          <a:xfrm>
            <a:off x="1116012" y="823119"/>
            <a:ext cx="100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Mark III</a:t>
            </a:r>
          </a:p>
        </p:txBody>
      </p:sp>
      <p:sp>
        <p:nvSpPr>
          <p:cNvPr id="267281" name="Text Box 17"/>
          <p:cNvSpPr txBox="1">
            <a:spLocks noChangeArrowheads="1"/>
          </p:cNvSpPr>
          <p:nvPr/>
        </p:nvSpPr>
        <p:spPr bwMode="auto">
          <a:xfrm>
            <a:off x="4408488" y="6380387"/>
            <a:ext cx="40671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Also “confirmed” by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Obelix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collaboration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7177" y="195303"/>
            <a:ext cx="2889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Distorted </a:t>
            </a:r>
            <a:r>
              <a:rPr lang="en-US" altLang="zh-C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lineshape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zh-CN" alt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644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741613" y="1672772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77863" y="2739572"/>
            <a:ext cx="4038600" cy="3429000"/>
          </a:xfrm>
          <a:prstGeom prst="hexagon">
            <a:avLst>
              <a:gd name="adj" fmla="val 29444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20663" y="4454072"/>
            <a:ext cx="50879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735263" y="1901372"/>
            <a:ext cx="6350" cy="46418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08400" y="6254297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K</a:t>
            </a:r>
            <a:r>
              <a:rPr kumimoji="0" lang="en-GB" altLang="zh-CN" sz="2400" b="0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0</a:t>
            </a: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(1460)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4213" y="6254297"/>
            <a:ext cx="1328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K</a:t>
            </a:r>
            <a:r>
              <a:rPr kumimoji="0" lang="en-GB" altLang="zh-CN" sz="2400" b="0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(1460)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6200" y="4644572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  </a:t>
            </a:r>
            <a:r>
              <a:rPr kumimoji="0" lang="en-GB" altLang="zh-CN" sz="2400" b="0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– </a:t>
            </a:r>
            <a:endParaRPr kumimoji="0" lang="en-GB" altLang="zh-CN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303338" y="2136322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K</a:t>
            </a:r>
            <a:r>
              <a:rPr kumimoji="0" lang="en-GB" altLang="zh-CN" sz="2400" b="0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0</a:t>
            </a:r>
            <a:endParaRPr kumimoji="0" lang="en-GB" altLang="zh-CN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03350" y="4717597"/>
            <a:ext cx="2751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</a:t>
            </a:r>
            <a:r>
              <a:rPr kumimoji="0" lang="en-GB" altLang="zh-CN" sz="2400" b="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0</a:t>
            </a:r>
            <a:r>
              <a:rPr kumimoji="0" lang="en-GB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(1295), (1475)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01663" y="4339772"/>
            <a:ext cx="228600" cy="228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516063" y="6016172"/>
            <a:ext cx="228600" cy="228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573463" y="6016172"/>
            <a:ext cx="228600" cy="228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1592263" y="2587172"/>
            <a:ext cx="228600" cy="228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506663" y="4339772"/>
            <a:ext cx="228600" cy="228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2735263" y="4339772"/>
            <a:ext cx="228600" cy="228600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573463" y="2587172"/>
            <a:ext cx="228600" cy="228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564063" y="4339772"/>
            <a:ext cx="228600" cy="228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344863" y="2136322"/>
            <a:ext cx="1404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K</a:t>
            </a:r>
            <a:r>
              <a:rPr kumimoji="0" lang="en-GB" altLang="zh-CN" sz="2400" b="0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</a:t>
            </a: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(1460)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859338" y="387781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kumimoji="0" lang="en-GB" altLang="zh-CN" sz="24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kumimoji="0" lang="en-GB" altLang="zh-CN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782888" y="5816147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1</a:t>
            </a:r>
            <a:endParaRPr kumimoji="0" lang="en-GB" altLang="zh-CN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728913" y="236016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GB" sz="2400" b="0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</a:t>
            </a: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endParaRPr kumimoji="0" lang="en-GB" altLang="zh-CN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815975" y="435723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–1</a:t>
            </a:r>
            <a:endParaRPr kumimoji="0" lang="en-GB" altLang="zh-CN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4151313" y="4376285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</a:t>
            </a: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en-GB" altLang="zh-CN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2655888" y="4514397"/>
            <a:ext cx="228600" cy="2286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468813" y="4644572"/>
            <a:ext cx="1687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</a:t>
            </a:r>
            <a:r>
              <a:rPr kumimoji="0" lang="en-GB" altLang="zh-CN" sz="2400" b="0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+</a:t>
            </a: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(1300)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5918201" y="3856719"/>
            <a:ext cx="33845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Three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 states have been listed by Particle Data Group around 1.2 ~ 1.5 GeV: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(1295),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(1405)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, and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(1475)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619250" y="3466647"/>
            <a:ext cx="231775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宋体" panose="02010600030101010101" pitchFamily="2" charset="-122"/>
              </a:rPr>
              <a:t>1st radial excitation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5283200" y="1867237"/>
            <a:ext cx="3784146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2000" kern="0" dirty="0">
                <a:solidFill>
                  <a:schemeClr val="accent2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The first radial excitation of J</a:t>
            </a:r>
            <a:r>
              <a:rPr lang="en-GB" altLang="zh-CN" sz="2000" kern="0" baseline="30000" dirty="0">
                <a:solidFill>
                  <a:schemeClr val="accent2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P(C)</a:t>
            </a:r>
            <a:r>
              <a:rPr lang="en-GB" altLang="zh-CN" sz="2000" kern="0" dirty="0">
                <a:solidFill>
                  <a:schemeClr val="accent2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=0</a:t>
            </a:r>
            <a:r>
              <a:rPr lang="en-GB" altLang="zh-CN" sz="2000" kern="0" baseline="30000" dirty="0">
                <a:solidFill>
                  <a:schemeClr val="accent2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()</a:t>
            </a:r>
            <a:r>
              <a:rPr lang="en-GB" altLang="zh-CN" sz="2000" kern="0" dirty="0">
                <a:solidFill>
                  <a:schemeClr val="accent2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states also make a</a:t>
            </a:r>
            <a:r>
              <a:rPr kumimoji="0" lang="en-GB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sym typeface="Symbol" panose="05050102010706020507" pitchFamily="18" charset="2"/>
              </a:rPr>
              <a:t></a:t>
            </a:r>
            <a:r>
              <a:rPr kumimoji="0" lang="en-GB" altLang="zh-CN" sz="2000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sym typeface="Symbol" panose="05050102010706020507" pitchFamily="18" charset="2"/>
              </a:rPr>
              <a:t>qq</a:t>
            </a:r>
            <a:r>
              <a:rPr kumimoji="0" lang="en-GB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sym typeface="Symbol" panose="05050102010706020507" pitchFamily="18" charset="2"/>
              </a:rPr>
              <a:t> SU(3) </a:t>
            </a:r>
            <a:r>
              <a:rPr kumimoji="0" lang="en-GB" altLang="zh-CN" sz="2000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sym typeface="Symbol" panose="05050102010706020507" pitchFamily="18" charset="2"/>
              </a:rPr>
              <a:t>flavor</a:t>
            </a:r>
            <a:r>
              <a:rPr kumimoji="0" lang="en-GB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sym typeface="Symbol" panose="05050102010706020507" pitchFamily="18" charset="2"/>
              </a:rPr>
              <a:t> nonet:</a:t>
            </a:r>
            <a:r>
              <a:rPr kumimoji="0" lang="en-GB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</a:t>
            </a: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3</a:t>
            </a: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3 =18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26119" y="208720"/>
            <a:ext cx="78951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Type-II exotics?</a:t>
            </a:r>
          </a:p>
          <a:p>
            <a:r>
              <a:rPr lang="en-US" altLang="zh-CN" sz="2400" b="1" kern="0" dirty="0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The abundance of 0</a:t>
            </a:r>
            <a:r>
              <a:rPr lang="en-US" altLang="zh-CN" sz="2400" b="1" kern="0" baseline="30000" dirty="0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</a:t>
            </a:r>
            <a:r>
              <a:rPr lang="en-US" altLang="zh-CN" sz="2400" b="1" kern="0" dirty="0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(I=0) states implies an exotic candidate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63982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139825"/>
            <a:ext cx="5983287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5157788"/>
            <a:ext cx="521176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755650" y="260350"/>
            <a:ext cx="6100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Regge trajectory for the </a:t>
            </a: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/ mass spectrum </a:t>
            </a:r>
          </a:p>
        </p:txBody>
      </p:sp>
      <p:sp>
        <p:nvSpPr>
          <p:cNvPr id="256007" name="Text Box 7"/>
          <p:cNvSpPr txBox="1">
            <a:spLocks noChangeArrowheads="1"/>
          </p:cNvSpPr>
          <p:nvPr/>
        </p:nvSpPr>
        <p:spPr bwMode="auto">
          <a:xfrm>
            <a:off x="611188" y="6192838"/>
            <a:ext cx="5473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J.S. Yu, Z.F. Sun, X. Liu, and Q. Z., PRD83, 114007 (2011) </a:t>
            </a:r>
          </a:p>
        </p:txBody>
      </p:sp>
      <p:sp>
        <p:nvSpPr>
          <p:cNvPr id="256008" name="Line 8"/>
          <p:cNvSpPr>
            <a:spLocks noChangeShapeType="1"/>
          </p:cNvSpPr>
          <p:nvPr/>
        </p:nvSpPr>
        <p:spPr bwMode="auto">
          <a:xfrm>
            <a:off x="2555875" y="2062163"/>
            <a:ext cx="0" cy="5746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009" name="Text Box 9"/>
          <p:cNvSpPr txBox="1">
            <a:spLocks noChangeArrowheads="1"/>
          </p:cNvSpPr>
          <p:nvPr/>
        </p:nvSpPr>
        <p:spPr bwMode="auto">
          <a:xfrm>
            <a:off x="1476375" y="1438275"/>
            <a:ext cx="2333625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1st radial excitation </a:t>
            </a:r>
          </a:p>
        </p:txBody>
      </p:sp>
      <p:sp>
        <p:nvSpPr>
          <p:cNvPr id="256012" name="Text Box 12"/>
          <p:cNvSpPr txBox="1">
            <a:spLocks noChangeArrowheads="1"/>
          </p:cNvSpPr>
          <p:nvPr/>
        </p:nvSpPr>
        <p:spPr bwMode="auto">
          <a:xfrm>
            <a:off x="6372225" y="1865313"/>
            <a:ext cx="26479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How to understand the presence of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(1405)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? </a:t>
            </a:r>
          </a:p>
        </p:txBody>
      </p:sp>
      <p:sp>
        <p:nvSpPr>
          <p:cNvPr id="256016" name="AutoShape 16"/>
          <p:cNvSpPr>
            <a:spLocks noChangeArrowheads="1"/>
          </p:cNvSpPr>
          <p:nvPr/>
        </p:nvSpPr>
        <p:spPr bwMode="auto">
          <a:xfrm>
            <a:off x="2627313" y="3284538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017" name="Line 17"/>
          <p:cNvSpPr>
            <a:spLocks noChangeShapeType="1"/>
          </p:cNvSpPr>
          <p:nvPr/>
        </p:nvSpPr>
        <p:spPr bwMode="auto">
          <a:xfrm>
            <a:off x="2987675" y="3429000"/>
            <a:ext cx="792163" cy="287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018" name="Text Box 18"/>
          <p:cNvSpPr txBox="1">
            <a:spLocks noChangeArrowheads="1"/>
          </p:cNvSpPr>
          <p:nvPr/>
        </p:nvSpPr>
        <p:spPr bwMode="auto">
          <a:xfrm>
            <a:off x="3876675" y="3589338"/>
            <a:ext cx="1055688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sym typeface="Symbol" panose="05050102010706020507" pitchFamily="18" charset="2"/>
              </a:rPr>
              <a:t>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宋体" panose="02010600030101010101" pitchFamily="2" charset="-122"/>
                <a:sym typeface="Symbol" panose="05050102010706020507" pitchFamily="18" charset="2"/>
              </a:rPr>
              <a:t>(1405) </a:t>
            </a:r>
          </a:p>
        </p:txBody>
      </p:sp>
    </p:spTree>
    <p:extLst>
      <p:ext uri="{BB962C8B-B14F-4D97-AF65-F5344CB8AC3E}">
        <p14:creationId xmlns:p14="http://schemas.microsoft.com/office/powerpoint/2010/main" val="26307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323282" y="295045"/>
            <a:ext cx="872637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The abundance of 0</a:t>
            </a:r>
            <a:r>
              <a:rPr kumimoji="0" lang="en-US" altLang="zh-CN" sz="2800" b="1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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(I=0) states implies a </a:t>
            </a: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glueball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candidate?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Positive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: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Flux tube model favors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M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G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 1.4 GeV 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[1]</a:t>
            </a:r>
          </a:p>
          <a:p>
            <a:pPr marL="342900" lvl="0" indent="-342900" defTabSz="914400"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Dynamical model based on U</a:t>
            </a:r>
            <a:r>
              <a:rPr lang="en-US" altLang="zh-CN" sz="2400" kern="0" baseline="-25000" dirty="0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2400" kern="0" dirty="0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(1) anomaly gives a similar mass </a:t>
            </a:r>
            <a:r>
              <a:rPr lang="en-US" altLang="zh-CN" sz="2400" kern="0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[2]</a:t>
            </a:r>
            <a:r>
              <a:rPr lang="en-US" altLang="zh-CN" sz="2400" kern="0" dirty="0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. </a:t>
            </a:r>
            <a:r>
              <a:rPr lang="en-US" altLang="zh-CN" sz="2400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endParaRPr lang="en-US" altLang="zh-CN" sz="2400" kern="0" dirty="0">
              <a:solidFill>
                <a:schemeClr val="accent2"/>
              </a:solidFill>
              <a:latin typeface="Calibri" panose="020F050202020403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Caveat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: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LQCD favors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M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G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 2.4 – 2.6 GeV 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[3,4]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400" kern="0" dirty="0">
              <a:solidFill>
                <a:schemeClr val="accent2"/>
              </a:solidFill>
              <a:latin typeface="Calibri" panose="020F050202020403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23283" y="5805897"/>
            <a:ext cx="856887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zh-CN" sz="1600" b="0" dirty="0">
                <a:solidFill>
                  <a:srgbClr val="0000FF"/>
                </a:solidFill>
                <a:ea typeface="宋体" panose="02010600030101010101" pitchFamily="2" charset="-122"/>
              </a:rPr>
              <a:t>[1] </a:t>
            </a:r>
            <a:r>
              <a:rPr lang="en-GB" altLang="zh-CN" sz="1600" b="0" dirty="0" err="1">
                <a:solidFill>
                  <a:srgbClr val="0000FF"/>
                </a:solidFill>
                <a:ea typeface="宋体" panose="02010600030101010101" pitchFamily="2" charset="-122"/>
              </a:rPr>
              <a:t>Faddeev</a:t>
            </a:r>
            <a:r>
              <a:rPr lang="en-GB" altLang="zh-CN" sz="1600" b="0" dirty="0">
                <a:solidFill>
                  <a:srgbClr val="0000FF"/>
                </a:solidFill>
                <a:ea typeface="宋体" panose="02010600030101010101" pitchFamily="2" charset="-122"/>
              </a:rPr>
              <a:t>, </a:t>
            </a:r>
            <a:r>
              <a:rPr lang="en-GB" altLang="zh-CN" sz="1600" b="0" dirty="0" err="1">
                <a:solidFill>
                  <a:srgbClr val="0000FF"/>
                </a:solidFill>
                <a:ea typeface="宋体" panose="02010600030101010101" pitchFamily="2" charset="-122"/>
              </a:rPr>
              <a:t>Niemi</a:t>
            </a:r>
            <a:r>
              <a:rPr lang="en-GB" altLang="zh-CN" sz="1600" b="0" dirty="0">
                <a:solidFill>
                  <a:srgbClr val="0000FF"/>
                </a:solidFill>
                <a:ea typeface="宋体" panose="02010600030101010101" pitchFamily="2" charset="-122"/>
              </a:rPr>
              <a:t>, and </a:t>
            </a:r>
            <a:r>
              <a:rPr lang="en-GB" altLang="zh-CN" sz="1600" b="0" dirty="0" err="1">
                <a:solidFill>
                  <a:srgbClr val="0000FF"/>
                </a:solidFill>
                <a:ea typeface="宋体" panose="02010600030101010101" pitchFamily="2" charset="-122"/>
              </a:rPr>
              <a:t>Wiedner</a:t>
            </a:r>
            <a:r>
              <a:rPr lang="en-GB" altLang="zh-CN" sz="1600" b="0" dirty="0">
                <a:solidFill>
                  <a:srgbClr val="0000FF"/>
                </a:solidFill>
                <a:ea typeface="宋体" panose="02010600030101010101" pitchFamily="2" charset="-122"/>
              </a:rPr>
              <a:t>, PRD70, 114033 (2004)</a:t>
            </a:r>
          </a:p>
          <a:p>
            <a:r>
              <a:rPr lang="en-GB" altLang="zh-CN" sz="1600" dirty="0">
                <a:solidFill>
                  <a:srgbClr val="0000FF"/>
                </a:solidFill>
                <a:ea typeface="宋体" panose="02010600030101010101" pitchFamily="2" charset="-122"/>
              </a:rPr>
              <a:t>[2] </a:t>
            </a:r>
            <a:r>
              <a:rPr lang="en-US" altLang="zh-CN" sz="1600" dirty="0">
                <a:solidFill>
                  <a:srgbClr val="0000FF"/>
                </a:solidFill>
                <a:ea typeface="宋体" panose="02010600030101010101" pitchFamily="2" charset="-122"/>
              </a:rPr>
              <a:t>H. Y. Cheng, H. n. Li, and K. F. Liu, Phys. Rev. D 79, 014024 (2009)</a:t>
            </a:r>
            <a:endParaRPr lang="en-GB" altLang="zh-CN" sz="1600" dirty="0">
              <a:solidFill>
                <a:srgbClr val="0000FF"/>
              </a:solidFill>
              <a:ea typeface="宋体" panose="02010600030101010101" pitchFamily="2" charset="-122"/>
            </a:endParaRPr>
          </a:p>
          <a:p>
            <a:r>
              <a:rPr lang="en-GB" altLang="zh-CN" sz="1600" b="0" dirty="0">
                <a:solidFill>
                  <a:srgbClr val="0000FF"/>
                </a:solidFill>
                <a:ea typeface="宋体" panose="02010600030101010101" pitchFamily="2" charset="-122"/>
              </a:rPr>
              <a:t>[3] Morningstar and </a:t>
            </a:r>
            <a:r>
              <a:rPr lang="en-GB" altLang="zh-CN" sz="1600" b="0" dirty="0" err="1">
                <a:solidFill>
                  <a:srgbClr val="0000FF"/>
                </a:solidFill>
                <a:ea typeface="宋体" panose="02010600030101010101" pitchFamily="2" charset="-122"/>
              </a:rPr>
              <a:t>Peardon</a:t>
            </a:r>
            <a:r>
              <a:rPr lang="en-GB" altLang="zh-CN" sz="1600" b="0" dirty="0">
                <a:solidFill>
                  <a:srgbClr val="0000FF"/>
                </a:solidFill>
                <a:ea typeface="宋体" panose="02010600030101010101" pitchFamily="2" charset="-122"/>
              </a:rPr>
              <a:t>, PRD60, 034509 (1999); Y</a:t>
            </a:r>
            <a:r>
              <a:rPr lang="en-GB" altLang="zh-CN" sz="1600" dirty="0">
                <a:solidFill>
                  <a:srgbClr val="0000FF"/>
                </a:solidFill>
                <a:ea typeface="宋体" panose="02010600030101010101" pitchFamily="2" charset="-122"/>
              </a:rPr>
              <a:t>. Chen et al., PRD73, 014516(2006)</a:t>
            </a:r>
          </a:p>
          <a:p>
            <a:r>
              <a:rPr lang="en-GB" altLang="zh-CN" sz="1600" dirty="0">
                <a:solidFill>
                  <a:srgbClr val="0000FF"/>
                </a:solidFill>
                <a:ea typeface="宋体" panose="02010600030101010101" pitchFamily="2" charset="-122"/>
              </a:rPr>
              <a:t>[4] Richards, Irving, Gregory, and </a:t>
            </a:r>
            <a:r>
              <a:rPr lang="en-GB" altLang="zh-CN" sz="1600" dirty="0" err="1">
                <a:solidFill>
                  <a:srgbClr val="0000FF"/>
                </a:solidFill>
                <a:ea typeface="宋体" panose="02010600030101010101" pitchFamily="2" charset="-122"/>
              </a:rPr>
              <a:t>McNeile</a:t>
            </a:r>
            <a:r>
              <a:rPr lang="en-GB" altLang="zh-CN" sz="1600" dirty="0">
                <a:solidFill>
                  <a:srgbClr val="0000FF"/>
                </a:solidFill>
                <a:ea typeface="宋体" panose="02010600030101010101" pitchFamily="2" charset="-122"/>
              </a:rPr>
              <a:t> (UKQCD), PRD82, 034501 (2010)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3282" y="3866905"/>
            <a:ext cx="843835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spcBef>
                <a:spcPts val="60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How to understand the HUGE difference between the dynamical calculations and LQCD results?</a:t>
            </a:r>
          </a:p>
          <a:p>
            <a:pPr marL="342900" lvl="0" indent="-342900" defTabSz="914400">
              <a:spcBef>
                <a:spcPts val="60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What can we learn from modern high-precision data? E.g. BESIII, Belle, </a:t>
            </a:r>
            <a:r>
              <a:rPr lang="en-US" altLang="zh-CN" sz="24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LHCb</a:t>
            </a: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…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2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90" y="128311"/>
            <a:ext cx="6657019" cy="1187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8" y="1411724"/>
            <a:ext cx="5531009" cy="53403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auto">
          <a:xfrm>
            <a:off x="304802" y="2206171"/>
            <a:ext cx="5246915" cy="54428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811" y="2478314"/>
            <a:ext cx="2050988" cy="3366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6799" y="2478314"/>
            <a:ext cx="1251450" cy="33799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383" y="1982093"/>
            <a:ext cx="2415994" cy="3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3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5400" b="1" u="sng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Outline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28776"/>
            <a:ext cx="8323943" cy="4721224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defTabSz="914400">
              <a:spcBef>
                <a:spcPct val="35000"/>
              </a:spcBef>
              <a:buSzPct val="130000"/>
              <a:buFont typeface="+mj-lt"/>
              <a:buAutoNum type="arabicPeriod"/>
            </a:pPr>
            <a:r>
              <a:rPr lang="en-US" altLang="zh-CN" sz="2800" b="1" kern="0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Exotic hadrons and observable effects produced by leading kinematic singularities, “triangle singularity”</a:t>
            </a:r>
          </a:p>
          <a:p>
            <a:pPr marL="514350" indent="-514350" defTabSz="914400">
              <a:spcBef>
                <a:spcPct val="35000"/>
              </a:spcBef>
              <a:buSzPct val="130000"/>
              <a:buFont typeface="+mj-lt"/>
              <a:buAutoNum type="arabicPeriod"/>
            </a:pPr>
            <a:r>
              <a:rPr lang="en-US" altLang="zh-CN" sz="2800" b="1" kern="0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Controversial issues in the study of </a:t>
            </a:r>
            <a:r>
              <a:rPr lang="en-US" altLang="zh-CN" sz="2800" b="1" kern="0" dirty="0" err="1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pseudoscalar</a:t>
            </a:r>
            <a:r>
              <a:rPr lang="en-US" altLang="zh-CN" sz="2800" b="1" kern="0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 </a:t>
            </a:r>
            <a:r>
              <a:rPr lang="en-US" altLang="zh-CN" sz="2800" b="1" kern="0" dirty="0" err="1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glueball</a:t>
            </a:r>
            <a:r>
              <a:rPr lang="en-US" altLang="zh-CN" sz="2800" b="1" kern="0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 </a:t>
            </a:r>
          </a:p>
          <a:p>
            <a:pPr marL="514350" indent="-514350" defTabSz="914400">
              <a:spcBef>
                <a:spcPct val="35000"/>
              </a:spcBef>
              <a:buSzPct val="130000"/>
              <a:buFont typeface="+mj-lt"/>
              <a:buAutoNum type="arabicPeriod"/>
            </a:pPr>
            <a:r>
              <a:rPr lang="en-US" altLang="zh-CN" sz="2800" b="1" kern="0" dirty="0" err="1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Reconsile</a:t>
            </a:r>
            <a:r>
              <a:rPr lang="en-US" altLang="zh-CN" sz="2800" b="1" kern="0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 the </a:t>
            </a:r>
            <a:r>
              <a:rPr lang="en-US" altLang="zh-CN" sz="2800" b="1" kern="0" dirty="0" err="1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the</a:t>
            </a:r>
            <a:r>
              <a:rPr lang="en-US" altLang="zh-CN" sz="2800" b="1" kern="0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 dynamical model calculations with LQCD simulations </a:t>
            </a:r>
          </a:p>
          <a:p>
            <a:pPr marL="514350" indent="-514350" defTabSz="914400">
              <a:spcBef>
                <a:spcPct val="35000"/>
              </a:spcBef>
              <a:buSzPct val="130000"/>
              <a:buFont typeface="+mj-lt"/>
              <a:buAutoNum type="arabicPeriod"/>
            </a:pPr>
            <a:r>
              <a:rPr lang="en-US" altLang="zh-CN" sz="2800" b="1" kern="0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Observables sensitive to the underlying dynamics</a:t>
            </a:r>
          </a:p>
          <a:p>
            <a:pPr marL="514350" indent="-514350" defTabSz="914400">
              <a:spcBef>
                <a:spcPct val="35000"/>
              </a:spcBef>
              <a:buSzPct val="130000"/>
              <a:buFont typeface="+mj-lt"/>
              <a:buAutoNum type="arabicPeriod"/>
            </a:pPr>
            <a:r>
              <a:rPr lang="en-US" altLang="zh-CN" sz="2800" b="1" kern="0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Brief summary</a:t>
            </a:r>
          </a:p>
        </p:txBody>
      </p:sp>
    </p:spTree>
    <p:extLst>
      <p:ext uri="{BB962C8B-B14F-4D97-AF65-F5344CB8AC3E}">
        <p14:creationId xmlns:p14="http://schemas.microsoft.com/office/powerpoint/2010/main" val="406909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24" y="139207"/>
            <a:ext cx="6639638" cy="1209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9199"/>
            <a:ext cx="5297373" cy="42894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072" y="4420490"/>
            <a:ext cx="2172656" cy="1805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110" y="4385690"/>
            <a:ext cx="1320975" cy="1840050"/>
          </a:xfrm>
          <a:prstGeom prst="rect">
            <a:avLst/>
          </a:prstGeom>
        </p:spPr>
      </p:pic>
      <p:sp>
        <p:nvSpPr>
          <p:cNvPr id="6" name="对话气泡: 圆角矩形 5"/>
          <p:cNvSpPr/>
          <p:nvPr/>
        </p:nvSpPr>
        <p:spPr bwMode="auto">
          <a:xfrm>
            <a:off x="3432629" y="2902857"/>
            <a:ext cx="2525485" cy="1037772"/>
          </a:xfrm>
          <a:prstGeom prst="wedgeRoundRectCallout">
            <a:avLst>
              <a:gd name="adj1" fmla="val -48994"/>
              <a:gd name="adj2" fmla="val 9117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No data from</a:t>
            </a:r>
            <a:r>
              <a:rPr kumimoji="0" lang="en-US" altLang="zh-CN" sz="2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BESIII quoted!!!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51200" y="1436914"/>
            <a:ext cx="563888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Apparent inconsistency between the analyses for </a:t>
            </a:r>
            <a:r>
              <a:rPr lang="en-US" altLang="zh-CN" sz="2000" b="1" dirty="0">
                <a:solidFill>
                  <a:srgbClr val="FF0000"/>
                </a:solidFill>
                <a:sym typeface="Symbol" panose="05050102010706020507" pitchFamily="18" charset="2"/>
              </a:rPr>
              <a:t>(1405) and (1475)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44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9657" y="192315"/>
            <a:ext cx="8860972" cy="52322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zh-CN" sz="2800" b="1" kern="0" dirty="0">
                <a:solidFill>
                  <a:srgbClr val="0033CC"/>
                </a:solidFill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BESIII measurements of (…) states in J/ and  decays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94" y="2753512"/>
            <a:ext cx="6535351" cy="935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85" y="3713290"/>
            <a:ext cx="6535351" cy="234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65" y="2005102"/>
            <a:ext cx="4326608" cy="654585"/>
          </a:xfrm>
          <a:prstGeom prst="rect">
            <a:avLst/>
          </a:prstGeom>
        </p:spPr>
      </p:pic>
      <p:sp>
        <p:nvSpPr>
          <p:cNvPr id="7" name="Freeform 21"/>
          <p:cNvSpPr>
            <a:spLocks/>
          </p:cNvSpPr>
          <p:nvPr/>
        </p:nvSpPr>
        <p:spPr bwMode="auto">
          <a:xfrm rot="19730025">
            <a:off x="6496068" y="1387439"/>
            <a:ext cx="762000" cy="152400"/>
          </a:xfrm>
          <a:custGeom>
            <a:avLst/>
            <a:gdLst>
              <a:gd name="T0" fmla="*/ 0 w 576"/>
              <a:gd name="T1" fmla="*/ 152 h 200"/>
              <a:gd name="T2" fmla="*/ 48 w 576"/>
              <a:gd name="T3" fmla="*/ 8 h 200"/>
              <a:gd name="T4" fmla="*/ 96 w 576"/>
              <a:gd name="T5" fmla="*/ 200 h 200"/>
              <a:gd name="T6" fmla="*/ 144 w 576"/>
              <a:gd name="T7" fmla="*/ 8 h 200"/>
              <a:gd name="T8" fmla="*/ 192 w 576"/>
              <a:gd name="T9" fmla="*/ 200 h 200"/>
              <a:gd name="T10" fmla="*/ 240 w 576"/>
              <a:gd name="T11" fmla="*/ 8 h 200"/>
              <a:gd name="T12" fmla="*/ 288 w 576"/>
              <a:gd name="T13" fmla="*/ 200 h 200"/>
              <a:gd name="T14" fmla="*/ 336 w 576"/>
              <a:gd name="T15" fmla="*/ 8 h 200"/>
              <a:gd name="T16" fmla="*/ 384 w 576"/>
              <a:gd name="T17" fmla="*/ 200 h 200"/>
              <a:gd name="T18" fmla="*/ 432 w 576"/>
              <a:gd name="T19" fmla="*/ 8 h 200"/>
              <a:gd name="T20" fmla="*/ 480 w 576"/>
              <a:gd name="T21" fmla="*/ 200 h 200"/>
              <a:gd name="T22" fmla="*/ 528 w 576"/>
              <a:gd name="T23" fmla="*/ 8 h 200"/>
              <a:gd name="T24" fmla="*/ 576 w 576"/>
              <a:gd name="T25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6" h="200">
                <a:moveTo>
                  <a:pt x="0" y="152"/>
                </a:moveTo>
                <a:cubicBezTo>
                  <a:pt x="16" y="76"/>
                  <a:pt x="32" y="0"/>
                  <a:pt x="48" y="8"/>
                </a:cubicBezTo>
                <a:cubicBezTo>
                  <a:pt x="64" y="16"/>
                  <a:pt x="80" y="200"/>
                  <a:pt x="96" y="200"/>
                </a:cubicBezTo>
                <a:cubicBezTo>
                  <a:pt x="112" y="200"/>
                  <a:pt x="128" y="8"/>
                  <a:pt x="144" y="8"/>
                </a:cubicBezTo>
                <a:cubicBezTo>
                  <a:pt x="160" y="8"/>
                  <a:pt x="176" y="200"/>
                  <a:pt x="192" y="200"/>
                </a:cubicBezTo>
                <a:cubicBezTo>
                  <a:pt x="208" y="200"/>
                  <a:pt x="224" y="8"/>
                  <a:pt x="240" y="8"/>
                </a:cubicBezTo>
                <a:cubicBezTo>
                  <a:pt x="256" y="8"/>
                  <a:pt x="272" y="200"/>
                  <a:pt x="288" y="200"/>
                </a:cubicBezTo>
                <a:cubicBezTo>
                  <a:pt x="304" y="200"/>
                  <a:pt x="320" y="8"/>
                  <a:pt x="336" y="8"/>
                </a:cubicBezTo>
                <a:cubicBezTo>
                  <a:pt x="352" y="8"/>
                  <a:pt x="368" y="200"/>
                  <a:pt x="384" y="200"/>
                </a:cubicBezTo>
                <a:cubicBezTo>
                  <a:pt x="400" y="200"/>
                  <a:pt x="416" y="8"/>
                  <a:pt x="432" y="8"/>
                </a:cubicBezTo>
                <a:cubicBezTo>
                  <a:pt x="448" y="8"/>
                  <a:pt x="464" y="200"/>
                  <a:pt x="480" y="200"/>
                </a:cubicBezTo>
                <a:cubicBezTo>
                  <a:pt x="496" y="200"/>
                  <a:pt x="512" y="8"/>
                  <a:pt x="528" y="8"/>
                </a:cubicBezTo>
                <a:cubicBezTo>
                  <a:pt x="544" y="8"/>
                  <a:pt x="560" y="104"/>
                  <a:pt x="576" y="200"/>
                </a:cubicBez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Freeform 18"/>
          <p:cNvSpPr>
            <a:spLocks/>
          </p:cNvSpPr>
          <p:nvPr/>
        </p:nvSpPr>
        <p:spPr bwMode="auto">
          <a:xfrm rot="2023096">
            <a:off x="7268809" y="1847378"/>
            <a:ext cx="865188" cy="643459"/>
          </a:xfrm>
          <a:custGeom>
            <a:avLst/>
            <a:gdLst>
              <a:gd name="T0" fmla="*/ 597 w 687"/>
              <a:gd name="T1" fmla="*/ 0 h 377"/>
              <a:gd name="T2" fmla="*/ 98 w 687"/>
              <a:gd name="T3" fmla="*/ 181 h 377"/>
              <a:gd name="T4" fmla="*/ 98 w 687"/>
              <a:gd name="T5" fmla="*/ 362 h 377"/>
              <a:gd name="T6" fmla="*/ 687 w 687"/>
              <a:gd name="T7" fmla="*/ 272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7" h="377">
                <a:moveTo>
                  <a:pt x="597" y="0"/>
                </a:moveTo>
                <a:cubicBezTo>
                  <a:pt x="389" y="60"/>
                  <a:pt x="181" y="121"/>
                  <a:pt x="98" y="181"/>
                </a:cubicBezTo>
                <a:cubicBezTo>
                  <a:pt x="15" y="241"/>
                  <a:pt x="0" y="347"/>
                  <a:pt x="98" y="362"/>
                </a:cubicBezTo>
                <a:cubicBezTo>
                  <a:pt x="196" y="377"/>
                  <a:pt x="441" y="324"/>
                  <a:pt x="687" y="27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9"/>
          <p:cNvSpPr>
            <a:spLocks/>
          </p:cNvSpPr>
          <p:nvPr/>
        </p:nvSpPr>
        <p:spPr bwMode="auto">
          <a:xfrm rot="2658403">
            <a:off x="6578929" y="1948922"/>
            <a:ext cx="800884" cy="366619"/>
          </a:xfrm>
          <a:custGeom>
            <a:avLst/>
            <a:gdLst>
              <a:gd name="T0" fmla="*/ 0 w 777"/>
              <a:gd name="T1" fmla="*/ 287 h 287"/>
              <a:gd name="T2" fmla="*/ 56 w 777"/>
              <a:gd name="T3" fmla="*/ 231 h 287"/>
              <a:gd name="T4" fmla="*/ 80 w 777"/>
              <a:gd name="T5" fmla="*/ 215 h 287"/>
              <a:gd name="T6" fmla="*/ 128 w 777"/>
              <a:gd name="T7" fmla="*/ 199 h 287"/>
              <a:gd name="T8" fmla="*/ 160 w 777"/>
              <a:gd name="T9" fmla="*/ 271 h 287"/>
              <a:gd name="T10" fmla="*/ 128 w 777"/>
              <a:gd name="T11" fmla="*/ 263 h 287"/>
              <a:gd name="T12" fmla="*/ 144 w 777"/>
              <a:gd name="T13" fmla="*/ 167 h 287"/>
              <a:gd name="T14" fmla="*/ 224 w 777"/>
              <a:gd name="T15" fmla="*/ 135 h 287"/>
              <a:gd name="T16" fmla="*/ 312 w 777"/>
              <a:gd name="T17" fmla="*/ 191 h 287"/>
              <a:gd name="T18" fmla="*/ 304 w 777"/>
              <a:gd name="T19" fmla="*/ 239 h 287"/>
              <a:gd name="T20" fmla="*/ 248 w 777"/>
              <a:gd name="T21" fmla="*/ 207 h 287"/>
              <a:gd name="T22" fmla="*/ 288 w 777"/>
              <a:gd name="T23" fmla="*/ 111 h 287"/>
              <a:gd name="T24" fmla="*/ 320 w 777"/>
              <a:gd name="T25" fmla="*/ 95 h 287"/>
              <a:gd name="T26" fmla="*/ 368 w 777"/>
              <a:gd name="T27" fmla="*/ 79 h 287"/>
              <a:gd name="T28" fmla="*/ 424 w 777"/>
              <a:gd name="T29" fmla="*/ 87 h 287"/>
              <a:gd name="T30" fmla="*/ 440 w 777"/>
              <a:gd name="T31" fmla="*/ 135 h 287"/>
              <a:gd name="T32" fmla="*/ 360 w 777"/>
              <a:gd name="T33" fmla="*/ 127 h 287"/>
              <a:gd name="T34" fmla="*/ 432 w 777"/>
              <a:gd name="T35" fmla="*/ 39 h 287"/>
              <a:gd name="T36" fmla="*/ 480 w 777"/>
              <a:gd name="T37" fmla="*/ 15 h 287"/>
              <a:gd name="T38" fmla="*/ 632 w 777"/>
              <a:gd name="T39" fmla="*/ 95 h 287"/>
              <a:gd name="T40" fmla="*/ 536 w 777"/>
              <a:gd name="T41" fmla="*/ 151 h 287"/>
              <a:gd name="T42" fmla="*/ 536 w 777"/>
              <a:gd name="T43" fmla="*/ 71 h 287"/>
              <a:gd name="T44" fmla="*/ 584 w 777"/>
              <a:gd name="T45" fmla="*/ 39 h 287"/>
              <a:gd name="T46" fmla="*/ 760 w 777"/>
              <a:gd name="T47" fmla="*/ 63 h 287"/>
              <a:gd name="T48" fmla="*/ 776 w 777"/>
              <a:gd name="T49" fmla="*/ 119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77" h="287">
                <a:moveTo>
                  <a:pt x="0" y="287"/>
                </a:moveTo>
                <a:cubicBezTo>
                  <a:pt x="12" y="250"/>
                  <a:pt x="17" y="241"/>
                  <a:pt x="56" y="231"/>
                </a:cubicBezTo>
                <a:cubicBezTo>
                  <a:pt x="64" y="226"/>
                  <a:pt x="71" y="219"/>
                  <a:pt x="80" y="215"/>
                </a:cubicBezTo>
                <a:cubicBezTo>
                  <a:pt x="95" y="208"/>
                  <a:pt x="128" y="199"/>
                  <a:pt x="128" y="199"/>
                </a:cubicBezTo>
                <a:cubicBezTo>
                  <a:pt x="181" y="212"/>
                  <a:pt x="170" y="220"/>
                  <a:pt x="160" y="271"/>
                </a:cubicBezTo>
                <a:cubicBezTo>
                  <a:pt x="149" y="268"/>
                  <a:pt x="131" y="274"/>
                  <a:pt x="128" y="263"/>
                </a:cubicBezTo>
                <a:cubicBezTo>
                  <a:pt x="119" y="232"/>
                  <a:pt x="124" y="192"/>
                  <a:pt x="144" y="167"/>
                </a:cubicBezTo>
                <a:cubicBezTo>
                  <a:pt x="161" y="146"/>
                  <a:pt x="200" y="141"/>
                  <a:pt x="224" y="135"/>
                </a:cubicBezTo>
                <a:cubicBezTo>
                  <a:pt x="289" y="143"/>
                  <a:pt x="294" y="136"/>
                  <a:pt x="312" y="191"/>
                </a:cubicBezTo>
                <a:cubicBezTo>
                  <a:pt x="309" y="207"/>
                  <a:pt x="316" y="229"/>
                  <a:pt x="304" y="239"/>
                </a:cubicBezTo>
                <a:cubicBezTo>
                  <a:pt x="276" y="262"/>
                  <a:pt x="256" y="219"/>
                  <a:pt x="248" y="207"/>
                </a:cubicBezTo>
                <a:cubicBezTo>
                  <a:pt x="253" y="178"/>
                  <a:pt x="254" y="128"/>
                  <a:pt x="288" y="111"/>
                </a:cubicBezTo>
                <a:cubicBezTo>
                  <a:pt x="299" y="106"/>
                  <a:pt x="309" y="99"/>
                  <a:pt x="320" y="95"/>
                </a:cubicBezTo>
                <a:cubicBezTo>
                  <a:pt x="336" y="89"/>
                  <a:pt x="368" y="79"/>
                  <a:pt x="368" y="79"/>
                </a:cubicBezTo>
                <a:cubicBezTo>
                  <a:pt x="387" y="82"/>
                  <a:pt x="409" y="75"/>
                  <a:pt x="424" y="87"/>
                </a:cubicBezTo>
                <a:cubicBezTo>
                  <a:pt x="437" y="97"/>
                  <a:pt x="440" y="135"/>
                  <a:pt x="440" y="135"/>
                </a:cubicBezTo>
                <a:cubicBezTo>
                  <a:pt x="422" y="189"/>
                  <a:pt x="376" y="174"/>
                  <a:pt x="360" y="127"/>
                </a:cubicBezTo>
                <a:cubicBezTo>
                  <a:pt x="373" y="62"/>
                  <a:pt x="378" y="66"/>
                  <a:pt x="432" y="39"/>
                </a:cubicBezTo>
                <a:cubicBezTo>
                  <a:pt x="494" y="8"/>
                  <a:pt x="420" y="35"/>
                  <a:pt x="480" y="15"/>
                </a:cubicBezTo>
                <a:cubicBezTo>
                  <a:pt x="603" y="23"/>
                  <a:pt x="600" y="0"/>
                  <a:pt x="632" y="95"/>
                </a:cubicBezTo>
                <a:cubicBezTo>
                  <a:pt x="609" y="163"/>
                  <a:pt x="608" y="161"/>
                  <a:pt x="536" y="151"/>
                </a:cubicBezTo>
                <a:cubicBezTo>
                  <a:pt x="522" y="129"/>
                  <a:pt x="513" y="94"/>
                  <a:pt x="536" y="71"/>
                </a:cubicBezTo>
                <a:cubicBezTo>
                  <a:pt x="550" y="57"/>
                  <a:pt x="584" y="39"/>
                  <a:pt x="584" y="39"/>
                </a:cubicBezTo>
                <a:cubicBezTo>
                  <a:pt x="657" y="44"/>
                  <a:pt x="698" y="42"/>
                  <a:pt x="760" y="63"/>
                </a:cubicBezTo>
                <a:cubicBezTo>
                  <a:pt x="777" y="114"/>
                  <a:pt x="776" y="94"/>
                  <a:pt x="776" y="11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20"/>
          <p:cNvSpPr>
            <a:spLocks/>
          </p:cNvSpPr>
          <p:nvPr/>
        </p:nvSpPr>
        <p:spPr bwMode="auto">
          <a:xfrm rot="1718709">
            <a:off x="6693389" y="1770540"/>
            <a:ext cx="758044" cy="267788"/>
          </a:xfrm>
          <a:custGeom>
            <a:avLst/>
            <a:gdLst>
              <a:gd name="T0" fmla="*/ 0 w 456"/>
              <a:gd name="T1" fmla="*/ 145 h 149"/>
              <a:gd name="T2" fmla="*/ 40 w 456"/>
              <a:gd name="T3" fmla="*/ 73 h 149"/>
              <a:gd name="T4" fmla="*/ 88 w 456"/>
              <a:gd name="T5" fmla="*/ 57 h 149"/>
              <a:gd name="T6" fmla="*/ 144 w 456"/>
              <a:gd name="T7" fmla="*/ 65 h 149"/>
              <a:gd name="T8" fmla="*/ 96 w 456"/>
              <a:gd name="T9" fmla="*/ 113 h 149"/>
              <a:gd name="T10" fmla="*/ 152 w 456"/>
              <a:gd name="T11" fmla="*/ 25 h 149"/>
              <a:gd name="T12" fmla="*/ 296 w 456"/>
              <a:gd name="T13" fmla="*/ 97 h 149"/>
              <a:gd name="T14" fmla="*/ 224 w 456"/>
              <a:gd name="T15" fmla="*/ 89 h 149"/>
              <a:gd name="T16" fmla="*/ 232 w 456"/>
              <a:gd name="T17" fmla="*/ 41 h 149"/>
              <a:gd name="T18" fmla="*/ 304 w 456"/>
              <a:gd name="T19" fmla="*/ 17 h 149"/>
              <a:gd name="T20" fmla="*/ 456 w 456"/>
              <a:gd name="T21" fmla="*/ 1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6" h="149">
                <a:moveTo>
                  <a:pt x="0" y="145"/>
                </a:moveTo>
                <a:cubicBezTo>
                  <a:pt x="11" y="128"/>
                  <a:pt x="23" y="84"/>
                  <a:pt x="40" y="73"/>
                </a:cubicBezTo>
                <a:cubicBezTo>
                  <a:pt x="54" y="64"/>
                  <a:pt x="88" y="57"/>
                  <a:pt x="88" y="57"/>
                </a:cubicBezTo>
                <a:cubicBezTo>
                  <a:pt x="107" y="60"/>
                  <a:pt x="133" y="50"/>
                  <a:pt x="144" y="65"/>
                </a:cubicBezTo>
                <a:cubicBezTo>
                  <a:pt x="207" y="149"/>
                  <a:pt x="102" y="114"/>
                  <a:pt x="96" y="113"/>
                </a:cubicBezTo>
                <a:cubicBezTo>
                  <a:pt x="106" y="73"/>
                  <a:pt x="109" y="39"/>
                  <a:pt x="152" y="25"/>
                </a:cubicBezTo>
                <a:cubicBezTo>
                  <a:pt x="257" y="31"/>
                  <a:pt x="315" y="0"/>
                  <a:pt x="296" y="97"/>
                </a:cubicBezTo>
                <a:cubicBezTo>
                  <a:pt x="272" y="94"/>
                  <a:pt x="246" y="98"/>
                  <a:pt x="224" y="89"/>
                </a:cubicBezTo>
                <a:cubicBezTo>
                  <a:pt x="200" y="80"/>
                  <a:pt x="226" y="45"/>
                  <a:pt x="232" y="41"/>
                </a:cubicBezTo>
                <a:cubicBezTo>
                  <a:pt x="253" y="28"/>
                  <a:pt x="280" y="25"/>
                  <a:pt x="304" y="17"/>
                </a:cubicBezTo>
                <a:cubicBezTo>
                  <a:pt x="352" y="1"/>
                  <a:pt x="405" y="17"/>
                  <a:pt x="456" y="1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8"/>
          <p:cNvSpPr>
            <a:spLocks/>
          </p:cNvSpPr>
          <p:nvPr/>
        </p:nvSpPr>
        <p:spPr bwMode="auto">
          <a:xfrm rot="12307737">
            <a:off x="5663698" y="1544157"/>
            <a:ext cx="994750" cy="720554"/>
          </a:xfrm>
          <a:custGeom>
            <a:avLst/>
            <a:gdLst>
              <a:gd name="T0" fmla="*/ 597 w 687"/>
              <a:gd name="T1" fmla="*/ 0 h 377"/>
              <a:gd name="T2" fmla="*/ 98 w 687"/>
              <a:gd name="T3" fmla="*/ 181 h 377"/>
              <a:gd name="T4" fmla="*/ 98 w 687"/>
              <a:gd name="T5" fmla="*/ 362 h 377"/>
              <a:gd name="T6" fmla="*/ 687 w 687"/>
              <a:gd name="T7" fmla="*/ 272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7" h="377">
                <a:moveTo>
                  <a:pt x="597" y="0"/>
                </a:moveTo>
                <a:cubicBezTo>
                  <a:pt x="389" y="60"/>
                  <a:pt x="181" y="121"/>
                  <a:pt x="98" y="181"/>
                </a:cubicBezTo>
                <a:cubicBezTo>
                  <a:pt x="15" y="241"/>
                  <a:pt x="0" y="347"/>
                  <a:pt x="98" y="362"/>
                </a:cubicBezTo>
                <a:cubicBezTo>
                  <a:pt x="196" y="377"/>
                  <a:pt x="441" y="324"/>
                  <a:pt x="687" y="272"/>
                </a:cubicBezTo>
              </a:path>
            </a:pathLst>
          </a:custGeom>
          <a:noFill/>
          <a:ln w="57150" cmpd="sng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767894" y="1551659"/>
            <a:ext cx="10919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zh-CN" sz="2400" b="0" dirty="0">
                <a:solidFill>
                  <a:srgbClr val="C00000"/>
                </a:solidFill>
                <a:ea typeface="宋体" panose="02010600030101010101" pitchFamily="2" charset="-122"/>
              </a:rPr>
              <a:t>J/</a:t>
            </a:r>
            <a:r>
              <a:rPr lang="en-GB" altLang="zh-CN" sz="2400" b="0" dirty="0">
                <a:solidFill>
                  <a:srgbClr val="C0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, 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242514" y="909841"/>
            <a:ext cx="39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zh-CN" sz="2400" b="0" dirty="0">
                <a:solidFill>
                  <a:srgbClr val="0000FF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 </a:t>
            </a:r>
            <a:endParaRPr lang="en-GB" altLang="zh-CN" sz="2400" b="0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8067448" y="2085919"/>
            <a:ext cx="10534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zh-CN" sz="2400" b="0" dirty="0">
                <a:solidFill>
                  <a:srgbClr val="0000FF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(…), </a:t>
            </a:r>
          </a:p>
          <a:p>
            <a:r>
              <a:rPr lang="en-GB" altLang="zh-CN" sz="2400" b="0" dirty="0">
                <a:solidFill>
                  <a:srgbClr val="0000FF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I=0 </a:t>
            </a:r>
            <a:endParaRPr lang="en-GB" altLang="zh-CN" sz="2400" b="0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7693947" y="1508356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chemeClr val="accent2"/>
                </a:solidFill>
                <a:ea typeface="宋体" panose="02010600030101010101" pitchFamily="2" charset="-122"/>
              </a:rPr>
              <a:t>q 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7173256" y="1847318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</a:t>
            </a:r>
            <a:r>
              <a:rPr lang="en-US" altLang="zh-CN" sz="2000" i="1" dirty="0">
                <a:solidFill>
                  <a:schemeClr val="accent2"/>
                </a:solidFill>
                <a:ea typeface="宋体" panose="02010600030101010101" pitchFamily="2" charset="-122"/>
              </a:rPr>
              <a:t>q 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745400" y="1080688"/>
            <a:ext cx="383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rgbClr val="C00000"/>
                </a:solidFill>
                <a:ea typeface="宋体" panose="02010600030101010101" pitchFamily="2" charset="-122"/>
              </a:rPr>
              <a:t>c</a:t>
            </a:r>
            <a:r>
              <a:rPr lang="en-US" altLang="zh-CN" sz="2000" i="1" dirty="0">
                <a:solidFill>
                  <a:schemeClr val="accent2"/>
                </a:solidFill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5560597" y="2161221"/>
            <a:ext cx="5116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rgbClr val="C0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c</a:t>
            </a:r>
            <a:r>
              <a:rPr lang="en-US" altLang="zh-CN" sz="2000" i="1" dirty="0">
                <a:solidFill>
                  <a:srgbClr val="C00000"/>
                </a:solidFill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82493" y="916869"/>
            <a:ext cx="4279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Only </a:t>
            </a:r>
            <a:r>
              <a:rPr lang="en-US" altLang="zh-CN" sz="2000" b="1" dirty="0">
                <a:solidFill>
                  <a:srgbClr val="FF0000"/>
                </a:solidFill>
              </a:rPr>
              <a:t>a single state </a:t>
            </a:r>
            <a:r>
              <a:rPr lang="en-US" altLang="zh-CN" sz="2000" b="1" dirty="0">
                <a:solidFill>
                  <a:srgbClr val="0000FF"/>
                </a:solidFill>
              </a:rPr>
              <a:t>is observed in the J/</a:t>
            </a:r>
            <a:r>
              <a:rPr lang="en-US" altLang="zh-CN" sz="2000" b="1" dirty="0">
                <a:solidFill>
                  <a:srgbClr val="0000FF"/>
                </a:solidFill>
                <a:sym typeface="Symbol" panose="05050102010706020507" pitchFamily="18" charset="2"/>
              </a:rPr>
              <a:t> and  decays!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371" y="4455441"/>
            <a:ext cx="6187726" cy="6829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550" y="4455441"/>
            <a:ext cx="1024608" cy="52812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3355" y="5199761"/>
            <a:ext cx="6969882" cy="1509450"/>
          </a:xfrm>
          <a:prstGeom prst="rect">
            <a:avLst/>
          </a:prstGeom>
        </p:spPr>
      </p:pic>
      <p:sp>
        <p:nvSpPr>
          <p:cNvPr id="23" name="左大括号 22"/>
          <p:cNvSpPr/>
          <p:nvPr/>
        </p:nvSpPr>
        <p:spPr bwMode="auto">
          <a:xfrm>
            <a:off x="1226458" y="5268686"/>
            <a:ext cx="253914" cy="1531257"/>
          </a:xfrm>
          <a:prstGeom prst="leftBrac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8765" y="5769820"/>
            <a:ext cx="864339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BES-II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5" name="右大括号 24"/>
          <p:cNvSpPr/>
          <p:nvPr/>
        </p:nvSpPr>
        <p:spPr bwMode="auto">
          <a:xfrm>
            <a:off x="7668097" y="2698052"/>
            <a:ext cx="205903" cy="2440339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999007" y="356897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BES-III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871" y="4059750"/>
            <a:ext cx="6222488" cy="2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11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1" y="988598"/>
            <a:ext cx="3215532" cy="2436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774" y="1082685"/>
            <a:ext cx="1111944" cy="2628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4" y="3413732"/>
            <a:ext cx="5717413" cy="209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201" y="1064806"/>
            <a:ext cx="2634343" cy="23155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5543" y="1064805"/>
            <a:ext cx="3220426" cy="23155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4527" y="3479047"/>
            <a:ext cx="2946753" cy="27779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8782" y="3598926"/>
            <a:ext cx="2005945" cy="2691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1847" y="1126185"/>
            <a:ext cx="1286213" cy="208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6142" y="1187775"/>
            <a:ext cx="1407881" cy="221850"/>
          </a:xfrm>
          <a:prstGeom prst="rect">
            <a:avLst/>
          </a:prstGeom>
        </p:spPr>
      </p:pic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1690917" y="3896053"/>
            <a:ext cx="1366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J/</a:t>
            </a:r>
            <a:r>
              <a:rPr lang="en-US" altLang="zh-CN" dirty="0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 </a:t>
            </a:r>
            <a:r>
              <a:rPr lang="en-US" altLang="zh-CN" dirty="0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 </a:t>
            </a:r>
            <a:r>
              <a:rPr lang="en-US" altLang="zh-CN" dirty="0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 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4519463" y="3896053"/>
            <a:ext cx="1366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J/</a:t>
            </a:r>
            <a:r>
              <a:rPr lang="en-US" altLang="zh-CN" dirty="0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 </a:t>
            </a:r>
            <a:r>
              <a:rPr lang="en-US" altLang="zh-CN" dirty="0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 </a:t>
            </a:r>
            <a:r>
              <a:rPr lang="en-US" altLang="zh-CN" dirty="0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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87063" y="251012"/>
            <a:ext cx="6582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Invariant mass spectra measured at BES-III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88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801" y="669010"/>
            <a:ext cx="870131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present status of the </a:t>
            </a:r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(1405) and (1475) paradox: </a:t>
            </a:r>
            <a:endParaRPr lang="en-US" altLang="zh-CN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evidence for </a:t>
            </a:r>
            <a:r>
              <a:rPr lang="en-US" altLang="zh-CN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(1405) and (1475) to be present in the same decay channel!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The peak positions for the (1405/1475) are slightly different in different channels, why?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How to understand different masses and </a:t>
            </a:r>
            <a:r>
              <a:rPr lang="en-US" altLang="zh-CN" sz="24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lineshapes</a:t>
            </a: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for </a:t>
            </a: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Symbol" panose="05050102010706020507" pitchFamily="18" charset="2"/>
              </a:rPr>
              <a:t>(1405) and (1475) in different channels</a:t>
            </a: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zh-CN" altLang="en-US" sz="24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84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65776"/>
            <a:ext cx="7458075" cy="273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5" name="Freeform 5"/>
          <p:cNvSpPr>
            <a:spLocks/>
          </p:cNvSpPr>
          <p:nvPr/>
        </p:nvSpPr>
        <p:spPr bwMode="auto">
          <a:xfrm rot="19639592">
            <a:off x="5867400" y="2455861"/>
            <a:ext cx="762000" cy="152400"/>
          </a:xfrm>
          <a:custGeom>
            <a:avLst/>
            <a:gdLst>
              <a:gd name="T0" fmla="*/ 0 w 576"/>
              <a:gd name="T1" fmla="*/ 152 h 200"/>
              <a:gd name="T2" fmla="*/ 48 w 576"/>
              <a:gd name="T3" fmla="*/ 8 h 200"/>
              <a:gd name="T4" fmla="*/ 96 w 576"/>
              <a:gd name="T5" fmla="*/ 200 h 200"/>
              <a:gd name="T6" fmla="*/ 144 w 576"/>
              <a:gd name="T7" fmla="*/ 8 h 200"/>
              <a:gd name="T8" fmla="*/ 192 w 576"/>
              <a:gd name="T9" fmla="*/ 200 h 200"/>
              <a:gd name="T10" fmla="*/ 240 w 576"/>
              <a:gd name="T11" fmla="*/ 8 h 200"/>
              <a:gd name="T12" fmla="*/ 288 w 576"/>
              <a:gd name="T13" fmla="*/ 200 h 200"/>
              <a:gd name="T14" fmla="*/ 336 w 576"/>
              <a:gd name="T15" fmla="*/ 8 h 200"/>
              <a:gd name="T16" fmla="*/ 384 w 576"/>
              <a:gd name="T17" fmla="*/ 200 h 200"/>
              <a:gd name="T18" fmla="*/ 432 w 576"/>
              <a:gd name="T19" fmla="*/ 8 h 200"/>
              <a:gd name="T20" fmla="*/ 480 w 576"/>
              <a:gd name="T21" fmla="*/ 200 h 200"/>
              <a:gd name="T22" fmla="*/ 528 w 576"/>
              <a:gd name="T23" fmla="*/ 8 h 200"/>
              <a:gd name="T24" fmla="*/ 576 w 576"/>
              <a:gd name="T25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6" h="200">
                <a:moveTo>
                  <a:pt x="0" y="152"/>
                </a:moveTo>
                <a:cubicBezTo>
                  <a:pt x="16" y="76"/>
                  <a:pt x="32" y="0"/>
                  <a:pt x="48" y="8"/>
                </a:cubicBezTo>
                <a:cubicBezTo>
                  <a:pt x="64" y="16"/>
                  <a:pt x="80" y="200"/>
                  <a:pt x="96" y="200"/>
                </a:cubicBezTo>
                <a:cubicBezTo>
                  <a:pt x="112" y="200"/>
                  <a:pt x="128" y="8"/>
                  <a:pt x="144" y="8"/>
                </a:cubicBezTo>
                <a:cubicBezTo>
                  <a:pt x="160" y="8"/>
                  <a:pt x="176" y="200"/>
                  <a:pt x="192" y="200"/>
                </a:cubicBezTo>
                <a:cubicBezTo>
                  <a:pt x="208" y="200"/>
                  <a:pt x="224" y="8"/>
                  <a:pt x="240" y="8"/>
                </a:cubicBezTo>
                <a:cubicBezTo>
                  <a:pt x="256" y="8"/>
                  <a:pt x="272" y="200"/>
                  <a:pt x="288" y="200"/>
                </a:cubicBezTo>
                <a:cubicBezTo>
                  <a:pt x="304" y="200"/>
                  <a:pt x="320" y="8"/>
                  <a:pt x="336" y="8"/>
                </a:cubicBezTo>
                <a:cubicBezTo>
                  <a:pt x="352" y="8"/>
                  <a:pt x="368" y="200"/>
                  <a:pt x="384" y="200"/>
                </a:cubicBezTo>
                <a:cubicBezTo>
                  <a:pt x="400" y="200"/>
                  <a:pt x="416" y="8"/>
                  <a:pt x="432" y="8"/>
                </a:cubicBezTo>
                <a:cubicBezTo>
                  <a:pt x="448" y="8"/>
                  <a:pt x="464" y="200"/>
                  <a:pt x="480" y="200"/>
                </a:cubicBezTo>
                <a:cubicBezTo>
                  <a:pt x="496" y="200"/>
                  <a:pt x="512" y="8"/>
                  <a:pt x="528" y="8"/>
                </a:cubicBezTo>
                <a:cubicBezTo>
                  <a:pt x="544" y="8"/>
                  <a:pt x="560" y="104"/>
                  <a:pt x="576" y="200"/>
                </a:cubicBez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261126" name="Line 6"/>
          <p:cNvSpPr>
            <a:spLocks noChangeShapeType="1"/>
          </p:cNvSpPr>
          <p:nvPr/>
        </p:nvSpPr>
        <p:spPr bwMode="auto">
          <a:xfrm>
            <a:off x="5056188" y="2743198"/>
            <a:ext cx="792162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261127" name="Line 7"/>
          <p:cNvSpPr>
            <a:spLocks noChangeShapeType="1"/>
          </p:cNvSpPr>
          <p:nvPr/>
        </p:nvSpPr>
        <p:spPr bwMode="auto">
          <a:xfrm>
            <a:off x="5992813" y="2793998"/>
            <a:ext cx="647700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261128" name="Line 8"/>
          <p:cNvSpPr>
            <a:spLocks noChangeShapeType="1"/>
          </p:cNvSpPr>
          <p:nvPr/>
        </p:nvSpPr>
        <p:spPr bwMode="auto">
          <a:xfrm flipV="1">
            <a:off x="6586538" y="2862261"/>
            <a:ext cx="792162" cy="28733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261129" name="Line 9"/>
          <p:cNvSpPr>
            <a:spLocks noChangeShapeType="1"/>
          </p:cNvSpPr>
          <p:nvPr/>
        </p:nvSpPr>
        <p:spPr bwMode="auto">
          <a:xfrm>
            <a:off x="6659563" y="3174998"/>
            <a:ext cx="647700" cy="406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261130" name="Oval 10"/>
          <p:cNvSpPr>
            <a:spLocks noChangeArrowheads="1"/>
          </p:cNvSpPr>
          <p:nvPr/>
        </p:nvSpPr>
        <p:spPr bwMode="auto">
          <a:xfrm>
            <a:off x="5776913" y="2598736"/>
            <a:ext cx="35877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261131" name="Oval 11"/>
          <p:cNvSpPr>
            <a:spLocks noChangeArrowheads="1"/>
          </p:cNvSpPr>
          <p:nvPr/>
        </p:nvSpPr>
        <p:spPr bwMode="auto">
          <a:xfrm>
            <a:off x="6567488" y="3101973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61450" name="Text Box 12"/>
          <p:cNvSpPr txBox="1">
            <a:spLocks noChangeArrowheads="1"/>
          </p:cNvSpPr>
          <p:nvPr/>
        </p:nvSpPr>
        <p:spPr bwMode="auto">
          <a:xfrm>
            <a:off x="4354513" y="2382836"/>
            <a:ext cx="630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J/</a:t>
            </a: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</a:t>
            </a:r>
          </a:p>
        </p:txBody>
      </p:sp>
      <p:sp>
        <p:nvSpPr>
          <p:cNvPr id="61451" name="Text Box 13"/>
          <p:cNvSpPr txBox="1">
            <a:spLocks noChangeArrowheads="1"/>
          </p:cNvSpPr>
          <p:nvPr/>
        </p:nvSpPr>
        <p:spPr bwMode="auto">
          <a:xfrm>
            <a:off x="6600825" y="1925636"/>
            <a:ext cx="39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 </a:t>
            </a:r>
            <a:endParaRPr kumimoji="0" lang="en-GB" altLang="zh-CN" sz="24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52" name="Text Box 14"/>
          <p:cNvSpPr txBox="1">
            <a:spLocks noChangeArrowheads="1"/>
          </p:cNvSpPr>
          <p:nvPr/>
        </p:nvSpPr>
        <p:spPr bwMode="auto">
          <a:xfrm>
            <a:off x="4667250" y="3014661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(1405/1475) </a:t>
            </a:r>
            <a:endParaRPr kumimoji="0" lang="en-GB" altLang="zh-CN" sz="20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453" name="Text Box 15"/>
          <p:cNvSpPr txBox="1">
            <a:spLocks noChangeArrowheads="1"/>
          </p:cNvSpPr>
          <p:nvPr/>
        </p:nvSpPr>
        <p:spPr bwMode="auto">
          <a:xfrm>
            <a:off x="7018338" y="3005136"/>
            <a:ext cx="995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f0(980) </a:t>
            </a:r>
            <a:endParaRPr kumimoji="0" lang="en-GB" altLang="zh-CN" sz="20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454" name="Text Box 16"/>
          <p:cNvSpPr txBox="1">
            <a:spLocks noChangeArrowheads="1"/>
          </p:cNvSpPr>
          <p:nvPr/>
        </p:nvSpPr>
        <p:spPr bwMode="auto">
          <a:xfrm>
            <a:off x="7234238" y="3484561"/>
            <a:ext cx="43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 </a:t>
            </a:r>
            <a:endParaRPr kumimoji="0" lang="en-GB" altLang="zh-CN" sz="24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1137" name="Line 17"/>
          <p:cNvSpPr>
            <a:spLocks noChangeShapeType="1"/>
          </p:cNvSpPr>
          <p:nvPr/>
        </p:nvSpPr>
        <p:spPr bwMode="auto">
          <a:xfrm flipV="1">
            <a:off x="7378700" y="2428873"/>
            <a:ext cx="504825" cy="431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261138" name="Line 18"/>
          <p:cNvSpPr>
            <a:spLocks noChangeShapeType="1"/>
          </p:cNvSpPr>
          <p:nvPr/>
        </p:nvSpPr>
        <p:spPr bwMode="auto">
          <a:xfrm>
            <a:off x="7378700" y="2862261"/>
            <a:ext cx="647700" cy="714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261139" name="Oval 19"/>
          <p:cNvSpPr>
            <a:spLocks noChangeArrowheads="1"/>
          </p:cNvSpPr>
          <p:nvPr/>
        </p:nvSpPr>
        <p:spPr bwMode="auto">
          <a:xfrm>
            <a:off x="7307263" y="2789236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61458" name="Text Box 20"/>
          <p:cNvSpPr txBox="1">
            <a:spLocks noChangeArrowheads="1"/>
          </p:cNvSpPr>
          <p:nvPr/>
        </p:nvSpPr>
        <p:spPr bwMode="auto">
          <a:xfrm>
            <a:off x="7881938" y="1997073"/>
            <a:ext cx="43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 </a:t>
            </a:r>
            <a:endParaRPr kumimoji="0" lang="en-GB" altLang="zh-CN" sz="24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59" name="Text Box 21"/>
          <p:cNvSpPr txBox="1">
            <a:spLocks noChangeArrowheads="1"/>
          </p:cNvSpPr>
          <p:nvPr/>
        </p:nvSpPr>
        <p:spPr bwMode="auto">
          <a:xfrm>
            <a:off x="8097838" y="2717798"/>
            <a:ext cx="43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 </a:t>
            </a:r>
            <a:endParaRPr kumimoji="0" lang="en-GB" altLang="zh-CN" sz="24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60" name="Text Box 22"/>
          <p:cNvSpPr txBox="1">
            <a:spLocks noChangeArrowheads="1"/>
          </p:cNvSpPr>
          <p:nvPr/>
        </p:nvSpPr>
        <p:spPr bwMode="auto">
          <a:xfrm>
            <a:off x="301286" y="2337764"/>
            <a:ext cx="3753190" cy="8309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Isospin-violating decay </a:t>
            </a:r>
          </a:p>
          <a:p>
            <a:pPr lvl="0" defTabSz="914400" eaLnBrk="1" hangingPunct="1"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of J/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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 </a:t>
            </a:r>
            <a:r>
              <a:rPr lang="en-US" altLang="zh-CN" sz="2400" b="1" kern="0" dirty="0">
                <a:solidFill>
                  <a:srgbClr val="3333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 </a:t>
            </a: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(1405) </a:t>
            </a: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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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61461" name="Text Box 23"/>
          <p:cNvSpPr txBox="1">
            <a:spLocks noChangeArrowheads="1"/>
          </p:cNvSpPr>
          <p:nvPr/>
        </p:nvSpPr>
        <p:spPr bwMode="auto">
          <a:xfrm>
            <a:off x="1042988" y="6453188"/>
            <a:ext cx="5597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BES-III Collaboration, Phys. Rev. Lett. 108, 182001 (2012) </a:t>
            </a:r>
          </a:p>
        </p:txBody>
      </p:sp>
      <p:pic>
        <p:nvPicPr>
          <p:cNvPr id="6146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" y="974985"/>
            <a:ext cx="9021762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09600" y="222772"/>
            <a:ext cx="6684843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2800" b="1" kern="0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2. The presence of the “triangle singularity”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80612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31825"/>
            <a:ext cx="7446962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1023938" y="3754438"/>
            <a:ext cx="5791200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f</a:t>
            </a:r>
            <a:r>
              <a:rPr kumimoji="0" lang="en-US" altLang="zh-CN" sz="2400" b="1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0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(980) is extremely narrow: 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  10 MeV !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PDG:   40~100 MeV. </a:t>
            </a:r>
          </a:p>
        </p:txBody>
      </p:sp>
      <p:pic>
        <p:nvPicPr>
          <p:cNvPr id="624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373688"/>
            <a:ext cx="42640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5907088"/>
            <a:ext cx="16986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878513"/>
            <a:ext cx="246380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2153" name="Line 9"/>
          <p:cNvSpPr>
            <a:spLocks noChangeShapeType="1"/>
          </p:cNvSpPr>
          <p:nvPr/>
        </p:nvSpPr>
        <p:spPr bwMode="auto">
          <a:xfrm>
            <a:off x="1042988" y="5805488"/>
            <a:ext cx="4392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62472" name="Text Box 10"/>
          <p:cNvSpPr txBox="1">
            <a:spLocks noChangeArrowheads="1"/>
          </p:cNvSpPr>
          <p:nvPr/>
        </p:nvSpPr>
        <p:spPr bwMode="auto">
          <a:xfrm>
            <a:off x="5516563" y="5518150"/>
            <a:ext cx="35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</a:t>
            </a:r>
          </a:p>
        </p:txBody>
      </p:sp>
      <p:pic>
        <p:nvPicPr>
          <p:cNvPr id="6247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5589588"/>
            <a:ext cx="16986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74" name="Text Box 12"/>
          <p:cNvSpPr txBox="1">
            <a:spLocks noChangeArrowheads="1"/>
          </p:cNvSpPr>
          <p:nvPr/>
        </p:nvSpPr>
        <p:spPr bwMode="auto">
          <a:xfrm>
            <a:off x="1023938" y="4827588"/>
            <a:ext cx="513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Anomalously large isospin violation! </a:t>
            </a:r>
          </a:p>
        </p:txBody>
      </p:sp>
      <p:sp>
        <p:nvSpPr>
          <p:cNvPr id="262157" name="Line 13"/>
          <p:cNvSpPr>
            <a:spLocks noChangeShapeType="1"/>
          </p:cNvSpPr>
          <p:nvPr/>
        </p:nvSpPr>
        <p:spPr bwMode="auto">
          <a:xfrm>
            <a:off x="2124075" y="1849438"/>
            <a:ext cx="3603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262158" name="Line 14"/>
          <p:cNvSpPr>
            <a:spLocks noChangeShapeType="1"/>
          </p:cNvSpPr>
          <p:nvPr/>
        </p:nvSpPr>
        <p:spPr bwMode="auto">
          <a:xfrm flipH="1">
            <a:off x="2700338" y="1849438"/>
            <a:ext cx="2889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62477" name="Text Box 15"/>
          <p:cNvSpPr txBox="1">
            <a:spLocks noChangeArrowheads="1"/>
          </p:cNvSpPr>
          <p:nvPr/>
        </p:nvSpPr>
        <p:spPr bwMode="auto">
          <a:xfrm>
            <a:off x="1698625" y="1341438"/>
            <a:ext cx="788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K</a:t>
            </a:r>
            <a:r>
              <a:rPr kumimoji="0" lang="en-US" altLang="zh-CN" sz="1800" b="1" i="0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 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K</a:t>
            </a:r>
            <a:r>
              <a:rPr kumimoji="0" lang="en-US" altLang="zh-CN" sz="1800" b="1" i="0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62478" name="Text Box 16"/>
          <p:cNvSpPr txBox="1">
            <a:spLocks noChangeArrowheads="1"/>
          </p:cNvSpPr>
          <p:nvPr/>
        </p:nvSpPr>
        <p:spPr bwMode="auto">
          <a:xfrm>
            <a:off x="2700338" y="1341438"/>
            <a:ext cx="860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K</a:t>
            </a:r>
            <a:r>
              <a:rPr kumimoji="0" lang="en-US" altLang="zh-CN" sz="1800" b="1" i="0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0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K</a:t>
            </a:r>
            <a:r>
              <a:rPr kumimoji="0" lang="en-US" altLang="zh-CN" sz="1800" b="1" i="0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0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1421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329674"/>
            <a:ext cx="27368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Line 10"/>
          <p:cNvSpPr>
            <a:spLocks noChangeShapeType="1"/>
          </p:cNvSpPr>
          <p:nvPr/>
        </p:nvSpPr>
        <p:spPr bwMode="auto">
          <a:xfrm>
            <a:off x="6656388" y="4553637"/>
            <a:ext cx="3603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22532" name="Line 11"/>
          <p:cNvSpPr>
            <a:spLocks noChangeShapeType="1"/>
          </p:cNvSpPr>
          <p:nvPr/>
        </p:nvSpPr>
        <p:spPr bwMode="auto">
          <a:xfrm flipH="1">
            <a:off x="7307263" y="4553637"/>
            <a:ext cx="2889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宋体" charset="-122"/>
            </a:endParaRPr>
          </a:p>
        </p:txBody>
      </p:sp>
      <p:sp>
        <p:nvSpPr>
          <p:cNvPr id="22533" name="Text Box 12"/>
          <p:cNvSpPr txBox="1">
            <a:spLocks noChangeArrowheads="1"/>
          </p:cNvSpPr>
          <p:nvPr/>
        </p:nvSpPr>
        <p:spPr bwMode="auto">
          <a:xfrm>
            <a:off x="6299200" y="4115487"/>
            <a:ext cx="788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K</a:t>
            </a:r>
            <a:r>
              <a:rPr kumimoji="0" lang="en-US" altLang="zh-CN" sz="1800" b="0" i="0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 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K</a:t>
            </a:r>
            <a:r>
              <a:rPr kumimoji="0" lang="en-US" altLang="zh-CN" sz="1800" b="0" i="0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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 </a:t>
            </a:r>
          </a:p>
        </p:txBody>
      </p:sp>
      <p:sp>
        <p:nvSpPr>
          <p:cNvPr id="22534" name="Text Box 13"/>
          <p:cNvSpPr txBox="1">
            <a:spLocks noChangeArrowheads="1"/>
          </p:cNvSpPr>
          <p:nvPr/>
        </p:nvSpPr>
        <p:spPr bwMode="auto">
          <a:xfrm>
            <a:off x="7523163" y="4115487"/>
            <a:ext cx="860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K</a:t>
            </a:r>
            <a:r>
              <a:rPr kumimoji="0" lang="en-US" altLang="zh-CN" sz="1800" b="0" i="0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0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K</a:t>
            </a:r>
            <a:r>
              <a:rPr kumimoji="0" lang="en-US" altLang="zh-CN" sz="1800" b="0" i="0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0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 </a:t>
            </a:r>
          </a:p>
        </p:txBody>
      </p:sp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1946275" y="2205038"/>
            <a:ext cx="617538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rPr>
              <a:t>I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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rPr>
              <a:t>1 </a:t>
            </a: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22536" name="TextBox 18"/>
          <p:cNvSpPr txBox="1">
            <a:spLocks noChangeArrowheads="1"/>
          </p:cNvSpPr>
          <p:nvPr/>
        </p:nvSpPr>
        <p:spPr bwMode="auto">
          <a:xfrm>
            <a:off x="4059238" y="2205038"/>
            <a:ext cx="617537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rPr>
              <a:t>I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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 charset="-122"/>
                <a:cs typeface="Times New Roman" pitchFamily="18" charset="0"/>
              </a:rPr>
              <a:t>0 </a:t>
            </a: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cxnSp>
        <p:nvCxnSpPr>
          <p:cNvPr id="22537" name="直接连接符 4"/>
          <p:cNvCxnSpPr>
            <a:cxnSpLocks noChangeShapeType="1"/>
            <a:stCxn id="22543" idx="0"/>
          </p:cNvCxnSpPr>
          <p:nvPr/>
        </p:nvCxnSpPr>
        <p:spPr bwMode="auto">
          <a:xfrm>
            <a:off x="2352675" y="1804988"/>
            <a:ext cx="681038" cy="0"/>
          </a:xfrm>
          <a:prstGeom prst="line">
            <a:avLst/>
          </a:prstGeom>
          <a:noFill/>
          <a:ln w="76200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8" name="直接连接符 23"/>
          <p:cNvCxnSpPr>
            <a:cxnSpLocks noChangeShapeType="1"/>
          </p:cNvCxnSpPr>
          <p:nvPr/>
        </p:nvCxnSpPr>
        <p:spPr bwMode="auto">
          <a:xfrm>
            <a:off x="3832225" y="1819275"/>
            <a:ext cx="884238" cy="0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9" name="椭圆 6"/>
          <p:cNvSpPr>
            <a:spLocks noChangeArrowheads="1"/>
          </p:cNvSpPr>
          <p:nvPr/>
        </p:nvSpPr>
        <p:spPr bwMode="auto">
          <a:xfrm>
            <a:off x="3040063" y="1546225"/>
            <a:ext cx="795337" cy="503238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2540" name="TextBox 7"/>
          <p:cNvSpPr txBox="1">
            <a:spLocks noChangeArrowheads="1"/>
          </p:cNvSpPr>
          <p:nvPr/>
        </p:nvSpPr>
        <p:spPr bwMode="auto">
          <a:xfrm>
            <a:off x="3040063" y="1112838"/>
            <a:ext cx="969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K</a:t>
            </a:r>
            <a:r>
              <a:rPr kumimoji="0" lang="en-US" altLang="zh-CN" sz="1800" b="0" i="0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0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 (K</a:t>
            </a:r>
            <a:r>
              <a:rPr kumimoji="0" lang="en-US" altLang="zh-CN" sz="1800" b="0" i="0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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)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2541" name="TextBox 26"/>
          <p:cNvSpPr txBox="1">
            <a:spLocks noChangeArrowheads="1"/>
          </p:cNvSpPr>
          <p:nvPr/>
        </p:nvSpPr>
        <p:spPr bwMode="auto">
          <a:xfrm>
            <a:off x="2895600" y="2120900"/>
            <a:ext cx="1087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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K</a:t>
            </a:r>
            <a:r>
              <a:rPr kumimoji="0" lang="en-US" altLang="zh-CN" sz="1800" b="0" i="0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0  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(K</a:t>
            </a:r>
            <a:r>
              <a:rPr kumimoji="0" lang="en-US" altLang="zh-CN" sz="1800" b="0" i="0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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)</a:t>
            </a:r>
            <a:r>
              <a:rPr kumimoji="0" lang="en-US" altLang="zh-CN" sz="1800" b="0" i="0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 </a:t>
            </a:r>
            <a:endParaRPr kumimoji="0" lang="zh-CN" altLang="en-US" sz="1800" b="0" i="0" u="none" strike="noStrike" kern="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2542" name="Text Box 3"/>
          <p:cNvSpPr txBox="1">
            <a:spLocks noChangeArrowheads="1"/>
          </p:cNvSpPr>
          <p:nvPr/>
        </p:nvSpPr>
        <p:spPr bwMode="auto">
          <a:xfrm>
            <a:off x="3924300" y="1844675"/>
            <a:ext cx="938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f</a:t>
            </a:r>
            <a:r>
              <a:rPr kumimoji="0" lang="en-US" altLang="zh-CN" sz="2000" b="0" i="0" u="none" strike="noStrike" kern="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0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(980)</a:t>
            </a:r>
          </a:p>
        </p:txBody>
      </p:sp>
      <p:sp>
        <p:nvSpPr>
          <p:cNvPr id="22543" name="Text Box 3"/>
          <p:cNvSpPr txBox="1">
            <a:spLocks noChangeArrowheads="1"/>
          </p:cNvSpPr>
          <p:nvPr/>
        </p:nvSpPr>
        <p:spPr bwMode="auto">
          <a:xfrm>
            <a:off x="1878013" y="1804988"/>
            <a:ext cx="9477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a</a:t>
            </a:r>
            <a:r>
              <a:rPr kumimoji="0" lang="en-US" altLang="zh-CN" sz="2000" b="0" i="0" u="none" strike="noStrike" kern="0" cap="none" spc="0" normalizeH="0" baseline="-2500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0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(980)</a:t>
            </a:r>
          </a:p>
        </p:txBody>
      </p:sp>
      <p:sp>
        <p:nvSpPr>
          <p:cNvPr id="22544" name="Text Box 21"/>
          <p:cNvSpPr txBox="1">
            <a:spLocks noChangeArrowheads="1"/>
          </p:cNvSpPr>
          <p:nvPr/>
        </p:nvSpPr>
        <p:spPr bwMode="auto">
          <a:xfrm>
            <a:off x="5867400" y="1290638"/>
            <a:ext cx="2768600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   </a:t>
            </a:r>
            <a:r>
              <a:rPr kumimoji="0" lang="en-US" altLang="zh-CN" sz="1800" b="0" i="1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宋体" charset="-122"/>
              </a:rPr>
              <a:t>g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宋体" charset="-122"/>
              </a:rPr>
              <a:t>(a</a:t>
            </a:r>
            <a:r>
              <a:rPr kumimoji="0" lang="en-US" altLang="zh-CN" sz="1800" b="0" i="0" u="none" strike="noStrike" kern="0" cap="none" spc="0" normalizeH="0" baseline="-2500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宋体" charset="-122"/>
              </a:rPr>
              <a:t>0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宋体" charset="-122"/>
              </a:rPr>
              <a:t>K</a:t>
            </a:r>
            <a:r>
              <a:rPr kumimoji="0" lang="en-US" altLang="zh-CN" sz="1800" b="0" i="0" u="none" strike="noStrike" kern="0" cap="none" spc="0" normalizeH="0" baseline="3000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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K</a:t>
            </a:r>
            <a:r>
              <a:rPr kumimoji="0" lang="en-US" altLang="zh-CN" sz="1800" b="0" i="0" u="none" strike="noStrike" kern="0" cap="none" spc="0" normalizeH="0" baseline="3000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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)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 </a:t>
            </a:r>
            <a:r>
              <a:rPr kumimoji="0" lang="en-US" altLang="zh-CN" sz="1800" b="0" i="1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g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(f</a:t>
            </a:r>
            <a:r>
              <a:rPr kumimoji="0" lang="en-US" altLang="zh-CN" sz="1800" b="0" i="0" u="none" strike="noStrike" kern="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0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K</a:t>
            </a:r>
            <a:r>
              <a:rPr kumimoji="0" lang="en-US" altLang="zh-CN" sz="1800" b="0" i="0" u="none" strike="noStrike" kern="0" cap="none" spc="0" normalizeH="0" baseline="3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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K</a:t>
            </a:r>
            <a:r>
              <a:rPr kumimoji="0" lang="en-US" altLang="zh-CN" sz="1800" b="0" i="0" u="none" strike="noStrike" kern="0" cap="none" spc="0" normalizeH="0" baseline="3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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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 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</a:t>
            </a:r>
            <a:r>
              <a:rPr kumimoji="0" lang="en-US" altLang="zh-CN" sz="1800" b="0" i="1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g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(a</a:t>
            </a:r>
            <a:r>
              <a:rPr kumimoji="0" lang="en-US" altLang="zh-CN" sz="1800" b="0" i="0" u="none" strike="noStrike" kern="0" cap="none" spc="0" normalizeH="0" baseline="-2500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0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K</a:t>
            </a:r>
            <a:r>
              <a:rPr kumimoji="0" lang="en-US" altLang="zh-CN" sz="1800" b="0" i="0" u="none" strike="noStrike" kern="0" cap="none" spc="0" normalizeH="0" baseline="3000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0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K</a:t>
            </a:r>
            <a:r>
              <a:rPr kumimoji="0" lang="en-US" altLang="zh-CN" sz="1800" b="0" i="0" u="none" strike="noStrike" kern="0" cap="none" spc="0" normalizeH="0" baseline="3000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0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)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 </a:t>
            </a:r>
            <a:r>
              <a:rPr kumimoji="0" lang="en-US" altLang="zh-CN" sz="1800" b="0" i="1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g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(f</a:t>
            </a:r>
            <a:r>
              <a:rPr kumimoji="0" lang="en-US" altLang="zh-CN" sz="1800" b="0" i="0" u="none" strike="noStrike" kern="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0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K</a:t>
            </a:r>
            <a:r>
              <a:rPr kumimoji="0" lang="en-US" altLang="zh-CN" sz="1800" b="0" i="0" u="none" strike="noStrike" kern="0" cap="none" spc="0" normalizeH="0" baseline="3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0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K</a:t>
            </a:r>
            <a:r>
              <a:rPr kumimoji="0" lang="en-US" altLang="zh-CN" sz="1800" b="0" i="0" u="none" strike="noStrike" kern="0" cap="none" spc="0" normalizeH="0" baseline="3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0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宋体" charset="-122"/>
              <a:sym typeface="Symbol" pitchFamily="18" charset="2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M(K</a:t>
            </a:r>
            <a:r>
              <a:rPr kumimoji="0" lang="en-US" altLang="zh-CN" sz="1800" b="0" i="0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0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)M(K</a:t>
            </a:r>
            <a:r>
              <a:rPr kumimoji="0" lang="en-US" altLang="zh-CN" sz="1800" b="0" i="0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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)  m</a:t>
            </a:r>
            <a:r>
              <a:rPr kumimoji="0" lang="en-US" altLang="zh-CN" sz="1800" b="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d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m</a:t>
            </a:r>
            <a:r>
              <a:rPr kumimoji="0" lang="en-US" altLang="zh-CN" sz="1800" b="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u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 </a:t>
            </a:r>
          </a:p>
        </p:txBody>
      </p:sp>
      <p:sp>
        <p:nvSpPr>
          <p:cNvPr id="22545" name="Text Box 3"/>
          <p:cNvSpPr txBox="1">
            <a:spLocks noChangeArrowheads="1"/>
          </p:cNvSpPr>
          <p:nvPr/>
        </p:nvSpPr>
        <p:spPr bwMode="auto">
          <a:xfrm>
            <a:off x="323850" y="303213"/>
            <a:ext cx="8760732" cy="4616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“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a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0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(980)-f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0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(980)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mixing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”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gives only ~1% isospin violation effects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！ 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宋体" charset="-122"/>
            </a:endParaRPr>
          </a:p>
        </p:txBody>
      </p:sp>
      <p:sp>
        <p:nvSpPr>
          <p:cNvPr id="22546" name="Text Box 3"/>
          <p:cNvSpPr txBox="1">
            <a:spLocks noChangeArrowheads="1"/>
          </p:cNvSpPr>
          <p:nvPr/>
        </p:nvSpPr>
        <p:spPr bwMode="auto">
          <a:xfrm>
            <a:off x="7307263" y="3545574"/>
            <a:ext cx="938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f</a:t>
            </a:r>
            <a:r>
              <a:rPr kumimoji="0" lang="en-US" altLang="zh-CN" sz="2000" b="0" i="0" u="none" strike="noStrike" kern="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0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(980)</a:t>
            </a:r>
          </a:p>
        </p:txBody>
      </p:sp>
      <p:cxnSp>
        <p:nvCxnSpPr>
          <p:cNvPr id="22547" name="直接连接符 16"/>
          <p:cNvCxnSpPr>
            <a:cxnSpLocks noChangeShapeType="1"/>
          </p:cNvCxnSpPr>
          <p:nvPr/>
        </p:nvCxnSpPr>
        <p:spPr bwMode="auto">
          <a:xfrm flipH="1">
            <a:off x="1762125" y="4875899"/>
            <a:ext cx="649288" cy="0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8" name="直接连接符 17"/>
          <p:cNvCxnSpPr>
            <a:cxnSpLocks noChangeShapeType="1"/>
          </p:cNvCxnSpPr>
          <p:nvPr/>
        </p:nvCxnSpPr>
        <p:spPr bwMode="auto">
          <a:xfrm flipH="1">
            <a:off x="3130550" y="4442512"/>
            <a:ext cx="647700" cy="0"/>
          </a:xfrm>
          <a:prstGeom prst="line">
            <a:avLst/>
          </a:prstGeom>
          <a:noFill/>
          <a:ln w="57150" algn="ctr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9" name="直接连接符 18"/>
          <p:cNvCxnSpPr>
            <a:cxnSpLocks noChangeShapeType="1"/>
          </p:cNvCxnSpPr>
          <p:nvPr/>
        </p:nvCxnSpPr>
        <p:spPr bwMode="auto">
          <a:xfrm flipH="1">
            <a:off x="3130550" y="5307699"/>
            <a:ext cx="649288" cy="0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50" name="Freeform 7"/>
          <p:cNvSpPr>
            <a:spLocks/>
          </p:cNvSpPr>
          <p:nvPr/>
        </p:nvSpPr>
        <p:spPr bwMode="auto">
          <a:xfrm>
            <a:off x="2411413" y="4442512"/>
            <a:ext cx="719137" cy="865187"/>
          </a:xfrm>
          <a:custGeom>
            <a:avLst/>
            <a:gdLst>
              <a:gd name="T0" fmla="*/ 0 w 363"/>
              <a:gd name="T1" fmla="*/ 2147483647 h 453"/>
              <a:gd name="T2" fmla="*/ 2147483647 w 363"/>
              <a:gd name="T3" fmla="*/ 0 h 453"/>
              <a:gd name="T4" fmla="*/ 2147483647 w 363"/>
              <a:gd name="T5" fmla="*/ 2147483647 h 453"/>
              <a:gd name="T6" fmla="*/ 0 w 363"/>
              <a:gd name="T7" fmla="*/ 2147483647 h 4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3" h="453">
                <a:moveTo>
                  <a:pt x="0" y="227"/>
                </a:moveTo>
                <a:lnTo>
                  <a:pt x="363" y="0"/>
                </a:lnTo>
                <a:lnTo>
                  <a:pt x="363" y="453"/>
                </a:lnTo>
                <a:lnTo>
                  <a:pt x="0" y="227"/>
                </a:lnTo>
                <a:close/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宋体" charset="-122"/>
            </a:endParaRPr>
          </a:p>
        </p:txBody>
      </p:sp>
      <p:cxnSp>
        <p:nvCxnSpPr>
          <p:cNvPr id="22551" name="直接连接符 20"/>
          <p:cNvCxnSpPr>
            <a:cxnSpLocks noChangeShapeType="1"/>
          </p:cNvCxnSpPr>
          <p:nvPr/>
        </p:nvCxnSpPr>
        <p:spPr bwMode="auto">
          <a:xfrm flipV="1">
            <a:off x="3778250" y="5018774"/>
            <a:ext cx="504825" cy="288925"/>
          </a:xfrm>
          <a:prstGeom prst="line">
            <a:avLst/>
          </a:prstGeom>
          <a:noFill/>
          <a:ln w="57150" algn="ctr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52" name="直接连接符 21"/>
          <p:cNvCxnSpPr>
            <a:cxnSpLocks noChangeShapeType="1"/>
          </p:cNvCxnSpPr>
          <p:nvPr/>
        </p:nvCxnSpPr>
        <p:spPr bwMode="auto">
          <a:xfrm>
            <a:off x="3778250" y="5307699"/>
            <a:ext cx="504825" cy="287338"/>
          </a:xfrm>
          <a:prstGeom prst="line">
            <a:avLst/>
          </a:prstGeom>
          <a:noFill/>
          <a:ln w="57150" algn="ctr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53" name="TextBox 22"/>
          <p:cNvSpPr txBox="1">
            <a:spLocks noChangeArrowheads="1"/>
          </p:cNvSpPr>
          <p:nvPr/>
        </p:nvSpPr>
        <p:spPr bwMode="auto">
          <a:xfrm>
            <a:off x="682625" y="4442512"/>
            <a:ext cx="1792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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(1405/1475) </a:t>
            </a: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2554" name="TextBox 23"/>
          <p:cNvSpPr txBox="1">
            <a:spLocks noChangeArrowheads="1"/>
          </p:cNvSpPr>
          <p:nvPr/>
        </p:nvSpPr>
        <p:spPr bwMode="auto">
          <a:xfrm>
            <a:off x="3851275" y="4125012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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2555" name="TextBox 24"/>
          <p:cNvSpPr txBox="1">
            <a:spLocks noChangeArrowheads="1"/>
          </p:cNvSpPr>
          <p:nvPr/>
        </p:nvSpPr>
        <p:spPr bwMode="auto">
          <a:xfrm>
            <a:off x="4289425" y="4658412"/>
            <a:ext cx="354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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2556" name="TextBox 25"/>
          <p:cNvSpPr txBox="1">
            <a:spLocks noChangeArrowheads="1"/>
          </p:cNvSpPr>
          <p:nvPr/>
        </p:nvSpPr>
        <p:spPr bwMode="auto">
          <a:xfrm>
            <a:off x="4283075" y="5348974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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2557" name="TextBox 26"/>
          <p:cNvSpPr txBox="1">
            <a:spLocks noChangeArrowheads="1"/>
          </p:cNvSpPr>
          <p:nvPr/>
        </p:nvSpPr>
        <p:spPr bwMode="auto">
          <a:xfrm>
            <a:off x="2960688" y="5348974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</a:rPr>
              <a:t>f</a:t>
            </a:r>
            <a:r>
              <a:rPr kumimoji="0" lang="en-US" altLang="zh-CN" sz="2000" b="0" i="0" u="none" strike="noStrike" kern="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</a:rPr>
              <a:t>0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</a:rPr>
              <a:t>(980)</a:t>
            </a: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2558" name="TextBox 27"/>
          <p:cNvSpPr txBox="1">
            <a:spLocks noChangeArrowheads="1"/>
          </p:cNvSpPr>
          <p:nvPr/>
        </p:nvSpPr>
        <p:spPr bwMode="auto">
          <a:xfrm>
            <a:off x="2338388" y="4226612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K* </a:t>
            </a: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2559" name="TextBox 28"/>
          <p:cNvSpPr txBox="1">
            <a:spLocks noChangeArrowheads="1"/>
          </p:cNvSpPr>
          <p:nvPr/>
        </p:nvSpPr>
        <p:spPr bwMode="auto">
          <a:xfrm>
            <a:off x="3184525" y="4626662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K </a:t>
            </a: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2560" name="TextBox 29"/>
          <p:cNvSpPr txBox="1">
            <a:spLocks noChangeArrowheads="1"/>
          </p:cNvSpPr>
          <p:nvPr/>
        </p:nvSpPr>
        <p:spPr bwMode="auto">
          <a:xfrm>
            <a:off x="2236788" y="5120374"/>
            <a:ext cx="56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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K </a:t>
            </a: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cxnSp>
        <p:nvCxnSpPr>
          <p:cNvPr id="22561" name="直接连接符 3"/>
          <p:cNvCxnSpPr>
            <a:cxnSpLocks noChangeShapeType="1"/>
          </p:cNvCxnSpPr>
          <p:nvPr/>
        </p:nvCxnSpPr>
        <p:spPr bwMode="auto">
          <a:xfrm>
            <a:off x="2698750" y="4442512"/>
            <a:ext cx="0" cy="835025"/>
          </a:xfrm>
          <a:prstGeom prst="line">
            <a:avLst/>
          </a:prstGeom>
          <a:noFill/>
          <a:ln w="28575" algn="ctr">
            <a:solidFill>
              <a:srgbClr val="00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62" name="直接连接符 28"/>
          <p:cNvCxnSpPr>
            <a:cxnSpLocks noChangeShapeType="1"/>
          </p:cNvCxnSpPr>
          <p:nvPr/>
        </p:nvCxnSpPr>
        <p:spPr bwMode="auto">
          <a:xfrm flipH="1">
            <a:off x="2698750" y="4961624"/>
            <a:ext cx="635000" cy="387350"/>
          </a:xfrm>
          <a:prstGeom prst="line">
            <a:avLst/>
          </a:prstGeom>
          <a:noFill/>
          <a:ln w="28575" algn="ctr">
            <a:solidFill>
              <a:srgbClr val="00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63" name="TextBox 1"/>
          <p:cNvSpPr txBox="1">
            <a:spLocks noChangeArrowheads="1"/>
          </p:cNvSpPr>
          <p:nvPr/>
        </p:nvSpPr>
        <p:spPr bwMode="auto">
          <a:xfrm>
            <a:off x="684213" y="2756587"/>
            <a:ext cx="3546475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“</a:t>
            </a: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Triangle singularity</a:t>
            </a: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” 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cxnSp>
        <p:nvCxnSpPr>
          <p:cNvPr id="22564" name="直接连接符 3"/>
          <p:cNvCxnSpPr>
            <a:cxnSpLocks noChangeShapeType="1"/>
          </p:cNvCxnSpPr>
          <p:nvPr/>
        </p:nvCxnSpPr>
        <p:spPr bwMode="auto">
          <a:xfrm>
            <a:off x="1619250" y="1804988"/>
            <a:ext cx="738188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65" name="直接连接符 9"/>
          <p:cNvCxnSpPr>
            <a:cxnSpLocks noChangeShapeType="1"/>
            <a:stCxn id="22543" idx="0"/>
          </p:cNvCxnSpPr>
          <p:nvPr/>
        </p:nvCxnSpPr>
        <p:spPr bwMode="auto">
          <a:xfrm flipV="1">
            <a:off x="2352675" y="1290638"/>
            <a:ext cx="419100" cy="51435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66" name="直接连接符 52"/>
          <p:cNvCxnSpPr>
            <a:cxnSpLocks noChangeShapeType="1"/>
          </p:cNvCxnSpPr>
          <p:nvPr/>
        </p:nvCxnSpPr>
        <p:spPr bwMode="auto">
          <a:xfrm flipV="1">
            <a:off x="4716463" y="1296988"/>
            <a:ext cx="415925" cy="485775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67" name="直接连接符 53"/>
          <p:cNvCxnSpPr>
            <a:cxnSpLocks noChangeShapeType="1"/>
          </p:cNvCxnSpPr>
          <p:nvPr/>
        </p:nvCxnSpPr>
        <p:spPr bwMode="auto">
          <a:xfrm>
            <a:off x="4716463" y="1819275"/>
            <a:ext cx="415925" cy="385763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68" name="Text Box 21"/>
          <p:cNvSpPr txBox="1">
            <a:spLocks noChangeArrowheads="1"/>
          </p:cNvSpPr>
          <p:nvPr/>
        </p:nvSpPr>
        <p:spPr bwMode="auto">
          <a:xfrm>
            <a:off x="1055688" y="1341438"/>
            <a:ext cx="1068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宋体" charset="-122"/>
                <a:sym typeface="Symbol" pitchFamily="18" charset="2"/>
              </a:rPr>
              <a:t>(1405) </a:t>
            </a:r>
            <a:endParaRPr kumimoji="0" lang="en-GB" altLang="zh-CN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宋体" charset="-122"/>
            </a:endParaRPr>
          </a:p>
        </p:txBody>
      </p:sp>
      <p:sp>
        <p:nvSpPr>
          <p:cNvPr id="22569" name="TextBox 23"/>
          <p:cNvSpPr txBox="1">
            <a:spLocks noChangeArrowheads="1"/>
          </p:cNvSpPr>
          <p:nvPr/>
        </p:nvSpPr>
        <p:spPr bwMode="auto">
          <a:xfrm>
            <a:off x="2439988" y="835025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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2570" name="TextBox 23"/>
          <p:cNvSpPr txBox="1">
            <a:spLocks noChangeArrowheads="1"/>
          </p:cNvSpPr>
          <p:nvPr/>
        </p:nvSpPr>
        <p:spPr bwMode="auto">
          <a:xfrm>
            <a:off x="5135563" y="1020763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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2571" name="TextBox 23"/>
          <p:cNvSpPr txBox="1">
            <a:spLocks noChangeArrowheads="1"/>
          </p:cNvSpPr>
          <p:nvPr/>
        </p:nvSpPr>
        <p:spPr bwMode="auto">
          <a:xfrm>
            <a:off x="5135563" y="1916113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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2572" name="椭圆 17"/>
          <p:cNvSpPr>
            <a:spLocks noChangeArrowheads="1"/>
          </p:cNvSpPr>
          <p:nvPr/>
        </p:nvSpPr>
        <p:spPr bwMode="auto">
          <a:xfrm>
            <a:off x="2916238" y="1700213"/>
            <a:ext cx="179387" cy="1793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2573" name="椭圆 65"/>
          <p:cNvSpPr>
            <a:spLocks noChangeArrowheads="1"/>
          </p:cNvSpPr>
          <p:nvPr/>
        </p:nvSpPr>
        <p:spPr bwMode="auto">
          <a:xfrm>
            <a:off x="3744913" y="1700213"/>
            <a:ext cx="179387" cy="1793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2574" name="TextBox 18"/>
          <p:cNvSpPr txBox="1">
            <a:spLocks noChangeArrowheads="1"/>
          </p:cNvSpPr>
          <p:nvPr/>
        </p:nvSpPr>
        <p:spPr bwMode="auto">
          <a:xfrm>
            <a:off x="684213" y="3332849"/>
            <a:ext cx="5111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楷体" pitchFamily="49" charset="-122"/>
                <a:sym typeface="Symbol" pitchFamily="18" charset="2"/>
              </a:rPr>
              <a:t>Internal</a:t>
            </a: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楷体" pitchFamily="49" charset="-122"/>
                <a:sym typeface="Symbol" pitchFamily="18" charset="2"/>
              </a:rPr>
              <a:t></a:t>
            </a: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楷体" pitchFamily="49" charset="-122"/>
                <a:sym typeface="Symbol" pitchFamily="18" charset="2"/>
              </a:rPr>
              <a:t>KK*(K) approach the on-shell condition simultaneously! 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楷体" pitchFamily="49" charset="-122"/>
            </a:endParaRPr>
          </a:p>
        </p:txBody>
      </p:sp>
      <p:sp>
        <p:nvSpPr>
          <p:cNvPr id="22575" name="灯片编号占位符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1E801-4C62-4C76-A002-7C03785AA9A7}" type="slidenum">
              <a:rPr kumimoji="0" lang="zh-CN" alt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zh-C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14384" name="TextBox 21"/>
          <p:cNvSpPr txBox="1">
            <a:spLocks noChangeArrowheads="1"/>
          </p:cNvSpPr>
          <p:nvPr/>
        </p:nvSpPr>
        <p:spPr bwMode="auto">
          <a:xfrm>
            <a:off x="612322" y="5813202"/>
            <a:ext cx="5694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SimHei" pitchFamily="49" charset="-122"/>
              </a:rPr>
              <a:t>A novel 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SimHei" pitchFamily="49" charset="-122"/>
              </a:rPr>
              <a:t>isospin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SimHei" pitchFamily="49" charset="-122"/>
              </a:rPr>
              <a:t> breaking mechanism!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Hei" pitchFamily="49" charset="-122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618218" y="6262589"/>
            <a:ext cx="59602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 eaLnBrk="1" hangingPunct="1">
              <a:defRPr/>
            </a:pP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</a:rPr>
              <a:t>J.J. Wu, X.H. Liu, Q.Z. and B.S. Zou, PRL(2012);</a:t>
            </a:r>
            <a:r>
              <a:rPr kumimoji="0" lang="en-US" altLang="zh-CN" sz="1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  <a:p>
            <a:pPr lvl="0" defTabSz="914400" eaLnBrk="1" hangingPunct="1">
              <a:defRPr/>
            </a:pPr>
            <a:r>
              <a:rPr kumimoji="0" lang="en-US" altLang="zh-CN" sz="1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</a:rPr>
              <a:t>X.G. </a:t>
            </a:r>
            <a:r>
              <a:rPr lang="en-US" altLang="zh-CN" kern="0" dirty="0">
                <a:solidFill>
                  <a:srgbClr val="0000FF"/>
                </a:solidFill>
                <a:latin typeface="Calibri" panose="020F0502020204030204" pitchFamily="34" charset="0"/>
              </a:rPr>
              <a:t>Wu, J.-J. Wu, Q. Z., and B.-S. Zou, PRD</a:t>
            </a:r>
            <a:r>
              <a:rPr lang="zh-CN" altLang="zh-CN" kern="0" dirty="0">
                <a:solidFill>
                  <a:srgbClr val="0000FF"/>
                </a:solidFill>
                <a:latin typeface="Calibri" panose="020F0502020204030204" pitchFamily="34" charset="0"/>
              </a:rPr>
              <a:t>87, 014023 (2013)</a:t>
            </a:r>
            <a:endParaRPr lang="en-US" altLang="zh-CN" kern="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67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27</a:t>
            </a:fld>
            <a:endParaRPr lang="en-GB" altLang="zh-C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93" y="4535485"/>
            <a:ext cx="2193925" cy="193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18" y="4500560"/>
            <a:ext cx="43084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804081" y="4814885"/>
            <a:ext cx="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252006" y="4741860"/>
            <a:ext cx="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412593" y="4743447"/>
            <a:ext cx="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634093" y="130860"/>
            <a:ext cx="5777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SimHei" pitchFamily="49" charset="-122"/>
              </a:rPr>
              <a:t>Interferences</a:t>
            </a:r>
            <a:r>
              <a:rPr kumimoji="0" lang="en-US" altLang="zh-CN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SimHei" pitchFamily="49" charset="-122"/>
              </a:rPr>
              <a:t> from the </a:t>
            </a:r>
            <a:r>
              <a:rPr lang="en-US" altLang="zh-CN" sz="2400" b="1" kern="0" dirty="0">
                <a:solidFill>
                  <a:srgbClr val="FF0000"/>
                </a:solidFill>
                <a:latin typeface="Arial"/>
                <a:ea typeface="SimHei" pitchFamily="49" charset="-122"/>
              </a:rPr>
              <a:t>TS mechanism 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Hei" pitchFamily="49" charset="-122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69" y="1103169"/>
            <a:ext cx="4398152" cy="119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56" y="1066407"/>
            <a:ext cx="3744151" cy="127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5217262" y="662942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0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</a:t>
            </a:r>
            <a:r>
              <a:rPr lang="en-US" altLang="zh-CN" b="1" kern="0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(1405/1475) </a:t>
            </a:r>
            <a:r>
              <a:rPr lang="en-US" altLang="zh-CN" b="1" kern="0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 </a:t>
            </a:r>
            <a:r>
              <a:rPr lang="en-US" altLang="zh-CN" b="1" kern="0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 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1229" y="697075"/>
            <a:ext cx="243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0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</a:t>
            </a:r>
            <a:r>
              <a:rPr lang="en-US" altLang="zh-CN" b="1" kern="0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(1405/1475) </a:t>
            </a:r>
            <a:r>
              <a:rPr lang="en-US" altLang="zh-CN" b="1" kern="0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 K</a:t>
            </a:r>
            <a:r>
              <a:rPr lang="en-US" altLang="zh-CN" b="1" kern="0" dirty="0">
                <a:solidFill>
                  <a:srgbClr val="0000FF"/>
                </a:solidFill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K  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2837" y="2466003"/>
            <a:ext cx="8313964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The “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Triangle Singularity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” mechanism can shift the peak positions exclusive channels.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Different 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lineshapes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in difference channels, i.e. K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K, , and 3.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zh-CN" sz="2000" b="1" kern="0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o obvious need for two independent states, (1405) and (1475)!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994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9143" y="2565400"/>
            <a:ext cx="8469086" cy="107721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zh-CN" sz="3600" b="1" kern="0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3</a:t>
            </a:r>
            <a:r>
              <a:rPr lang="en-US" altLang="zh-CN" sz="2800" b="1" kern="0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. </a:t>
            </a:r>
            <a:r>
              <a:rPr lang="en-US" altLang="zh-CN" sz="2800" b="1" kern="0" dirty="0" err="1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Reconsile</a:t>
            </a:r>
            <a:r>
              <a:rPr lang="en-US" altLang="zh-CN" sz="2800" b="1" kern="0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 the </a:t>
            </a:r>
            <a:r>
              <a:rPr lang="en-US" altLang="zh-CN" sz="2800" b="1" kern="0" dirty="0" err="1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the</a:t>
            </a:r>
            <a:r>
              <a:rPr lang="en-US" altLang="zh-CN" sz="2800" b="1" kern="0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 dynamical model calculations with LQCD simulations 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1121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86229" y="360870"/>
            <a:ext cx="805542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zh-CN" sz="2800" b="1" kern="0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Stable PG masses from LQCD simulations 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1" y="1262017"/>
            <a:ext cx="371475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94649" y="4664029"/>
            <a:ext cx="1903085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zh-CN" dirty="0">
                <a:solidFill>
                  <a:srgbClr val="0000FF"/>
                </a:solidFill>
                <a:ea typeface="宋体" panose="02010600030101010101" pitchFamily="2" charset="-122"/>
              </a:rPr>
              <a:t>q</a:t>
            </a:r>
            <a:r>
              <a:rPr lang="en-GB" altLang="zh-CN" b="0" dirty="0">
                <a:solidFill>
                  <a:srgbClr val="0000FF"/>
                </a:solidFill>
                <a:ea typeface="宋体" panose="02010600030101010101" pitchFamily="2" charset="-122"/>
              </a:rPr>
              <a:t>uenched LQCD</a:t>
            </a: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570824" y="3711529"/>
            <a:ext cx="792162" cy="5032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218524" y="2990804"/>
            <a:ext cx="792162" cy="5032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1362986" y="3927429"/>
            <a:ext cx="2016125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2010686" y="3206704"/>
            <a:ext cx="1368425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99357" y="6081667"/>
            <a:ext cx="85688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zh-CN" sz="1600" b="0" dirty="0">
                <a:solidFill>
                  <a:srgbClr val="0000FF"/>
                </a:solidFill>
                <a:ea typeface="宋体" panose="02010600030101010101" pitchFamily="2" charset="-122"/>
              </a:rPr>
              <a:t>Morningstar and </a:t>
            </a:r>
            <a:r>
              <a:rPr lang="en-GB" altLang="zh-CN" sz="1600" b="0" dirty="0" err="1">
                <a:solidFill>
                  <a:srgbClr val="0000FF"/>
                </a:solidFill>
                <a:ea typeface="宋体" panose="02010600030101010101" pitchFamily="2" charset="-122"/>
              </a:rPr>
              <a:t>Peardon</a:t>
            </a:r>
            <a:r>
              <a:rPr lang="en-GB" altLang="zh-CN" sz="1600" b="0" dirty="0">
                <a:solidFill>
                  <a:srgbClr val="0000FF"/>
                </a:solidFill>
                <a:ea typeface="宋体" panose="02010600030101010101" pitchFamily="2" charset="-122"/>
              </a:rPr>
              <a:t>, PRD60, 034509 (1999); Y. Chen et al., PRD73, 014516(2006)</a:t>
            </a:r>
          </a:p>
          <a:p>
            <a:r>
              <a:rPr lang="en-GB" altLang="zh-CN" sz="1600" dirty="0">
                <a:solidFill>
                  <a:srgbClr val="FF0000"/>
                </a:solidFill>
                <a:ea typeface="宋体" panose="02010600030101010101" pitchFamily="2" charset="-122"/>
              </a:rPr>
              <a:t>Richards, Irving, Gregory, and </a:t>
            </a:r>
            <a:r>
              <a:rPr lang="en-GB" altLang="zh-CN" sz="1600" dirty="0" err="1">
                <a:solidFill>
                  <a:srgbClr val="FF0000"/>
                </a:solidFill>
                <a:ea typeface="宋体" panose="02010600030101010101" pitchFamily="2" charset="-122"/>
              </a:rPr>
              <a:t>McNeile</a:t>
            </a:r>
            <a:r>
              <a:rPr lang="en-GB" altLang="zh-CN" sz="1600" dirty="0">
                <a:solidFill>
                  <a:srgbClr val="FF0000"/>
                </a:solidFill>
                <a:ea typeface="宋体" panose="02010600030101010101" pitchFamily="2" charset="-122"/>
              </a:rPr>
              <a:t> (UKQCD), PRD82, 034501 (2010)</a:t>
            </a:r>
            <a:endParaRPr lang="en-GB" altLang="zh-CN" sz="1600" b="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393" y="1278409"/>
            <a:ext cx="5263663" cy="3736275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243392" y="5072798"/>
            <a:ext cx="2159566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zh-CN" dirty="0">
                <a:solidFill>
                  <a:srgbClr val="FF0000"/>
                </a:solidFill>
                <a:ea typeface="宋体" panose="02010600030101010101" pitchFamily="2" charset="-122"/>
              </a:rPr>
              <a:t>unq</a:t>
            </a:r>
            <a:r>
              <a:rPr lang="en-GB" altLang="zh-CN" b="0" dirty="0">
                <a:solidFill>
                  <a:srgbClr val="FF0000"/>
                </a:solidFill>
                <a:ea typeface="宋体" panose="02010600030101010101" pitchFamily="2" charset="-122"/>
              </a:rPr>
              <a:t>uenched LQCD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4311200" y="3280229"/>
            <a:ext cx="2091758" cy="135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72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3568" y="1683657"/>
            <a:ext cx="7814545" cy="2627086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defTabSz="914400">
              <a:spcBef>
                <a:spcPts val="1200"/>
              </a:spcBef>
              <a:buSzPct val="130000"/>
              <a:buFont typeface="+mj-lt"/>
              <a:buAutoNum type="arabicPeriod"/>
            </a:pPr>
            <a:r>
              <a:rPr lang="en-US" altLang="zh-CN" sz="3600" b="1" kern="0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Exotic hadrons and observable effects produced by leading kinematic singularities, “triangle singularity”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21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39" y="3943059"/>
            <a:ext cx="7517248" cy="22932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07539" y="6357257"/>
            <a:ext cx="4703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</a:rPr>
              <a:t>W. Sun et al. [CLQCD], arXiv:1702.08174[</a:t>
            </a:r>
            <a:r>
              <a:rPr lang="en-US" altLang="zh-CN" sz="1600" dirty="0" err="1">
                <a:solidFill>
                  <a:srgbClr val="0000FF"/>
                </a:solidFill>
              </a:rPr>
              <a:t>hep-lat</a:t>
            </a:r>
            <a:r>
              <a:rPr lang="en-US" altLang="zh-CN" sz="1600" dirty="0">
                <a:solidFill>
                  <a:srgbClr val="0000FF"/>
                </a:solidFill>
              </a:rPr>
              <a:t>]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82" y="929524"/>
            <a:ext cx="7917703" cy="27208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954" y="783799"/>
            <a:ext cx="5822719" cy="2914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07539" y="174681"/>
            <a:ext cx="7764850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</a:rPr>
              <a:t>N</a:t>
            </a:r>
            <a:r>
              <a:rPr lang="en-US" altLang="zh-CN" sz="2400" b="1" baseline="-25000" dirty="0" err="1">
                <a:solidFill>
                  <a:srgbClr val="0000FF"/>
                </a:solidFill>
              </a:rPr>
              <a:t>f</a:t>
            </a:r>
            <a:r>
              <a:rPr lang="en-US" altLang="zh-CN" sz="2400" b="1" dirty="0">
                <a:solidFill>
                  <a:srgbClr val="0000FF"/>
                </a:solidFill>
              </a:rPr>
              <a:t> = 2 LQCD study on anisotropic lattices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567714" y="3999719"/>
            <a:ext cx="1560286" cy="209873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55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916113"/>
            <a:ext cx="34988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3173" name="AutoShape 5"/>
          <p:cNvSpPr>
            <a:spLocks/>
          </p:cNvSpPr>
          <p:nvPr/>
        </p:nvSpPr>
        <p:spPr bwMode="auto">
          <a:xfrm>
            <a:off x="2484438" y="1987550"/>
            <a:ext cx="142875" cy="576263"/>
          </a:xfrm>
          <a:prstGeom prst="leftBrace">
            <a:avLst>
              <a:gd name="adj1" fmla="val 33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684213" y="285857"/>
            <a:ext cx="7508787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Can mixing bring down the PG mass in a</a:t>
            </a:r>
            <a:r>
              <a:rPr kumimoji="0" lang="en-US" altLang="zh-CN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dynamical calc.?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8373" name="Text Box 7"/>
          <p:cNvSpPr txBox="1">
            <a:spLocks noChangeArrowheads="1"/>
          </p:cNvSpPr>
          <p:nvPr/>
        </p:nvSpPr>
        <p:spPr bwMode="auto">
          <a:xfrm>
            <a:off x="684213" y="1052513"/>
            <a:ext cx="77962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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(1295) and (1475) are the 1st radial excitation between the flavor singlet and octet with I=0. </a:t>
            </a:r>
          </a:p>
        </p:txBody>
      </p:sp>
      <p:sp>
        <p:nvSpPr>
          <p:cNvPr id="58374" name="Text Box 8"/>
          <p:cNvSpPr txBox="1">
            <a:spLocks noChangeArrowheads="1"/>
          </p:cNvSpPr>
          <p:nvPr/>
        </p:nvSpPr>
        <p:spPr bwMode="auto">
          <a:xfrm>
            <a:off x="684213" y="2924175"/>
            <a:ext cx="7867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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(1405) is a pseudoscalar glueball candidate which favors to mix with the ground states (547) and (958).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Caution: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Lattice QCD gives the pseudoscalar glueball mass of ~2.4 GeV.</a:t>
            </a:r>
          </a:p>
        </p:txBody>
      </p:sp>
      <p:pic>
        <p:nvPicPr>
          <p:cNvPr id="5837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089400"/>
            <a:ext cx="4713287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6" name="Text Box 11"/>
          <p:cNvSpPr txBox="1">
            <a:spLocks noChangeArrowheads="1"/>
          </p:cNvSpPr>
          <p:nvPr/>
        </p:nvSpPr>
        <p:spPr bwMode="auto">
          <a:xfrm>
            <a:off x="808038" y="5373688"/>
            <a:ext cx="66484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G. Li, Q. Zhao, C.H. Chang, JPG35, 055002 (2008); </a:t>
            </a:r>
            <a:r>
              <a:rPr kumimoji="0" lang="en-US" altLang="zh-CN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hep-ph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/0701020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C. Thomas, JHEP 0710:026, 2007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R. </a:t>
            </a:r>
            <a:r>
              <a:rPr kumimoji="0" lang="en-US" altLang="zh-CN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Escribano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, EPJC65, 467 (2010)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H.Y. Cheng, </a:t>
            </a:r>
            <a:r>
              <a:rPr kumimoji="0" lang="en-US" altLang="zh-CN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H.n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. Li and K.F. Liu, PRD79, 014024 (2009)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… …    </a:t>
            </a:r>
          </a:p>
        </p:txBody>
      </p:sp>
    </p:spTree>
    <p:extLst>
      <p:ext uri="{BB962C8B-B14F-4D97-AF65-F5344CB8AC3E}">
        <p14:creationId xmlns:p14="http://schemas.microsoft.com/office/powerpoint/2010/main" val="1900315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4264025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33663"/>
            <a:ext cx="3408362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565400"/>
            <a:ext cx="3903662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170363"/>
            <a:ext cx="3948113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4078288"/>
            <a:ext cx="2689225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9" name="Text Box 9"/>
          <p:cNvSpPr txBox="1">
            <a:spLocks noChangeArrowheads="1"/>
          </p:cNvSpPr>
          <p:nvPr/>
        </p:nvSpPr>
        <p:spPr bwMode="auto">
          <a:xfrm>
            <a:off x="684213" y="223838"/>
            <a:ext cx="786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One can even include </a:t>
            </a:r>
            <a:r>
              <a:rPr kumimoji="0" lang="en-US" altLang="zh-CN" sz="2400" b="1" i="0" u="none" strike="noStrike" kern="0" cap="none" spc="0" normalizeH="0" baseline="-2500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c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(cc)  in the mixing scheme. </a:t>
            </a:r>
          </a:p>
        </p:txBody>
      </p:sp>
      <p:sp>
        <p:nvSpPr>
          <p:cNvPr id="59400" name="Text Box 10"/>
          <p:cNvSpPr txBox="1">
            <a:spLocks noChangeArrowheads="1"/>
          </p:cNvSpPr>
          <p:nvPr/>
        </p:nvSpPr>
        <p:spPr bwMode="auto">
          <a:xfrm>
            <a:off x="1669144" y="6220508"/>
            <a:ext cx="72954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Y.-D. Tsai, H.-n. Li and Q.Z., </a:t>
            </a:r>
            <a:r>
              <a:rPr lang="en-US" altLang="zh-CN" b="1" kern="0" dirty="0">
                <a:solidFill>
                  <a:srgbClr val="0000FF"/>
                </a:solidFill>
                <a:latin typeface="Calibri" panose="020F0502020204030204" pitchFamily="34" charset="0"/>
              </a:rPr>
              <a:t>PRD85, 034002 (2011) </a:t>
            </a:r>
          </a:p>
          <a:p>
            <a:pPr lvl="0" defTabSz="914400" eaLnBrk="1" hangingPunct="1"/>
            <a:r>
              <a:rPr lang="en-US" altLang="zh-CN" b="1" kern="0" dirty="0">
                <a:solidFill>
                  <a:srgbClr val="0000FF"/>
                </a:solidFill>
                <a:latin typeface="Calibri" panose="020F0502020204030204" pitchFamily="34" charset="0"/>
              </a:rPr>
              <a:t>Re-investigated in </a:t>
            </a:r>
            <a:r>
              <a:rPr lang="en-US" altLang="zh-CN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Qin, QZ, and </a:t>
            </a:r>
            <a:r>
              <a:rPr lang="en-US" altLang="zh-CN" b="1" kern="0" dirty="0" err="1">
                <a:solidFill>
                  <a:srgbClr val="FF0000"/>
                </a:solidFill>
                <a:latin typeface="Calibri" panose="020F0502020204030204" pitchFamily="34" charset="0"/>
              </a:rPr>
              <a:t>Zhong</a:t>
            </a:r>
            <a:r>
              <a:rPr lang="en-US" altLang="zh-CN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, PRD 97, 096002 (2018) </a:t>
            </a:r>
          </a:p>
        </p:txBody>
      </p:sp>
      <p:sp>
        <p:nvSpPr>
          <p:cNvPr id="59401" name="Rectangle 11"/>
          <p:cNvSpPr>
            <a:spLocks noChangeArrowheads="1"/>
          </p:cNvSpPr>
          <p:nvPr/>
        </p:nvSpPr>
        <p:spPr bwMode="auto">
          <a:xfrm>
            <a:off x="5940425" y="1238250"/>
            <a:ext cx="2435225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M</a:t>
            </a:r>
            <a:r>
              <a:rPr kumimoji="0" lang="en-US" altLang="zh-CN" sz="2400" b="1" i="1" u="none" strike="noStrike" kern="0" cap="none" spc="0" normalizeH="0" baseline="-2500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G 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 2.4 GeV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M</a:t>
            </a:r>
            <a:r>
              <a:rPr kumimoji="0" lang="en-US" altLang="zh-CN" sz="2400" b="1" i="1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</a:t>
            </a:r>
            <a:r>
              <a:rPr kumimoji="0" lang="en-US" altLang="zh-CN" sz="2400" b="1" i="1" u="none" strike="noStrike" kern="0" cap="none" spc="0" normalizeH="0" baseline="-2500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c</a:t>
            </a:r>
            <a:r>
              <a:rPr kumimoji="0" lang="en-US" altLang="zh-CN" sz="2400" b="1" i="0" u="none" strike="noStrike" kern="0" cap="none" spc="0" normalizeH="0" baseline="-2500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= 2.98 GeV </a:t>
            </a:r>
          </a:p>
        </p:txBody>
      </p:sp>
      <p:sp>
        <p:nvSpPr>
          <p:cNvPr id="59402" name="Text Box 12"/>
          <p:cNvSpPr txBox="1">
            <a:spLocks noChangeArrowheads="1"/>
          </p:cNvSpPr>
          <p:nvPr/>
        </p:nvSpPr>
        <p:spPr bwMode="auto">
          <a:xfrm>
            <a:off x="663575" y="5678488"/>
            <a:ext cx="7653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Constraints on the 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 and , but not strongly on a glueball candidate! </a:t>
            </a:r>
          </a:p>
        </p:txBody>
      </p:sp>
    </p:spTree>
    <p:extLst>
      <p:ext uri="{BB962C8B-B14F-4D97-AF65-F5344CB8AC3E}">
        <p14:creationId xmlns:p14="http://schemas.microsoft.com/office/powerpoint/2010/main" val="1175997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485" y="326571"/>
            <a:ext cx="814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Assuming that the decay constants in the flavor basis follow the same mixing pattern of the particle states, we have 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08" y="1114057"/>
            <a:ext cx="4442350" cy="172347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2817" y="295365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where 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57" y="3380714"/>
            <a:ext cx="8320612" cy="17506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7957" y="5421085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axial vector anomaly is given by the U</a:t>
            </a:r>
            <a:r>
              <a:rPr lang="en-US" altLang="zh-CN" baseline="-25000" dirty="0"/>
              <a:t>A</a:t>
            </a:r>
            <a:r>
              <a:rPr lang="en-US" altLang="zh-CN" dirty="0"/>
              <a:t>(1) Ward identity: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472" y="5931572"/>
            <a:ext cx="5005800" cy="626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95259" y="1741256"/>
            <a:ext cx="354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 Feldmann, P. Kroll, and B. Stech, </a:t>
            </a: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PRD 58, 114006 (1998); PLB 449, 339 (1999)</a:t>
            </a:r>
            <a:endParaRPr lang="zh-CN" altLang="en-US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00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9899" y="312055"/>
            <a:ext cx="851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axial vector anomaly can then relate the </a:t>
            </a:r>
            <a:r>
              <a:rPr lang="en-US" altLang="zh-CN" dirty="0" err="1"/>
              <a:t>pseudoscalar</a:t>
            </a:r>
            <a:r>
              <a:rPr lang="en-US" altLang="zh-CN" dirty="0"/>
              <a:t> meson masses to the flavor singlet </a:t>
            </a:r>
            <a:r>
              <a:rPr lang="en-US" altLang="zh-CN" dirty="0" err="1"/>
              <a:t>pseudoscalar</a:t>
            </a:r>
            <a:r>
              <a:rPr lang="en-US" altLang="zh-CN" dirty="0"/>
              <a:t> densities and the topological charge density: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846" y="1056171"/>
            <a:ext cx="2468138" cy="522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0537" y="22106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where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483" y="1668079"/>
            <a:ext cx="3024338" cy="1848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745" y="2283604"/>
            <a:ext cx="295481" cy="23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053" y="2218354"/>
            <a:ext cx="399769" cy="3741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90537" y="364763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And 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3269" y="3590871"/>
            <a:ext cx="2155275" cy="4828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12309" y="4304389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Meanwhile, the axial vector anomaly gives:</a:t>
            </a:r>
            <a:r>
              <a:rPr lang="zh-CN" altLang="en-US" dirty="0"/>
              <a:t> </a:t>
            </a:r>
            <a:endParaRPr lang="en-US" altLang="zh-CN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718" y="4735224"/>
            <a:ext cx="6689282" cy="184072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586213" y="367056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--- (A)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978189" y="547092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--- (B)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49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4456" y="195943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equivalence of </a:t>
            </a:r>
            <a:r>
              <a:rPr lang="en-US" altLang="zh-CN" dirty="0" err="1"/>
              <a:t>Eqs</a:t>
            </a:r>
            <a:r>
              <a:rPr lang="en-US" altLang="zh-CN" dirty="0"/>
              <a:t>. (A) and (B) gives:</a:t>
            </a:r>
            <a:r>
              <a:rPr lang="zh-CN" altLang="en-US" dirty="0"/>
              <a:t> 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83" y="739633"/>
            <a:ext cx="8644890" cy="148928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6883" y="236608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with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958" y="2366089"/>
            <a:ext cx="4995414" cy="2467882"/>
          </a:xfrm>
          <a:prstGeom prst="rect">
            <a:avLst/>
          </a:prstGeom>
        </p:spPr>
      </p:pic>
      <p:sp>
        <p:nvSpPr>
          <p:cNvPr id="6" name="左大括号 5"/>
          <p:cNvSpPr/>
          <p:nvPr/>
        </p:nvSpPr>
        <p:spPr bwMode="auto">
          <a:xfrm>
            <a:off x="1091702" y="2466486"/>
            <a:ext cx="220591" cy="2267088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542971" y="1458686"/>
            <a:ext cx="2888343" cy="38462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13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1156" y="111995"/>
            <a:ext cx="837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This allows a relation for the physical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glueball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mass and the topological charge density in association with the other constrained parameters: 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02" y="980502"/>
            <a:ext cx="8881819" cy="691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02" y="1832773"/>
            <a:ext cx="8899201" cy="69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787" y="2883590"/>
            <a:ext cx="4862013" cy="1058697"/>
          </a:xfrm>
          <a:prstGeom prst="rect">
            <a:avLst/>
          </a:prstGeom>
        </p:spPr>
      </p:pic>
      <p:sp>
        <p:nvSpPr>
          <p:cNvPr id="6" name="箭头: 右 5"/>
          <p:cNvSpPr/>
          <p:nvPr/>
        </p:nvSpPr>
        <p:spPr bwMode="auto">
          <a:xfrm>
            <a:off x="212094" y="2969424"/>
            <a:ext cx="606327" cy="3761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箭头: 右 6"/>
          <p:cNvSpPr/>
          <p:nvPr/>
        </p:nvSpPr>
        <p:spPr bwMode="auto">
          <a:xfrm>
            <a:off x="212094" y="4539682"/>
            <a:ext cx="606327" cy="40243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908" y="4365770"/>
            <a:ext cx="7960613" cy="121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1970" y="5583770"/>
            <a:ext cx="5614144" cy="6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59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687" y="210457"/>
            <a:ext cx="893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With the LQCD results for the topological charge density, we can fit the parameters: 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80" y="825190"/>
            <a:ext cx="8923225" cy="137399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4972" y="2510971"/>
            <a:ext cx="417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where we have applied the condition: 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870" y="2499887"/>
            <a:ext cx="2450756" cy="39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9" name="矩形 8"/>
          <p:cNvSpPr/>
          <p:nvPr/>
        </p:nvSpPr>
        <p:spPr bwMode="auto">
          <a:xfrm>
            <a:off x="6633028" y="6345973"/>
            <a:ext cx="442686" cy="2322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351" y="3091454"/>
            <a:ext cx="3976913" cy="8659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310" y="3333654"/>
            <a:ext cx="521438" cy="3741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396" y="3333654"/>
            <a:ext cx="521438" cy="3567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5748" y="3320290"/>
            <a:ext cx="399769" cy="3567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531521" y="3312000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Note: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1400891" y="3195585"/>
            <a:ext cx="2677886" cy="61025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5542" y="4661335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If </a:t>
            </a:r>
            <a:endParaRPr lang="zh-CN" altLang="en-US" sz="24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086" y="4705118"/>
            <a:ext cx="521438" cy="3741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8061" y="4705118"/>
            <a:ext cx="521438" cy="3567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438743" y="470988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~</a:t>
            </a: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9499" y="4713818"/>
            <a:ext cx="399769" cy="3567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0937" y="4686428"/>
            <a:ext cx="712631" cy="4002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513568" y="471729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~</a:t>
            </a:r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2502" y="4729928"/>
            <a:ext cx="747394" cy="356700"/>
          </a:xfrm>
          <a:prstGeom prst="rect">
            <a:avLst/>
          </a:prstGeom>
        </p:spPr>
      </p:pic>
      <p:sp>
        <p:nvSpPr>
          <p:cNvPr id="25" name="箭头: 右 24"/>
          <p:cNvSpPr/>
          <p:nvPr/>
        </p:nvSpPr>
        <p:spPr bwMode="auto">
          <a:xfrm>
            <a:off x="4913086" y="4746173"/>
            <a:ext cx="566057" cy="3115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3826" y="4617688"/>
            <a:ext cx="816919" cy="4741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9383" y="4757537"/>
            <a:ext cx="260719" cy="3001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1808" y="4684430"/>
            <a:ext cx="1112400" cy="435000"/>
          </a:xfrm>
          <a:prstGeom prst="rect">
            <a:avLst/>
          </a:prstGeom>
        </p:spPr>
      </p:pic>
      <p:sp>
        <p:nvSpPr>
          <p:cNvPr id="29" name="箭头: 右 28"/>
          <p:cNvSpPr/>
          <p:nvPr/>
        </p:nvSpPr>
        <p:spPr bwMode="auto">
          <a:xfrm>
            <a:off x="519029" y="5450044"/>
            <a:ext cx="566057" cy="3115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57668" y="5403527"/>
            <a:ext cx="521438" cy="36975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893620" y="5399245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~ 1.4 GeV ! </a:t>
            </a:r>
            <a:endParaRPr lang="zh-CN" altLang="en-US" dirty="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3358048" y="5707478"/>
            <a:ext cx="551625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Inapprox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made 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H.-Y. Cheng, H.-n. Li and K.-F. Liu, PRD79, 014024 (2009)</a:t>
            </a:r>
          </a:p>
          <a:p>
            <a:pPr lvl="0" defTabSz="914400" eaLnBrk="1" hangingPunct="1">
              <a:defRPr/>
            </a:pPr>
            <a:r>
              <a:rPr lang="en-US" altLang="zh-CN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Y.-D. Tsai, H.-n. Li and Q.Z., PRD85, 034002 (2011) </a:t>
            </a:r>
          </a:p>
        </p:txBody>
      </p:sp>
    </p:spTree>
    <p:extLst>
      <p:ext uri="{BB962C8B-B14F-4D97-AF65-F5344CB8AC3E}">
        <p14:creationId xmlns:p14="http://schemas.microsoft.com/office/powerpoint/2010/main" val="18254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5" grpId="0" animBg="1"/>
      <p:bldP spid="29" grpId="0" animBg="1"/>
      <p:bldP spid="31" grpId="0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57" y="3112020"/>
            <a:ext cx="4449600" cy="2836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99" y="5970388"/>
            <a:ext cx="6674401" cy="6786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4972" y="210457"/>
            <a:ext cx="875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With the LQCD results for the topological charge density, we can fit the parameters: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80" y="825190"/>
            <a:ext cx="8923225" cy="137399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4972" y="2510971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where we have applied the condition: 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870" y="2499887"/>
            <a:ext cx="2450756" cy="39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351" y="3091454"/>
            <a:ext cx="3976913" cy="86596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6647543" y="6364514"/>
            <a:ext cx="508000" cy="2394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98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2" y="1354531"/>
            <a:ext cx="8917496" cy="23103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26" y="390541"/>
            <a:ext cx="4414838" cy="317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24" y="1058731"/>
            <a:ext cx="1460025" cy="295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749" y="1058731"/>
            <a:ext cx="1216688" cy="339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749" y="1047856"/>
            <a:ext cx="2937431" cy="317550"/>
          </a:xfrm>
          <a:prstGeom prst="rect">
            <a:avLst/>
          </a:prstGeom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3514" y="1021756"/>
            <a:ext cx="2659331" cy="3436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19667" y="3834741"/>
            <a:ext cx="798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topological susceptibility can be extracted for the </a:t>
            </a:r>
            <a:r>
              <a:rPr lang="en-US" altLang="zh-CN" dirty="0" err="1"/>
              <a:t>pseudoscalar</a:t>
            </a:r>
            <a:r>
              <a:rPr lang="en-US" altLang="zh-CN" dirty="0"/>
              <a:t> mesons:</a:t>
            </a:r>
            <a:r>
              <a:rPr lang="zh-CN" altLang="en-US" dirty="0"/>
              <a:t> </a:t>
            </a:r>
            <a:endParaRPr lang="en-US" altLang="zh-CN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469" y="4448631"/>
            <a:ext cx="3423869" cy="1469639"/>
          </a:xfrm>
          <a:prstGeom prst="rect">
            <a:avLst/>
          </a:prstGeom>
        </p:spPr>
      </p:pic>
      <p:sp>
        <p:nvSpPr>
          <p:cNvPr id="11" name="左大括号 10"/>
          <p:cNvSpPr/>
          <p:nvPr/>
        </p:nvSpPr>
        <p:spPr bwMode="auto">
          <a:xfrm>
            <a:off x="486229" y="4448631"/>
            <a:ext cx="181428" cy="1458685"/>
          </a:xfrm>
          <a:prstGeom prst="lef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5508" y="4811487"/>
            <a:ext cx="2746238" cy="256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4475" y="5195978"/>
            <a:ext cx="2833144" cy="2479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3724" y="5592004"/>
            <a:ext cx="2589806" cy="2871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文本框 14"/>
          <p:cNvSpPr txBox="1"/>
          <p:nvPr/>
        </p:nvSpPr>
        <p:spPr>
          <a:xfrm>
            <a:off x="5343229" y="430055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LQCD results: </a:t>
            </a:r>
            <a:endParaRPr lang="zh-CN" altLang="en-US" dirty="0"/>
          </a:p>
        </p:txBody>
      </p:sp>
      <p:sp>
        <p:nvSpPr>
          <p:cNvPr id="16" name="左大括号 15"/>
          <p:cNvSpPr/>
          <p:nvPr/>
        </p:nvSpPr>
        <p:spPr bwMode="auto">
          <a:xfrm>
            <a:off x="5231729" y="4810982"/>
            <a:ext cx="223000" cy="1085011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7657" y="6125032"/>
            <a:ext cx="726032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Low mass </a:t>
            </a:r>
            <a:r>
              <a:rPr lang="en-US" altLang="zh-CN" sz="2000" b="1" dirty="0" err="1">
                <a:solidFill>
                  <a:srgbClr val="FF0000"/>
                </a:solidFill>
              </a:rPr>
              <a:t>pseudoscalar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</a:rPr>
              <a:t>glueball</a:t>
            </a:r>
            <a:r>
              <a:rPr lang="en-US" altLang="zh-CN" sz="2000" b="1" dirty="0">
                <a:solidFill>
                  <a:srgbClr val="FF0000"/>
                </a:solidFill>
              </a:rPr>
              <a:t> is unlikely to be favored!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9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758928" y="208807"/>
            <a:ext cx="7763702" cy="52322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 Hadrons beyond the conventional QM and… 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221906" y="1475861"/>
            <a:ext cx="3087705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R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convential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hadron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kumimoji="0" lang="zh-CN" altLang="en-GB" sz="24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989590" y="2252889"/>
            <a:ext cx="990600" cy="990600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2370590" y="2329089"/>
            <a:ext cx="263525" cy="24765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76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065790" y="2710089"/>
            <a:ext cx="263525" cy="247650"/>
          </a:xfrm>
          <a:prstGeom prst="ellipse">
            <a:avLst/>
          </a:prstGeom>
          <a:gradFill rotWithShape="0">
            <a:gsLst>
              <a:gs pos="0">
                <a:srgbClr val="009900"/>
              </a:gs>
              <a:gs pos="100000">
                <a:srgbClr val="004700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522990" y="2786289"/>
            <a:ext cx="263525" cy="24765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651328" y="2486252"/>
            <a:ext cx="719137" cy="7207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819603" y="2887889"/>
            <a:ext cx="263525" cy="24765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76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938665" y="2559277"/>
            <a:ext cx="263525" cy="24765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" name="Freeform 31"/>
          <p:cNvSpPr>
            <a:spLocks/>
          </p:cNvSpPr>
          <p:nvPr/>
        </p:nvSpPr>
        <p:spPr bwMode="auto">
          <a:xfrm>
            <a:off x="2522990" y="2621189"/>
            <a:ext cx="77788" cy="206375"/>
          </a:xfrm>
          <a:custGeom>
            <a:avLst/>
            <a:gdLst>
              <a:gd name="T0" fmla="*/ 0 w 49"/>
              <a:gd name="T1" fmla="*/ 2147483647 h 130"/>
              <a:gd name="T2" fmla="*/ 2147483647 w 49"/>
              <a:gd name="T3" fmla="*/ 2147483647 h 130"/>
              <a:gd name="T4" fmla="*/ 0 w 49"/>
              <a:gd name="T5" fmla="*/ 2147483647 h 130"/>
              <a:gd name="T6" fmla="*/ 2147483647 w 49"/>
              <a:gd name="T7" fmla="*/ 2147483647 h 1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130">
                <a:moveTo>
                  <a:pt x="0" y="2"/>
                </a:moveTo>
                <a:cubicBezTo>
                  <a:pt x="11" y="5"/>
                  <a:pt x="28" y="0"/>
                  <a:pt x="32" y="10"/>
                </a:cubicBezTo>
                <a:cubicBezTo>
                  <a:pt x="49" y="50"/>
                  <a:pt x="22" y="60"/>
                  <a:pt x="0" y="74"/>
                </a:cubicBezTo>
                <a:cubicBezTo>
                  <a:pt x="23" y="90"/>
                  <a:pt x="40" y="100"/>
                  <a:pt x="40" y="13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Freeform 32"/>
          <p:cNvSpPr>
            <a:spLocks/>
          </p:cNvSpPr>
          <p:nvPr/>
        </p:nvSpPr>
        <p:spPr bwMode="auto">
          <a:xfrm>
            <a:off x="2265815" y="2992664"/>
            <a:ext cx="303213" cy="101600"/>
          </a:xfrm>
          <a:custGeom>
            <a:avLst/>
            <a:gdLst>
              <a:gd name="T0" fmla="*/ 2147483647 w 191"/>
              <a:gd name="T1" fmla="*/ 0 h 64"/>
              <a:gd name="T2" fmla="*/ 2147483647 w 191"/>
              <a:gd name="T3" fmla="*/ 2147483647 h 64"/>
              <a:gd name="T4" fmla="*/ 2147483647 w 191"/>
              <a:gd name="T5" fmla="*/ 2147483647 h 64"/>
              <a:gd name="T6" fmla="*/ 2147483647 w 191"/>
              <a:gd name="T7" fmla="*/ 2147483647 h 64"/>
              <a:gd name="T8" fmla="*/ 2147483647 w 191"/>
              <a:gd name="T9" fmla="*/ 0 h 64"/>
              <a:gd name="T10" fmla="*/ 2147483647 w 191"/>
              <a:gd name="T11" fmla="*/ 2147483647 h 64"/>
              <a:gd name="T12" fmla="*/ 2147483647 w 191"/>
              <a:gd name="T13" fmla="*/ 2147483647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1" h="64">
                <a:moveTo>
                  <a:pt x="2" y="0"/>
                </a:moveTo>
                <a:cubicBezTo>
                  <a:pt x="5" y="16"/>
                  <a:pt x="0" y="35"/>
                  <a:pt x="10" y="48"/>
                </a:cubicBezTo>
                <a:cubicBezTo>
                  <a:pt x="23" y="64"/>
                  <a:pt x="39" y="32"/>
                  <a:pt x="50" y="16"/>
                </a:cubicBezTo>
                <a:cubicBezTo>
                  <a:pt x="55" y="24"/>
                  <a:pt x="57" y="38"/>
                  <a:pt x="66" y="40"/>
                </a:cubicBezTo>
                <a:cubicBezTo>
                  <a:pt x="119" y="53"/>
                  <a:pt x="114" y="13"/>
                  <a:pt x="154" y="0"/>
                </a:cubicBezTo>
                <a:cubicBezTo>
                  <a:pt x="157" y="8"/>
                  <a:pt x="156" y="18"/>
                  <a:pt x="162" y="24"/>
                </a:cubicBezTo>
                <a:cubicBezTo>
                  <a:pt x="191" y="53"/>
                  <a:pt x="186" y="28"/>
                  <a:pt x="186" y="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0" name="Freeform 33"/>
          <p:cNvSpPr>
            <a:spLocks/>
          </p:cNvSpPr>
          <p:nvPr/>
        </p:nvSpPr>
        <p:spPr bwMode="auto">
          <a:xfrm>
            <a:off x="2213428" y="2478314"/>
            <a:ext cx="195262" cy="209550"/>
          </a:xfrm>
          <a:custGeom>
            <a:avLst/>
            <a:gdLst>
              <a:gd name="T0" fmla="*/ 2147483647 w 123"/>
              <a:gd name="T1" fmla="*/ 2147483647 h 132"/>
              <a:gd name="T2" fmla="*/ 2147483647 w 123"/>
              <a:gd name="T3" fmla="*/ 2147483647 h 132"/>
              <a:gd name="T4" fmla="*/ 2147483647 w 123"/>
              <a:gd name="T5" fmla="*/ 2147483647 h 132"/>
              <a:gd name="T6" fmla="*/ 2147483647 w 123"/>
              <a:gd name="T7" fmla="*/ 2147483647 h 132"/>
              <a:gd name="T8" fmla="*/ 2147483647 w 123"/>
              <a:gd name="T9" fmla="*/ 2147483647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" h="132">
                <a:moveTo>
                  <a:pt x="27" y="132"/>
                </a:moveTo>
                <a:cubicBezTo>
                  <a:pt x="17" y="71"/>
                  <a:pt x="0" y="55"/>
                  <a:pt x="67" y="68"/>
                </a:cubicBezTo>
                <a:cubicBezTo>
                  <a:pt x="72" y="60"/>
                  <a:pt x="81" y="53"/>
                  <a:pt x="83" y="44"/>
                </a:cubicBezTo>
                <a:cubicBezTo>
                  <a:pt x="84" y="36"/>
                  <a:pt x="72" y="28"/>
                  <a:pt x="75" y="20"/>
                </a:cubicBezTo>
                <a:cubicBezTo>
                  <a:pt x="83" y="0"/>
                  <a:pt x="108" y="4"/>
                  <a:pt x="123" y="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1" name="Freeform 34"/>
          <p:cNvSpPr>
            <a:spLocks/>
          </p:cNvSpPr>
          <p:nvPr/>
        </p:nvSpPr>
        <p:spPr bwMode="auto">
          <a:xfrm>
            <a:off x="806903" y="2662464"/>
            <a:ext cx="169862" cy="250825"/>
          </a:xfrm>
          <a:custGeom>
            <a:avLst/>
            <a:gdLst>
              <a:gd name="T0" fmla="*/ 2147483647 w 107"/>
              <a:gd name="T1" fmla="*/ 2147483647 h 158"/>
              <a:gd name="T2" fmla="*/ 2147483647 w 107"/>
              <a:gd name="T3" fmla="*/ 2147483647 h 158"/>
              <a:gd name="T4" fmla="*/ 2147483647 w 107"/>
              <a:gd name="T5" fmla="*/ 2147483647 h 158"/>
              <a:gd name="T6" fmla="*/ 2147483647 w 107"/>
              <a:gd name="T7" fmla="*/ 2147483647 h 158"/>
              <a:gd name="T8" fmla="*/ 2147483647 w 107"/>
              <a:gd name="T9" fmla="*/ 2147483647 h 158"/>
              <a:gd name="T10" fmla="*/ 2147483647 w 107"/>
              <a:gd name="T11" fmla="*/ 2147483647 h 1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7" h="158">
                <a:moveTo>
                  <a:pt x="3" y="158"/>
                </a:moveTo>
                <a:cubicBezTo>
                  <a:pt x="6" y="145"/>
                  <a:pt x="0" y="126"/>
                  <a:pt x="11" y="118"/>
                </a:cubicBezTo>
                <a:cubicBezTo>
                  <a:pt x="26" y="107"/>
                  <a:pt x="53" y="122"/>
                  <a:pt x="67" y="110"/>
                </a:cubicBezTo>
                <a:cubicBezTo>
                  <a:pt x="90" y="91"/>
                  <a:pt x="39" y="65"/>
                  <a:pt x="35" y="62"/>
                </a:cubicBezTo>
                <a:cubicBezTo>
                  <a:pt x="32" y="54"/>
                  <a:pt x="24" y="46"/>
                  <a:pt x="27" y="38"/>
                </a:cubicBezTo>
                <a:cubicBezTo>
                  <a:pt x="42" y="0"/>
                  <a:pt x="83" y="38"/>
                  <a:pt x="107" y="3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524020" y="3458900"/>
            <a:ext cx="867545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q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q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2034449" y="3458900"/>
            <a:ext cx="896399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qqq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) 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155222" y="968614"/>
            <a:ext cx="2177199" cy="461665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R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Exotic hadrons</a:t>
            </a:r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4131485" y="2397125"/>
            <a:ext cx="961344" cy="965200"/>
          </a:xfrm>
          <a:prstGeom prst="ellipse">
            <a:avLst/>
          </a:prstGeom>
          <a:gradFill rotWithShape="1">
            <a:gsLst>
              <a:gs pos="0">
                <a:srgbClr val="5E6D76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4296003" y="2513013"/>
            <a:ext cx="576262" cy="481012"/>
          </a:xfrm>
          <a:custGeom>
            <a:avLst/>
            <a:gdLst>
              <a:gd name="T0" fmla="*/ 0 w 363"/>
              <a:gd name="T1" fmla="*/ 2147483647 h 303"/>
              <a:gd name="T2" fmla="*/ 2147483647 w 363"/>
              <a:gd name="T3" fmla="*/ 2147483647 h 303"/>
              <a:gd name="T4" fmla="*/ 2147483647 w 363"/>
              <a:gd name="T5" fmla="*/ 2147483647 h 30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303">
                <a:moveTo>
                  <a:pt x="0" y="121"/>
                </a:moveTo>
                <a:cubicBezTo>
                  <a:pt x="106" y="60"/>
                  <a:pt x="212" y="0"/>
                  <a:pt x="272" y="30"/>
                </a:cubicBezTo>
                <a:cubicBezTo>
                  <a:pt x="332" y="60"/>
                  <a:pt x="348" y="258"/>
                  <a:pt x="363" y="303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4226153" y="2633663"/>
            <a:ext cx="215900" cy="2159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4730978" y="2922588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027759" y="1701304"/>
            <a:ext cx="1269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Hybrid 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5628611" y="2391302"/>
            <a:ext cx="1042324" cy="997857"/>
          </a:xfrm>
          <a:prstGeom prst="ellipse">
            <a:avLst/>
          </a:prstGeom>
          <a:gradFill rotWithShape="1">
            <a:gsLst>
              <a:gs pos="0">
                <a:srgbClr val="5E6D76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40" name="Freeform 9"/>
          <p:cNvSpPr>
            <a:spLocks/>
          </p:cNvSpPr>
          <p:nvPr/>
        </p:nvSpPr>
        <p:spPr bwMode="auto">
          <a:xfrm>
            <a:off x="5672607" y="2466070"/>
            <a:ext cx="839787" cy="814387"/>
          </a:xfrm>
          <a:custGeom>
            <a:avLst/>
            <a:gdLst>
              <a:gd name="T0" fmla="*/ 2147483647 w 529"/>
              <a:gd name="T1" fmla="*/ 2147483647 h 513"/>
              <a:gd name="T2" fmla="*/ 2147483647 w 529"/>
              <a:gd name="T3" fmla="*/ 2147483647 h 513"/>
              <a:gd name="T4" fmla="*/ 2147483647 w 529"/>
              <a:gd name="T5" fmla="*/ 2147483647 h 513"/>
              <a:gd name="T6" fmla="*/ 2147483647 w 529"/>
              <a:gd name="T7" fmla="*/ 2147483647 h 513"/>
              <a:gd name="T8" fmla="*/ 2147483647 w 529"/>
              <a:gd name="T9" fmla="*/ 2147483647 h 513"/>
              <a:gd name="T10" fmla="*/ 2147483647 w 529"/>
              <a:gd name="T11" fmla="*/ 2147483647 h 5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9" h="513">
                <a:moveTo>
                  <a:pt x="7" y="189"/>
                </a:moveTo>
                <a:cubicBezTo>
                  <a:pt x="0" y="159"/>
                  <a:pt x="151" y="0"/>
                  <a:pt x="234" y="7"/>
                </a:cubicBezTo>
                <a:cubicBezTo>
                  <a:pt x="317" y="14"/>
                  <a:pt x="483" y="151"/>
                  <a:pt x="506" y="234"/>
                </a:cubicBezTo>
                <a:cubicBezTo>
                  <a:pt x="529" y="317"/>
                  <a:pt x="408" y="513"/>
                  <a:pt x="370" y="506"/>
                </a:cubicBezTo>
                <a:cubicBezTo>
                  <a:pt x="332" y="499"/>
                  <a:pt x="340" y="242"/>
                  <a:pt x="279" y="189"/>
                </a:cubicBezTo>
                <a:cubicBezTo>
                  <a:pt x="218" y="136"/>
                  <a:pt x="14" y="219"/>
                  <a:pt x="7" y="189"/>
                </a:cubicBezTo>
                <a:close/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5430401" y="1725592"/>
            <a:ext cx="12442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Glueball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itchFamily="34" charset="0"/>
              <a:ea typeface="宋体" charset="-122"/>
            </a:endParaRP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6902991" y="1685420"/>
            <a:ext cx="16001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Tetraquark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itchFamily="34" charset="0"/>
              <a:ea typeface="宋体" charset="-122"/>
            </a:endParaRPr>
          </a:p>
        </p:txBody>
      </p:sp>
      <p:sp>
        <p:nvSpPr>
          <p:cNvPr id="51" name="Oval 28"/>
          <p:cNvSpPr>
            <a:spLocks noChangeArrowheads="1"/>
          </p:cNvSpPr>
          <p:nvPr/>
        </p:nvSpPr>
        <p:spPr bwMode="auto">
          <a:xfrm>
            <a:off x="7148497" y="2432505"/>
            <a:ext cx="1013020" cy="1029532"/>
          </a:xfrm>
          <a:prstGeom prst="ellipse">
            <a:avLst/>
          </a:prstGeom>
          <a:gradFill rotWithShape="1">
            <a:gsLst>
              <a:gs pos="0">
                <a:srgbClr val="5E6D76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>
            <a:off x="7330880" y="2928104"/>
            <a:ext cx="358775" cy="288925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7186418" y="2785229"/>
            <a:ext cx="215900" cy="2159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54" name="Oval 31"/>
          <p:cNvSpPr>
            <a:spLocks noChangeArrowheads="1"/>
          </p:cNvSpPr>
          <p:nvPr/>
        </p:nvSpPr>
        <p:spPr bwMode="auto">
          <a:xfrm>
            <a:off x="7618218" y="3145592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>
            <a:off x="7834118" y="2569329"/>
            <a:ext cx="73025" cy="360363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56" name="Oval 33"/>
          <p:cNvSpPr>
            <a:spLocks noChangeArrowheads="1"/>
          </p:cNvSpPr>
          <p:nvPr/>
        </p:nvSpPr>
        <p:spPr bwMode="auto">
          <a:xfrm>
            <a:off x="7834118" y="2856667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itchFamily="18" charset="0"/>
              <a:ea typeface="宋体" charset="-122"/>
            </a:endParaRPr>
          </a:p>
        </p:txBody>
      </p:sp>
      <p:sp>
        <p:nvSpPr>
          <p:cNvPr id="57" name="Oval 34"/>
          <p:cNvSpPr>
            <a:spLocks noChangeArrowheads="1"/>
          </p:cNvSpPr>
          <p:nvPr/>
        </p:nvSpPr>
        <p:spPr bwMode="auto">
          <a:xfrm>
            <a:off x="7762680" y="2497892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58" name="Oval 16"/>
          <p:cNvSpPr>
            <a:spLocks noChangeArrowheads="1"/>
          </p:cNvSpPr>
          <p:nvPr/>
        </p:nvSpPr>
        <p:spPr bwMode="auto">
          <a:xfrm>
            <a:off x="4133955" y="4327297"/>
            <a:ext cx="1103301" cy="1076325"/>
          </a:xfrm>
          <a:prstGeom prst="ellipse">
            <a:avLst/>
          </a:prstGeom>
          <a:gradFill rotWithShape="1">
            <a:gsLst>
              <a:gs pos="0">
                <a:srgbClr val="5E6D76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>
            <a:off x="4324820" y="5009922"/>
            <a:ext cx="431800" cy="215900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60" name="Oval 18"/>
          <p:cNvSpPr>
            <a:spLocks noChangeArrowheads="1"/>
          </p:cNvSpPr>
          <p:nvPr/>
        </p:nvSpPr>
        <p:spPr bwMode="auto">
          <a:xfrm>
            <a:off x="4180357" y="4867047"/>
            <a:ext cx="215900" cy="2159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61" name="Oval 19"/>
          <p:cNvSpPr>
            <a:spLocks noChangeArrowheads="1"/>
          </p:cNvSpPr>
          <p:nvPr/>
        </p:nvSpPr>
        <p:spPr bwMode="auto">
          <a:xfrm>
            <a:off x="4685182" y="5155972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62" name="Line 20"/>
          <p:cNvSpPr>
            <a:spLocks noChangeShapeType="1"/>
          </p:cNvSpPr>
          <p:nvPr/>
        </p:nvSpPr>
        <p:spPr bwMode="auto">
          <a:xfrm>
            <a:off x="4899495" y="4508272"/>
            <a:ext cx="73025" cy="360362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63" name="Oval 21"/>
          <p:cNvSpPr>
            <a:spLocks noChangeArrowheads="1"/>
          </p:cNvSpPr>
          <p:nvPr/>
        </p:nvSpPr>
        <p:spPr bwMode="auto">
          <a:xfrm>
            <a:off x="4899495" y="4795609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itchFamily="18" charset="0"/>
              <a:ea typeface="宋体" charset="-122"/>
            </a:endParaRPr>
          </a:p>
        </p:txBody>
      </p:sp>
      <p:sp>
        <p:nvSpPr>
          <p:cNvPr id="64" name="Oval 22"/>
          <p:cNvSpPr>
            <a:spLocks noChangeArrowheads="1"/>
          </p:cNvSpPr>
          <p:nvPr/>
        </p:nvSpPr>
        <p:spPr bwMode="auto">
          <a:xfrm>
            <a:off x="4828057" y="4436834"/>
            <a:ext cx="215900" cy="215900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>
            <a:off x="4467695" y="4579709"/>
            <a:ext cx="215900" cy="215900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66" name="Line 24"/>
          <p:cNvSpPr>
            <a:spLocks noChangeShapeType="1"/>
          </p:cNvSpPr>
          <p:nvPr/>
        </p:nvSpPr>
        <p:spPr bwMode="auto">
          <a:xfrm flipV="1">
            <a:off x="4540720" y="4724172"/>
            <a:ext cx="142875" cy="431800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67" name="Line 25"/>
          <p:cNvSpPr>
            <a:spLocks noChangeShapeType="1"/>
          </p:cNvSpPr>
          <p:nvPr/>
        </p:nvSpPr>
        <p:spPr bwMode="auto">
          <a:xfrm flipV="1">
            <a:off x="4685182" y="4724172"/>
            <a:ext cx="287338" cy="71437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68" name="Oval 26"/>
          <p:cNvSpPr>
            <a:spLocks noChangeArrowheads="1"/>
          </p:cNvSpPr>
          <p:nvPr/>
        </p:nvSpPr>
        <p:spPr bwMode="auto">
          <a:xfrm>
            <a:off x="4396257" y="4435247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itchFamily="18" charset="0"/>
              <a:ea typeface="宋体" charset="-122"/>
            </a:endParaRPr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>
            <a:off x="3849873" y="3773712"/>
            <a:ext cx="16674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Pentaquark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itchFamily="34" charset="0"/>
              <a:ea typeface="宋体" charset="-122"/>
            </a:endParaRPr>
          </a:p>
        </p:txBody>
      </p:sp>
      <p:sp>
        <p:nvSpPr>
          <p:cNvPr id="70" name="Oval 11"/>
          <p:cNvSpPr>
            <a:spLocks noChangeArrowheads="1"/>
          </p:cNvSpPr>
          <p:nvPr/>
        </p:nvSpPr>
        <p:spPr bwMode="auto">
          <a:xfrm>
            <a:off x="6193296" y="4651146"/>
            <a:ext cx="850246" cy="862013"/>
          </a:xfrm>
          <a:prstGeom prst="ellipse">
            <a:avLst/>
          </a:prstGeom>
          <a:gradFill rotWithShape="1">
            <a:gsLst>
              <a:gs pos="0">
                <a:srgbClr val="5E6D76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71" name="Line 12"/>
          <p:cNvSpPr>
            <a:spLocks noChangeShapeType="1"/>
          </p:cNvSpPr>
          <p:nvPr/>
        </p:nvSpPr>
        <p:spPr bwMode="auto">
          <a:xfrm>
            <a:off x="6480635" y="4993520"/>
            <a:ext cx="282582" cy="230715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72" name="Oval 13"/>
          <p:cNvSpPr>
            <a:spLocks noChangeArrowheads="1"/>
          </p:cNvSpPr>
          <p:nvPr/>
        </p:nvSpPr>
        <p:spPr bwMode="auto">
          <a:xfrm>
            <a:off x="6336171" y="4835931"/>
            <a:ext cx="170049" cy="172403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73" name="Oval 14"/>
          <p:cNvSpPr>
            <a:spLocks noChangeArrowheads="1"/>
          </p:cNvSpPr>
          <p:nvPr/>
        </p:nvSpPr>
        <p:spPr bwMode="auto">
          <a:xfrm>
            <a:off x="6695534" y="5153405"/>
            <a:ext cx="170049" cy="172403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74" name="Oval 35"/>
          <p:cNvSpPr>
            <a:spLocks noChangeArrowheads="1"/>
          </p:cNvSpPr>
          <p:nvPr/>
        </p:nvSpPr>
        <p:spPr bwMode="auto">
          <a:xfrm>
            <a:off x="6912434" y="4435246"/>
            <a:ext cx="850246" cy="862013"/>
          </a:xfrm>
          <a:prstGeom prst="ellipse">
            <a:avLst/>
          </a:prstGeom>
          <a:gradFill rotWithShape="1">
            <a:gsLst>
              <a:gs pos="0">
                <a:srgbClr val="5E6D76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75" name="Line 36"/>
          <p:cNvSpPr>
            <a:spLocks noChangeShapeType="1"/>
          </p:cNvSpPr>
          <p:nvPr/>
        </p:nvSpPr>
        <p:spPr bwMode="auto">
          <a:xfrm>
            <a:off x="7330881" y="4720998"/>
            <a:ext cx="103956" cy="290514"/>
          </a:xfrm>
          <a:prstGeom prst="line">
            <a:avLst/>
          </a:prstGeom>
          <a:noFill/>
          <a:ln w="57150">
            <a:solidFill>
              <a:srgbClr val="F514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76" name="Oval 37"/>
          <p:cNvSpPr>
            <a:spLocks noChangeArrowheads="1"/>
          </p:cNvSpPr>
          <p:nvPr/>
        </p:nvSpPr>
        <p:spPr bwMode="auto">
          <a:xfrm>
            <a:off x="7375731" y="4983569"/>
            <a:ext cx="170049" cy="172403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itchFamily="18" charset="0"/>
              <a:ea typeface="宋体" charset="-122"/>
            </a:endParaRPr>
          </a:p>
        </p:txBody>
      </p:sp>
      <p:sp>
        <p:nvSpPr>
          <p:cNvPr id="77" name="Oval 38"/>
          <p:cNvSpPr>
            <a:spLocks noChangeArrowheads="1"/>
          </p:cNvSpPr>
          <p:nvPr/>
        </p:nvSpPr>
        <p:spPr bwMode="auto">
          <a:xfrm>
            <a:off x="7232856" y="4553357"/>
            <a:ext cx="170049" cy="172403"/>
          </a:xfrm>
          <a:prstGeom prst="ellipse">
            <a:avLst/>
          </a:prstGeom>
          <a:solidFill>
            <a:srgbClr val="99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78" name="Text Box 39"/>
          <p:cNvSpPr txBox="1">
            <a:spLocks noChangeArrowheads="1"/>
          </p:cNvSpPr>
          <p:nvPr/>
        </p:nvSpPr>
        <p:spPr bwMode="auto">
          <a:xfrm>
            <a:off x="5779429" y="3791974"/>
            <a:ext cx="2577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Hadronic molecule</a:t>
            </a:r>
            <a:endParaRPr kumimoji="0" lang="en-GB" altLang="zh-CN" sz="20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itchFamily="34" charset="0"/>
              <a:ea typeface="宋体" charset="-122"/>
            </a:endParaRPr>
          </a:p>
        </p:txBody>
      </p:sp>
      <p:sp>
        <p:nvSpPr>
          <p:cNvPr id="79" name="Line 2"/>
          <p:cNvSpPr>
            <a:spLocks noChangeShapeType="1"/>
          </p:cNvSpPr>
          <p:nvPr/>
        </p:nvSpPr>
        <p:spPr bwMode="auto">
          <a:xfrm>
            <a:off x="1217986" y="5248046"/>
            <a:ext cx="782638" cy="452885"/>
          </a:xfrm>
          <a:prstGeom prst="line">
            <a:avLst/>
          </a:pr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80" name="Oval 7"/>
          <p:cNvSpPr>
            <a:spLocks noChangeArrowheads="1"/>
          </p:cNvSpPr>
          <p:nvPr/>
        </p:nvSpPr>
        <p:spPr bwMode="auto">
          <a:xfrm>
            <a:off x="860768" y="4992457"/>
            <a:ext cx="817563" cy="84273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81" name="Oval 8"/>
          <p:cNvSpPr>
            <a:spLocks noChangeArrowheads="1"/>
          </p:cNvSpPr>
          <p:nvPr/>
        </p:nvSpPr>
        <p:spPr bwMode="auto">
          <a:xfrm>
            <a:off x="1143344" y="4993703"/>
            <a:ext cx="263525" cy="24765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76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rPr>
              <a:t>u</a:t>
            </a:r>
          </a:p>
        </p:txBody>
      </p:sp>
      <p:sp>
        <p:nvSpPr>
          <p:cNvPr id="82" name="Oval 9"/>
          <p:cNvSpPr>
            <a:spLocks noChangeArrowheads="1"/>
          </p:cNvSpPr>
          <p:nvPr/>
        </p:nvSpPr>
        <p:spPr bwMode="auto">
          <a:xfrm>
            <a:off x="838544" y="5374703"/>
            <a:ext cx="263525" cy="247650"/>
          </a:xfrm>
          <a:prstGeom prst="ellipse">
            <a:avLst/>
          </a:prstGeom>
          <a:gradFill rotWithShape="0">
            <a:gsLst>
              <a:gs pos="0">
                <a:srgbClr val="009900"/>
              </a:gs>
              <a:gs pos="100000">
                <a:srgbClr val="004700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rPr>
              <a:t>d</a:t>
            </a:r>
          </a:p>
        </p:txBody>
      </p:sp>
      <p:sp>
        <p:nvSpPr>
          <p:cNvPr id="83" name="Oval 10"/>
          <p:cNvSpPr>
            <a:spLocks noChangeArrowheads="1"/>
          </p:cNvSpPr>
          <p:nvPr/>
        </p:nvSpPr>
        <p:spPr bwMode="auto">
          <a:xfrm>
            <a:off x="1295744" y="5450903"/>
            <a:ext cx="263525" cy="24765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charset="-122"/>
            </a:endParaRPr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1295744" y="5285803"/>
            <a:ext cx="77788" cy="206375"/>
          </a:xfrm>
          <a:custGeom>
            <a:avLst/>
            <a:gdLst>
              <a:gd name="T0" fmla="*/ 0 w 49"/>
              <a:gd name="T1" fmla="*/ 2147483647 h 130"/>
              <a:gd name="T2" fmla="*/ 2147483647 w 49"/>
              <a:gd name="T3" fmla="*/ 2147483647 h 130"/>
              <a:gd name="T4" fmla="*/ 0 w 49"/>
              <a:gd name="T5" fmla="*/ 2147483647 h 130"/>
              <a:gd name="T6" fmla="*/ 2147483647 w 49"/>
              <a:gd name="T7" fmla="*/ 2147483647 h 1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130">
                <a:moveTo>
                  <a:pt x="0" y="2"/>
                </a:moveTo>
                <a:cubicBezTo>
                  <a:pt x="11" y="5"/>
                  <a:pt x="28" y="0"/>
                  <a:pt x="32" y="10"/>
                </a:cubicBezTo>
                <a:cubicBezTo>
                  <a:pt x="49" y="50"/>
                  <a:pt x="22" y="60"/>
                  <a:pt x="0" y="74"/>
                </a:cubicBezTo>
                <a:cubicBezTo>
                  <a:pt x="23" y="90"/>
                  <a:pt x="40" y="100"/>
                  <a:pt x="40" y="13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85" name="Freeform 12"/>
          <p:cNvSpPr>
            <a:spLocks/>
          </p:cNvSpPr>
          <p:nvPr/>
        </p:nvSpPr>
        <p:spPr bwMode="auto">
          <a:xfrm>
            <a:off x="1038569" y="5657278"/>
            <a:ext cx="303213" cy="101600"/>
          </a:xfrm>
          <a:custGeom>
            <a:avLst/>
            <a:gdLst>
              <a:gd name="T0" fmla="*/ 2147483647 w 191"/>
              <a:gd name="T1" fmla="*/ 0 h 64"/>
              <a:gd name="T2" fmla="*/ 2147483647 w 191"/>
              <a:gd name="T3" fmla="*/ 2147483647 h 64"/>
              <a:gd name="T4" fmla="*/ 2147483647 w 191"/>
              <a:gd name="T5" fmla="*/ 2147483647 h 64"/>
              <a:gd name="T6" fmla="*/ 2147483647 w 191"/>
              <a:gd name="T7" fmla="*/ 2147483647 h 64"/>
              <a:gd name="T8" fmla="*/ 2147483647 w 191"/>
              <a:gd name="T9" fmla="*/ 0 h 64"/>
              <a:gd name="T10" fmla="*/ 2147483647 w 191"/>
              <a:gd name="T11" fmla="*/ 2147483647 h 64"/>
              <a:gd name="T12" fmla="*/ 2147483647 w 191"/>
              <a:gd name="T13" fmla="*/ 2147483647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1" h="64">
                <a:moveTo>
                  <a:pt x="2" y="0"/>
                </a:moveTo>
                <a:cubicBezTo>
                  <a:pt x="5" y="16"/>
                  <a:pt x="0" y="35"/>
                  <a:pt x="10" y="48"/>
                </a:cubicBezTo>
                <a:cubicBezTo>
                  <a:pt x="23" y="64"/>
                  <a:pt x="39" y="32"/>
                  <a:pt x="50" y="16"/>
                </a:cubicBezTo>
                <a:cubicBezTo>
                  <a:pt x="55" y="24"/>
                  <a:pt x="57" y="38"/>
                  <a:pt x="66" y="40"/>
                </a:cubicBezTo>
                <a:cubicBezTo>
                  <a:pt x="119" y="53"/>
                  <a:pt x="114" y="13"/>
                  <a:pt x="154" y="0"/>
                </a:cubicBezTo>
                <a:cubicBezTo>
                  <a:pt x="157" y="8"/>
                  <a:pt x="156" y="18"/>
                  <a:pt x="162" y="24"/>
                </a:cubicBezTo>
                <a:cubicBezTo>
                  <a:pt x="191" y="53"/>
                  <a:pt x="186" y="28"/>
                  <a:pt x="186" y="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86" name="Freeform 13"/>
          <p:cNvSpPr>
            <a:spLocks/>
          </p:cNvSpPr>
          <p:nvPr/>
        </p:nvSpPr>
        <p:spPr bwMode="auto">
          <a:xfrm>
            <a:off x="986182" y="5142928"/>
            <a:ext cx="195262" cy="209550"/>
          </a:xfrm>
          <a:custGeom>
            <a:avLst/>
            <a:gdLst>
              <a:gd name="T0" fmla="*/ 2147483647 w 123"/>
              <a:gd name="T1" fmla="*/ 2147483647 h 132"/>
              <a:gd name="T2" fmla="*/ 2147483647 w 123"/>
              <a:gd name="T3" fmla="*/ 2147483647 h 132"/>
              <a:gd name="T4" fmla="*/ 2147483647 w 123"/>
              <a:gd name="T5" fmla="*/ 2147483647 h 132"/>
              <a:gd name="T6" fmla="*/ 2147483647 w 123"/>
              <a:gd name="T7" fmla="*/ 2147483647 h 132"/>
              <a:gd name="T8" fmla="*/ 2147483647 w 123"/>
              <a:gd name="T9" fmla="*/ 2147483647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" h="132">
                <a:moveTo>
                  <a:pt x="27" y="132"/>
                </a:moveTo>
                <a:cubicBezTo>
                  <a:pt x="17" y="71"/>
                  <a:pt x="0" y="55"/>
                  <a:pt x="67" y="68"/>
                </a:cubicBezTo>
                <a:cubicBezTo>
                  <a:pt x="72" y="60"/>
                  <a:pt x="81" y="53"/>
                  <a:pt x="83" y="44"/>
                </a:cubicBezTo>
                <a:cubicBezTo>
                  <a:pt x="84" y="36"/>
                  <a:pt x="72" y="28"/>
                  <a:pt x="75" y="20"/>
                </a:cubicBezTo>
                <a:cubicBezTo>
                  <a:pt x="83" y="0"/>
                  <a:pt x="108" y="4"/>
                  <a:pt x="123" y="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87" name="Text Box 14"/>
          <p:cNvSpPr txBox="1">
            <a:spLocks noChangeArrowheads="1"/>
          </p:cNvSpPr>
          <p:nvPr/>
        </p:nvSpPr>
        <p:spPr bwMode="auto">
          <a:xfrm>
            <a:off x="1260819" y="5371528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rPr>
              <a:t>u</a:t>
            </a:r>
          </a:p>
        </p:txBody>
      </p:sp>
      <p:sp>
        <p:nvSpPr>
          <p:cNvPr id="88" name="Oval 15"/>
          <p:cNvSpPr>
            <a:spLocks noChangeArrowheads="1"/>
          </p:cNvSpPr>
          <p:nvPr/>
        </p:nvSpPr>
        <p:spPr bwMode="auto">
          <a:xfrm>
            <a:off x="1782083" y="5462806"/>
            <a:ext cx="792164" cy="8207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89" name="Oval 16"/>
          <p:cNvSpPr>
            <a:spLocks noChangeArrowheads="1"/>
          </p:cNvSpPr>
          <p:nvPr/>
        </p:nvSpPr>
        <p:spPr bwMode="auto">
          <a:xfrm>
            <a:off x="2099049" y="5463946"/>
            <a:ext cx="263525" cy="24765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76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rPr>
              <a:t>d</a:t>
            </a:r>
          </a:p>
        </p:txBody>
      </p:sp>
      <p:sp>
        <p:nvSpPr>
          <p:cNvPr id="90" name="Oval 17"/>
          <p:cNvSpPr>
            <a:spLocks noChangeArrowheads="1"/>
          </p:cNvSpPr>
          <p:nvPr/>
        </p:nvSpPr>
        <p:spPr bwMode="auto">
          <a:xfrm>
            <a:off x="1794249" y="5844946"/>
            <a:ext cx="263525" cy="247650"/>
          </a:xfrm>
          <a:prstGeom prst="ellipse">
            <a:avLst/>
          </a:prstGeom>
          <a:gradFill rotWithShape="0">
            <a:gsLst>
              <a:gs pos="0">
                <a:srgbClr val="009900"/>
              </a:gs>
              <a:gs pos="100000">
                <a:srgbClr val="004700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rPr>
              <a:t>d</a:t>
            </a:r>
          </a:p>
        </p:txBody>
      </p:sp>
      <p:sp>
        <p:nvSpPr>
          <p:cNvPr id="91" name="Oval 18"/>
          <p:cNvSpPr>
            <a:spLocks noChangeArrowheads="1"/>
          </p:cNvSpPr>
          <p:nvPr/>
        </p:nvSpPr>
        <p:spPr bwMode="auto">
          <a:xfrm>
            <a:off x="2251449" y="5921146"/>
            <a:ext cx="263525" cy="24765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charset="-122"/>
            </a:endParaRPr>
          </a:p>
        </p:txBody>
      </p:sp>
      <p:sp>
        <p:nvSpPr>
          <p:cNvPr id="92" name="Freeform 19"/>
          <p:cNvSpPr>
            <a:spLocks/>
          </p:cNvSpPr>
          <p:nvPr/>
        </p:nvSpPr>
        <p:spPr bwMode="auto">
          <a:xfrm>
            <a:off x="2251449" y="5756046"/>
            <a:ext cx="77788" cy="206375"/>
          </a:xfrm>
          <a:custGeom>
            <a:avLst/>
            <a:gdLst>
              <a:gd name="T0" fmla="*/ 0 w 49"/>
              <a:gd name="T1" fmla="*/ 2147483647 h 130"/>
              <a:gd name="T2" fmla="*/ 2147483647 w 49"/>
              <a:gd name="T3" fmla="*/ 2147483647 h 130"/>
              <a:gd name="T4" fmla="*/ 0 w 49"/>
              <a:gd name="T5" fmla="*/ 2147483647 h 130"/>
              <a:gd name="T6" fmla="*/ 2147483647 w 49"/>
              <a:gd name="T7" fmla="*/ 2147483647 h 1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130">
                <a:moveTo>
                  <a:pt x="0" y="2"/>
                </a:moveTo>
                <a:cubicBezTo>
                  <a:pt x="11" y="5"/>
                  <a:pt x="28" y="0"/>
                  <a:pt x="32" y="10"/>
                </a:cubicBezTo>
                <a:cubicBezTo>
                  <a:pt x="49" y="50"/>
                  <a:pt x="22" y="60"/>
                  <a:pt x="0" y="74"/>
                </a:cubicBezTo>
                <a:cubicBezTo>
                  <a:pt x="23" y="90"/>
                  <a:pt x="40" y="100"/>
                  <a:pt x="40" y="13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93" name="Freeform 20"/>
          <p:cNvSpPr>
            <a:spLocks/>
          </p:cNvSpPr>
          <p:nvPr/>
        </p:nvSpPr>
        <p:spPr bwMode="auto">
          <a:xfrm>
            <a:off x="1994274" y="6127521"/>
            <a:ext cx="303213" cy="101600"/>
          </a:xfrm>
          <a:custGeom>
            <a:avLst/>
            <a:gdLst>
              <a:gd name="T0" fmla="*/ 2147483647 w 191"/>
              <a:gd name="T1" fmla="*/ 0 h 64"/>
              <a:gd name="T2" fmla="*/ 2147483647 w 191"/>
              <a:gd name="T3" fmla="*/ 2147483647 h 64"/>
              <a:gd name="T4" fmla="*/ 2147483647 w 191"/>
              <a:gd name="T5" fmla="*/ 2147483647 h 64"/>
              <a:gd name="T6" fmla="*/ 2147483647 w 191"/>
              <a:gd name="T7" fmla="*/ 2147483647 h 64"/>
              <a:gd name="T8" fmla="*/ 2147483647 w 191"/>
              <a:gd name="T9" fmla="*/ 0 h 64"/>
              <a:gd name="T10" fmla="*/ 2147483647 w 191"/>
              <a:gd name="T11" fmla="*/ 2147483647 h 64"/>
              <a:gd name="T12" fmla="*/ 2147483647 w 191"/>
              <a:gd name="T13" fmla="*/ 2147483647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1" h="64">
                <a:moveTo>
                  <a:pt x="2" y="0"/>
                </a:moveTo>
                <a:cubicBezTo>
                  <a:pt x="5" y="16"/>
                  <a:pt x="0" y="35"/>
                  <a:pt x="10" y="48"/>
                </a:cubicBezTo>
                <a:cubicBezTo>
                  <a:pt x="23" y="64"/>
                  <a:pt x="39" y="32"/>
                  <a:pt x="50" y="16"/>
                </a:cubicBezTo>
                <a:cubicBezTo>
                  <a:pt x="55" y="24"/>
                  <a:pt x="57" y="38"/>
                  <a:pt x="66" y="40"/>
                </a:cubicBezTo>
                <a:cubicBezTo>
                  <a:pt x="119" y="53"/>
                  <a:pt x="114" y="13"/>
                  <a:pt x="154" y="0"/>
                </a:cubicBezTo>
                <a:cubicBezTo>
                  <a:pt x="157" y="8"/>
                  <a:pt x="156" y="18"/>
                  <a:pt x="162" y="24"/>
                </a:cubicBezTo>
                <a:cubicBezTo>
                  <a:pt x="191" y="53"/>
                  <a:pt x="186" y="28"/>
                  <a:pt x="186" y="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94" name="Freeform 21"/>
          <p:cNvSpPr>
            <a:spLocks/>
          </p:cNvSpPr>
          <p:nvPr/>
        </p:nvSpPr>
        <p:spPr bwMode="auto">
          <a:xfrm>
            <a:off x="1941887" y="5613171"/>
            <a:ext cx="195262" cy="209550"/>
          </a:xfrm>
          <a:custGeom>
            <a:avLst/>
            <a:gdLst>
              <a:gd name="T0" fmla="*/ 2147483647 w 123"/>
              <a:gd name="T1" fmla="*/ 2147483647 h 132"/>
              <a:gd name="T2" fmla="*/ 2147483647 w 123"/>
              <a:gd name="T3" fmla="*/ 2147483647 h 132"/>
              <a:gd name="T4" fmla="*/ 2147483647 w 123"/>
              <a:gd name="T5" fmla="*/ 2147483647 h 132"/>
              <a:gd name="T6" fmla="*/ 2147483647 w 123"/>
              <a:gd name="T7" fmla="*/ 2147483647 h 132"/>
              <a:gd name="T8" fmla="*/ 2147483647 w 123"/>
              <a:gd name="T9" fmla="*/ 2147483647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" h="132">
                <a:moveTo>
                  <a:pt x="27" y="132"/>
                </a:moveTo>
                <a:cubicBezTo>
                  <a:pt x="17" y="71"/>
                  <a:pt x="0" y="55"/>
                  <a:pt x="67" y="68"/>
                </a:cubicBezTo>
                <a:cubicBezTo>
                  <a:pt x="72" y="60"/>
                  <a:pt x="81" y="53"/>
                  <a:pt x="83" y="44"/>
                </a:cubicBezTo>
                <a:cubicBezTo>
                  <a:pt x="84" y="36"/>
                  <a:pt x="72" y="28"/>
                  <a:pt x="75" y="20"/>
                </a:cubicBezTo>
                <a:cubicBezTo>
                  <a:pt x="83" y="0"/>
                  <a:pt x="108" y="4"/>
                  <a:pt x="123" y="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</a:endParaRPr>
          </a:p>
        </p:txBody>
      </p:sp>
      <p:sp>
        <p:nvSpPr>
          <p:cNvPr id="95" name="Text Box 22"/>
          <p:cNvSpPr txBox="1">
            <a:spLocks noChangeArrowheads="1"/>
          </p:cNvSpPr>
          <p:nvPr/>
        </p:nvSpPr>
        <p:spPr bwMode="auto">
          <a:xfrm>
            <a:off x="2216524" y="5841771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rPr>
              <a:t>u</a:t>
            </a:r>
          </a:p>
        </p:txBody>
      </p:sp>
      <p:sp>
        <p:nvSpPr>
          <p:cNvPr id="96" name="Text Box 23"/>
          <p:cNvSpPr txBox="1">
            <a:spLocks noChangeArrowheads="1"/>
          </p:cNvSpPr>
          <p:nvPr/>
        </p:nvSpPr>
        <p:spPr bwMode="auto">
          <a:xfrm>
            <a:off x="1710905" y="5111737"/>
            <a:ext cx="43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 </a:t>
            </a:r>
          </a:p>
        </p:txBody>
      </p:sp>
      <p:sp>
        <p:nvSpPr>
          <p:cNvPr id="97" name="Text Box 24"/>
          <p:cNvSpPr txBox="1">
            <a:spLocks noChangeArrowheads="1"/>
          </p:cNvSpPr>
          <p:nvPr/>
        </p:nvSpPr>
        <p:spPr bwMode="auto">
          <a:xfrm>
            <a:off x="1541806" y="4779734"/>
            <a:ext cx="9717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Proton </a:t>
            </a:r>
          </a:p>
        </p:txBody>
      </p:sp>
      <p:sp>
        <p:nvSpPr>
          <p:cNvPr id="98" name="Text Box 25"/>
          <p:cNvSpPr txBox="1">
            <a:spLocks noChangeArrowheads="1"/>
          </p:cNvSpPr>
          <p:nvPr/>
        </p:nvSpPr>
        <p:spPr bwMode="auto">
          <a:xfrm>
            <a:off x="2629274" y="5657110"/>
            <a:ext cx="11336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Neutron </a:t>
            </a:r>
          </a:p>
        </p:txBody>
      </p:sp>
      <p:sp>
        <p:nvSpPr>
          <p:cNvPr id="99" name="Text Box 27"/>
          <p:cNvSpPr txBox="1">
            <a:spLocks noChangeArrowheads="1"/>
          </p:cNvSpPr>
          <p:nvPr/>
        </p:nvSpPr>
        <p:spPr bwMode="auto">
          <a:xfrm>
            <a:off x="284872" y="6255762"/>
            <a:ext cx="27735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Deuteron: p-n molecule </a:t>
            </a:r>
          </a:p>
        </p:txBody>
      </p:sp>
      <p:sp>
        <p:nvSpPr>
          <p:cNvPr id="100" name="Text Box 40"/>
          <p:cNvSpPr txBox="1">
            <a:spLocks noChangeArrowheads="1"/>
          </p:cNvSpPr>
          <p:nvPr/>
        </p:nvSpPr>
        <p:spPr bwMode="auto">
          <a:xfrm>
            <a:off x="3904190" y="5640209"/>
            <a:ext cx="461843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Evidence for QCD exotic states is a missing piece of knowledge about the Nature of strong QCD.  </a:t>
            </a:r>
          </a:p>
        </p:txBody>
      </p:sp>
    </p:spTree>
    <p:extLst>
      <p:ext uri="{BB962C8B-B14F-4D97-AF65-F5344CB8AC3E}">
        <p14:creationId xmlns:p14="http://schemas.microsoft.com/office/powerpoint/2010/main" val="3322386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3568" y="1628776"/>
            <a:ext cx="7814545" cy="255859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Pct val="130000"/>
              <a:buFont typeface="+mj-lt"/>
              <a:buAutoNum type="arabicPeriod"/>
              <a:tabLst/>
              <a:defRPr/>
            </a:pP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宋体" charset="-122"/>
              <a:cs typeface="+mn-cs"/>
            </a:endParaRPr>
          </a:p>
          <a:p>
            <a:pPr marL="0" indent="0" defTabSz="914400">
              <a:spcBef>
                <a:spcPct val="35000"/>
              </a:spcBef>
              <a:buSzPct val="130000"/>
              <a:buNone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n-cs"/>
              </a:rPr>
              <a:t>4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n-cs"/>
              </a:rPr>
              <a:t>. </a:t>
            </a:r>
            <a:r>
              <a:rPr lang="en-US" altLang="zh-CN" sz="3600" b="1" kern="0" dirty="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Observables sensitive to the underlying dynamics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Pct val="130000"/>
              <a:buFontTx/>
              <a:buNone/>
              <a:tabLst/>
              <a:defRPr/>
            </a:pP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217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611188" y="908050"/>
            <a:ext cx="80645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1475" indent="-371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28675" indent="-371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85875" indent="-371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43075" indent="-371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00275" indent="-371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57475" indent="-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14675" indent="-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71875" indent="-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29075" indent="-371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71475" marR="0" lvl="0" indent="-371475" defTabSz="9144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Immediate crucial questions:</a:t>
            </a:r>
          </a:p>
          <a:p>
            <a:pPr marL="371475" marR="0" lvl="0" indent="-371475" defTabSz="9144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If 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(1440) is assigned as the (ss) partner of (1295), can we understand that (1440) 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 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 (ss)  is much smaller than (1440) 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 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</a:t>
            </a:r>
            <a:r>
              <a:rPr kumimoji="0" lang="en-US" altLang="zh-CN" sz="2000" b="1" i="0" u="none" strike="noStrike" kern="0" cap="none" spc="0" normalizeH="0" baseline="3000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0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(nn) ? 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</a:p>
          <a:p>
            <a:pPr marL="371475" marR="0" lvl="0" indent="-371475" defTabSz="9144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endParaRPr kumimoji="0" lang="en-US" altLang="zh-CN" sz="2000" b="1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371475" marR="0" lvl="0" indent="-371475" defTabSz="9144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endParaRPr kumimoji="0" lang="en-US" altLang="zh-CN" sz="2000" b="1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371475" marR="0" lvl="0" indent="-371475" defTabSz="9144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endParaRPr kumimoji="0" lang="en-US" altLang="zh-CN" sz="2000" b="1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371475" marR="0" lvl="0" indent="-371475" defTabSz="9144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endParaRPr kumimoji="0" lang="en-US" altLang="zh-CN" sz="2000" b="1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371475" marR="0" lvl="0" indent="-371475" defTabSz="9144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Why J/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 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 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(1440) is so much stronger than J/ 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 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(1295)?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92375"/>
            <a:ext cx="34988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166813" y="4729163"/>
            <a:ext cx="5146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Particle Data Group 2012: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BR(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J/ 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 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(1295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))/BR(J/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 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 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(1440))  0.1 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03781" y="330995"/>
            <a:ext cx="7425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Radiative decay patterns are out of intuition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sym typeface="Symbol" panose="05050102010706020507" pitchFamily="18" charset="2"/>
              </a:rPr>
              <a:t>  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251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991100"/>
            <a:ext cx="669766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038850"/>
            <a:ext cx="32734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19175"/>
            <a:ext cx="878522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19113" y="352425"/>
            <a:ext cx="272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Answer to question (i): </a:t>
            </a:r>
          </a:p>
        </p:txBody>
      </p:sp>
    </p:spTree>
    <p:extLst>
      <p:ext uri="{BB962C8B-B14F-4D97-AF65-F5344CB8AC3E}">
        <p14:creationId xmlns:p14="http://schemas.microsoft.com/office/powerpoint/2010/main" val="32813830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519113" y="352425"/>
            <a:ext cx="278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Answer to question (ii): 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17638"/>
            <a:ext cx="4354513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611188" y="974725"/>
            <a:ext cx="414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Magnetic dipole transition operator: </a:t>
            </a:r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46375"/>
            <a:ext cx="27336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735013" y="2368550"/>
            <a:ext cx="619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The flavor and spin wavefunction for the pseudoscalar: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755650" y="3998913"/>
            <a:ext cx="540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The flavor and spin wavefunction for the vector:</a:t>
            </a:r>
          </a:p>
        </p:txBody>
      </p:sp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4437063"/>
            <a:ext cx="3813175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9497" name="Line 9"/>
          <p:cNvSpPr>
            <a:spLocks noChangeShapeType="1"/>
          </p:cNvSpPr>
          <p:nvPr/>
        </p:nvSpPr>
        <p:spPr bwMode="auto">
          <a:xfrm>
            <a:off x="6526213" y="1316038"/>
            <a:ext cx="143986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319498" name="Line 10"/>
          <p:cNvSpPr>
            <a:spLocks noChangeShapeType="1"/>
          </p:cNvSpPr>
          <p:nvPr/>
        </p:nvSpPr>
        <p:spPr bwMode="auto">
          <a:xfrm>
            <a:off x="6526213" y="1027113"/>
            <a:ext cx="143986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319499" name="Freeform 11"/>
          <p:cNvSpPr>
            <a:spLocks/>
          </p:cNvSpPr>
          <p:nvPr/>
        </p:nvSpPr>
        <p:spPr bwMode="auto">
          <a:xfrm rot="-1960408">
            <a:off x="7132638" y="666750"/>
            <a:ext cx="762000" cy="152400"/>
          </a:xfrm>
          <a:custGeom>
            <a:avLst/>
            <a:gdLst>
              <a:gd name="T0" fmla="*/ 0 w 576"/>
              <a:gd name="T1" fmla="*/ 152 h 200"/>
              <a:gd name="T2" fmla="*/ 48 w 576"/>
              <a:gd name="T3" fmla="*/ 8 h 200"/>
              <a:gd name="T4" fmla="*/ 96 w 576"/>
              <a:gd name="T5" fmla="*/ 200 h 200"/>
              <a:gd name="T6" fmla="*/ 144 w 576"/>
              <a:gd name="T7" fmla="*/ 8 h 200"/>
              <a:gd name="T8" fmla="*/ 192 w 576"/>
              <a:gd name="T9" fmla="*/ 200 h 200"/>
              <a:gd name="T10" fmla="*/ 240 w 576"/>
              <a:gd name="T11" fmla="*/ 8 h 200"/>
              <a:gd name="T12" fmla="*/ 288 w 576"/>
              <a:gd name="T13" fmla="*/ 200 h 200"/>
              <a:gd name="T14" fmla="*/ 336 w 576"/>
              <a:gd name="T15" fmla="*/ 8 h 200"/>
              <a:gd name="T16" fmla="*/ 384 w 576"/>
              <a:gd name="T17" fmla="*/ 200 h 200"/>
              <a:gd name="T18" fmla="*/ 432 w 576"/>
              <a:gd name="T19" fmla="*/ 8 h 200"/>
              <a:gd name="T20" fmla="*/ 480 w 576"/>
              <a:gd name="T21" fmla="*/ 200 h 200"/>
              <a:gd name="T22" fmla="*/ 528 w 576"/>
              <a:gd name="T23" fmla="*/ 8 h 200"/>
              <a:gd name="T24" fmla="*/ 576 w 576"/>
              <a:gd name="T25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6" h="200">
                <a:moveTo>
                  <a:pt x="0" y="152"/>
                </a:moveTo>
                <a:cubicBezTo>
                  <a:pt x="16" y="76"/>
                  <a:pt x="32" y="0"/>
                  <a:pt x="48" y="8"/>
                </a:cubicBezTo>
                <a:cubicBezTo>
                  <a:pt x="64" y="16"/>
                  <a:pt x="80" y="200"/>
                  <a:pt x="96" y="200"/>
                </a:cubicBezTo>
                <a:cubicBezTo>
                  <a:pt x="112" y="200"/>
                  <a:pt x="128" y="8"/>
                  <a:pt x="144" y="8"/>
                </a:cubicBezTo>
                <a:cubicBezTo>
                  <a:pt x="160" y="8"/>
                  <a:pt x="176" y="200"/>
                  <a:pt x="192" y="200"/>
                </a:cubicBezTo>
                <a:cubicBezTo>
                  <a:pt x="208" y="200"/>
                  <a:pt x="224" y="8"/>
                  <a:pt x="240" y="8"/>
                </a:cubicBezTo>
                <a:cubicBezTo>
                  <a:pt x="256" y="8"/>
                  <a:pt x="272" y="200"/>
                  <a:pt x="288" y="200"/>
                </a:cubicBezTo>
                <a:cubicBezTo>
                  <a:pt x="304" y="200"/>
                  <a:pt x="320" y="8"/>
                  <a:pt x="336" y="8"/>
                </a:cubicBezTo>
                <a:cubicBezTo>
                  <a:pt x="352" y="8"/>
                  <a:pt x="368" y="200"/>
                  <a:pt x="384" y="200"/>
                </a:cubicBezTo>
                <a:cubicBezTo>
                  <a:pt x="400" y="200"/>
                  <a:pt x="416" y="8"/>
                  <a:pt x="432" y="8"/>
                </a:cubicBezTo>
                <a:cubicBezTo>
                  <a:pt x="448" y="8"/>
                  <a:pt x="464" y="200"/>
                  <a:pt x="480" y="200"/>
                </a:cubicBezTo>
                <a:cubicBezTo>
                  <a:pt x="496" y="200"/>
                  <a:pt x="512" y="8"/>
                  <a:pt x="528" y="8"/>
                </a:cubicBezTo>
                <a:cubicBezTo>
                  <a:pt x="544" y="8"/>
                  <a:pt x="560" y="104"/>
                  <a:pt x="576" y="200"/>
                </a:cubicBez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7966075" y="163513"/>
            <a:ext cx="39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 </a:t>
            </a:r>
            <a:endParaRPr kumimoji="0" lang="en-GB" altLang="zh-CN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6216650" y="1290638"/>
            <a:ext cx="1112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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(1440)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7658100" y="1316038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V(,,) </a:t>
            </a:r>
          </a:p>
        </p:txBody>
      </p:sp>
    </p:spTree>
    <p:extLst>
      <p:ext uri="{BB962C8B-B14F-4D97-AF65-F5344CB8AC3E}">
        <p14:creationId xmlns:p14="http://schemas.microsoft.com/office/powerpoint/2010/main" val="1037683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036638"/>
            <a:ext cx="21939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23938" y="404813"/>
            <a:ext cx="5376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The M1 transition amplitudes for 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(1440) 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 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 V: 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2765425"/>
            <a:ext cx="45783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3673475"/>
            <a:ext cx="6367462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0518" name="AutoShape 6"/>
          <p:cNvSpPr>
            <a:spLocks noChangeArrowheads="1"/>
          </p:cNvSpPr>
          <p:nvPr/>
        </p:nvSpPr>
        <p:spPr bwMode="auto">
          <a:xfrm>
            <a:off x="611188" y="3862388"/>
            <a:ext cx="504825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65638"/>
            <a:ext cx="16986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059363"/>
            <a:ext cx="10239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4119563" y="5013325"/>
            <a:ext cx="70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with 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684213" y="5678488"/>
            <a:ext cx="7920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So far, there is no obvious difficulty for having only one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(1440) to cope with the existing observables!  </a:t>
            </a:r>
          </a:p>
        </p:txBody>
      </p:sp>
    </p:spTree>
    <p:extLst>
      <p:ext uri="{BB962C8B-B14F-4D97-AF65-F5344CB8AC3E}">
        <p14:creationId xmlns:p14="http://schemas.microsoft.com/office/powerpoint/2010/main" val="15637087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682" y="503229"/>
            <a:ext cx="9194682" cy="626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774" y="1074261"/>
            <a:ext cx="5961769" cy="413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86" y="1865950"/>
            <a:ext cx="4449600" cy="3227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114" y="1759701"/>
            <a:ext cx="6674401" cy="390630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 bwMode="auto">
          <a:xfrm flipV="1">
            <a:off x="6458858" y="3646029"/>
            <a:ext cx="2264228" cy="21771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 bwMode="auto">
          <a:xfrm flipV="1">
            <a:off x="2133601" y="3958087"/>
            <a:ext cx="6602914" cy="36287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 bwMode="auto">
          <a:xfrm flipV="1">
            <a:off x="2133601" y="4320946"/>
            <a:ext cx="3490685" cy="1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442" y="6295722"/>
            <a:ext cx="4953657" cy="395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1442" y="5723801"/>
            <a:ext cx="4849369" cy="456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墨迹 14"/>
              <p14:cNvContentPartPr/>
              <p14:nvPr/>
            </p14:nvContentPartPr>
            <p14:xfrm>
              <a:off x="7634531" y="2213503"/>
              <a:ext cx="1016280" cy="86400"/>
            </p14:xfrm>
          </p:contentPart>
        </mc:Choice>
        <mc:Fallback>
          <p:pic>
            <p:nvPicPr>
              <p:cNvPr id="15" name="墨迹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98531" y="2141503"/>
                <a:ext cx="10882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墨迹 15"/>
              <p14:cNvContentPartPr/>
              <p14:nvPr/>
            </p14:nvContentPartPr>
            <p14:xfrm>
              <a:off x="2184491" y="2501143"/>
              <a:ext cx="1009080" cy="46800"/>
            </p14:xfrm>
          </p:contentPart>
        </mc:Choice>
        <mc:Fallback>
          <p:pic>
            <p:nvPicPr>
              <p:cNvPr id="16" name="墨迹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48491" y="2429143"/>
                <a:ext cx="10810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墨迹 16"/>
              <p14:cNvContentPartPr/>
              <p14:nvPr/>
            </p14:nvContentPartPr>
            <p14:xfrm>
              <a:off x="2206091" y="2808676"/>
              <a:ext cx="1466280" cy="123840"/>
            </p14:xfrm>
          </p:contentPart>
        </mc:Choice>
        <mc:Fallback>
          <p:pic>
            <p:nvPicPr>
              <p:cNvPr id="17" name="墨迹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70091" y="2736676"/>
                <a:ext cx="1538280" cy="26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312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660853" y="1539875"/>
            <a:ext cx="8120743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spcBef>
                <a:spcPts val="600"/>
              </a:spcBef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We have to alter our present view about the </a:t>
            </a:r>
            <a:r>
              <a:rPr lang="en-US" altLang="zh-CN" sz="2400" b="1" kern="0" dirty="0" err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pseudoscalar</a:t>
            </a: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spectrum dramatically even for the 1st radial excitation! </a:t>
            </a:r>
            <a:r>
              <a:rPr lang="en-US" altLang="zh-CN" b="1" kern="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en-US" altLang="zh-CN" b="1" kern="0" dirty="0">
                <a:solidFill>
                  <a:srgbClr val="0000FF"/>
                </a:solidFill>
                <a:latin typeface="Calibri" panose="020F0502020204030204" pitchFamily="34" charset="0"/>
              </a:rPr>
              <a:t>A brief status review: Qin, QZ, and </a:t>
            </a:r>
            <a:r>
              <a:rPr lang="en-US" altLang="zh-CN" b="1" kern="0" dirty="0" err="1">
                <a:solidFill>
                  <a:srgbClr val="0000FF"/>
                </a:solidFill>
                <a:latin typeface="Calibri" panose="020F0502020204030204" pitchFamily="34" charset="0"/>
              </a:rPr>
              <a:t>Zhong</a:t>
            </a:r>
            <a:r>
              <a:rPr lang="en-US" altLang="zh-CN" b="1" kern="0" dirty="0">
                <a:solidFill>
                  <a:srgbClr val="0000FF"/>
                </a:solidFill>
                <a:latin typeface="Calibri" panose="020F0502020204030204" pitchFamily="34" charset="0"/>
              </a:rPr>
              <a:t>, PRD 97, 096002 (2018)</a:t>
            </a:r>
            <a:r>
              <a:rPr lang="en-US" altLang="zh-CN" b="1" kern="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sym typeface="Symbol" panose="05050102010706020507" pitchFamily="18" charset="2"/>
              </a:rPr>
              <a:t>The (1405) puzzle is originated from the </a:t>
            </a:r>
            <a:r>
              <a:rPr kumimoji="0" lang="en-US" altLang="zh-CN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sym typeface="Symbol" panose="05050102010706020507" pitchFamily="18" charset="2"/>
              </a:rPr>
              <a:t>triangle singularity</a:t>
            </a:r>
            <a:r>
              <a:rPr kumimoji="0" lang="en-US" altLang="zh-CN" sz="24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sym typeface="Symbol" panose="05050102010706020507" pitchFamily="18" charset="2"/>
              </a:rPr>
              <a:t> mechanism. </a:t>
            </a:r>
            <a:r>
              <a:rPr lang="en-US" altLang="zh-CN" sz="2400" b="1" kern="0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Only one state is needed!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400" b="1" kern="0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The dynamical calculations of the PG mass are consistent with the LQCD expectations</a:t>
            </a: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if an inappropriate approx. is corrected</a:t>
            </a:r>
            <a:r>
              <a:rPr lang="en-US" altLang="zh-CN" sz="2400" b="1" kern="0" dirty="0">
                <a:solidFill>
                  <a:srgbClr val="0000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. 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55650" y="145143"/>
            <a:ext cx="7931150" cy="936171"/>
          </a:xfrm>
          <a:prstGeom prst="rect">
            <a:avLst/>
          </a:prstGeom>
          <a:solidFill>
            <a:srgbClr val="99CC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j-cs"/>
              </a:rPr>
              <a:t>5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j-cs"/>
              </a:rPr>
              <a:t>. Brief summary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60852" y="4773151"/>
            <a:ext cx="81207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b="1" kern="0" dirty="0">
                <a:solidFill>
                  <a:srgbClr val="0099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Where to look for the </a:t>
            </a:r>
            <a:r>
              <a:rPr lang="en-US" altLang="zh-CN" sz="2400" b="1" kern="0" dirty="0" err="1">
                <a:solidFill>
                  <a:srgbClr val="0099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pseudoscalar</a:t>
            </a:r>
            <a:r>
              <a:rPr lang="en-US" altLang="zh-CN" sz="2400" b="1" kern="0" dirty="0">
                <a:solidFill>
                  <a:srgbClr val="0099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400" b="1" kern="0" dirty="0" err="1">
                <a:solidFill>
                  <a:srgbClr val="0099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glueball</a:t>
            </a:r>
            <a:r>
              <a:rPr lang="en-US" altLang="zh-CN" sz="2400" b="1" kern="0" dirty="0">
                <a:solidFill>
                  <a:srgbClr val="0099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candidate? </a:t>
            </a:r>
          </a:p>
          <a:p>
            <a:pPr marL="342900" lvl="0" indent="-34290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b="1" kern="0" dirty="0" err="1">
                <a:solidFill>
                  <a:srgbClr val="0099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Isoscalar</a:t>
            </a:r>
            <a:r>
              <a:rPr lang="en-US" altLang="zh-CN" sz="2400" b="1" kern="0" dirty="0">
                <a:solidFill>
                  <a:srgbClr val="0099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400" b="1" kern="0" dirty="0" err="1">
                <a:solidFill>
                  <a:srgbClr val="0099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pseudoscalars</a:t>
            </a:r>
            <a:r>
              <a:rPr lang="en-US" altLang="zh-CN" sz="2400" b="1" kern="0" dirty="0">
                <a:solidFill>
                  <a:srgbClr val="0099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with higher masses above 2 GeV, e.g. X(2120), X(2370) … </a:t>
            </a:r>
          </a:p>
          <a:p>
            <a:pPr marL="342900" lvl="0" indent="-34290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b="1" kern="0" dirty="0">
                <a:solidFill>
                  <a:srgbClr val="0099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Joint analysis of PWA including TS is going on</a:t>
            </a:r>
            <a:r>
              <a:rPr lang="en-US" altLang="zh-CN" sz="2400" b="1" kern="0">
                <a:solidFill>
                  <a:srgbClr val="0099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. 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7231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3DFC8-4B18-4E2B-8095-7CA6717A9B0E}" type="slidenum">
              <a:rPr kumimoji="0" lang="zh-CN" alt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8707" y="3015520"/>
            <a:ext cx="71294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4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宋体" pitchFamily="2" charset="-122"/>
              </a:rPr>
              <a:t>Thanks for your attention!</a:t>
            </a:r>
          </a:p>
        </p:txBody>
      </p:sp>
      <p:pic>
        <p:nvPicPr>
          <p:cNvPr id="4" name="Picture 5" descr="ihep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0488"/>
            <a:ext cx="14287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hep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88913"/>
            <a:ext cx="3200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58888" y="614363"/>
            <a:ext cx="3614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Eras Demi ITC" pitchFamily="34" charset="0"/>
                <a:ea typeface="宋体" charset="-122"/>
              </a:rPr>
              <a:t>Institute of High Energy Physics</a:t>
            </a:r>
            <a:endParaRPr kumimoji="0" lang="en-GB" altLang="zh-CN" sz="1800" b="1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Eras Demi ITC" pitchFamily="34" charset="0"/>
              <a:ea typeface="宋体" charset="-122"/>
            </a:endParaRPr>
          </a:p>
        </p:txBody>
      </p:sp>
      <p:pic>
        <p:nvPicPr>
          <p:cNvPr id="7" name="Picture 7" descr="cas_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450"/>
            <a:ext cx="25923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55" y="53626"/>
            <a:ext cx="1215135" cy="120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8508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738563"/>
            <a:ext cx="7058025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166813" y="3068638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Absorptive amplitudes </a:t>
            </a:r>
          </a:p>
        </p:txBody>
      </p:sp>
      <p:sp>
        <p:nvSpPr>
          <p:cNvPr id="67588" name="Text Box 6"/>
          <p:cNvSpPr txBox="1">
            <a:spLocks noChangeArrowheads="1"/>
          </p:cNvSpPr>
          <p:nvPr/>
        </p:nvSpPr>
        <p:spPr bwMode="auto">
          <a:xfrm>
            <a:off x="5110163" y="3074988"/>
            <a:ext cx="294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Dispersive amplitudes </a:t>
            </a:r>
          </a:p>
        </p:txBody>
      </p:sp>
      <p:pic>
        <p:nvPicPr>
          <p:cNvPr id="6758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150"/>
            <a:ext cx="2868613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0" name="Text Box 9"/>
          <p:cNvSpPr txBox="1">
            <a:spLocks noChangeArrowheads="1"/>
          </p:cNvSpPr>
          <p:nvPr/>
        </p:nvSpPr>
        <p:spPr bwMode="auto">
          <a:xfrm>
            <a:off x="827088" y="866775"/>
            <a:ext cx="347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Triangle loop amplitudes: </a:t>
            </a:r>
          </a:p>
        </p:txBody>
      </p:sp>
    </p:spTree>
    <p:extLst>
      <p:ext uri="{BB962C8B-B14F-4D97-AF65-F5344CB8AC3E}">
        <p14:creationId xmlns:p14="http://schemas.microsoft.com/office/powerpoint/2010/main" val="248032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 flipV="1">
            <a:off x="1195388" y="3893908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V="1">
            <a:off x="763588" y="3533546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7993062" cy="8302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Exotics of Type-I: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J</a:t>
            </a:r>
            <a:r>
              <a:rPr kumimoji="0" lang="en-GB" altLang="zh-CN" sz="2400" b="1" i="0" u="none" strike="noStrike" kern="0" cap="none" spc="0" normalizeH="0" baseline="2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PC</a:t>
            </a:r>
            <a:r>
              <a:rPr kumimoji="0" lang="en-GB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are not allowed by Q</a:t>
            </a:r>
            <a:r>
              <a:rPr kumimoji="0" lang="en-GB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</a:t>
            </a:r>
            <a:r>
              <a:rPr kumimoji="0" lang="en-GB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Q configurations</a:t>
            </a:r>
          </a:p>
        </p:txBody>
      </p:sp>
      <p:sp>
        <p:nvSpPr>
          <p:cNvPr id="16389" name="Oval 6"/>
          <p:cNvSpPr>
            <a:spLocks noChangeArrowheads="1"/>
          </p:cNvSpPr>
          <p:nvPr/>
        </p:nvSpPr>
        <p:spPr bwMode="auto">
          <a:xfrm>
            <a:off x="619125" y="3820883"/>
            <a:ext cx="287338" cy="28892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3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</a:p>
        </p:txBody>
      </p:sp>
      <p:sp>
        <p:nvSpPr>
          <p:cNvPr id="16390" name="Oval 7"/>
          <p:cNvSpPr>
            <a:spLocks noChangeArrowheads="1"/>
          </p:cNvSpPr>
          <p:nvPr/>
        </p:nvSpPr>
        <p:spPr bwMode="auto">
          <a:xfrm>
            <a:off x="1052513" y="4179658"/>
            <a:ext cx="287337" cy="28892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31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</a:p>
        </p:txBody>
      </p:sp>
      <p:sp>
        <p:nvSpPr>
          <p:cNvPr id="16391" name="Freeform 8"/>
          <p:cNvSpPr>
            <a:spLocks/>
          </p:cNvSpPr>
          <p:nvPr/>
        </p:nvSpPr>
        <p:spPr bwMode="auto">
          <a:xfrm>
            <a:off x="906463" y="3797071"/>
            <a:ext cx="504825" cy="384175"/>
          </a:xfrm>
          <a:custGeom>
            <a:avLst/>
            <a:gdLst>
              <a:gd name="T0" fmla="*/ 0 w 288"/>
              <a:gd name="T1" fmla="*/ 29252 h 197"/>
              <a:gd name="T2" fmla="*/ 319021 w 288"/>
              <a:gd name="T3" fmla="*/ 29252 h 197"/>
              <a:gd name="T4" fmla="*/ 478532 w 288"/>
              <a:gd name="T5" fmla="*/ 206713 h 197"/>
              <a:gd name="T6" fmla="*/ 478532 w 288"/>
              <a:gd name="T7" fmla="*/ 384175 h 1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8" h="197">
                <a:moveTo>
                  <a:pt x="0" y="15"/>
                </a:moveTo>
                <a:cubicBezTo>
                  <a:pt x="68" y="7"/>
                  <a:pt x="137" y="0"/>
                  <a:pt x="182" y="15"/>
                </a:cubicBezTo>
                <a:cubicBezTo>
                  <a:pt x="227" y="30"/>
                  <a:pt x="258" y="76"/>
                  <a:pt x="273" y="106"/>
                </a:cubicBezTo>
                <a:cubicBezTo>
                  <a:pt x="288" y="136"/>
                  <a:pt x="280" y="166"/>
                  <a:pt x="273" y="19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1339850" y="3604983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1319213" y="4489221"/>
            <a:ext cx="740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S=1</a:t>
            </a:r>
          </a:p>
        </p:txBody>
      </p:sp>
      <p:sp>
        <p:nvSpPr>
          <p:cNvPr id="16394" name="AutoShape 11"/>
          <p:cNvSpPr>
            <a:spLocks/>
          </p:cNvSpPr>
          <p:nvPr/>
        </p:nvSpPr>
        <p:spPr bwMode="auto">
          <a:xfrm>
            <a:off x="2203450" y="3749446"/>
            <a:ext cx="144463" cy="1008062"/>
          </a:xfrm>
          <a:prstGeom prst="rightBrace">
            <a:avLst>
              <a:gd name="adj1" fmla="val 58150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611188" y="1351318"/>
            <a:ext cx="7559675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States in </a:t>
            </a:r>
            <a:r>
              <a:rPr kumimoji="0" lang="en-GB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natural spin-parity</a:t>
            </a:r>
            <a:r>
              <a:rPr kumimoji="0" lang="en-GB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: if </a:t>
            </a:r>
            <a:r>
              <a:rPr kumimoji="0" lang="en-GB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P=(</a:t>
            </a:r>
            <a:r>
              <a:rPr kumimoji="0" lang="en-GB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1)</a:t>
            </a:r>
            <a:r>
              <a:rPr kumimoji="0" lang="en-GB" altLang="zh-CN" sz="1800" b="0" i="0" u="none" strike="noStrike" kern="0" cap="none" spc="0" normalizeH="0" baseline="2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L+1 </a:t>
            </a:r>
            <a:r>
              <a:rPr kumimoji="0" lang="en-GB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=(</a:t>
            </a:r>
            <a:r>
              <a:rPr kumimoji="0" lang="en-GB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1)</a:t>
            </a:r>
            <a:r>
              <a:rPr kumimoji="0" lang="en-GB" altLang="zh-CN" sz="1800" b="0" i="0" u="none" strike="noStrike" kern="0" cap="none" spc="0" normalizeH="0" baseline="2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J</a:t>
            </a:r>
            <a:r>
              <a:rPr kumimoji="0" lang="en-GB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kumimoji="0" lang="en-GB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, then </a:t>
            </a:r>
            <a:r>
              <a:rPr kumimoji="0" lang="en-GB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S=1</a:t>
            </a:r>
            <a:r>
              <a:rPr kumimoji="0" lang="en-GB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and hence </a:t>
            </a:r>
            <a:r>
              <a:rPr kumimoji="0" lang="en-GB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CP=</a:t>
            </a:r>
            <a:r>
              <a:rPr kumimoji="0" lang="en-GB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kumimoji="0" lang="en-GB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1)</a:t>
            </a:r>
            <a:r>
              <a:rPr kumimoji="0" lang="en-GB" altLang="zh-CN" sz="1800" b="0" i="0" u="none" strike="noStrike" kern="0" cap="none" spc="0" normalizeH="0" baseline="2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(L+S)+(L+1)</a:t>
            </a:r>
            <a:r>
              <a:rPr kumimoji="0" lang="en-GB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=+1</a:t>
            </a:r>
            <a:r>
              <a:rPr kumimoji="0" lang="en-GB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. 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GB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Mesons with </a:t>
            </a:r>
            <a:r>
              <a:rPr kumimoji="0" lang="en-GB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natural spin-parity </a:t>
            </a:r>
            <a:r>
              <a:rPr kumimoji="0" lang="en-GB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but </a:t>
            </a:r>
            <a:r>
              <a:rPr kumimoji="0" lang="en-GB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CP= 1 </a:t>
            </a:r>
            <a:r>
              <a:rPr kumimoji="0" lang="en-GB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will be forbidden: 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0</a:t>
            </a:r>
            <a:r>
              <a:rPr kumimoji="0" lang="en-GB" altLang="zh-CN" sz="2400" b="1" i="0" u="none" strike="noStrike" kern="0" cap="none" spc="0" normalizeH="0" baseline="2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+</a:t>
            </a: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, 1</a:t>
            </a:r>
            <a:r>
              <a:rPr kumimoji="0" lang="en-GB" altLang="zh-CN" sz="2400" b="1" i="0" u="none" strike="noStrike" kern="0" cap="none" spc="0" normalizeH="0" baseline="2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+</a:t>
            </a: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, 2</a:t>
            </a:r>
            <a:r>
              <a:rPr kumimoji="0" lang="en-GB" altLang="zh-CN" sz="2400" b="1" i="0" u="none" strike="noStrike" kern="0" cap="none" spc="0" normalizeH="0" baseline="2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+</a:t>
            </a: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, 3</a:t>
            </a:r>
            <a:r>
              <a:rPr kumimoji="0" lang="en-GB" altLang="zh-CN" sz="2400" b="1" i="0" u="none" strike="noStrike" kern="0" cap="none" spc="0" normalizeH="0" baseline="2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+</a:t>
            </a: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, …</a:t>
            </a:r>
          </a:p>
        </p:txBody>
      </p:sp>
      <p:sp>
        <p:nvSpPr>
          <p:cNvPr id="16396" name="AutoShape 13"/>
          <p:cNvSpPr>
            <a:spLocks noChangeArrowheads="1"/>
          </p:cNvSpPr>
          <p:nvPr/>
        </p:nvSpPr>
        <p:spPr bwMode="auto">
          <a:xfrm>
            <a:off x="2490788" y="4136796"/>
            <a:ext cx="504825" cy="288925"/>
          </a:xfrm>
          <a:custGeom>
            <a:avLst/>
            <a:gdLst>
              <a:gd name="T0" fmla="*/ 378619 w 21600"/>
              <a:gd name="T1" fmla="*/ 0 h 21600"/>
              <a:gd name="T2" fmla="*/ 0 w 21600"/>
              <a:gd name="T3" fmla="*/ 144463 h 21600"/>
              <a:gd name="T4" fmla="*/ 378619 w 21600"/>
              <a:gd name="T5" fmla="*/ 288925 h 21600"/>
              <a:gd name="T6" fmla="*/ 504825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3190875" y="4012971"/>
            <a:ext cx="458490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Natural: 0</a:t>
            </a:r>
            <a:r>
              <a:rPr kumimoji="0" lang="en-GB" altLang="zh-CN" sz="2400" b="0" i="0" u="none" strike="noStrike" kern="0" cap="none" spc="0" normalizeH="0" baseline="2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++</a:t>
            </a:r>
            <a:r>
              <a:rPr kumimoji="0" lang="en-GB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, 1</a:t>
            </a:r>
            <a:r>
              <a:rPr kumimoji="0" lang="en-GB" altLang="zh-CN" sz="2400" b="0" i="0" u="none" strike="noStrike" kern="0" cap="none" spc="0" normalizeH="0" baseline="2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</a:t>
            </a:r>
            <a:r>
              <a:rPr kumimoji="0" lang="en-GB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, 2</a:t>
            </a:r>
            <a:r>
              <a:rPr kumimoji="0" lang="en-GB" altLang="zh-CN" sz="2400" b="0" i="0" u="none" strike="noStrike" kern="0" cap="none" spc="0" normalizeH="0" baseline="2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++</a:t>
            </a:r>
            <a:r>
              <a:rPr kumimoji="0" lang="en-GB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, 3</a:t>
            </a:r>
            <a:r>
              <a:rPr kumimoji="0" lang="en-GB" altLang="zh-CN" sz="2400" b="0" i="0" u="none" strike="noStrike" kern="0" cap="none" spc="0" normalizeH="0" baseline="2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</a:t>
            </a:r>
            <a:r>
              <a:rPr kumimoji="0" lang="en-GB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,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Unnatural: ( </a:t>
            </a:r>
            <a:r>
              <a:rPr kumimoji="0" lang="en-GB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0</a:t>
            </a:r>
            <a:r>
              <a:rPr kumimoji="0" lang="en-GB" altLang="zh-CN" sz="2400" b="0" i="0" u="none" strike="noStrike" kern="0" cap="none" spc="0" normalizeH="0" baseline="2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</a:t>
            </a:r>
            <a:r>
              <a:rPr kumimoji="0" lang="en-GB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), 1</a:t>
            </a:r>
            <a:r>
              <a:rPr kumimoji="0" lang="en-GB" altLang="zh-CN" sz="2400" b="0" i="0" u="none" strike="noStrike" kern="0" cap="none" spc="0" normalizeH="0" baseline="2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++</a:t>
            </a:r>
            <a:r>
              <a:rPr kumimoji="0" lang="en-GB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, 2</a:t>
            </a:r>
            <a:r>
              <a:rPr kumimoji="0" lang="en-GB" altLang="zh-CN" sz="2400" b="0" i="0" u="none" strike="noStrike" kern="0" cap="none" spc="0" normalizeH="0" baseline="2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</a:t>
            </a:r>
            <a:r>
              <a:rPr kumimoji="0" lang="en-GB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,3</a:t>
            </a:r>
            <a:r>
              <a:rPr kumimoji="0" lang="en-GB" altLang="zh-CN" sz="2400" b="0" i="0" u="none" strike="noStrike" kern="0" cap="none" spc="0" normalizeH="0" baseline="2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++</a:t>
            </a:r>
            <a:r>
              <a:rPr kumimoji="0" lang="en-GB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, … </a:t>
            </a:r>
          </a:p>
        </p:txBody>
      </p:sp>
      <p:sp>
        <p:nvSpPr>
          <p:cNvPr id="16398" name="Line 15"/>
          <p:cNvSpPr>
            <a:spLocks noChangeShapeType="1"/>
          </p:cNvSpPr>
          <p:nvPr/>
        </p:nvSpPr>
        <p:spPr bwMode="auto">
          <a:xfrm flipV="1">
            <a:off x="1189038" y="5405208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99" name="Line 16"/>
          <p:cNvSpPr>
            <a:spLocks noChangeShapeType="1"/>
          </p:cNvSpPr>
          <p:nvPr/>
        </p:nvSpPr>
        <p:spPr bwMode="auto">
          <a:xfrm flipV="1">
            <a:off x="757238" y="5044846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400" name="Oval 17"/>
          <p:cNvSpPr>
            <a:spLocks noChangeArrowheads="1"/>
          </p:cNvSpPr>
          <p:nvPr/>
        </p:nvSpPr>
        <p:spPr bwMode="auto">
          <a:xfrm>
            <a:off x="612775" y="5332183"/>
            <a:ext cx="287338" cy="28892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31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</a:p>
        </p:txBody>
      </p:sp>
      <p:sp>
        <p:nvSpPr>
          <p:cNvPr id="16401" name="Oval 18"/>
          <p:cNvSpPr>
            <a:spLocks noChangeArrowheads="1"/>
          </p:cNvSpPr>
          <p:nvPr/>
        </p:nvSpPr>
        <p:spPr bwMode="auto">
          <a:xfrm>
            <a:off x="1046163" y="5690958"/>
            <a:ext cx="287337" cy="28892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31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</a:p>
        </p:txBody>
      </p:sp>
      <p:sp>
        <p:nvSpPr>
          <p:cNvPr id="16402" name="Freeform 19"/>
          <p:cNvSpPr>
            <a:spLocks/>
          </p:cNvSpPr>
          <p:nvPr/>
        </p:nvSpPr>
        <p:spPr bwMode="auto">
          <a:xfrm>
            <a:off x="900113" y="5308371"/>
            <a:ext cx="504825" cy="384175"/>
          </a:xfrm>
          <a:custGeom>
            <a:avLst/>
            <a:gdLst>
              <a:gd name="T0" fmla="*/ 0 w 288"/>
              <a:gd name="T1" fmla="*/ 29252 h 197"/>
              <a:gd name="T2" fmla="*/ 319021 w 288"/>
              <a:gd name="T3" fmla="*/ 29252 h 197"/>
              <a:gd name="T4" fmla="*/ 478532 w 288"/>
              <a:gd name="T5" fmla="*/ 206713 h 197"/>
              <a:gd name="T6" fmla="*/ 478532 w 288"/>
              <a:gd name="T7" fmla="*/ 384175 h 1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8" h="197">
                <a:moveTo>
                  <a:pt x="0" y="15"/>
                </a:moveTo>
                <a:cubicBezTo>
                  <a:pt x="68" y="7"/>
                  <a:pt x="137" y="0"/>
                  <a:pt x="182" y="15"/>
                </a:cubicBezTo>
                <a:cubicBezTo>
                  <a:pt x="227" y="30"/>
                  <a:pt x="258" y="76"/>
                  <a:pt x="273" y="106"/>
                </a:cubicBezTo>
                <a:cubicBezTo>
                  <a:pt x="288" y="136"/>
                  <a:pt x="280" y="166"/>
                  <a:pt x="273" y="19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403" name="Text Box 20"/>
          <p:cNvSpPr txBox="1">
            <a:spLocks noChangeArrowheads="1"/>
          </p:cNvSpPr>
          <p:nvPr/>
        </p:nvSpPr>
        <p:spPr bwMode="auto">
          <a:xfrm>
            <a:off x="1333500" y="5116283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</a:p>
        </p:txBody>
      </p:sp>
      <p:sp>
        <p:nvSpPr>
          <p:cNvPr id="16404" name="Text Box 21"/>
          <p:cNvSpPr txBox="1">
            <a:spLocks noChangeArrowheads="1"/>
          </p:cNvSpPr>
          <p:nvPr/>
        </p:nvSpPr>
        <p:spPr bwMode="auto">
          <a:xfrm>
            <a:off x="1312863" y="6000521"/>
            <a:ext cx="740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S=0</a:t>
            </a:r>
          </a:p>
        </p:txBody>
      </p:sp>
      <p:sp>
        <p:nvSpPr>
          <p:cNvPr id="16405" name="AutoShape 22"/>
          <p:cNvSpPr>
            <a:spLocks/>
          </p:cNvSpPr>
          <p:nvPr/>
        </p:nvSpPr>
        <p:spPr bwMode="auto">
          <a:xfrm>
            <a:off x="2197100" y="5260746"/>
            <a:ext cx="144463" cy="1008062"/>
          </a:xfrm>
          <a:prstGeom prst="rightBrace">
            <a:avLst>
              <a:gd name="adj1" fmla="val 58150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6" name="AutoShape 23"/>
          <p:cNvSpPr>
            <a:spLocks noChangeArrowheads="1"/>
          </p:cNvSpPr>
          <p:nvPr/>
        </p:nvSpPr>
        <p:spPr bwMode="auto">
          <a:xfrm>
            <a:off x="2484438" y="5648096"/>
            <a:ext cx="504825" cy="288925"/>
          </a:xfrm>
          <a:custGeom>
            <a:avLst/>
            <a:gdLst>
              <a:gd name="T0" fmla="*/ 378619 w 21600"/>
              <a:gd name="T1" fmla="*/ 0 h 21600"/>
              <a:gd name="T2" fmla="*/ 0 w 21600"/>
              <a:gd name="T3" fmla="*/ 144463 h 21600"/>
              <a:gd name="T4" fmla="*/ 378619 w 21600"/>
              <a:gd name="T5" fmla="*/ 288925 h 21600"/>
              <a:gd name="T6" fmla="*/ 504825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407" name="Text Box 24"/>
          <p:cNvSpPr txBox="1">
            <a:spLocks noChangeArrowheads="1"/>
          </p:cNvSpPr>
          <p:nvPr/>
        </p:nvSpPr>
        <p:spPr bwMode="auto">
          <a:xfrm>
            <a:off x="3184525" y="5524271"/>
            <a:ext cx="425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Unnatural: 0</a:t>
            </a:r>
            <a:r>
              <a:rPr kumimoji="0" lang="en-GB" altLang="zh-CN" sz="2400" b="0" i="0" u="none" strike="noStrike" kern="0" cap="none" spc="0" normalizeH="0" baseline="2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  <a:r>
              <a:rPr kumimoji="0" lang="en-GB" altLang="zh-CN" sz="2400" b="0" i="0" u="none" strike="noStrike" kern="0" cap="none" spc="0" normalizeH="0" baseline="2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, 1</a:t>
            </a:r>
            <a:r>
              <a:rPr kumimoji="0" lang="en-GB" altLang="zh-CN" sz="2400" b="0" i="0" u="none" strike="noStrike" kern="0" cap="none" spc="0" normalizeH="0" baseline="2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+</a:t>
            </a: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, 2</a:t>
            </a:r>
            <a:r>
              <a:rPr kumimoji="0" lang="en-GB" altLang="zh-CN" sz="2400" b="0" i="0" u="none" strike="noStrike" kern="0" cap="none" spc="0" normalizeH="0" baseline="2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+</a:t>
            </a: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, 3</a:t>
            </a:r>
            <a:r>
              <a:rPr kumimoji="0" lang="en-GB" altLang="zh-CN" sz="2400" b="0" i="0" u="none" strike="noStrike" kern="0" cap="none" spc="0" normalizeH="0" baseline="2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+</a:t>
            </a: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400384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11188" y="1182688"/>
            <a:ext cx="8174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</a:t>
            </a:r>
            <a:r>
              <a:rPr kumimoji="0" lang="en-GB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qq</a:t>
            </a:r>
            <a:r>
              <a:rPr kumimoji="0" lang="en-GB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SU(3) </a:t>
            </a:r>
            <a:r>
              <a:rPr kumimoji="0" lang="en-GB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flavor</a:t>
            </a:r>
            <a:r>
              <a:rPr kumimoji="0" lang="en-GB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nonet:</a:t>
            </a:r>
            <a:r>
              <a:rPr kumimoji="0" lang="en-GB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kumimoji="0" lang="en-GB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</a:t>
            </a:r>
            <a:r>
              <a:rPr kumimoji="0" lang="en-GB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3</a:t>
            </a:r>
            <a:r>
              <a:rPr kumimoji="0" lang="en-GB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3 =18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741613" y="16557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endParaRPr kumimoji="0" lang="en-GB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677863" y="2722563"/>
            <a:ext cx="4038600" cy="3429000"/>
          </a:xfrm>
          <a:prstGeom prst="hexagon">
            <a:avLst>
              <a:gd name="adj" fmla="val 29444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220663" y="4437063"/>
            <a:ext cx="50879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 flipV="1">
            <a:off x="2735263" y="1884363"/>
            <a:ext cx="6350" cy="46418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708400" y="6211888"/>
            <a:ext cx="136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K</a:t>
            </a:r>
            <a:r>
              <a:rPr kumimoji="0" lang="en-GB" altLang="zh-CN" sz="2400" b="0" i="0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0</a:t>
            </a: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(ds)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11188" y="614045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K</a:t>
            </a:r>
            <a:r>
              <a:rPr kumimoji="0" lang="en-GB" altLang="zh-CN" sz="2400" b="0" i="0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</a:t>
            </a: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(us)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6200" y="4627563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GB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  </a:t>
            </a:r>
            <a:r>
              <a:rPr kumimoji="0" lang="en-GB" altLang="zh-CN" sz="2400" b="0" i="0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– </a:t>
            </a: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(ud)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303338" y="2112963"/>
            <a:ext cx="120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K</a:t>
            </a:r>
            <a:r>
              <a:rPr kumimoji="0" lang="en-GB" altLang="zh-CN" sz="2400" b="0" i="0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0</a:t>
            </a: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(sd)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270125" y="4700588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GB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</a:t>
            </a:r>
            <a:r>
              <a:rPr kumimoji="0" lang="en-GB" altLang="zh-CN" sz="2400" b="0" i="0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0</a:t>
            </a: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, 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468813" y="4627563"/>
            <a:ext cx="1687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GB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</a:t>
            </a:r>
            <a:r>
              <a:rPr kumimoji="0" lang="en-GB" altLang="zh-CN" sz="2400" b="0" i="0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+</a:t>
            </a: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(du)</a:t>
            </a: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601663" y="4322763"/>
            <a:ext cx="228600" cy="228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1516063" y="5999163"/>
            <a:ext cx="228600" cy="228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3573463" y="5999163"/>
            <a:ext cx="228600" cy="228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1592263" y="2570163"/>
            <a:ext cx="228600" cy="228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2506663" y="4322763"/>
            <a:ext cx="228600" cy="228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6" name="AutoShape 18"/>
          <p:cNvSpPr>
            <a:spLocks noChangeArrowheads="1"/>
          </p:cNvSpPr>
          <p:nvPr/>
        </p:nvSpPr>
        <p:spPr bwMode="auto">
          <a:xfrm>
            <a:off x="2735263" y="4322763"/>
            <a:ext cx="228600" cy="228600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3573463" y="2570163"/>
            <a:ext cx="228600" cy="228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>
            <a:off x="4564063" y="4322763"/>
            <a:ext cx="228600" cy="228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3344863" y="2112963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K</a:t>
            </a:r>
            <a:r>
              <a:rPr kumimoji="0" lang="en-GB" altLang="zh-CN" sz="2400" b="0" i="0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</a:t>
            </a: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(su)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4859338" y="386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kumimoji="0" lang="en-GB" altLang="zh-CN" sz="2400" b="1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kumimoji="0" lang="en-GB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2782888" y="5799138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1</a:t>
            </a:r>
            <a:endParaRPr kumimoji="0" lang="en-GB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2728913" y="234315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GB" sz="2400" b="0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</a:t>
            </a: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endParaRPr kumimoji="0" lang="en-GB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815975" y="43402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–</a:t>
            </a: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en-GB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151313" y="4359275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</a:t>
            </a:r>
            <a:r>
              <a:rPr kumimoji="0" lang="en-GB" altLang="zh-CN" sz="2400" b="0" i="0" u="none" strike="noStrike" kern="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en-GB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35" name="AutoShape 27"/>
          <p:cNvSpPr>
            <a:spLocks noChangeArrowheads="1"/>
          </p:cNvSpPr>
          <p:nvPr/>
        </p:nvSpPr>
        <p:spPr bwMode="auto">
          <a:xfrm>
            <a:off x="2655888" y="4497388"/>
            <a:ext cx="228600" cy="2286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36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997200"/>
            <a:ext cx="3348038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3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97425"/>
            <a:ext cx="25209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38" name="AutoShape 30"/>
          <p:cNvSpPr>
            <a:spLocks/>
          </p:cNvSpPr>
          <p:nvPr/>
        </p:nvSpPr>
        <p:spPr bwMode="auto">
          <a:xfrm>
            <a:off x="5508625" y="3213100"/>
            <a:ext cx="71438" cy="504825"/>
          </a:xfrm>
          <a:prstGeom prst="leftBrace">
            <a:avLst>
              <a:gd name="adj1" fmla="val 5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39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4365625"/>
            <a:ext cx="22844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5435600" y="1844675"/>
            <a:ext cx="1395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J</a:t>
            </a:r>
            <a:r>
              <a:rPr kumimoji="0" lang="en-US" altLang="zh-CN" sz="2800" b="1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PC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= 0</a:t>
            </a:r>
            <a:r>
              <a:rPr kumimoji="0" lang="en-US" altLang="zh-CN" sz="2800" b="1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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7441" name="Text Box 5"/>
          <p:cNvSpPr txBox="1">
            <a:spLocks noChangeArrowheads="1"/>
          </p:cNvSpPr>
          <p:nvPr/>
        </p:nvSpPr>
        <p:spPr bwMode="auto">
          <a:xfrm>
            <a:off x="611188" y="188913"/>
            <a:ext cx="7993062" cy="8302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Exotics of Type-II: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J</a:t>
            </a:r>
            <a:r>
              <a:rPr kumimoji="0" lang="en-GB" altLang="zh-CN" sz="2400" b="1" i="0" u="none" strike="noStrike" kern="0" cap="none" spc="0" normalizeH="0" baseline="2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PC</a:t>
            </a:r>
            <a:r>
              <a:rPr kumimoji="0" lang="en-GB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are the same as Q</a:t>
            </a:r>
            <a:r>
              <a:rPr kumimoji="0" lang="en-GB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</a:t>
            </a:r>
            <a:r>
              <a:rPr kumimoji="0" lang="en-GB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Q configurations </a:t>
            </a:r>
          </a:p>
        </p:txBody>
      </p:sp>
    </p:spTree>
    <p:extLst>
      <p:ext uri="{BB962C8B-B14F-4D97-AF65-F5344CB8AC3E}">
        <p14:creationId xmlns:p14="http://schemas.microsoft.com/office/powerpoint/2010/main" val="355107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847850"/>
            <a:ext cx="9105900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295775"/>
            <a:ext cx="91059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36513" y="3573463"/>
            <a:ext cx="9144000" cy="360362"/>
          </a:xfrm>
          <a:prstGeom prst="rect">
            <a:avLst/>
          </a:prstGeom>
          <a:gradFill rotWithShape="1">
            <a:gsLst>
              <a:gs pos="0">
                <a:srgbClr val="FFCCFF">
                  <a:alpha val="51999"/>
                </a:srgbClr>
              </a:gs>
              <a:gs pos="100000">
                <a:srgbClr val="765E76">
                  <a:alpha val="18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34925" y="4365625"/>
            <a:ext cx="9144000" cy="287338"/>
          </a:xfrm>
          <a:prstGeom prst="rect">
            <a:avLst/>
          </a:prstGeom>
          <a:gradFill rotWithShape="1">
            <a:gsLst>
              <a:gs pos="0">
                <a:srgbClr val="FFCCFF">
                  <a:alpha val="51999"/>
                </a:srgbClr>
              </a:gs>
              <a:gs pos="100000">
                <a:srgbClr val="765E76">
                  <a:alpha val="18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611188" y="549275"/>
            <a:ext cx="8174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  <a:sym typeface="Symbol" pitchFamily="18" charset="2"/>
              </a:rPr>
              <a:t>Light hadrons:</a:t>
            </a:r>
            <a:r>
              <a:rPr kumimoji="0" lang="en-GB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  <a:sym typeface="Symbol" pitchFamily="18" charset="2"/>
              </a:rPr>
              <a:t>qq</a:t>
            </a:r>
            <a:r>
              <a:rPr kumimoji="0" lang="en-GB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  <a:sym typeface="Symbol" pitchFamily="18" charset="2"/>
              </a:rPr>
              <a:t> SU(3) </a:t>
            </a:r>
            <a:r>
              <a:rPr kumimoji="0" lang="en-GB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  <a:sym typeface="Symbol" pitchFamily="18" charset="2"/>
              </a:rPr>
              <a:t>flavor</a:t>
            </a:r>
            <a:r>
              <a:rPr kumimoji="0" lang="en-GB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  <a:sym typeface="Symbol" pitchFamily="18" charset="2"/>
              </a:rPr>
              <a:t> nonet:</a:t>
            </a:r>
            <a:r>
              <a:rPr kumimoji="0" lang="en-GB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 </a:t>
            </a:r>
            <a:r>
              <a:rPr kumimoji="0" lang="en-GB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itchFamily="34" charset="0"/>
                <a:ea typeface="宋体" charset="-122"/>
                <a:sym typeface="Symbol" pitchFamily="18" charset="2"/>
              </a:rPr>
              <a:t></a:t>
            </a:r>
            <a:r>
              <a:rPr kumimoji="0" lang="en-GB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3</a:t>
            </a:r>
            <a:r>
              <a:rPr kumimoji="0" lang="en-GB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itchFamily="34" charset="0"/>
                <a:ea typeface="宋体" charset="-122"/>
                <a:sym typeface="Symbol" pitchFamily="18" charset="2"/>
              </a:rPr>
              <a:t>3 =18</a:t>
            </a:r>
          </a:p>
        </p:txBody>
      </p:sp>
      <p:sp>
        <p:nvSpPr>
          <p:cNvPr id="253963" name="Text Box 11"/>
          <p:cNvSpPr txBox="1">
            <a:spLocks noChangeArrowheads="1"/>
          </p:cNvSpPr>
          <p:nvPr/>
        </p:nvSpPr>
        <p:spPr bwMode="auto">
          <a:xfrm>
            <a:off x="7740650" y="3500438"/>
            <a:ext cx="1398588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f</a:t>
            </a:r>
            <a:r>
              <a:rPr kumimoji="0" lang="en-US" altLang="zh-CN" sz="2000" b="1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0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(1500) ? </a:t>
            </a:r>
          </a:p>
        </p:txBody>
      </p:sp>
      <p:sp>
        <p:nvSpPr>
          <p:cNvPr id="253964" name="Text Box 12"/>
          <p:cNvSpPr txBox="1">
            <a:spLocks noChangeArrowheads="1"/>
          </p:cNvSpPr>
          <p:nvPr/>
        </p:nvSpPr>
        <p:spPr bwMode="auto">
          <a:xfrm>
            <a:off x="7740650" y="4314825"/>
            <a:ext cx="1306513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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(1405) ?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740650" y="3886200"/>
            <a:ext cx="1389063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a</a:t>
            </a:r>
            <a:r>
              <a:rPr kumimoji="0" lang="en-US" altLang="zh-CN" sz="2000" b="1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1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(1420)? </a:t>
            </a:r>
          </a:p>
        </p:txBody>
      </p:sp>
      <p:sp>
        <p:nvSpPr>
          <p:cNvPr id="18442" name="TextBox 1"/>
          <p:cNvSpPr txBox="1">
            <a:spLocks noChangeArrowheads="1"/>
          </p:cNvSpPr>
          <p:nvPr/>
        </p:nvSpPr>
        <p:spPr bwMode="auto">
          <a:xfrm>
            <a:off x="307748" y="5373235"/>
            <a:ext cx="85602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Additional states beyond the QM flavor 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symm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. pattern imply “exotic” signals! 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68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63" grpId="0" animBg="1"/>
      <p:bldP spid="253964" grpId="0" animBg="1"/>
      <p:bldP spid="9" grpId="0" animBg="1"/>
      <p:bldP spid="184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5D72C-87A2-4FC6-AC8C-88F56B22C0EF}" type="slidenum">
              <a:rPr kumimoji="0" lang="zh-CN" alt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11188" y="188913"/>
            <a:ext cx="7993062" cy="120032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Exotics of Type-III: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Peak structures caused by kinematic effects, in particular, by </a:t>
            </a: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triangle singularity</a:t>
            </a: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94" y="2592963"/>
            <a:ext cx="31813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59" y="1619713"/>
            <a:ext cx="6609357" cy="129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18" y="2990849"/>
            <a:ext cx="4536504" cy="75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470160" y="3910126"/>
            <a:ext cx="6747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The TS occurs when all the three internal particles can approach their on-shell condition simultaneously: 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38" y="4825362"/>
            <a:ext cx="1590280" cy="40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右箭头 4"/>
          <p:cNvSpPr/>
          <p:nvPr/>
        </p:nvSpPr>
        <p:spPr bwMode="auto">
          <a:xfrm>
            <a:off x="4841266" y="4825362"/>
            <a:ext cx="504056" cy="40158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84" y="4753354"/>
            <a:ext cx="1655546" cy="55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/>
          <p:nvPr/>
        </p:nvSpPr>
        <p:spPr>
          <a:xfrm>
            <a:off x="2825042" y="4785292"/>
            <a:ext cx="1869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for all j=1,2,3. 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470159" y="5352682"/>
            <a:ext cx="8039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L. D. Landau, </a:t>
            </a:r>
            <a:r>
              <a:rPr kumimoji="0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Nucl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. Phys. 13, 181 (1959);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J.J. Wu, X.-H. Liu, Q. Zhao, B.-S. Zou, Phys. Rev. Lett. 108, 081003 (2012);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Q. Wang, C.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Hanhart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, Q. Zhao, Phys. Rev. Lett. 111, 132003 (2013); Phys. Lett. B 725, 106 (2013)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X.-H. Liu, M. Oka and Q. Zhao, PLB753, 297(2016);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F.-K.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Guo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, C.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Hanhart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, U.-G. Meissner, Q. Wang, Q. Zhao, B.-S. Zou, 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sym typeface="Symbol" panose="05050102010706020507" pitchFamily="18" charset="2"/>
              </a:rPr>
              <a:t>arXiv:1705.00141[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sym typeface="Symbol" panose="05050102010706020507" pitchFamily="18" charset="2"/>
              </a:rPr>
              <a:t>hep-ph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sym typeface="Symbol" panose="05050102010706020507" pitchFamily="18" charset="2"/>
              </a:rPr>
              <a:t>], Rev. Mod. Phys. 90, 015004 (2018)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cxnSp>
        <p:nvCxnSpPr>
          <p:cNvPr id="13" name="直接连接符 14"/>
          <p:cNvCxnSpPr>
            <a:cxnSpLocks noChangeShapeType="1"/>
          </p:cNvCxnSpPr>
          <p:nvPr/>
        </p:nvCxnSpPr>
        <p:spPr bwMode="auto">
          <a:xfrm>
            <a:off x="7308850" y="2911475"/>
            <a:ext cx="0" cy="998538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接连接符 15"/>
          <p:cNvCxnSpPr>
            <a:cxnSpLocks noChangeShapeType="1"/>
          </p:cNvCxnSpPr>
          <p:nvPr/>
        </p:nvCxnSpPr>
        <p:spPr bwMode="auto">
          <a:xfrm flipH="1">
            <a:off x="7308850" y="3517900"/>
            <a:ext cx="647700" cy="450850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1027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E0386-5D06-4B5D-AF66-61A80EACD3EE}" type="slidenum">
              <a:rPr kumimoji="0" lang="zh-CN" alt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067" name="TextBox 2"/>
          <p:cNvSpPr txBox="1">
            <a:spLocks noChangeArrowheads="1"/>
          </p:cNvSpPr>
          <p:nvPr/>
        </p:nvSpPr>
        <p:spPr bwMode="auto">
          <a:xfrm>
            <a:off x="684213" y="476250"/>
            <a:ext cx="344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Single dispersion relation in </a:t>
            </a:r>
            <a:r>
              <a:rPr kumimoji="0" lang="en-US" altLang="zh-CN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s</a:t>
            </a:r>
            <a:r>
              <a:rPr kumimoji="0" lang="en-US" altLang="zh-CN" sz="1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2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: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pic>
        <p:nvPicPr>
          <p:cNvPr id="880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54197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extBox 3"/>
          <p:cNvSpPr txBox="1">
            <a:spLocks noChangeArrowheads="1"/>
          </p:cNvSpPr>
          <p:nvPr/>
        </p:nvSpPr>
        <p:spPr bwMode="auto">
          <a:xfrm>
            <a:off x="611188" y="2420938"/>
            <a:ext cx="806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The spectral function σ(</a:t>
            </a:r>
            <a:r>
              <a:rPr kumimoji="0" lang="en-US" altLang="zh-CN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s</a:t>
            </a:r>
            <a:r>
              <a:rPr kumimoji="0" lang="en-US" altLang="zh-CN" sz="1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1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, </a:t>
            </a:r>
            <a:r>
              <a:rPr kumimoji="0" lang="en-US" altLang="zh-CN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s</a:t>
            </a:r>
            <a:r>
              <a:rPr kumimoji="0" lang="en-US" altLang="zh-CN" sz="1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2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, </a:t>
            </a:r>
            <a:r>
              <a:rPr kumimoji="0" lang="en-US" altLang="zh-CN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s</a:t>
            </a:r>
            <a:r>
              <a:rPr kumimoji="0" lang="en-US" altLang="zh-CN" sz="1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3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) can be obtained by means of the Cutkosky’s rules (absorptive part of the loop amplitude) or the formula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pic>
        <p:nvPicPr>
          <p:cNvPr id="880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3157538"/>
            <a:ext cx="7239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827588"/>
            <a:ext cx="79724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2" name="TextBox 4"/>
          <p:cNvSpPr txBox="1">
            <a:spLocks noChangeArrowheads="1"/>
          </p:cNvSpPr>
          <p:nvPr/>
        </p:nvSpPr>
        <p:spPr bwMode="auto">
          <a:xfrm>
            <a:off x="684213" y="4292600"/>
            <a:ext cx="153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rPr>
              <a:t>which reads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2811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8782</TotalTime>
  <Words>2727</Words>
  <Application>Microsoft Office PowerPoint</Application>
  <PresentationFormat>全屏显示(4:3)</PresentationFormat>
  <Paragraphs>331</Paragraphs>
  <Slides>48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48</vt:i4>
      </vt:variant>
    </vt:vector>
  </HeadingPairs>
  <TitlesOfParts>
    <vt:vector size="68" baseType="lpstr">
      <vt:lpstr>等线</vt:lpstr>
      <vt:lpstr>等线 Light</vt:lpstr>
      <vt:lpstr>SimHei</vt:lpstr>
      <vt:lpstr>楷体</vt:lpstr>
      <vt:lpstr>SimSun</vt:lpstr>
      <vt:lpstr>SimSun</vt:lpstr>
      <vt:lpstr>Arial</vt:lpstr>
      <vt:lpstr>Calibri</vt:lpstr>
      <vt:lpstr>Calibri Light</vt:lpstr>
      <vt:lpstr>Eras Demi ITC</vt:lpstr>
      <vt:lpstr>Symbol</vt:lpstr>
      <vt:lpstr>Times New Roman</vt:lpstr>
      <vt:lpstr>Wingdings</vt:lpstr>
      <vt:lpstr>Office 主题​​</vt:lpstr>
      <vt:lpstr>Default Design</vt:lpstr>
      <vt:lpstr>3_Default Design</vt:lpstr>
      <vt:lpstr>4_Default Design</vt:lpstr>
      <vt:lpstr>6_Default Design</vt:lpstr>
      <vt:lpstr>1_Default Design</vt:lpstr>
      <vt:lpstr>5_Default Design</vt:lpstr>
      <vt:lpstr>PowerPoint 演示文稿</vt:lpstr>
      <vt:lpstr>Outline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 qiang</dc:creator>
  <cp:lastModifiedBy>zhao qiang</cp:lastModifiedBy>
  <cp:revision>180</cp:revision>
  <dcterms:created xsi:type="dcterms:W3CDTF">2018-05-07T03:03:42Z</dcterms:created>
  <dcterms:modified xsi:type="dcterms:W3CDTF">2018-07-16T01:37:01Z</dcterms:modified>
</cp:coreProperties>
</file>