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1119" r:id="rId2"/>
    <p:sldId id="1120" r:id="rId3"/>
    <p:sldId id="1129" r:id="rId4"/>
    <p:sldId id="1150" r:id="rId5"/>
    <p:sldId id="1151" r:id="rId6"/>
    <p:sldId id="1152" r:id="rId7"/>
    <p:sldId id="1153" r:id="rId8"/>
    <p:sldId id="1160" r:id="rId9"/>
    <p:sldId id="1154" r:id="rId10"/>
    <p:sldId id="1157" r:id="rId11"/>
    <p:sldId id="1158" r:id="rId12"/>
    <p:sldId id="1159" r:id="rId13"/>
    <p:sldId id="1161" r:id="rId14"/>
    <p:sldId id="1163" r:id="rId15"/>
    <p:sldId id="1162" r:id="rId16"/>
    <p:sldId id="1155" r:id="rId17"/>
    <p:sldId id="1156" r:id="rId18"/>
    <p:sldId id="1164" r:id="rId19"/>
    <p:sldId id="1165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C4CD"/>
    <a:srgbClr val="C71ECD"/>
    <a:srgbClr val="FFFF67"/>
    <a:srgbClr val="F3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52" autoAdjust="0"/>
    <p:restoredTop sz="94660"/>
  </p:normalViewPr>
  <p:slideViewPr>
    <p:cSldViewPr snapToGrid="0" snapToObjects="1">
      <p:cViewPr>
        <p:scale>
          <a:sx n="66" d="100"/>
          <a:sy n="66" d="100"/>
        </p:scale>
        <p:origin x="-1488" y="-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52425A-B869-ED44-AABC-864CA411AED4}" type="datetimeFigureOut">
              <a:rPr lang="en-US" smtClean="0"/>
              <a:t>31/10/17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D4BE7-F420-8A48-AFA4-886DC4867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5976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4C7EB-5FA1-2A48-96AC-B3FDC2A4A197}" type="datetimeFigureOut">
              <a:rPr lang="en-US" smtClean="0"/>
              <a:t>31/10/17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512964-9D25-F140-BCE5-41B8A8543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710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47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Hadron Physics </a:t>
            </a:r>
            <a:br>
              <a:rPr lang="en-US" dirty="0" smtClean="0"/>
            </a:br>
            <a:r>
              <a:rPr lang="en-US" dirty="0" smtClean="0"/>
              <a:t>in China and the Facilities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72067" y="3886200"/>
            <a:ext cx="73660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Zhengguo</a:t>
            </a:r>
            <a:r>
              <a:rPr lang="en-US" dirty="0" smtClean="0"/>
              <a:t> Zhao</a:t>
            </a:r>
          </a:p>
          <a:p>
            <a:r>
              <a:rPr lang="en-US" dirty="0" smtClean="0"/>
              <a:t>University of Science and Technology of China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2017-10-31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169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2017-10-31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537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2017-10-31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485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9866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00" y="50539"/>
            <a:ext cx="9110800" cy="71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Hadron Physics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075" y="1059768"/>
            <a:ext cx="8654105" cy="5066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/>
              <a:t>2017-10-31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3300C-797F-D148-A78D-320196FBAF0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300" y="889795"/>
            <a:ext cx="9119100" cy="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539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6" r:id="rId4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tiff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Rot="1" noChangeArrowheads="1"/>
          </p:cNvSpPr>
          <p:nvPr/>
        </p:nvSpPr>
        <p:spPr bwMode="auto">
          <a:xfrm>
            <a:off x="764540" y="5294350"/>
            <a:ext cx="7680960" cy="128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zh-CN" altLang="en-US" sz="4000" b="1" u="none" dirty="0" smtClean="0">
                <a:solidFill>
                  <a:srgbClr val="3366FF"/>
                </a:solidFill>
                <a:latin typeface="华文楷体" pitchFamily="2" charset="-122"/>
                <a:ea typeface="华文楷体" pitchFamily="2" charset="-122"/>
              </a:rPr>
              <a:t>张华桥</a:t>
            </a:r>
            <a:endParaRPr lang="en-US" altLang="zh-CN" sz="4000" b="1" u="none" dirty="0" smtClean="0">
              <a:solidFill>
                <a:srgbClr val="3366FF"/>
              </a:solidFill>
              <a:latin typeface="华文楷体" pitchFamily="2" charset="-122"/>
              <a:ea typeface="华文楷体" pitchFamily="2" charset="-122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zh-CN" altLang="en-US" sz="3600" b="1" u="none" dirty="0" smtClean="0">
                <a:latin typeface="华文楷体" pitchFamily="2" charset="-122"/>
                <a:ea typeface="华文楷体" pitchFamily="2" charset="-122"/>
              </a:rPr>
              <a:t>中国科学院高能物理研究所</a:t>
            </a:r>
            <a:endParaRPr lang="en-US" altLang="zh-CN" sz="3600" b="1" u="none" dirty="0" smtClean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492" y="16396"/>
            <a:ext cx="91225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smtClean="0">
                <a:latin typeface="华文楷体"/>
                <a:ea typeface="华文楷体"/>
                <a:cs typeface="华文楷体"/>
              </a:rPr>
              <a:t>CMS </a:t>
            </a:r>
            <a:r>
              <a:rPr lang="zh-CN" altLang="en-US" sz="4000" b="1" dirty="0" smtClean="0">
                <a:latin typeface="华文楷体"/>
                <a:ea typeface="华文楷体"/>
                <a:cs typeface="华文楷体"/>
              </a:rPr>
              <a:t>高粒度量能器升级工作汇报</a:t>
            </a:r>
            <a:endParaRPr lang="en-US" altLang="zh-CN" sz="4000" b="1" dirty="0" smtClean="0">
              <a:latin typeface="华文楷体"/>
              <a:ea typeface="华文楷体"/>
              <a:cs typeface="华文楷体"/>
            </a:endParaRPr>
          </a:p>
        </p:txBody>
      </p:sp>
      <p:pic>
        <p:nvPicPr>
          <p:cNvPr id="13" name="Picture 12" descr="20080405_085bs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2777"/>
            <a:ext cx="4444531" cy="3756823"/>
          </a:xfrm>
          <a:prstGeom prst="rect">
            <a:avLst/>
          </a:prstGeom>
        </p:spPr>
      </p:pic>
      <p:pic>
        <p:nvPicPr>
          <p:cNvPr id="4" name="Picture 3" descr="Screen Shot 2017-10-23 at 09.46.4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531" y="1148027"/>
            <a:ext cx="4699469" cy="3951573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2017-10-31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32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49"/>
    </mc:Choice>
    <mc:Fallback xmlns="">
      <p:transition spd="slow" advTm="1844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中国高粒度量能器项目进展</a:t>
            </a:r>
            <a:endParaRPr lang="en-US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415" y="1013322"/>
            <a:ext cx="8654105" cy="5066395"/>
          </a:xfrm>
        </p:spPr>
        <p:txBody>
          <a:bodyPr/>
          <a:lstStyle/>
          <a:p>
            <a:r>
              <a:rPr lang="zh-CN" altLang="en-US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部分</a:t>
            </a:r>
            <a:r>
              <a:rPr lang="en-US" altLang="zh-CN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HGC</a:t>
            </a:r>
            <a:r>
              <a:rPr lang="zh-CN" altLang="en-US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实验室建设获得高能所资助</a:t>
            </a:r>
            <a:endParaRPr lang="en-US" dirty="0">
              <a:solidFill>
                <a:srgbClr val="0000FF"/>
              </a:solidFill>
              <a:latin typeface="华文楷体"/>
              <a:ea typeface="华文楷体"/>
              <a:cs typeface="华文楷体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76669" y="973474"/>
            <a:ext cx="1942431" cy="1200328"/>
          </a:xfrm>
          <a:prstGeom prst="rect">
            <a:avLst/>
          </a:prstGeom>
          <a:solidFill>
            <a:srgbClr val="FFFF67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HGC </a:t>
            </a:r>
            <a:r>
              <a:rPr lang="zh-CN" altLang="en-US" sz="2400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材料费：</a:t>
            </a:r>
            <a:endParaRPr lang="en-US" altLang="zh-CN" sz="2400" b="1" dirty="0" smtClean="0">
              <a:solidFill>
                <a:srgbClr val="0000FF"/>
              </a:solidFill>
              <a:latin typeface="华文楷体"/>
              <a:ea typeface="华文楷体"/>
              <a:cs typeface="华文楷体"/>
            </a:endParaRPr>
          </a:p>
          <a:p>
            <a:r>
              <a:rPr lang="en-US" altLang="zh-CN" sz="2400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6700</a:t>
            </a:r>
            <a:r>
              <a:rPr lang="zh-CN" altLang="en-US" sz="2400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万瑞郎</a:t>
            </a:r>
            <a:endParaRPr lang="en-US" altLang="zh-CN" sz="2400" b="1" dirty="0" smtClean="0">
              <a:solidFill>
                <a:srgbClr val="0000FF"/>
              </a:solidFill>
              <a:latin typeface="华文楷体"/>
              <a:ea typeface="华文楷体"/>
              <a:cs typeface="华文楷体"/>
            </a:endParaRPr>
          </a:p>
          <a:p>
            <a:r>
              <a:rPr lang="en-US" altLang="zh-CN" sz="2400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4.5</a:t>
            </a:r>
            <a:r>
              <a:rPr lang="zh-CN" altLang="en-US" sz="2400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亿人民币</a:t>
            </a:r>
            <a:endParaRPr lang="en-US" sz="2400" b="1" dirty="0">
              <a:solidFill>
                <a:srgbClr val="0000FF"/>
              </a:solidFill>
              <a:latin typeface="华文楷体"/>
              <a:ea typeface="华文楷体"/>
              <a:cs typeface="华文楷体"/>
            </a:endParaRPr>
          </a:p>
        </p:txBody>
      </p:sp>
      <p:pic>
        <p:nvPicPr>
          <p:cNvPr id="6" name="Picture 5" descr="Screen Shot 2017-10-24 at 10.20.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5" y="1674004"/>
            <a:ext cx="2589885" cy="3795387"/>
          </a:xfrm>
          <a:prstGeom prst="rect">
            <a:avLst/>
          </a:prstGeom>
        </p:spPr>
      </p:pic>
      <p:pic>
        <p:nvPicPr>
          <p:cNvPr id="7" name="Picture 6" descr="Screen Shot 2017-10-24 at 10.20.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799" y="1674004"/>
            <a:ext cx="3417401" cy="24321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35799" y="4338166"/>
            <a:ext cx="36690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主要支持邦定机和</a:t>
            </a:r>
            <a:r>
              <a:rPr lang="en-US" altLang="zh-CN" dirty="0" smtClean="0"/>
              <a:t>gantry</a:t>
            </a:r>
            <a:r>
              <a:rPr lang="zh-CN" altLang="en-US" dirty="0" smtClean="0"/>
              <a:t>系统采购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b="1" dirty="0" smtClean="0">
                <a:solidFill>
                  <a:srgbClr val="0000FF"/>
                </a:solidFill>
              </a:rPr>
              <a:t>*</a:t>
            </a:r>
            <a:r>
              <a:rPr lang="en-US" altLang="zh-CN" b="1" dirty="0" smtClean="0">
                <a:solidFill>
                  <a:srgbClr val="0000FF"/>
                </a:solidFill>
              </a:rPr>
              <a:t> </a:t>
            </a:r>
            <a:r>
              <a:rPr lang="zh-CN" altLang="en-US" b="1" dirty="0" smtClean="0">
                <a:solidFill>
                  <a:srgbClr val="0000FF"/>
                </a:solidFill>
              </a:rPr>
              <a:t>邦定机通过所审批，准备招标中</a:t>
            </a:r>
            <a:endParaRPr lang="en-US" altLang="zh-CN" b="1" dirty="0" smtClean="0">
              <a:solidFill>
                <a:srgbClr val="0000FF"/>
              </a:solidFill>
            </a:endParaRPr>
          </a:p>
          <a:p>
            <a:r>
              <a:rPr lang="zh-CN" altLang="zh-CN" b="1" dirty="0" smtClean="0">
                <a:solidFill>
                  <a:srgbClr val="0000FF"/>
                </a:solidFill>
              </a:rPr>
              <a:t>*</a:t>
            </a:r>
            <a:r>
              <a:rPr lang="en-US" altLang="zh-CN" b="1" dirty="0" smtClean="0">
                <a:solidFill>
                  <a:srgbClr val="0000FF"/>
                </a:solidFill>
              </a:rPr>
              <a:t>  gantry</a:t>
            </a:r>
            <a:r>
              <a:rPr lang="zh-CN" altLang="en-US" b="1" dirty="0" smtClean="0">
                <a:solidFill>
                  <a:srgbClr val="0000FF"/>
                </a:solidFill>
              </a:rPr>
              <a:t>系统明年购买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175" y="973474"/>
            <a:ext cx="7009291" cy="4684196"/>
          </a:xfrm>
          <a:prstGeom prst="rect">
            <a:avLst/>
          </a:prstGeom>
          <a:noFill/>
          <a:ln w="571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118947" y="3267613"/>
            <a:ext cx="2038633" cy="461665"/>
          </a:xfrm>
          <a:prstGeom prst="rect">
            <a:avLst/>
          </a:prstGeom>
          <a:solidFill>
            <a:srgbClr val="FFFF67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6600"/>
                </a:solidFill>
              </a:rPr>
              <a:t>150m</a:t>
            </a:r>
            <a:r>
              <a:rPr lang="en-US" altLang="zh-CN" sz="2400" b="1" baseline="30000" dirty="0" smtClean="0">
                <a:solidFill>
                  <a:srgbClr val="FF6600"/>
                </a:solidFill>
              </a:rPr>
              <a:t>2</a:t>
            </a:r>
            <a:r>
              <a:rPr lang="zh-CN" altLang="en-US" sz="2400" b="1" dirty="0" smtClean="0">
                <a:solidFill>
                  <a:srgbClr val="FF6600"/>
                </a:solidFill>
              </a:rPr>
              <a:t>洁净间</a:t>
            </a:r>
            <a:endParaRPr lang="en-US" sz="2400" b="1" dirty="0">
              <a:solidFill>
                <a:srgbClr val="FF66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02158" y="3814917"/>
            <a:ext cx="1711546" cy="1938992"/>
          </a:xfrm>
          <a:prstGeom prst="rect">
            <a:avLst/>
          </a:prstGeom>
          <a:solidFill>
            <a:srgbClr val="FFFF67"/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0000FF"/>
                </a:solidFill>
              </a:rPr>
              <a:t>Gantry</a:t>
            </a:r>
          </a:p>
          <a:p>
            <a:r>
              <a:rPr lang="zh-CN" altLang="en-US" sz="2000" b="1" dirty="0" smtClean="0">
                <a:solidFill>
                  <a:srgbClr val="0000FF"/>
                </a:solidFill>
              </a:rPr>
              <a:t>邦定机</a:t>
            </a:r>
            <a:endParaRPr lang="en-US" altLang="zh-CN" sz="2000" b="1" dirty="0" smtClean="0">
              <a:solidFill>
                <a:srgbClr val="0000FF"/>
              </a:solidFill>
            </a:endParaRPr>
          </a:p>
          <a:p>
            <a:r>
              <a:rPr lang="en-US" altLang="zh-CN" sz="2000" b="1" dirty="0" smtClean="0">
                <a:solidFill>
                  <a:srgbClr val="0000FF"/>
                </a:solidFill>
              </a:rPr>
              <a:t>OGP</a:t>
            </a:r>
          </a:p>
          <a:p>
            <a:r>
              <a:rPr lang="zh-CN" altLang="en-US" sz="2000" b="1" dirty="0" smtClean="0">
                <a:solidFill>
                  <a:srgbClr val="0000FF"/>
                </a:solidFill>
              </a:rPr>
              <a:t>邦定测试系统</a:t>
            </a:r>
            <a:endParaRPr lang="en-US" altLang="zh-CN" sz="2000" b="1" dirty="0" smtClean="0">
              <a:solidFill>
                <a:srgbClr val="0000FF"/>
              </a:solidFill>
            </a:endParaRPr>
          </a:p>
          <a:p>
            <a:r>
              <a:rPr lang="zh-CN" altLang="en-US" sz="2000" b="1" dirty="0" smtClean="0">
                <a:solidFill>
                  <a:srgbClr val="0000FF"/>
                </a:solidFill>
              </a:rPr>
              <a:t>点胶系统</a:t>
            </a:r>
            <a:endParaRPr lang="en-US" altLang="zh-CN" sz="2000" b="1" dirty="0" smtClean="0">
              <a:solidFill>
                <a:srgbClr val="0000FF"/>
              </a:solidFill>
            </a:endParaRPr>
          </a:p>
          <a:p>
            <a:r>
              <a:rPr lang="mr-IN" sz="2000" b="1" dirty="0" smtClean="0">
                <a:solidFill>
                  <a:srgbClr val="0000FF"/>
                </a:solidFill>
              </a:rPr>
              <a:t>…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92904" y="5980808"/>
            <a:ext cx="6458503" cy="738664"/>
          </a:xfrm>
          <a:prstGeom prst="rect">
            <a:avLst/>
          </a:prstGeom>
          <a:solidFill>
            <a:srgbClr val="F3F300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6600"/>
                </a:solidFill>
                <a:latin typeface="华文楷体"/>
                <a:ea typeface="华文楷体"/>
                <a:cs typeface="华文楷体"/>
              </a:rPr>
              <a:t>部分设备获得资助，其他正在向高能所等争取</a:t>
            </a:r>
            <a:endParaRPr lang="en-US" altLang="zh-CN" sz="2400" b="1" dirty="0" smtClean="0">
              <a:solidFill>
                <a:srgbClr val="FF6600"/>
              </a:solidFill>
              <a:latin typeface="华文楷体"/>
              <a:ea typeface="华文楷体"/>
              <a:cs typeface="华文楷体"/>
            </a:endParaRPr>
          </a:p>
          <a:p>
            <a:r>
              <a:rPr lang="en-US" altLang="zh-CN" dirty="0" smtClean="0">
                <a:latin typeface="华文楷体"/>
                <a:ea typeface="华文楷体"/>
                <a:cs typeface="华文楷体"/>
              </a:rPr>
              <a:t>        </a:t>
            </a:r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洁净间场地，洁净间建设，和其他主要仪器设备</a:t>
            </a:r>
            <a:endParaRPr lang="en-US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59878" y="2482447"/>
            <a:ext cx="1711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MAC China</a:t>
            </a:r>
          </a:p>
          <a:p>
            <a:r>
              <a:rPr lang="zh-CN" altLang="en-US" sz="2400" b="1" dirty="0" smtClean="0"/>
              <a:t>实验室需求</a:t>
            </a:r>
            <a:endParaRPr lang="en-US" sz="2400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7176669" y="2482447"/>
            <a:ext cx="1894755" cy="3250582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2017-10-31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15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%N~AI$PTFK)E)VO[ZL4$4(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3282"/>
            <a:ext cx="9144000" cy="542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中国高粒度量能器项目进展</a:t>
            </a:r>
            <a:endParaRPr lang="en-US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075" y="925061"/>
            <a:ext cx="8654105" cy="5066395"/>
          </a:xfrm>
        </p:spPr>
        <p:txBody>
          <a:bodyPr/>
          <a:lstStyle/>
          <a:p>
            <a:r>
              <a:rPr lang="zh-CN" altLang="en-US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自主建造</a:t>
            </a:r>
            <a:r>
              <a:rPr lang="en-US" altLang="zh-CN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HGC</a:t>
            </a:r>
            <a:r>
              <a:rPr lang="zh-CN" altLang="en-US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模块组装系统，验证可行性</a:t>
            </a:r>
            <a:endParaRPr lang="en-US" dirty="0">
              <a:solidFill>
                <a:srgbClr val="0000FF"/>
              </a:solidFill>
              <a:latin typeface="华文楷体"/>
              <a:ea typeface="华文楷体"/>
              <a:cs typeface="华文楷体"/>
            </a:endParaRPr>
          </a:p>
        </p:txBody>
      </p:sp>
      <p:pic>
        <p:nvPicPr>
          <p:cNvPr id="6" name="Content Placeholder 4" descr="Screen Shot 2017-08-09 at 15.46.4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" r="1041" b="7236"/>
          <a:stretch/>
        </p:blipFill>
        <p:spPr>
          <a:xfrm>
            <a:off x="6529946" y="5239512"/>
            <a:ext cx="2589154" cy="16184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07695" y="6409891"/>
            <a:ext cx="4442242" cy="461665"/>
          </a:xfrm>
          <a:prstGeom prst="rect">
            <a:avLst/>
          </a:prstGeom>
          <a:solidFill>
            <a:srgbClr val="FFFF00"/>
          </a:solidFill>
          <a:ln>
            <a:solidFill>
              <a:srgbClr val="F3F300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rgbClr val="FF6600"/>
                </a:solidFill>
                <a:latin typeface="华文楷体"/>
                <a:ea typeface="华文楷体"/>
                <a:cs typeface="华文楷体"/>
              </a:rPr>
              <a:t>达到了胶</a:t>
            </a:r>
            <a:r>
              <a:rPr lang="en-US" altLang="zh-CN" sz="2400" b="1" dirty="0" smtClean="0">
                <a:solidFill>
                  <a:srgbClr val="FF6600"/>
                </a:solidFill>
                <a:latin typeface="华文楷体"/>
                <a:ea typeface="华文楷体"/>
                <a:cs typeface="华文楷体"/>
              </a:rPr>
              <a:t>50+-10</a:t>
            </a:r>
            <a:r>
              <a:rPr lang="zh-CN" altLang="en-US" sz="2400" b="1" dirty="0" smtClean="0">
                <a:solidFill>
                  <a:srgbClr val="FF6600"/>
                </a:solidFill>
                <a:latin typeface="华文楷体"/>
                <a:ea typeface="华文楷体"/>
                <a:cs typeface="华文楷体"/>
              </a:rPr>
              <a:t>微米的厚度要求</a:t>
            </a:r>
            <a:endParaRPr lang="en-US" sz="2400" b="1" dirty="0">
              <a:solidFill>
                <a:srgbClr val="FF6600"/>
              </a:solidFill>
              <a:latin typeface="华文楷体"/>
              <a:ea typeface="华文楷体"/>
              <a:cs typeface="华文楷体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1727" y="2174789"/>
            <a:ext cx="1061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机器臂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1835982" y="2383764"/>
            <a:ext cx="77171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887417" y="3307764"/>
            <a:ext cx="1286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移动平台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r>
              <a:rPr lang="zh-CN" altLang="zh-CN" dirty="0" smtClean="0">
                <a:solidFill>
                  <a:srgbClr val="FF0000"/>
                </a:solidFill>
              </a:rPr>
              <a:t>+</a:t>
            </a:r>
            <a:r>
              <a:rPr lang="en-US" altLang="zh-CN" dirty="0" smtClean="0">
                <a:solidFill>
                  <a:srgbClr val="FF0000"/>
                </a:solidFill>
              </a:rPr>
              <a:t> </a:t>
            </a:r>
            <a:r>
              <a:rPr lang="zh-CN" altLang="en-US" dirty="0" smtClean="0">
                <a:solidFill>
                  <a:srgbClr val="FF0000"/>
                </a:solidFill>
              </a:rPr>
              <a:t>组装底座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1900292" y="3516739"/>
            <a:ext cx="1583956" cy="7156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573574" y="5058806"/>
            <a:ext cx="126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真空系统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42111" y="2599794"/>
            <a:ext cx="126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喷胶系统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6232806" y="2969126"/>
            <a:ext cx="0" cy="9578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6232806" y="2969126"/>
            <a:ext cx="538926" cy="54761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 flipH="1">
            <a:off x="2961397" y="2969126"/>
            <a:ext cx="3254662" cy="33863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" name="TextBox 18"/>
          <p:cNvSpPr txBox="1"/>
          <p:nvPr/>
        </p:nvSpPr>
        <p:spPr>
          <a:xfrm>
            <a:off x="4771619" y="1770427"/>
            <a:ext cx="4347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0000FF"/>
                </a:solidFill>
              </a:rPr>
              <a:t>依托核电子学和探测器国家实验室的设备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2017-10-31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15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中国高粒度量能器项目进展</a:t>
            </a:r>
            <a:endParaRPr lang="en-US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95" y="805237"/>
            <a:ext cx="9086405" cy="5066395"/>
          </a:xfrm>
        </p:spPr>
        <p:txBody>
          <a:bodyPr/>
          <a:lstStyle/>
          <a:p>
            <a:r>
              <a:rPr lang="zh-CN" altLang="en-US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参与</a:t>
            </a:r>
            <a:r>
              <a:rPr lang="en-US" altLang="zh-CN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HGC</a:t>
            </a:r>
            <a:r>
              <a:rPr lang="zh-CN" altLang="en-US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模型样机的模块生产</a:t>
            </a:r>
            <a:endParaRPr lang="en-US" dirty="0">
              <a:solidFill>
                <a:srgbClr val="0000FF"/>
              </a:solidFill>
              <a:latin typeface="华文楷体"/>
              <a:ea typeface="华文楷体"/>
              <a:cs typeface="华文楷体"/>
            </a:endParaRPr>
          </a:p>
        </p:txBody>
      </p:sp>
      <p:pic>
        <p:nvPicPr>
          <p:cNvPr id="5" name="Content Placeholder 4" descr="Screen Shot 2017-08-09 at 15.53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" r="930"/>
          <a:stretch>
            <a:fillRect/>
          </a:stretch>
        </p:blipFill>
        <p:spPr>
          <a:xfrm>
            <a:off x="8300" y="1359832"/>
            <a:ext cx="9110800" cy="5594229"/>
          </a:xfrm>
          <a:prstGeom prst="rect">
            <a:avLst/>
          </a:prstGeom>
        </p:spPr>
      </p:pic>
      <p:pic>
        <p:nvPicPr>
          <p:cNvPr id="6" name="Picture 5" descr="Screen Shot 2017-08-09 at 16.52.5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328" y="1391843"/>
            <a:ext cx="4483252" cy="2385693"/>
          </a:xfrm>
          <a:prstGeom prst="rect">
            <a:avLst/>
          </a:prstGeom>
        </p:spPr>
      </p:pic>
      <p:pic>
        <p:nvPicPr>
          <p:cNvPr id="7" name="Picture 6" descr="Screen Shot 2017-08-09 at 16.53.5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80" y="4612245"/>
            <a:ext cx="3228419" cy="234181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34902" y="3569833"/>
            <a:ext cx="3618298" cy="830997"/>
          </a:xfrm>
          <a:prstGeom prst="rect">
            <a:avLst/>
          </a:prstGeom>
          <a:solidFill>
            <a:srgbClr val="FFFF00"/>
          </a:solidFill>
          <a:ln>
            <a:solidFill>
              <a:srgbClr val="F3F300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rgbClr val="FF6600"/>
                </a:solidFill>
              </a:rPr>
              <a:t>2016.3 @ UCSB, 1 module</a:t>
            </a:r>
          </a:p>
          <a:p>
            <a:r>
              <a:rPr lang="en-US" altLang="zh-CN" sz="2400" b="1" dirty="0" smtClean="0">
                <a:solidFill>
                  <a:srgbClr val="FF6600"/>
                </a:solidFill>
              </a:rPr>
              <a:t>2017.8 </a:t>
            </a:r>
            <a:r>
              <a:rPr lang="en-US" altLang="zh-CN" sz="2400" b="1" dirty="0">
                <a:solidFill>
                  <a:srgbClr val="FF6600"/>
                </a:solidFill>
              </a:rPr>
              <a:t>@ UCSB, 8 </a:t>
            </a:r>
            <a:r>
              <a:rPr lang="en-US" altLang="zh-CN" sz="2400" b="1" dirty="0" smtClean="0">
                <a:solidFill>
                  <a:srgbClr val="FF6600"/>
                </a:solidFill>
              </a:rPr>
              <a:t>modules</a:t>
            </a:r>
            <a:endParaRPr lang="en-US" sz="2400" b="1" dirty="0">
              <a:solidFill>
                <a:srgbClr val="FF6600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2017-10-31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308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中国高粒度量能器项目进展</a:t>
            </a:r>
            <a:endParaRPr lang="en-US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00" y="941791"/>
            <a:ext cx="8654105" cy="5066395"/>
          </a:xfrm>
        </p:spPr>
        <p:txBody>
          <a:bodyPr/>
          <a:lstStyle/>
          <a:p>
            <a:r>
              <a:rPr lang="zh-CN" altLang="en-US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参与</a:t>
            </a:r>
            <a:r>
              <a:rPr lang="en-US" altLang="zh-CN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HGC</a:t>
            </a:r>
            <a:r>
              <a:rPr lang="zh-CN" altLang="en-US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样机的束流实验</a:t>
            </a:r>
            <a:endParaRPr lang="en-US" dirty="0">
              <a:solidFill>
                <a:srgbClr val="0000FF"/>
              </a:solidFill>
              <a:latin typeface="华文楷体"/>
              <a:ea typeface="华文楷体"/>
              <a:cs typeface="华文楷体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0" y="1491059"/>
            <a:ext cx="4132128" cy="533125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1990632" y="5213953"/>
            <a:ext cx="155505" cy="855225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264943" y="5456899"/>
            <a:ext cx="1451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Beam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07342" y="3986741"/>
            <a:ext cx="1432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Module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693122" y="4358728"/>
            <a:ext cx="453015" cy="362529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997311" y="4972317"/>
            <a:ext cx="0" cy="1278637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5744085"/>
              </p:ext>
            </p:extLst>
          </p:nvPr>
        </p:nvGraphicFramePr>
        <p:xfrm>
          <a:off x="4582806" y="3081912"/>
          <a:ext cx="4103994" cy="335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0769"/>
                <a:gridCol w="788856"/>
                <a:gridCol w="1204369"/>
              </a:tblGrid>
              <a:tr h="266734">
                <a:tc>
                  <a:txBody>
                    <a:bodyPr/>
                    <a:lstStyle/>
                    <a:p>
                      <a:r>
                        <a:rPr lang="en-US" altLang="zh-CN" sz="1600" b="1" dirty="0" smtClean="0"/>
                        <a:t>HGC</a:t>
                      </a:r>
                      <a:r>
                        <a:rPr lang="zh-CN" altLang="en-US" sz="1600" b="1" dirty="0" smtClean="0"/>
                        <a:t>束测时间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b="1" dirty="0" smtClean="0"/>
                        <a:t>地点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/>
                        <a:t>IHEP</a:t>
                      </a:r>
                      <a:r>
                        <a:rPr lang="zh-CN" altLang="en-US" sz="1600" b="1" dirty="0" smtClean="0"/>
                        <a:t>贡献</a:t>
                      </a:r>
                      <a:endParaRPr lang="en-US" sz="1600" b="1" dirty="0"/>
                    </a:p>
                  </a:txBody>
                  <a:tcPr/>
                </a:tc>
              </a:tr>
              <a:tr h="266734">
                <a:tc>
                  <a:txBody>
                    <a:bodyPr/>
                    <a:lstStyle/>
                    <a:p>
                      <a:pPr marL="0" marR="0" indent="0" algn="l" defTabSz="4569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2016/03/21-04/12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FNAL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69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1600" b="1" dirty="0" smtClean="0"/>
                    </a:p>
                  </a:txBody>
                  <a:tcPr/>
                </a:tc>
              </a:tr>
              <a:tr h="266734">
                <a:tc>
                  <a:txBody>
                    <a:bodyPr/>
                    <a:lstStyle/>
                    <a:p>
                      <a:pPr marL="0" marR="0" indent="0" algn="l" defTabSz="4569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2016/04/18-27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CERN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69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1600" b="1" dirty="0" smtClean="0"/>
                    </a:p>
                  </a:txBody>
                  <a:tcPr/>
                </a:tc>
              </a:tr>
              <a:tr h="266734">
                <a:tc>
                  <a:txBody>
                    <a:bodyPr/>
                    <a:lstStyle/>
                    <a:p>
                      <a:pPr marL="0" marR="0" indent="0" algn="l" defTabSz="4569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2016/08/17-24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CERN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69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1600" b="1" dirty="0" smtClean="0"/>
                    </a:p>
                  </a:txBody>
                  <a:tcPr/>
                </a:tc>
              </a:tr>
              <a:tr h="266734">
                <a:tc>
                  <a:txBody>
                    <a:bodyPr/>
                    <a:lstStyle/>
                    <a:p>
                      <a:pPr marL="0" marR="0" indent="0" algn="l" defTabSz="4569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2016/08/31-09/07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CERN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69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1600" b="1" dirty="0" smtClean="0"/>
                    </a:p>
                  </a:txBody>
                  <a:tcPr/>
                </a:tc>
              </a:tr>
              <a:tr h="266734">
                <a:tc>
                  <a:txBody>
                    <a:bodyPr/>
                    <a:lstStyle/>
                    <a:p>
                      <a:pPr marL="0" marR="0" indent="0" algn="l" defTabSz="4569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2016/11/09-14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CERN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69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1600" b="1" dirty="0" smtClean="0"/>
                    </a:p>
                  </a:txBody>
                  <a:tcPr/>
                </a:tc>
              </a:tr>
              <a:tr h="266734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2017/5/8-15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CERN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 ✔</a:t>
                      </a:r>
                      <a:endParaRPr lang="en-US" sz="1600" b="1" dirty="0"/>
                    </a:p>
                  </a:txBody>
                  <a:tcPr/>
                </a:tc>
              </a:tr>
              <a:tr h="266734">
                <a:tc>
                  <a:txBody>
                    <a:bodyPr/>
                    <a:lstStyle/>
                    <a:p>
                      <a:pPr marL="0" marR="0" indent="0" algn="l" defTabSz="4569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2017/7/12-19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CERN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69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 ✔</a:t>
                      </a:r>
                      <a:endParaRPr lang="en-US" sz="1600" b="1" dirty="0" smtClean="0"/>
                    </a:p>
                  </a:txBody>
                  <a:tcPr/>
                </a:tc>
              </a:tr>
              <a:tr h="266734">
                <a:tc>
                  <a:txBody>
                    <a:bodyPr/>
                    <a:lstStyle/>
                    <a:p>
                      <a:pPr marL="0" marR="0" indent="0" algn="l" defTabSz="4569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2017/09/29-10/02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CERN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69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1600" b="1" dirty="0" smtClean="0"/>
                    </a:p>
                  </a:txBody>
                  <a:tcPr/>
                </a:tc>
              </a:tr>
              <a:tr h="266734">
                <a:tc>
                  <a:txBody>
                    <a:bodyPr/>
                    <a:lstStyle/>
                    <a:p>
                      <a:pPr marL="0" marR="0" indent="0" algn="l" defTabSz="4569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2017/10/18-23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CERN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69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1600" b="1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6" name="Content Placeholder 4" descr="Screen Shot 2016-12-15 at 16.04.1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58" b="241"/>
          <a:stretch/>
        </p:blipFill>
        <p:spPr>
          <a:xfrm>
            <a:off x="4245964" y="1419588"/>
            <a:ext cx="4873136" cy="16815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372245" y="6394838"/>
            <a:ext cx="5177413" cy="461665"/>
          </a:xfrm>
          <a:prstGeom prst="rect">
            <a:avLst/>
          </a:prstGeom>
          <a:solidFill>
            <a:srgbClr val="FFFF00"/>
          </a:solidFill>
          <a:ln>
            <a:solidFill>
              <a:srgbClr val="F3F300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rgbClr val="FF6600"/>
                </a:solidFill>
                <a:latin typeface="华文楷体"/>
                <a:ea typeface="华文楷体"/>
                <a:cs typeface="华文楷体"/>
              </a:rPr>
              <a:t>多人次参与</a:t>
            </a:r>
            <a:r>
              <a:rPr lang="en-US" altLang="zh-CN" sz="2400" b="1" dirty="0" smtClean="0">
                <a:solidFill>
                  <a:srgbClr val="FF6600"/>
                </a:solidFill>
                <a:latin typeface="华文楷体"/>
                <a:ea typeface="华文楷体"/>
                <a:cs typeface="华文楷体"/>
              </a:rPr>
              <a:t>HGC</a:t>
            </a:r>
            <a:r>
              <a:rPr lang="zh-CN" altLang="en-US" sz="2400" b="1" dirty="0" smtClean="0">
                <a:solidFill>
                  <a:srgbClr val="FF6600"/>
                </a:solidFill>
                <a:latin typeface="华文楷体"/>
                <a:ea typeface="华文楷体"/>
                <a:cs typeface="华文楷体"/>
              </a:rPr>
              <a:t>束流实验准备和值班</a:t>
            </a:r>
            <a:endParaRPr lang="en-US" sz="2400" b="1" dirty="0">
              <a:solidFill>
                <a:srgbClr val="FF6600"/>
              </a:solidFill>
              <a:latin typeface="华文楷体"/>
              <a:ea typeface="华文楷体"/>
              <a:cs typeface="华文楷体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2017-10-31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078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reen Shot 2017-10-27 at 09.19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504" y="4008824"/>
            <a:ext cx="4141496" cy="22627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中国高粒度量能器项目进展</a:t>
            </a:r>
            <a:endParaRPr lang="en-US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HGC</a:t>
            </a:r>
            <a:r>
              <a:rPr lang="zh-CN" altLang="en-US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束流数据分析成果</a:t>
            </a:r>
            <a:endParaRPr lang="en-US" dirty="0">
              <a:solidFill>
                <a:srgbClr val="0000FF"/>
              </a:solidFill>
              <a:latin typeface="华文楷体"/>
              <a:ea typeface="华文楷体"/>
              <a:cs typeface="华文楷体"/>
            </a:endParaRPr>
          </a:p>
        </p:txBody>
      </p:sp>
      <p:pic>
        <p:nvPicPr>
          <p:cNvPr id="5" name="Content Placeholder 7" descr="PreliminaryFi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" b="1743"/>
          <a:stretch/>
        </p:blipFill>
        <p:spPr>
          <a:xfrm>
            <a:off x="5983764" y="1093807"/>
            <a:ext cx="3135336" cy="2857285"/>
          </a:xfrm>
          <a:prstGeom prst="rect">
            <a:avLst/>
          </a:prstGeom>
        </p:spPr>
      </p:pic>
      <p:pic>
        <p:nvPicPr>
          <p:cNvPr id="6" name="Picture 5" descr="Screen Shot 2017-06-22 at 19.53.2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5799"/>
            <a:ext cx="5227658" cy="3015676"/>
          </a:xfrm>
          <a:prstGeom prst="rect">
            <a:avLst/>
          </a:prstGeom>
        </p:spPr>
      </p:pic>
      <p:pic>
        <p:nvPicPr>
          <p:cNvPr id="7" name="Content Placeholder 3" descr="fittedMipCH5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" b="-644"/>
          <a:stretch/>
        </p:blipFill>
        <p:spPr bwMode="auto">
          <a:xfrm>
            <a:off x="-30180" y="1730192"/>
            <a:ext cx="2956079" cy="1994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9" name="Picture 8" descr="Screen Shot 2016-12-16 at 15.38.1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280" y="1576240"/>
            <a:ext cx="2909321" cy="224506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99749" y="6396335"/>
            <a:ext cx="4762842" cy="461665"/>
          </a:xfrm>
          <a:prstGeom prst="rect">
            <a:avLst/>
          </a:prstGeom>
          <a:solidFill>
            <a:srgbClr val="FFFF00"/>
          </a:solidFill>
          <a:ln>
            <a:solidFill>
              <a:srgbClr val="F3F300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rgbClr val="FF6600"/>
                </a:solidFill>
                <a:latin typeface="华文楷体"/>
                <a:ea typeface="华文楷体"/>
                <a:cs typeface="华文楷体"/>
              </a:rPr>
              <a:t>对实验束</a:t>
            </a:r>
            <a:r>
              <a:rPr lang="en-US" altLang="zh-CN" sz="2400" b="1" dirty="0" smtClean="0">
                <a:solidFill>
                  <a:srgbClr val="FF6600"/>
                </a:solidFill>
                <a:latin typeface="华文楷体"/>
                <a:ea typeface="华文楷体"/>
                <a:cs typeface="华文楷体"/>
              </a:rPr>
              <a:t>MIP</a:t>
            </a:r>
            <a:r>
              <a:rPr lang="zh-CN" altLang="en-US" sz="2400" b="1" dirty="0" smtClean="0">
                <a:solidFill>
                  <a:srgbClr val="FF6600"/>
                </a:solidFill>
                <a:latin typeface="华文楷体"/>
                <a:ea typeface="华文楷体"/>
                <a:cs typeface="华文楷体"/>
              </a:rPr>
              <a:t>信号进行了长期研究</a:t>
            </a:r>
            <a:endParaRPr lang="en-US" sz="2400" b="1" dirty="0">
              <a:solidFill>
                <a:srgbClr val="FF6600"/>
              </a:solidFill>
              <a:latin typeface="华文楷体"/>
              <a:ea typeface="华文楷体"/>
              <a:cs typeface="华文楷体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86655" y="5187863"/>
            <a:ext cx="1639244" cy="646331"/>
          </a:xfrm>
          <a:prstGeom prst="rect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 smtClean="0"/>
              <a:t>准备中的单独实验束文章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553200" y="5445803"/>
            <a:ext cx="1184428" cy="369332"/>
          </a:xfrm>
          <a:prstGeom prst="rect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/>
              <a:t>HGC TDR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2017-10-31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98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中国高粒度量能器项目进展</a:t>
            </a:r>
            <a:endParaRPr lang="en-US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075" y="1002037"/>
            <a:ext cx="8654105" cy="1191754"/>
          </a:xfrm>
        </p:spPr>
        <p:txBody>
          <a:bodyPr/>
          <a:lstStyle/>
          <a:p>
            <a:r>
              <a:rPr lang="zh-CN" altLang="en-US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高能所</a:t>
            </a:r>
            <a:r>
              <a:rPr lang="en-US" altLang="zh-CN" dirty="0" err="1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HGCal</a:t>
            </a:r>
            <a:r>
              <a:rPr lang="en-US" altLang="zh-CN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 </a:t>
            </a:r>
            <a:r>
              <a:rPr lang="zh-CN" altLang="en-US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双周讨论会，</a:t>
            </a:r>
            <a:r>
              <a:rPr lang="en-US" altLang="zh-CN" dirty="0" err="1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twiki</a:t>
            </a:r>
            <a:r>
              <a:rPr lang="zh-CN" altLang="en-US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共享信息</a:t>
            </a:r>
            <a:endParaRPr lang="en-US" dirty="0">
              <a:solidFill>
                <a:srgbClr val="0000FF"/>
              </a:solidFill>
              <a:latin typeface="华文楷体"/>
              <a:ea typeface="华文楷体"/>
              <a:cs typeface="华文楷体"/>
            </a:endParaRPr>
          </a:p>
        </p:txBody>
      </p:sp>
      <p:pic>
        <p:nvPicPr>
          <p:cNvPr id="5" name="Picture 4" descr="Screen Shot 2017-10-23 at 17.31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97" y="1653145"/>
            <a:ext cx="4414795" cy="4703205"/>
          </a:xfrm>
          <a:prstGeom prst="rect">
            <a:avLst/>
          </a:prstGeom>
        </p:spPr>
      </p:pic>
      <p:pic>
        <p:nvPicPr>
          <p:cNvPr id="6" name="Picture 5" descr="Screen Shot 2017-10-23 at 17.33.5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264" y="1653145"/>
            <a:ext cx="4160736" cy="47032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87000" y="6338603"/>
            <a:ext cx="3031599" cy="461665"/>
          </a:xfrm>
          <a:prstGeom prst="rect">
            <a:avLst/>
          </a:prstGeom>
          <a:solidFill>
            <a:srgbClr val="FFFF00"/>
          </a:solidFill>
          <a:ln>
            <a:solidFill>
              <a:srgbClr val="F3F300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rgbClr val="FF6600"/>
                </a:solidFill>
                <a:latin typeface="华文楷体"/>
                <a:ea typeface="华文楷体"/>
                <a:cs typeface="华文楷体"/>
              </a:rPr>
              <a:t>HGC</a:t>
            </a:r>
            <a:r>
              <a:rPr lang="zh-CN" altLang="en-US" sz="2400" b="1" dirty="0" smtClean="0">
                <a:solidFill>
                  <a:srgbClr val="FF6600"/>
                </a:solidFill>
                <a:latin typeface="华文楷体"/>
                <a:ea typeface="华文楷体"/>
                <a:cs typeface="华文楷体"/>
              </a:rPr>
              <a:t>工作正有序开展</a:t>
            </a:r>
            <a:endParaRPr lang="en-US" sz="2400" b="1" dirty="0">
              <a:solidFill>
                <a:srgbClr val="FF6600"/>
              </a:solidFill>
              <a:latin typeface="华文楷体"/>
              <a:ea typeface="华文楷体"/>
              <a:cs typeface="华文楷体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2017-10-31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65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中国高粒度量能器项目队伍建设</a:t>
            </a:r>
            <a:endParaRPr lang="en-US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01" y="1059768"/>
            <a:ext cx="9110800" cy="5066395"/>
          </a:xfrm>
        </p:spPr>
        <p:txBody>
          <a:bodyPr/>
          <a:lstStyle/>
          <a:p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张华桥（青千），廖红波（百人），</a:t>
            </a:r>
            <a:r>
              <a:rPr lang="zh-CN" altLang="en-US" dirty="0" smtClean="0">
                <a:solidFill>
                  <a:srgbClr val="008000"/>
                </a:solidFill>
                <a:latin typeface="华文楷体"/>
                <a:ea typeface="华文楷体"/>
                <a:cs typeface="华文楷体"/>
              </a:rPr>
              <a:t>王征</a:t>
            </a:r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（已去东莞），王峰（博士后），李秉桓（博士生）</a:t>
            </a:r>
            <a:endParaRPr lang="en-US" altLang="zh-CN" dirty="0" smtClean="0">
              <a:latin typeface="华文楷体"/>
              <a:ea typeface="华文楷体"/>
              <a:cs typeface="华文楷体"/>
            </a:endParaRPr>
          </a:p>
          <a:p>
            <a:endParaRPr lang="en-US" altLang="zh-CN" dirty="0">
              <a:latin typeface="华文楷体"/>
              <a:ea typeface="华文楷体"/>
              <a:cs typeface="华文楷体"/>
            </a:endParaRPr>
          </a:p>
          <a:p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新加入粒子天体中心</a:t>
            </a:r>
            <a:r>
              <a:rPr lang="en-US" altLang="zh-CN" dirty="0" smtClean="0">
                <a:latin typeface="华文楷体"/>
                <a:ea typeface="华文楷体"/>
                <a:cs typeface="华文楷体"/>
              </a:rPr>
              <a:t>HXMT</a:t>
            </a:r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中能望远镜组（目前自带干粮），保证生产中心所需人力，技术</a:t>
            </a:r>
            <a:endParaRPr lang="en-US" altLang="zh-CN" dirty="0" smtClean="0">
              <a:latin typeface="华文楷体"/>
              <a:ea typeface="华文楷体"/>
              <a:cs typeface="华文楷体"/>
            </a:endParaRPr>
          </a:p>
          <a:p>
            <a:pPr lvl="1"/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曹学蕾，孟斌，孙亮，顾煜栋，张春雷，刘晓静等</a:t>
            </a:r>
            <a:endParaRPr lang="en-US" altLang="zh-CN" dirty="0" smtClean="0">
              <a:latin typeface="华文楷体"/>
              <a:ea typeface="华文楷体"/>
              <a:cs typeface="华文楷体"/>
            </a:endParaRPr>
          </a:p>
          <a:p>
            <a:pPr lvl="1"/>
            <a:endParaRPr lang="en-US" altLang="zh-CN" dirty="0">
              <a:latin typeface="华文楷体"/>
              <a:ea typeface="华文楷体"/>
              <a:cs typeface="华文楷体"/>
            </a:endParaRPr>
          </a:p>
          <a:p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实验物理中心新开量能器硬件位置</a:t>
            </a:r>
            <a:endParaRPr lang="en-US" altLang="zh-CN" dirty="0" smtClean="0">
              <a:latin typeface="华文楷体"/>
              <a:ea typeface="华文楷体"/>
              <a:cs typeface="华文楷体"/>
            </a:endParaRPr>
          </a:p>
          <a:p>
            <a:pPr lvl="1"/>
            <a:r>
              <a:rPr lang="en-US" altLang="zh-CN" dirty="0">
                <a:latin typeface="华文楷体"/>
                <a:ea typeface="华文楷体"/>
                <a:cs typeface="华文楷体"/>
              </a:rPr>
              <a:t>https://</a:t>
            </a:r>
            <a:r>
              <a:rPr lang="en-US" altLang="zh-CN" dirty="0" err="1">
                <a:latin typeface="华文楷体"/>
                <a:ea typeface="华文楷体"/>
                <a:cs typeface="华文楷体"/>
              </a:rPr>
              <a:t>inspirehep.net</a:t>
            </a:r>
            <a:r>
              <a:rPr lang="en-US" altLang="zh-CN" dirty="0">
                <a:latin typeface="华文楷体"/>
                <a:ea typeface="华文楷体"/>
                <a:cs typeface="华文楷体"/>
              </a:rPr>
              <a:t>/record/1613416</a:t>
            </a:r>
            <a:endParaRPr lang="en-US" altLang="zh-CN" dirty="0" smtClean="0">
              <a:latin typeface="华文楷体"/>
              <a:ea typeface="华文楷体"/>
              <a:cs typeface="华文楷体"/>
            </a:endParaRP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968399" y="6086614"/>
            <a:ext cx="3638530" cy="461665"/>
          </a:xfrm>
          <a:prstGeom prst="rect">
            <a:avLst/>
          </a:prstGeom>
          <a:solidFill>
            <a:srgbClr val="FFFF00"/>
          </a:solidFill>
          <a:ln>
            <a:solidFill>
              <a:srgbClr val="F3F300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rgbClr val="FF6600"/>
                </a:solidFill>
                <a:latin typeface="华文楷体"/>
                <a:ea typeface="华文楷体"/>
                <a:cs typeface="华文楷体"/>
              </a:rPr>
              <a:t>高能所</a:t>
            </a:r>
            <a:r>
              <a:rPr lang="en-US" altLang="zh-CN" sz="2400" b="1" dirty="0" smtClean="0">
                <a:solidFill>
                  <a:srgbClr val="FF6600"/>
                </a:solidFill>
                <a:latin typeface="华文楷体"/>
                <a:ea typeface="华文楷体"/>
                <a:cs typeface="华文楷体"/>
              </a:rPr>
              <a:t>HGC</a:t>
            </a:r>
            <a:r>
              <a:rPr lang="zh-CN" altLang="en-US" sz="2400" b="1" dirty="0" smtClean="0">
                <a:solidFill>
                  <a:srgbClr val="FF6600"/>
                </a:solidFill>
                <a:latin typeface="华文楷体"/>
                <a:ea typeface="华文楷体"/>
                <a:cs typeface="华文楷体"/>
              </a:rPr>
              <a:t>队伍稳步增强</a:t>
            </a:r>
            <a:endParaRPr lang="en-US" sz="2400" b="1" dirty="0">
              <a:solidFill>
                <a:srgbClr val="FF6600"/>
              </a:solidFill>
              <a:latin typeface="华文楷体"/>
              <a:ea typeface="华文楷体"/>
              <a:cs typeface="华文楷体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2017-10-31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791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中国高粒度量能器项目经费</a:t>
            </a:r>
            <a:endParaRPr lang="en-US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高粒度量能器升级（课题四子课题）</a:t>
            </a:r>
            <a:r>
              <a:rPr lang="en-US" altLang="zh-CN" dirty="0" smtClean="0">
                <a:latin typeface="华文楷体"/>
                <a:ea typeface="华文楷体"/>
                <a:cs typeface="华文楷体"/>
              </a:rPr>
              <a:t>285</a:t>
            </a:r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万</a:t>
            </a:r>
            <a:endParaRPr lang="en-US" altLang="zh-CN" dirty="0" smtClean="0">
              <a:latin typeface="华文楷体"/>
              <a:ea typeface="华文楷体"/>
              <a:cs typeface="华文楷体"/>
            </a:endParaRPr>
          </a:p>
          <a:p>
            <a:pPr lvl="1"/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仅包括研发部分费用</a:t>
            </a:r>
            <a:endParaRPr lang="en-US" altLang="zh-CN" dirty="0" smtClean="0">
              <a:latin typeface="华文楷体"/>
              <a:ea typeface="华文楷体"/>
              <a:cs typeface="华文楷体"/>
            </a:endParaRPr>
          </a:p>
          <a:p>
            <a:pPr lvl="2"/>
            <a:r>
              <a:rPr lang="zh-CN" altLang="zh-CN" dirty="0" smtClean="0">
                <a:latin typeface="华文楷体"/>
                <a:ea typeface="华文楷体"/>
                <a:cs typeface="华文楷体"/>
              </a:rPr>
              <a:t>2</a:t>
            </a:r>
            <a:r>
              <a:rPr lang="en-US" altLang="zh-CN" dirty="0" smtClean="0">
                <a:latin typeface="华文楷体"/>
                <a:ea typeface="华文楷体"/>
                <a:cs typeface="华文楷体"/>
              </a:rPr>
              <a:t>016</a:t>
            </a:r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年</a:t>
            </a:r>
            <a:r>
              <a:rPr lang="en-US" altLang="zh-CN" dirty="0" smtClean="0">
                <a:latin typeface="华文楷体"/>
                <a:ea typeface="华文楷体"/>
                <a:cs typeface="华文楷体"/>
              </a:rPr>
              <a:t>10</a:t>
            </a:r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月，王峰去</a:t>
            </a:r>
            <a:r>
              <a:rPr lang="en-US" altLang="zh-CN" dirty="0" smtClean="0">
                <a:latin typeface="华文楷体"/>
                <a:ea typeface="华文楷体"/>
                <a:cs typeface="华文楷体"/>
              </a:rPr>
              <a:t>CERN</a:t>
            </a:r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为</a:t>
            </a:r>
            <a:r>
              <a:rPr lang="en-US" altLang="zh-CN" dirty="0" smtClean="0">
                <a:latin typeface="华文楷体"/>
                <a:ea typeface="华文楷体"/>
                <a:cs typeface="华文楷体"/>
              </a:rPr>
              <a:t>HGC</a:t>
            </a:r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束流值班</a:t>
            </a:r>
            <a:endParaRPr lang="en-US" altLang="zh-CN" dirty="0" smtClean="0">
              <a:latin typeface="华文楷体"/>
              <a:ea typeface="华文楷体"/>
              <a:cs typeface="华文楷体"/>
            </a:endParaRPr>
          </a:p>
          <a:p>
            <a:pPr lvl="2"/>
            <a:r>
              <a:rPr lang="zh-CN" altLang="zh-CN" dirty="0" smtClean="0">
                <a:latin typeface="华文楷体"/>
                <a:ea typeface="华文楷体"/>
                <a:cs typeface="华文楷体"/>
              </a:rPr>
              <a:t>2</a:t>
            </a:r>
            <a:r>
              <a:rPr lang="en-US" altLang="zh-CN" dirty="0" smtClean="0">
                <a:latin typeface="华文楷体"/>
                <a:ea typeface="华文楷体"/>
                <a:cs typeface="华文楷体"/>
              </a:rPr>
              <a:t>016</a:t>
            </a:r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年</a:t>
            </a:r>
            <a:r>
              <a:rPr lang="en-US" altLang="zh-CN" dirty="0" smtClean="0">
                <a:latin typeface="华文楷体"/>
                <a:ea typeface="华文楷体"/>
                <a:cs typeface="华文楷体"/>
              </a:rPr>
              <a:t>6</a:t>
            </a:r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月，张华桥去</a:t>
            </a:r>
            <a:r>
              <a:rPr lang="en-US" altLang="zh-CN" dirty="0" smtClean="0">
                <a:latin typeface="华文楷体"/>
                <a:ea typeface="华文楷体"/>
                <a:cs typeface="华文楷体"/>
              </a:rPr>
              <a:t>CERN</a:t>
            </a:r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参加</a:t>
            </a:r>
            <a:r>
              <a:rPr lang="en-US" altLang="zh-CN" dirty="0" smtClean="0">
                <a:latin typeface="华文楷体"/>
                <a:ea typeface="华文楷体"/>
                <a:cs typeface="华文楷体"/>
              </a:rPr>
              <a:t>HGC</a:t>
            </a:r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年度进展大会</a:t>
            </a:r>
            <a:endParaRPr lang="en-US" altLang="zh-CN" dirty="0" smtClean="0">
              <a:latin typeface="华文楷体"/>
              <a:ea typeface="华文楷体"/>
              <a:cs typeface="华文楷体"/>
            </a:endParaRPr>
          </a:p>
          <a:p>
            <a:pPr lvl="2"/>
            <a:r>
              <a:rPr lang="zh-CN" altLang="zh-CN" dirty="0" smtClean="0">
                <a:latin typeface="华文楷体"/>
                <a:ea typeface="华文楷体"/>
                <a:cs typeface="华文楷体"/>
              </a:rPr>
              <a:t>2</a:t>
            </a:r>
            <a:r>
              <a:rPr lang="en-US" altLang="zh-CN" dirty="0" smtClean="0">
                <a:latin typeface="华文楷体"/>
                <a:ea typeface="华文楷体"/>
                <a:cs typeface="华文楷体"/>
              </a:rPr>
              <a:t>017</a:t>
            </a:r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年</a:t>
            </a:r>
            <a:r>
              <a:rPr lang="zh-CN" altLang="zh-CN" dirty="0" smtClean="0">
                <a:latin typeface="华文楷体"/>
                <a:ea typeface="华文楷体"/>
                <a:cs typeface="华文楷体"/>
              </a:rPr>
              <a:t>8</a:t>
            </a:r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月，王峰去</a:t>
            </a:r>
            <a:r>
              <a:rPr lang="en-US" altLang="zh-CN" dirty="0" smtClean="0">
                <a:latin typeface="华文楷体"/>
                <a:ea typeface="华文楷体"/>
                <a:cs typeface="华文楷体"/>
              </a:rPr>
              <a:t>UCSB</a:t>
            </a:r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参加</a:t>
            </a:r>
            <a:r>
              <a:rPr lang="en-US" altLang="zh-CN" dirty="0" smtClean="0">
                <a:latin typeface="华文楷体"/>
                <a:ea typeface="华文楷体"/>
                <a:cs typeface="华文楷体"/>
              </a:rPr>
              <a:t>HGC</a:t>
            </a:r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模块生产</a:t>
            </a:r>
            <a:endParaRPr lang="en-US" altLang="zh-CN" dirty="0" smtClean="0">
              <a:latin typeface="华文楷体"/>
              <a:ea typeface="华文楷体"/>
              <a:cs typeface="华文楷体"/>
            </a:endParaRPr>
          </a:p>
          <a:p>
            <a:pPr lvl="2"/>
            <a:r>
              <a:rPr lang="zh-CN" altLang="zh-CN" dirty="0" smtClean="0">
                <a:latin typeface="华文楷体"/>
                <a:ea typeface="华文楷体"/>
                <a:cs typeface="华文楷体"/>
              </a:rPr>
              <a:t>2</a:t>
            </a:r>
            <a:r>
              <a:rPr lang="en-US" altLang="zh-CN" dirty="0" smtClean="0">
                <a:latin typeface="华文楷体"/>
                <a:ea typeface="华文楷体"/>
                <a:cs typeface="华文楷体"/>
              </a:rPr>
              <a:t>017</a:t>
            </a:r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年一个</a:t>
            </a:r>
            <a:r>
              <a:rPr lang="en-US" altLang="zh-CN" dirty="0" smtClean="0">
                <a:latin typeface="华文楷体"/>
                <a:ea typeface="华文楷体"/>
                <a:cs typeface="华文楷体"/>
              </a:rPr>
              <a:t>M&amp;O</a:t>
            </a:r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费用</a:t>
            </a:r>
            <a:endParaRPr lang="en-US" altLang="zh-CN" dirty="0" smtClean="0">
              <a:latin typeface="华文楷体"/>
              <a:ea typeface="华文楷体"/>
              <a:cs typeface="华文楷体"/>
            </a:endParaRPr>
          </a:p>
          <a:p>
            <a:pPr lvl="2"/>
            <a:endParaRPr lang="en-US" altLang="zh-CN" dirty="0" smtClean="0">
              <a:latin typeface="华文楷体"/>
              <a:ea typeface="华文楷体"/>
              <a:cs typeface="华文楷体"/>
            </a:endParaRPr>
          </a:p>
          <a:p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寻找其他经费来源（禁运解决）</a:t>
            </a:r>
            <a:endParaRPr lang="en-US" altLang="zh-CN" dirty="0" smtClean="0">
              <a:latin typeface="华文楷体"/>
              <a:ea typeface="华文楷体"/>
              <a:cs typeface="华文楷体"/>
            </a:endParaRPr>
          </a:p>
          <a:p>
            <a:pPr lvl="1"/>
            <a:r>
              <a:rPr lang="en-US" altLang="zh-CN" dirty="0" smtClean="0">
                <a:latin typeface="华文楷体"/>
                <a:ea typeface="华文楷体"/>
                <a:cs typeface="华文楷体"/>
              </a:rPr>
              <a:t>CMS HGC</a:t>
            </a:r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项目</a:t>
            </a:r>
            <a:r>
              <a:rPr lang="en-US" altLang="zh-CN" dirty="0" smtClean="0">
                <a:latin typeface="华文楷体"/>
                <a:ea typeface="华文楷体"/>
                <a:cs typeface="华文楷体"/>
              </a:rPr>
              <a:t>4.5</a:t>
            </a:r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亿人民币</a:t>
            </a:r>
            <a:r>
              <a:rPr lang="en-US" altLang="zh-CN" dirty="0" smtClean="0">
                <a:latin typeface="华文楷体"/>
                <a:ea typeface="华文楷体"/>
                <a:cs typeface="华文楷体"/>
              </a:rPr>
              <a:t>core contribution</a:t>
            </a:r>
          </a:p>
          <a:p>
            <a:pPr lvl="1"/>
            <a:r>
              <a:rPr lang="en-US" altLang="zh-CN" dirty="0" smtClean="0">
                <a:latin typeface="华文楷体"/>
                <a:ea typeface="华文楷体"/>
                <a:cs typeface="华文楷体"/>
              </a:rPr>
              <a:t>CMS HGC</a:t>
            </a:r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人员队伍</a:t>
            </a:r>
            <a:endParaRPr lang="en-US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22319" y="6182834"/>
            <a:ext cx="2031325" cy="461665"/>
          </a:xfrm>
          <a:prstGeom prst="rect">
            <a:avLst/>
          </a:prstGeom>
          <a:solidFill>
            <a:srgbClr val="FFFF00"/>
          </a:solidFill>
          <a:ln>
            <a:solidFill>
              <a:srgbClr val="F3F300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rgbClr val="FF6600"/>
                </a:solidFill>
                <a:latin typeface="华文楷体"/>
                <a:ea typeface="华文楷体"/>
                <a:cs typeface="华文楷体"/>
              </a:rPr>
              <a:t>经费执行顺利</a:t>
            </a:r>
            <a:endParaRPr lang="en-US" sz="2400" b="1" dirty="0">
              <a:solidFill>
                <a:srgbClr val="FF6600"/>
              </a:solidFill>
              <a:latin typeface="华文楷体"/>
              <a:ea typeface="华文楷体"/>
              <a:cs typeface="华文楷体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2017-10-31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487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b="1" dirty="0" smtClean="0">
                <a:latin typeface="华文楷体"/>
                <a:ea typeface="华文楷体"/>
                <a:cs typeface="华文楷体"/>
              </a:rPr>
              <a:t>存在的问题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芯片禁运：基本解决，有待验证</a:t>
            </a:r>
            <a:endParaRPr lang="en-US" altLang="zh-CN" dirty="0"/>
          </a:p>
          <a:p>
            <a:pPr lvl="1"/>
            <a:r>
              <a:rPr lang="zh-CN" altLang="en-US" dirty="0"/>
              <a:t>准备用</a:t>
            </a:r>
            <a:r>
              <a:rPr lang="en-US" altLang="zh-CN" dirty="0"/>
              <a:t> HGCROC_v1 </a:t>
            </a:r>
            <a:r>
              <a:rPr lang="zh-CN" altLang="en-US" dirty="0"/>
              <a:t>（正在流片）</a:t>
            </a:r>
            <a:r>
              <a:rPr lang="en-US" altLang="zh-CN" dirty="0"/>
              <a:t> </a:t>
            </a:r>
            <a:r>
              <a:rPr lang="zh-CN" altLang="en-US" dirty="0"/>
              <a:t>走一遍</a:t>
            </a:r>
            <a:endParaRPr lang="en-US" altLang="zh-CN" dirty="0"/>
          </a:p>
          <a:p>
            <a:pPr lvl="1"/>
            <a:endParaRPr lang="en-US" altLang="zh-CN" dirty="0"/>
          </a:p>
          <a:p>
            <a:r>
              <a:rPr lang="zh-CN" altLang="en-US" dirty="0"/>
              <a:t>基础薄弱：有所改善</a:t>
            </a:r>
            <a:endParaRPr lang="en-US" altLang="zh-CN" dirty="0"/>
          </a:p>
          <a:p>
            <a:pPr lvl="1"/>
            <a:r>
              <a:rPr lang="zh-CN" altLang="en-US" dirty="0"/>
              <a:t>实验条件</a:t>
            </a:r>
            <a:r>
              <a:rPr lang="zh-CN" altLang="zh-CN" dirty="0"/>
              <a:t>：</a:t>
            </a:r>
            <a:r>
              <a:rPr lang="en-US" altLang="zh-CN" dirty="0"/>
              <a:t> </a:t>
            </a:r>
            <a:r>
              <a:rPr lang="zh-CN" altLang="en-US" dirty="0"/>
              <a:t>实验场地和仪器，已有部分获得支持</a:t>
            </a:r>
            <a:endParaRPr lang="en-US" altLang="zh-CN" dirty="0"/>
          </a:p>
          <a:p>
            <a:pPr lvl="1"/>
            <a:r>
              <a:rPr lang="zh-CN" altLang="en-US" dirty="0"/>
              <a:t>人员队伍：</a:t>
            </a:r>
            <a:r>
              <a:rPr lang="en-US" altLang="zh-CN" dirty="0"/>
              <a:t> </a:t>
            </a:r>
            <a:r>
              <a:rPr lang="zh-CN" altLang="en-US" dirty="0"/>
              <a:t>新的队伍加入，新开的位置</a:t>
            </a:r>
            <a:endParaRPr lang="en-US" altLang="zh-CN" dirty="0"/>
          </a:p>
          <a:p>
            <a:pPr lvl="1"/>
            <a:endParaRPr lang="en-US" altLang="zh-CN" dirty="0"/>
          </a:p>
          <a:p>
            <a:r>
              <a:rPr lang="zh-CN" altLang="en-US" dirty="0"/>
              <a:t>经费支持：有所增加，但远不匹配</a:t>
            </a:r>
            <a:endParaRPr lang="en-US" altLang="zh-CN" dirty="0"/>
          </a:p>
          <a:p>
            <a:pPr lvl="1"/>
            <a:r>
              <a:rPr lang="zh-CN" altLang="en-US" dirty="0"/>
              <a:t>争取匹配的支持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2017-10-31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18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122319" y="6125102"/>
            <a:ext cx="2351926" cy="461665"/>
          </a:xfrm>
          <a:prstGeom prst="rect">
            <a:avLst/>
          </a:prstGeom>
          <a:solidFill>
            <a:srgbClr val="FFFF00"/>
          </a:solidFill>
          <a:ln>
            <a:solidFill>
              <a:srgbClr val="F3F300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rgbClr val="FF6600"/>
                </a:solidFill>
                <a:latin typeface="华文楷体"/>
                <a:ea typeface="华文楷体"/>
                <a:cs typeface="华文楷体"/>
              </a:rPr>
              <a:t>机遇与挑战并存</a:t>
            </a:r>
            <a:endParaRPr lang="en-US" sz="2400" b="1" dirty="0">
              <a:solidFill>
                <a:srgbClr val="FF6600"/>
              </a:solidFill>
              <a:latin typeface="华文楷体"/>
              <a:ea typeface="华文楷体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3517504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b="1" dirty="0" smtClean="0">
                <a:latin typeface="华文楷体"/>
                <a:ea typeface="华文楷体"/>
                <a:cs typeface="华文楷体"/>
              </a:rPr>
              <a:t>下一步计划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HGC</a:t>
            </a:r>
            <a:r>
              <a:rPr lang="zh-CN" altLang="en-US" dirty="0"/>
              <a:t>项目进展顺利</a:t>
            </a:r>
            <a:endParaRPr lang="en-US" altLang="zh-CN" dirty="0"/>
          </a:p>
          <a:p>
            <a:pPr lvl="1"/>
            <a:r>
              <a:rPr lang="en-US" altLang="zh-CN" dirty="0"/>
              <a:t>CMS HGC</a:t>
            </a:r>
            <a:r>
              <a:rPr lang="zh-CN" altLang="en-US" dirty="0"/>
              <a:t>项目作为终选方案，基本按预期进行</a:t>
            </a:r>
            <a:endParaRPr lang="en-US" altLang="zh-CN" dirty="0"/>
          </a:p>
          <a:p>
            <a:pPr lvl="1"/>
            <a:r>
              <a:rPr lang="zh-CN" altLang="en-US" dirty="0"/>
              <a:t>中国参与</a:t>
            </a:r>
            <a:r>
              <a:rPr lang="en-US" altLang="zh-CN" dirty="0"/>
              <a:t>HGC</a:t>
            </a:r>
            <a:r>
              <a:rPr lang="zh-CN" altLang="en-US" dirty="0"/>
              <a:t>研制活动；禁运，队伍等取得进展</a:t>
            </a:r>
            <a:endParaRPr lang="en-US" altLang="zh-CN" dirty="0"/>
          </a:p>
          <a:p>
            <a:pPr lvl="1"/>
            <a:endParaRPr lang="en-US" altLang="zh-CN" dirty="0"/>
          </a:p>
          <a:p>
            <a:r>
              <a:rPr lang="zh-CN" altLang="en-US" dirty="0"/>
              <a:t>继续参与高粒度量能器模块的研制</a:t>
            </a:r>
            <a:endParaRPr lang="en-US" altLang="zh-CN" dirty="0"/>
          </a:p>
          <a:p>
            <a:r>
              <a:rPr lang="zh-CN" altLang="en-US" dirty="0"/>
              <a:t>继续参加</a:t>
            </a:r>
            <a:r>
              <a:rPr lang="en-US" altLang="zh-CN" dirty="0"/>
              <a:t>HGC</a:t>
            </a:r>
            <a:r>
              <a:rPr lang="zh-CN" altLang="en-US" dirty="0"/>
              <a:t>实验束的相关工作</a:t>
            </a:r>
            <a:endParaRPr lang="en-US" altLang="zh-CN" dirty="0"/>
          </a:p>
          <a:p>
            <a:r>
              <a:rPr lang="zh-CN" altLang="en-US" dirty="0"/>
              <a:t>在高能所建立</a:t>
            </a:r>
            <a:r>
              <a:rPr lang="en-US" altLang="zh-CN" dirty="0"/>
              <a:t>HGC</a:t>
            </a:r>
            <a:r>
              <a:rPr lang="zh-CN" altLang="en-US" dirty="0"/>
              <a:t>实验室</a:t>
            </a:r>
            <a:endParaRPr lang="en-US" altLang="zh-CN" dirty="0"/>
          </a:p>
          <a:p>
            <a:pPr lvl="1"/>
            <a:r>
              <a:rPr lang="zh-CN" altLang="en-US" dirty="0"/>
              <a:t>场地和仪器购买</a:t>
            </a:r>
            <a:endParaRPr lang="en-US" altLang="zh-CN" dirty="0"/>
          </a:p>
          <a:p>
            <a:pPr lvl="1"/>
            <a:r>
              <a:rPr lang="zh-CN" altLang="en-US" dirty="0"/>
              <a:t>计划在高能所开展硅</a:t>
            </a:r>
            <a:r>
              <a:rPr lang="en-US" altLang="zh-CN" dirty="0"/>
              <a:t>sensor</a:t>
            </a:r>
            <a:r>
              <a:rPr lang="zh-CN" altLang="en-US" dirty="0"/>
              <a:t>和模块的测试</a:t>
            </a:r>
            <a:endParaRPr lang="en-US" altLang="zh-CN" dirty="0"/>
          </a:p>
          <a:p>
            <a:pPr lvl="1"/>
            <a:r>
              <a:rPr lang="zh-CN" altLang="en-US" dirty="0"/>
              <a:t>计划在高能所开展前端电子学</a:t>
            </a:r>
            <a:r>
              <a:rPr lang="en-US" altLang="zh-CN" dirty="0"/>
              <a:t>ASIC</a:t>
            </a:r>
            <a:r>
              <a:rPr lang="zh-CN" altLang="en-US" dirty="0"/>
              <a:t>的性能测试</a:t>
            </a:r>
            <a:endParaRPr lang="en-US" altLang="zh-CN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2017-10-31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19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64096" y="6193710"/>
            <a:ext cx="5262979" cy="461665"/>
          </a:xfrm>
          <a:prstGeom prst="rect">
            <a:avLst/>
          </a:prstGeom>
          <a:solidFill>
            <a:srgbClr val="FFFF00"/>
          </a:solidFill>
          <a:ln>
            <a:solidFill>
              <a:srgbClr val="F3F300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rgbClr val="FF6600"/>
                </a:solidFill>
                <a:latin typeface="华文楷体"/>
                <a:ea typeface="华文楷体"/>
                <a:cs typeface="华文楷体"/>
              </a:rPr>
              <a:t>感谢科技部重点研发计划的大力支持</a:t>
            </a:r>
            <a:endParaRPr lang="en-US" sz="2400" b="1" dirty="0">
              <a:solidFill>
                <a:srgbClr val="FF6600"/>
              </a:solidFill>
              <a:latin typeface="华文楷体"/>
              <a:ea typeface="华文楷体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2067940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b="1" dirty="0" smtClean="0">
                <a:latin typeface="华文楷体"/>
                <a:ea typeface="华文楷体"/>
                <a:cs typeface="华文楷体"/>
              </a:rPr>
              <a:t>题纲</a:t>
            </a:r>
            <a:endParaRPr lang="en-US" b="1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6" name="Rectangle 2"/>
          <p:cNvSpPr txBox="1">
            <a:spLocks noRot="1" noChangeArrowheads="1"/>
          </p:cNvSpPr>
          <p:nvPr/>
        </p:nvSpPr>
        <p:spPr>
          <a:xfrm>
            <a:off x="2355381" y="933924"/>
            <a:ext cx="3666299" cy="506639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7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50000"/>
              </a:lnSpc>
              <a:buFont typeface="Arial"/>
              <a:buAutoNum type="ea1ChsPeriod"/>
              <a:defRPr/>
            </a:pPr>
            <a:r>
              <a:rPr lang="en-US" altLang="zh-CN" b="1" dirty="0" smtClean="0">
                <a:latin typeface="华文楷体" pitchFamily="2" charset="-122"/>
                <a:ea typeface="华文楷体" pitchFamily="2" charset="-122"/>
              </a:rPr>
              <a:t> </a:t>
            </a:r>
            <a:r>
              <a:rPr lang="zh-CN" altLang="en-US" b="1" dirty="0" smtClean="0">
                <a:latin typeface="华文楷体" pitchFamily="2" charset="-122"/>
                <a:ea typeface="华文楷体" pitchFamily="2" charset="-122"/>
              </a:rPr>
              <a:t>项目现状</a:t>
            </a:r>
            <a:endParaRPr lang="en-US" altLang="zh-CN" b="1" dirty="0" smtClean="0">
              <a:latin typeface="华文楷体" pitchFamily="2" charset="-122"/>
              <a:ea typeface="华文楷体" pitchFamily="2" charset="-122"/>
            </a:endParaRPr>
          </a:p>
          <a:p>
            <a:pPr marL="914400" lvl="1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zh-CN" altLang="en-US" b="1" dirty="0" smtClean="0">
                <a:latin typeface="华文楷体" pitchFamily="2" charset="-122"/>
                <a:ea typeface="华文楷体" pitchFamily="2" charset="-122"/>
              </a:rPr>
              <a:t>项目目标</a:t>
            </a:r>
            <a:endParaRPr lang="en-US" altLang="zh-CN" b="1" dirty="0" smtClean="0">
              <a:latin typeface="华文楷体" pitchFamily="2" charset="-122"/>
              <a:ea typeface="华文楷体" pitchFamily="2" charset="-122"/>
            </a:endParaRPr>
          </a:p>
          <a:p>
            <a:pPr marL="914400" lvl="1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zh-CN" altLang="en-US" b="1" dirty="0" smtClean="0">
                <a:latin typeface="华文楷体" pitchFamily="2" charset="-122"/>
                <a:ea typeface="华文楷体" pitchFamily="2" charset="-122"/>
              </a:rPr>
              <a:t>项目进展</a:t>
            </a:r>
            <a:endParaRPr lang="en-US" altLang="zh-CN" b="1" dirty="0" smtClean="0">
              <a:latin typeface="华文楷体" pitchFamily="2" charset="-122"/>
              <a:ea typeface="华文楷体" pitchFamily="2" charset="-122"/>
            </a:endParaRPr>
          </a:p>
          <a:p>
            <a:pPr marL="914400" lvl="1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zh-CN" altLang="en-US" b="1" dirty="0" smtClean="0">
                <a:latin typeface="华文楷体" pitchFamily="2" charset="-122"/>
                <a:ea typeface="华文楷体" pitchFamily="2" charset="-122"/>
              </a:rPr>
              <a:t>项目队伍</a:t>
            </a:r>
            <a:endParaRPr lang="en-US" altLang="zh-CN" b="1" dirty="0" smtClean="0">
              <a:latin typeface="华文楷体" pitchFamily="2" charset="-122"/>
              <a:ea typeface="华文楷体" pitchFamily="2" charset="-122"/>
            </a:endParaRPr>
          </a:p>
          <a:p>
            <a:pPr marL="914400" lvl="1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zh-CN" altLang="en-US" b="1" dirty="0" smtClean="0">
                <a:latin typeface="华文楷体" pitchFamily="2" charset="-122"/>
                <a:ea typeface="华文楷体" pitchFamily="2" charset="-122"/>
              </a:rPr>
              <a:t>项目经费</a:t>
            </a:r>
            <a:endParaRPr lang="en-US" altLang="zh-CN" b="1" dirty="0" smtClean="0">
              <a:latin typeface="华文楷体" pitchFamily="2" charset="-122"/>
              <a:ea typeface="华文楷体" pitchFamily="2" charset="-122"/>
            </a:endParaRPr>
          </a:p>
          <a:p>
            <a:pPr marL="514350" indent="-514350">
              <a:lnSpc>
                <a:spcPct val="150000"/>
              </a:lnSpc>
              <a:buFont typeface="Arial"/>
              <a:buAutoNum type="ea1ChsPeriod" startAt="2"/>
              <a:defRPr/>
            </a:pPr>
            <a:r>
              <a:rPr lang="zh-CN" altLang="en-US" b="1" dirty="0" smtClean="0">
                <a:latin typeface="华文楷体" pitchFamily="2" charset="-122"/>
                <a:ea typeface="华文楷体" pitchFamily="2" charset="-122"/>
              </a:rPr>
              <a:t>存在的问题</a:t>
            </a:r>
            <a:endParaRPr lang="en-US" altLang="zh-CN" b="1" dirty="0" smtClean="0">
              <a:latin typeface="华文楷体" pitchFamily="2" charset="-122"/>
              <a:ea typeface="华文楷体" pitchFamily="2" charset="-122"/>
            </a:endParaRPr>
          </a:p>
          <a:p>
            <a:pPr marL="514350" indent="-514350">
              <a:lnSpc>
                <a:spcPct val="150000"/>
              </a:lnSpc>
              <a:buFont typeface="Arial"/>
              <a:buAutoNum type="ea1ChsPeriod" startAt="2"/>
              <a:defRPr/>
            </a:pPr>
            <a:r>
              <a:rPr lang="zh-CN" altLang="en-US" b="1" dirty="0" smtClean="0">
                <a:latin typeface="华文楷体" pitchFamily="2" charset="-122"/>
                <a:ea typeface="华文楷体" pitchFamily="2" charset="-122"/>
                <a:cs typeface="华文楷体"/>
              </a:rPr>
              <a:t>下一步计划</a:t>
            </a:r>
            <a:endParaRPr lang="en-US" altLang="zh-CN" b="1" dirty="0" smtClean="0">
              <a:latin typeface="华文楷体" pitchFamily="2" charset="-122"/>
              <a:ea typeface="华文楷体" pitchFamily="2" charset="-122"/>
              <a:cs typeface="华文楷体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2017-10-31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71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4"/>
    </mc:Choice>
    <mc:Fallback xmlns="">
      <p:transition spd="slow" advTm="446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112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0712" y="999451"/>
            <a:ext cx="6832792" cy="4517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文本框 9217"/>
          <p:cNvSpPr txBox="1">
            <a:spLocks noChangeArrowheads="1"/>
          </p:cNvSpPr>
          <p:nvPr/>
        </p:nvSpPr>
        <p:spPr bwMode="auto">
          <a:xfrm>
            <a:off x="2782710" y="5403826"/>
            <a:ext cx="3384376" cy="120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1313" indent="-341313" algn="ctr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zh-CN" altLang="en-US" sz="20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端盖</a:t>
            </a:r>
            <a:r>
              <a:rPr lang="el-GR" altLang="zh-CN" sz="20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μ</a:t>
            </a:r>
            <a:r>
              <a:rPr lang="zh-CN" altLang="en-US" sz="20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探测器升级</a:t>
            </a:r>
            <a:endParaRPr lang="en-US" altLang="zh-CN" sz="2000" b="1" dirty="0" smtClean="0">
              <a:solidFill>
                <a:srgbClr val="FF0000"/>
              </a:solidFill>
              <a:latin typeface="华文楷体"/>
              <a:ea typeface="华文楷体"/>
              <a:cs typeface="华文楷体"/>
            </a:endParaRPr>
          </a:p>
          <a:p>
            <a:pPr marL="341313" indent="-341313" algn="ctr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zh-CN" altLang="en-US" sz="20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北京大学</a:t>
            </a:r>
            <a:r>
              <a:rPr lang="en-US" altLang="zh-CN" sz="20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, GEM</a:t>
            </a:r>
          </a:p>
          <a:p>
            <a:pPr marL="341313" indent="-341313" algn="ctr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20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GE1/1</a:t>
            </a:r>
            <a:r>
              <a:rPr lang="zh-CN" altLang="zh-CN" sz="20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，</a:t>
            </a:r>
            <a:r>
              <a:rPr lang="en-US" altLang="zh-CN" sz="20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 GE2/1+ME0</a:t>
            </a:r>
            <a:endParaRPr lang="zh-CN" sz="2000" b="1" dirty="0">
              <a:solidFill>
                <a:srgbClr val="FF0000"/>
              </a:solidFill>
              <a:latin typeface="华文楷体"/>
              <a:ea typeface="华文楷体"/>
              <a:cs typeface="华文楷体"/>
            </a:endParaRPr>
          </a:p>
        </p:txBody>
      </p:sp>
      <p:sp>
        <p:nvSpPr>
          <p:cNvPr id="27" name="文本框 9217"/>
          <p:cNvSpPr txBox="1">
            <a:spLocks noChangeArrowheads="1"/>
          </p:cNvSpPr>
          <p:nvPr/>
        </p:nvSpPr>
        <p:spPr bwMode="auto">
          <a:xfrm>
            <a:off x="6370636" y="5363580"/>
            <a:ext cx="2577873" cy="1155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zh-CN" altLang="en-US" sz="2000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端盖</a:t>
            </a:r>
            <a:r>
              <a:rPr lang="el-GR" altLang="zh-CN" sz="2000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μ</a:t>
            </a:r>
            <a:r>
              <a:rPr lang="zh-CN" altLang="en-US" sz="2000" b="1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探测器升级</a:t>
            </a:r>
            <a:endParaRPr lang="en-US" altLang="zh-CN" sz="2000" b="1" dirty="0">
              <a:solidFill>
                <a:srgbClr val="FF0000"/>
              </a:solidFill>
              <a:latin typeface="华文楷体"/>
              <a:ea typeface="华文楷体"/>
              <a:cs typeface="华文楷体"/>
            </a:endParaRPr>
          </a:p>
          <a:p>
            <a:pPr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zh-CN" altLang="en-US" sz="20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清华大学</a:t>
            </a:r>
            <a:r>
              <a:rPr lang="en-US" altLang="zh-CN" sz="20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, </a:t>
            </a:r>
            <a:r>
              <a:rPr lang="zh-CN" altLang="en-US" sz="20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玻璃</a:t>
            </a:r>
            <a:r>
              <a:rPr lang="en-US" altLang="zh-CN" sz="2000" b="1" dirty="0" err="1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mRPC</a:t>
            </a:r>
            <a:endParaRPr lang="en-US" altLang="zh-CN" sz="2000" b="1" dirty="0" smtClean="0">
              <a:solidFill>
                <a:srgbClr val="FF0000"/>
              </a:solidFill>
              <a:latin typeface="华文楷体"/>
              <a:ea typeface="华文楷体"/>
              <a:cs typeface="华文楷体"/>
            </a:endParaRPr>
          </a:p>
          <a:p>
            <a:pPr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20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RE3/1+RE4/1</a:t>
            </a:r>
            <a:endParaRPr lang="en-US" altLang="zh-CN" sz="2000" b="1" dirty="0">
              <a:solidFill>
                <a:srgbClr val="FF0000"/>
              </a:solidFill>
              <a:latin typeface="华文楷体"/>
              <a:ea typeface="华文楷体"/>
              <a:cs typeface="华文楷体"/>
            </a:endParaRPr>
          </a:p>
        </p:txBody>
      </p:sp>
      <p:sp>
        <p:nvSpPr>
          <p:cNvPr id="28" name="文本框 9217"/>
          <p:cNvSpPr txBox="1">
            <a:spLocks noChangeArrowheads="1"/>
          </p:cNvSpPr>
          <p:nvPr/>
        </p:nvSpPr>
        <p:spPr bwMode="auto">
          <a:xfrm>
            <a:off x="23040" y="5329100"/>
            <a:ext cx="2620898" cy="1528900"/>
          </a:xfrm>
          <a:prstGeom prst="rect">
            <a:avLst/>
          </a:prstGeom>
          <a:solidFill>
            <a:srgbClr val="F3F3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1313" indent="-341313" algn="ctr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zh-CN" altLang="en-US" sz="2000" b="1" dirty="0" smtClean="0">
                <a:solidFill>
                  <a:srgbClr val="CC00FF"/>
                </a:solidFill>
                <a:latin typeface="华文楷体"/>
                <a:ea typeface="华文楷体"/>
                <a:cs typeface="华文楷体"/>
              </a:rPr>
              <a:t>端部量能器升级</a:t>
            </a:r>
            <a:endParaRPr lang="en-US" altLang="zh-CN" sz="2000" b="1" dirty="0" smtClean="0">
              <a:solidFill>
                <a:srgbClr val="CC00FF"/>
              </a:solidFill>
              <a:latin typeface="华文楷体"/>
              <a:ea typeface="华文楷体"/>
              <a:cs typeface="华文楷体"/>
            </a:endParaRPr>
          </a:p>
          <a:p>
            <a:pPr marL="341313" indent="-341313" algn="ctr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zh-CN" altLang="en-US" sz="2000" b="1" dirty="0" smtClean="0">
                <a:solidFill>
                  <a:srgbClr val="CC00FF"/>
                </a:solidFill>
                <a:latin typeface="华文楷体"/>
                <a:ea typeface="华文楷体"/>
                <a:cs typeface="华文楷体"/>
              </a:rPr>
              <a:t>高能所，</a:t>
            </a:r>
            <a:r>
              <a:rPr lang="en-US" altLang="zh-CN" sz="2000" b="1" dirty="0" smtClean="0">
                <a:solidFill>
                  <a:srgbClr val="CC00FF"/>
                </a:solidFill>
                <a:latin typeface="华文楷体"/>
                <a:ea typeface="华文楷体"/>
                <a:cs typeface="华文楷体"/>
              </a:rPr>
              <a:t>Phase II</a:t>
            </a:r>
          </a:p>
          <a:p>
            <a:pPr marL="341313" indent="-341313" algn="ctr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zh-CN" altLang="zh-CN" sz="2000" b="1" dirty="0" smtClean="0">
                <a:solidFill>
                  <a:srgbClr val="CC00FF"/>
                </a:solidFill>
                <a:latin typeface="华文楷体"/>
                <a:ea typeface="华文楷体"/>
                <a:cs typeface="华文楷体"/>
              </a:rPr>
              <a:t>2</a:t>
            </a:r>
            <a:r>
              <a:rPr lang="en-US" altLang="zh-CN" sz="2000" b="1" dirty="0" smtClean="0">
                <a:solidFill>
                  <a:srgbClr val="CC00FF"/>
                </a:solidFill>
                <a:latin typeface="华文楷体"/>
                <a:ea typeface="华文楷体"/>
                <a:cs typeface="华文楷体"/>
              </a:rPr>
              <a:t>023-2025</a:t>
            </a:r>
            <a:r>
              <a:rPr lang="zh-CN" altLang="en-US" sz="2000" b="1" dirty="0" smtClean="0">
                <a:solidFill>
                  <a:srgbClr val="CC00FF"/>
                </a:solidFill>
                <a:latin typeface="华文楷体"/>
                <a:ea typeface="华文楷体"/>
                <a:cs typeface="华文楷体"/>
              </a:rPr>
              <a:t>安装到</a:t>
            </a:r>
            <a:r>
              <a:rPr lang="en-US" altLang="zh-CN" sz="2000" b="1" dirty="0" smtClean="0">
                <a:solidFill>
                  <a:srgbClr val="CC00FF"/>
                </a:solidFill>
                <a:latin typeface="华文楷体"/>
                <a:ea typeface="华文楷体"/>
                <a:cs typeface="华文楷体"/>
              </a:rPr>
              <a:t>CMS</a:t>
            </a:r>
            <a:r>
              <a:rPr lang="zh-CN" altLang="en-US" sz="2000" b="1" dirty="0" smtClean="0">
                <a:solidFill>
                  <a:srgbClr val="CC00FF"/>
                </a:solidFill>
                <a:latin typeface="华文楷体"/>
                <a:ea typeface="华文楷体"/>
                <a:cs typeface="华文楷体"/>
              </a:rPr>
              <a:t>，运行</a:t>
            </a:r>
            <a:r>
              <a:rPr lang="en-US" altLang="zh-CN" sz="2000" b="1" dirty="0" smtClean="0">
                <a:solidFill>
                  <a:srgbClr val="CC00FF"/>
                </a:solidFill>
                <a:latin typeface="华文楷体"/>
                <a:ea typeface="华文楷体"/>
                <a:cs typeface="华文楷体"/>
              </a:rPr>
              <a:t>&gt;10</a:t>
            </a:r>
            <a:r>
              <a:rPr lang="zh-CN" altLang="en-US" sz="2000" b="1" dirty="0" smtClean="0">
                <a:solidFill>
                  <a:srgbClr val="CC00FF"/>
                </a:solidFill>
                <a:latin typeface="华文楷体"/>
                <a:ea typeface="华文楷体"/>
                <a:cs typeface="华文楷体"/>
              </a:rPr>
              <a:t>年</a:t>
            </a:r>
            <a:endParaRPr lang="en-US" altLang="zh-CN" sz="2000" b="1" dirty="0">
              <a:solidFill>
                <a:srgbClr val="CC00FF"/>
              </a:solidFill>
              <a:latin typeface="华文楷体"/>
              <a:ea typeface="华文楷体"/>
              <a:cs typeface="华文楷体"/>
            </a:endParaRPr>
          </a:p>
          <a:p>
            <a:pPr marL="341313" indent="-341313" algn="ctr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zh-CN" sz="2000" b="1" dirty="0" smtClean="0">
              <a:solidFill>
                <a:srgbClr val="CC00FF"/>
              </a:solidFill>
              <a:latin typeface="华文楷体"/>
              <a:ea typeface="华文楷体"/>
              <a:cs typeface="华文楷体"/>
            </a:endParaRPr>
          </a:p>
        </p:txBody>
      </p:sp>
      <p:cxnSp>
        <p:nvCxnSpPr>
          <p:cNvPr id="34" name="直接箭头连接符 33"/>
          <p:cNvCxnSpPr/>
          <p:nvPr/>
        </p:nvCxnSpPr>
        <p:spPr bwMode="auto">
          <a:xfrm flipV="1">
            <a:off x="2269464" y="4789358"/>
            <a:ext cx="858398" cy="65109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CC00FF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35" name="直接箭头连接符 34"/>
          <p:cNvCxnSpPr/>
          <p:nvPr/>
        </p:nvCxnSpPr>
        <p:spPr bwMode="auto">
          <a:xfrm flipH="1" flipV="1">
            <a:off x="4033296" y="5038862"/>
            <a:ext cx="235178" cy="47837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44" name="直接连接符 43"/>
          <p:cNvCxnSpPr/>
          <p:nvPr/>
        </p:nvCxnSpPr>
        <p:spPr bwMode="auto">
          <a:xfrm>
            <a:off x="3619673" y="3919838"/>
            <a:ext cx="520279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7030A0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5" name="直接连接符 44"/>
          <p:cNvCxnSpPr/>
          <p:nvPr/>
        </p:nvCxnSpPr>
        <p:spPr bwMode="auto">
          <a:xfrm flipV="1">
            <a:off x="3384595" y="3884564"/>
            <a:ext cx="288032" cy="36004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7030A0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7" name="直接连接符 46"/>
          <p:cNvCxnSpPr/>
          <p:nvPr/>
        </p:nvCxnSpPr>
        <p:spPr bwMode="auto">
          <a:xfrm flipV="1">
            <a:off x="2964306" y="4326910"/>
            <a:ext cx="360040" cy="216024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7030A0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9" name="直接连接符 48"/>
          <p:cNvCxnSpPr/>
          <p:nvPr/>
        </p:nvCxnSpPr>
        <p:spPr bwMode="auto">
          <a:xfrm>
            <a:off x="2987824" y="5012003"/>
            <a:ext cx="0" cy="26859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7030A0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52" name="直接连接符 51"/>
          <p:cNvCxnSpPr/>
          <p:nvPr/>
        </p:nvCxnSpPr>
        <p:spPr bwMode="auto">
          <a:xfrm>
            <a:off x="3025068" y="5013176"/>
            <a:ext cx="1114884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7030A0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8" name="Title 1"/>
          <p:cNvSpPr txBox="1">
            <a:spLocks/>
          </p:cNvSpPr>
          <p:nvPr/>
        </p:nvSpPr>
        <p:spPr>
          <a:xfrm>
            <a:off x="23040" y="0"/>
            <a:ext cx="9110800" cy="85344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 smtClean="0">
                <a:latin typeface="华文楷体"/>
                <a:ea typeface="华文楷体"/>
                <a:cs typeface="华文楷体"/>
              </a:rPr>
              <a:t>CMS</a:t>
            </a:r>
            <a:r>
              <a:rPr lang="en-US" b="1" dirty="0" smtClean="0">
                <a:latin typeface="华文楷体"/>
                <a:ea typeface="华文楷体"/>
                <a:cs typeface="华文楷体"/>
              </a:rPr>
              <a:t> </a:t>
            </a:r>
            <a:r>
              <a:rPr lang="zh-CN" altLang="en-US" b="1" dirty="0" smtClean="0">
                <a:latin typeface="华文楷体"/>
                <a:ea typeface="华文楷体"/>
                <a:cs typeface="华文楷体"/>
              </a:rPr>
              <a:t>升级內</a:t>
            </a:r>
            <a:r>
              <a:rPr lang="zh-CN" altLang="en-US" b="1" dirty="0">
                <a:latin typeface="华文楷体"/>
                <a:ea typeface="华文楷体"/>
                <a:cs typeface="华文楷体"/>
              </a:rPr>
              <a:t>容</a:t>
            </a:r>
            <a:endParaRPr lang="en-US" b="1" dirty="0">
              <a:latin typeface="华文楷体"/>
              <a:ea typeface="华文楷体"/>
              <a:cs typeface="华文楷体"/>
            </a:endParaRPr>
          </a:p>
        </p:txBody>
      </p:sp>
      <p:cxnSp>
        <p:nvCxnSpPr>
          <p:cNvPr id="42" name="直接连接符 46"/>
          <p:cNvCxnSpPr/>
          <p:nvPr/>
        </p:nvCxnSpPr>
        <p:spPr bwMode="auto">
          <a:xfrm flipV="1">
            <a:off x="2964306" y="4542934"/>
            <a:ext cx="0" cy="546254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7030A0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8" name="直接箭头连接符 34"/>
          <p:cNvCxnSpPr/>
          <p:nvPr/>
        </p:nvCxnSpPr>
        <p:spPr bwMode="auto">
          <a:xfrm flipH="1" flipV="1">
            <a:off x="4185696" y="4644510"/>
            <a:ext cx="82778" cy="79594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50" name="直接箭头连接符 34"/>
          <p:cNvCxnSpPr/>
          <p:nvPr/>
        </p:nvCxnSpPr>
        <p:spPr bwMode="auto">
          <a:xfrm flipV="1">
            <a:off x="4268474" y="4542934"/>
            <a:ext cx="881916" cy="97429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05643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37"/>
    </mc:Choice>
    <mc:Fallback xmlns="">
      <p:transition spd="slow" advTm="3023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高粒度量能器的重要作用</a:t>
            </a:r>
            <a:endParaRPr lang="en-US" dirty="0">
              <a:latin typeface="华文楷体"/>
              <a:ea typeface="华文楷体"/>
              <a:cs typeface="华文楷体"/>
            </a:endParaRPr>
          </a:p>
        </p:txBody>
      </p:sp>
      <p:pic>
        <p:nvPicPr>
          <p:cNvPr id="5" name="Content Placeholder 4" descr="slice_white_v3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" r="-18" b="5011"/>
          <a:stretch/>
        </p:blipFill>
        <p:spPr>
          <a:xfrm>
            <a:off x="0" y="2529127"/>
            <a:ext cx="9144000" cy="3827224"/>
          </a:xfrm>
        </p:spPr>
      </p:pic>
      <p:pic>
        <p:nvPicPr>
          <p:cNvPr id="6" name="Picture 5" descr="5272336_020632116501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931" y="962189"/>
            <a:ext cx="3084424" cy="175904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684367" y="1550576"/>
            <a:ext cx="4239022" cy="4272332"/>
            <a:chOff x="4684367" y="1550576"/>
            <a:chExt cx="4239022" cy="4272332"/>
          </a:xfrm>
        </p:grpSpPr>
        <p:sp>
          <p:nvSpPr>
            <p:cNvPr id="7" name="TextBox 6"/>
            <p:cNvSpPr txBox="1"/>
            <p:nvPr/>
          </p:nvSpPr>
          <p:spPr>
            <a:xfrm>
              <a:off x="6782072" y="1550576"/>
              <a:ext cx="2141317" cy="646331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CCFFCC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latin typeface="华文楷体"/>
                  <a:ea typeface="华文楷体"/>
                  <a:cs typeface="华文楷体"/>
                </a:rPr>
                <a:t>所有可探测粒子均在量能器留下痕迹</a:t>
              </a:r>
              <a:endParaRPr lang="en-US" dirty="0">
                <a:latin typeface="华文楷体"/>
                <a:ea typeface="华文楷体"/>
                <a:cs typeface="华文楷体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4684367" y="3365080"/>
              <a:ext cx="1286552" cy="2457828"/>
            </a:xfrm>
            <a:prstGeom prst="rect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 Bold" charset="0"/>
                <a:ea typeface="ＭＳ Ｐゴシック" charset="0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 flipV="1">
              <a:off x="5970919" y="2196907"/>
              <a:ext cx="1418505" cy="116817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2" name="TextBox 11"/>
          <p:cNvSpPr txBox="1"/>
          <p:nvPr/>
        </p:nvSpPr>
        <p:spPr>
          <a:xfrm>
            <a:off x="304512" y="1402117"/>
            <a:ext cx="2144252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粒子流算法</a:t>
            </a:r>
            <a:endParaRPr lang="en-US" sz="2400" b="1" dirty="0" smtClean="0">
              <a:solidFill>
                <a:srgbClr val="FF0000"/>
              </a:solidFill>
              <a:latin typeface="华文楷体"/>
              <a:ea typeface="华文楷体"/>
              <a:cs typeface="华文楷体"/>
            </a:endParaRPr>
          </a:p>
          <a:p>
            <a:r>
              <a:rPr lang="en-US" dirty="0" smtClean="0">
                <a:latin typeface="华文楷体"/>
                <a:ea typeface="华文楷体"/>
                <a:cs typeface="华文楷体"/>
              </a:rPr>
              <a:t>Particle flow </a:t>
            </a:r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重建轻子，强子，喷注等</a:t>
            </a:r>
            <a:endParaRPr lang="en-US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2017-10-31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314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427"/>
            <a:ext cx="8229600" cy="660694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国际／国内</a:t>
            </a:r>
            <a:r>
              <a:rPr lang="en-US" altLang="zh-CN" dirty="0" smtClean="0">
                <a:latin typeface="华文楷体"/>
                <a:ea typeface="华文楷体"/>
                <a:cs typeface="华文楷体"/>
              </a:rPr>
              <a:t> </a:t>
            </a:r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硅＋钨量能器方案现状</a:t>
            </a:r>
            <a:endParaRPr lang="en-US" dirty="0">
              <a:latin typeface="华文楷体"/>
              <a:ea typeface="华文楷体"/>
              <a:cs typeface="华文楷体"/>
            </a:endParaRPr>
          </a:p>
        </p:txBody>
      </p:sp>
      <p:pic>
        <p:nvPicPr>
          <p:cNvPr id="9" name="Picture 8" descr="Screen Shot 2016-01-27 at 16.10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983" y="3946774"/>
            <a:ext cx="2730350" cy="1241068"/>
          </a:xfrm>
          <a:prstGeom prst="rect">
            <a:avLst/>
          </a:prstGeom>
        </p:spPr>
      </p:pic>
      <p:pic>
        <p:nvPicPr>
          <p:cNvPr id="10" name="Picture 9" descr="Screen Shot 2016-01-27 at 16.14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983" y="1144050"/>
            <a:ext cx="2572010" cy="14169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758" y="2088139"/>
            <a:ext cx="3454130" cy="3136317"/>
          </a:xfrm>
          <a:prstGeom prst="rect">
            <a:avLst/>
          </a:prstGeom>
        </p:spPr>
      </p:pic>
      <p:pic>
        <p:nvPicPr>
          <p:cNvPr id="14" name="Picture 13" descr="Screen Shot 2013-03-24 at 1.30.2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704" y="2064981"/>
            <a:ext cx="1078579" cy="10823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961847" y="1114780"/>
            <a:ext cx="135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类似的技术</a:t>
            </a:r>
            <a:endParaRPr lang="en-US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16" name="Right Arrow 15"/>
          <p:cNvSpPr/>
          <p:nvPr/>
        </p:nvSpPr>
        <p:spPr>
          <a:xfrm rot="10800000">
            <a:off x="3961847" y="1904983"/>
            <a:ext cx="1350748" cy="36631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3961847" y="4636714"/>
            <a:ext cx="1350748" cy="37847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536129" y="845609"/>
            <a:ext cx="3566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0000FF"/>
                </a:solidFill>
              </a:rPr>
              <a:t>France/</a:t>
            </a:r>
            <a:r>
              <a:rPr lang="en-US" altLang="zh-CN" b="1" dirty="0">
                <a:solidFill>
                  <a:srgbClr val="0000FF"/>
                </a:solidFill>
              </a:rPr>
              <a:t>P</a:t>
            </a:r>
            <a:r>
              <a:rPr lang="en-US" altLang="zh-CN" b="1" dirty="0" smtClean="0">
                <a:solidFill>
                  <a:srgbClr val="0000FF"/>
                </a:solidFill>
              </a:rPr>
              <a:t>rague/Japan/England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77983" y="5206800"/>
            <a:ext cx="2730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中国未来对撞机方案之一</a:t>
            </a:r>
            <a:endParaRPr lang="en-US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77983" y="2560976"/>
            <a:ext cx="3400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做了大量的研发，</a:t>
            </a:r>
            <a:endParaRPr lang="en-US" altLang="zh-CN" dirty="0" smtClean="0">
              <a:latin typeface="华文楷体"/>
              <a:ea typeface="华文楷体"/>
              <a:cs typeface="华文楷体"/>
            </a:endParaRPr>
          </a:p>
          <a:p>
            <a:r>
              <a:rPr lang="en-US" altLang="zh-CN" dirty="0">
                <a:latin typeface="华文楷体"/>
                <a:ea typeface="华文楷体"/>
                <a:cs typeface="华文楷体"/>
              </a:rPr>
              <a:t>	</a:t>
            </a:r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还没有最终决定是否建造</a:t>
            </a:r>
            <a:endParaRPr lang="en-US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7200" y="1257965"/>
            <a:ext cx="3150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华文楷体"/>
                <a:ea typeface="华文楷体"/>
                <a:cs typeface="华文楷体"/>
              </a:rPr>
              <a:t>CMS  HGC</a:t>
            </a:r>
          </a:p>
          <a:p>
            <a:r>
              <a:rPr lang="zh-CN" altLang="en-US" b="1" dirty="0" smtClean="0">
                <a:latin typeface="华文楷体"/>
                <a:ea typeface="华文楷体"/>
                <a:cs typeface="华文楷体"/>
              </a:rPr>
              <a:t>已经确定在</a:t>
            </a:r>
            <a:r>
              <a:rPr lang="en-US" altLang="zh-CN" b="1" dirty="0" smtClean="0">
                <a:latin typeface="华文楷体"/>
                <a:ea typeface="华文楷体"/>
                <a:cs typeface="华文楷体"/>
              </a:rPr>
              <a:t>2015-2023</a:t>
            </a:r>
            <a:r>
              <a:rPr lang="zh-CN" altLang="en-US" b="1" dirty="0" smtClean="0">
                <a:latin typeface="华文楷体"/>
                <a:ea typeface="华文楷体"/>
                <a:cs typeface="华文楷体"/>
              </a:rPr>
              <a:t>年建造</a:t>
            </a:r>
            <a:endParaRPr lang="en-US" b="1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7109" y="5673150"/>
            <a:ext cx="6891223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优点：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可以达到</a:t>
            </a:r>
            <a:r>
              <a:rPr lang="en-US" altLang="zh-CN" sz="2400" b="1" dirty="0" smtClean="0">
                <a:latin typeface="华文楷体"/>
                <a:ea typeface="华文楷体"/>
                <a:cs typeface="华文楷体"/>
              </a:rPr>
              <a:t>1</a:t>
            </a:r>
            <a:r>
              <a:rPr lang="zh-CN" altLang="en-US" sz="2400" b="1" dirty="0" smtClean="0">
                <a:latin typeface="华文楷体"/>
                <a:ea typeface="华文楷体"/>
                <a:cs typeface="华文楷体"/>
              </a:rPr>
              <a:t>立方厘米一个探测读出</a:t>
            </a:r>
            <a:endParaRPr lang="en-US" altLang="zh-CN" sz="2400" b="1" dirty="0" smtClean="0">
              <a:latin typeface="华文楷体"/>
              <a:ea typeface="华文楷体"/>
              <a:cs typeface="华文楷体"/>
            </a:endParaRPr>
          </a:p>
          <a:p>
            <a:r>
              <a:rPr lang="zh-CN" altLang="en-US" sz="2400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很好的能量，三维位置，时间分辨率：</a:t>
            </a:r>
            <a:r>
              <a:rPr lang="en-US" altLang="zh-CN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5D</a:t>
            </a:r>
            <a:r>
              <a:rPr lang="zh-CN" altLang="en-US" sz="2400" b="1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量能器</a:t>
            </a:r>
            <a:endParaRPr lang="en-US" sz="2400" b="1" dirty="0">
              <a:solidFill>
                <a:srgbClr val="FF0000"/>
              </a:solidFill>
              <a:latin typeface="华文楷体"/>
              <a:ea typeface="华文楷体"/>
              <a:cs typeface="华文楷体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2017-10-31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972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>
                <a:latin typeface="华文楷体"/>
                <a:ea typeface="华文楷体"/>
                <a:cs typeface="华文楷体"/>
              </a:rPr>
              <a:t>CMS </a:t>
            </a:r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高粒度量能器项目里程碑</a:t>
            </a:r>
            <a:endParaRPr lang="en-US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01" y="1059768"/>
            <a:ext cx="9110800" cy="4969209"/>
          </a:xfrm>
        </p:spPr>
        <p:txBody>
          <a:bodyPr>
            <a:normAutofit fontScale="77500" lnSpcReduction="20000"/>
          </a:bodyPr>
          <a:lstStyle/>
          <a:p>
            <a:r>
              <a:rPr lang="en-US" altLang="zh-CN" dirty="0" smtClean="0">
                <a:solidFill>
                  <a:srgbClr val="FF6600"/>
                </a:solidFill>
                <a:latin typeface="华文楷体"/>
                <a:ea typeface="华文楷体"/>
                <a:cs typeface="华文楷体"/>
              </a:rPr>
              <a:t>2014</a:t>
            </a:r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年</a:t>
            </a:r>
            <a:r>
              <a:rPr lang="en-US" altLang="zh-CN" dirty="0" smtClean="0">
                <a:latin typeface="华文楷体"/>
                <a:ea typeface="华文楷体"/>
                <a:cs typeface="华文楷体"/>
              </a:rPr>
              <a:t>3</a:t>
            </a:r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月，正式在</a:t>
            </a:r>
            <a:r>
              <a:rPr lang="en-US" altLang="zh-CN" dirty="0" smtClean="0">
                <a:latin typeface="华文楷体"/>
                <a:ea typeface="华文楷体"/>
                <a:cs typeface="华文楷体"/>
              </a:rPr>
              <a:t>CMS</a:t>
            </a:r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升级项目中提出高粒度量能器方案</a:t>
            </a:r>
            <a:endParaRPr lang="en-US" altLang="zh-CN" dirty="0" smtClean="0">
              <a:latin typeface="华文楷体"/>
              <a:ea typeface="华文楷体"/>
              <a:cs typeface="华文楷体"/>
            </a:endParaRPr>
          </a:p>
          <a:p>
            <a:pPr lvl="1"/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高能所为</a:t>
            </a:r>
            <a:r>
              <a:rPr lang="en-US" altLang="zh-CN" dirty="0" smtClean="0">
                <a:latin typeface="华文楷体"/>
                <a:ea typeface="华文楷体"/>
                <a:cs typeface="华文楷体"/>
              </a:rPr>
              <a:t>10</a:t>
            </a:r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个署名单位之一</a:t>
            </a:r>
            <a:endParaRPr lang="en-US" altLang="zh-CN" dirty="0" smtClean="0">
              <a:latin typeface="华文楷体"/>
              <a:ea typeface="华文楷体"/>
              <a:cs typeface="华文楷体"/>
            </a:endParaRPr>
          </a:p>
          <a:p>
            <a:endParaRPr lang="en-US" altLang="zh-CN" dirty="0" smtClean="0">
              <a:latin typeface="华文楷体"/>
              <a:ea typeface="华文楷体"/>
              <a:cs typeface="华文楷体"/>
            </a:endParaRPr>
          </a:p>
          <a:p>
            <a:r>
              <a:rPr lang="en-US" altLang="zh-CN" dirty="0" smtClean="0">
                <a:solidFill>
                  <a:srgbClr val="FF6600"/>
                </a:solidFill>
                <a:latin typeface="华文楷体"/>
                <a:ea typeface="华文楷体"/>
                <a:cs typeface="华文楷体"/>
              </a:rPr>
              <a:t>2015</a:t>
            </a:r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年</a:t>
            </a:r>
            <a:r>
              <a:rPr lang="en-US" altLang="zh-CN" dirty="0" smtClean="0">
                <a:latin typeface="华文楷体"/>
                <a:ea typeface="华文楷体"/>
                <a:cs typeface="华文楷体"/>
              </a:rPr>
              <a:t>4</a:t>
            </a:r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月，</a:t>
            </a:r>
            <a:r>
              <a:rPr lang="en-US" altLang="zh-CN" dirty="0" smtClean="0">
                <a:latin typeface="华文楷体"/>
                <a:ea typeface="华文楷体"/>
                <a:cs typeface="华文楷体"/>
              </a:rPr>
              <a:t>HGC</a:t>
            </a:r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从</a:t>
            </a:r>
            <a:r>
              <a:rPr lang="en-US" altLang="zh-CN" dirty="0" smtClean="0">
                <a:latin typeface="华文楷体"/>
                <a:ea typeface="华文楷体"/>
                <a:cs typeface="华文楷体"/>
              </a:rPr>
              <a:t>3</a:t>
            </a:r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个候选方案中胜出，确定为最终方案</a:t>
            </a:r>
            <a:endParaRPr lang="en-US" altLang="zh-CN" dirty="0" smtClean="0">
              <a:latin typeface="华文楷体"/>
              <a:ea typeface="华文楷体"/>
              <a:cs typeface="华文楷体"/>
            </a:endParaRPr>
          </a:p>
          <a:p>
            <a:endParaRPr lang="en-US" altLang="zh-CN" dirty="0">
              <a:latin typeface="华文楷体"/>
              <a:ea typeface="华文楷体"/>
              <a:cs typeface="华文楷体"/>
            </a:endParaRPr>
          </a:p>
          <a:p>
            <a:r>
              <a:rPr lang="zh-CN" altLang="zh-CN" dirty="0" smtClean="0">
                <a:solidFill>
                  <a:srgbClr val="FF6600"/>
                </a:solidFill>
                <a:latin typeface="华文楷体"/>
                <a:ea typeface="华文楷体"/>
                <a:cs typeface="华文楷体"/>
              </a:rPr>
              <a:t>2</a:t>
            </a:r>
            <a:r>
              <a:rPr lang="en-US" altLang="zh-CN" dirty="0" smtClean="0">
                <a:solidFill>
                  <a:srgbClr val="FF6600"/>
                </a:solidFill>
                <a:latin typeface="华文楷体"/>
                <a:ea typeface="华文楷体"/>
                <a:cs typeface="华文楷体"/>
              </a:rPr>
              <a:t>016</a:t>
            </a:r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年</a:t>
            </a:r>
            <a:r>
              <a:rPr lang="zh-CN" altLang="zh-CN" dirty="0">
                <a:latin typeface="华文楷体"/>
                <a:ea typeface="华文楷体"/>
                <a:cs typeface="华文楷体"/>
              </a:rPr>
              <a:t>3</a:t>
            </a:r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月，</a:t>
            </a:r>
            <a:r>
              <a:rPr lang="en-US" altLang="zh-CN" dirty="0" smtClean="0">
                <a:latin typeface="华文楷体"/>
                <a:ea typeface="华文楷体"/>
                <a:cs typeface="华文楷体"/>
              </a:rPr>
              <a:t>HGC </a:t>
            </a:r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首个模块实验束测试</a:t>
            </a:r>
            <a:endParaRPr lang="en-US" altLang="zh-CN" dirty="0" smtClean="0">
              <a:latin typeface="华文楷体"/>
              <a:ea typeface="华文楷体"/>
              <a:cs typeface="华文楷体"/>
            </a:endParaRPr>
          </a:p>
          <a:p>
            <a:pPr lvl="1"/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高能所全程参与</a:t>
            </a:r>
            <a:endParaRPr lang="en-US" altLang="zh-CN" dirty="0" smtClean="0">
              <a:latin typeface="华文楷体"/>
              <a:ea typeface="华文楷体"/>
              <a:cs typeface="华文楷体"/>
            </a:endParaRPr>
          </a:p>
          <a:p>
            <a:pPr lvl="1"/>
            <a:endParaRPr lang="en-US" altLang="zh-CN" dirty="0" smtClean="0">
              <a:latin typeface="华文楷体"/>
              <a:ea typeface="华文楷体"/>
              <a:cs typeface="华文楷体"/>
            </a:endParaRPr>
          </a:p>
          <a:p>
            <a:r>
              <a:rPr lang="zh-CN" altLang="zh-CN" dirty="0" smtClean="0">
                <a:solidFill>
                  <a:srgbClr val="FF6600"/>
                </a:solidFill>
                <a:latin typeface="华文楷体"/>
                <a:ea typeface="华文楷体"/>
                <a:cs typeface="华文楷体"/>
              </a:rPr>
              <a:t>2</a:t>
            </a:r>
            <a:r>
              <a:rPr lang="en-US" altLang="zh-CN" dirty="0" smtClean="0">
                <a:solidFill>
                  <a:srgbClr val="FF6600"/>
                </a:solidFill>
                <a:latin typeface="华文楷体"/>
                <a:ea typeface="华文楷体"/>
                <a:cs typeface="华文楷体"/>
              </a:rPr>
              <a:t>017</a:t>
            </a:r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年</a:t>
            </a:r>
            <a:r>
              <a:rPr lang="en-US" altLang="zh-CN" dirty="0" smtClean="0">
                <a:latin typeface="华文楷体"/>
                <a:ea typeface="华文楷体"/>
                <a:cs typeface="华文楷体"/>
              </a:rPr>
              <a:t>11</a:t>
            </a:r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月</a:t>
            </a:r>
            <a:r>
              <a:rPr lang="en-US" altLang="zh-CN" dirty="0" smtClean="0">
                <a:latin typeface="华文楷体"/>
                <a:ea typeface="华文楷体"/>
                <a:cs typeface="华文楷体"/>
              </a:rPr>
              <a:t>, </a:t>
            </a:r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完成</a:t>
            </a:r>
            <a:r>
              <a:rPr lang="en-US" altLang="zh-CN" dirty="0" smtClean="0">
                <a:latin typeface="华文楷体"/>
                <a:ea typeface="华文楷体"/>
                <a:cs typeface="华文楷体"/>
              </a:rPr>
              <a:t>HGC TDR </a:t>
            </a:r>
            <a:r>
              <a:rPr lang="en-US" altLang="zh-CN" dirty="0">
                <a:latin typeface="华文楷体"/>
                <a:ea typeface="华文楷体"/>
                <a:cs typeface="华文楷体"/>
              </a:rPr>
              <a:t>(</a:t>
            </a:r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目前内部</a:t>
            </a:r>
            <a:r>
              <a:rPr lang="en-US" altLang="zh-CN" dirty="0" smtClean="0">
                <a:latin typeface="华文楷体"/>
                <a:ea typeface="华文楷体"/>
                <a:cs typeface="华文楷体"/>
              </a:rPr>
              <a:t>review</a:t>
            </a:r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即将完成</a:t>
            </a:r>
            <a:r>
              <a:rPr lang="en-US" altLang="zh-CN" dirty="0" smtClean="0">
                <a:latin typeface="华文楷体"/>
                <a:ea typeface="华文楷体"/>
                <a:cs typeface="华文楷体"/>
              </a:rPr>
              <a:t>)</a:t>
            </a:r>
          </a:p>
          <a:p>
            <a:endParaRPr lang="en-US" altLang="zh-CN" dirty="0" smtClean="0">
              <a:latin typeface="华文楷体"/>
              <a:ea typeface="华文楷体"/>
              <a:cs typeface="华文楷体"/>
            </a:endParaRPr>
          </a:p>
          <a:p>
            <a:r>
              <a:rPr lang="zh-CN" altLang="zh-CN" dirty="0" smtClean="0">
                <a:solidFill>
                  <a:srgbClr val="008000"/>
                </a:solidFill>
                <a:latin typeface="华文楷体"/>
                <a:ea typeface="华文楷体"/>
                <a:cs typeface="华文楷体"/>
              </a:rPr>
              <a:t>2</a:t>
            </a:r>
            <a:r>
              <a:rPr lang="en-US" altLang="zh-CN" dirty="0" smtClean="0">
                <a:solidFill>
                  <a:srgbClr val="008000"/>
                </a:solidFill>
                <a:latin typeface="华文楷体"/>
                <a:ea typeface="华文楷体"/>
                <a:cs typeface="华文楷体"/>
              </a:rPr>
              <a:t>019</a:t>
            </a:r>
            <a:r>
              <a:rPr lang="zh-CN" altLang="en-US" dirty="0" smtClean="0">
                <a:solidFill>
                  <a:srgbClr val="008000"/>
                </a:solidFill>
                <a:latin typeface="华文楷体"/>
                <a:ea typeface="华文楷体"/>
                <a:cs typeface="华文楷体"/>
              </a:rPr>
              <a:t>年</a:t>
            </a:r>
            <a:r>
              <a:rPr lang="en-US" altLang="zh-CN" dirty="0" smtClean="0">
                <a:solidFill>
                  <a:srgbClr val="008000"/>
                </a:solidFill>
                <a:latin typeface="华文楷体"/>
                <a:ea typeface="华文楷体"/>
                <a:cs typeface="华文楷体"/>
              </a:rPr>
              <a:t>11</a:t>
            </a:r>
            <a:r>
              <a:rPr lang="zh-CN" altLang="en-US" dirty="0" smtClean="0">
                <a:solidFill>
                  <a:srgbClr val="008000"/>
                </a:solidFill>
                <a:latin typeface="华文楷体"/>
                <a:ea typeface="华文楷体"/>
                <a:cs typeface="华文楷体"/>
              </a:rPr>
              <a:t>月，完成</a:t>
            </a:r>
            <a:r>
              <a:rPr lang="en-US" altLang="zh-CN" dirty="0" smtClean="0">
                <a:solidFill>
                  <a:srgbClr val="008000"/>
                </a:solidFill>
                <a:latin typeface="华文楷体"/>
                <a:ea typeface="华文楷体"/>
                <a:cs typeface="华文楷体"/>
              </a:rPr>
              <a:t> HGC EDR</a:t>
            </a:r>
            <a:r>
              <a:rPr lang="zh-CN" altLang="en-US" dirty="0">
                <a:solidFill>
                  <a:srgbClr val="008000"/>
                </a:solidFill>
                <a:latin typeface="华文楷体"/>
                <a:ea typeface="华文楷体"/>
                <a:cs typeface="华文楷体"/>
              </a:rPr>
              <a:t>；</a:t>
            </a:r>
            <a:r>
              <a:rPr lang="en-US" altLang="zh-CN" dirty="0" smtClean="0">
                <a:solidFill>
                  <a:srgbClr val="008000"/>
                </a:solidFill>
                <a:latin typeface="华文楷体"/>
                <a:ea typeface="华文楷体"/>
                <a:cs typeface="华文楷体"/>
              </a:rPr>
              <a:t> 2023</a:t>
            </a:r>
            <a:r>
              <a:rPr lang="zh-CN" altLang="en-US" dirty="0" smtClean="0">
                <a:solidFill>
                  <a:srgbClr val="008000"/>
                </a:solidFill>
                <a:latin typeface="华文楷体"/>
                <a:ea typeface="华文楷体"/>
                <a:cs typeface="华文楷体"/>
              </a:rPr>
              <a:t>年，完成探测器建造；</a:t>
            </a:r>
            <a:r>
              <a:rPr lang="en-US" altLang="zh-CN" dirty="0" smtClean="0">
                <a:solidFill>
                  <a:srgbClr val="008000"/>
                </a:solidFill>
                <a:latin typeface="华文楷体"/>
                <a:ea typeface="华文楷体"/>
                <a:cs typeface="华文楷体"/>
              </a:rPr>
              <a:t>2025</a:t>
            </a:r>
            <a:r>
              <a:rPr lang="zh-CN" altLang="en-US" dirty="0" smtClean="0">
                <a:solidFill>
                  <a:srgbClr val="008000"/>
                </a:solidFill>
                <a:latin typeface="华文楷体"/>
                <a:ea typeface="华文楷体"/>
                <a:cs typeface="华文楷体"/>
              </a:rPr>
              <a:t>年，完成探测器安装，调试；</a:t>
            </a:r>
            <a:r>
              <a:rPr lang="en-US" altLang="zh-CN" dirty="0" smtClean="0">
                <a:solidFill>
                  <a:srgbClr val="008000"/>
                </a:solidFill>
                <a:latin typeface="华文楷体"/>
                <a:ea typeface="华文楷体"/>
                <a:cs typeface="华文楷体"/>
              </a:rPr>
              <a:t>2025-2035</a:t>
            </a:r>
            <a:r>
              <a:rPr lang="zh-CN" altLang="en-US" dirty="0" smtClean="0">
                <a:solidFill>
                  <a:srgbClr val="008000"/>
                </a:solidFill>
                <a:latin typeface="华文楷体"/>
                <a:ea typeface="华文楷体"/>
                <a:cs typeface="华文楷体"/>
              </a:rPr>
              <a:t>，</a:t>
            </a:r>
            <a:r>
              <a:rPr lang="en-US" altLang="zh-CN" dirty="0" smtClean="0">
                <a:solidFill>
                  <a:srgbClr val="008000"/>
                </a:solidFill>
                <a:latin typeface="华文楷体"/>
                <a:ea typeface="华文楷体"/>
                <a:cs typeface="华文楷体"/>
              </a:rPr>
              <a:t>HGC</a:t>
            </a:r>
            <a:r>
              <a:rPr lang="zh-CN" altLang="en-US" dirty="0" smtClean="0">
                <a:solidFill>
                  <a:srgbClr val="008000"/>
                </a:solidFill>
                <a:latin typeface="华文楷体"/>
                <a:ea typeface="华文楷体"/>
                <a:cs typeface="华文楷体"/>
              </a:rPr>
              <a:t>运行</a:t>
            </a:r>
            <a:endParaRPr lang="en-US" altLang="zh-CN" dirty="0" smtClean="0">
              <a:solidFill>
                <a:srgbClr val="008000"/>
              </a:solidFill>
              <a:latin typeface="华文楷体"/>
              <a:ea typeface="华文楷体"/>
              <a:cs typeface="华文楷体"/>
            </a:endParaRPr>
          </a:p>
          <a:p>
            <a:endParaRPr lang="en-US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4870" y="6125517"/>
            <a:ext cx="4548510" cy="461665"/>
          </a:xfrm>
          <a:prstGeom prst="rect">
            <a:avLst/>
          </a:prstGeom>
          <a:solidFill>
            <a:srgbClr val="F3F300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6600"/>
                </a:solidFill>
                <a:latin typeface="华文楷体"/>
                <a:ea typeface="华文楷体"/>
                <a:cs typeface="华文楷体"/>
              </a:rPr>
              <a:t>高粒度量能器项目整体进展顺利</a:t>
            </a:r>
            <a:endParaRPr lang="en-US" sz="2400" b="1" dirty="0">
              <a:solidFill>
                <a:srgbClr val="FF6600"/>
              </a:solidFill>
              <a:latin typeface="华文楷体"/>
              <a:ea typeface="华文楷体"/>
              <a:cs typeface="华文楷体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2017-10-31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108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00" y="50539"/>
            <a:ext cx="9110800" cy="714850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中国高粒度量能器项目目标</a:t>
            </a:r>
            <a:endParaRPr lang="en-US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555" y="2136056"/>
            <a:ext cx="8654105" cy="3944977"/>
          </a:xfrm>
          <a:ln w="76200" cmpd="sng">
            <a:solidFill>
              <a:srgbClr val="008000"/>
            </a:solidFill>
          </a:ln>
        </p:spPr>
        <p:txBody>
          <a:bodyPr>
            <a:normAutofit fontScale="62500" lnSpcReduction="20000"/>
          </a:bodyPr>
          <a:lstStyle/>
          <a:p>
            <a:endParaRPr lang="en-US" altLang="zh-CN" dirty="0" smtClean="0"/>
          </a:p>
          <a:p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课题四的子课题之一，研发阶段的经费为</a:t>
            </a:r>
            <a:r>
              <a:rPr lang="en-US" altLang="zh-CN" dirty="0" smtClean="0">
                <a:latin typeface="华文楷体"/>
                <a:ea typeface="华文楷体"/>
                <a:cs typeface="华文楷体"/>
              </a:rPr>
              <a:t>285</a:t>
            </a:r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万元人民币</a:t>
            </a:r>
            <a:endParaRPr lang="en-US" altLang="zh-TW" dirty="0" smtClean="0">
              <a:latin typeface="华文楷体"/>
              <a:ea typeface="华文楷体"/>
              <a:cs typeface="华文楷体"/>
            </a:endParaRPr>
          </a:p>
          <a:p>
            <a:r>
              <a:rPr lang="en-US" altLang="zh-TW" dirty="0" smtClean="0">
                <a:latin typeface="华文楷体"/>
                <a:ea typeface="华文楷体"/>
                <a:cs typeface="华文楷体"/>
              </a:rPr>
              <a:t>1)</a:t>
            </a:r>
            <a:r>
              <a:rPr lang="zh-TW" altLang="en-US" dirty="0" smtClean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TW" dirty="0" smtClean="0">
                <a:latin typeface="华文楷体"/>
                <a:ea typeface="华文楷体"/>
                <a:cs typeface="华文楷体"/>
              </a:rPr>
              <a:t> </a:t>
            </a:r>
            <a:r>
              <a:rPr lang="zh-TW" altLang="en-US" dirty="0" smtClean="0">
                <a:latin typeface="华文楷体"/>
                <a:ea typeface="华文楷体"/>
                <a:cs typeface="华文楷体"/>
              </a:rPr>
              <a:t>测试不同工艺</a:t>
            </a:r>
            <a:r>
              <a:rPr lang="zh-TW" altLang="en-US" dirty="0">
                <a:latin typeface="华文楷体"/>
                <a:ea typeface="华文楷体"/>
                <a:cs typeface="华文楷体"/>
              </a:rPr>
              <a:t>的硅传感器性能</a:t>
            </a:r>
            <a:r>
              <a:rPr lang="en-US" altLang="zh-TW" dirty="0">
                <a:latin typeface="华文楷体"/>
                <a:ea typeface="华文楷体"/>
                <a:cs typeface="华文楷体"/>
              </a:rPr>
              <a:t>,</a:t>
            </a:r>
            <a:r>
              <a:rPr lang="zh-TW" altLang="en-US" dirty="0">
                <a:latin typeface="华文楷体"/>
                <a:ea typeface="华文楷体"/>
                <a:cs typeface="华文楷体"/>
              </a:rPr>
              <a:t>反馈给硅传感器生产公司</a:t>
            </a:r>
            <a:r>
              <a:rPr lang="en-US" altLang="zh-TW" dirty="0">
                <a:latin typeface="华文楷体"/>
                <a:ea typeface="华文楷体"/>
                <a:cs typeface="华文楷体"/>
              </a:rPr>
              <a:t>,</a:t>
            </a:r>
            <a:r>
              <a:rPr lang="zh-TW" altLang="en-US" dirty="0">
                <a:latin typeface="华文楷体"/>
                <a:ea typeface="华文楷体"/>
                <a:cs typeface="华文楷体"/>
              </a:rPr>
              <a:t>设计出符合高粒度量能器抗辐射</a:t>
            </a:r>
            <a:r>
              <a:rPr lang="en-US" altLang="zh-TW" dirty="0">
                <a:latin typeface="华文楷体"/>
                <a:ea typeface="华文楷体"/>
                <a:cs typeface="华文楷体"/>
              </a:rPr>
              <a:t>,</a:t>
            </a:r>
            <a:r>
              <a:rPr lang="zh-TW" altLang="en-US" dirty="0" smtClean="0">
                <a:latin typeface="华文楷体"/>
                <a:ea typeface="华文楷体"/>
                <a:cs typeface="华文楷体"/>
              </a:rPr>
              <a:t>能量和时间分辨</a:t>
            </a:r>
            <a:r>
              <a:rPr lang="zh-TW" altLang="en-US" dirty="0">
                <a:latin typeface="华文楷体"/>
                <a:ea typeface="华文楷体"/>
                <a:cs typeface="华文楷体"/>
              </a:rPr>
              <a:t>要求的硅传感器</a:t>
            </a:r>
            <a:r>
              <a:rPr lang="zh-TW" altLang="en-US" dirty="0" smtClean="0">
                <a:latin typeface="华文楷体"/>
                <a:ea typeface="华文楷体"/>
                <a:cs typeface="华文楷体"/>
              </a:rPr>
              <a:t>。</a:t>
            </a:r>
            <a:endParaRPr lang="en-US" altLang="zh-TW" dirty="0" smtClean="0">
              <a:latin typeface="华文楷体"/>
              <a:ea typeface="华文楷体"/>
              <a:cs typeface="华文楷体"/>
            </a:endParaRPr>
          </a:p>
          <a:p>
            <a:pPr lvl="1"/>
            <a:r>
              <a:rPr lang="zh-TW" altLang="en-US" dirty="0">
                <a:latin typeface="华文楷体"/>
                <a:ea typeface="华文楷体"/>
                <a:cs typeface="华文楷体"/>
              </a:rPr>
              <a:t>和欧洲核</a:t>
            </a:r>
            <a:r>
              <a:rPr lang="zh-TW" altLang="en-US" dirty="0" smtClean="0">
                <a:latin typeface="华文楷体"/>
                <a:ea typeface="华文楷体"/>
                <a:cs typeface="华文楷体"/>
              </a:rPr>
              <a:t>子中心</a:t>
            </a:r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合作，一博士常驻欧洲核子中心，学习相关的技术</a:t>
            </a:r>
            <a:endParaRPr lang="en-US" altLang="zh-CN" dirty="0" smtClean="0">
              <a:latin typeface="华文楷体"/>
              <a:ea typeface="华文楷体"/>
              <a:cs typeface="华文楷体"/>
            </a:endParaRPr>
          </a:p>
          <a:p>
            <a:pPr lvl="1"/>
            <a:endParaRPr lang="en-US" altLang="zh-CN" dirty="0" smtClean="0">
              <a:latin typeface="华文楷体"/>
              <a:ea typeface="华文楷体"/>
              <a:cs typeface="华文楷体"/>
            </a:endParaRPr>
          </a:p>
          <a:p>
            <a:r>
              <a:rPr lang="en-US" altLang="zh-CN" dirty="0" smtClean="0">
                <a:latin typeface="华文楷体"/>
                <a:ea typeface="华文楷体"/>
                <a:cs typeface="华文楷体"/>
              </a:rPr>
              <a:t>2) </a:t>
            </a:r>
            <a:r>
              <a:rPr lang="zh-TW" altLang="en-US" dirty="0" smtClean="0">
                <a:latin typeface="华文楷体"/>
                <a:ea typeface="华文楷体"/>
                <a:cs typeface="华文楷体"/>
              </a:rPr>
              <a:t>开展</a:t>
            </a:r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硅</a:t>
            </a:r>
            <a:r>
              <a:rPr lang="zh-TW" altLang="en-US" dirty="0" smtClean="0">
                <a:latin typeface="华文楷体"/>
                <a:ea typeface="华文楷体"/>
                <a:cs typeface="华文楷体"/>
              </a:rPr>
              <a:t>模块组装的</a:t>
            </a:r>
            <a:r>
              <a:rPr lang="zh-TW" altLang="en-US" dirty="0">
                <a:latin typeface="华文楷体"/>
                <a:ea typeface="华文楷体"/>
                <a:cs typeface="华文楷体"/>
              </a:rPr>
              <a:t>研究</a:t>
            </a:r>
            <a:r>
              <a:rPr lang="en-US" altLang="zh-TW" dirty="0">
                <a:latin typeface="华文楷体"/>
                <a:ea typeface="华文楷体"/>
                <a:cs typeface="华文楷体"/>
              </a:rPr>
              <a:t>,</a:t>
            </a:r>
            <a:r>
              <a:rPr lang="zh-TW" altLang="en-US" dirty="0">
                <a:latin typeface="华文楷体"/>
                <a:ea typeface="华文楷体"/>
                <a:cs typeface="华文楷体"/>
              </a:rPr>
              <a:t>设计出满足硅模块厚度要求和质量</a:t>
            </a:r>
            <a:r>
              <a:rPr lang="zh-TW" altLang="en-US" dirty="0" smtClean="0">
                <a:latin typeface="华文楷体"/>
                <a:ea typeface="华文楷体"/>
                <a:cs typeface="华文楷体"/>
              </a:rPr>
              <a:t>控制的方</a:t>
            </a:r>
            <a:r>
              <a:rPr lang="zh-TW" altLang="en-US" dirty="0">
                <a:latin typeface="华文楷体"/>
                <a:ea typeface="华文楷体"/>
                <a:cs typeface="华文楷体"/>
              </a:rPr>
              <a:t>案</a:t>
            </a:r>
            <a:r>
              <a:rPr lang="en-US" altLang="zh-TW" dirty="0">
                <a:latin typeface="华文楷体"/>
                <a:ea typeface="华文楷体"/>
                <a:cs typeface="华文楷体"/>
              </a:rPr>
              <a:t>,</a:t>
            </a:r>
            <a:r>
              <a:rPr lang="zh-TW" altLang="en-US" dirty="0">
                <a:latin typeface="华文楷体"/>
                <a:ea typeface="华文楷体"/>
                <a:cs typeface="华文楷体"/>
              </a:rPr>
              <a:t>为实验束测试提供硅模块</a:t>
            </a:r>
            <a:r>
              <a:rPr lang="en-US" altLang="zh-TW" dirty="0">
                <a:latin typeface="华文楷体"/>
                <a:ea typeface="华文楷体"/>
                <a:cs typeface="华文楷体"/>
              </a:rPr>
              <a:t>, </a:t>
            </a:r>
            <a:r>
              <a:rPr lang="zh-TW" altLang="en-US" dirty="0">
                <a:latin typeface="华文楷体"/>
                <a:ea typeface="华文楷体"/>
                <a:cs typeface="华文楷体"/>
              </a:rPr>
              <a:t>为后续量产提供方案。</a:t>
            </a:r>
            <a:endParaRPr lang="en-US" altLang="zh-TW" dirty="0">
              <a:latin typeface="华文楷体"/>
              <a:ea typeface="华文楷体"/>
              <a:cs typeface="华文楷体"/>
            </a:endParaRPr>
          </a:p>
          <a:p>
            <a:pPr lvl="1"/>
            <a:r>
              <a:rPr lang="zh-TW" altLang="en-US" dirty="0">
                <a:latin typeface="华文楷体"/>
                <a:ea typeface="华文楷体"/>
                <a:cs typeface="华文楷体"/>
              </a:rPr>
              <a:t>和美国加州大学圣巴巴拉分校</a:t>
            </a:r>
            <a:r>
              <a:rPr lang="zh-TW" altLang="en-US" dirty="0" smtClean="0">
                <a:latin typeface="华文楷体"/>
                <a:ea typeface="华文楷体"/>
                <a:cs typeface="华文楷体"/>
              </a:rPr>
              <a:t>合作</a:t>
            </a:r>
            <a:endParaRPr lang="en-US" altLang="zh-TW" dirty="0" smtClean="0">
              <a:latin typeface="华文楷体"/>
              <a:ea typeface="华文楷体"/>
              <a:cs typeface="华文楷体"/>
            </a:endParaRPr>
          </a:p>
          <a:p>
            <a:endParaRPr lang="en-US" altLang="zh-TW" dirty="0">
              <a:latin typeface="华文楷体"/>
              <a:ea typeface="华文楷体"/>
              <a:cs typeface="华文楷体"/>
            </a:endParaRPr>
          </a:p>
          <a:p>
            <a:r>
              <a:rPr lang="en-US" altLang="zh-TW" dirty="0" smtClean="0">
                <a:latin typeface="华文楷体"/>
                <a:ea typeface="华文楷体"/>
                <a:cs typeface="华文楷体"/>
              </a:rPr>
              <a:t>3) </a:t>
            </a:r>
            <a:r>
              <a:rPr lang="zh-TW" altLang="en-US" dirty="0" smtClean="0">
                <a:latin typeface="华文楷体"/>
                <a:ea typeface="华文楷体"/>
                <a:cs typeface="华文楷体"/>
              </a:rPr>
              <a:t>参与实验样</a:t>
            </a:r>
            <a:r>
              <a:rPr lang="zh-TW" altLang="en-US" dirty="0">
                <a:latin typeface="华文楷体"/>
                <a:ea typeface="华文楷体"/>
                <a:cs typeface="华文楷体"/>
              </a:rPr>
              <a:t>机的实验束测试</a:t>
            </a:r>
            <a:r>
              <a:rPr lang="en-US" altLang="zh-TW" dirty="0">
                <a:latin typeface="华文楷体"/>
                <a:ea typeface="华文楷体"/>
                <a:cs typeface="华文楷体"/>
              </a:rPr>
              <a:t>,</a:t>
            </a:r>
            <a:r>
              <a:rPr lang="zh-TW" altLang="en-US" dirty="0">
                <a:latin typeface="华文楷体"/>
                <a:ea typeface="华文楷体"/>
                <a:cs typeface="华文楷体"/>
              </a:rPr>
              <a:t>通过对高粒度量能器性能的研究</a:t>
            </a:r>
            <a:r>
              <a:rPr lang="en-US" altLang="zh-TW" dirty="0">
                <a:latin typeface="华文楷体"/>
                <a:ea typeface="华文楷体"/>
                <a:cs typeface="华文楷体"/>
              </a:rPr>
              <a:t>,</a:t>
            </a:r>
            <a:r>
              <a:rPr lang="zh-TW" altLang="en-US" dirty="0">
                <a:latin typeface="华文楷体"/>
                <a:ea typeface="华文楷体"/>
                <a:cs typeface="华文楷体"/>
              </a:rPr>
              <a:t>改进硅传感器的设计</a:t>
            </a:r>
            <a:r>
              <a:rPr lang="en-US" altLang="zh-TW" dirty="0">
                <a:latin typeface="华文楷体"/>
                <a:ea typeface="华文楷体"/>
                <a:cs typeface="华文楷体"/>
              </a:rPr>
              <a:t>,</a:t>
            </a:r>
            <a:r>
              <a:rPr lang="zh-TW" altLang="en-US" dirty="0">
                <a:latin typeface="华文楷体"/>
                <a:ea typeface="华文楷体"/>
                <a:cs typeface="华文楷体"/>
              </a:rPr>
              <a:t>硅模块的组装</a:t>
            </a:r>
            <a:r>
              <a:rPr lang="en-US" altLang="zh-TW" dirty="0">
                <a:latin typeface="华文楷体"/>
                <a:ea typeface="华文楷体"/>
                <a:cs typeface="华文楷体"/>
              </a:rPr>
              <a:t>,</a:t>
            </a:r>
            <a:r>
              <a:rPr lang="zh-TW" altLang="en-US" dirty="0">
                <a:latin typeface="华文楷体"/>
                <a:ea typeface="华文楷体"/>
                <a:cs typeface="华文楷体"/>
              </a:rPr>
              <a:t>模拟性能研究等</a:t>
            </a:r>
            <a:r>
              <a:rPr lang="zh-TW" altLang="en-US" dirty="0" smtClean="0">
                <a:latin typeface="华文楷体"/>
                <a:ea typeface="华文楷体"/>
                <a:cs typeface="华文楷体"/>
              </a:rPr>
              <a:t>。</a:t>
            </a:r>
            <a:endParaRPr lang="en-US" altLang="zh-TW" dirty="0" smtClean="0">
              <a:latin typeface="华文楷体"/>
              <a:ea typeface="华文楷体"/>
              <a:cs typeface="华文楷体"/>
            </a:endParaRPr>
          </a:p>
          <a:p>
            <a:pPr lvl="1"/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参与实验束装置的组装，值班，分析。在费米实验室，欧洲核子中心分析实验束数据</a:t>
            </a:r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等</a:t>
            </a:r>
            <a:endParaRPr lang="en-US" altLang="zh-TW" dirty="0"/>
          </a:p>
          <a:p>
            <a:endParaRPr lang="en-US" altLang="zh-TW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050337" y="981433"/>
            <a:ext cx="7522996" cy="954107"/>
          </a:xfrm>
          <a:prstGeom prst="rect">
            <a:avLst/>
          </a:prstGeom>
          <a:solidFill>
            <a:srgbClr val="F3F300"/>
          </a:solidFill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华文楷体"/>
                <a:ea typeface="华文楷体"/>
                <a:cs typeface="华文楷体"/>
              </a:rPr>
              <a:t>目标：</a:t>
            </a:r>
            <a:r>
              <a:rPr lang="en-US" altLang="zh-CN" sz="2800" dirty="0" smtClean="0">
                <a:latin typeface="华文楷体"/>
                <a:ea typeface="华文楷体"/>
                <a:cs typeface="华文楷体"/>
              </a:rPr>
              <a:t> </a:t>
            </a:r>
            <a:r>
              <a:rPr lang="zh-CN" altLang="en-US" sz="2800" dirty="0" smtClean="0">
                <a:latin typeface="华文楷体"/>
                <a:ea typeface="华文楷体"/>
                <a:cs typeface="华文楷体"/>
              </a:rPr>
              <a:t>部分</a:t>
            </a:r>
            <a:r>
              <a:rPr lang="zh-CN" altLang="en-US" sz="2800" dirty="0">
                <a:latin typeface="华文楷体"/>
                <a:ea typeface="华文楷体"/>
                <a:cs typeface="华文楷体"/>
              </a:rPr>
              <a:t>掌握高粒度</a:t>
            </a:r>
            <a:r>
              <a:rPr lang="zh-CN" altLang="en-US" sz="2800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量能器</a:t>
            </a:r>
            <a:r>
              <a:rPr lang="zh-CN" altLang="en-US" sz="2800" dirty="0">
                <a:latin typeface="华文楷体"/>
                <a:ea typeface="华文楷体"/>
                <a:cs typeface="华文楷体"/>
              </a:rPr>
              <a:t>设计、</a:t>
            </a:r>
            <a:r>
              <a:rPr lang="zh-CN" altLang="en-US" sz="2800" dirty="0" smtClean="0">
                <a:latin typeface="华文楷体"/>
                <a:ea typeface="华文楷体"/>
                <a:cs typeface="华文楷体"/>
              </a:rPr>
              <a:t>建造。</a:t>
            </a:r>
            <a:endParaRPr lang="en-US" altLang="zh-CN" sz="2800" dirty="0" smtClean="0">
              <a:latin typeface="华文楷体"/>
              <a:ea typeface="华文楷体"/>
              <a:cs typeface="华文楷体"/>
            </a:endParaRPr>
          </a:p>
          <a:p>
            <a:r>
              <a:rPr lang="en-US" altLang="zh-CN" sz="2800" dirty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            </a:t>
            </a:r>
            <a:r>
              <a:rPr lang="zh-CN" altLang="en-US" sz="2800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跟进</a:t>
            </a:r>
            <a:r>
              <a:rPr lang="zh-CN" altLang="en-US" sz="2800" dirty="0" smtClean="0">
                <a:latin typeface="华文楷体"/>
                <a:ea typeface="华文楷体"/>
                <a:cs typeface="华文楷体"/>
              </a:rPr>
              <a:t>和填补空白</a:t>
            </a:r>
            <a:r>
              <a:rPr lang="zh-CN" altLang="en-US" sz="2800" dirty="0">
                <a:latin typeface="华文楷体"/>
                <a:ea typeface="华文楷体"/>
                <a:cs typeface="华文楷体"/>
              </a:rPr>
              <a:t>，</a:t>
            </a:r>
            <a:r>
              <a:rPr lang="zh-CN" altLang="en-US" sz="2800" dirty="0" smtClean="0">
                <a:solidFill>
                  <a:srgbClr val="FF6600"/>
                </a:solidFill>
                <a:latin typeface="华文楷体"/>
                <a:ea typeface="华文楷体"/>
                <a:cs typeface="华文楷体"/>
              </a:rPr>
              <a:t>打破禁运。</a:t>
            </a:r>
            <a:endParaRPr lang="en-US" altLang="zh-CN" sz="2800" dirty="0">
              <a:solidFill>
                <a:srgbClr val="FF6600"/>
              </a:solidFill>
              <a:latin typeface="华文楷体"/>
              <a:ea typeface="华文楷体"/>
              <a:cs typeface="华文楷体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2017-10-31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6910" y="6159843"/>
            <a:ext cx="8686801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2016-2017: </a:t>
            </a:r>
            <a:r>
              <a:rPr lang="zh-TW" altLang="en-US" dirty="0" smtClean="0"/>
              <a:t>高粒度量能器采购清单</a:t>
            </a:r>
            <a:r>
              <a:rPr lang="en-US" altLang="zh-TW" dirty="0"/>
              <a:t>;</a:t>
            </a:r>
            <a:r>
              <a:rPr lang="zh-TW" altLang="en-US"/>
              <a:t>高粒 </a:t>
            </a:r>
            <a:r>
              <a:rPr lang="zh-TW" altLang="en-US" smtClean="0"/>
              <a:t>度量能器硅原型机模块组装概念设计流程图 </a:t>
            </a:r>
            <a:endParaRPr lang="en-US" altLang="zh-TW" dirty="0" smtClean="0"/>
          </a:p>
          <a:p>
            <a:r>
              <a:rPr lang="en-US" dirty="0" smtClean="0"/>
              <a:t>2017-2018: </a:t>
            </a:r>
            <a:r>
              <a:rPr lang="zh-TW" altLang="en-US" dirty="0"/>
              <a:t>高粒度量能器原型机照片</a:t>
            </a:r>
            <a:r>
              <a:rPr lang="en-US" altLang="zh-TW" dirty="0"/>
              <a:t>;</a:t>
            </a:r>
            <a:r>
              <a:rPr lang="zh-TW" altLang="en-US" dirty="0"/>
              <a:t>高 粒度量能器原型机 </a:t>
            </a:r>
            <a:r>
              <a:rPr lang="en-US" altLang="zh-TW" dirty="0"/>
              <a:t>MIP </a:t>
            </a:r>
            <a:r>
              <a:rPr lang="zh-TW" altLang="en-US" dirty="0"/>
              <a:t>初步测量 </a:t>
            </a:r>
            <a:r>
              <a:rPr lang="zh-TW" altLang="en-US" dirty="0" smtClean="0"/>
              <a:t>结果</a:t>
            </a:r>
            <a:r>
              <a:rPr lang="en-US" altLang="zh-TW" dirty="0" smtClean="0"/>
              <a:t>;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923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b="1" dirty="0" smtClean="0">
                <a:latin typeface="华文楷体"/>
                <a:ea typeface="华文楷体"/>
                <a:cs typeface="华文楷体"/>
              </a:rPr>
              <a:t>中国高粒度量能器项目进展</a:t>
            </a:r>
            <a:endParaRPr lang="en-US" b="1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95" y="920623"/>
            <a:ext cx="8654105" cy="5066395"/>
          </a:xfrm>
        </p:spPr>
        <p:txBody>
          <a:bodyPr/>
          <a:lstStyle/>
          <a:p>
            <a:r>
              <a:rPr lang="zh-CN" altLang="en-US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明确了高能所在</a:t>
            </a:r>
            <a:r>
              <a:rPr lang="en-US" altLang="zh-CN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CMS</a:t>
            </a:r>
            <a:r>
              <a:rPr lang="zh-CN" altLang="en-US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合作组中</a:t>
            </a:r>
            <a:r>
              <a:rPr lang="en-US" altLang="zh-CN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HGC</a:t>
            </a:r>
            <a:r>
              <a:rPr lang="zh-CN" altLang="en-US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项目任务</a:t>
            </a:r>
            <a:endParaRPr lang="en-US" b="1" dirty="0">
              <a:solidFill>
                <a:srgbClr val="0000FF"/>
              </a:solidFill>
              <a:latin typeface="华文楷体"/>
              <a:ea typeface="华文楷体"/>
              <a:cs typeface="华文楷体"/>
            </a:endParaRPr>
          </a:p>
        </p:txBody>
      </p:sp>
      <p:pic>
        <p:nvPicPr>
          <p:cNvPr id="5" name="Content Placeholder 4" descr="China-IHEP Beijing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4" t="27072" b="26193"/>
          <a:stretch/>
        </p:blipFill>
        <p:spPr>
          <a:xfrm>
            <a:off x="0" y="1770085"/>
            <a:ext cx="5162966" cy="4740216"/>
          </a:xfrm>
          <a:prstGeom prst="rect">
            <a:avLst/>
          </a:prstGeom>
        </p:spPr>
      </p:pic>
      <p:pic>
        <p:nvPicPr>
          <p:cNvPr id="6" name="Picture 5" descr="Screen Shot 2017-10-23 at 16.09.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733" y="4125384"/>
            <a:ext cx="4603267" cy="2732616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91185" y="664742"/>
            <a:ext cx="2868768" cy="43870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695" y="5775334"/>
            <a:ext cx="243007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华文楷体"/>
                <a:ea typeface="华文楷体"/>
                <a:cs typeface="华文楷体"/>
              </a:rPr>
              <a:t>CMS</a:t>
            </a:r>
            <a:r>
              <a:rPr lang="en-US" altLang="zh-CN" dirty="0">
                <a:latin typeface="华文楷体"/>
                <a:ea typeface="华文楷体"/>
                <a:cs typeface="华文楷体"/>
              </a:rPr>
              <a:t> </a:t>
            </a:r>
            <a:r>
              <a:rPr lang="en-US" altLang="zh-CN" dirty="0" smtClean="0">
                <a:latin typeface="华文楷体"/>
                <a:ea typeface="华文楷体"/>
                <a:cs typeface="华文楷体"/>
              </a:rPr>
              <a:t>HGC</a:t>
            </a:r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负责人签署的高能所</a:t>
            </a:r>
            <a:r>
              <a:rPr lang="en-US" altLang="zh-CN" dirty="0" smtClean="0">
                <a:latin typeface="华文楷体"/>
                <a:ea typeface="华文楷体"/>
                <a:cs typeface="华文楷体"/>
              </a:rPr>
              <a:t>HGC</a:t>
            </a:r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任务书</a:t>
            </a:r>
            <a:endParaRPr lang="en-US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86811" y="3792134"/>
            <a:ext cx="232031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华文楷体"/>
                <a:ea typeface="华文楷体"/>
                <a:cs typeface="华文楷体"/>
              </a:rPr>
              <a:t>TDR</a:t>
            </a:r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中的组织结构图</a:t>
            </a:r>
            <a:endParaRPr lang="en-US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45279" y="5833066"/>
            <a:ext cx="707921" cy="330844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440709" y="3199441"/>
            <a:ext cx="851903" cy="18877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131411" y="6383177"/>
            <a:ext cx="4493538" cy="461665"/>
          </a:xfrm>
          <a:prstGeom prst="rect">
            <a:avLst/>
          </a:prstGeom>
          <a:solidFill>
            <a:srgbClr val="FFFF00"/>
          </a:solidFill>
          <a:ln>
            <a:solidFill>
              <a:srgbClr val="F3F300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rgbClr val="FF6600"/>
                </a:solidFill>
                <a:latin typeface="华文楷体"/>
                <a:ea typeface="华文楷体"/>
                <a:cs typeface="华文楷体"/>
              </a:rPr>
              <a:t>中国可能将生产</a:t>
            </a:r>
            <a:r>
              <a:rPr lang="en-US" altLang="zh-CN" sz="2400" b="1" dirty="0" smtClean="0">
                <a:solidFill>
                  <a:srgbClr val="FF6600"/>
                </a:solidFill>
                <a:latin typeface="华文楷体"/>
                <a:ea typeface="华文楷体"/>
                <a:cs typeface="华文楷体"/>
              </a:rPr>
              <a:t>20%</a:t>
            </a:r>
            <a:r>
              <a:rPr lang="zh-CN" altLang="en-US" sz="2400" b="1" dirty="0" smtClean="0">
                <a:solidFill>
                  <a:srgbClr val="FF6600"/>
                </a:solidFill>
                <a:latin typeface="华文楷体"/>
                <a:ea typeface="华文楷体"/>
                <a:cs typeface="华文楷体"/>
              </a:rPr>
              <a:t>的</a:t>
            </a:r>
            <a:r>
              <a:rPr lang="en-US" altLang="zh-CN" sz="2400" b="1" dirty="0" smtClean="0">
                <a:solidFill>
                  <a:srgbClr val="FF6600"/>
                </a:solidFill>
                <a:latin typeface="华文楷体"/>
                <a:ea typeface="华文楷体"/>
                <a:cs typeface="华文楷体"/>
              </a:rPr>
              <a:t>HGC</a:t>
            </a:r>
            <a:r>
              <a:rPr lang="zh-CN" altLang="en-US" sz="2400" b="1" dirty="0" smtClean="0">
                <a:solidFill>
                  <a:srgbClr val="FF6600"/>
                </a:solidFill>
                <a:latin typeface="华文楷体"/>
                <a:ea typeface="华文楷体"/>
                <a:cs typeface="华文楷体"/>
              </a:rPr>
              <a:t>模块</a:t>
            </a:r>
            <a:endParaRPr lang="en-US" sz="2400" b="1" dirty="0">
              <a:solidFill>
                <a:srgbClr val="FF6600"/>
              </a:solidFill>
              <a:latin typeface="华文楷体"/>
              <a:ea typeface="华文楷体"/>
              <a:cs typeface="华文楷体"/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2017-10-31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63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>
                <a:latin typeface="华文楷体"/>
                <a:ea typeface="华文楷体"/>
                <a:cs typeface="华文楷体"/>
              </a:rPr>
              <a:t>中国高粒度量能器项目进展</a:t>
            </a:r>
            <a:endParaRPr lang="en-US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075" y="978431"/>
            <a:ext cx="8654105" cy="5066395"/>
          </a:xfrm>
        </p:spPr>
        <p:txBody>
          <a:bodyPr/>
          <a:lstStyle/>
          <a:p>
            <a:r>
              <a:rPr lang="en-US" altLang="zh-CN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HGC</a:t>
            </a:r>
            <a:r>
              <a:rPr lang="zh-CN" altLang="en-US" b="1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芯片禁运取得重大进展</a:t>
            </a:r>
            <a:endParaRPr lang="en-US" altLang="zh-CN" b="1" dirty="0" smtClean="0">
              <a:solidFill>
                <a:srgbClr val="0000FF"/>
              </a:solidFill>
              <a:latin typeface="华文楷体"/>
              <a:ea typeface="华文楷体"/>
              <a:cs typeface="华文楷体"/>
            </a:endParaRPr>
          </a:p>
          <a:p>
            <a:pPr lvl="1"/>
            <a:r>
              <a:rPr lang="zh-CN" altLang="en-US" sz="2400" dirty="0" smtClean="0">
                <a:latin typeface="华文楷体"/>
                <a:ea typeface="华文楷体"/>
                <a:cs typeface="华文楷体"/>
              </a:rPr>
              <a:t>原则上</a:t>
            </a:r>
            <a:r>
              <a:rPr lang="en-US" altLang="zh-CN" sz="2400" dirty="0" smtClean="0">
                <a:latin typeface="华文楷体"/>
                <a:ea typeface="华文楷体"/>
                <a:cs typeface="华文楷体"/>
              </a:rPr>
              <a:t>HGC</a:t>
            </a:r>
            <a:r>
              <a:rPr lang="zh-CN" altLang="en-US" sz="2400" dirty="0" smtClean="0">
                <a:latin typeface="华文楷体"/>
                <a:ea typeface="华文楷体"/>
                <a:cs typeface="华文楷体"/>
              </a:rPr>
              <a:t>芯片到高能所没有问题了</a:t>
            </a:r>
            <a:endParaRPr lang="en-US" altLang="zh-CN" sz="2400" dirty="0" smtClean="0">
              <a:latin typeface="华文楷体"/>
              <a:ea typeface="华文楷体"/>
              <a:cs typeface="华文楷体"/>
            </a:endParaRPr>
          </a:p>
          <a:p>
            <a:pPr marL="457200" lvl="1" indent="0">
              <a:buNone/>
            </a:pPr>
            <a:endParaRPr lang="en-US" dirty="0">
              <a:latin typeface="华文楷体"/>
              <a:ea typeface="华文楷体"/>
              <a:cs typeface="华文楷体"/>
            </a:endParaRPr>
          </a:p>
        </p:txBody>
      </p:sp>
      <p:pic>
        <p:nvPicPr>
          <p:cNvPr id="5" name="Content Placeholder 3" descr="Screen Shot 2017-06-22 at 18.41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 b="4443"/>
          <a:stretch>
            <a:fillRect/>
          </a:stretch>
        </p:blipFill>
        <p:spPr>
          <a:xfrm>
            <a:off x="0" y="2087912"/>
            <a:ext cx="8288584" cy="455840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2885710" y="4815403"/>
            <a:ext cx="4399675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0464" y="5052931"/>
            <a:ext cx="325928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885710" y="6257808"/>
            <a:ext cx="3946306" cy="461665"/>
          </a:xfrm>
          <a:prstGeom prst="rect">
            <a:avLst/>
          </a:prstGeom>
          <a:solidFill>
            <a:srgbClr val="FFFF00"/>
          </a:solidFill>
          <a:ln>
            <a:solidFill>
              <a:srgbClr val="F3F300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rgbClr val="FF6600"/>
                </a:solidFill>
                <a:latin typeface="华文楷体"/>
                <a:ea typeface="华文楷体"/>
                <a:cs typeface="华文楷体"/>
              </a:rPr>
              <a:t>HGC</a:t>
            </a:r>
            <a:r>
              <a:rPr lang="zh-CN" altLang="en-US" sz="2400" b="1" dirty="0" smtClean="0">
                <a:solidFill>
                  <a:srgbClr val="FF6600"/>
                </a:solidFill>
                <a:latin typeface="华文楷体"/>
                <a:ea typeface="华文楷体"/>
                <a:cs typeface="华文楷体"/>
              </a:rPr>
              <a:t>芯片禁运问题基本解决</a:t>
            </a:r>
            <a:endParaRPr lang="en-US" sz="2400" b="1" dirty="0">
              <a:solidFill>
                <a:srgbClr val="FF6600"/>
              </a:solidFill>
              <a:latin typeface="华文楷体"/>
              <a:ea typeface="华文楷体"/>
              <a:cs typeface="华文楷体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2017-10-31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603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21146</TotalTime>
  <Words>987</Words>
  <Application>Microsoft Macintosh PowerPoint</Application>
  <PresentationFormat>On-screen Show (4:3)</PresentationFormat>
  <Paragraphs>229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题纲</vt:lpstr>
      <vt:lpstr>PowerPoint Presentation</vt:lpstr>
      <vt:lpstr>高粒度量能器的重要作用</vt:lpstr>
      <vt:lpstr>国际／国内 硅＋钨量能器方案现状</vt:lpstr>
      <vt:lpstr>CMS 高粒度量能器项目里程碑</vt:lpstr>
      <vt:lpstr>中国高粒度量能器项目目标</vt:lpstr>
      <vt:lpstr>中国高粒度量能器项目进展</vt:lpstr>
      <vt:lpstr>中国高粒度量能器项目进展</vt:lpstr>
      <vt:lpstr>中国高粒度量能器项目进展</vt:lpstr>
      <vt:lpstr>中国高粒度量能器项目进展</vt:lpstr>
      <vt:lpstr>中国高粒度量能器项目进展</vt:lpstr>
      <vt:lpstr>中国高粒度量能器项目进展</vt:lpstr>
      <vt:lpstr>中国高粒度量能器项目进展</vt:lpstr>
      <vt:lpstr>中国高粒度量能器项目进展</vt:lpstr>
      <vt:lpstr>中国高粒度量能器项目队伍建设</vt:lpstr>
      <vt:lpstr>中国高粒度量能器项目经费</vt:lpstr>
      <vt:lpstr>存在的问题</vt:lpstr>
      <vt:lpstr>下一步计划</vt:lpstr>
    </vt:vector>
  </TitlesOfParts>
  <Company>ustc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zhaozg</dc:creator>
  <cp:lastModifiedBy>huaqiao ZHANG</cp:lastModifiedBy>
  <cp:revision>1030</cp:revision>
  <dcterms:created xsi:type="dcterms:W3CDTF">2012-07-20T12:09:59Z</dcterms:created>
  <dcterms:modified xsi:type="dcterms:W3CDTF">2017-10-31T07:05:19Z</dcterms:modified>
</cp:coreProperties>
</file>