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40" r:id="rId2"/>
    <p:sldId id="454" r:id="rId3"/>
    <p:sldId id="464" r:id="rId4"/>
    <p:sldId id="465" r:id="rId5"/>
    <p:sldId id="466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6" r:id="rId16"/>
    <p:sldId id="477" r:id="rId17"/>
    <p:sldId id="478" r:id="rId18"/>
    <p:sldId id="479" r:id="rId19"/>
    <p:sldId id="480" r:id="rId20"/>
    <p:sldId id="448" r:id="rId21"/>
    <p:sldId id="482" r:id="rId22"/>
    <p:sldId id="481" r:id="rId23"/>
    <p:sldId id="397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212" autoAdjust="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91"/>
    </p:cViewPr>
  </p:sorterViewPr>
  <p:notesViewPr>
    <p:cSldViewPr>
      <p:cViewPr varScale="1">
        <p:scale>
          <a:sx n="84" d="100"/>
          <a:sy n="84" d="100"/>
        </p:scale>
        <p:origin x="-316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3F29B1D-61E0-411E-9638-0788EFFC3E6F}" type="datetimeFigureOut">
              <a:rPr lang="zh-CN" altLang="en-US"/>
              <a:pPr>
                <a:defRPr/>
              </a:pPr>
              <a:t>2017/10/31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7564F41-FA35-4112-8B89-D414A4EE1D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352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 flipV="1">
            <a:off x="714375" y="1071563"/>
            <a:ext cx="7858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28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41C70E7-72E7-4841-9A65-DD9CDE53FC52}" type="datetime1">
              <a:rPr lang="zh-CN" altLang="en-US"/>
              <a:pPr>
                <a:defRPr/>
              </a:pPr>
              <a:t>2017/10/31</a:t>
            </a:fld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AA8B-8ED3-42AD-850F-242CD39319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8B8E240-979E-4652-8110-E660FD78FFDE}" type="datetime1">
              <a:rPr lang="zh-CN" altLang="en-US"/>
              <a:pPr>
                <a:defRPr/>
              </a:pPr>
              <a:t>2017/10/31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D16DC-E486-4B58-8AA9-0DC8751E77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4F4442E-610C-453F-BAAB-EC04ADEA5D30}" type="datetime1">
              <a:rPr lang="zh-CN" altLang="en-US"/>
              <a:pPr>
                <a:defRPr/>
              </a:pPr>
              <a:t>2017/10/31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4C58-88D4-4F7E-9A05-1ECFBE6C22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1B07B92-D0A1-42B5-8A18-1BE2501B3B62}" type="datetime1">
              <a:rPr lang="zh-CN" altLang="en-US"/>
              <a:pPr>
                <a:defRPr/>
              </a:pPr>
              <a:t>2017/10/31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F0B3-20A2-41DA-A30F-89D7CF17F1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958ABD7-967B-4D8E-914D-5E13BE9043A9}" type="datetime1">
              <a:rPr lang="zh-CN" altLang="en-US"/>
              <a:pPr>
                <a:defRPr/>
              </a:pPr>
              <a:t>2017/10/31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94AD-1819-43A4-BFB2-5B9EAEC570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3FBDCDB-BBFD-454B-BB98-AB97B2E53561}" type="datetime1">
              <a:rPr lang="zh-CN" altLang="en-US"/>
              <a:pPr>
                <a:defRPr/>
              </a:pPr>
              <a:t>2017/10/31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EC0B-B59D-4CE6-98C7-87458C16C9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F3136B3-6BE3-48A1-895A-B7E514CBECB4}" type="datetime1">
              <a:rPr lang="zh-CN" altLang="en-US"/>
              <a:pPr>
                <a:defRPr/>
              </a:pPr>
              <a:t>2017/10/31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18692-50E4-4189-883A-B0CAA39B09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28601B3-CF5B-4381-BC87-8C14FFF5238F}" type="datetime1">
              <a:rPr lang="zh-CN" altLang="en-US"/>
              <a:pPr>
                <a:defRPr/>
              </a:pPr>
              <a:t>2017/10/31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98A67-96EE-4D01-AD5A-411370BA19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28625" y="6357938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4646D42-EB72-47F4-AA91-90B341022073}" type="datetime1">
              <a:rPr lang="zh-CN" altLang="en-US"/>
              <a:pPr>
                <a:defRPr/>
              </a:pPr>
              <a:t>2017/10/31</a:t>
            </a:fld>
            <a:r>
              <a:rPr lang="zh-CN" altLang="en-US" dirty="0"/>
              <a:t> </a:t>
            </a:r>
            <a:r>
              <a:rPr lang="en-US" altLang="zh-CN" dirty="0"/>
              <a:t>Yi Wang , </a:t>
            </a:r>
            <a:r>
              <a:rPr lang="en-US" altLang="zh-CN" dirty="0" err="1"/>
              <a:t>Tsinghua</a:t>
            </a:r>
            <a:r>
              <a:rPr lang="en-US" altLang="zh-CN" dirty="0"/>
              <a:t> University</a:t>
            </a:r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MTD Review @BNL</a:t>
            </a: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A7A3-4D64-4933-944C-AE54015369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2DF126B-6885-4489-A4CE-62457C49E3AE}" type="datetime1">
              <a:rPr lang="zh-CN" altLang="en-US"/>
              <a:pPr>
                <a:defRPr/>
              </a:pPr>
              <a:t>2017/10/31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3B86-3401-412B-A290-396D0138F5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B316A7A-6142-404D-854B-69685800DBAD}" type="datetime1">
              <a:rPr lang="zh-CN" altLang="en-US"/>
              <a:pPr>
                <a:defRPr/>
              </a:pPr>
              <a:t>2017/10/31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4A42-5395-4214-9A0D-6E57E13AF2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0DFE98-65DE-4C98-989F-9E5CC6BDABD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7" name="页脚占位符 4"/>
          <p:cNvSpPr txBox="1">
            <a:spLocks/>
          </p:cNvSpPr>
          <p:nvPr userDrawn="1"/>
        </p:nvSpPr>
        <p:spPr>
          <a:xfrm>
            <a:off x="2571736" y="6391275"/>
            <a:ext cx="5572163" cy="500063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0" i="0" dirty="0" smtClean="0">
                <a:solidFill>
                  <a:srgbClr val="0000FF"/>
                </a:solidFill>
                <a:latin typeface="+mn-lt"/>
                <a:ea typeface="+mn-ea"/>
              </a:rPr>
              <a:t>大型强子对撞机（</a:t>
            </a:r>
            <a:r>
              <a:rPr lang="en-US" altLang="zh-CN" sz="1400" b="0" i="0" dirty="0" smtClean="0">
                <a:solidFill>
                  <a:srgbClr val="0000FF"/>
                </a:solidFill>
                <a:latin typeface="+mn-lt"/>
                <a:ea typeface="+mn-ea"/>
              </a:rPr>
              <a:t>LHC</a:t>
            </a:r>
            <a:r>
              <a:rPr lang="zh-CN" altLang="en-US" sz="1400" b="0" i="0" dirty="0" smtClean="0">
                <a:solidFill>
                  <a:srgbClr val="0000FF"/>
                </a:solidFill>
                <a:latin typeface="+mn-lt"/>
                <a:ea typeface="+mn-ea"/>
              </a:rPr>
              <a:t>）实验探测器升级项目</a:t>
            </a:r>
            <a:r>
              <a:rPr lang="en-US" altLang="zh-CN" sz="1400" b="0" i="0" dirty="0" smtClean="0">
                <a:solidFill>
                  <a:srgbClr val="0000FF"/>
                </a:solidFill>
                <a:latin typeface="+mn-lt"/>
                <a:ea typeface="+mn-ea"/>
              </a:rPr>
              <a:t>2017</a:t>
            </a:r>
            <a:r>
              <a:rPr lang="zh-CN" altLang="en-US" sz="1400" b="0" i="0" dirty="0" smtClean="0">
                <a:solidFill>
                  <a:srgbClr val="0000FF"/>
                </a:solidFill>
                <a:latin typeface="+mn-lt"/>
                <a:ea typeface="+mn-ea"/>
              </a:rPr>
              <a:t>年总结会，合肥</a:t>
            </a:r>
            <a:endParaRPr lang="en-US" altLang="zh-CN" sz="1400" b="0" i="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92125" y="6400800"/>
            <a:ext cx="1966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atin typeface="+mn-lt"/>
                <a:ea typeface="+mn-ea"/>
              </a:rPr>
              <a:t>Wang Yi, </a:t>
            </a:r>
            <a:r>
              <a:rPr lang="en-US" altLang="zh-CN" sz="1200" dirty="0" err="1">
                <a:latin typeface="+mn-lt"/>
                <a:ea typeface="+mn-ea"/>
              </a:rPr>
              <a:t>Tsinghua</a:t>
            </a:r>
            <a:r>
              <a:rPr lang="en-US" altLang="zh-CN" sz="1200" dirty="0">
                <a:latin typeface="+mn-lt"/>
                <a:ea typeface="+mn-ea"/>
              </a:rPr>
              <a:t> University</a:t>
            </a:r>
            <a:endParaRPr lang="zh-CN" altLang="en-US" sz="1200" dirty="0">
              <a:latin typeface="+mn-lt"/>
              <a:ea typeface="+mn-ea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 flipV="1">
            <a:off x="714375" y="1071563"/>
            <a:ext cx="7858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42875"/>
            <a:ext cx="928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2910" y="1214422"/>
            <a:ext cx="80391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00FF"/>
                </a:solidFill>
              </a:rPr>
              <a:t>课题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3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：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CMS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端盖</a:t>
            </a:r>
            <a:r>
              <a:rPr lang="el-GR" altLang="zh-CN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μ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子探测器升级</a:t>
            </a:r>
            <a:endParaRPr lang="en-US" altLang="zh-CN" sz="32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Times New Roman"/>
                <a:ea typeface="华文楷体" pitchFamily="2" charset="-122"/>
                <a:cs typeface="Times New Roman"/>
              </a:rPr>
              <a:t>      CMS-MRPC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/>
                <a:ea typeface="华文楷体" pitchFamily="2" charset="-122"/>
                <a:cs typeface="Times New Roman"/>
              </a:rPr>
              <a:t>探测器</a:t>
            </a:r>
            <a:endParaRPr lang="zh-CN" altLang="en-US" sz="3200" b="1" dirty="0">
              <a:solidFill>
                <a:srgbClr val="FF0000"/>
              </a:solidFill>
              <a:ea typeface="华文楷体" pitchFamily="2" charset="-122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14414" y="3571876"/>
            <a:ext cx="72152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ts val="3200"/>
              </a:lnSpc>
            </a:pPr>
            <a:r>
              <a:rPr lang="zh-CN" altLang="en-US" sz="3200" b="1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王义</a:t>
            </a:r>
            <a:endParaRPr lang="en-US" altLang="zh-CN" sz="3200" b="1" dirty="0" smtClean="0">
              <a:solidFill>
                <a:srgbClr val="0000FF"/>
              </a:solidFill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  <a:p>
            <a:pPr eaLnBrk="0" hangingPunct="0">
              <a:lnSpc>
                <a:spcPts val="3200"/>
              </a:lnSpc>
            </a:pPr>
            <a:endParaRPr lang="en-US" altLang="zh-CN" sz="2400" dirty="0" smtClean="0">
              <a:solidFill>
                <a:srgbClr val="0000FF"/>
              </a:solidFill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  <a:p>
            <a:pPr algn="ctr" eaLnBrk="0" hangingPunct="0">
              <a:lnSpc>
                <a:spcPts val="3200"/>
              </a:lnSpc>
            </a:pPr>
            <a:r>
              <a:rPr lang="zh-CN" altLang="en-US" sz="2400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清华大学工程物理系</a:t>
            </a:r>
            <a:endParaRPr lang="zh-CN" altLang="en-US" sz="2400" dirty="0">
              <a:solidFill>
                <a:srgbClr val="0000FF"/>
              </a:solidFill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67" y="3919777"/>
            <a:ext cx="7128282" cy="283008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50514" y="1267237"/>
            <a:ext cx="6901793" cy="2521803"/>
            <a:chOff x="1150514" y="1207979"/>
            <a:chExt cx="6901793" cy="2521803"/>
          </a:xfrm>
        </p:grpSpPr>
        <p:grpSp>
          <p:nvGrpSpPr>
            <p:cNvPr id="6" name="组合 5"/>
            <p:cNvGrpSpPr/>
            <p:nvPr/>
          </p:nvGrpSpPr>
          <p:grpSpPr>
            <a:xfrm>
              <a:off x="1150514" y="1207979"/>
              <a:ext cx="6901793" cy="2521803"/>
              <a:chOff x="1150514" y="1207979"/>
              <a:chExt cx="6901793" cy="2521803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0514" y="1555541"/>
                <a:ext cx="5742930" cy="1816765"/>
              </a:xfrm>
              <a:prstGeom prst="rect">
                <a:avLst/>
              </a:prstGeom>
            </p:spPr>
          </p:pic>
          <p:sp>
            <p:nvSpPr>
              <p:cNvPr id="13" name="文本框 12"/>
              <p:cNvSpPr txBox="1"/>
              <p:nvPr/>
            </p:nvSpPr>
            <p:spPr>
              <a:xfrm>
                <a:off x="1221395" y="2254543"/>
                <a:ext cx="955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e- beam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627784" y="1934128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S24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3097296" y="3347700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S25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4046571" y="1207979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S1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046571" y="3360450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S2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6475107" y="1207979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S3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6476854" y="3360450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S4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5120008" y="1207979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MRPC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4501447" y="1992093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S14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4739976" y="2888110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S13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5823252" y="1920165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S6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2187709" y="2463923"/>
                <a:ext cx="586459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矩形 6"/>
            <p:cNvSpPr/>
            <p:nvPr/>
          </p:nvSpPr>
          <p:spPr>
            <a:xfrm>
              <a:off x="2661664" y="1961905"/>
              <a:ext cx="962985" cy="168745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971492" y="1249550"/>
              <a:ext cx="559319" cy="23998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415585" y="1249550"/>
              <a:ext cx="559319" cy="23998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592081" y="2013863"/>
              <a:ext cx="617116" cy="12054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828511" y="1996032"/>
              <a:ext cx="505614" cy="83722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TextBox 28"/>
          <p:cNvSpPr txBox="1"/>
          <p:nvPr/>
        </p:nvSpPr>
        <p:spPr>
          <a:xfrm>
            <a:off x="659703" y="3133948"/>
            <a:ext cx="1728228" cy="338554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 measurement</a:t>
            </a:r>
          </a:p>
        </p:txBody>
      </p:sp>
      <p:sp>
        <p:nvSpPr>
          <p:cNvPr id="26" name="TextBox 28"/>
          <p:cNvSpPr txBox="1"/>
          <p:nvPr/>
        </p:nvSpPr>
        <p:spPr>
          <a:xfrm>
            <a:off x="2452544" y="1317046"/>
            <a:ext cx="1224350" cy="584775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Coincidence triggering</a:t>
            </a:r>
          </a:p>
        </p:txBody>
      </p:sp>
      <p:sp>
        <p:nvSpPr>
          <p:cNvPr id="27" name="TextBox 28"/>
          <p:cNvSpPr txBox="1"/>
          <p:nvPr/>
        </p:nvSpPr>
        <p:spPr>
          <a:xfrm>
            <a:off x="4645309" y="3515855"/>
            <a:ext cx="1688816" cy="338554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selection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236296" y="1322077"/>
            <a:ext cx="1224350" cy="584775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Coincidence triggering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795023" y="1311289"/>
            <a:ext cx="143970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Setup.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右箭头 29"/>
          <p:cNvSpPr/>
          <p:nvPr/>
        </p:nvSpPr>
        <p:spPr>
          <a:xfrm flipH="1">
            <a:off x="2461798" y="3182454"/>
            <a:ext cx="137723" cy="23725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右箭头 30"/>
          <p:cNvSpPr/>
          <p:nvPr/>
        </p:nvSpPr>
        <p:spPr>
          <a:xfrm flipH="1">
            <a:off x="3751763" y="1520014"/>
            <a:ext cx="137723" cy="23725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>
            <a:off x="7040158" y="1494447"/>
            <a:ext cx="142198" cy="23725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下箭头 32"/>
          <p:cNvSpPr/>
          <p:nvPr/>
        </p:nvSpPr>
        <p:spPr>
          <a:xfrm flipV="1">
            <a:off x="4777472" y="3305479"/>
            <a:ext cx="288032" cy="1547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下箭头 33"/>
          <p:cNvSpPr/>
          <p:nvPr/>
        </p:nvSpPr>
        <p:spPr>
          <a:xfrm flipV="1">
            <a:off x="5937302" y="2930556"/>
            <a:ext cx="288032" cy="52963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箭头连接符 34"/>
          <p:cNvCxnSpPr/>
          <p:nvPr/>
        </p:nvCxnSpPr>
        <p:spPr>
          <a:xfrm flipH="1">
            <a:off x="2915816" y="3739978"/>
            <a:ext cx="198087" cy="17772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4194683" y="3773988"/>
            <a:ext cx="23090" cy="20831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H="1">
            <a:off x="4728519" y="3910145"/>
            <a:ext cx="192969" cy="16586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H="1">
            <a:off x="5412259" y="3912973"/>
            <a:ext cx="82379" cy="15981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H="1">
            <a:off x="5964195" y="3912973"/>
            <a:ext cx="98855" cy="16475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H="1">
            <a:off x="6614984" y="3764692"/>
            <a:ext cx="82378" cy="22489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1123231" y="300831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束流测试设备布置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43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3" name="TextBox 23"/>
          <p:cNvSpPr txBox="1"/>
          <p:nvPr/>
        </p:nvSpPr>
        <p:spPr>
          <a:xfrm>
            <a:off x="795022" y="1311288"/>
            <a:ext cx="752139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Run005 ~ Run021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HV: ±5400 V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±6700 V;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Rate: 11 kHz/cm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 position: Horizontal – center; Vertical: between 3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4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strip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8"/>
          <p:cNvSpPr txBox="1"/>
          <p:nvPr/>
        </p:nvSpPr>
        <p:spPr>
          <a:xfrm>
            <a:off x="815372" y="2204864"/>
            <a:ext cx="7488832" cy="338554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 the horizontal center on the mosaic interface as zero point, beam spot at (-8, -30).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52601"/>
            <a:ext cx="5195751" cy="3031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855099"/>
            <a:ext cx="2678326" cy="3689648"/>
          </a:xfrm>
          <a:prstGeom prst="rect">
            <a:avLst/>
          </a:prstGeom>
        </p:spPr>
      </p:pic>
      <p:sp>
        <p:nvSpPr>
          <p:cNvPr id="7" name="TextBox 28"/>
          <p:cNvSpPr txBox="1"/>
          <p:nvPr/>
        </p:nvSpPr>
        <p:spPr>
          <a:xfrm>
            <a:off x="575445" y="5901459"/>
            <a:ext cx="4981952" cy="584775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PMT Trigger (S1&amp;S2&amp;S3&amp;S4) dimension: 20 × 20 mm</a:t>
            </a:r>
            <a:r>
              <a:rPr lang="en-US" altLang="zh-CN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spot dimension: 100 mm in diameter.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23231" y="300831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高压扫描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1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20" y="980728"/>
            <a:ext cx="4269045" cy="3265360"/>
          </a:xfrm>
          <a:prstGeom prst="rect">
            <a:avLst/>
          </a:prstGeom>
        </p:spPr>
      </p:pic>
      <p:sp>
        <p:nvSpPr>
          <p:cNvPr id="4" name="TextBox 23"/>
          <p:cNvSpPr txBox="1"/>
          <p:nvPr/>
        </p:nvSpPr>
        <p:spPr>
          <a:xfrm>
            <a:off x="1515129" y="1249583"/>
            <a:ext cx="183276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Rate: 11 kHz/cm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560218"/>
            <a:ext cx="4347476" cy="3044731"/>
          </a:xfrm>
          <a:prstGeom prst="rect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5580112" y="1560218"/>
            <a:ext cx="183276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Rate: 11 kHz/cm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8"/>
              <p:cNvSpPr txBox="1"/>
              <p:nvPr/>
            </p:nvSpPr>
            <p:spPr>
              <a:xfrm>
                <a:off x="5076182" y="4739242"/>
                <a:ext cx="2954036" cy="802271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softEdge rad="31750"/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Efficiency</a:t>
                </a:r>
              </a:p>
              <a:p>
                <a:r>
                  <a:rPr lang="en-US" altLang="zh-C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Cut on S6: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𝑇𝑟𝑒𝑓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&amp;&amp; 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 &amp;&amp;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𝑀𝑅𝑃𝐶</m:t>
                        </m:r>
                      </m:num>
                      <m:den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𝑇𝑟𝑒𝑓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&amp;&amp;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altLang="zh-CN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182" y="4739242"/>
                <a:ext cx="2954036" cy="8022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softEdge rad="3175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23231" y="300831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工作电流和探测效率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59" y="4005064"/>
            <a:ext cx="3117074" cy="2384226"/>
          </a:xfrm>
          <a:prstGeom prst="rect">
            <a:avLst/>
          </a:prstGeom>
        </p:spPr>
      </p:pic>
      <p:sp>
        <p:nvSpPr>
          <p:cNvPr id="11" name="TextBox 23"/>
          <p:cNvSpPr txBox="1"/>
          <p:nvPr/>
        </p:nvSpPr>
        <p:spPr>
          <a:xfrm>
            <a:off x="2487496" y="5356847"/>
            <a:ext cx="183276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Rate: 11 kHz/cm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64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899" y="764704"/>
            <a:ext cx="7643195" cy="5846222"/>
          </a:xfrm>
          <a:prstGeom prst="rect">
            <a:avLst/>
          </a:prstGeom>
        </p:spPr>
      </p:pic>
      <p:sp>
        <p:nvSpPr>
          <p:cNvPr id="4" name="TextBox 23"/>
          <p:cNvSpPr txBox="1"/>
          <p:nvPr/>
        </p:nvSpPr>
        <p:spPr>
          <a:xfrm>
            <a:off x="6764398" y="2060848"/>
            <a:ext cx="19891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Run005 ~ Run009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3"/>
          <p:cNvSpPr txBox="1"/>
          <p:nvPr/>
        </p:nvSpPr>
        <p:spPr>
          <a:xfrm>
            <a:off x="6764398" y="4061704"/>
            <a:ext cx="19891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Run017 ~ Run021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8"/>
              <p:cNvSpPr txBox="1"/>
              <p:nvPr/>
            </p:nvSpPr>
            <p:spPr>
              <a:xfrm>
                <a:off x="3698171" y="4797152"/>
                <a:ext cx="5055341" cy="645177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softEdge rad="31750"/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𝑇𝑂𝐹</m:t>
                    </m:r>
                    <m:r>
                      <a:rPr lang="en-US" altLang="zh-C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2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𝐿𝑒𝑓𝑡𝐿𝑒𝑎𝑑</m:t>
                            </m:r>
                            <m:r>
                              <a:rPr lang="en-US" altLang="zh-C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𝑅𝑖𝑔h𝑡𝐿𝑒𝑎𝑑</m:t>
                            </m:r>
                          </m:num>
                          <m:den>
                            <m:r>
                              <a:rPr lang="en-US" altLang="zh-C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𝐿𝑒𝑎𝑑𝑅𝑒𝑓</m:t>
                        </m:r>
                      </m:e>
                    </m:d>
                    <m:r>
                      <a:rPr lang="en-US" altLang="zh-C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−(</m:t>
                    </m:r>
                    <m:r>
                      <a:rPr lang="en-US" altLang="zh-C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𝑅𝐹</m:t>
                    </m:r>
                    <m:r>
                      <a:rPr lang="en-US" altLang="zh-C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𝑇𝑅𝑒𝑓</m:t>
                    </m:r>
                    <m:r>
                      <a:rPr lang="en-US" altLang="zh-C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𝑇𝑂</m:t>
                    </m:r>
                    <m:r>
                      <a:rPr lang="en-US" altLang="zh-C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zh-C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2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𝐿𝑒𝑓𝑡</m:t>
                            </m:r>
                            <m:r>
                              <a:rPr lang="en-US" altLang="zh-CN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𝑇𝑟𝑎𝑖𝑙</m:t>
                            </m:r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𝑅𝑖𝑔h𝑡𝑇𝑟𝑎𝑖𝑙</m:t>
                            </m:r>
                          </m:num>
                          <m:den>
                            <m:r>
                              <a:rPr lang="en-US" altLang="zh-C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𝑇𝑟𝑎𝑖𝑙</m:t>
                        </m:r>
                        <m:r>
                          <a:rPr lang="en-US" altLang="zh-C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𝑅𝑒𝑓</m:t>
                        </m:r>
                      </m:e>
                    </m:d>
                    <m:r>
                      <a:rPr lang="en-US" altLang="zh-C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sz="120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𝐿𝑒𝑓𝑡</m:t>
                        </m:r>
                        <m:r>
                          <a:rPr lang="en-US" altLang="zh-C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𝐿𝑒𝑎𝑑</m:t>
                        </m:r>
                        <m:r>
                          <a:rPr lang="en-US" altLang="zh-C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𝑅𝑖𝑔h𝑡𝐿𝑒𝑎𝑑</m:t>
                        </m:r>
                      </m:num>
                      <m:den>
                        <m:r>
                          <a:rPr lang="en-US" altLang="zh-C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𝐿𝑒𝑎𝑑</m:t>
                    </m:r>
                    <m:r>
                      <a:rPr lang="en-US" altLang="zh-CN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𝑅𝑒𝑓</m:t>
                    </m:r>
                    <m:r>
                      <a:rPr lang="en-US" altLang="zh-CN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171" y="4797152"/>
                <a:ext cx="5055341" cy="645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softEdge rad="3175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/>
          <p:cNvCxnSpPr/>
          <p:nvPr/>
        </p:nvCxnSpPr>
        <p:spPr>
          <a:xfrm>
            <a:off x="1035370" y="3165681"/>
            <a:ext cx="78571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23231" y="300831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时间分辨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53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149564"/>
            <a:ext cx="4670648" cy="3572543"/>
          </a:xfrm>
          <a:prstGeom prst="rect">
            <a:avLst/>
          </a:prstGeom>
        </p:spPr>
      </p:pic>
      <p:sp>
        <p:nvSpPr>
          <p:cNvPr id="6" name="TextBox 23"/>
          <p:cNvSpPr txBox="1"/>
          <p:nvPr/>
        </p:nvSpPr>
        <p:spPr>
          <a:xfrm>
            <a:off x="427824" y="1210013"/>
            <a:ext cx="62954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 scan at different rate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0.35 kHz/cm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2.3 kHz/cm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11 kHz/cm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before the MRPC was damaged.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647" y="2320192"/>
            <a:ext cx="4453106" cy="3406147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23231" y="300831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计数率扫描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1448271" y="5645995"/>
            <a:ext cx="19891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探测效率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5728667" y="5645995"/>
            <a:ext cx="19891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时间分辨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10" y="1412776"/>
            <a:ext cx="2236782" cy="396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0" y="1427406"/>
            <a:ext cx="2235484" cy="396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21" y="1412776"/>
            <a:ext cx="3679618" cy="2078409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922601" y="3789040"/>
            <a:ext cx="648072" cy="304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28"/>
          <p:cNvSpPr txBox="1"/>
          <p:nvPr/>
        </p:nvSpPr>
        <p:spPr>
          <a:xfrm>
            <a:off x="633066" y="5480098"/>
            <a:ext cx="1399072" cy="369332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repair</a:t>
            </a:r>
          </a:p>
        </p:txBody>
      </p:sp>
      <p:sp>
        <p:nvSpPr>
          <p:cNvPr id="9" name="TextBox 28"/>
          <p:cNvSpPr txBox="1"/>
          <p:nvPr/>
        </p:nvSpPr>
        <p:spPr>
          <a:xfrm>
            <a:off x="3004765" y="5517232"/>
            <a:ext cx="1399072" cy="369332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repair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123231" y="300831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探测器修复后进行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GIF</a:t>
            </a:r>
            <a:r>
              <a:rPr lang="en-US" altLang="zh-CN" sz="3200" b="1" baseline="30000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++</a:t>
            </a: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实验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76056" y="3698973"/>
            <a:ext cx="38503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Chamber has been repaired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CERN in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Sep, 2017</a:t>
            </a:r>
          </a:p>
          <a:p>
            <a:pPr marL="342900" indent="-342900"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flushed with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CMS gas: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95.2%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4.5%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i-C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0.3%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Dark current was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0.02 </a:t>
            </a:r>
            <a:r>
              <a:rPr lang="el-GR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at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70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123231" y="300831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GIF</a:t>
            </a:r>
            <a:r>
              <a:rPr lang="en-US" altLang="zh-CN" sz="3200" b="1" baseline="30000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++</a:t>
            </a: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实验布置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sp>
        <p:nvSpPr>
          <p:cNvPr id="25" name="TextBox 28"/>
          <p:cNvSpPr txBox="1"/>
          <p:nvPr/>
        </p:nvSpPr>
        <p:spPr>
          <a:xfrm>
            <a:off x="7221740" y="3016830"/>
            <a:ext cx="1818945" cy="584775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+ Internal trigger</a:t>
            </a:r>
          </a:p>
        </p:txBody>
      </p:sp>
      <p:sp>
        <p:nvSpPr>
          <p:cNvPr id="26" name="TextBox 28"/>
          <p:cNvSpPr txBox="1"/>
          <p:nvPr/>
        </p:nvSpPr>
        <p:spPr>
          <a:xfrm>
            <a:off x="1398695" y="3266494"/>
            <a:ext cx="1683637" cy="338554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trigger</a:t>
            </a:r>
          </a:p>
        </p:txBody>
      </p:sp>
      <p:sp>
        <p:nvSpPr>
          <p:cNvPr id="27" name="下箭头 26"/>
          <p:cNvSpPr/>
          <p:nvPr/>
        </p:nvSpPr>
        <p:spPr>
          <a:xfrm flipH="1" flipV="1">
            <a:off x="4988955" y="1472269"/>
            <a:ext cx="167180" cy="22942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613877" y="2084696"/>
            <a:ext cx="1406665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842833" y="1661813"/>
            <a:ext cx="139965" cy="12641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934724" y="1664991"/>
            <a:ext cx="144016" cy="12641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043930" y="1865021"/>
            <a:ext cx="178236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09434" y="1969958"/>
            <a:ext cx="72008" cy="6615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flipH="1" flipV="1">
            <a:off x="2605191" y="2281022"/>
            <a:ext cx="4001831" cy="117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下箭头 33"/>
          <p:cNvSpPr/>
          <p:nvPr/>
        </p:nvSpPr>
        <p:spPr>
          <a:xfrm>
            <a:off x="2842833" y="2962731"/>
            <a:ext cx="139965" cy="22898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28"/>
          <p:cNvSpPr txBox="1"/>
          <p:nvPr/>
        </p:nvSpPr>
        <p:spPr>
          <a:xfrm>
            <a:off x="5341463" y="3263051"/>
            <a:ext cx="1534781" cy="338554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trigger</a:t>
            </a:r>
          </a:p>
        </p:txBody>
      </p:sp>
      <p:sp>
        <p:nvSpPr>
          <p:cNvPr id="36" name="TextBox 28"/>
          <p:cNvSpPr txBox="1"/>
          <p:nvPr/>
        </p:nvSpPr>
        <p:spPr>
          <a:xfrm>
            <a:off x="2912815" y="1078494"/>
            <a:ext cx="1714592" cy="338554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MRPC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hamber</a:t>
            </a:r>
          </a:p>
        </p:txBody>
      </p:sp>
      <p:sp>
        <p:nvSpPr>
          <p:cNvPr id="37" name="矩形 36"/>
          <p:cNvSpPr/>
          <p:nvPr/>
        </p:nvSpPr>
        <p:spPr>
          <a:xfrm flipH="1">
            <a:off x="4769890" y="1734520"/>
            <a:ext cx="165850" cy="111848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 flipH="1">
            <a:off x="5218648" y="1733580"/>
            <a:ext cx="165850" cy="111848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28"/>
          <p:cNvSpPr txBox="1"/>
          <p:nvPr/>
        </p:nvSpPr>
        <p:spPr>
          <a:xfrm>
            <a:off x="4896802" y="1095301"/>
            <a:ext cx="1540568" cy="338554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GT1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GT2</a:t>
            </a:r>
          </a:p>
        </p:txBody>
      </p:sp>
      <p:sp>
        <p:nvSpPr>
          <p:cNvPr id="40" name="下箭头 39"/>
          <p:cNvSpPr/>
          <p:nvPr/>
        </p:nvSpPr>
        <p:spPr>
          <a:xfrm flipH="1" flipV="1">
            <a:off x="4043930" y="1441785"/>
            <a:ext cx="190491" cy="35824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下箭头 40"/>
          <p:cNvSpPr/>
          <p:nvPr/>
        </p:nvSpPr>
        <p:spPr>
          <a:xfrm>
            <a:off x="5942171" y="2990471"/>
            <a:ext cx="139965" cy="22898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下箭头 41"/>
          <p:cNvSpPr/>
          <p:nvPr/>
        </p:nvSpPr>
        <p:spPr>
          <a:xfrm>
            <a:off x="3590742" y="2693116"/>
            <a:ext cx="123636" cy="46254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爆炸形 1 42"/>
          <p:cNvSpPr/>
          <p:nvPr/>
        </p:nvSpPr>
        <p:spPr>
          <a:xfrm>
            <a:off x="669404" y="1781592"/>
            <a:ext cx="1656184" cy="1052035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17032"/>
            <a:ext cx="4271053" cy="2759442"/>
          </a:xfrm>
          <a:prstGeom prst="rect">
            <a:avLst/>
          </a:prstGeom>
        </p:spPr>
      </p:pic>
      <p:cxnSp>
        <p:nvCxnSpPr>
          <p:cNvPr id="45" name="曲线连接符 44"/>
          <p:cNvCxnSpPr>
            <a:stCxn id="32" idx="2"/>
          </p:cNvCxnSpPr>
          <p:nvPr/>
        </p:nvCxnSpPr>
        <p:spPr>
          <a:xfrm rot="5400000">
            <a:off x="2310731" y="3665163"/>
            <a:ext cx="2368388" cy="301026"/>
          </a:xfrm>
          <a:prstGeom prst="curvedConnector3">
            <a:avLst>
              <a:gd name="adj1" fmla="val 1252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曲线连接符 45"/>
          <p:cNvCxnSpPr>
            <a:stCxn id="31" idx="2"/>
          </p:cNvCxnSpPr>
          <p:nvPr/>
        </p:nvCxnSpPr>
        <p:spPr>
          <a:xfrm rot="5400000">
            <a:off x="3092167" y="3310916"/>
            <a:ext cx="1622680" cy="459083"/>
          </a:xfrm>
          <a:prstGeom prst="curvedConnector3">
            <a:avLst>
              <a:gd name="adj1" fmla="val -90"/>
            </a:avLst>
          </a:prstGeom>
          <a:ln w="57150">
            <a:solidFill>
              <a:srgbClr val="FF0000"/>
            </a:solidFill>
            <a:beve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28"/>
          <p:cNvSpPr txBox="1"/>
          <p:nvPr/>
        </p:nvSpPr>
        <p:spPr>
          <a:xfrm>
            <a:off x="3469171" y="3263051"/>
            <a:ext cx="1431328" cy="338554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trigger</a:t>
            </a:r>
          </a:p>
        </p:txBody>
      </p:sp>
      <p:cxnSp>
        <p:nvCxnSpPr>
          <p:cNvPr id="48" name="曲线连接符 47"/>
          <p:cNvCxnSpPr/>
          <p:nvPr/>
        </p:nvCxnSpPr>
        <p:spPr>
          <a:xfrm rot="5400000">
            <a:off x="4222656" y="3493610"/>
            <a:ext cx="1532336" cy="18404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4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3960440" cy="26894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412775"/>
            <a:ext cx="4559596" cy="3096345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23231" y="300831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Cs</a:t>
            </a: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源关闭时的高压扫描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92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241484" cy="288032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23231" y="300831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1KHz/cm</a:t>
            </a:r>
            <a:r>
              <a:rPr lang="en-US" altLang="zh-CN" sz="3200" b="1" baseline="30000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2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本底时的高压扫描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44265"/>
            <a:ext cx="4619263" cy="313686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48064" y="1914685"/>
            <a:ext cx="1728192" cy="36933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Rate:1 kHz/cm</a:t>
            </a:r>
            <a:r>
              <a:rPr lang="en-US" altLang="zh-CN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71600" y="2128660"/>
            <a:ext cx="1728192" cy="36933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Rate:1 kHz/cm</a:t>
            </a:r>
            <a:r>
              <a:rPr lang="en-US" altLang="zh-CN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5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82588"/>
            <a:ext cx="5917722" cy="40186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3568" y="5401815"/>
            <a:ext cx="7488832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 efficiency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along with high rate.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Efficiency always reaches about 95% at ± 6000V.</a:t>
            </a:r>
            <a:endParaRPr lang="zh-CN" altLang="en-US" sz="2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44119"/>
              </p:ext>
            </p:extLst>
          </p:nvPr>
        </p:nvGraphicFramePr>
        <p:xfrm>
          <a:off x="6025226" y="1556792"/>
          <a:ext cx="2795246" cy="3346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8156">
                  <a:extLst>
                    <a:ext uri="{9D8B030D-6E8A-4147-A177-3AD203B41FA5}">
                      <a16:colId xmlns="" xmlns:a16="http://schemas.microsoft.com/office/drawing/2014/main" val="2814489338"/>
                    </a:ext>
                  </a:extLst>
                </a:gridCol>
                <a:gridCol w="1397090">
                  <a:extLst>
                    <a:ext uri="{9D8B030D-6E8A-4147-A177-3AD203B41FA5}">
                      <a16:colId xmlns="" xmlns:a16="http://schemas.microsoft.com/office/drawing/2014/main" val="2346694523"/>
                    </a:ext>
                  </a:extLst>
                </a:gridCol>
              </a:tblGrid>
              <a:tr h="46616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Rate[</a:t>
                      </a:r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kHz/cm</a:t>
                      </a:r>
                      <a:r>
                        <a:rPr lang="en-US" altLang="zh-CN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]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Efficiency[%]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607205867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94.12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957362438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0.29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94.81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466396103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93.41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1741187717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1.007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95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4074763960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2.64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94.68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826391623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4.64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93.93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2818845756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10.83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93.75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="" xmlns:a16="http://schemas.microsoft.com/office/drawing/2014/main" val="39090358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23231" y="300831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200" b="1" dirty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不同</a:t>
            </a: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本底计数率时的探测效率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31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pic>
        <p:nvPicPr>
          <p:cNvPr id="17" name="图片 112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5403214" cy="357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9217"/>
          <p:cNvSpPr txBox="1">
            <a:spLocks noChangeArrowheads="1"/>
          </p:cNvSpPr>
          <p:nvPr/>
        </p:nvSpPr>
        <p:spPr bwMode="auto">
          <a:xfrm>
            <a:off x="3500430" y="4929198"/>
            <a:ext cx="2577873" cy="115575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2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端盖</a:t>
            </a:r>
            <a:r>
              <a:rPr lang="el-GR" altLang="zh-CN" sz="2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μ</a:t>
            </a:r>
            <a:r>
              <a:rPr lang="zh-CN" altLang="en-US" sz="2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探测器升级</a:t>
            </a:r>
            <a:endParaRPr lang="en-US" altLang="zh-CN" sz="20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20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清华大学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玻璃</a:t>
            </a:r>
            <a:r>
              <a:rPr lang="en-US" altLang="zh-CN" sz="2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M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RPC</a:t>
            </a:r>
          </a:p>
          <a:p>
            <a: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20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RE3/1+RE4/1</a:t>
            </a:r>
            <a:endParaRPr lang="en-US" altLang="zh-CN" sz="20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000100" y="285728"/>
            <a:ext cx="7072362" cy="571504"/>
          </a:xfrm>
          <a:prstGeom prst="rect">
            <a:avLst/>
          </a:prstGeom>
          <a:solidFill>
            <a:srgbClr val="FFFF00"/>
          </a:soli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+mj-lt"/>
                <a:ea typeface="华文楷体" pitchFamily="2" charset="-122"/>
              </a:rPr>
              <a:t>CMS</a:t>
            </a:r>
            <a:r>
              <a:rPr lang="zh-CN" altLang="en-US" sz="3200" b="1" dirty="0" smtClean="0">
                <a:solidFill>
                  <a:srgbClr val="FF0000"/>
                </a:solidFill>
                <a:latin typeface="+mj-lt"/>
                <a:ea typeface="华文楷体" pitchFamily="2" charset="-122"/>
              </a:rPr>
              <a:t>端盖缪子探测器升级内容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华文楷体" pitchFamily="2" charset="-122"/>
            </a:endParaRPr>
          </a:p>
        </p:txBody>
      </p:sp>
      <p:cxnSp>
        <p:nvCxnSpPr>
          <p:cNvPr id="33" name="直接箭头连接符 32"/>
          <p:cNvCxnSpPr>
            <a:stCxn id="19" idx="0"/>
          </p:cNvCxnSpPr>
          <p:nvPr/>
        </p:nvCxnSpPr>
        <p:spPr>
          <a:xfrm rot="5400000" flipH="1" flipV="1">
            <a:off x="4359212" y="4359221"/>
            <a:ext cx="1000132" cy="1398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rot="5400000" flipH="1" flipV="1">
            <a:off x="4179091" y="4464851"/>
            <a:ext cx="92869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072198" y="1785926"/>
            <a:ext cx="30718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In CMS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PhaseII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upgrade, station 3 and 4 of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Muon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system is intended to be constructed with RPC.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Requirement: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Rate &gt;2kHz/cm</a:t>
            </a:r>
            <a:r>
              <a:rPr kumimoji="0" lang="en-US" altLang="zh-CN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Trapezoidal, space limit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Time resolution &lt;100ps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lang="en-US" altLang="zh-CN" kern="0" dirty="0" smtClean="0">
                <a:solidFill>
                  <a:sysClr val="windowText" lastClr="000000"/>
                </a:solidFill>
              </a:rPr>
              <a:t> Efficiency &gt;95%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00100" y="214290"/>
            <a:ext cx="7286625" cy="78581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文章和专利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99983" y="1340768"/>
            <a:ext cx="7786742" cy="445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>
              <a:lnSpc>
                <a:spcPct val="130000"/>
              </a:lnSpc>
              <a:buAutoNum type="arabicPeriod"/>
              <a:tabLst>
                <a:tab pos="268288" algn="l"/>
              </a:tabLst>
              <a:defRPr/>
            </a:pPr>
            <a:r>
              <a:rPr lang="en-US" altLang="zh-CN" dirty="0" smtClean="0"/>
              <a:t>Wang </a:t>
            </a:r>
            <a:r>
              <a:rPr lang="en-US" altLang="zh-CN" dirty="0" err="1"/>
              <a:t>Fuyue</a:t>
            </a:r>
            <a:r>
              <a:rPr lang="en-US" altLang="zh-CN" dirty="0"/>
              <a:t>, Wang Yi. Performance study of new style mosaic MRPC. Chinese Physics C, 2016, 40(11) , 116006 . DOI</a:t>
            </a:r>
            <a:r>
              <a:rPr lang="zh-CN" altLang="zh-CN" dirty="0"/>
              <a:t>：</a:t>
            </a:r>
            <a:r>
              <a:rPr lang="en-US" altLang="zh-CN" dirty="0"/>
              <a:t>10.1088/1674-1137/40/11/116006. </a:t>
            </a:r>
            <a:endParaRPr lang="en-US" altLang="zh-CN" dirty="0" smtClean="0"/>
          </a:p>
          <a:p>
            <a:pPr marL="360363" lvl="0" indent="-360363" algn="just">
              <a:lnSpc>
                <a:spcPct val="130000"/>
              </a:lnSpc>
              <a:buAutoNum type="arabicPeriod"/>
              <a:tabLst>
                <a:tab pos="268288" algn="l"/>
              </a:tabLst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Fuyue</a:t>
            </a:r>
            <a:r>
              <a:rPr lang="en-US" altLang="zh-CN" dirty="0"/>
              <a:t>, Han Dong and Wang Yi. Performance study of a Mosaic high rate MRPC. 2016 JINST 11 </a:t>
            </a:r>
            <a:r>
              <a:rPr lang="en-US" altLang="zh-CN" dirty="0" smtClean="0"/>
              <a:t>C09016</a:t>
            </a:r>
          </a:p>
          <a:p>
            <a:pPr marL="457200" lvl="0" indent="-457200" algn="just">
              <a:lnSpc>
                <a:spcPct val="130000"/>
              </a:lnSpc>
              <a:buAutoNum type="arabicPeriod"/>
              <a:tabLst>
                <a:tab pos="268288" algn="l"/>
                <a:tab pos="360363" algn="l"/>
              </a:tabLst>
              <a:defRPr/>
            </a:pPr>
            <a:r>
              <a:rPr lang="en-US" altLang="zh-CN" dirty="0" err="1" smtClean="0"/>
              <a:t>Lyu</a:t>
            </a:r>
            <a:r>
              <a:rPr lang="en-US" altLang="zh-CN" dirty="0" smtClean="0"/>
              <a:t> </a:t>
            </a:r>
            <a:r>
              <a:rPr lang="en-US" altLang="zh-CN" dirty="0" err="1"/>
              <a:t>Pengfei</a:t>
            </a:r>
            <a:r>
              <a:rPr lang="en-US" altLang="zh-CN" dirty="0"/>
              <a:t>, Wang Yi. et al. Gas related effects on multi-gap RPC performance in high luminosity experiments. 2016 JINST 11 C11041 </a:t>
            </a:r>
            <a:endParaRPr lang="en-US" altLang="zh-CN" dirty="0" smtClean="0"/>
          </a:p>
          <a:p>
            <a:pPr marL="457200" lvl="0" indent="-457200" algn="just">
              <a:lnSpc>
                <a:spcPct val="130000"/>
              </a:lnSpc>
              <a:buAutoNum type="arabicPeriod"/>
              <a:tabLst>
                <a:tab pos="268288" algn="l"/>
              </a:tabLst>
              <a:defRPr/>
            </a:pPr>
            <a:r>
              <a:rPr lang="en-US" altLang="zh-CN" dirty="0" err="1"/>
              <a:t>Lyu</a:t>
            </a:r>
            <a:r>
              <a:rPr lang="en-US" altLang="zh-CN" dirty="0"/>
              <a:t> </a:t>
            </a:r>
            <a:r>
              <a:rPr lang="en-US" altLang="zh-CN" dirty="0" err="1"/>
              <a:t>Pengfei</a:t>
            </a:r>
            <a:r>
              <a:rPr lang="en-US" altLang="zh-CN" dirty="0"/>
              <a:t>, Wang Yi. Development and performance of self-sealed MRPC. </a:t>
            </a:r>
            <a:r>
              <a:rPr lang="en-US" altLang="zh-CN" dirty="0" smtClean="0"/>
              <a:t>JINST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12</a:t>
            </a:r>
            <a:r>
              <a:rPr lang="zh-CN" altLang="en-US" dirty="0" smtClean="0"/>
              <a:t>，</a:t>
            </a:r>
            <a:r>
              <a:rPr lang="en-US" altLang="zh-CN" dirty="0" smtClean="0"/>
              <a:t>C03055</a:t>
            </a:r>
          </a:p>
          <a:p>
            <a:pPr marL="457200" lvl="0" indent="-457200" algn="just">
              <a:lnSpc>
                <a:spcPct val="130000"/>
              </a:lnSpc>
              <a:buAutoNum type="arabicPeriod"/>
              <a:tabLst>
                <a:tab pos="268288" algn="l"/>
              </a:tabLst>
              <a:defRPr/>
            </a:pPr>
            <a:r>
              <a:rPr lang="zh-CN" altLang="zh-CN" dirty="0"/>
              <a:t>一种新型的阻性板室</a:t>
            </a:r>
            <a:r>
              <a:rPr lang="zh-CN" altLang="zh-CN" dirty="0" smtClean="0"/>
              <a:t>探测器</a:t>
            </a:r>
            <a:r>
              <a:rPr lang="en-US" altLang="zh-CN" dirty="0" smtClean="0"/>
              <a:t>, </a:t>
            </a:r>
            <a:r>
              <a:rPr lang="zh-CN" altLang="zh-CN" dirty="0" smtClean="0"/>
              <a:t>发明</a:t>
            </a:r>
            <a:r>
              <a:rPr lang="zh-CN" altLang="zh-CN" dirty="0"/>
              <a:t>专利号：</a:t>
            </a:r>
            <a:r>
              <a:rPr lang="en-US" altLang="zh-CN" dirty="0"/>
              <a:t>ZL201410190976.X</a:t>
            </a:r>
            <a:endParaRPr lang="en-US" altLang="zh-CN" dirty="0" smtClean="0"/>
          </a:p>
          <a:p>
            <a:pPr marL="457200" lvl="0" indent="-457200" algn="just">
              <a:lnSpc>
                <a:spcPct val="130000"/>
              </a:lnSpc>
              <a:buAutoNum type="arabicPeriod"/>
              <a:tabLst>
                <a:tab pos="268288" algn="l"/>
              </a:tabLst>
              <a:defRPr/>
            </a:pPr>
            <a:r>
              <a:rPr lang="zh-CN" altLang="zh-CN" dirty="0" smtClean="0"/>
              <a:t>快</a:t>
            </a:r>
            <a:r>
              <a:rPr lang="zh-CN" altLang="zh-CN" dirty="0"/>
              <a:t>时间响应射线探测器，实用新型，</a:t>
            </a:r>
            <a:r>
              <a:rPr lang="en-US" altLang="zh-CN" dirty="0"/>
              <a:t>ZL </a:t>
            </a:r>
            <a:r>
              <a:rPr lang="en-US" altLang="zh-CN" dirty="0" smtClean="0"/>
              <a:t>201520890740.7</a:t>
            </a:r>
          </a:p>
          <a:p>
            <a:pPr marL="457200" lvl="0" indent="-457200" algn="just">
              <a:lnSpc>
                <a:spcPct val="130000"/>
              </a:lnSpc>
              <a:buAutoNum type="arabicPeriod"/>
              <a:tabLst>
                <a:tab pos="268288" algn="l"/>
              </a:tabLst>
              <a:defRPr/>
            </a:pP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00100" y="214290"/>
            <a:ext cx="7286625" cy="78581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经费使用情况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1104" y="1556792"/>
            <a:ext cx="55446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/>
              <a:t>材料费：             </a:t>
            </a:r>
            <a:r>
              <a:rPr lang="en-US" altLang="zh-CN" sz="2000" b="1" dirty="0" smtClean="0"/>
              <a:t>24</a:t>
            </a:r>
            <a:r>
              <a:rPr lang="zh-CN" altLang="en-US" sz="2000" b="1" dirty="0" smtClean="0"/>
              <a:t>万元</a:t>
            </a:r>
            <a:endParaRPr lang="en-US" altLang="zh-CN" sz="2000" b="1" dirty="0" smtClean="0"/>
          </a:p>
          <a:p>
            <a:pPr>
              <a:lnSpc>
                <a:spcPct val="130000"/>
              </a:lnSpc>
            </a:pPr>
            <a:r>
              <a:rPr lang="zh-CN" altLang="en-US" sz="2000" b="1" dirty="0" smtClean="0"/>
              <a:t>测试加工费：      </a:t>
            </a:r>
            <a:r>
              <a:rPr lang="en-US" altLang="zh-CN" sz="2000" b="1" dirty="0" smtClean="0"/>
              <a:t>1.3</a:t>
            </a:r>
            <a:r>
              <a:rPr lang="zh-CN" altLang="en-US" sz="2000" b="1" dirty="0" smtClean="0"/>
              <a:t>万</a:t>
            </a:r>
            <a:endParaRPr lang="en-US" altLang="zh-CN" sz="2000" b="1" dirty="0" smtClean="0"/>
          </a:p>
          <a:p>
            <a:pPr>
              <a:lnSpc>
                <a:spcPct val="130000"/>
              </a:lnSpc>
            </a:pPr>
            <a:r>
              <a:rPr lang="zh-CN" altLang="en-US" sz="2000" b="1" dirty="0" smtClean="0"/>
              <a:t>差旅费：              </a:t>
            </a:r>
            <a:r>
              <a:rPr lang="en-US" altLang="zh-CN" sz="2000" b="1" dirty="0" smtClean="0"/>
              <a:t>3.9</a:t>
            </a:r>
            <a:r>
              <a:rPr lang="zh-CN" altLang="en-US" sz="2000" b="1" dirty="0" smtClean="0"/>
              <a:t>万</a:t>
            </a:r>
            <a:endParaRPr lang="en-US" altLang="zh-CN" sz="2000" b="1" dirty="0" smtClean="0"/>
          </a:p>
          <a:p>
            <a:pPr>
              <a:lnSpc>
                <a:spcPct val="130000"/>
              </a:lnSpc>
            </a:pPr>
            <a:r>
              <a:rPr lang="zh-CN" altLang="en-US" sz="2000" b="1" dirty="0" smtClean="0"/>
              <a:t>国际合作交流费：</a:t>
            </a:r>
            <a:r>
              <a:rPr lang="en-US" altLang="zh-CN" sz="2000" b="1" dirty="0" smtClean="0"/>
              <a:t>21</a:t>
            </a:r>
            <a:r>
              <a:rPr lang="zh-CN" altLang="en-US" sz="2000" b="1" dirty="0" smtClean="0"/>
              <a:t>万</a:t>
            </a:r>
            <a:endParaRPr lang="en-US" altLang="zh-CN" sz="2000" b="1" dirty="0" smtClean="0"/>
          </a:p>
          <a:p>
            <a:pPr>
              <a:lnSpc>
                <a:spcPct val="130000"/>
              </a:lnSpc>
            </a:pPr>
            <a:r>
              <a:rPr lang="zh-CN" altLang="en-US" sz="2000" b="1" dirty="0" smtClean="0"/>
              <a:t>文献出版：            </a:t>
            </a:r>
            <a:r>
              <a:rPr lang="en-US" altLang="zh-CN" sz="2000" b="1" dirty="0" smtClean="0"/>
              <a:t>1.1</a:t>
            </a:r>
            <a:r>
              <a:rPr lang="zh-CN" altLang="en-US" sz="2000" b="1" dirty="0" smtClean="0"/>
              <a:t>万</a:t>
            </a:r>
            <a:endParaRPr lang="en-US" altLang="zh-CN" sz="2000" b="1" dirty="0" smtClean="0"/>
          </a:p>
          <a:p>
            <a:pPr>
              <a:lnSpc>
                <a:spcPct val="130000"/>
              </a:lnSpc>
            </a:pPr>
            <a:r>
              <a:rPr lang="zh-CN" altLang="en-US" sz="2000" b="1" dirty="0" smtClean="0"/>
              <a:t>劳务费：                </a:t>
            </a:r>
            <a:r>
              <a:rPr lang="en-US" altLang="zh-CN" sz="2000" b="1" dirty="0" smtClean="0"/>
              <a:t>6.1</a:t>
            </a:r>
            <a:r>
              <a:rPr lang="zh-CN" altLang="en-US" sz="2000" b="1" dirty="0" smtClean="0"/>
              <a:t>万</a:t>
            </a:r>
            <a:endParaRPr lang="en-US" altLang="zh-CN" sz="2000" b="1" dirty="0" smtClean="0"/>
          </a:p>
          <a:p>
            <a:pPr>
              <a:lnSpc>
                <a:spcPct val="130000"/>
              </a:lnSpc>
            </a:pPr>
            <a:r>
              <a:rPr lang="zh-CN" altLang="en-US" sz="2000" b="1" dirty="0" smtClean="0"/>
              <a:t>专家咨询费：        </a:t>
            </a:r>
            <a:r>
              <a:rPr lang="en-US" altLang="zh-CN" sz="2000" b="1" dirty="0" smtClean="0"/>
              <a:t>0.76</a:t>
            </a:r>
            <a:r>
              <a:rPr lang="zh-CN" altLang="en-US" sz="2000" b="1" dirty="0" smtClean="0"/>
              <a:t>万</a:t>
            </a:r>
            <a:endParaRPr lang="en-US" altLang="zh-CN" sz="2000" b="1" dirty="0" smtClean="0"/>
          </a:p>
          <a:p>
            <a:pPr>
              <a:lnSpc>
                <a:spcPct val="130000"/>
              </a:lnSpc>
            </a:pPr>
            <a:endParaRPr lang="en-US" altLang="zh-CN" sz="2000" b="1" dirty="0"/>
          </a:p>
          <a:p>
            <a:pPr>
              <a:lnSpc>
                <a:spcPct val="130000"/>
              </a:lnSpc>
            </a:pPr>
            <a:r>
              <a:rPr lang="zh-CN" altLang="en-US" sz="2000" b="1" dirty="0" smtClean="0"/>
              <a:t>合计：  </a:t>
            </a:r>
            <a:r>
              <a:rPr lang="en-US" altLang="zh-CN" sz="2000" b="1" dirty="0" smtClean="0"/>
              <a:t>58</a:t>
            </a:r>
            <a:r>
              <a:rPr lang="zh-CN" altLang="en-US" sz="2000" b="1" dirty="0" smtClean="0"/>
              <a:t>万元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701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00100" y="214290"/>
            <a:ext cx="7286625" cy="78581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后续工作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5576" y="1628800"/>
            <a:ext cx="7385355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继续分析实验数据</a:t>
            </a:r>
            <a:endParaRPr lang="en-US" altLang="zh-CN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开展探测器性能模拟，包括</a:t>
            </a:r>
            <a:r>
              <a:rPr lang="zh-CN" altLang="en-US" sz="2000" dirty="0"/>
              <a:t>工作气体</a:t>
            </a:r>
            <a:r>
              <a:rPr lang="zh-CN" altLang="en-US" sz="2000" dirty="0" smtClean="0"/>
              <a:t>性能，计数率性能等</a:t>
            </a:r>
            <a:endParaRPr lang="en-US" altLang="zh-CN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阻抗研究，对探测器进行优化设计</a:t>
            </a:r>
            <a:endParaRPr lang="en-US" altLang="zh-CN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研究寻找探测器的新型环保工作气体，如以</a:t>
            </a:r>
            <a:r>
              <a:rPr lang="en-US" altLang="zh-CN" sz="2000" dirty="0" smtClean="0"/>
              <a:t>HFO</a:t>
            </a:r>
            <a:r>
              <a:rPr lang="zh-CN" altLang="en-US" sz="2000" dirty="0" smtClean="0"/>
              <a:t>替代</a:t>
            </a:r>
            <a:r>
              <a:rPr lang="en-US" altLang="zh-CN" sz="2000" dirty="0" smtClean="0"/>
              <a:t>Freon</a:t>
            </a:r>
            <a:r>
              <a:rPr lang="zh-CN" altLang="en-US" sz="2000" dirty="0" smtClean="0"/>
              <a:t>等</a:t>
            </a:r>
            <a:endParaRPr lang="en-US" altLang="zh-CN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/>
              <a:t>。。。</a:t>
            </a:r>
            <a:endParaRPr lang="en-US" altLang="zh-CN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161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451100"/>
            <a:ext cx="8186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800000"/>
                </a:solidFill>
                <a:latin typeface="宋体"/>
                <a:ea typeface="宋体"/>
                <a:cs typeface="宋体"/>
              </a:rPr>
              <a:t>谢谢各位专家的指导与支持！</a:t>
            </a:r>
            <a:endParaRPr lang="en-US" sz="4800" b="1" dirty="0">
              <a:solidFill>
                <a:srgbClr val="800000"/>
              </a:solidFill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7163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00034" y="1285860"/>
            <a:ext cx="8143932" cy="484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marR="0" lvl="0" indent="-265113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根据物理条件要求及现场空间的限制，拟研制梯形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MRPC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。探测器长度达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1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米，上底宽度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45cm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，下底宽度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55cm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。由于我们研制的低电阻玻璃尺寸的限制，整个探测器由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6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个小梯形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MRPC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拼接而成，而整个探测器采用统一的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PCB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读出感应信号。每个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MRPC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包含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5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个气隙，气隙宽度为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250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微米，采用条形读出，读出条平均宽度为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10mm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。这种结构的优点是能够保证高的时间分辨，同时也能保证探测器的厚度在限定的范围内。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265113" marR="0" lvl="0" indent="-265113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需要解决玻璃拼接，阻抗匹配，信号串扰及传输，探测器宇宙射线及粒子束流测试等关键技术问题。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265113" marR="0" lvl="0" indent="-265113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同时还要研究高亮度实验中的气体污染问题，以保证探测器的长期稳定工作。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完成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CMS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前端缪子探测器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ME3/1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和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ME4/1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两个区的部分升级。</a:t>
            </a:r>
          </a:p>
        </p:txBody>
      </p:sp>
      <p:sp>
        <p:nvSpPr>
          <p:cNvPr id="4" name="矩形 3"/>
          <p:cNvSpPr/>
          <p:nvPr/>
        </p:nvSpPr>
        <p:spPr>
          <a:xfrm>
            <a:off x="1285852" y="285728"/>
            <a:ext cx="650085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主要研究内容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355099" y="1288121"/>
            <a:ext cx="5857916" cy="2143140"/>
            <a:chOff x="35496" y="1091582"/>
            <a:chExt cx="8856984" cy="4386804"/>
          </a:xfrm>
        </p:grpSpPr>
        <p:pic>
          <p:nvPicPr>
            <p:cNvPr id="4" name="Picture 2" descr="D:\Users\Bo XIE\OneDrive\文档\solidworks design\trapezoid MRPC\装配体1.T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80" y="1091582"/>
              <a:ext cx="8640000" cy="4386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接连接符 4"/>
            <p:cNvCxnSpPr/>
            <p:nvPr/>
          </p:nvCxnSpPr>
          <p:spPr>
            <a:xfrm>
              <a:off x="35496" y="2027686"/>
              <a:ext cx="50405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" name="直接连接符 5"/>
            <p:cNvCxnSpPr/>
            <p:nvPr/>
          </p:nvCxnSpPr>
          <p:spPr>
            <a:xfrm>
              <a:off x="3851920" y="4486996"/>
              <a:ext cx="864096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" name="直接箭头连接符 6"/>
            <p:cNvCxnSpPr/>
            <p:nvPr/>
          </p:nvCxnSpPr>
          <p:spPr>
            <a:xfrm>
              <a:off x="2411760" y="3539854"/>
              <a:ext cx="1656184" cy="94714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8" name="直接箭头连接符 7"/>
            <p:cNvCxnSpPr/>
            <p:nvPr/>
          </p:nvCxnSpPr>
          <p:spPr>
            <a:xfrm flipH="1" flipV="1">
              <a:off x="35496" y="2099694"/>
              <a:ext cx="2160240" cy="129614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9" name="TextBox 9"/>
            <p:cNvSpPr txBox="1"/>
            <p:nvPr/>
          </p:nvSpPr>
          <p:spPr>
            <a:xfrm>
              <a:off x="1624154" y="3284984"/>
              <a:ext cx="1651702" cy="629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400" dirty="0" smtClean="0">
                  <a:solidFill>
                    <a:prstClr val="black"/>
                  </a:solidFill>
                  <a:latin typeface="Calibri"/>
                  <a:ea typeface="宋体"/>
                </a:rPr>
                <a:t>1020 mm</a:t>
              </a:r>
              <a:endParaRPr lang="zh-CN" altLang="en-US" sz="1400" dirty="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716016" y="4619974"/>
              <a:ext cx="0" cy="432048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" name="直接连接符 10"/>
            <p:cNvCxnSpPr/>
            <p:nvPr/>
          </p:nvCxnSpPr>
          <p:spPr>
            <a:xfrm>
              <a:off x="8892480" y="4547966"/>
              <a:ext cx="0" cy="504056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" name="直接箭头连接符 11"/>
            <p:cNvCxnSpPr/>
            <p:nvPr/>
          </p:nvCxnSpPr>
          <p:spPr>
            <a:xfrm flipH="1">
              <a:off x="4788024" y="4835998"/>
              <a:ext cx="1656184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3" name="直接箭头连接符 12"/>
            <p:cNvCxnSpPr/>
            <p:nvPr/>
          </p:nvCxnSpPr>
          <p:spPr>
            <a:xfrm>
              <a:off x="7380312" y="4835998"/>
              <a:ext cx="1440160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4" name="TextBox 14"/>
            <p:cNvSpPr txBox="1"/>
            <p:nvPr/>
          </p:nvSpPr>
          <p:spPr>
            <a:xfrm>
              <a:off x="6444209" y="4619973"/>
              <a:ext cx="1476163" cy="629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400" dirty="0" smtClean="0">
                  <a:solidFill>
                    <a:prstClr val="black"/>
                  </a:solidFill>
                  <a:latin typeface="Calibri"/>
                  <a:ea typeface="宋体"/>
                </a:rPr>
                <a:t>540 mm</a:t>
              </a:r>
              <a:endParaRPr lang="zh-CN" altLang="en-US" sz="1400" dirty="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39552" y="1451622"/>
              <a:ext cx="0" cy="36004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>
              <a:off x="4139952" y="1451622"/>
              <a:ext cx="0" cy="36004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7" name="直接箭头连接符 16"/>
            <p:cNvCxnSpPr/>
            <p:nvPr/>
          </p:nvCxnSpPr>
          <p:spPr>
            <a:xfrm>
              <a:off x="2843808" y="1631642"/>
              <a:ext cx="1224136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8" name="直接箭头连接符 17"/>
            <p:cNvCxnSpPr/>
            <p:nvPr/>
          </p:nvCxnSpPr>
          <p:spPr>
            <a:xfrm flipH="1">
              <a:off x="539552" y="1631642"/>
              <a:ext cx="1440161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9" name="TextBox 19"/>
            <p:cNvSpPr txBox="1"/>
            <p:nvPr/>
          </p:nvSpPr>
          <p:spPr>
            <a:xfrm>
              <a:off x="1979712" y="1451622"/>
              <a:ext cx="1296142" cy="629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1400" dirty="0" smtClean="0">
                  <a:solidFill>
                    <a:prstClr val="black"/>
                  </a:solidFill>
                  <a:latin typeface="Calibri"/>
                  <a:ea typeface="宋体"/>
                </a:rPr>
                <a:t>450 mm</a:t>
              </a:r>
              <a:endParaRPr lang="zh-CN" altLang="en-US" sz="1400" dirty="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105065" y="4062429"/>
            <a:ext cx="478634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性能指标为：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 dirty="0" smtClean="0">
                <a:solidFill>
                  <a:srgbClr val="0000FF"/>
                </a:solidFill>
              </a:rPr>
              <a:t>    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计数率：    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&gt;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10kHz/cm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2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，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 dirty="0">
                <a:solidFill>
                  <a:srgbClr val="0000FF"/>
                </a:solidFill>
              </a:rPr>
              <a:t> </a:t>
            </a:r>
            <a:r>
              <a:rPr lang="en-US" altLang="zh-CN" sz="2000" b="1" kern="0" dirty="0" smtClean="0">
                <a:solidFill>
                  <a:srgbClr val="0000FF"/>
                </a:solidFill>
              </a:rPr>
              <a:t>    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时间分辨：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&lt;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100ps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，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 dirty="0">
                <a:solidFill>
                  <a:srgbClr val="0000FF"/>
                </a:solidFill>
              </a:rPr>
              <a:t> </a:t>
            </a:r>
            <a:r>
              <a:rPr lang="en-US" altLang="zh-CN" sz="2000" b="1" kern="0" dirty="0" smtClean="0">
                <a:solidFill>
                  <a:srgbClr val="0000FF"/>
                </a:solidFill>
              </a:rPr>
              <a:t>    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空间分辨：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&lt;2mm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，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kern="0" dirty="0">
                <a:solidFill>
                  <a:srgbClr val="0000FF"/>
                </a:solidFill>
              </a:rPr>
              <a:t> </a:t>
            </a:r>
            <a:r>
              <a:rPr lang="en-US" altLang="zh-CN" sz="2000" b="1" kern="0" dirty="0" smtClean="0">
                <a:solidFill>
                  <a:srgbClr val="0000FF"/>
                </a:solidFill>
              </a:rPr>
              <a:t>    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效率：       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&gt;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95%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。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22" name="ZoneTexte 10"/>
          <p:cNvSpPr txBox="1">
            <a:spLocks noChangeArrowheads="1"/>
          </p:cNvSpPr>
          <p:nvPr/>
        </p:nvSpPr>
        <p:spPr bwMode="auto">
          <a:xfrm>
            <a:off x="3176768" y="3584203"/>
            <a:ext cx="22145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914400" eaLnBrk="1" hangingPunct="1">
              <a:buClrTx/>
              <a:buSzTx/>
              <a:buFontTx/>
              <a:buNone/>
            </a:pPr>
            <a:r>
              <a:rPr lang="zh-CN" altLang="en-US" sz="16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大面积拼接型</a:t>
            </a:r>
            <a:r>
              <a:rPr lang="en-US" altLang="zh-CN" sz="16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MRPC</a:t>
            </a:r>
            <a:endParaRPr lang="en-GB" altLang="zh-CN" sz="16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1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23231" y="300831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研究进展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571472" y="1214422"/>
            <a:ext cx="3697287" cy="4248150"/>
            <a:chOff x="5902976" y="1995011"/>
            <a:chExt cx="3507006" cy="3978957"/>
          </a:xfrm>
        </p:grpSpPr>
        <p:grpSp>
          <p:nvGrpSpPr>
            <p:cNvPr id="5" name="Group 62"/>
            <p:cNvGrpSpPr>
              <a:grpSpLocks/>
            </p:cNvGrpSpPr>
            <p:nvPr/>
          </p:nvGrpSpPr>
          <p:grpSpPr bwMode="auto">
            <a:xfrm>
              <a:off x="5902976" y="1995011"/>
              <a:ext cx="2555224" cy="3978957"/>
              <a:chOff x="4628064" y="1969925"/>
              <a:chExt cx="2427462" cy="3978957"/>
            </a:xfrm>
          </p:grpSpPr>
          <p:grpSp>
            <p:nvGrpSpPr>
              <p:cNvPr id="13" name="Group 59"/>
              <p:cNvGrpSpPr>
                <a:grpSpLocks/>
              </p:cNvGrpSpPr>
              <p:nvPr/>
            </p:nvGrpSpPr>
            <p:grpSpPr bwMode="auto">
              <a:xfrm>
                <a:off x="4628064" y="1969925"/>
                <a:ext cx="2427462" cy="3741052"/>
                <a:chOff x="4745893" y="2181747"/>
                <a:chExt cx="2427462" cy="3741052"/>
              </a:xfrm>
            </p:grpSpPr>
            <p:sp>
              <p:nvSpPr>
                <p:cNvPr id="15" name="Rectangle 60"/>
                <p:cNvSpPr/>
                <p:nvPr/>
              </p:nvSpPr>
              <p:spPr>
                <a:xfrm>
                  <a:off x="4745893" y="2181747"/>
                  <a:ext cx="2427462" cy="3509668"/>
                </a:xfrm>
                <a:prstGeom prst="rect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16" name="Rectangle 61"/>
                <p:cNvSpPr/>
                <p:nvPr/>
              </p:nvSpPr>
              <p:spPr>
                <a:xfrm>
                  <a:off x="4984123" y="2446985"/>
                  <a:ext cx="1944710" cy="3013656"/>
                </a:xfrm>
                <a:prstGeom prst="rect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  <a:miter lim="800000"/>
                </a:ln>
                <a:effectLst>
                  <a:glow rad="63500">
                    <a:srgbClr val="BBE0E3">
                      <a:satMod val="175000"/>
                      <a:alpha val="40000"/>
                    </a:srgbClr>
                  </a:glow>
                </a:effec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17" name="Rectangle 62"/>
                <p:cNvSpPr/>
                <p:nvPr/>
              </p:nvSpPr>
              <p:spPr>
                <a:xfrm>
                  <a:off x="5102089" y="2315568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18" name="Rectangle 63"/>
                <p:cNvSpPr/>
                <p:nvPr/>
              </p:nvSpPr>
              <p:spPr>
                <a:xfrm>
                  <a:off x="5432537" y="2315568"/>
                  <a:ext cx="107288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19" name="Rectangle 64"/>
                <p:cNvSpPr/>
                <p:nvPr/>
              </p:nvSpPr>
              <p:spPr>
                <a:xfrm>
                  <a:off x="5762984" y="2315568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0" name="Rectangle 70"/>
                <p:cNvSpPr/>
                <p:nvPr/>
              </p:nvSpPr>
              <p:spPr>
                <a:xfrm>
                  <a:off x="6090571" y="2315568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1" name="Rectangle 71"/>
                <p:cNvSpPr/>
                <p:nvPr/>
              </p:nvSpPr>
              <p:spPr>
                <a:xfrm>
                  <a:off x="6415296" y="2315568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2" name="Rectangle 72"/>
                <p:cNvSpPr/>
                <p:nvPr/>
              </p:nvSpPr>
              <p:spPr>
                <a:xfrm>
                  <a:off x="6725717" y="2315568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3" name="Rectangle 73"/>
                <p:cNvSpPr/>
                <p:nvPr/>
              </p:nvSpPr>
              <p:spPr>
                <a:xfrm>
                  <a:off x="5102089" y="5551073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4" name="Rectangle 103"/>
                <p:cNvSpPr/>
                <p:nvPr/>
              </p:nvSpPr>
              <p:spPr>
                <a:xfrm>
                  <a:off x="5432537" y="5551073"/>
                  <a:ext cx="107288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5" name="Rectangle 104"/>
                <p:cNvSpPr/>
                <p:nvPr/>
              </p:nvSpPr>
              <p:spPr>
                <a:xfrm>
                  <a:off x="5762984" y="5551073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6" name="Rectangle 105"/>
                <p:cNvSpPr/>
                <p:nvPr/>
              </p:nvSpPr>
              <p:spPr>
                <a:xfrm>
                  <a:off x="6090571" y="5551073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7" name="Rectangle 106"/>
                <p:cNvSpPr/>
                <p:nvPr/>
              </p:nvSpPr>
              <p:spPr>
                <a:xfrm>
                  <a:off x="6415296" y="5551073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8" name="Rectangle 107"/>
                <p:cNvSpPr/>
                <p:nvPr/>
              </p:nvSpPr>
              <p:spPr>
                <a:xfrm>
                  <a:off x="6725717" y="5551073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cxnSp>
              <p:nvCxnSpPr>
                <p:cNvPr id="29" name="Straight Connector 108"/>
                <p:cNvCxnSpPr/>
                <p:nvPr/>
              </p:nvCxnSpPr>
              <p:spPr>
                <a:xfrm>
                  <a:off x="5122116" y="2337872"/>
                  <a:ext cx="0" cy="32132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0" name="Straight Connector 109"/>
                <p:cNvCxnSpPr/>
                <p:nvPr/>
              </p:nvCxnSpPr>
              <p:spPr>
                <a:xfrm>
                  <a:off x="5446842" y="2315568"/>
                  <a:ext cx="0" cy="321320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1" name="Straight Connector 110"/>
                <p:cNvCxnSpPr/>
                <p:nvPr/>
              </p:nvCxnSpPr>
              <p:spPr>
                <a:xfrm>
                  <a:off x="5771567" y="2315568"/>
                  <a:ext cx="0" cy="321320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2" name="Straight Connector 111"/>
                <p:cNvCxnSpPr/>
                <p:nvPr/>
              </p:nvCxnSpPr>
              <p:spPr>
                <a:xfrm>
                  <a:off x="6107737" y="2337872"/>
                  <a:ext cx="0" cy="32132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" name="Straight Connector 112"/>
                <p:cNvCxnSpPr/>
                <p:nvPr/>
              </p:nvCxnSpPr>
              <p:spPr>
                <a:xfrm>
                  <a:off x="6429601" y="2327464"/>
                  <a:ext cx="0" cy="321320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4" name="Straight Connector 113"/>
                <p:cNvCxnSpPr/>
                <p:nvPr/>
              </p:nvCxnSpPr>
              <p:spPr>
                <a:xfrm>
                  <a:off x="6748605" y="2337872"/>
                  <a:ext cx="0" cy="32132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5" name="Straight Connector 114"/>
                <p:cNvCxnSpPr>
                  <a:endCxn id="24" idx="1"/>
                </p:cNvCxnSpPr>
                <p:nvPr/>
              </p:nvCxnSpPr>
              <p:spPr>
                <a:xfrm>
                  <a:off x="5122116" y="2361662"/>
                  <a:ext cx="310421" cy="321171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6" name="Straight Connector 115"/>
                <p:cNvCxnSpPr/>
                <p:nvPr/>
              </p:nvCxnSpPr>
              <p:spPr>
                <a:xfrm>
                  <a:off x="5464008" y="2323002"/>
                  <a:ext cx="310420" cy="321171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7" name="Straight Connector 116"/>
                <p:cNvCxnSpPr/>
                <p:nvPr/>
              </p:nvCxnSpPr>
              <p:spPr>
                <a:xfrm>
                  <a:off x="5791594" y="2293264"/>
                  <a:ext cx="310421" cy="321171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8" name="Straight Connector 117"/>
                <p:cNvCxnSpPr/>
                <p:nvPr/>
              </p:nvCxnSpPr>
              <p:spPr>
                <a:xfrm>
                  <a:off x="6126333" y="2342333"/>
                  <a:ext cx="310421" cy="321320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9" name="Straight Connector 118"/>
                <p:cNvCxnSpPr/>
                <p:nvPr/>
              </p:nvCxnSpPr>
              <p:spPr>
                <a:xfrm>
                  <a:off x="4984788" y="3707311"/>
                  <a:ext cx="1944062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0" name="Straight Connector 119"/>
                <p:cNvCxnSpPr/>
                <p:nvPr/>
              </p:nvCxnSpPr>
              <p:spPr>
                <a:xfrm>
                  <a:off x="6441045" y="2336385"/>
                  <a:ext cx="310421" cy="321171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1" name="Straight Arrow Connector 120"/>
                <p:cNvCxnSpPr/>
                <p:nvPr/>
              </p:nvCxnSpPr>
              <p:spPr>
                <a:xfrm>
                  <a:off x="4984788" y="5841019"/>
                  <a:ext cx="1944062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  <a:headEnd type="triangle"/>
                  <a:tailEnd type="triangle"/>
                </a:ln>
                <a:effectLst/>
              </p:spPr>
            </p:cxnSp>
            <p:cxnSp>
              <p:nvCxnSpPr>
                <p:cNvPr id="42" name="Straight Connector 121"/>
                <p:cNvCxnSpPr/>
                <p:nvPr/>
              </p:nvCxnSpPr>
              <p:spPr>
                <a:xfrm flipH="1">
                  <a:off x="6928849" y="5766674"/>
                  <a:ext cx="2861" cy="1561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3" name="Straight Connector 122"/>
                <p:cNvCxnSpPr/>
                <p:nvPr/>
              </p:nvCxnSpPr>
              <p:spPr>
                <a:xfrm flipH="1">
                  <a:off x="4970482" y="5750318"/>
                  <a:ext cx="2861" cy="1561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14" name="TextBox 54"/>
              <p:cNvSpPr txBox="1">
                <a:spLocks noChangeArrowheads="1"/>
              </p:cNvSpPr>
              <p:nvPr/>
            </p:nvSpPr>
            <p:spPr bwMode="auto">
              <a:xfrm>
                <a:off x="5434971" y="5579550"/>
                <a:ext cx="8760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 pitchFamily="34" charset="0"/>
                    <a:ea typeface="华文中宋" pitchFamily="2" charset="-122"/>
                    <a:sym typeface="Arial" charset="0"/>
                  </a:rPr>
                  <a:t> 25 cm</a:t>
                </a: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 pitchFamily="34" charset="0"/>
                  <a:ea typeface="华文中宋" pitchFamily="2" charset="-122"/>
                  <a:sym typeface="Arial" charset="0"/>
                </a:endParaRPr>
              </a:p>
            </p:txBody>
          </p:sp>
        </p:grpSp>
        <p:cxnSp>
          <p:nvCxnSpPr>
            <p:cNvPr id="6" name="Straight Arrow Connector 51"/>
            <p:cNvCxnSpPr/>
            <p:nvPr/>
          </p:nvCxnSpPr>
          <p:spPr>
            <a:xfrm>
              <a:off x="8616426" y="2219533"/>
              <a:ext cx="0" cy="1287659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7" name="Straight Connector 52"/>
            <p:cNvCxnSpPr/>
            <p:nvPr/>
          </p:nvCxnSpPr>
          <p:spPr>
            <a:xfrm>
              <a:off x="8509514" y="2219533"/>
              <a:ext cx="236411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8" name="Straight Connector 53"/>
            <p:cNvCxnSpPr/>
            <p:nvPr/>
          </p:nvCxnSpPr>
          <p:spPr>
            <a:xfrm>
              <a:off x="8509514" y="3510166"/>
              <a:ext cx="236411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9" name="Straight Arrow Connector 54"/>
            <p:cNvCxnSpPr/>
            <p:nvPr/>
          </p:nvCxnSpPr>
          <p:spPr>
            <a:xfrm>
              <a:off x="8616426" y="3507193"/>
              <a:ext cx="0" cy="1770904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0" name="Straight Connector 55"/>
            <p:cNvCxnSpPr/>
            <p:nvPr/>
          </p:nvCxnSpPr>
          <p:spPr>
            <a:xfrm>
              <a:off x="8498974" y="5282557"/>
              <a:ext cx="236410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11" name="TextBox 73"/>
            <p:cNvSpPr txBox="1">
              <a:spLocks noChangeArrowheads="1"/>
            </p:cNvSpPr>
            <p:nvPr/>
          </p:nvSpPr>
          <p:spPr bwMode="auto">
            <a:xfrm>
              <a:off x="8595876" y="2741186"/>
              <a:ext cx="8141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 pitchFamily="34" charset="0"/>
                  <a:ea typeface="华文中宋" pitchFamily="2" charset="-122"/>
                  <a:sym typeface="Arial" charset="0"/>
                </a:rPr>
                <a:t>20cm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itchFamily="34" charset="0"/>
                <a:ea typeface="华文中宋" pitchFamily="2" charset="-122"/>
                <a:sym typeface="Arial" charset="0"/>
              </a:endParaRPr>
            </a:p>
          </p:txBody>
        </p:sp>
        <p:sp>
          <p:nvSpPr>
            <p:cNvPr id="12" name="TextBox 74"/>
            <p:cNvSpPr txBox="1">
              <a:spLocks noChangeArrowheads="1"/>
            </p:cNvSpPr>
            <p:nvPr/>
          </p:nvSpPr>
          <p:spPr bwMode="auto">
            <a:xfrm>
              <a:off x="8594638" y="4124176"/>
              <a:ext cx="8141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 pitchFamily="34" charset="0"/>
                  <a:ea typeface="华文中宋" pitchFamily="2" charset="-122"/>
                  <a:sym typeface="Arial" charset="0"/>
                </a:rPr>
                <a:t>27cm</a:t>
              </a: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itchFamily="34" charset="0"/>
                <a:ea typeface="华文中宋" pitchFamily="2" charset="-122"/>
                <a:sym typeface="Arial" charset="0"/>
              </a:endParaRPr>
            </a:p>
          </p:txBody>
        </p:sp>
      </p:grpSp>
      <p:sp>
        <p:nvSpPr>
          <p:cNvPr id="44" name="TextBox 84"/>
          <p:cNvSpPr txBox="1"/>
          <p:nvPr/>
        </p:nvSpPr>
        <p:spPr>
          <a:xfrm>
            <a:off x="357158" y="5643578"/>
            <a:ext cx="3214678" cy="450829"/>
          </a:xfrm>
          <a:prstGeom prst="rect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  拼接型高计数率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MRPC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45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14422"/>
            <a:ext cx="42529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 descr="F:\资料\照片\2015.8.24日内瓦\IMG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4071942"/>
            <a:ext cx="2496074" cy="1872056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Bo XIE\Desktop\IMG_16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1" t="22062" r="18857"/>
          <a:stretch>
            <a:fillRect/>
          </a:stretch>
        </p:blipFill>
        <p:spPr bwMode="auto">
          <a:xfrm>
            <a:off x="6306545" y="3571876"/>
            <a:ext cx="2837455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5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12928" y="6435624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</p:cxnSp>
      <p:pic>
        <p:nvPicPr>
          <p:cNvPr id="4" name="Picture 2" descr="C:\Users\Bo XIE\Desktop\Graph4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" t="6174" r="1929" b="4799"/>
          <a:stretch/>
        </p:blipFill>
        <p:spPr bwMode="auto">
          <a:xfrm>
            <a:off x="48425" y="1179040"/>
            <a:ext cx="4166385" cy="303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9058" y="1357298"/>
            <a:ext cx="190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Cluster size&lt;1.3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2500306"/>
            <a:ext cx="190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Efficiency -&gt; 95%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3071810"/>
            <a:ext cx="190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Time resolution ~60ps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Bo XIE\Desktop\Graph10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t="8187" r="2997" b="3943"/>
          <a:stretch/>
        </p:blipFill>
        <p:spPr bwMode="auto">
          <a:xfrm>
            <a:off x="5000628" y="3571876"/>
            <a:ext cx="3786214" cy="273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71736" y="557214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计数率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&gt;40kHz/cm</a:t>
            </a:r>
            <a:r>
              <a:rPr lang="en-US" altLang="zh-CN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2</a:t>
            </a:r>
            <a:endParaRPr lang="zh-CN" altLang="en-US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23231" y="300831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小面积拼接型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MRPC</a:t>
            </a: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的性能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38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3" name="TextBox 23"/>
          <p:cNvSpPr txBox="1"/>
          <p:nvPr/>
        </p:nvSpPr>
        <p:spPr>
          <a:xfrm>
            <a:off x="803671" y="1327946"/>
            <a:ext cx="283222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 size mosaic MRPC.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5327" y="1749187"/>
            <a:ext cx="8139711" cy="3994950"/>
            <a:chOff x="375327" y="1749187"/>
            <a:chExt cx="8139711" cy="39949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327" y="1749187"/>
              <a:ext cx="8139711" cy="3994950"/>
            </a:xfrm>
            <a:prstGeom prst="rect">
              <a:avLst/>
            </a:prstGeom>
          </p:spPr>
        </p:pic>
        <p:cxnSp>
          <p:nvCxnSpPr>
            <p:cNvPr id="6" name="直接箭头连接符 5"/>
            <p:cNvCxnSpPr/>
            <p:nvPr/>
          </p:nvCxnSpPr>
          <p:spPr>
            <a:xfrm flipV="1">
              <a:off x="1183379" y="2492896"/>
              <a:ext cx="1524000" cy="16476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 flipV="1">
              <a:off x="4762720" y="4596714"/>
              <a:ext cx="1868739" cy="918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 flipH="1" flipV="1">
              <a:off x="3059832" y="2440988"/>
              <a:ext cx="1256795" cy="714104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 flipH="1" flipV="1">
              <a:off x="4316628" y="3164957"/>
              <a:ext cx="1309815" cy="73154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 flipH="1" flipV="1">
              <a:off x="5626443" y="3896497"/>
              <a:ext cx="1280982" cy="735659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6012160" y="2154342"/>
              <a:ext cx="15632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Mosaic interface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785946" y="2602163"/>
              <a:ext cx="8643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330 mm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3064476" y="2421924"/>
              <a:ext cx="2982098" cy="749644"/>
            </a:xfrm>
            <a:prstGeom prst="line">
              <a:avLst/>
            </a:pr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4720281" y="2492896"/>
              <a:ext cx="1435896" cy="678672"/>
            </a:xfrm>
            <a:prstGeom prst="line">
              <a:avLst/>
            </a:pr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5026971" y="3298488"/>
              <a:ext cx="8643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330 mm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271686" y="4039376"/>
              <a:ext cx="8643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330 mm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006059" y="4233604"/>
              <a:ext cx="8643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256 mm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63567" y="2509372"/>
              <a:ext cx="8643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212 mm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4682702" y="2529016"/>
              <a:ext cx="1578055" cy="1019721"/>
            </a:xfrm>
            <a:prstGeom prst="line">
              <a:avLst/>
            </a:pr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4824030" y="2553730"/>
              <a:ext cx="1519105" cy="1367323"/>
            </a:xfrm>
            <a:prstGeom prst="line">
              <a:avLst/>
            </a:pr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5829384" y="2578443"/>
              <a:ext cx="583265" cy="1318054"/>
            </a:xfrm>
            <a:prstGeom prst="line">
              <a:avLst/>
            </a:prstGeom>
            <a:ln w="12700">
              <a:solidFill>
                <a:srgbClr val="8000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8"/>
          <p:cNvSpPr txBox="1"/>
          <p:nvPr/>
        </p:nvSpPr>
        <p:spPr>
          <a:xfrm>
            <a:off x="467545" y="5134149"/>
            <a:ext cx="3888432" cy="156966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gap number:  	           5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gap width: 	           </a:t>
            </a:r>
            <a:r>
              <a:rPr lang="el-GR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 μ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Glass thickness:	           0.7 mm</a:t>
            </a:r>
            <a:endParaRPr lang="en-US" altLang="zh-CN" sz="16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Glass bulk resistivity:	           </a:t>
            </a:r>
            <a:r>
              <a:rPr lang="el-GR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10</a:t>
            </a:r>
            <a:r>
              <a:rPr lang="el-GR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l-GR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Ω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Mosaic interface:	           glass directly 		                             mosaic together</a:t>
            </a:r>
          </a:p>
        </p:txBody>
      </p:sp>
      <p:sp>
        <p:nvSpPr>
          <p:cNvPr id="23" name="TextBox 28"/>
          <p:cNvSpPr txBox="1"/>
          <p:nvPr/>
        </p:nvSpPr>
        <p:spPr>
          <a:xfrm>
            <a:off x="4650285" y="5626591"/>
            <a:ext cx="3721655" cy="1077218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Strip number:       44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Strip shape:          trapezoidal (6 mm/8 mm)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Strip interval:       3 mm</a:t>
            </a:r>
            <a:endParaRPr lang="en-US" altLang="zh-CN" sz="16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Strip length:         1 m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123231" y="300831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全尺寸拼接型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MRPC</a:t>
            </a: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的研发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17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83523" y="6345798"/>
            <a:ext cx="2133600" cy="365125"/>
          </a:xfrm>
        </p:spPr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  <p:sp>
        <p:nvSpPr>
          <p:cNvPr id="4" name="TextBox 23"/>
          <p:cNvSpPr txBox="1"/>
          <p:nvPr/>
        </p:nvSpPr>
        <p:spPr>
          <a:xfrm>
            <a:off x="809798" y="1116738"/>
            <a:ext cx="748883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Cosmic ray test at CERN in Feb, 2017: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Scan000086: 5000 trigger events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Gas: 90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C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+ 5% i-C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+ 5% SF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D:\work\硕博士\吕鹏飞\IMG_3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62" y="1952816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632" y="1763069"/>
            <a:ext cx="3294582" cy="252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743" y="4018108"/>
            <a:ext cx="3294581" cy="252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464" y="4008361"/>
            <a:ext cx="3294580" cy="2520000"/>
          </a:xfrm>
          <a:prstGeom prst="rect">
            <a:avLst/>
          </a:prstGeom>
        </p:spPr>
      </p:pic>
      <p:sp>
        <p:nvSpPr>
          <p:cNvPr id="9" name="TextBox 28"/>
          <p:cNvSpPr txBox="1"/>
          <p:nvPr/>
        </p:nvSpPr>
        <p:spPr>
          <a:xfrm>
            <a:off x="345430" y="2175661"/>
            <a:ext cx="1361875" cy="338554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NINOs signal</a:t>
            </a:r>
          </a:p>
        </p:txBody>
      </p:sp>
      <p:sp>
        <p:nvSpPr>
          <p:cNvPr id="10" name="TextBox 28"/>
          <p:cNvSpPr txBox="1"/>
          <p:nvPr/>
        </p:nvSpPr>
        <p:spPr>
          <a:xfrm>
            <a:off x="159520" y="4302563"/>
            <a:ext cx="1361875" cy="338554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 size</a:t>
            </a:r>
          </a:p>
        </p:txBody>
      </p:sp>
      <p:sp>
        <p:nvSpPr>
          <p:cNvPr id="11" name="TextBox 28"/>
          <p:cNvSpPr txBox="1"/>
          <p:nvPr/>
        </p:nvSpPr>
        <p:spPr>
          <a:xfrm>
            <a:off x="7405190" y="2409400"/>
            <a:ext cx="1237456" cy="338554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Dark current</a:t>
            </a:r>
          </a:p>
        </p:txBody>
      </p:sp>
      <p:sp>
        <p:nvSpPr>
          <p:cNvPr id="12" name="TextBox 28"/>
          <p:cNvSpPr txBox="1"/>
          <p:nvPr/>
        </p:nvSpPr>
        <p:spPr>
          <a:xfrm>
            <a:off x="7236419" y="4509849"/>
            <a:ext cx="1062211" cy="338554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23231" y="300831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在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CERN 904</a:t>
            </a: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实验室的宇宙射线测试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69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sp>
        <p:nvSpPr>
          <p:cNvPr id="3" name="TextBox 23"/>
          <p:cNvSpPr txBox="1"/>
          <p:nvPr/>
        </p:nvSpPr>
        <p:spPr>
          <a:xfrm>
            <a:off x="683567" y="1313505"/>
            <a:ext cx="77768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xiaolong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brought the 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Mosaic MRPC to HZDR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car on March 24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7" y="1811107"/>
            <a:ext cx="5256584" cy="3942438"/>
          </a:xfrm>
          <a:prstGeom prst="rect">
            <a:avLst/>
          </a:prstGeom>
        </p:spPr>
      </p:pic>
      <p:sp>
        <p:nvSpPr>
          <p:cNvPr id="5" name="TextBox 23"/>
          <p:cNvSpPr txBox="1"/>
          <p:nvPr/>
        </p:nvSpPr>
        <p:spPr>
          <a:xfrm>
            <a:off x="745133" y="5778058"/>
            <a:ext cx="777686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box was again opened to switch the Jupiter HV connector to SHV connector.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was flushed with a component: 90% C</a:t>
            </a:r>
            <a:r>
              <a:rPr lang="en-US" altLang="zh-CN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+ 5% i-C</a:t>
            </a:r>
            <a:r>
              <a:rPr lang="en-US" altLang="zh-CN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+ 5% SF</a:t>
            </a:r>
            <a:r>
              <a:rPr lang="en-US" altLang="zh-CN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16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3231" y="300831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在德国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HZDR</a:t>
            </a: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的束流测试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49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42990</TotalTime>
  <Words>1075</Words>
  <Application>Microsoft Office PowerPoint</Application>
  <PresentationFormat>全屏显示(4:3)</PresentationFormat>
  <Paragraphs>192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Tsinghua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wy</dc:creator>
  <cp:lastModifiedBy>Windows 用户</cp:lastModifiedBy>
  <cp:revision>1168</cp:revision>
  <dcterms:created xsi:type="dcterms:W3CDTF">2010-09-03T00:52:09Z</dcterms:created>
  <dcterms:modified xsi:type="dcterms:W3CDTF">2017-10-31T03:18:43Z</dcterms:modified>
</cp:coreProperties>
</file>