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15"/>
  </p:notesMasterIdLst>
  <p:handoutMasterIdLst>
    <p:handoutMasterId r:id="rId16"/>
  </p:handoutMasterIdLst>
  <p:sldIdLst>
    <p:sldId id="354" r:id="rId3"/>
    <p:sldId id="431" r:id="rId4"/>
    <p:sldId id="445" r:id="rId5"/>
    <p:sldId id="353" r:id="rId6"/>
    <p:sldId id="447" r:id="rId7"/>
    <p:sldId id="448" r:id="rId8"/>
    <p:sldId id="449" r:id="rId9"/>
    <p:sldId id="450" r:id="rId10"/>
    <p:sldId id="451" r:id="rId11"/>
    <p:sldId id="452" r:id="rId12"/>
    <p:sldId id="453" r:id="rId13"/>
    <p:sldId id="454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FF1"/>
    <a:srgbClr val="5DEDBB"/>
    <a:srgbClr val="FF33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64" autoAdjust="0"/>
    <p:restoredTop sz="95587" autoAdjust="0"/>
  </p:normalViewPr>
  <p:slideViewPr>
    <p:cSldViewPr snapToGrid="0">
      <p:cViewPr varScale="1">
        <p:scale>
          <a:sx n="82" d="100"/>
          <a:sy n="82" d="100"/>
        </p:scale>
        <p:origin x="28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014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3750-A328-4E33-8E1B-10BAB55A4BAC}" type="datetimeFigureOut">
              <a:rPr lang="zh-CN" altLang="en-US" smtClean="0"/>
              <a:pPr/>
              <a:t>2017/10/31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BF73D-AB40-4222-954D-98B856786B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009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38980-86E3-49A3-988E-BC08D6A95ED9}" type="datetimeFigureOut">
              <a:rPr lang="zh-CN" altLang="en-US" smtClean="0"/>
              <a:pPr/>
              <a:t>2017/10/31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18255-9E1A-44E5-8BE5-C3F708E542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21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18255-9E1A-44E5-8BE5-C3F708E542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61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18255-9E1A-44E5-8BE5-C3F708E5422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7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1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4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765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543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54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547" y="6356351"/>
            <a:ext cx="2057400" cy="365125"/>
          </a:xfrm>
        </p:spPr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701338"/>
            <a:ext cx="9144000" cy="8876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65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280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83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2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73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13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129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4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46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393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2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1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5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86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57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42B9-F0E3-4D64-B9F5-D3596E7201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62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2016/10/27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PKU HEP Group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CEE63-A39B-43D5-AAD6-F916A4C79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5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022" y="864236"/>
            <a:ext cx="8492067" cy="977070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北大组</a:t>
            </a:r>
            <a:r>
              <a:rPr lang="en-US" altLang="zh-CN" sz="36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CMS-GEM</a:t>
            </a:r>
            <a:r>
              <a:rPr lang="zh-CN" altLang="en-US" sz="36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升级计划年度总结</a:t>
            </a:r>
            <a:endParaRPr lang="zh-CN" altLang="en-US" sz="3600" b="1" dirty="0">
              <a:solidFill>
                <a:srgbClr val="0070C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1542" y="5648625"/>
            <a:ext cx="321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班勇，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2017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月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日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71482" y="2366652"/>
            <a:ext cx="56736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CMS-GEM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项目进展情况</a:t>
            </a:r>
            <a:endParaRPr lang="en-US" altLang="zh-CN" sz="20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GEM-GEB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电子板生产测试任务</a:t>
            </a:r>
            <a:endParaRPr lang="en-US" altLang="zh-CN" sz="20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GE2/1-ME0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组装测试基地建设和探测器研制</a:t>
            </a:r>
            <a:endParaRPr lang="en-US" altLang="zh-CN" sz="20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软件开发</a:t>
            </a:r>
            <a:r>
              <a:rPr lang="zh-CN" altLang="en-US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工作和探测器机制模拟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研究</a:t>
            </a:r>
            <a:endParaRPr lang="en-US" altLang="zh-CN" sz="20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1925" y="259998"/>
            <a:ext cx="5225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软件开发工作和探测器机制模拟研究</a:t>
            </a:r>
            <a:endParaRPr lang="en-US" altLang="zh-CN" sz="20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628" y="950464"/>
            <a:ext cx="8369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软件开发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工作（李强、黄迁明、黄璜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、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陈耿等）：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0400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altLang="zh-CN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μ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子在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探测器中的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径迹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seed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重建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;</a:t>
            </a:r>
          </a:p>
          <a:p>
            <a:pPr marL="50400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探测器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Geometry validation;</a:t>
            </a:r>
          </a:p>
          <a:p>
            <a:pPr marL="50400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Slice test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”（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个目前已经装上的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）的性能分析（“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PFA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，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Performance feedback analysis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）</a:t>
            </a:r>
            <a:endParaRPr lang="en-US" altLang="zh-CN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25" y="4797788"/>
            <a:ext cx="40214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b="1" dirty="0" smtClean="0">
                <a:solidFill>
                  <a:schemeClr val="accent5"/>
                </a:solidFill>
              </a:rPr>
              <a:t>步骤：用</a:t>
            </a:r>
            <a:r>
              <a:rPr lang="zh-CN" altLang="en-US" b="1" dirty="0">
                <a:solidFill>
                  <a:schemeClr val="accent5"/>
                </a:solidFill>
              </a:rPr>
              <a:t>有限元软件</a:t>
            </a:r>
            <a:r>
              <a:rPr lang="en-US" altLang="zh-CN" b="1" dirty="0">
                <a:solidFill>
                  <a:schemeClr val="accent5"/>
                </a:solidFill>
              </a:rPr>
              <a:t>ANSYS</a:t>
            </a:r>
            <a:r>
              <a:rPr lang="zh-CN" altLang="en-US" b="1" dirty="0">
                <a:solidFill>
                  <a:schemeClr val="accent5"/>
                </a:solidFill>
              </a:rPr>
              <a:t>进行电场计算，用</a:t>
            </a:r>
            <a:r>
              <a:rPr lang="en-US" altLang="zh-CN" b="1" dirty="0">
                <a:solidFill>
                  <a:schemeClr val="accent5"/>
                </a:solidFill>
              </a:rPr>
              <a:t>geant4</a:t>
            </a:r>
            <a:r>
              <a:rPr lang="zh-CN" altLang="en-US" b="1" dirty="0">
                <a:solidFill>
                  <a:schemeClr val="accent5"/>
                </a:solidFill>
              </a:rPr>
              <a:t>进行初级粒子跟踪，用</a:t>
            </a:r>
            <a:r>
              <a:rPr lang="en-US" altLang="zh-CN" b="1" dirty="0" err="1">
                <a:solidFill>
                  <a:schemeClr val="accent5"/>
                </a:solidFill>
              </a:rPr>
              <a:t>garfield</a:t>
            </a:r>
            <a:r>
              <a:rPr lang="zh-CN" altLang="en-US" b="1" dirty="0">
                <a:solidFill>
                  <a:schemeClr val="accent5"/>
                </a:solidFill>
              </a:rPr>
              <a:t>进行电雪崩以及信号</a:t>
            </a:r>
            <a:r>
              <a:rPr lang="zh-CN" altLang="en-US" b="1" dirty="0" smtClean="0">
                <a:solidFill>
                  <a:schemeClr val="accent5"/>
                </a:solidFill>
              </a:rPr>
              <a:t>读出，最后分析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时间、空间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分辨。</a:t>
            </a:r>
            <a:endParaRPr lang="en-US" altLang="zh-CN" b="1" dirty="0">
              <a:solidFill>
                <a:schemeClr val="accent5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Aft>
                <a:spcPts val="1200"/>
              </a:spcAft>
            </a:pPr>
            <a:endParaRPr lang="en-US" altLang="zh-CN" b="1" dirty="0">
              <a:solidFill>
                <a:schemeClr val="accent5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752" y="4521297"/>
            <a:ext cx="3331168" cy="201761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1925" y="3179812"/>
            <a:ext cx="80523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MPGD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机制模拟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研究（黄迁明、何少坤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等）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：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Aft>
                <a:spcPts val="12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目标：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CMS PHASE-II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升级的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CMS-GEM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项目中，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技术是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baseline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选择，但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FTM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、</a:t>
            </a:r>
            <a:r>
              <a:rPr lang="el-GR" altLang="zh-CN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μ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-R Well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宋体" panose="02010600030101010101" pitchFamily="2" charset="-122"/>
                <a:cs typeface="Times New Roman" charset="0"/>
              </a:rPr>
              <a:t>等快时间阻性膜技术也是正在研发的备选技术，希望通过模拟研究不同微结构探测器的运行机制及时间、空间分辨等性能差别。</a:t>
            </a:r>
            <a:endParaRPr lang="en-US" altLang="zh-CN" b="1" dirty="0">
              <a:solidFill>
                <a:schemeClr val="accent5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Aft>
                <a:spcPts val="1200"/>
              </a:spcAft>
            </a:pPr>
            <a:endParaRPr lang="en-US" altLang="zh-CN" b="1" dirty="0">
              <a:solidFill>
                <a:schemeClr val="accent5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6896512" y="6015035"/>
            <a:ext cx="1819470" cy="2913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 smtClean="0"/>
              <a:t>Triple-GEM Model </a:t>
            </a:r>
            <a:endParaRPr lang="zh-CN" altLang="en-US" sz="1400" b="1" dirty="0"/>
          </a:p>
        </p:txBody>
      </p:sp>
      <p:pic>
        <p:nvPicPr>
          <p:cNvPr id="9" name="Content Placeholder 3" descr="FRONT 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7068" y="1097346"/>
            <a:ext cx="3266702" cy="2082466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 rot="19198184">
            <a:off x="6956982" y="2046967"/>
            <a:ext cx="570044" cy="395681"/>
          </a:xfrm>
          <a:prstGeom prst="ellipse">
            <a:avLst/>
          </a:prstGeom>
          <a:noFill/>
          <a:ln w="15875">
            <a:solidFill>
              <a:schemeClr val="bg1">
                <a:alpha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67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1925" y="259998"/>
            <a:ext cx="5225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软件开发工作和探测器机制模拟研究</a:t>
            </a:r>
            <a:endParaRPr lang="en-US" altLang="zh-CN" sz="20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5986776" y="6014029"/>
            <a:ext cx="2634710" cy="342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 smtClean="0"/>
              <a:t>FTM</a:t>
            </a:r>
            <a:r>
              <a:rPr lang="zh-CN" altLang="en-US" sz="1400" b="1" dirty="0" smtClean="0"/>
              <a:t>事例输出和信号时间</a:t>
            </a:r>
            <a:endParaRPr lang="zh-CN" altLang="en-US" sz="1400" b="1" dirty="0"/>
          </a:p>
        </p:txBody>
      </p:sp>
      <p:sp>
        <p:nvSpPr>
          <p:cNvPr id="10" name="椭圆 9"/>
          <p:cNvSpPr/>
          <p:nvPr/>
        </p:nvSpPr>
        <p:spPr>
          <a:xfrm rot="19198184">
            <a:off x="6956982" y="2046967"/>
            <a:ext cx="570044" cy="395681"/>
          </a:xfrm>
          <a:prstGeom prst="ellipse">
            <a:avLst/>
          </a:prstGeom>
          <a:noFill/>
          <a:ln w="15875">
            <a:solidFill>
              <a:schemeClr val="bg1">
                <a:alpha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" y="872723"/>
            <a:ext cx="3157241" cy="2411654"/>
          </a:xfrm>
          <a:prstGeom prst="rect">
            <a:avLst/>
          </a:prstGeom>
        </p:spPr>
      </p:pic>
      <p:sp>
        <p:nvSpPr>
          <p:cNvPr id="13" name="标题 1"/>
          <p:cNvSpPr txBox="1">
            <a:spLocks/>
          </p:cNvSpPr>
          <p:nvPr/>
        </p:nvSpPr>
        <p:spPr>
          <a:xfrm>
            <a:off x="460292" y="3364959"/>
            <a:ext cx="3623211" cy="2640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b="1" dirty="0" smtClean="0"/>
              <a:t>ANSYS</a:t>
            </a:r>
            <a:r>
              <a:rPr lang="zh-CN" altLang="en-US" sz="1200" b="1" dirty="0" smtClean="0"/>
              <a:t>计算得到的</a:t>
            </a:r>
            <a:r>
              <a:rPr lang="en-US" altLang="zh-CN" sz="1200" b="1" dirty="0"/>
              <a:t>Triple-GEM</a:t>
            </a:r>
            <a:r>
              <a:rPr lang="zh-CN" altLang="en-US" sz="1200" b="1" dirty="0" smtClean="0"/>
              <a:t>四根读出条的加权电场</a:t>
            </a:r>
            <a:endParaRPr lang="zh-CN" altLang="en-US" sz="1200" b="1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3" y="3800133"/>
            <a:ext cx="2597063" cy="218909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622679" y="5977914"/>
            <a:ext cx="3839655" cy="414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/>
              <a:t>Triple-GEM</a:t>
            </a:r>
            <a:r>
              <a:rPr lang="zh-CN" altLang="en-US" sz="1400" b="1" dirty="0" smtClean="0"/>
              <a:t>一个典型事例的输出和信号情况</a:t>
            </a:r>
            <a:endParaRPr lang="zh-CN" altLang="en-US" sz="1400" b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20" y="963440"/>
            <a:ext cx="1878975" cy="1417148"/>
          </a:xfrm>
          <a:prstGeom prst="rect">
            <a:avLst/>
          </a:prstGeom>
        </p:spPr>
      </p:pic>
      <p:pic>
        <p:nvPicPr>
          <p:cNvPr id="17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13" y="963440"/>
            <a:ext cx="1887768" cy="141714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083503" y="2496147"/>
            <a:ext cx="4763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FTM</a:t>
            </a:r>
            <a:r>
              <a:rPr lang="zh-CN" altLang="en-US" sz="1200" dirty="0" smtClean="0"/>
              <a:t>电场计算：左：把</a:t>
            </a:r>
            <a:r>
              <a:rPr lang="zh-CN" altLang="en-US" sz="1200" dirty="0"/>
              <a:t>阻性电极的屏蔽作用取消，即认为电场可以透过阻性层</a:t>
            </a:r>
            <a:r>
              <a:rPr lang="zh-CN" altLang="en-US" sz="1200" dirty="0" smtClean="0"/>
              <a:t>传播；右：考虑</a:t>
            </a:r>
            <a:r>
              <a:rPr lang="zh-CN" altLang="en-US" sz="1200" dirty="0"/>
              <a:t>阻性层的屏蔽，在阻性层以上没有加权</a:t>
            </a:r>
            <a:r>
              <a:rPr lang="zh-CN" altLang="en-US" sz="1200" dirty="0" smtClean="0"/>
              <a:t>场。</a:t>
            </a:r>
            <a:r>
              <a:rPr lang="zh-CN" altLang="en-US" sz="1200" dirty="0"/>
              <a:t>模拟显示左图模型可以正常读出信号，右图不能感应出任何</a:t>
            </a:r>
            <a:r>
              <a:rPr lang="zh-CN" altLang="en-US" sz="1200" dirty="0" smtClean="0"/>
              <a:t>信号。</a:t>
            </a:r>
            <a:endParaRPr lang="zh-CN" altLang="en-US" sz="12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20" y="3694207"/>
            <a:ext cx="2480183" cy="2295021"/>
          </a:xfrm>
          <a:prstGeom prst="rect">
            <a:avLst/>
          </a:prstGeom>
        </p:spPr>
      </p:pic>
      <p:pic>
        <p:nvPicPr>
          <p:cNvPr id="20" name="内容占位符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03" y="3935805"/>
            <a:ext cx="1797003" cy="176519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19" y="3858140"/>
            <a:ext cx="1611377" cy="891274"/>
          </a:xfrm>
          <a:prstGeom prst="rect">
            <a:avLst/>
          </a:prstGeom>
        </p:spPr>
      </p:pic>
      <p:pic>
        <p:nvPicPr>
          <p:cNvPr id="22" name="内容占位符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19" y="4878281"/>
            <a:ext cx="1590375" cy="822722"/>
          </a:xfrm>
          <a:prstGeom prst="rect">
            <a:avLst/>
          </a:prstGeom>
        </p:spPr>
      </p:pic>
      <p:sp>
        <p:nvSpPr>
          <p:cNvPr id="23" name="标题 1"/>
          <p:cNvSpPr txBox="1">
            <a:spLocks/>
          </p:cNvSpPr>
          <p:nvPr/>
        </p:nvSpPr>
        <p:spPr>
          <a:xfrm>
            <a:off x="1891706" y="6332635"/>
            <a:ext cx="5793672" cy="414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b="1" dirty="0" smtClean="0">
                <a:solidFill>
                  <a:schemeClr val="accent5"/>
                </a:solidFill>
              </a:rPr>
              <a:t>模拟研究取得了初步结果，正在进行性能分析</a:t>
            </a:r>
            <a:endParaRPr lang="zh-CN" altLang="en-US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5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5900" y="222676"/>
            <a:ext cx="1278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2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小   结</a:t>
            </a:r>
            <a:endParaRPr lang="en-US" altLang="zh-CN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8537" y="1273282"/>
            <a:ext cx="82949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北大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组在</a:t>
            </a:r>
            <a:r>
              <a:rPr lang="en-US" altLang="zh-CN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GE1/1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项目中，主要承担前端电子版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的生产测试，已经参加在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参加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GE1/1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模块的安装测试；在</a:t>
            </a:r>
            <a:r>
              <a:rPr lang="en-US" altLang="zh-CN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GE2/1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、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ME0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项目中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，将成为探测器组装测试基地之一，承担部分探测器建造任务。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本年度承担了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板在深圳的试生产和测试，开发了连通性测试装置，正在与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ULB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合作研制功能测试装置，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为批量生产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作准备。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为达到探测器组装测试指标，实验室建造了宇宙线测试架、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射线屏蔽测试系统，配备了高标准实验平台，并在调试闪烁体和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RPC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触发系统。开始研制小尺寸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探测器，按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标准建立各种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QC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流程。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北大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组成员在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参加了电子学测试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，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探测器样机束流测试，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GE1/1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探测器组装测试及安装调试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、以及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SLICE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TEST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。</a:t>
            </a:r>
            <a:endParaRPr lang="en-US" altLang="zh-CN" b="1" dirty="0">
              <a:solidFill>
                <a:schemeClr val="accent5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在</a:t>
            </a:r>
            <a:r>
              <a:rPr lang="en-US" altLang="zh-CN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软件开发方面进行了</a:t>
            </a:r>
            <a:r>
              <a:rPr lang="en-US" altLang="zh-CN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muon</a:t>
            </a:r>
            <a:r>
              <a:rPr lang="zh-CN" altLang="en-US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径迹</a:t>
            </a:r>
            <a:r>
              <a:rPr lang="en-US" altLang="zh-CN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seed</a:t>
            </a:r>
            <a:r>
              <a:rPr lang="zh-CN" altLang="en-US" b="1" dirty="0" smtClean="0">
                <a:solidFill>
                  <a:schemeClr val="accent5"/>
                </a:solidFill>
                <a:latin typeface="Times New Roman" charset="0"/>
                <a:ea typeface="Times New Roman" charset="0"/>
                <a:cs typeface="Times New Roman" charset="0"/>
              </a:rPr>
              <a:t>重建、几何验证、探测器性能分析等工作，并对不同微结构探测器技术进行了模拟研究。</a:t>
            </a:r>
            <a:endParaRPr lang="en-US" altLang="zh-CN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总经费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570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万，到账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~70%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，支出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~15%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。</a:t>
            </a:r>
            <a:endParaRPr lang="en-US" altLang="zh-CN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2000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基本完成本年度计划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（</a:t>
            </a: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生产计划推迟）</a:t>
            </a:r>
            <a:endParaRPr lang="en-US" altLang="zh-CN" b="1" dirty="0" smtClean="0">
              <a:solidFill>
                <a:schemeClr val="accent5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4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2</a:t>
            </a:fld>
            <a:endParaRPr lang="zh-CN" altLang="en-US"/>
          </a:p>
        </p:txBody>
      </p:sp>
      <p:pic>
        <p:nvPicPr>
          <p:cNvPr id="7" name="图片 11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881" y="891875"/>
            <a:ext cx="5168916" cy="341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9217"/>
          <p:cNvSpPr txBox="1">
            <a:spLocks noChangeArrowheads="1"/>
          </p:cNvSpPr>
          <p:nvPr/>
        </p:nvSpPr>
        <p:spPr bwMode="auto">
          <a:xfrm>
            <a:off x="6490446" y="1457338"/>
            <a:ext cx="2303930" cy="243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14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端盖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GEM </a:t>
            </a:r>
            <a:r>
              <a:rPr lang="el-GR" altLang="zh-CN" sz="14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μ</a:t>
            </a:r>
            <a:r>
              <a:rPr lang="zh-CN" altLang="en-US" sz="14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探测器升级：</a:t>
            </a:r>
            <a:endParaRPr lang="en-US" altLang="zh-CN" sz="1400" dirty="0" smtClean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华文楷体"/>
            </a:endParaRP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1600" b="1" dirty="0" smtClean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华文楷体"/>
            </a:endParaRP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GE1/1</a:t>
            </a: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1600" dirty="0" smtClean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华文楷体"/>
            </a:endParaRP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           GE2/1</a:t>
            </a: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1600" dirty="0" smtClean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华文楷体"/>
            </a:endParaRP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华文楷体"/>
              </a:rPr>
              <a:t>           ME0</a:t>
            </a:r>
            <a:endParaRPr lang="zh-CN" sz="1600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华文楷体"/>
            </a:endParaRPr>
          </a:p>
        </p:txBody>
      </p:sp>
      <p:cxnSp>
        <p:nvCxnSpPr>
          <p:cNvPr id="12" name="直接箭头连接符 11"/>
          <p:cNvCxnSpPr/>
          <p:nvPr/>
        </p:nvCxnSpPr>
        <p:spPr bwMode="auto">
          <a:xfrm flipH="1">
            <a:off x="2895600" y="3451412"/>
            <a:ext cx="4123765" cy="3316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9" name="直接箭头连接符 34"/>
          <p:cNvCxnSpPr/>
          <p:nvPr/>
        </p:nvCxnSpPr>
        <p:spPr bwMode="auto">
          <a:xfrm flipH="1">
            <a:off x="3756212" y="2859741"/>
            <a:ext cx="3245224" cy="528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0" name="直接箭头连接符 34"/>
          <p:cNvCxnSpPr/>
          <p:nvPr/>
        </p:nvCxnSpPr>
        <p:spPr bwMode="auto">
          <a:xfrm flipH="1">
            <a:off x="2958353" y="2259106"/>
            <a:ext cx="4016188" cy="10219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27593" y="23375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latin typeface="+mj-ea"/>
                <a:ea typeface="+mj-ea"/>
              </a:rPr>
              <a:t>CMS</a:t>
            </a:r>
            <a:r>
              <a:rPr lang="zh-CN" altLang="en-US" b="1" dirty="0" smtClean="0">
                <a:solidFill>
                  <a:srgbClr val="0070C0"/>
                </a:solidFill>
                <a:latin typeface="+mj-ea"/>
                <a:ea typeface="+mj-ea"/>
              </a:rPr>
              <a:t>内圈</a:t>
            </a:r>
            <a:r>
              <a:rPr lang="el-GR" altLang="zh-CN" b="1" dirty="0" smtClean="0">
                <a:solidFill>
                  <a:srgbClr val="0070C0"/>
                </a:solidFill>
                <a:latin typeface="+mj-ea"/>
                <a:ea typeface="+mj-ea"/>
              </a:rPr>
              <a:t>μ</a:t>
            </a:r>
            <a:r>
              <a:rPr lang="zh-CN" altLang="en-US" b="1" dirty="0" smtClean="0">
                <a:solidFill>
                  <a:srgbClr val="0070C0"/>
                </a:solidFill>
                <a:latin typeface="+mj-ea"/>
                <a:ea typeface="+mj-ea"/>
              </a:rPr>
              <a:t>探测器升级</a:t>
            </a:r>
            <a:r>
              <a:rPr lang="en-US" altLang="zh-CN" b="1" dirty="0" smtClean="0">
                <a:solidFill>
                  <a:srgbClr val="0070C0"/>
                </a:solidFill>
                <a:latin typeface="+mj-ea"/>
                <a:ea typeface="+mj-ea"/>
              </a:rPr>
              <a:t>GEM</a:t>
            </a:r>
            <a:r>
              <a:rPr lang="zh-CN" altLang="en-US" b="1" dirty="0" smtClean="0">
                <a:solidFill>
                  <a:srgbClr val="0070C0"/>
                </a:solidFill>
                <a:latin typeface="+mj-ea"/>
                <a:ea typeface="+mj-ea"/>
              </a:rPr>
              <a:t>计划 </a:t>
            </a:r>
            <a:r>
              <a:rPr lang="en-US" altLang="zh-CN" b="1" dirty="0" smtClean="0">
                <a:solidFill>
                  <a:srgbClr val="0070C0"/>
                </a:solidFill>
                <a:latin typeface="+mj-ea"/>
                <a:ea typeface="+mj-ea"/>
              </a:rPr>
              <a:t>(Phase II)</a:t>
            </a:r>
            <a:endParaRPr lang="en-US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93057" y="4556005"/>
            <a:ext cx="830131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b="1" dirty="0" smtClean="0">
                <a:solidFill>
                  <a:srgbClr val="FF0000"/>
                </a:solidFill>
              </a:rPr>
              <a:t>GE1/1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：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2015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年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TDR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通过，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将在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Phase1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升级阶段（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2018-2019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年）完成建造安装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，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目前正式进入建造阶段。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北大组将承担前端电子学板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GEB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在中国的生产测试，并参与在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CERN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的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探测器组装测试。</a:t>
            </a:r>
            <a:endParaRPr lang="en-US" altLang="zh-CN" sz="1400" b="1" dirty="0" smtClean="0">
              <a:solidFill>
                <a:srgbClr val="0070C0"/>
              </a:solidFill>
            </a:endParaRPr>
          </a:p>
          <a:p>
            <a:pPr>
              <a:spcAft>
                <a:spcPts val="1200"/>
              </a:spcAft>
            </a:pPr>
            <a:r>
              <a:rPr lang="en-US" altLang="zh-CN" sz="1400" b="1" dirty="0" smtClean="0">
                <a:solidFill>
                  <a:srgbClr val="0070C0"/>
                </a:solidFill>
              </a:rPr>
              <a:t>GE2/1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：研制中，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baseline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技术仍将采用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，同时研发</a:t>
            </a:r>
            <a:r>
              <a:rPr lang="el-GR" altLang="zh-CN" sz="14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μ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lang="en-US" altLang="zh-CN" sz="1400" b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Rwell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技术，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将在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Phase2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升级阶段（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2022-2023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年）建造安装。</a:t>
            </a:r>
            <a:endParaRPr lang="en-US" altLang="zh-CN" sz="1400" b="1" dirty="0" smtClean="0">
              <a:solidFill>
                <a:srgbClr val="0070C0"/>
              </a:solidFill>
            </a:endParaRPr>
          </a:p>
          <a:p>
            <a:pPr>
              <a:spcAft>
                <a:spcPts val="1200"/>
              </a:spcAft>
            </a:pPr>
            <a:r>
              <a:rPr lang="en-US" altLang="zh-CN" sz="1400" b="1" dirty="0" smtClean="0">
                <a:solidFill>
                  <a:srgbClr val="0070C0"/>
                </a:solidFill>
              </a:rPr>
              <a:t>ME0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 ：研制中，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 baseline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技术仍将采用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，同时研发快时间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FTM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技术，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将在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Phase2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升级阶段（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2022-2023</a:t>
            </a:r>
            <a:r>
              <a:rPr lang="zh-CN" altLang="zh-CN" sz="1400" b="1" dirty="0" smtClean="0">
                <a:solidFill>
                  <a:srgbClr val="0070C0"/>
                </a:solidFill>
              </a:rPr>
              <a:t>年）建造安装。</a:t>
            </a:r>
            <a:endParaRPr lang="en-US" altLang="zh-CN" sz="14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777547" y="6144684"/>
            <a:ext cx="2057400" cy="365125"/>
          </a:xfrm>
        </p:spPr>
        <p:txBody>
          <a:bodyPr/>
          <a:lstStyle/>
          <a:p>
            <a:fld id="{EBCCEE63-A39B-43D5-AAD6-F916A4C7914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3" name="Right Arrow 4"/>
          <p:cNvSpPr/>
          <p:nvPr/>
        </p:nvSpPr>
        <p:spPr>
          <a:xfrm>
            <a:off x="158404" y="3488899"/>
            <a:ext cx="8985596" cy="493633"/>
          </a:xfrm>
          <a:prstGeom prst="rightArrow">
            <a:avLst/>
          </a:prstGeom>
          <a:gradFill>
            <a:gsLst>
              <a:gs pos="0">
                <a:srgbClr val="0000FF"/>
              </a:gs>
              <a:gs pos="100000">
                <a:srgbClr val="B915B1"/>
              </a:gs>
            </a:gsLst>
            <a:lin ang="0" scaled="0"/>
          </a:gra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" name="TextBox 3"/>
          <p:cNvSpPr txBox="1"/>
          <p:nvPr/>
        </p:nvSpPr>
        <p:spPr>
          <a:xfrm>
            <a:off x="0" y="4192060"/>
            <a:ext cx="1660532" cy="213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b="1" u="sng" dirty="0"/>
              <a:t>GE1/1-VII </a:t>
            </a:r>
            <a:r>
              <a:rPr lang="en-GB" sz="1015" b="1" dirty="0"/>
              <a:t>(slice test)</a:t>
            </a:r>
            <a:endParaRPr lang="en-US" sz="1015" b="1" dirty="0"/>
          </a:p>
          <a:p>
            <a:r>
              <a:rPr lang="en-US" sz="1015" b="1" dirty="0"/>
              <a:t>-&gt; Optimization of the mechanics</a:t>
            </a:r>
          </a:p>
          <a:p>
            <a:r>
              <a:rPr lang="en-US" sz="1015" b="1" dirty="0"/>
              <a:t>-&gt; Optimization of the grounding</a:t>
            </a:r>
          </a:p>
          <a:p>
            <a:r>
              <a:rPr lang="en-US" sz="1015" b="1" dirty="0"/>
              <a:t>Optimization of the HV distribution</a:t>
            </a:r>
          </a:p>
          <a:p>
            <a:r>
              <a:rPr lang="en-US" sz="1015" b="1" dirty="0"/>
              <a:t>-&gt; single-mask technology</a:t>
            </a:r>
          </a:p>
          <a:p>
            <a:r>
              <a:rPr lang="en-US" sz="1015" b="1" dirty="0"/>
              <a:t>-&gt; </a:t>
            </a:r>
            <a:r>
              <a:rPr lang="en-US" sz="1015" b="1" dirty="0">
                <a:latin typeface="Calibri" charset="0"/>
              </a:rPr>
              <a:t>99x(22-45) cm</a:t>
            </a:r>
            <a:r>
              <a:rPr lang="en-US" sz="1015" b="1" baseline="30000" dirty="0">
                <a:latin typeface="Calibri" charset="0"/>
              </a:rPr>
              <a:t>2</a:t>
            </a:r>
          </a:p>
          <a:p>
            <a:r>
              <a:rPr lang="en-US" sz="1015" b="1" dirty="0">
                <a:latin typeface="Calibri" charset="0"/>
              </a:rPr>
              <a:t>-&gt; 120x(20-50) cm</a:t>
            </a:r>
            <a:r>
              <a:rPr lang="en-US" sz="1015" b="1" baseline="30000" dirty="0">
                <a:latin typeface="Calibri" charset="0"/>
              </a:rPr>
              <a:t>2</a:t>
            </a:r>
            <a:endParaRPr lang="en-US" sz="1015" b="1" dirty="0"/>
          </a:p>
          <a:p>
            <a:r>
              <a:rPr lang="en-US" sz="1015" b="1" dirty="0"/>
              <a:t>-&gt; 3072 readout channels</a:t>
            </a:r>
          </a:p>
          <a:p>
            <a:r>
              <a:rPr lang="en-US" sz="1015" b="1" dirty="0"/>
              <a:t>-&gt; gap </a:t>
            </a:r>
            <a:r>
              <a:rPr lang="en-US" sz="1015" b="1" dirty="0" err="1"/>
              <a:t>config</a:t>
            </a:r>
            <a:r>
              <a:rPr lang="en-US" sz="1015" b="1" dirty="0"/>
              <a:t>. 3/1/2/1 </a:t>
            </a:r>
          </a:p>
          <a:p>
            <a:r>
              <a:rPr lang="en-US" sz="1015" b="1" dirty="0"/>
              <a:t>-&gt; No glue/no spacers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0176" y="4192060"/>
            <a:ext cx="1733407" cy="1980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b="1" u="sng" dirty="0"/>
              <a:t>GE1/1-VIII </a:t>
            </a:r>
            <a:r>
              <a:rPr lang="en-GB" sz="1015" b="1" dirty="0"/>
              <a:t>(LS2)</a:t>
            </a:r>
          </a:p>
          <a:p>
            <a:endParaRPr lang="en-US" sz="1015" b="1" dirty="0"/>
          </a:p>
          <a:p>
            <a:r>
              <a:rPr lang="en-US" sz="1015" b="1" dirty="0"/>
              <a:t>-&gt; External (</a:t>
            </a:r>
            <a:r>
              <a:rPr lang="en-US" sz="1015" b="1" dirty="0" err="1"/>
              <a:t>w.r.t</a:t>
            </a:r>
            <a:r>
              <a:rPr lang="en-US" sz="1015" b="1" dirty="0"/>
              <a:t> . CERN) production sites certification and  chamber components  shipment</a:t>
            </a:r>
          </a:p>
          <a:p>
            <a:r>
              <a:rPr lang="en-US" sz="1015" b="1" dirty="0"/>
              <a:t>-&gt; GE1/1 chamber assembly and certification</a:t>
            </a:r>
          </a:p>
          <a:p>
            <a:r>
              <a:rPr lang="en-US" sz="1015" b="1" dirty="0"/>
              <a:t>-&gt; Super chamber mechanics optimization</a:t>
            </a:r>
          </a:p>
          <a:p>
            <a:r>
              <a:rPr lang="en-US" sz="1015" b="1" dirty="0"/>
              <a:t>-&gt;  First test with final front-end electronics</a:t>
            </a:r>
          </a:p>
        </p:txBody>
      </p:sp>
      <p:sp>
        <p:nvSpPr>
          <p:cNvPr id="6" name="ZoneTexte 11"/>
          <p:cNvSpPr txBox="1"/>
          <p:nvPr/>
        </p:nvSpPr>
        <p:spPr>
          <a:xfrm>
            <a:off x="-184648" y="3547238"/>
            <a:ext cx="9328647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2" b="1" dirty="0">
                <a:solidFill>
                  <a:srgbClr val="FFFFFF"/>
                </a:solidFill>
              </a:rPr>
              <a:t>	   2016		            2017			2018	 	 2019		     2020			</a:t>
            </a:r>
          </a:p>
        </p:txBody>
      </p:sp>
      <p:cxnSp>
        <p:nvCxnSpPr>
          <p:cNvPr id="7" name="Straight Connector 22"/>
          <p:cNvCxnSpPr/>
          <p:nvPr/>
        </p:nvCxnSpPr>
        <p:spPr>
          <a:xfrm flipH="1">
            <a:off x="1651000" y="4286429"/>
            <a:ext cx="9533" cy="197890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21"/>
          <p:cNvSpPr/>
          <p:nvPr/>
        </p:nvSpPr>
        <p:spPr>
          <a:xfrm>
            <a:off x="11760" y="3920720"/>
            <a:ext cx="8877955" cy="179874"/>
          </a:xfrm>
          <a:prstGeom prst="rect">
            <a:avLst/>
          </a:prstGeom>
          <a:gradFill>
            <a:gsLst>
              <a:gs pos="0">
                <a:srgbClr val="FFFF00">
                  <a:alpha val="0"/>
                </a:srgbClr>
              </a:gs>
              <a:gs pos="91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  <a:alpha val="0"/>
                </a:schemeClr>
              </a:gs>
              <a:gs pos="2000">
                <a:srgbClr val="FFFF00">
                  <a:alpha val="18000"/>
                </a:srgbClr>
              </a:gs>
              <a:gs pos="1100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0" name="TextBox 9"/>
          <p:cNvSpPr txBox="1"/>
          <p:nvPr/>
        </p:nvSpPr>
        <p:spPr>
          <a:xfrm>
            <a:off x="2786853" y="3866943"/>
            <a:ext cx="3739324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8" b="1" dirty="0">
                <a:solidFill>
                  <a:srgbClr val="0000FF"/>
                </a:solidFill>
              </a:rPr>
              <a:t>Production phase &amp; installation</a:t>
            </a:r>
          </a:p>
        </p:txBody>
      </p:sp>
      <p:pic>
        <p:nvPicPr>
          <p:cNvPr id="11" name="Picture 29" descr="20161010_1536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89841" y="1409136"/>
            <a:ext cx="2472224" cy="134863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2" name="Picture 14" descr="GE11statio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3978731" y="1407468"/>
            <a:ext cx="2472224" cy="1419700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3" name="Picture 15" descr="Suarez_CMS_WideShot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777" y="830405"/>
            <a:ext cx="2169804" cy="2472225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78664" y="3838532"/>
            <a:ext cx="1775591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>
                <a:solidFill>
                  <a:srgbClr val="FF0000"/>
                </a:solidFill>
              </a:rPr>
              <a:t>Slice test installation</a:t>
            </a:r>
          </a:p>
        </p:txBody>
      </p:sp>
      <p:cxnSp>
        <p:nvCxnSpPr>
          <p:cNvPr id="15" name="Straight Arrow Connector 18"/>
          <p:cNvCxnSpPr/>
          <p:nvPr/>
        </p:nvCxnSpPr>
        <p:spPr>
          <a:xfrm flipV="1">
            <a:off x="1731085" y="3736206"/>
            <a:ext cx="0" cy="184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3933" y="4192060"/>
            <a:ext cx="1459647" cy="151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b="1" u="sng" dirty="0"/>
              <a:t>GE1/1-VIII </a:t>
            </a:r>
            <a:r>
              <a:rPr lang="en-GB" sz="1015" b="1" dirty="0"/>
              <a:t>(LS2)</a:t>
            </a:r>
          </a:p>
          <a:p>
            <a:endParaRPr lang="en-US" sz="1015" b="1" dirty="0"/>
          </a:p>
          <a:p>
            <a:r>
              <a:rPr lang="en-US" sz="1015" b="1" dirty="0"/>
              <a:t>-&gt; GE1/1  super chamber assembly and certification with final front-end electronics</a:t>
            </a:r>
          </a:p>
          <a:p>
            <a:r>
              <a:rPr lang="en-US" sz="1015" b="1" dirty="0"/>
              <a:t>-&gt; First batch of Superchamber shipped to P5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79454" y="4214647"/>
            <a:ext cx="3316528" cy="135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b="1" u="sng" dirty="0"/>
              <a:t>GE1/1-VIII </a:t>
            </a:r>
            <a:r>
              <a:rPr lang="en-GB" sz="1015" b="1" dirty="0"/>
              <a:t>(LS2)</a:t>
            </a:r>
          </a:p>
          <a:p>
            <a:endParaRPr lang="en-US" sz="1015" b="1" dirty="0"/>
          </a:p>
          <a:p>
            <a:pPr marL="158265" indent="-158265">
              <a:buFont typeface="Wingdings" charset="0"/>
              <a:buChar char="Ø"/>
            </a:pPr>
            <a:r>
              <a:rPr lang="en-US" sz="1015" b="1" dirty="0"/>
              <a:t>GE1/1  super chambers ready in P5 for installation</a:t>
            </a:r>
          </a:p>
          <a:p>
            <a:pPr marL="158265" indent="-158265">
              <a:buFont typeface="Wingdings" charset="0"/>
              <a:buChar char="Ø"/>
            </a:pPr>
            <a:r>
              <a:rPr lang="en-US" sz="1015" b="1" dirty="0"/>
              <a:t>Installation and cabling of all super chambers</a:t>
            </a:r>
          </a:p>
          <a:p>
            <a:pPr marL="158265" indent="-158265">
              <a:buFont typeface="Wingdings" charset="0"/>
              <a:buChar char="Ø"/>
            </a:pPr>
            <a:r>
              <a:rPr lang="en-US" sz="1015" b="1" dirty="0"/>
              <a:t>Commissioning in situ with cosmic muons</a:t>
            </a:r>
          </a:p>
          <a:p>
            <a:pPr marL="158265" indent="-158265">
              <a:buFont typeface="Wingdings" charset="0"/>
              <a:buChar char="Ø"/>
            </a:pPr>
            <a:r>
              <a:rPr lang="en-US" sz="1015" b="1" dirty="0"/>
              <a:t>Super chamber characterization in situ with cosmic muon</a:t>
            </a:r>
          </a:p>
          <a:p>
            <a:pPr marL="158265" indent="-158265">
              <a:buFont typeface="Wingdings" charset="0"/>
              <a:buChar char="Ø"/>
            </a:pPr>
            <a:r>
              <a:rPr lang="en-US" sz="1015" b="1" dirty="0"/>
              <a:t>First data with LHC beam </a:t>
            </a:r>
          </a:p>
        </p:txBody>
      </p:sp>
      <p:cxnSp>
        <p:nvCxnSpPr>
          <p:cNvPr id="25" name="Straight Connector 22"/>
          <p:cNvCxnSpPr/>
          <p:nvPr/>
        </p:nvCxnSpPr>
        <p:spPr>
          <a:xfrm flipH="1">
            <a:off x="3581400" y="4303362"/>
            <a:ext cx="9533" cy="197890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2"/>
          <p:cNvCxnSpPr/>
          <p:nvPr/>
        </p:nvCxnSpPr>
        <p:spPr>
          <a:xfrm flipH="1">
            <a:off x="5198533" y="4303363"/>
            <a:ext cx="9533" cy="197890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0" descr="SC_Beam_2015 - 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8" y="870987"/>
            <a:ext cx="1689624" cy="24693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7593" y="23375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GE1/1</a:t>
            </a:r>
            <a:r>
              <a:rPr lang="zh-CN" altLang="en-US" b="1" dirty="0" smtClean="0">
                <a:solidFill>
                  <a:srgbClr val="0070C0"/>
                </a:solidFill>
              </a:rPr>
              <a:t>探测器升级计划和进展</a:t>
            </a:r>
            <a:endParaRPr lang="en-US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1" name="TextBox 27"/>
          <p:cNvSpPr txBox="1"/>
          <p:nvPr/>
        </p:nvSpPr>
        <p:spPr>
          <a:xfrm>
            <a:off x="4659146" y="5780831"/>
            <a:ext cx="26397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solidFill>
                  <a:srgbClr val="FF0000"/>
                </a:solidFill>
              </a:rPr>
              <a:t>实际进度推迟了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3-6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个月</a:t>
            </a:r>
            <a:endParaRPr lang="en-US" sz="1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47111" y="6498000"/>
            <a:ext cx="558249" cy="360000"/>
          </a:xfrm>
        </p:spPr>
        <p:txBody>
          <a:bodyPr/>
          <a:lstStyle/>
          <a:p>
            <a:fld id="{0C913308-F349-4B6D-A68A-DD1791B4A57B}" type="slidenum">
              <a:rPr lang="zh-CN" altLang="en-US" sz="1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4</a:t>
            </a:fld>
            <a:endParaRPr lang="zh-CN" altLang="en-US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93" y="23375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GE1/1</a:t>
            </a:r>
            <a:r>
              <a:rPr lang="zh-CN" altLang="en-US" b="1" dirty="0" smtClean="0">
                <a:solidFill>
                  <a:srgbClr val="0070C0"/>
                </a:solidFill>
              </a:rPr>
              <a:t>前端电子学板</a:t>
            </a:r>
            <a:r>
              <a:rPr lang="en-US" altLang="zh-CN" b="1" dirty="0" smtClean="0">
                <a:solidFill>
                  <a:srgbClr val="0070C0"/>
                </a:solidFill>
              </a:rPr>
              <a:t>GEB</a:t>
            </a:r>
            <a:r>
              <a:rPr lang="zh-CN" altLang="en-US" b="1" dirty="0" smtClean="0">
                <a:solidFill>
                  <a:srgbClr val="0070C0"/>
                </a:solidFill>
              </a:rPr>
              <a:t>的生产和功能测试（沈巧蓉等）</a:t>
            </a:r>
            <a:endParaRPr lang="en-US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2" y="1203513"/>
            <a:ext cx="3677403" cy="2312996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1062883" y="4480305"/>
            <a:ext cx="6902765" cy="200958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softEdge rad="127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板测试要求和方案（布鲁塞尔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ULB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+CERN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北大组）：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VFAT - OPT-HYBRID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接口及线路连通性测试；</a:t>
            </a:r>
            <a:endParaRPr lang="en-US" altLang="zh-CN" sz="16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信号线</a:t>
            </a:r>
            <a:r>
              <a:rPr lang="zh-CN" altLang="en-US" sz="16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短路测试（不接</a:t>
            </a:r>
            <a:r>
              <a:rPr lang="en-US" altLang="zh-CN" sz="16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OPT-HYBRID</a:t>
            </a:r>
            <a:r>
              <a:rPr lang="zh-CN" altLang="en-US" sz="16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接口） ；</a:t>
            </a:r>
            <a:endParaRPr lang="en-US" altLang="zh-CN" sz="16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眼图和信号传输误码率测试。</a:t>
            </a:r>
            <a:endParaRPr lang="en-US" altLang="zh-CN" sz="16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6" name="直接箭头连接符 34"/>
          <p:cNvCxnSpPr/>
          <p:nvPr/>
        </p:nvCxnSpPr>
        <p:spPr bwMode="auto">
          <a:xfrm flipH="1" flipV="1">
            <a:off x="833718" y="2653553"/>
            <a:ext cx="674571" cy="9472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727696" y="1203513"/>
            <a:ext cx="35788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zh-CN" altLang="en-US" sz="1400" b="1" dirty="0">
                <a:solidFill>
                  <a:srgbClr val="0070C0"/>
                </a:solidFill>
              </a:rPr>
              <a:t>前端电子学板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GEB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计划和进展：</a:t>
            </a:r>
            <a:endParaRPr lang="en-US" altLang="zh-CN" sz="1400" b="1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 smtClean="0">
                <a:solidFill>
                  <a:srgbClr val="0070C0"/>
                </a:solidFill>
              </a:rPr>
              <a:t>2017</a:t>
            </a:r>
            <a:r>
              <a:rPr lang="zh-CN" altLang="en-US" sz="1400" b="1" dirty="0">
                <a:solidFill>
                  <a:srgbClr val="0070C0"/>
                </a:solidFill>
              </a:rPr>
              <a:t>年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10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月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18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日：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GEB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板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final review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；</a:t>
            </a:r>
            <a:endParaRPr lang="en-US" altLang="zh-CN" sz="1400" b="1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 smtClean="0">
                <a:solidFill>
                  <a:srgbClr val="0070C0"/>
                </a:solidFill>
              </a:rPr>
              <a:t>2017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年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10-12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月：生产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200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块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VFAT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芯片；</a:t>
            </a:r>
            <a:endParaRPr lang="en-US" altLang="zh-CN" sz="1400" b="1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0070C0"/>
                </a:solidFill>
              </a:rPr>
              <a:t>2017</a:t>
            </a:r>
            <a:r>
              <a:rPr lang="zh-CN" altLang="en-US" sz="1400" b="1" dirty="0">
                <a:solidFill>
                  <a:srgbClr val="0070C0"/>
                </a:solidFill>
              </a:rPr>
              <a:t>年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10-12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月：在芬兰和中国</a:t>
            </a:r>
            <a:r>
              <a:rPr lang="en-US" altLang="zh-CN" sz="1400" b="1" dirty="0" err="1" smtClean="0">
                <a:solidFill>
                  <a:srgbClr val="0070C0"/>
                </a:solidFill>
              </a:rPr>
              <a:t>Sinofast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分别生产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10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块最终设计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GEB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板</a:t>
            </a:r>
            <a:endParaRPr lang="en-US" altLang="zh-CN" sz="1400" b="1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 smtClean="0">
                <a:solidFill>
                  <a:srgbClr val="0070C0"/>
                </a:solidFill>
              </a:rPr>
              <a:t>2018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年初</a:t>
            </a:r>
            <a:r>
              <a:rPr lang="zh-CN" altLang="en-US" sz="1400" b="1" dirty="0">
                <a:solidFill>
                  <a:srgbClr val="0070C0"/>
                </a:solidFill>
              </a:rPr>
              <a:t>：在中国</a:t>
            </a:r>
            <a:r>
              <a:rPr lang="en-US" altLang="zh-CN" sz="1400" b="1" dirty="0" err="1" smtClean="0">
                <a:solidFill>
                  <a:srgbClr val="0070C0"/>
                </a:solidFill>
              </a:rPr>
              <a:t>Sinofast</a:t>
            </a:r>
            <a:r>
              <a:rPr lang="zh-CN" altLang="en-US" sz="1400" b="1" dirty="0" smtClean="0">
                <a:solidFill>
                  <a:srgbClr val="0070C0"/>
                </a:solidFill>
              </a:rPr>
              <a:t>开始批量生产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GEB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1062883" y="3659259"/>
            <a:ext cx="241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GE1/1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前端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8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层电子学板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GEB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由中国深圳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Sinofast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公司生产</a:t>
            </a:r>
            <a:endParaRPr lang="en-US" sz="1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04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3250" y="287220"/>
            <a:ext cx="4916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VFAT - OPT-HYBRID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接口及线路连通性测试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20" y="949014"/>
            <a:ext cx="6091365" cy="2035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4" y="3177929"/>
            <a:ext cx="6481753" cy="2400117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634136" y="5578046"/>
            <a:ext cx="7992734" cy="87948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softEdge rad="127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北大组基于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FPGA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板、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LED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灯显示开发了连通性测试设备及测试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checklist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标准流程，</a:t>
            </a:r>
            <a:endParaRPr lang="en-US" altLang="zh-CN" sz="16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并基于新板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设计改进了接口等。</a:t>
            </a:r>
            <a:endParaRPr lang="en-US" altLang="zh-CN" sz="16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0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3250" y="287220"/>
            <a:ext cx="5575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GEB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信号线短路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测试（不接</a:t>
            </a: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OPT-HYBRID</a:t>
            </a: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接口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）；</a:t>
            </a:r>
            <a:endParaRPr lang="en-US" altLang="zh-CN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71844" y="5996960"/>
            <a:ext cx="7992734" cy="439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softEdge rad="127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北大组沈巧蓉赴布鲁塞尔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ULB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，与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ULB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组合作开展此项测试。</a:t>
            </a:r>
            <a:endParaRPr lang="en-US" altLang="zh-CN" sz="16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04" y="870497"/>
            <a:ext cx="5552388" cy="22779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1" y="4181599"/>
            <a:ext cx="1985899" cy="14846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91" y="3632130"/>
            <a:ext cx="3858698" cy="4242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884" y="4181599"/>
            <a:ext cx="1944005" cy="1491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021" y="3180290"/>
            <a:ext cx="1505100" cy="8859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012" y="3241846"/>
            <a:ext cx="2618935" cy="8243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060" y="4199972"/>
            <a:ext cx="3277366" cy="16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607" y="2191830"/>
            <a:ext cx="6617552" cy="212854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3256" y="256037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眼图和信号传输误码率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测试</a:t>
            </a:r>
            <a:endParaRPr lang="en-US" altLang="zh-CN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6" y="964303"/>
            <a:ext cx="1847223" cy="2455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67" y="3670744"/>
            <a:ext cx="2216871" cy="1657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6" y="5333864"/>
            <a:ext cx="2701842" cy="10224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098" y="4172156"/>
            <a:ext cx="5377800" cy="1829523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2703838" y="902523"/>
            <a:ext cx="6063090" cy="135990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softEdge rad="127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眼图测试：利用“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clocking wizard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”产生不同频率（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40, 80, 160MHz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）的差分信号，用示波器观测比较不同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VFAT</a:t>
            </a:r>
            <a:r>
              <a:rPr lang="zh-CN" altLang="en-US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插口传来的信号情况。</a:t>
            </a:r>
            <a:endParaRPr lang="en-US" altLang="zh-CN" sz="16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误码率（</a:t>
            </a:r>
            <a:r>
              <a:rPr lang="en-US" altLang="zh-CN" sz="1600" b="1" dirty="0" smtClean="0">
                <a:latin typeface="Times New Roman" charset="0"/>
                <a:ea typeface="Times New Roman" charset="0"/>
                <a:cs typeface="Times New Roman" charset="0"/>
              </a:rPr>
              <a:t>BER, Bit Error Rate</a:t>
            </a:r>
            <a:r>
              <a:rPr lang="zh-CN" alt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）测试</a:t>
            </a:r>
            <a:endParaRPr lang="en-US" altLang="zh-CN" sz="1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21291" y="6010007"/>
            <a:ext cx="342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测试装置和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firmware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正在进行中</a:t>
            </a:r>
            <a:endParaRPr lang="en-US" altLang="zh-CN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8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5797" y="262088"/>
            <a:ext cx="8053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GE2/1-ME0</a:t>
            </a:r>
            <a:r>
              <a:rPr lang="zh-CN" altLang="en-US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组装测试基地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建设（何少坤、卢梦、陈耿</a:t>
            </a:r>
            <a:r>
              <a:rPr lang="zh-CN" altLang="en-US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、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梁子寒等）</a:t>
            </a:r>
            <a:endParaRPr lang="en-US" altLang="zh-CN" sz="20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1216" y="798579"/>
            <a:ext cx="3827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标准组装测试实验设备及流程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内容占位符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01" y="3527101"/>
            <a:ext cx="5029777" cy="28292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307003" y="3286793"/>
            <a:ext cx="1567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/>
              <a:t>宇宙线测试系统</a:t>
            </a:r>
            <a:endParaRPr lang="zh-CN" altLang="en-US" sz="1400" b="1" dirty="0"/>
          </a:p>
        </p:txBody>
      </p:sp>
      <p:sp>
        <p:nvSpPr>
          <p:cNvPr id="9" name="矩形 8"/>
          <p:cNvSpPr/>
          <p:nvPr/>
        </p:nvSpPr>
        <p:spPr>
          <a:xfrm>
            <a:off x="4276661" y="2707930"/>
            <a:ext cx="1077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DAQ system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233729" y="3106350"/>
            <a:ext cx="1454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X</a:t>
            </a:r>
            <a:r>
              <a:rPr lang="zh-CN" altLang="en-US" sz="1400" dirty="0" smtClean="0"/>
              <a:t>射线测试系统</a:t>
            </a:r>
            <a:endParaRPr lang="zh-CN" altLang="en-US" sz="1400" dirty="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6567344" y="3237982"/>
            <a:ext cx="30263" cy="799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Screen Shot 2016-10-10 at 11.05.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9" y="1043175"/>
            <a:ext cx="4448765" cy="2675481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 flipH="1">
            <a:off x="7241062" y="3594570"/>
            <a:ext cx="433633" cy="576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内容占位符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19" y="842691"/>
            <a:ext cx="3534082" cy="2222451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V="1">
            <a:off x="6567344" y="2707931"/>
            <a:ext cx="625308" cy="5377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内容占位符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4" y="3542060"/>
            <a:ext cx="2690112" cy="1513188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97962" y="5141501"/>
            <a:ext cx="359486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宇宙线测试系统：</a:t>
            </a:r>
            <a:endParaRPr lang="en-US" altLang="zh-CN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闪烁体（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2017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9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月借用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8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块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BES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实验退役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TOF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闪烁体）作时间触发</a:t>
            </a:r>
            <a:endParaRPr lang="en-US" altLang="zh-CN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玻璃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RPC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（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2017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月核物理组提供）作位置触发</a:t>
            </a:r>
            <a:endParaRPr lang="en-US" altLang="zh-CN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7600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系统在调试中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……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1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18" y="5106993"/>
            <a:ext cx="1556779" cy="1534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9" y="4381273"/>
            <a:ext cx="4836053" cy="247919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EE63-A39B-43D5-AAD6-F916A4C7914B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5797" y="262088"/>
            <a:ext cx="7708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探测器研制（王珂、梁子寒、</a:t>
            </a:r>
            <a:r>
              <a:rPr lang="zh-CN" altLang="en-US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何少坤</a:t>
            </a:r>
            <a:r>
              <a:rPr lang="zh-CN" altLang="en-US" sz="20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等）</a:t>
            </a:r>
            <a:endParaRPr lang="en-US" altLang="zh-CN" sz="20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7389" y="841279"/>
            <a:ext cx="874807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小尺寸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探测器研制：</a:t>
            </a:r>
            <a:endParaRPr lang="en-US" altLang="zh-CN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2017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月从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购买了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层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10×10cm 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标准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膜试制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CMS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标准结构</a:t>
            </a:r>
            <a:r>
              <a:rPr lang="en-US" altLang="zh-CN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层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膜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小尺寸探测器样机</a:t>
            </a:r>
            <a:endParaRPr lang="en-US" altLang="zh-CN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膜测试装置（有机玻璃充氮气密封箱）正在研制，探测器读出设计及相关配件材料准备正在进行</a:t>
            </a:r>
            <a:endParaRPr lang="en-US" altLang="zh-CN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目标：掌握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探测器制作技术细节，及调试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射线、宇宙线等测试系统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内容占位符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0" y="2099507"/>
            <a:ext cx="3014372" cy="16955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1311" y="3851997"/>
            <a:ext cx="3594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GEM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膜测试系统（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QC2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，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）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95" y="2052850"/>
            <a:ext cx="4386365" cy="250810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697202" y="4073496"/>
            <a:ext cx="2397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CMS-GEM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标准探测器结构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66" y="4826534"/>
            <a:ext cx="2151790" cy="15886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76608" y="4912438"/>
            <a:ext cx="1460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射线测试系统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15591" y="4437973"/>
            <a:ext cx="1348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小尺寸探测器</a:t>
            </a:r>
            <a:endParaRPr lang="en-US" altLang="zh-CN" sz="1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41956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5055</TotalTime>
  <Words>1272</Words>
  <Application>Microsoft Office PowerPoint</Application>
  <PresentationFormat>全屏显示(4:3)</PresentationFormat>
  <Paragraphs>123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 Unicode MS</vt:lpstr>
      <vt:lpstr>华文楷体</vt:lpstr>
      <vt:lpstr>宋体</vt:lpstr>
      <vt:lpstr>Arial</vt:lpstr>
      <vt:lpstr>Calibri</vt:lpstr>
      <vt:lpstr>Calibri Light</vt:lpstr>
      <vt:lpstr>Times New Roman</vt:lpstr>
      <vt:lpstr>Wingdings</vt:lpstr>
      <vt:lpstr>自定义设计方案</vt:lpstr>
      <vt:lpstr>Office 主题</vt:lpstr>
      <vt:lpstr>北大组CMS-GEM升级计划年度总结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Norman Aachen</dc:creator>
  <cp:lastModifiedBy>bany</cp:lastModifiedBy>
  <cp:revision>489</cp:revision>
  <cp:lastPrinted>2016-04-01T11:39:38Z</cp:lastPrinted>
  <dcterms:created xsi:type="dcterms:W3CDTF">2014-08-04T11:54:05Z</dcterms:created>
  <dcterms:modified xsi:type="dcterms:W3CDTF">2017-10-31T07:03:46Z</dcterms:modified>
</cp:coreProperties>
</file>