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257" r:id="rId4"/>
    <p:sldId id="288" r:id="rId5"/>
    <p:sldId id="289" r:id="rId6"/>
    <p:sldId id="290" r:id="rId7"/>
    <p:sldId id="291" r:id="rId8"/>
    <p:sldId id="292" r:id="rId9"/>
    <p:sldId id="27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9" r:id="rId19"/>
    <p:sldId id="270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en Olsen" initials="S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932"/>
    <p:restoredTop sz="86409"/>
  </p:normalViewPr>
  <p:slideViewPr>
    <p:cSldViewPr snapToGrid="0" snapToObjects="1">
      <p:cViewPr>
        <p:scale>
          <a:sx n="85" d="100"/>
          <a:sy n="85" d="100"/>
        </p:scale>
        <p:origin x="128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image" Target="../media/image41.png"/><Relationship Id="rId2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19.png"/><Relationship Id="rId3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20.png"/><Relationship Id="rId3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31.png"/><Relationship Id="rId3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image" Target="../media/image36.png"/><Relationship Id="rId2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image" Target="../media/image41.png"/><Relationship Id="rId2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9963B-27D1-2144-86B4-9ED946A8F15F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E55EE-127F-2948-86C7-1EB9F5482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4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E55EE-127F-2948-86C7-1EB9F5482C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3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3A4B-BECD-E847-9E48-685757D15B06}" type="datetimeFigureOut">
              <a:rPr lang="en-US" smtClean="0"/>
              <a:pPr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4445-4627-A242-A706-405D357B2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0.png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9.png"/><Relationship Id="rId10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0.png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9" Type="http://schemas.openxmlformats.org/officeDocument/2006/relationships/image" Target="../media/image31.png"/><Relationship Id="rId10" Type="http://schemas.openxmlformats.org/officeDocument/2006/relationships/oleObject" Target="../embeddings/oleObject18.bin"/><Relationship Id="rId11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1.pn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0.png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7.png"/><Relationship Id="rId11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7.png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1.png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20.png"/><Relationship Id="rId11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30.bin"/><Relationship Id="rId5" Type="http://schemas.openxmlformats.org/officeDocument/2006/relationships/image" Target="../media/image20.png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1.png"/><Relationship Id="rId9" Type="http://schemas.openxmlformats.org/officeDocument/2006/relationships/oleObject" Target="../embeddings/oleObject3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6.png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7.png"/><Relationship Id="rId8" Type="http://schemas.openxmlformats.org/officeDocument/2006/relationships/oleObject" Target="../embeddings/oleObject36.bin"/><Relationship Id="rId9" Type="http://schemas.openxmlformats.org/officeDocument/2006/relationships/image" Target="../media/image38.png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3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image" Target="../media/image4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5.pn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1.png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2.png"/><Relationship Id="rId8" Type="http://schemas.openxmlformats.org/officeDocument/2006/relationships/oleObject" Target="../embeddings/oleObject40.bin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44.png"/><Relationship Id="rId13" Type="http://schemas.openxmlformats.org/officeDocument/2006/relationships/oleObject" Target="../embeddings/oleObject4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5.pn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1.png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2.png"/><Relationship Id="rId8" Type="http://schemas.openxmlformats.org/officeDocument/2006/relationships/oleObject" Target="../embeddings/oleObject45.bin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48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oleObject" Target="../embeddings/oleObject50.bin"/><Relationship Id="rId5" Type="http://schemas.openxmlformats.org/officeDocument/2006/relationships/image" Target="../media/image50.png"/><Relationship Id="rId6" Type="http://schemas.openxmlformats.org/officeDocument/2006/relationships/image" Target="../media/image53.png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8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tiff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2.png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3.png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24.png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20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469" y="865890"/>
            <a:ext cx="7772400" cy="1470025"/>
          </a:xfrm>
        </p:spPr>
        <p:txBody>
          <a:bodyPr/>
          <a:lstStyle/>
          <a:p>
            <a:r>
              <a:rPr lang="en-US" dirty="0" err="1" smtClean="0"/>
              <a:t>Dalitz</a:t>
            </a:r>
            <a:r>
              <a:rPr lang="en-US" smtClean="0"/>
              <a:t> Plots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718" y="4572541"/>
            <a:ext cx="6400800" cy="1752600"/>
          </a:xfrm>
        </p:spPr>
        <p:txBody>
          <a:bodyPr/>
          <a:lstStyle/>
          <a:p>
            <a:r>
              <a:rPr lang="en-US" dirty="0" smtClean="0"/>
              <a:t>Stephen Lars Olsen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9677" y="5955809"/>
            <a:ext cx="360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Graphics from Brian Lindquist (SLAC)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0" y="313821"/>
            <a:ext cx="26035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7871" y="3328883"/>
            <a:ext cx="252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</a:t>
            </a:r>
            <a:r>
              <a:rPr lang="en-US" dirty="0" err="1" smtClean="0"/>
              <a:t>Dalitz</a:t>
            </a:r>
            <a:r>
              <a:rPr lang="en-US" dirty="0" smtClean="0"/>
              <a:t> 1925-2006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22448" y="2608485"/>
            <a:ext cx="394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powerful method for visualizing the</a:t>
            </a:r>
          </a:p>
          <a:p>
            <a:r>
              <a:rPr lang="en-US" dirty="0" smtClean="0"/>
              <a:t>dynamics in three-body particle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09" y="-67594"/>
            <a:ext cx="8229600" cy="1143000"/>
          </a:xfrm>
        </p:spPr>
        <p:txBody>
          <a:bodyPr/>
          <a:lstStyle/>
          <a:p>
            <a:r>
              <a:rPr lang="en-US" dirty="0" smtClean="0"/>
              <a:t>A resonance on a </a:t>
            </a:r>
            <a:r>
              <a:rPr lang="en-US" dirty="0" err="1" smtClean="0"/>
              <a:t>Daltiz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51624" y="1364409"/>
            <a:ext cx="10877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7209" y="1075406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4038845" y="1191746"/>
            <a:ext cx="768364" cy="289003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185762" y="1046321"/>
            <a:ext cx="853085" cy="232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2757955" y="730081"/>
            <a:ext cx="63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292399" y="1383799"/>
            <a:ext cx="784315" cy="1142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2870070" y="1191746"/>
            <a:ext cx="63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6239416" y="1075406"/>
            <a:ext cx="63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54" y="1931070"/>
            <a:ext cx="2668251" cy="4237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551" y="1931070"/>
            <a:ext cx="2290164" cy="42378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722619" y="4095579"/>
            <a:ext cx="678590" cy="281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75019" y="5887725"/>
            <a:ext cx="678590" cy="281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57955" y="3924251"/>
            <a:ext cx="678590" cy="281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70070" y="5945895"/>
            <a:ext cx="678590" cy="281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800168" y="5792057"/>
          <a:ext cx="414140" cy="43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5" imgW="254000" imgH="266700" progId="Equation.DSMT4">
                  <p:embed/>
                </p:oleObj>
              </mc:Choice>
              <mc:Fallback>
                <p:oleObj name="Equation" r:id="rId5" imgW="254000" imgH="266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168" y="5792057"/>
                        <a:ext cx="414140" cy="433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7875019" y="3961976"/>
          <a:ext cx="52619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7" imgW="254000" imgH="266700" progId="Equation.DSMT4">
                  <p:embed/>
                </p:oleObj>
              </mc:Choice>
              <mc:Fallback>
                <p:oleObj name="Equation" r:id="rId7" imgW="254000" imgH="266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019" y="3961976"/>
                        <a:ext cx="52619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325157" y="1930817"/>
          <a:ext cx="5016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Equation" r:id="rId8" imgW="241300" imgH="266700" progId="Equation.DSMT4">
                  <p:embed/>
                </p:oleObj>
              </mc:Choice>
              <mc:Fallback>
                <p:oleObj name="Equation" r:id="rId8" imgW="241300" imgH="266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157" y="1930817"/>
                        <a:ext cx="5016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028873" y="3772019"/>
          <a:ext cx="5270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Equation" r:id="rId10" imgW="254000" imgH="266700" progId="Equation.DSMT4">
                  <p:embed/>
                </p:oleObj>
              </mc:Choice>
              <mc:Fallback>
                <p:oleObj name="Equation" r:id="rId10" imgW="254000" imgH="266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873" y="3772019"/>
                        <a:ext cx="5270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028873" y="5792057"/>
          <a:ext cx="444374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Equation" r:id="rId12" imgW="254000" imgH="266700" progId="Equation.DSMT4">
                  <p:embed/>
                </p:oleObj>
              </mc:Choice>
              <mc:Fallback>
                <p:oleObj name="Equation" r:id="rId12" imgW="254000" imgH="2667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873" y="5792057"/>
                        <a:ext cx="444374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with spin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60" y="1427483"/>
            <a:ext cx="6539050" cy="4124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5631" y="1427483"/>
            <a:ext cx="60482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1, 2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763871" y="1403833"/>
            <a:ext cx="32765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029428" y="3618533"/>
            <a:ext cx="32765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005806" y="4806355"/>
            <a:ext cx="32765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398809" y="4884659"/>
            <a:ext cx="4149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2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spin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4" y="1968500"/>
            <a:ext cx="8293100" cy="292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5972669">
            <a:off x="5835015" y="2812942"/>
            <a:ext cx="678590" cy="281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8201917" y="4754201"/>
          <a:ext cx="52619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tion" r:id="rId4" imgW="254000" imgH="266700" progId="Equation.DSMT4">
                  <p:embed/>
                </p:oleObj>
              </mc:Choice>
              <mc:Fallback>
                <p:oleObj name="Equation" r:id="rId4" imgW="254000" imgH="266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917" y="4754201"/>
                        <a:ext cx="52619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5396598" y="4788900"/>
          <a:ext cx="5254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6" imgW="254000" imgH="266700" progId="Equation.DSMT4">
                  <p:embed/>
                </p:oleObj>
              </mc:Choice>
              <mc:Fallback>
                <p:oleObj name="Equation" r:id="rId6" imgW="254000" imgH="266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598" y="4788900"/>
                        <a:ext cx="52546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441852" y="4776325"/>
          <a:ext cx="5254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7" imgW="254000" imgH="266700" progId="Equation.DSMT4">
                  <p:embed/>
                </p:oleObj>
              </mc:Choice>
              <mc:Fallback>
                <p:oleObj name="Equation" r:id="rId7" imgW="254000" imgH="266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852" y="4776325"/>
                        <a:ext cx="525462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 rot="15972669">
            <a:off x="2982468" y="2764142"/>
            <a:ext cx="678590" cy="281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17753" y="2536813"/>
          <a:ext cx="474371" cy="42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8" imgW="228600" imgH="203200" progId="Equation.3">
                  <p:embed/>
                </p:oleObj>
              </mc:Choice>
              <mc:Fallback>
                <p:oleObj name="Equation" r:id="rId8" imgW="2286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53" y="2536813"/>
                        <a:ext cx="474371" cy="42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171645" y="2533562"/>
          <a:ext cx="473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Equation" r:id="rId10" imgW="228600" imgH="203200" progId="Equation.3">
                  <p:embed/>
                </p:oleObj>
              </mc:Choice>
              <mc:Fallback>
                <p:oleObj name="Equation" r:id="rId10" imgW="2286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645" y="2533562"/>
                        <a:ext cx="4730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6052249" y="2510000"/>
          <a:ext cx="473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Equation" r:id="rId11" imgW="228600" imgH="203200" progId="Equation.3">
                  <p:embed/>
                </p:oleObj>
              </mc:Choice>
              <mc:Fallback>
                <p:oleObj name="Equation" r:id="rId11" imgW="228600" imgH="203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249" y="2510000"/>
                        <a:ext cx="4730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Constructive interference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980007"/>
            <a:ext cx="7734300" cy="539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5056610" y="1366765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5121661" y="1226301"/>
          <a:ext cx="473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Equation" r:id="rId4" imgW="228600" imgH="203200" progId="Equation.DSMT4">
                  <p:embed/>
                </p:oleObj>
              </mc:Choice>
              <mc:Fallback>
                <p:oleObj name="Equation" r:id="rId4" imgW="2286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661" y="1226301"/>
                        <a:ext cx="4730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714630" y="3915907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11034" y="3384302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71645" y="5864078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867758" y="3713316"/>
          <a:ext cx="5254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Equation" r:id="rId6" imgW="254000" imgH="266700" progId="Equation.DSMT4">
                  <p:embed/>
                </p:oleObj>
              </mc:Choice>
              <mc:Fallback>
                <p:oleObj name="Equation" r:id="rId6" imgW="254000" imgH="266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758" y="3713316"/>
                        <a:ext cx="525462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7867757" y="6160555"/>
          <a:ext cx="5254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Equation" r:id="rId8" imgW="254000" imgH="266700" progId="Equation.DSMT4">
                  <p:embed/>
                </p:oleObj>
              </mc:Choice>
              <mc:Fallback>
                <p:oleObj name="Equation" r:id="rId8" imgW="254000" imgH="266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757" y="6160555"/>
                        <a:ext cx="52546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211034" y="3227926"/>
          <a:ext cx="5254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9" name="Equation" r:id="rId9" imgW="254000" imgH="266700" progId="Equation.DSMT4">
                  <p:embed/>
                </p:oleObj>
              </mc:Choice>
              <mc:Fallback>
                <p:oleObj name="Equation" r:id="rId9" imgW="254000" imgH="266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034" y="3227926"/>
                        <a:ext cx="52546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171645" y="5823469"/>
          <a:ext cx="5254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0" name="Equation" r:id="rId11" imgW="254000" imgH="266700" progId="Equation.DSMT4">
                  <p:embed/>
                </p:oleObj>
              </mc:Choice>
              <mc:Fallback>
                <p:oleObj name="Equation" r:id="rId11" imgW="254000" imgH="2667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645" y="5823469"/>
                        <a:ext cx="525462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18815" y="589240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very abrupt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Destructive interference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026988"/>
            <a:ext cx="7518400" cy="538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4857779" y="1440049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28030">
            <a:off x="7640177" y="3937715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28030">
            <a:off x="7792577" y="3969981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28030">
            <a:off x="3080452" y="3444462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28030">
            <a:off x="3080452" y="5859171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805288" y="3155681"/>
          <a:ext cx="5254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Equation" r:id="rId4" imgW="254000" imgH="266700" progId="Equation.DSMT4">
                  <p:embed/>
                </p:oleObj>
              </mc:Choice>
              <mc:Fallback>
                <p:oleObj name="Equation" r:id="rId4" imgW="254000" imgH="266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288" y="3155681"/>
                        <a:ext cx="525462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805288" y="5614012"/>
          <a:ext cx="5254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Equation" r:id="rId6" imgW="254000" imgH="266700" progId="Equation.DSMT4">
                  <p:embed/>
                </p:oleObj>
              </mc:Choice>
              <mc:Fallback>
                <p:oleObj name="Equation" r:id="rId6" imgW="254000" imgH="266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288" y="5614012"/>
                        <a:ext cx="525462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018303" y="1192601"/>
          <a:ext cx="473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Equation" r:id="rId7" imgW="228600" imgH="203200" progId="Equation.DSMT4">
                  <p:embed/>
                </p:oleObj>
              </mc:Choice>
              <mc:Fallback>
                <p:oleObj name="Equation" r:id="rId7" imgW="2286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303" y="1192601"/>
                        <a:ext cx="4730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7867650" y="3807341"/>
          <a:ext cx="5254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Equation" r:id="rId9" imgW="254000" imgH="266700" progId="Equation.DSMT4">
                  <p:embed/>
                </p:oleObj>
              </mc:Choice>
              <mc:Fallback>
                <p:oleObj name="Equation" r:id="rId9" imgW="254000" imgH="266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650" y="3807341"/>
                        <a:ext cx="52546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7713554" y="6115847"/>
          <a:ext cx="5254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Equation" r:id="rId11" imgW="254000" imgH="266700" progId="Equation.DSMT4">
                  <p:embed/>
                </p:oleObj>
              </mc:Choice>
              <mc:Fallback>
                <p:oleObj name="Equation" r:id="rId11" imgW="254000" imgH="2667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554" y="6115847"/>
                        <a:ext cx="525463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resonances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2006600"/>
            <a:ext cx="7061200" cy="284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28030">
            <a:off x="7640177" y="3937715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4538174" y="2273087"/>
            <a:ext cx="678590" cy="3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254681" y="4851400"/>
          <a:ext cx="5254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Equation" r:id="rId4" imgW="254000" imgH="266700" progId="Equation.DSMT4">
                  <p:embed/>
                </p:oleObj>
              </mc:Choice>
              <mc:Fallback>
                <p:oleObj name="Equation" r:id="rId4" imgW="254000" imgH="266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681" y="4851400"/>
                        <a:ext cx="52546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123440" y="4851400"/>
          <a:ext cx="5254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6" imgW="254000" imgH="266700" progId="Equation.DSMT4">
                  <p:embed/>
                </p:oleObj>
              </mc:Choice>
              <mc:Fallback>
                <p:oleObj name="Equation" r:id="rId6" imgW="254000" imgH="266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440" y="4851400"/>
                        <a:ext cx="52546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781550" y="2132622"/>
          <a:ext cx="473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tion" r:id="rId7" imgW="228600" imgH="203200" progId="Equation.DSMT4">
                  <p:embed/>
                </p:oleObj>
              </mc:Choice>
              <mc:Fallback>
                <p:oleObj name="Equation" r:id="rId7" imgW="2286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2132622"/>
                        <a:ext cx="4730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674707" y="2197882"/>
          <a:ext cx="473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Equation" r:id="rId9" imgW="228600" imgH="203200" progId="Equation.DSMT4">
                  <p:embed/>
                </p:oleObj>
              </mc:Choice>
              <mc:Fallback>
                <p:oleObj name="Equation" r:id="rId9" imgW="228600" imgH="203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07" y="2197882"/>
                        <a:ext cx="4730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1670686"/>
            <a:ext cx="4688425" cy="5086714"/>
          </a:xfrm>
          <a:prstGeom prst="rect">
            <a:avLst/>
          </a:prstGeom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862138" y="254200"/>
          <a:ext cx="57229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4" imgW="1689100" imgH="165100" progId="Equation.3">
                  <p:embed/>
                </p:oleObj>
              </mc:Choice>
              <mc:Fallback>
                <p:oleObj name="Equation" r:id="rId4" imgW="16891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54200"/>
                        <a:ext cx="572293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86582" y="1155226"/>
          <a:ext cx="2636550" cy="55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Equation" r:id="rId6" imgW="1143000" imgH="241300" progId="Equation.DSMT4">
                  <p:embed/>
                </p:oleObj>
              </mc:Choice>
              <mc:Fallback>
                <p:oleObj name="Equation" r:id="rId6" imgW="1143000" imgH="2413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582" y="1155226"/>
                        <a:ext cx="2636550" cy="556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6200000" flipH="1">
            <a:off x="3615651" y="1792739"/>
            <a:ext cx="438468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0452" y="3834813"/>
          <a:ext cx="24288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Equation" r:id="rId8" imgW="1054100" imgH="241300" progId="Equation.DSMT4">
                  <p:embed/>
                </p:oleObj>
              </mc:Choice>
              <mc:Fallback>
                <p:oleObj name="Equation" r:id="rId8" imgW="1054100" imgH="241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52" y="3834813"/>
                        <a:ext cx="2428875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726754" y="4160216"/>
            <a:ext cx="5297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354811" y="5180832"/>
          <a:ext cx="2636550" cy="55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Equation" r:id="rId10" imgW="1143000" imgH="241300" progId="Equation.DSMT4">
                  <p:embed/>
                </p:oleObj>
              </mc:Choice>
              <mc:Fallback>
                <p:oleObj name="Equation" r:id="rId10" imgW="1143000" imgH="2413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811" y="5180832"/>
                        <a:ext cx="2636550" cy="556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6200000" flipV="1">
            <a:off x="6220145" y="5033613"/>
            <a:ext cx="276648" cy="244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650" y="1417638"/>
            <a:ext cx="5092700" cy="4953000"/>
          </a:xfrm>
          <a:prstGeom prst="rect">
            <a:avLst/>
          </a:prstGeom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025650" y="186531"/>
          <a:ext cx="54641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Equation" r:id="rId4" imgW="1612900" imgH="203200" progId="Equation.3">
                  <p:embed/>
                </p:oleObj>
              </mc:Choice>
              <mc:Fallback>
                <p:oleObj name="Equation" r:id="rId4" imgW="16129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186531"/>
                        <a:ext cx="5464175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88014" y="6085588"/>
          <a:ext cx="392192" cy="339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Equation" r:id="rId6" imgW="368300" imgH="317500" progId="Equation.DSMT4">
                  <p:embed/>
                </p:oleObj>
              </mc:Choice>
              <mc:Fallback>
                <p:oleObj name="Equation" r:id="rId6" imgW="368300" imgH="317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4" y="6085588"/>
                        <a:ext cx="392192" cy="3392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576541" y="3492280"/>
          <a:ext cx="3921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Equation" r:id="rId8" imgW="368300" imgH="317500" progId="Equation.DSMT4">
                  <p:embed/>
                </p:oleObj>
              </mc:Choice>
              <mc:Fallback>
                <p:oleObj name="Equation" r:id="rId8" imgW="368300" imgH="3175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541" y="3492280"/>
                        <a:ext cx="3921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343378" y="3474350"/>
          <a:ext cx="3921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name="Equation" r:id="rId9" imgW="368300" imgH="317500" progId="Equation.DSMT4">
                  <p:embed/>
                </p:oleObj>
              </mc:Choice>
              <mc:Fallback>
                <p:oleObj name="Equation" r:id="rId9" imgW="368300" imgH="317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378" y="3474350"/>
                        <a:ext cx="3921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357665" y="6070600"/>
          <a:ext cx="3778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7" name="Equation" r:id="rId11" imgW="355600" imgH="279400" progId="Equation.DSMT4">
                  <p:embed/>
                </p:oleObj>
              </mc:Choice>
              <mc:Fallback>
                <p:oleObj name="Equation" r:id="rId11" imgW="355600" imgH="279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665" y="6070600"/>
                        <a:ext cx="3778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702322" y="3814075"/>
            <a:ext cx="2574264" cy="2556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91718" y="1048306"/>
            <a:ext cx="589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Invariant mass histograms don’t give a clue about the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650" y="1417638"/>
            <a:ext cx="5092700" cy="4953000"/>
          </a:xfrm>
          <a:prstGeom prst="rect">
            <a:avLst/>
          </a:prstGeom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025650" y="186531"/>
          <a:ext cx="54641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Equation" r:id="rId4" imgW="1612900" imgH="203200" progId="Equation.3">
                  <p:embed/>
                </p:oleObj>
              </mc:Choice>
              <mc:Fallback>
                <p:oleObj name="Equation" r:id="rId4" imgW="16129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186531"/>
                        <a:ext cx="5464175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88014" y="6085588"/>
          <a:ext cx="392192" cy="339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Equation" r:id="rId6" imgW="368300" imgH="317500" progId="Equation.DSMT4">
                  <p:embed/>
                </p:oleObj>
              </mc:Choice>
              <mc:Fallback>
                <p:oleObj name="Equation" r:id="rId6" imgW="368300" imgH="317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4" y="6085588"/>
                        <a:ext cx="392192" cy="3392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576541" y="3492280"/>
          <a:ext cx="3921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Equation" r:id="rId8" imgW="368300" imgH="317500" progId="Equation.DSMT4">
                  <p:embed/>
                </p:oleObj>
              </mc:Choice>
              <mc:Fallback>
                <p:oleObj name="Equation" r:id="rId8" imgW="368300" imgH="317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541" y="3492280"/>
                        <a:ext cx="3921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343378" y="3474350"/>
          <a:ext cx="3921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Equation" r:id="rId9" imgW="368300" imgH="317500" progId="Equation.DSMT4">
                  <p:embed/>
                </p:oleObj>
              </mc:Choice>
              <mc:Fallback>
                <p:oleObj name="Equation" r:id="rId9" imgW="368300" imgH="317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378" y="3474350"/>
                        <a:ext cx="3921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357665" y="6070600"/>
          <a:ext cx="3778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" name="Equation" r:id="rId11" imgW="355600" imgH="279400" progId="Equation.DSMT4">
                  <p:embed/>
                </p:oleObj>
              </mc:Choice>
              <mc:Fallback>
                <p:oleObj name="Equation" r:id="rId11" imgW="355600" imgH="279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665" y="6070600"/>
                        <a:ext cx="3778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7363" y="1048306"/>
            <a:ext cx="191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Dalitz</a:t>
            </a:r>
            <a:r>
              <a:rPr lang="en-US" dirty="0" smtClean="0"/>
              <a:t> plot tells all!</a:t>
            </a:r>
            <a:endParaRPr lang="en-US" dirty="0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583540" y="3967163"/>
          <a:ext cx="3921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Equation" r:id="rId13" imgW="368300" imgH="317500" progId="Equation.DSMT4">
                  <p:embed/>
                </p:oleObj>
              </mc:Choice>
              <mc:Fallback>
                <p:oleObj name="Equation" r:id="rId13" imgW="368300" imgH="317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540" y="3967163"/>
                        <a:ext cx="3921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3368" y="6195153"/>
            <a:ext cx="295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Phys.Rev</a:t>
            </a:r>
            <a:r>
              <a:rPr lang="en-US" dirty="0" smtClean="0"/>
              <a:t>. D73, 112009 (2006)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19963" y="2230350"/>
            <a:ext cx="87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*</a:t>
            </a:r>
            <a:r>
              <a:rPr lang="en-US" dirty="0" smtClean="0"/>
              <a:t>(892)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6921" y="3935866"/>
            <a:ext cx="30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00807" y="4088266"/>
            <a:ext cx="30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ρ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744960" y="5114004"/>
            <a:ext cx="68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(980)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83311" y="1613136"/>
            <a:ext cx="952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reflections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2045" y="2068857"/>
            <a:ext cx="361631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2845" y="2068857"/>
            <a:ext cx="1319213" cy="292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invented to study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30000" dirty="0" smtClean="0"/>
              <a:t>+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decays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900" y="2000250"/>
            <a:ext cx="334168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46500" y="4356100"/>
            <a:ext cx="27035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 b="1" dirty="0" err="1" smtClean="0">
                <a:latin typeface="Symbol" pitchFamily="18" charset="2"/>
              </a:rPr>
              <a:t>τ</a:t>
            </a:r>
            <a:r>
              <a:rPr lang="en-US" sz="2800" b="1" baseline="30000" dirty="0" smtClean="0">
                <a:latin typeface="Calibri" pitchFamily="34" charset="0"/>
              </a:rPr>
              <a:t>+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Symbol" pitchFamily="18" charset="2"/>
                <a:sym typeface="Wingdings" pitchFamily="2" charset="2"/>
              </a:rPr>
              <a:t>π</a:t>
            </a:r>
            <a:r>
              <a:rPr lang="en-US" sz="2800" b="1" baseline="30000" dirty="0" err="1" smtClean="0">
                <a:latin typeface="Calibri" pitchFamily="34" charset="0"/>
                <a:sym typeface="Wingdings" pitchFamily="2" charset="2"/>
              </a:rPr>
              <a:t>+</a:t>
            </a:r>
            <a:r>
              <a:rPr lang="en-US" sz="2800" b="1" dirty="0" err="1" smtClean="0">
                <a:latin typeface="Symbol" pitchFamily="18" charset="2"/>
                <a:sym typeface="Wingdings" pitchFamily="2" charset="2"/>
              </a:rPr>
              <a:t>π</a:t>
            </a:r>
            <a:r>
              <a:rPr lang="en-US" sz="2800" b="1" baseline="30000" dirty="0" err="1" smtClean="0">
                <a:latin typeface="Calibri" pitchFamily="34" charset="0"/>
                <a:sym typeface="Wingdings" pitchFamily="2" charset="2"/>
              </a:rPr>
              <a:t>+</a:t>
            </a:r>
            <a:r>
              <a:rPr lang="en-US" sz="2800" b="1" dirty="0" err="1" smtClean="0">
                <a:latin typeface="Symbol" pitchFamily="18" charset="2"/>
                <a:sym typeface="Wingdings" pitchFamily="2" charset="2"/>
              </a:rPr>
              <a:t>π</a:t>
            </a:r>
            <a:r>
              <a:rPr lang="en-US" sz="2800" b="1" baseline="30000" dirty="0" smtClean="0">
                <a:latin typeface="Calibri" pitchFamily="34" charset="0"/>
                <a:sym typeface="Wingdings" pitchFamily="2" charset="2"/>
              </a:rPr>
              <a:t>-</a:t>
            </a:r>
            <a:endParaRPr lang="en-US" sz="2800" b="1" baseline="30000" dirty="0">
              <a:latin typeface="Calibri" pitchFamily="34" charset="0"/>
              <a:sym typeface="Wingdings" pitchFamily="2" charset="2"/>
            </a:endParaRPr>
          </a:p>
          <a:p>
            <a:pPr algn="r"/>
            <a:r>
              <a:rPr lang="en-US" dirty="0" err="1" smtClean="0">
                <a:latin typeface="Calibri" pitchFamily="34" charset="0"/>
                <a:sym typeface="Wingdings" pitchFamily="2" charset="2"/>
              </a:rPr>
              <a:t>m</a:t>
            </a:r>
            <a:r>
              <a:rPr lang="en-US" baseline="-25000" dirty="0" err="1" smtClean="0">
                <a:latin typeface="Symbol" pitchFamily="18" charset="2"/>
                <a:sym typeface="Wingdings" pitchFamily="2" charset="2"/>
              </a:rPr>
              <a:t>τ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= 970 m</a:t>
            </a:r>
            <a:r>
              <a:rPr lang="en-US" baseline="-25000" dirty="0">
                <a:latin typeface="Calibri" pitchFamily="34" charset="0"/>
                <a:sym typeface="Wingdings" pitchFamily="2" charset="2"/>
              </a:rPr>
              <a:t>e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 (495 </a:t>
            </a:r>
            <a:r>
              <a:rPr lang="en-US" dirty="0" err="1">
                <a:latin typeface="Calibri" pitchFamily="34" charset="0"/>
                <a:sym typeface="Wingdings" pitchFamily="2" charset="2"/>
              </a:rPr>
              <a:t>MeV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)</a:t>
            </a:r>
          </a:p>
          <a:p>
            <a:pPr algn="r"/>
            <a:r>
              <a:rPr lang="en-US" sz="1200" dirty="0" err="1">
                <a:latin typeface="Calibri" pitchFamily="34" charset="0"/>
                <a:sym typeface="Wingdings" pitchFamily="2" charset="2"/>
              </a:rPr>
              <a:t>R.Brown</a:t>
            </a:r>
            <a:r>
              <a:rPr lang="en-US" sz="1200" dirty="0">
                <a:latin typeface="Calibri" pitchFamily="34" charset="0"/>
                <a:sym typeface="Wingdings" pitchFamily="2" charset="2"/>
              </a:rPr>
              <a:t> et al., Nature 163, 47,82 (1949)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55900" y="1841500"/>
            <a:ext cx="2147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663300"/>
                </a:solidFill>
                <a:latin typeface="Calibri" pitchFamily="34" charset="0"/>
              </a:rPr>
              <a:t>photographic emulsion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3500" y="1689100"/>
            <a:ext cx="41910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32300" y="25273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τ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+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5700" y="31369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π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+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100" y="41275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π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+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5698" y="35179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π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-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0500" y="5694362"/>
            <a:ext cx="391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today, this is called a K</a:t>
            </a:r>
            <a:r>
              <a:rPr lang="en-US" baseline="30000" dirty="0" smtClean="0"/>
              <a:t>+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err="1" smtClean="0">
                <a:latin typeface="Symbol" charset="2"/>
                <a:ea typeface="Symbol" charset="2"/>
                <a:cs typeface="Symbol" charset="2"/>
                <a:sym typeface="Wingdings"/>
              </a:rPr>
              <a:t>+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err="1" smtClean="0">
                <a:latin typeface="Symbol" charset="2"/>
                <a:ea typeface="Symbol" charset="2"/>
                <a:cs typeface="Symbol" charset="2"/>
                <a:sym typeface="Wingdings"/>
              </a:rPr>
              <a:t>+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98" y="1703927"/>
            <a:ext cx="7912100" cy="49403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7073" y="465269"/>
          <a:ext cx="5033241" cy="817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4" imgW="1485900" imgH="241300" progId="Equation.DSMT4">
                  <p:embed/>
                </p:oleObj>
              </mc:Choice>
              <mc:Fallback>
                <p:oleObj name="Equation" r:id="rId4" imgW="1485900" imgH="241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073" y="465269"/>
                        <a:ext cx="5033241" cy="817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8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Dalitz</a:t>
            </a:r>
            <a:r>
              <a:rPr lang="en-US" dirty="0" smtClean="0"/>
              <a:t> plot symmetries</a:t>
            </a:r>
            <a:endParaRPr lang="en-US" dirty="0"/>
          </a:p>
        </p:txBody>
      </p:sp>
      <p:pic>
        <p:nvPicPr>
          <p:cNvPr id="3" name="Picture 2" descr="Screen Shot 2017-06-14 at 1.42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711" y="1627989"/>
            <a:ext cx="4189696" cy="4169057"/>
          </a:xfrm>
          <a:prstGeom prst="rect">
            <a:avLst/>
          </a:prstGeom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43440" y="1143000"/>
          <a:ext cx="2738101" cy="490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4" imgW="1346200" imgH="241300" progId="Equation.DSMT4">
                  <p:embed/>
                </p:oleObj>
              </mc:Choice>
              <mc:Fallback>
                <p:oleObj name="Equation" r:id="rId4" imgW="1346200" imgH="241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440" y="1143000"/>
                        <a:ext cx="2738101" cy="490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7-06-14 at 2.39.4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112" y="5963478"/>
            <a:ext cx="2608208" cy="2090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40669" y="1264612"/>
            <a:ext cx="215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 </a:t>
            </a:r>
            <a:r>
              <a:rPr lang="en-US" dirty="0" err="1" smtClean="0"/>
              <a:t>Ispin</a:t>
            </a:r>
            <a:r>
              <a:rPr lang="en-US" dirty="0" smtClean="0"/>
              <a:t>=1 allowed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957331" y="2110820"/>
          <a:ext cx="1248420" cy="58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7" imgW="1003300" imgH="469900" progId="Equation.DSMT4">
                  <p:embed/>
                </p:oleObj>
              </mc:Choice>
              <mc:Fallback>
                <p:oleObj name="Equation" r:id="rId7" imgW="1003300" imgH="4699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1" y="2110820"/>
                        <a:ext cx="1248420" cy="584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rot="5400000">
            <a:off x="5614070" y="2765071"/>
            <a:ext cx="746499" cy="72508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691968" y="3507253"/>
            <a:ext cx="1939204" cy="1926421"/>
          </a:xfrm>
          <a:prstGeom prst="straightConnector1">
            <a:avLst/>
          </a:prstGeom>
          <a:ln w="6350">
            <a:solidFill>
              <a:srgbClr val="FFFF00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98359" y="3500861"/>
            <a:ext cx="3303645" cy="1647468"/>
          </a:xfrm>
          <a:prstGeom prst="straightConnector1">
            <a:avLst/>
          </a:prstGeom>
          <a:ln w="6350">
            <a:solidFill>
              <a:srgbClr val="FFFF00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245786" y="3061069"/>
            <a:ext cx="3174802" cy="1583191"/>
          </a:xfrm>
          <a:prstGeom prst="straightConnector1">
            <a:avLst/>
          </a:prstGeom>
          <a:ln w="6350">
            <a:solidFill>
              <a:srgbClr val="FFFF00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3481715" y="1679632"/>
            <a:ext cx="746499" cy="3132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7002005" y="5173596"/>
            <a:ext cx="551402" cy="26647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pic>
        <p:nvPicPr>
          <p:cNvPr id="3" name="Picture 2" descr="Screen Shot 2017-06-14 at 2.20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1238250"/>
            <a:ext cx="4483100" cy="438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915888"/>
            <a:ext cx="53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</a:t>
            </a:r>
            <a:r>
              <a:rPr lang="en-US" sz="1400" baseline="30000" dirty="0" smtClean="0"/>
              <a:t>P</a:t>
            </a:r>
            <a:r>
              <a:rPr lang="en-US" sz="1400" dirty="0" smtClean="0"/>
              <a:t>=0</a:t>
            </a:r>
            <a:r>
              <a:rPr lang="en-US" sz="1400" baseline="30000" dirty="0" smtClean="0"/>
              <a:t>-</a:t>
            </a:r>
            <a:endParaRPr lang="en-US" sz="1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91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Fermi’s Golden Rule for 3-body decays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18" y="1341009"/>
            <a:ext cx="3917004" cy="1846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400" y="1650093"/>
            <a:ext cx="3859117" cy="155492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9280" y="3334732"/>
          <a:ext cx="300355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6" imgW="1841500" imgH="812800" progId="Equation.DSMT4">
                  <p:embed/>
                </p:oleObj>
              </mc:Choice>
              <mc:Fallback>
                <p:oleObj name="Equation" r:id="rId6" imgW="1841500" imgH="812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80" y="3334732"/>
                        <a:ext cx="3003550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8847" y="3334732"/>
            <a:ext cx="2755900" cy="294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897" y="4290963"/>
            <a:ext cx="966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smtClean="0"/>
              <a:t>   dE</a:t>
            </a:r>
            <a:r>
              <a:rPr lang="en-US" i="1" baseline="-25000" smtClean="0"/>
              <a:t>1</a:t>
            </a:r>
            <a:r>
              <a:rPr lang="en-US" i="1" smtClean="0"/>
              <a:t>dE</a:t>
            </a:r>
            <a:r>
              <a:rPr lang="en-US" i="1" baseline="-25000" smtClean="0"/>
              <a:t>2</a:t>
            </a:r>
            <a:endParaRPr lang="en-US" i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814762" y="3792516"/>
            <a:ext cx="405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4428134" cy="162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4" y="2324100"/>
            <a:ext cx="4571049" cy="3326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4411" y="2877606"/>
            <a:ext cx="1320800" cy="2635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9685" y="2094468"/>
            <a:ext cx="3977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case of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30000" dirty="0"/>
              <a:t>+</a:t>
            </a:r>
            <a:r>
              <a:rPr lang="en-US" dirty="0">
                <a:sym typeface="Wingdings"/>
              </a:rPr>
              <a:t></a:t>
            </a:r>
            <a:r>
              <a:rPr lang="en-US" dirty="0" err="1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err="1">
                <a:sym typeface="Wingdings"/>
              </a:rPr>
              <a:t>+</a:t>
            </a:r>
            <a:r>
              <a:rPr lang="en-US" dirty="0" err="1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err="1">
                <a:sym typeface="Wingdings"/>
              </a:rPr>
              <a:t>+</a:t>
            </a:r>
            <a:r>
              <a:rPr lang="en-US" dirty="0" err="1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>
                <a:sym typeface="Wingdings"/>
              </a:rPr>
              <a:t>-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use T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=</a:t>
            </a:r>
            <a:r>
              <a:rPr lang="en-US" dirty="0" err="1" smtClean="0">
                <a:sym typeface="Wingdings"/>
              </a:rPr>
              <a:t>T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  <a:sym typeface="Wingdings"/>
              </a:rPr>
              <a:t>-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 , </a:t>
            </a:r>
            <a:r>
              <a:rPr lang="en-US" dirty="0" smtClean="0">
                <a:latin typeface="+mj-lt"/>
                <a:ea typeface="Symbol" charset="2"/>
                <a:cs typeface="Symbol" charset="2"/>
              </a:rPr>
              <a:t>the </a:t>
            </a:r>
          </a:p>
          <a:p>
            <a:r>
              <a:rPr lang="en-US" dirty="0" smtClean="0">
                <a:latin typeface="+mj-lt"/>
                <a:ea typeface="Symbol" charset="2"/>
                <a:cs typeface="Symbol" charset="2"/>
              </a:rPr>
              <a:t>   plot is L-R symmetric &amp; can be folded</a:t>
            </a:r>
            <a:endParaRPr lang="en-US" dirty="0">
              <a:latin typeface="+mj-lt"/>
              <a:ea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415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76" y="1501107"/>
            <a:ext cx="3442291" cy="1404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6" y="2952750"/>
            <a:ext cx="1930400" cy="302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96" y="2905720"/>
            <a:ext cx="1866900" cy="302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41" y="2975052"/>
            <a:ext cx="1899719" cy="2912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304" y="2932487"/>
            <a:ext cx="1955800" cy="299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088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Expectations for different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dirty="0" smtClean="0"/>
              <a:t>-meson </a:t>
            </a:r>
            <a:r>
              <a:rPr lang="en-US" i="1" dirty="0" smtClean="0"/>
              <a:t>J</a:t>
            </a:r>
            <a:r>
              <a:rPr lang="en-US" i="1" baseline="30000" dirty="0" smtClean="0"/>
              <a:t>P</a:t>
            </a:r>
            <a:r>
              <a:rPr lang="en-US" i="1" dirty="0" smtClean="0"/>
              <a:t> </a:t>
            </a:r>
            <a:r>
              <a:rPr lang="en-US" dirty="0" smtClean="0"/>
              <a:t>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8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69" y="1218390"/>
            <a:ext cx="1682288" cy="2634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99" y="1137014"/>
            <a:ext cx="1597903" cy="2587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15" y="3760500"/>
            <a:ext cx="1660833" cy="2545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44" y="3718521"/>
            <a:ext cx="1689071" cy="2588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088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in 1954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22" y="1218390"/>
            <a:ext cx="4944603" cy="4256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95" y="5767257"/>
            <a:ext cx="3949700" cy="33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3788" y="4166757"/>
            <a:ext cx="2551917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Dalitz</a:t>
            </a:r>
            <a:r>
              <a:rPr lang="en-US" sz="2400" b="1" dirty="0" smtClean="0">
                <a:solidFill>
                  <a:srgbClr val="0070C0"/>
                </a:solidFill>
              </a:rPr>
              <a:t>:  data favors</a:t>
            </a:r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J</a:t>
            </a:r>
            <a:r>
              <a:rPr lang="en-US" sz="2400" b="1" dirty="0" smtClean="0">
                <a:solidFill>
                  <a:srgbClr val="0070C0"/>
                </a:solidFill>
              </a:rPr>
              <a:t>-even, </a:t>
            </a:r>
            <a:r>
              <a:rPr lang="en-US" sz="2400" b="1" i="1" dirty="0" smtClean="0">
                <a:solidFill>
                  <a:srgbClr val="0070C0"/>
                </a:solidFill>
              </a:rPr>
              <a:t>P</a:t>
            </a:r>
            <a:r>
              <a:rPr lang="en-US" sz="2400" b="1" dirty="0" smtClean="0">
                <a:solidFill>
                  <a:srgbClr val="0070C0"/>
                </a:solidFill>
              </a:rPr>
              <a:t>=odd (-1)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J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P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symbol" charset="2"/>
              </a:rPr>
              <a:t>t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+</a:t>
            </a:r>
            <a:r>
              <a:rPr lang="en-US" sz="2400" b="1" dirty="0" smtClean="0">
                <a:solidFill>
                  <a:srgbClr val="0070C0"/>
                </a:solidFill>
              </a:rPr>
              <a:t>)=0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</a:rPr>
              <a:t> ?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5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J</a:t>
            </a:r>
            <a:r>
              <a:rPr lang="en-US" b="1" baseline="30000" dirty="0">
                <a:solidFill>
                  <a:srgbClr val="0070C0"/>
                </a:solidFill>
              </a:rPr>
              <a:t>P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symbol" charset="2"/>
              </a:rPr>
              <a:t>t</a:t>
            </a:r>
            <a:r>
              <a:rPr lang="en-US" b="1" baseline="30000" dirty="0">
                <a:solidFill>
                  <a:srgbClr val="0070C0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)=</a:t>
            </a:r>
            <a:r>
              <a:rPr lang="en-US" b="1" dirty="0" smtClean="0">
                <a:solidFill>
                  <a:srgbClr val="0070C0"/>
                </a:solidFill>
              </a:rPr>
              <a:t>0</a:t>
            </a:r>
            <a:r>
              <a:rPr lang="en-US" b="1" baseline="30000" dirty="0" smtClean="0">
                <a:solidFill>
                  <a:srgbClr val="0070C0"/>
                </a:solidFill>
              </a:rPr>
              <a:t>- </a:t>
            </a:r>
            <a:r>
              <a:rPr lang="en-US" b="1" dirty="0">
                <a:solidFill>
                  <a:srgbClr val="0070C0"/>
                </a:solidFill>
              </a:rPr>
              <a:t>conflicts </a:t>
            </a:r>
            <a:r>
              <a:rPr lang="en-US" b="1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="1" baseline="30000" dirty="0">
                <a:solidFill>
                  <a:srgbClr val="0070C0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  <a:sym typeface="Wingdings"/>
              </a:rPr>
              <a:t></a:t>
            </a:r>
            <a:r>
              <a:rPr lang="en-US" b="1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="1" baseline="30000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+</a:t>
            </a:r>
            <a:r>
              <a:rPr lang="en-US" b="1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="1" baseline="30000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0</a:t>
            </a:r>
            <a:r>
              <a:rPr lang="en-US" b="1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 </a:t>
            </a:r>
            <a:r>
              <a:rPr lang="en-US" b="1" dirty="0">
                <a:solidFill>
                  <a:srgbClr val="0070C0"/>
                </a:solidFill>
                <a:sym typeface="Wingdings"/>
              </a:rPr>
              <a:t>decays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16" y="1417638"/>
            <a:ext cx="7060367" cy="52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3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1956: Weak interactions violate parity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33" y="1143000"/>
            <a:ext cx="4225606" cy="4580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03" y="5663192"/>
            <a:ext cx="9017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45200"/>
                </a:solidFill>
              </a:rPr>
              <a:t>a discovery that can be attributed to the 1</a:t>
            </a:r>
            <a:r>
              <a:rPr lang="en-US" sz="2400" b="1" baseline="30000" dirty="0" smtClean="0">
                <a:solidFill>
                  <a:srgbClr val="945200"/>
                </a:solidFill>
              </a:rPr>
              <a:t>st</a:t>
            </a:r>
            <a:r>
              <a:rPr lang="en-US" sz="2400" b="1" dirty="0" smtClean="0">
                <a:solidFill>
                  <a:srgbClr val="945200"/>
                </a:solidFill>
              </a:rPr>
              <a:t> application of </a:t>
            </a:r>
            <a:r>
              <a:rPr lang="en-US" sz="2400" b="1" dirty="0" err="1" smtClean="0">
                <a:solidFill>
                  <a:srgbClr val="945200"/>
                </a:solidFill>
              </a:rPr>
              <a:t>Dalitz</a:t>
            </a:r>
            <a:r>
              <a:rPr lang="en-US" sz="2400" b="1" dirty="0" smtClean="0">
                <a:solidFill>
                  <a:srgbClr val="945200"/>
                </a:solidFill>
              </a:rPr>
              <a:t> Plots</a:t>
            </a:r>
            <a:endParaRPr lang="en-US" sz="2400" b="1" dirty="0">
              <a:solidFill>
                <a:srgbClr val="945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5854" y="5872914"/>
            <a:ext cx="169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         ^</a:t>
            </a:r>
          </a:p>
          <a:p>
            <a:r>
              <a:rPr lang="en-US" b="1" dirty="0" smtClean="0"/>
              <a:t>In part, at least,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763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33" y="0"/>
            <a:ext cx="8229600" cy="1143000"/>
          </a:xfrm>
        </p:spPr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alitz</a:t>
            </a:r>
            <a:r>
              <a:rPr lang="en-US" dirty="0" smtClean="0"/>
              <a:t> Plots: old- vs modern-style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68" y="2290937"/>
            <a:ext cx="2755900" cy="294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89" y="2595225"/>
            <a:ext cx="2693794" cy="250481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15557" y="2715228"/>
          <a:ext cx="514631" cy="568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2" name="Equation" r:id="rId5" imgW="241300" imgH="266700" progId="Equation.DSMT4">
                  <p:embed/>
                </p:oleObj>
              </mc:Choice>
              <mc:Fallback>
                <p:oleObj name="Equation" r:id="rId5" imgW="241300" imgH="266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557" y="2715228"/>
                        <a:ext cx="514631" cy="5688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594664" y="5099872"/>
          <a:ext cx="5429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3" name="Equation" r:id="rId7" imgW="254000" imgH="266700" progId="Equation.DSMT4">
                  <p:embed/>
                </p:oleObj>
              </mc:Choice>
              <mc:Fallback>
                <p:oleObj name="Equation" r:id="rId7" imgW="254000" imgH="266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64" y="5099872"/>
                        <a:ext cx="54292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878880" y="3157388"/>
          <a:ext cx="5159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" name="Equation" r:id="rId9" imgW="241300" imgH="266700" progId="Equation.DSMT4">
                  <p:embed/>
                </p:oleObj>
              </mc:Choice>
              <mc:Fallback>
                <p:oleObj name="Equation" r:id="rId9" imgW="241300" imgH="266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880" y="3157388"/>
                        <a:ext cx="515938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 flipV="1">
            <a:off x="6327528" y="3683290"/>
            <a:ext cx="639957" cy="551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5620827"/>
            <a:ext cx="344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symmetries are more obvious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68333" y="2093932"/>
          <a:ext cx="1483332" cy="39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5" name="Equation" r:id="rId11" imgW="812800" imgH="215900" progId="Equation.DSMT4">
                  <p:embed/>
                </p:oleObj>
              </mc:Choice>
              <mc:Fallback>
                <p:oleObj name="Equation" r:id="rId11" imgW="812800" imgH="2159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33" y="2093932"/>
                        <a:ext cx="1483332" cy="394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279668" y="2093932"/>
          <a:ext cx="468927" cy="44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" name="Equation" r:id="rId13" imgW="279400" imgH="266700" progId="Equation.DSMT4">
                  <p:embed/>
                </p:oleObj>
              </mc:Choice>
              <mc:Fallback>
                <p:oleObj name="Equation" r:id="rId13" imgW="279400" imgH="2667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68" y="2093932"/>
                        <a:ext cx="468927" cy="44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433272" y="4320398"/>
          <a:ext cx="4683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7" name="Equation" r:id="rId15" imgW="279400" imgH="266700" progId="Equation.DSMT4">
                  <p:embed/>
                </p:oleObj>
              </mc:Choice>
              <mc:Fallback>
                <p:oleObj name="Equation" r:id="rId15" imgW="279400" imgH="2667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272" y="4320398"/>
                        <a:ext cx="4683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368333" y="4070289"/>
          <a:ext cx="4683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8" name="Equation" r:id="rId17" imgW="279400" imgH="266700" progId="Equation.DSMT4">
                  <p:embed/>
                </p:oleObj>
              </mc:Choice>
              <mc:Fallback>
                <p:oleObj name="Equation" r:id="rId17" imgW="279400" imgH="2667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33" y="4070289"/>
                        <a:ext cx="46831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29193" y="1558977"/>
            <a:ext cx="151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45200"/>
                </a:solidFill>
              </a:rPr>
              <a:t>old-style </a:t>
            </a:r>
            <a:endParaRPr lang="en-US" sz="2800" dirty="0">
              <a:solidFill>
                <a:srgbClr val="9452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9193" y="1558977"/>
            <a:ext cx="143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45200"/>
                </a:solidFill>
              </a:rPr>
              <a:t>old-style</a:t>
            </a:r>
            <a:endParaRPr lang="en-US" sz="2800" dirty="0">
              <a:solidFill>
                <a:srgbClr val="9452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7734" y="1765459"/>
            <a:ext cx="213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45200"/>
                </a:solidFill>
              </a:rPr>
              <a:t>modern-style</a:t>
            </a:r>
            <a:endParaRPr lang="en-US" sz="2800" dirty="0">
              <a:solidFill>
                <a:srgbClr val="945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253</Words>
  <Application>Microsoft Macintosh PowerPoint</Application>
  <PresentationFormat>On-screen Show (4:3)</PresentationFormat>
  <Paragraphs>66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Symbol</vt:lpstr>
      <vt:lpstr>Symbol</vt:lpstr>
      <vt:lpstr>Wingdings</vt:lpstr>
      <vt:lpstr>Arial</vt:lpstr>
      <vt:lpstr>Office Theme</vt:lpstr>
      <vt:lpstr>Equation</vt:lpstr>
      <vt:lpstr>Dalitz Plots I</vt:lpstr>
      <vt:lpstr>invented to study t+p+p+p- decays</vt:lpstr>
      <vt:lpstr>Fermi’s Golden Rule for 3-body decays</vt:lpstr>
      <vt:lpstr>PowerPoint Presentation</vt:lpstr>
      <vt:lpstr>Expectations for different t-meson JP values</vt:lpstr>
      <vt:lpstr>data in 1954</vt:lpstr>
      <vt:lpstr>JP(t+)=0- conflicts q+p+p0 decays </vt:lpstr>
      <vt:lpstr>1956: Weak interactions violate parity</vt:lpstr>
      <vt:lpstr>Dalitz Plots: old- vs modern-style</vt:lpstr>
      <vt:lpstr>A resonance on a Daltiz</vt:lpstr>
      <vt:lpstr>parent with spin</vt:lpstr>
      <vt:lpstr>Resonance spin</vt:lpstr>
      <vt:lpstr>Constructive interference</vt:lpstr>
      <vt:lpstr>Destructive interference</vt:lpstr>
      <vt:lpstr>crossing resonances</vt:lpstr>
      <vt:lpstr>PowerPoint Presentation</vt:lpstr>
      <vt:lpstr>PowerPoint Presentation</vt:lpstr>
      <vt:lpstr>PowerPoint Presentation</vt:lpstr>
      <vt:lpstr>Details</vt:lpstr>
      <vt:lpstr>PowerPoint Presentation</vt:lpstr>
      <vt:lpstr>Dalitz plot symmetries</vt:lpstr>
      <vt:lpstr>Interpretation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Dalitz Plots</dc:title>
  <dc:creator>Stephen Olsen</dc:creator>
  <cp:lastModifiedBy>Microsoft Office User</cp:lastModifiedBy>
  <cp:revision>46</cp:revision>
  <dcterms:created xsi:type="dcterms:W3CDTF">2017-06-27T01:59:45Z</dcterms:created>
  <dcterms:modified xsi:type="dcterms:W3CDTF">2018-08-16T12:00:57Z</dcterms:modified>
</cp:coreProperties>
</file>