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541" r:id="rId2"/>
    <p:sldId id="542" r:id="rId3"/>
    <p:sldId id="577" r:id="rId4"/>
    <p:sldId id="578" r:id="rId5"/>
    <p:sldId id="579" r:id="rId6"/>
    <p:sldId id="580" r:id="rId7"/>
    <p:sldId id="544" r:id="rId8"/>
    <p:sldId id="565" r:id="rId9"/>
    <p:sldId id="566" r:id="rId10"/>
    <p:sldId id="567" r:id="rId11"/>
    <p:sldId id="568" r:id="rId12"/>
    <p:sldId id="494" r:id="rId13"/>
    <p:sldId id="495" r:id="rId14"/>
    <p:sldId id="497" r:id="rId15"/>
    <p:sldId id="498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88" r:id="rId24"/>
    <p:sldId id="489" r:id="rId25"/>
    <p:sldId id="594" r:id="rId26"/>
    <p:sldId id="595" r:id="rId27"/>
    <p:sldId id="596" r:id="rId28"/>
    <p:sldId id="490" r:id="rId29"/>
    <p:sldId id="491" r:id="rId30"/>
    <p:sldId id="492" r:id="rId31"/>
    <p:sldId id="493" r:id="rId32"/>
    <p:sldId id="571" r:id="rId33"/>
    <p:sldId id="575" r:id="rId34"/>
    <p:sldId id="576" r:id="rId35"/>
    <p:sldId id="519" r:id="rId36"/>
    <p:sldId id="442" r:id="rId37"/>
    <p:sldId id="465" r:id="rId38"/>
    <p:sldId id="569" r:id="rId39"/>
    <p:sldId id="570" r:id="rId40"/>
    <p:sldId id="539" r:id="rId41"/>
    <p:sldId id="531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526" r:id="rId50"/>
    <p:sldId id="527" r:id="rId51"/>
    <p:sldId id="453" r:id="rId52"/>
    <p:sldId id="521" r:id="rId53"/>
    <p:sldId id="522" r:id="rId54"/>
    <p:sldId id="455" r:id="rId55"/>
    <p:sldId id="581" r:id="rId56"/>
    <p:sldId id="456" r:id="rId57"/>
    <p:sldId id="457" r:id="rId58"/>
    <p:sldId id="458" r:id="rId59"/>
    <p:sldId id="460" r:id="rId60"/>
    <p:sldId id="459" r:id="rId61"/>
    <p:sldId id="574" r:id="rId62"/>
    <p:sldId id="461" r:id="rId63"/>
    <p:sldId id="463" r:id="rId64"/>
    <p:sldId id="464" r:id="rId65"/>
    <p:sldId id="499" r:id="rId66"/>
    <p:sldId id="500" r:id="rId67"/>
    <p:sldId id="535" r:id="rId68"/>
    <p:sldId id="530" r:id="rId69"/>
    <p:sldId id="537" r:id="rId70"/>
    <p:sldId id="529" r:id="rId71"/>
    <p:sldId id="515" r:id="rId72"/>
    <p:sldId id="503" r:id="rId73"/>
    <p:sldId id="501" r:id="rId74"/>
    <p:sldId id="506" r:id="rId75"/>
    <p:sldId id="588" r:id="rId76"/>
    <p:sldId id="583" r:id="rId77"/>
    <p:sldId id="584" r:id="rId78"/>
    <p:sldId id="585" r:id="rId79"/>
    <p:sldId id="586" r:id="rId80"/>
    <p:sldId id="587" r:id="rId81"/>
    <p:sldId id="589" r:id="rId82"/>
    <p:sldId id="590" r:id="rId83"/>
    <p:sldId id="591" r:id="rId84"/>
    <p:sldId id="592" r:id="rId85"/>
    <p:sldId id="593" r:id="rId86"/>
    <p:sldId id="572" r:id="rId87"/>
    <p:sldId id="573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EC5BFF"/>
    <a:srgbClr val="0432FF"/>
    <a:srgbClr val="66FFFF"/>
    <a:srgbClr val="00FFFF"/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4"/>
    <p:restoredTop sz="94717"/>
  </p:normalViewPr>
  <p:slideViewPr>
    <p:cSldViewPr snapToGrid="0" snapToObjects="1">
      <p:cViewPr varScale="1">
        <p:scale>
          <a:sx n="85" d="100"/>
          <a:sy n="85" d="100"/>
        </p:scale>
        <p:origin x="17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image" Target="../media/image86.png"/><Relationship Id="rId2" Type="http://schemas.openxmlformats.org/officeDocument/2006/relationships/image" Target="../media/image8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1" Type="http://schemas.openxmlformats.org/officeDocument/2006/relationships/image" Target="../media/image110.png"/><Relationship Id="rId2" Type="http://schemas.openxmlformats.org/officeDocument/2006/relationships/image" Target="../media/image111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image" Target="../media/image120.png"/><Relationship Id="rId2" Type="http://schemas.openxmlformats.org/officeDocument/2006/relationships/image" Target="../media/image12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1" Type="http://schemas.openxmlformats.org/officeDocument/2006/relationships/image" Target="../media/image167.png"/><Relationship Id="rId2" Type="http://schemas.openxmlformats.org/officeDocument/2006/relationships/image" Target="../media/image168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1" Type="http://schemas.openxmlformats.org/officeDocument/2006/relationships/image" Target="../media/image173.png"/><Relationship Id="rId2" Type="http://schemas.openxmlformats.org/officeDocument/2006/relationships/image" Target="../media/image169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40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1" Type="http://schemas.openxmlformats.org/officeDocument/2006/relationships/image" Target="../media/image178.png"/><Relationship Id="rId2" Type="http://schemas.openxmlformats.org/officeDocument/2006/relationships/image" Target="../media/image140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1" Type="http://schemas.openxmlformats.org/officeDocument/2006/relationships/image" Target="../media/image181.png"/><Relationship Id="rId2" Type="http://schemas.openxmlformats.org/officeDocument/2006/relationships/image" Target="../media/image18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png"/><Relationship Id="rId2" Type="http://schemas.openxmlformats.org/officeDocument/2006/relationships/image" Target="../media/image229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4DDA6-0C08-3D41-9990-B11EF70FF765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75FBC-2A22-824F-9BDB-7E796211A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9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1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6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3C04-19EC-6943-AD87-AEA7ADCC1004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4.png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png"/><Relationship Id="rId10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57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58.png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5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63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6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6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8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69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70.png"/><Relationship Id="rId10" Type="http://schemas.openxmlformats.org/officeDocument/2006/relationships/image" Target="../media/image7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75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76.png"/><Relationship Id="rId8" Type="http://schemas.openxmlformats.org/officeDocument/2006/relationships/oleObject" Target="../embeddings/oleObject22.bin"/><Relationship Id="rId9" Type="http://schemas.openxmlformats.org/officeDocument/2006/relationships/image" Target="../media/image7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79.png"/><Relationship Id="rId7" Type="http://schemas.openxmlformats.org/officeDocument/2006/relationships/image" Target="../media/image8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84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85.png"/><Relationship Id="rId8" Type="http://schemas.openxmlformats.org/officeDocument/2006/relationships/oleObject" Target="../embeddings/oleObject26.bin"/><Relationship Id="rId9" Type="http://schemas.openxmlformats.org/officeDocument/2006/relationships/image" Target="../media/image8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oleObject" Target="../embeddings/oleObject31.bin"/><Relationship Id="rId13" Type="http://schemas.openxmlformats.org/officeDocument/2006/relationships/image" Target="../media/image91.png"/><Relationship Id="rId14" Type="http://schemas.openxmlformats.org/officeDocument/2006/relationships/oleObject" Target="../embeddings/oleObject32.bin"/><Relationship Id="rId15" Type="http://schemas.openxmlformats.org/officeDocument/2006/relationships/image" Target="../media/image92.png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93.png"/><Relationship Id="rId4" Type="http://schemas.openxmlformats.org/officeDocument/2006/relationships/oleObject" Target="../embeddings/oleObject27.bin"/><Relationship Id="rId5" Type="http://schemas.openxmlformats.org/officeDocument/2006/relationships/image" Target="../media/image86.png"/><Relationship Id="rId6" Type="http://schemas.openxmlformats.org/officeDocument/2006/relationships/oleObject" Target="../embeddings/oleObject28.bin"/><Relationship Id="rId7" Type="http://schemas.openxmlformats.org/officeDocument/2006/relationships/image" Target="../media/image88.png"/><Relationship Id="rId8" Type="http://schemas.openxmlformats.org/officeDocument/2006/relationships/oleObject" Target="../embeddings/oleObject29.bin"/><Relationship Id="rId9" Type="http://schemas.openxmlformats.org/officeDocument/2006/relationships/image" Target="../media/image89.png"/><Relationship Id="rId10" Type="http://schemas.openxmlformats.org/officeDocument/2006/relationships/oleObject" Target="../embeddings/oleObject3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oleObject" Target="../embeddings/oleObject34.bin"/><Relationship Id="rId5" Type="http://schemas.openxmlformats.org/officeDocument/2006/relationships/image" Target="../media/image94.png"/><Relationship Id="rId6" Type="http://schemas.openxmlformats.org/officeDocument/2006/relationships/oleObject" Target="../embeddings/oleObject35.bin"/><Relationship Id="rId7" Type="http://schemas.openxmlformats.org/officeDocument/2006/relationships/image" Target="../media/image95.png"/><Relationship Id="rId8" Type="http://schemas.openxmlformats.org/officeDocument/2006/relationships/oleObject" Target="../embeddings/oleObject36.bin"/><Relationship Id="rId9" Type="http://schemas.openxmlformats.org/officeDocument/2006/relationships/image" Target="../media/image96.png"/><Relationship Id="rId10" Type="http://schemas.openxmlformats.org/officeDocument/2006/relationships/image" Target="../media/image98.emf"/><Relationship Id="rId11" Type="http://schemas.openxmlformats.org/officeDocument/2006/relationships/image" Target="../media/image9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oleObject" Target="../embeddings/oleObject40.bin"/><Relationship Id="rId13" Type="http://schemas.openxmlformats.org/officeDocument/2006/relationships/image" Target="../media/image113.png"/><Relationship Id="rId14" Type="http://schemas.openxmlformats.org/officeDocument/2006/relationships/image" Target="../media/image119.png"/><Relationship Id="rId15" Type="http://schemas.openxmlformats.org/officeDocument/2006/relationships/oleObject" Target="../embeddings/oleObject41.bin"/><Relationship Id="rId16" Type="http://schemas.openxmlformats.org/officeDocument/2006/relationships/image" Target="../media/image114.png"/><Relationship Id="rId17" Type="http://schemas.openxmlformats.org/officeDocument/2006/relationships/oleObject" Target="../embeddings/oleObject42.bin"/><Relationship Id="rId18" Type="http://schemas.openxmlformats.org/officeDocument/2006/relationships/image" Target="../media/image115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10.png"/><Relationship Id="rId7" Type="http://schemas.openxmlformats.org/officeDocument/2006/relationships/image" Target="../media/image118.png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11.png"/><Relationship Id="rId10" Type="http://schemas.openxmlformats.org/officeDocument/2006/relationships/oleObject" Target="../embeddings/oleObject39.bin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7.bin"/><Relationship Id="rId12" Type="http://schemas.openxmlformats.org/officeDocument/2006/relationships/image" Target="../media/image124.png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125.png"/><Relationship Id="rId15" Type="http://schemas.openxmlformats.org/officeDocument/2006/relationships/oleObject" Target="../embeddings/oleObject49.bin"/><Relationship Id="rId16" Type="http://schemas.openxmlformats.org/officeDocument/2006/relationships/image" Target="../media/image126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3.bin"/><Relationship Id="rId4" Type="http://schemas.openxmlformats.org/officeDocument/2006/relationships/image" Target="../media/image120.png"/><Relationship Id="rId5" Type="http://schemas.openxmlformats.org/officeDocument/2006/relationships/oleObject" Target="../embeddings/oleObject44.bin"/><Relationship Id="rId6" Type="http://schemas.openxmlformats.org/officeDocument/2006/relationships/image" Target="../media/image121.png"/><Relationship Id="rId7" Type="http://schemas.openxmlformats.org/officeDocument/2006/relationships/oleObject" Target="../embeddings/oleObject45.bin"/><Relationship Id="rId8" Type="http://schemas.openxmlformats.org/officeDocument/2006/relationships/image" Target="../media/image122.png"/><Relationship Id="rId9" Type="http://schemas.openxmlformats.org/officeDocument/2006/relationships/oleObject" Target="../embeddings/oleObject46.bin"/><Relationship Id="rId10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18.png"/><Relationship Id="rId9" Type="http://schemas.openxmlformats.org/officeDocument/2006/relationships/image" Target="../media/image1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oleObject" Target="../embeddings/oleObject50.bin"/><Relationship Id="rId5" Type="http://schemas.openxmlformats.org/officeDocument/2006/relationships/image" Target="../media/image134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oleObject" Target="../embeddings/oleObject51.bin"/><Relationship Id="rId5" Type="http://schemas.openxmlformats.org/officeDocument/2006/relationships/image" Target="../media/image136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4.bin"/><Relationship Id="rId12" Type="http://schemas.openxmlformats.org/officeDocument/2006/relationships/image" Target="../media/image140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oleObject" Target="../embeddings/oleObject52.bin"/><Relationship Id="rId7" Type="http://schemas.openxmlformats.org/officeDocument/2006/relationships/image" Target="../media/image138.png"/><Relationship Id="rId8" Type="http://schemas.openxmlformats.org/officeDocument/2006/relationships/oleObject" Target="../embeddings/oleObject53.bin"/><Relationship Id="rId9" Type="http://schemas.openxmlformats.org/officeDocument/2006/relationships/image" Target="../media/image139.png"/><Relationship Id="rId10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tiff"/><Relationship Id="rId5" Type="http://schemas.openxmlformats.org/officeDocument/2006/relationships/image" Target="../media/image146.emf"/><Relationship Id="rId6" Type="http://schemas.openxmlformats.org/officeDocument/2006/relationships/image" Target="../media/image147.emf"/><Relationship Id="rId7" Type="http://schemas.openxmlformats.org/officeDocument/2006/relationships/image" Target="../media/image148.emf"/><Relationship Id="rId8" Type="http://schemas.openxmlformats.org/officeDocument/2006/relationships/image" Target="../media/image14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emf"/><Relationship Id="rId8" Type="http://schemas.openxmlformats.org/officeDocument/2006/relationships/image" Target="../media/image156.emf"/><Relationship Id="rId9" Type="http://schemas.openxmlformats.org/officeDocument/2006/relationships/oleObject" Target="../embeddings/oleObject55.bin"/><Relationship Id="rId10" Type="http://schemas.openxmlformats.org/officeDocument/2006/relationships/image" Target="../media/image150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6.emf"/><Relationship Id="rId12" Type="http://schemas.openxmlformats.org/officeDocument/2006/relationships/image" Target="../media/image118.png"/><Relationship Id="rId13" Type="http://schemas.openxmlformats.org/officeDocument/2006/relationships/oleObject" Target="../embeddings/oleObject56.bin"/><Relationship Id="rId14" Type="http://schemas.openxmlformats.org/officeDocument/2006/relationships/image" Target="../media/image157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8.emf"/><Relationship Id="rId4" Type="http://schemas.openxmlformats.org/officeDocument/2006/relationships/image" Target="../media/image159.png"/><Relationship Id="rId5" Type="http://schemas.openxmlformats.org/officeDocument/2006/relationships/image" Target="../media/image160.emf"/><Relationship Id="rId6" Type="http://schemas.openxmlformats.org/officeDocument/2006/relationships/image" Target="../media/image161.emf"/><Relationship Id="rId7" Type="http://schemas.openxmlformats.org/officeDocument/2006/relationships/image" Target="../media/image162.emf"/><Relationship Id="rId8" Type="http://schemas.openxmlformats.org/officeDocument/2006/relationships/image" Target="../media/image163.emf"/><Relationship Id="rId9" Type="http://schemas.openxmlformats.org/officeDocument/2006/relationships/image" Target="../media/image164.png"/><Relationship Id="rId10" Type="http://schemas.openxmlformats.org/officeDocument/2006/relationships/image" Target="../media/image16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1.bin"/><Relationship Id="rId12" Type="http://schemas.openxmlformats.org/officeDocument/2006/relationships/image" Target="../media/image171.png"/><Relationship Id="rId13" Type="http://schemas.openxmlformats.org/officeDocument/2006/relationships/image" Target="../media/image172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7.bin"/><Relationship Id="rId4" Type="http://schemas.openxmlformats.org/officeDocument/2006/relationships/image" Target="../media/image167.png"/><Relationship Id="rId5" Type="http://schemas.openxmlformats.org/officeDocument/2006/relationships/oleObject" Target="../embeddings/oleObject58.bin"/><Relationship Id="rId6" Type="http://schemas.openxmlformats.org/officeDocument/2006/relationships/image" Target="../media/image168.png"/><Relationship Id="rId7" Type="http://schemas.openxmlformats.org/officeDocument/2006/relationships/oleObject" Target="../embeddings/oleObject59.bin"/><Relationship Id="rId8" Type="http://schemas.openxmlformats.org/officeDocument/2006/relationships/image" Target="../media/image169.png"/><Relationship Id="rId9" Type="http://schemas.openxmlformats.org/officeDocument/2006/relationships/oleObject" Target="../embeddings/oleObject60.bin"/><Relationship Id="rId10" Type="http://schemas.openxmlformats.org/officeDocument/2006/relationships/image" Target="../media/image170.pn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6.png"/><Relationship Id="rId13" Type="http://schemas.openxmlformats.org/officeDocument/2006/relationships/image" Target="../media/image177.png"/><Relationship Id="rId14" Type="http://schemas.openxmlformats.org/officeDocument/2006/relationships/oleObject" Target="../embeddings/oleObject66.bin"/><Relationship Id="rId15" Type="http://schemas.openxmlformats.org/officeDocument/2006/relationships/image" Target="../media/image174.png"/><Relationship Id="rId16" Type="http://schemas.openxmlformats.org/officeDocument/2006/relationships/oleObject" Target="../embeddings/oleObject67.bin"/><Relationship Id="rId17" Type="http://schemas.openxmlformats.org/officeDocument/2006/relationships/image" Target="../media/image175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62.bin"/><Relationship Id="rId5" Type="http://schemas.openxmlformats.org/officeDocument/2006/relationships/image" Target="../media/image173.png"/><Relationship Id="rId6" Type="http://schemas.openxmlformats.org/officeDocument/2006/relationships/oleObject" Target="../embeddings/oleObject63.bin"/><Relationship Id="rId7" Type="http://schemas.openxmlformats.org/officeDocument/2006/relationships/image" Target="../media/image169.png"/><Relationship Id="rId8" Type="http://schemas.openxmlformats.org/officeDocument/2006/relationships/oleObject" Target="../embeddings/oleObject64.bin"/><Relationship Id="rId9" Type="http://schemas.openxmlformats.org/officeDocument/2006/relationships/image" Target="../media/image170.png"/><Relationship Id="rId10" Type="http://schemas.openxmlformats.org/officeDocument/2006/relationships/oleObject" Target="../embeddings/oleObject6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1.png"/><Relationship Id="rId5" Type="http://schemas.openxmlformats.org/officeDocument/2006/relationships/oleObject" Target="../embeddings/oleObject68.bin"/><Relationship Id="rId6" Type="http://schemas.openxmlformats.org/officeDocument/2006/relationships/image" Target="../media/image140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1.png"/><Relationship Id="rId5" Type="http://schemas.openxmlformats.org/officeDocument/2006/relationships/oleObject" Target="../embeddings/oleObject69.bin"/><Relationship Id="rId6" Type="http://schemas.openxmlformats.org/officeDocument/2006/relationships/image" Target="../media/image178.png"/><Relationship Id="rId7" Type="http://schemas.openxmlformats.org/officeDocument/2006/relationships/oleObject" Target="../embeddings/oleObject70.bin"/><Relationship Id="rId8" Type="http://schemas.openxmlformats.org/officeDocument/2006/relationships/image" Target="../media/image140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4.bin"/><Relationship Id="rId12" Type="http://schemas.openxmlformats.org/officeDocument/2006/relationships/image" Target="../media/image180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1.png"/><Relationship Id="rId5" Type="http://schemas.openxmlformats.org/officeDocument/2006/relationships/oleObject" Target="../embeddings/oleObject71.bin"/><Relationship Id="rId6" Type="http://schemas.openxmlformats.org/officeDocument/2006/relationships/image" Target="../media/image178.png"/><Relationship Id="rId7" Type="http://schemas.openxmlformats.org/officeDocument/2006/relationships/oleObject" Target="../embeddings/oleObject72.bin"/><Relationship Id="rId8" Type="http://schemas.openxmlformats.org/officeDocument/2006/relationships/image" Target="../media/image140.png"/><Relationship Id="rId9" Type="http://schemas.openxmlformats.org/officeDocument/2006/relationships/oleObject" Target="../embeddings/oleObject73.bin"/><Relationship Id="rId10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118.png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185.png"/><Relationship Id="rId15" Type="http://schemas.openxmlformats.org/officeDocument/2006/relationships/oleObject" Target="../embeddings/oleObject80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5.bin"/><Relationship Id="rId4" Type="http://schemas.openxmlformats.org/officeDocument/2006/relationships/image" Target="../media/image181.png"/><Relationship Id="rId5" Type="http://schemas.openxmlformats.org/officeDocument/2006/relationships/oleObject" Target="../embeddings/oleObject76.bin"/><Relationship Id="rId6" Type="http://schemas.openxmlformats.org/officeDocument/2006/relationships/image" Target="../media/image182.png"/><Relationship Id="rId7" Type="http://schemas.openxmlformats.org/officeDocument/2006/relationships/image" Target="../media/image186.png"/><Relationship Id="rId8" Type="http://schemas.openxmlformats.org/officeDocument/2006/relationships/oleObject" Target="../embeddings/oleObject77.bin"/><Relationship Id="rId9" Type="http://schemas.openxmlformats.org/officeDocument/2006/relationships/image" Target="../media/image183.png"/><Relationship Id="rId10" Type="http://schemas.openxmlformats.org/officeDocument/2006/relationships/oleObject" Target="../embeddings/oleObject78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oleObject" Target="../embeddings/oleObject81.bin"/><Relationship Id="rId5" Type="http://schemas.openxmlformats.org/officeDocument/2006/relationships/image" Target="../media/image187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oleObject" Target="../embeddings/oleObject83.bin"/><Relationship Id="rId5" Type="http://schemas.openxmlformats.org/officeDocument/2006/relationships/image" Target="../media/image193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jpeg"/><Relationship Id="rId3" Type="http://schemas.openxmlformats.org/officeDocument/2006/relationships/image" Target="../media/image1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wmf"/><Relationship Id="rId14" Type="http://schemas.openxmlformats.org/officeDocument/2006/relationships/image" Target="../media/image214.wmf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emf"/><Relationship Id="rId5" Type="http://schemas.openxmlformats.org/officeDocument/2006/relationships/image" Target="../media/image224.emf"/><Relationship Id="rId6" Type="http://schemas.openxmlformats.org/officeDocument/2006/relationships/oleObject" Target="../embeddings/oleObject84.bin"/><Relationship Id="rId7" Type="http://schemas.openxmlformats.org/officeDocument/2006/relationships/image" Target="../media/image221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oleObject" Target="../embeddings/oleObject85.bin"/><Relationship Id="rId6" Type="http://schemas.openxmlformats.org/officeDocument/2006/relationships/image" Target="../media/image225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4" Type="http://schemas.openxmlformats.org/officeDocument/2006/relationships/image" Target="../media/image228.png"/><Relationship Id="rId5" Type="http://schemas.openxmlformats.org/officeDocument/2006/relationships/oleObject" Target="../embeddings/oleObject87.bin"/><Relationship Id="rId6" Type="http://schemas.openxmlformats.org/officeDocument/2006/relationships/image" Target="../media/image229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4" Type="http://schemas.openxmlformats.org/officeDocument/2006/relationships/image" Target="../media/image232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305" y="0"/>
            <a:ext cx="7772400" cy="888170"/>
          </a:xfrm>
        </p:spPr>
        <p:txBody>
          <a:bodyPr>
            <a:normAutofit/>
          </a:bodyPr>
          <a:lstStyle/>
          <a:p>
            <a:r>
              <a:rPr lang="en-US" dirty="0" err="1" smtClean="0"/>
              <a:t>Hadron</a:t>
            </a:r>
            <a:r>
              <a:rPr lang="en-US" dirty="0" smtClean="0"/>
              <a:t> Spectroscopy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267" y="5239959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Stephen Lars Olsen</a:t>
            </a:r>
          </a:p>
          <a:p>
            <a:r>
              <a:rPr lang="en-US" sz="1800" dirty="0" smtClean="0"/>
              <a:t>Institute for Basic Science (KOREA)</a:t>
            </a:r>
          </a:p>
          <a:p>
            <a:r>
              <a:rPr lang="en-US" sz="1800" dirty="0" smtClean="0"/>
              <a:t>University of the Chinese Academy of Science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834970" y="6308787"/>
            <a:ext cx="276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Weihai</a:t>
            </a:r>
            <a:r>
              <a:rPr lang="ru-RU" dirty="0" smtClean="0"/>
              <a:t> </a:t>
            </a:r>
            <a:r>
              <a:rPr lang="en-US" dirty="0" smtClean="0"/>
              <a:t>August 16-19, 201</a:t>
            </a:r>
            <a:r>
              <a:rPr lang="en-US" dirty="0"/>
              <a:t>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0030" y="1474860"/>
            <a:ext cx="5334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70" y="851620"/>
            <a:ext cx="3228791" cy="4325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3794" y="805877"/>
            <a:ext cx="158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Lecture 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Spectroscopic Notation</a:t>
            </a:r>
            <a:endParaRPr lang="en-US" dirty="0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943600" y="2554288"/>
            <a:ext cx="236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S=1 </a:t>
            </a:r>
            <a:r>
              <a:rPr lang="en-US" sz="1800">
                <a:sym typeface="Wingdings" pitchFamily="1" charset="2"/>
              </a:rPr>
              <a:t> triplet of state</a:t>
            </a:r>
          </a:p>
          <a:p>
            <a:r>
              <a:rPr lang="en-US" sz="1800">
                <a:sym typeface="Wingdings" pitchFamily="1" charset="2"/>
              </a:rPr>
              <a:t>S=0  singlet</a:t>
            </a:r>
            <a:endParaRPr lang="en-US" sz="1800"/>
          </a:p>
        </p:txBody>
      </p:sp>
      <p:sp>
        <p:nvSpPr>
          <p:cNvPr id="4" name="Right Arrow 3"/>
          <p:cNvSpPr/>
          <p:nvPr/>
        </p:nvSpPr>
        <p:spPr>
          <a:xfrm rot="10800000">
            <a:off x="5410200" y="2819400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Box 26"/>
          <p:cNvSpPr txBox="1">
            <a:spLocks noChangeArrowheads="1"/>
          </p:cNvSpPr>
          <p:nvPr/>
        </p:nvSpPr>
        <p:spPr bwMode="auto">
          <a:xfrm>
            <a:off x="3886200" y="1752600"/>
            <a:ext cx="3160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J</a:t>
            </a:r>
            <a:r>
              <a:rPr lang="en-US" sz="2400" baseline="30000"/>
              <a:t>PC</a:t>
            </a:r>
            <a:r>
              <a:rPr lang="en-US" sz="2400"/>
              <a:t> quantum numbers</a:t>
            </a:r>
          </a:p>
        </p:txBody>
      </p:sp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2438400" y="2362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762000" y="2590800"/>
            <a:ext cx="533400" cy="533400"/>
          </a:xfrm>
          <a:prstGeom prst="ellipse">
            <a:avLst/>
          </a:prstGeom>
          <a:solidFill>
            <a:srgbClr val="99CC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CC0000"/>
                </a:solidFill>
                <a:latin typeface="Comic Sans MS" pitchFamily="1" charset="0"/>
              </a:rPr>
              <a:t>A</a:t>
            </a:r>
            <a:endParaRPr lang="en-US" sz="3200" b="1" dirty="0">
              <a:solidFill>
                <a:srgbClr val="CC0000"/>
              </a:solidFill>
              <a:latin typeface="Comic Sans MS" pitchFamily="1" charset="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990600" y="2286000"/>
            <a:ext cx="152400" cy="3048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2514600" y="2286000"/>
            <a:ext cx="152400" cy="3048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1371600" y="2971800"/>
            <a:ext cx="914400" cy="152400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1066800" y="1905000"/>
          <a:ext cx="3460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2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05000"/>
                        <a:ext cx="346075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1666875" y="2590800"/>
          <a:ext cx="3143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3" name="Equation" r:id="rId6" imgW="127000" imgH="165100" progId="Equation.3">
                  <p:embed/>
                </p:oleObj>
              </mc:Choice>
              <mc:Fallback>
                <p:oleObj name="Equation" r:id="rId6" imgW="127000" imgH="165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2590800"/>
                        <a:ext cx="3143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2563813" y="1931988"/>
          <a:ext cx="40798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4" name="Equation" r:id="rId8" imgW="165100" imgH="203200" progId="Equation.3">
                  <p:embed/>
                </p:oleObj>
              </mc:Choice>
              <mc:Fallback>
                <p:oleObj name="Equation" r:id="rId8" imgW="1651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1931988"/>
                        <a:ext cx="407987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3810000" y="2438400"/>
          <a:ext cx="13716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5" name="Equation" r:id="rId10" imgW="660400" imgH="419100" progId="Equation.3">
                  <p:embed/>
                </p:oleObj>
              </mc:Choice>
              <mc:Fallback>
                <p:oleObj name="Equation" r:id="rId10" imgW="660400" imgH="419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438400"/>
                        <a:ext cx="1371600" cy="877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38419" y="2589264"/>
            <a:ext cx="533400" cy="533400"/>
          </a:xfrm>
          <a:prstGeom prst="ellipse">
            <a:avLst/>
          </a:prstGeom>
          <a:solidFill>
            <a:srgbClr val="99CC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CC0000"/>
                </a:solidFill>
                <a:latin typeface="Comic Sans MS" pitchFamily="1" charset="0"/>
              </a:rPr>
              <a:t>B</a:t>
            </a:r>
            <a:endParaRPr lang="en-US" sz="3200" b="1" dirty="0">
              <a:solidFill>
                <a:srgbClr val="CC0000"/>
              </a:solidFill>
              <a:latin typeface="Comic Sans MS" pitchFamily="1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492509" y="4033246"/>
          <a:ext cx="1917691" cy="83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6" name="Equation" r:id="rId12" imgW="495300" imgH="215900" progId="Equation.3">
                  <p:embed/>
                </p:oleObj>
              </mc:Choice>
              <mc:Fallback>
                <p:oleObj name="Equation" r:id="rId12" imgW="495300" imgH="2159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9" y="4033246"/>
                        <a:ext cx="1917691" cy="8359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55006" y="3833191"/>
            <a:ext cx="122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radial </a:t>
            </a:r>
            <a:r>
              <a:rPr lang="en-US" sz="2000" dirty="0" err="1" smtClean="0">
                <a:solidFill>
                  <a:srgbClr val="800000"/>
                </a:solidFill>
              </a:rPr>
              <a:t>q.n</a:t>
            </a:r>
            <a:r>
              <a:rPr lang="en-US" sz="2000" dirty="0" smtClean="0">
                <a:solidFill>
                  <a:srgbClr val="800000"/>
                </a:solidFill>
              </a:rPr>
              <a:t>.</a:t>
            </a:r>
            <a:endParaRPr lang="en-US" sz="2000" dirty="0">
              <a:solidFill>
                <a:srgbClr val="800000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943599" y="4233301"/>
          <a:ext cx="1356205" cy="1763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97" name="Equation" r:id="rId14" imgW="635000" imgH="825500" progId="Equation.DSMT4">
                  <p:embed/>
                </p:oleObj>
              </mc:Choice>
              <mc:Fallback>
                <p:oleObj name="Equation" r:id="rId14" imgW="635000" imgH="8255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599" y="4233301"/>
                        <a:ext cx="1356205" cy="17630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rot="16200000" flipH="1">
            <a:off x="3218790" y="4190318"/>
            <a:ext cx="230736" cy="316702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175807" y="3833191"/>
            <a:ext cx="2404887" cy="12209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Important Quantum numbers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423582"/>
            <a:ext cx="8115300" cy="607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20601203">
            <a:off x="6610680" y="2937846"/>
            <a:ext cx="263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called an “axial” vector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6047800" y="3533528"/>
            <a:ext cx="602940" cy="193813"/>
          </a:xfrm>
          <a:prstGeom prst="straightConnector1">
            <a:avLst/>
          </a:prstGeom>
          <a:ln w="15875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2575"/>
            <a:ext cx="81407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38064" y="2414369"/>
            <a:ext cx="2439238" cy="125748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4907" y="2242278"/>
            <a:ext cx="2663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fermions and </a:t>
            </a:r>
            <a:r>
              <a:rPr lang="en-US" dirty="0" err="1" smtClean="0">
                <a:solidFill>
                  <a:srgbClr val="FF0000"/>
                </a:solidFill>
              </a:rPr>
              <a:t>antifermions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31850"/>
            <a:ext cx="7886700" cy="519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502763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92791"/>
            <a:ext cx="7886700" cy="57023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51275" y="1746250"/>
          <a:ext cx="25495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43" name="Equation" r:id="rId4" imgW="1727200" imgH="279400" progId="Equation.DSMT4">
                  <p:embed/>
                </p:oleObj>
              </mc:Choice>
              <mc:Fallback>
                <p:oleObj name="Equation" r:id="rId4" imgW="1727200" imgH="279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746250"/>
                        <a:ext cx="25495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6" y="0"/>
            <a:ext cx="8509000" cy="584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6377" y="6258245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406400"/>
            <a:ext cx="8597900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98500"/>
            <a:ext cx="76962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50850"/>
            <a:ext cx="7874000" cy="595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249" y="2463202"/>
            <a:ext cx="8229600" cy="1143000"/>
          </a:xfrm>
        </p:spPr>
        <p:txBody>
          <a:bodyPr/>
          <a:lstStyle/>
          <a:p>
            <a:r>
              <a:rPr lang="en-US" dirty="0" smtClean="0"/>
              <a:t>Why study </a:t>
            </a:r>
            <a:r>
              <a:rPr lang="en-US" smtClean="0"/>
              <a:t>hadron spectroscopy?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61950"/>
            <a:ext cx="8585200" cy="613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311150"/>
            <a:ext cx="8826500" cy="623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4800"/>
            <a:ext cx="89408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  <p:sp>
        <p:nvSpPr>
          <p:cNvPr id="5" name="Left Brace 4"/>
          <p:cNvSpPr/>
          <p:nvPr/>
        </p:nvSpPr>
        <p:spPr>
          <a:xfrm>
            <a:off x="976861" y="3720061"/>
            <a:ext cx="404734" cy="1079291"/>
          </a:xfrm>
          <a:prstGeom prst="leftBrace">
            <a:avLst/>
          </a:prstGeom>
          <a:ln w="15875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843" y="4062334"/>
            <a:ext cx="661304" cy="1933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773" y="409231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(2)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263" y="520408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(3)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949381" y="4996715"/>
            <a:ext cx="404734" cy="1079291"/>
          </a:xfrm>
          <a:prstGeom prst="leftBrace">
            <a:avLst/>
          </a:prstGeom>
          <a:ln w="15875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"/>
            <a:ext cx="88392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30200"/>
            <a:ext cx="8864600" cy="619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97" y="-2682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strange</a:t>
            </a:r>
            <a:r>
              <a:rPr lang="en-US" dirty="0" smtClean="0"/>
              <a:t>” quark has “</a:t>
            </a:r>
            <a:r>
              <a:rPr lang="en-US" i="1" dirty="0" smtClean="0"/>
              <a:t>strangeness” S=-1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5892" y="1726537"/>
            <a:ext cx="6898105" cy="21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11" descr="meson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1013" y="1812704"/>
            <a:ext cx="1984364" cy="19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quarksinba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2361" y="3794706"/>
            <a:ext cx="2101230" cy="19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2355957" y="2194076"/>
            <a:ext cx="672056" cy="631753"/>
          </a:xfrm>
          <a:prstGeom prst="ellipse">
            <a:avLst/>
          </a:prstGeom>
          <a:solidFill>
            <a:srgbClr val="EC5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08356" y="2238233"/>
            <a:ext cx="346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5836" y="190594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_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20" name="Picture 11" descr="meson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3533" y="3628994"/>
            <a:ext cx="1984364" cy="19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2328477" y="4010366"/>
            <a:ext cx="672056" cy="631753"/>
          </a:xfrm>
          <a:prstGeom prst="ellipse">
            <a:avLst/>
          </a:prstGeom>
          <a:solidFill>
            <a:srgbClr val="EC5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80876" y="40545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d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08356" y="36622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_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8883" y="4406949"/>
            <a:ext cx="346570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9604" y="2428433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smtClean="0"/>
              <a:t>K</a:t>
            </a:r>
            <a:r>
              <a:rPr lang="en-US" sz="3600" b="1" i="1" baseline="30000" smtClean="0"/>
              <a:t>0</a:t>
            </a:r>
            <a:endParaRPr lang="en-US" sz="3600" b="1" i="1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632084" y="4199762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K</a:t>
            </a:r>
            <a:r>
              <a:rPr lang="en-US" sz="3600" b="1" i="1" baseline="30000" dirty="0" smtClean="0"/>
              <a:t>0</a:t>
            </a:r>
            <a:endParaRPr lang="en-US" sz="3600" b="1" i="1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753970" y="376061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smtClean="0"/>
              <a:t>_</a:t>
            </a:r>
            <a:endParaRPr lang="en-US" sz="3600" b="1" i="1" baseline="30000" dirty="0"/>
          </a:p>
        </p:txBody>
      </p:sp>
      <p:pic>
        <p:nvPicPr>
          <p:cNvPr id="29" name="Picture 10" descr="quarksinba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0013" y="1872682"/>
            <a:ext cx="2101230" cy="19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6393283" y="22257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_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20434" y="25130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_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65403" y="19284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_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77193" y="2565843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3600" b="1" i="1" baseline="30000" dirty="0" smtClean="0"/>
              <a:t>0</a:t>
            </a:r>
            <a:endParaRPr lang="en-US" sz="3600" b="1" i="1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8009673" y="4337172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3600" b="1" i="1" baseline="30000" dirty="0" smtClean="0"/>
              <a:t>0</a:t>
            </a:r>
            <a:endParaRPr lang="en-US" sz="3600" b="1" i="1" baseline="30000" dirty="0"/>
          </a:p>
        </p:txBody>
      </p:sp>
      <p:sp>
        <p:nvSpPr>
          <p:cNvPr id="35" name="TextBox 34"/>
          <p:cNvSpPr txBox="1"/>
          <p:nvPr/>
        </p:nvSpPr>
        <p:spPr>
          <a:xfrm rot="10800000">
            <a:off x="8056609" y="25489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smtClean="0"/>
              <a:t>_</a:t>
            </a:r>
            <a:endParaRPr lang="en-US" sz="3600" b="1" i="1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4051417" y="2539249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S=+1</a:t>
            </a:r>
            <a:endParaRPr lang="en-US" sz="3600" b="1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4083897" y="4100714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S=-1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89407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46" y="95852"/>
            <a:ext cx="8229600" cy="1143000"/>
          </a:xfrm>
        </p:spPr>
        <p:txBody>
          <a:bodyPr/>
          <a:lstStyle/>
          <a:p>
            <a:r>
              <a:rPr lang="en-US" dirty="0" smtClean="0"/>
              <a:t>too many </a:t>
            </a:r>
            <a:r>
              <a:rPr lang="en-US" i="1" dirty="0" smtClean="0"/>
              <a:t>S</a:t>
            </a:r>
            <a:r>
              <a:rPr lang="en-US" dirty="0" smtClean="0"/>
              <a:t>’s 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67237"/>
            <a:ext cx="791325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</a:t>
            </a:r>
            <a:r>
              <a:rPr lang="en-US" sz="2400" dirty="0" smtClean="0"/>
              <a:t> </a:t>
            </a:r>
            <a:r>
              <a:rPr lang="en-US" sz="2800" b="1" dirty="0" smtClean="0"/>
              <a:t>hadron</a:t>
            </a:r>
            <a:r>
              <a:rPr lang="en-US" sz="2800" dirty="0" smtClean="0"/>
              <a:t> </a:t>
            </a:r>
            <a:r>
              <a:rPr lang="en-US" sz="2800" b="1" dirty="0" smtClean="0"/>
              <a:t>spectroscopy</a:t>
            </a:r>
            <a:r>
              <a:rPr lang="en-US" sz="2800" dirty="0" smtClean="0"/>
              <a:t>, we use  ”</a:t>
            </a:r>
            <a:r>
              <a:rPr lang="en-US" sz="2800" b="1" i="1" dirty="0" smtClean="0"/>
              <a:t>S</a:t>
            </a:r>
            <a:r>
              <a:rPr lang="en-US" sz="2800" dirty="0" smtClean="0"/>
              <a:t>” for many things: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the strangeness of the </a:t>
            </a:r>
            <a:r>
              <a:rPr lang="en-US" sz="2800" b="1" i="1" dirty="0" smtClean="0"/>
              <a:t>K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or 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800" b="1" baseline="30000" dirty="0" smtClean="0"/>
              <a:t>0</a:t>
            </a:r>
            <a:r>
              <a:rPr lang="en-US" sz="2800" b="1" dirty="0" smtClean="0"/>
              <a:t> </a:t>
            </a:r>
            <a:r>
              <a:rPr lang="en-US" sz="2800" dirty="0" smtClean="0"/>
              <a:t>is  </a:t>
            </a:r>
            <a:r>
              <a:rPr lang="en-US" sz="2800" b="1" i="1" dirty="0" smtClean="0"/>
              <a:t>S</a:t>
            </a:r>
            <a:r>
              <a:rPr lang="en-US" sz="2800" dirty="0" smtClean="0"/>
              <a:t>=+1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S= spin of a system of fermions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orbital angular momentum L=0 is called an </a:t>
            </a:r>
            <a:r>
              <a:rPr lang="en-US" sz="2800" b="1" i="1" dirty="0" smtClean="0"/>
              <a:t>S</a:t>
            </a:r>
            <a:r>
              <a:rPr lang="en-US" sz="2800" dirty="0" smtClean="0"/>
              <a:t>-wave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96" y="4005470"/>
            <a:ext cx="2158167" cy="141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9490" y="2608289"/>
            <a:ext cx="337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_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89" y="2876331"/>
            <a:ext cx="1113035" cy="1082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006" y="2347555"/>
            <a:ext cx="503990" cy="528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503" y="2915924"/>
            <a:ext cx="1105449" cy="1026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496" y="2480860"/>
            <a:ext cx="484698" cy="414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992" y="4401823"/>
            <a:ext cx="1316178" cy="5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46" y="95852"/>
            <a:ext cx="8229600" cy="1143000"/>
          </a:xfrm>
        </p:spPr>
        <p:txBody>
          <a:bodyPr/>
          <a:lstStyle/>
          <a:p>
            <a:r>
              <a:rPr lang="en-US" dirty="0" smtClean="0"/>
              <a:t>too many </a:t>
            </a:r>
            <a:r>
              <a:rPr lang="en-US" i="1" dirty="0" smtClean="0"/>
              <a:t>S</a:t>
            </a:r>
            <a:r>
              <a:rPr lang="en-US" dirty="0" smtClean="0"/>
              <a:t>’s 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67237"/>
            <a:ext cx="791325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</a:t>
            </a:r>
            <a:r>
              <a:rPr lang="en-US" sz="2400" dirty="0" smtClean="0"/>
              <a:t> </a:t>
            </a:r>
            <a:r>
              <a:rPr lang="en-US" sz="2800" b="1" dirty="0" smtClean="0"/>
              <a:t>hadron</a:t>
            </a:r>
            <a:r>
              <a:rPr lang="en-US" sz="2800" dirty="0" smtClean="0"/>
              <a:t> </a:t>
            </a:r>
            <a:r>
              <a:rPr lang="en-US" sz="2800" b="1" dirty="0" smtClean="0"/>
              <a:t>spectroscopy</a:t>
            </a:r>
            <a:r>
              <a:rPr lang="en-US" sz="2800" dirty="0" smtClean="0"/>
              <a:t>, we use  ”</a:t>
            </a:r>
            <a:r>
              <a:rPr lang="en-US" sz="2800" b="1" i="1" dirty="0" smtClean="0"/>
              <a:t>S</a:t>
            </a:r>
            <a:r>
              <a:rPr lang="en-US" sz="2800" dirty="0" smtClean="0"/>
              <a:t>” for many things: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the strangeness of the </a:t>
            </a:r>
            <a:r>
              <a:rPr lang="en-US" sz="2800" b="1" i="1" dirty="0" smtClean="0"/>
              <a:t>K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or 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800" b="1" baseline="30000" dirty="0" smtClean="0"/>
              <a:t>0</a:t>
            </a:r>
            <a:r>
              <a:rPr lang="en-US" sz="2800" b="1" dirty="0" smtClean="0"/>
              <a:t> </a:t>
            </a:r>
            <a:r>
              <a:rPr lang="en-US" sz="2800" dirty="0" smtClean="0"/>
              <a:t>is  </a:t>
            </a:r>
            <a:r>
              <a:rPr lang="en-US" sz="2800" b="1" i="1" dirty="0" smtClean="0"/>
              <a:t>S</a:t>
            </a:r>
            <a:r>
              <a:rPr lang="en-US" sz="2800" dirty="0" smtClean="0"/>
              <a:t>=+1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S= spin of a system of fermions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orbital angular momentum L=0 is called an </a:t>
            </a:r>
            <a:r>
              <a:rPr lang="en-US" sz="2800" b="1" i="1" dirty="0" smtClean="0"/>
              <a:t>S</a:t>
            </a:r>
            <a:r>
              <a:rPr lang="en-US" sz="2800" dirty="0" smtClean="0"/>
              <a:t>-wave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96" y="4005470"/>
            <a:ext cx="2158167" cy="141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9490" y="2608289"/>
            <a:ext cx="337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_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89" y="2876331"/>
            <a:ext cx="1113035" cy="1082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006" y="2347555"/>
            <a:ext cx="503990" cy="528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503" y="2915924"/>
            <a:ext cx="1105449" cy="1026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496" y="2480860"/>
            <a:ext cx="484698" cy="414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992" y="4401823"/>
            <a:ext cx="1316178" cy="5150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71213" y="70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 rot="19809680">
            <a:off x="1641658" y="2508484"/>
            <a:ext cx="4561859" cy="1941151"/>
          </a:xfrm>
          <a:prstGeom prst="horizontalScroll">
            <a:avLst/>
          </a:prstGeom>
          <a:solidFill>
            <a:srgbClr val="FFFF00">
              <a:alpha val="67000"/>
            </a:srgbClr>
          </a:solidFill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C00000"/>
                </a:solidFill>
              </a:rPr>
              <a:t>Sorry!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7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412750"/>
            <a:ext cx="8775700" cy="603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87350"/>
            <a:ext cx="8890000" cy="608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91" y="4860045"/>
            <a:ext cx="3185826" cy="1169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025"/>
            <a:ext cx="8229600" cy="1143000"/>
          </a:xfrm>
        </p:spPr>
        <p:txBody>
          <a:bodyPr/>
          <a:lstStyle/>
          <a:p>
            <a:r>
              <a:rPr lang="en-US" dirty="0" smtClean="0"/>
              <a:t>The QCD “dilemma”</a:t>
            </a:r>
            <a:endParaRPr lang="en-US" dirty="0"/>
          </a:p>
        </p:txBody>
      </p:sp>
      <p:pic>
        <p:nvPicPr>
          <p:cNvPr id="3" name="Picture 2" descr="alpha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12" y="893314"/>
            <a:ext cx="7658374" cy="5738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406" y="4129148"/>
            <a:ext cx="193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works here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3288" y="4207169"/>
            <a:ext cx="135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live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584200"/>
            <a:ext cx="79756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838200"/>
            <a:ext cx="85979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588" y="6494182"/>
            <a:ext cx="2486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copied from Diego </a:t>
            </a:r>
            <a:r>
              <a:rPr lang="en-US" sz="1400" dirty="0" err="1" smtClean="0"/>
              <a:t>Bettoni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pp2015-rev-clebsch-gordan-coef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537882"/>
            <a:ext cx="4883728" cy="63201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21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important page in the PDG booklet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53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comment on widths</a:t>
            </a:r>
            <a:r>
              <a:rPr lang="en-US" dirty="0" smtClean="0"/>
              <a:t>, lifetimes, branching factions, partial widths</a:t>
            </a:r>
            <a:endParaRPr lang="en-US" dirty="0"/>
          </a:p>
        </p:txBody>
      </p:sp>
      <p:pic>
        <p:nvPicPr>
          <p:cNvPr id="349186" name="Picture 2" descr="http://i.stack.imgur.com/xJYq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" y="1673284"/>
            <a:ext cx="1748790" cy="19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340" y="3689799"/>
            <a:ext cx="817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4000"/>
                </a:solidFill>
              </a:rPr>
              <a:t>=total</a:t>
            </a:r>
          </a:p>
          <a:p>
            <a:r>
              <a:rPr lang="en-US" sz="1600" b="1" dirty="0" smtClean="0">
                <a:solidFill>
                  <a:srgbClr val="804000"/>
                </a:solidFill>
              </a:rPr>
              <a:t>width</a:t>
            </a:r>
            <a:endParaRPr lang="en-US" sz="1600" b="1" dirty="0">
              <a:solidFill>
                <a:srgbClr val="804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2147" y="4443205"/>
            <a:ext cx="1029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1600" b="1" smtClean="0">
                <a:solidFill>
                  <a:srgbClr val="804000"/>
                </a:solidFill>
              </a:rPr>
              <a:t>=lifetime</a:t>
            </a:r>
            <a:endParaRPr lang="en-US" sz="1600" b="1" dirty="0" smtClean="0">
              <a:solidFill>
                <a:srgbClr val="804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05" y="2003117"/>
            <a:ext cx="3057870" cy="581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7615" y="1673284"/>
            <a:ext cx="1742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branching fraction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73" y="3758379"/>
            <a:ext cx="3787962" cy="644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7615" y="3594636"/>
            <a:ext cx="133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partial 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673" y="4328905"/>
            <a:ext cx="3001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these are </a:t>
            </a:r>
            <a:r>
              <a:rPr lang="en-US" sz="1600" b="1" smtClean="0">
                <a:solidFill>
                  <a:srgbClr val="804000"/>
                </a:solidFill>
              </a:rPr>
              <a:t>what theories </a:t>
            </a:r>
            <a:r>
              <a:rPr lang="en-US" sz="1600" b="1" dirty="0" smtClean="0">
                <a:solidFill>
                  <a:srgbClr val="804000"/>
                </a:solidFill>
              </a:rPr>
              <a:t>calculate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26" y="3808587"/>
            <a:ext cx="1287558" cy="1103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0" y="5040565"/>
            <a:ext cx="2983726" cy="728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23" y="4781759"/>
            <a:ext cx="1521788" cy="948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24" y="2700753"/>
            <a:ext cx="2065787" cy="8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216635"/>
            <a:ext cx="7829550" cy="365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" y="3917426"/>
            <a:ext cx="3741221" cy="83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7" y="3893297"/>
            <a:ext cx="3881923" cy="857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7" y="5050717"/>
            <a:ext cx="3881923" cy="570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" y="5050717"/>
            <a:ext cx="3818545" cy="570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6295" y="5670973"/>
            <a:ext cx="624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4000"/>
                </a:solidFill>
              </a:rPr>
              <a:t>although </a:t>
            </a:r>
            <a:r>
              <a:rPr lang="en-US" b="1" i="1" dirty="0" smtClean="0">
                <a:solidFill>
                  <a:srgbClr val="804000"/>
                </a:solidFill>
              </a:rPr>
              <a:t>Bf</a:t>
            </a:r>
            <a:r>
              <a:rPr lang="en-US" b="1" dirty="0" smtClean="0">
                <a:solidFill>
                  <a:srgbClr val="804000"/>
                </a:solidFill>
              </a:rPr>
              <a:t>(</a:t>
            </a:r>
            <a:r>
              <a:rPr lang="en-US" b="1" dirty="0" err="1" smtClean="0">
                <a:solidFill>
                  <a:srgbClr val="804000"/>
                </a:solidFill>
              </a:rPr>
              <a:t>K</a:t>
            </a:r>
            <a:r>
              <a:rPr lang="en-US" b="1" baseline="-25000" dirty="0" err="1" smtClean="0">
                <a:solidFill>
                  <a:srgbClr val="804000"/>
                </a:solidFill>
              </a:rPr>
              <a:t>S</a:t>
            </a:r>
            <a:r>
              <a:rPr lang="en-US" sz="1400" b="1" dirty="0" err="1" smtClean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e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)&lt;&lt;</a:t>
            </a:r>
            <a:r>
              <a:rPr lang="en-US" b="1" i="1" dirty="0" smtClean="0">
                <a:solidFill>
                  <a:srgbClr val="804000"/>
                </a:solidFill>
                <a:sym typeface="Wingdings"/>
              </a:rPr>
              <a:t>Bf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(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K</a:t>
            </a:r>
            <a:r>
              <a:rPr lang="en-US" b="1" baseline="-25000" dirty="0" err="1" smtClean="0">
                <a:solidFill>
                  <a:srgbClr val="804000"/>
                </a:solidFill>
                <a:sym typeface="Wingdings"/>
              </a:rPr>
              <a:t>L</a:t>
            </a:r>
            <a:r>
              <a:rPr lang="en-US" sz="1400" b="1" dirty="0" err="1" smtClean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e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), the partial widths are equal</a:t>
            </a:r>
            <a:endParaRPr lang="en-US" b="1" dirty="0">
              <a:solidFill>
                <a:srgbClr val="804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605" y="4696774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804000"/>
                </a:solidFill>
              </a:rPr>
              <a:t>partial widths</a:t>
            </a:r>
            <a:endParaRPr lang="en-US" sz="1600" b="1" dirty="0" smtClean="0">
              <a:solidFill>
                <a:srgbClr val="804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605" y="3586936"/>
            <a:ext cx="1205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total widths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8586" y="320040"/>
            <a:ext cx="150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51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π</a:t>
            </a:r>
            <a:r>
              <a:rPr lang="en-US" dirty="0" smtClean="0"/>
              <a:t>- and K-mesons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63" y="1699529"/>
            <a:ext cx="3657600" cy="471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69" y="-112345"/>
            <a:ext cx="8229600" cy="1143000"/>
          </a:xfrm>
        </p:spPr>
        <p:txBody>
          <a:bodyPr/>
          <a:lstStyle/>
          <a:p>
            <a:r>
              <a:rPr lang="en-US" dirty="0" smtClean="0"/>
              <a:t>Spin of the </a:t>
            </a:r>
            <a:r>
              <a:rPr lang="en-US" dirty="0" err="1" smtClean="0"/>
              <a:t>π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pic>
        <p:nvPicPr>
          <p:cNvPr id="3" name="Picture 2" descr="Screenshot 2017-06-04 20.0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7" y="4171236"/>
            <a:ext cx="4866523" cy="821621"/>
          </a:xfrm>
          <a:prstGeom prst="rect">
            <a:avLst/>
          </a:prstGeom>
        </p:spPr>
      </p:pic>
      <p:pic>
        <p:nvPicPr>
          <p:cNvPr id="4" name="Picture 3" descr="Screenshot 2017-06-04 20.22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10" y="1621960"/>
            <a:ext cx="2888269" cy="3786087"/>
          </a:xfrm>
          <a:prstGeom prst="rect">
            <a:avLst/>
          </a:prstGeom>
        </p:spPr>
      </p:pic>
      <p:pic>
        <p:nvPicPr>
          <p:cNvPr id="5" name="Picture 4" descr="Screenshot 2017-06-04 20.28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231" y="5810343"/>
            <a:ext cx="4987505" cy="8728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66288" y="2494279"/>
            <a:ext cx="460134" cy="404901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6" idx="1"/>
          </p:cNvCxnSpPr>
          <p:nvPr/>
        </p:nvCxnSpPr>
        <p:spPr>
          <a:xfrm>
            <a:off x="1339278" y="2190602"/>
            <a:ext cx="794395" cy="36297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6" idx="3"/>
          </p:cNvCxnSpPr>
          <p:nvPr/>
        </p:nvCxnSpPr>
        <p:spPr>
          <a:xfrm flipV="1">
            <a:off x="1339278" y="2839884"/>
            <a:ext cx="794395" cy="35702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89610" y="2209006"/>
            <a:ext cx="806871" cy="36297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48790" y="2858314"/>
            <a:ext cx="794395" cy="36297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80175" y="2507566"/>
            <a:ext cx="51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pple Chancery"/>
              </a:rPr>
              <a:t>M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pple Chancery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5811" y="188286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3335" y="295380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6481" y="2005936"/>
            <a:ext cx="3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π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96481" y="301224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28975" y="3348890"/>
          <a:ext cx="2963862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21" name="Equation" r:id="rId6" imgW="1968500" imgH="355600" progId="Equation.3">
                  <p:embed/>
                </p:oleObj>
              </mc:Choice>
              <mc:Fallback>
                <p:oleObj name="Equation" r:id="rId6" imgW="1968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975" y="3348890"/>
                        <a:ext cx="2963862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1722179" y="1632255"/>
          <a:ext cx="1124744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22" name="Equation" r:id="rId8" imgW="660400" imgH="203200" progId="Equation.3">
                  <p:embed/>
                </p:oleObj>
              </mc:Choice>
              <mc:Fallback>
                <p:oleObj name="Equation" r:id="rId8" imgW="6604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2179" y="1632255"/>
                        <a:ext cx="1124744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1571301" y="2005936"/>
            <a:ext cx="1349246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73013" y="3836244"/>
            <a:ext cx="1306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Comic Sans MS"/>
              </a:rPr>
              <a:t>same both ways</a:t>
            </a:r>
            <a:endParaRPr lang="en-US" sz="12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626519" y="3754509"/>
            <a:ext cx="301712" cy="180223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782502" y="4281660"/>
            <a:ext cx="1653182" cy="821621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960512" y="5038867"/>
            <a:ext cx="1475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=4/3 for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baseline="-25000" dirty="0" err="1" smtClean="0">
                <a:solidFill>
                  <a:srgbClr val="800000"/>
                </a:solidFill>
                <a:latin typeface="Comic Sans MS"/>
              </a:rPr>
              <a:t>π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= 0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=4/9 for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baseline="-25000" dirty="0" err="1" smtClean="0">
                <a:solidFill>
                  <a:srgbClr val="800000"/>
                </a:solidFill>
                <a:latin typeface="Comic Sans MS"/>
              </a:rPr>
              <a:t>π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= 1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82459" y="4134428"/>
            <a:ext cx="68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baseline="-25000" dirty="0" err="1" smtClean="0">
                <a:solidFill>
                  <a:srgbClr val="800000"/>
                </a:solidFill>
                <a:latin typeface="Comic Sans MS"/>
              </a:rPr>
              <a:t>π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= 1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4053" y="2536424"/>
            <a:ext cx="65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baseline="-25000" dirty="0" err="1" smtClean="0">
                <a:solidFill>
                  <a:srgbClr val="800000"/>
                </a:solidFill>
                <a:latin typeface="Comic Sans MS"/>
              </a:rPr>
              <a:t>π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=0 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63071" y="3286481"/>
            <a:ext cx="62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expt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482461" y="2880815"/>
            <a:ext cx="1533067" cy="1425842"/>
          </a:xfrm>
          <a:prstGeom prst="line">
            <a:avLst/>
          </a:prstGeom>
          <a:ln w="28575">
            <a:solidFill>
              <a:srgbClr val="80000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2306797" y="911026"/>
          <a:ext cx="4257771" cy="52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23" name="Equation" r:id="rId10" imgW="2857500" imgH="355600" progId="Equation.3">
                  <p:embed/>
                </p:oleObj>
              </mc:Choice>
              <mc:Fallback>
                <p:oleObj name="Equation" r:id="rId10" imgW="2857500" imgH="355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797" y="911026"/>
                        <a:ext cx="4257771" cy="5298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of the </a:t>
            </a:r>
            <a:r>
              <a:rPr lang="en-US" dirty="0" err="1" smtClean="0"/>
              <a:t>π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58" y="5021740"/>
            <a:ext cx="7913090" cy="866536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58252" y="2219218"/>
          <a:ext cx="6103796" cy="63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0" name="Equation" r:id="rId4" imgW="1587500" imgH="165100" progId="Equation.3">
                  <p:embed/>
                </p:oleObj>
              </mc:Choice>
              <mc:Fallback>
                <p:oleObj name="Equation" r:id="rId4" imgW="1587500" imgH="165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252" y="2219218"/>
                        <a:ext cx="6103796" cy="6351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4757" y="2854325"/>
            <a:ext cx="1781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capture occurs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in an S-wave 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   J=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  <a:sym typeface="Wingdings"/>
              </a:rPr>
              <a:t>S</a:t>
            </a:r>
            <a:r>
              <a:rPr lang="en-US" baseline="-25000" dirty="0" err="1" smtClean="0">
                <a:solidFill>
                  <a:srgbClr val="800000"/>
                </a:solidFill>
                <a:latin typeface="Comic Sans MS"/>
                <a:sym typeface="Wingdings"/>
              </a:rPr>
              <a:t>d</a:t>
            </a:r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=1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122" y="1516618"/>
            <a:ext cx="103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stopped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H="1" flipV="1">
            <a:off x="2194508" y="1935447"/>
            <a:ext cx="653822" cy="431539"/>
          </a:xfrm>
          <a:prstGeom prst="line">
            <a:avLst/>
          </a:prstGeom>
          <a:ln w="15875">
            <a:solidFill>
              <a:srgbClr val="80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96540" y="2854325"/>
            <a:ext cx="219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only Pauli-allowed’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J=1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nn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state is </a:t>
            </a:r>
            <a:r>
              <a:rPr lang="en-US" baseline="30000" dirty="0" smtClean="0">
                <a:solidFill>
                  <a:srgbClr val="800000"/>
                </a:solidFill>
                <a:latin typeface="Comic Sans MS"/>
              </a:rPr>
              <a:t>3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P</a:t>
            </a:r>
            <a:r>
              <a:rPr lang="en-US" baseline="-25000" dirty="0" smtClean="0">
                <a:solidFill>
                  <a:srgbClr val="800000"/>
                </a:solidFill>
                <a:latin typeface="Comic Sans MS"/>
              </a:rPr>
              <a:t>1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305649" y="3942755"/>
          <a:ext cx="5625707" cy="437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1" name="Equation" r:id="rId6" imgW="2286000" imgH="177800" progId="Equation.3">
                  <p:embed/>
                </p:oleObj>
              </mc:Choice>
              <mc:Fallback>
                <p:oleObj name="Equation" r:id="rId6" imgW="22860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649" y="3942755"/>
                        <a:ext cx="5625707" cy="4375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14058" y="5840796"/>
            <a:ext cx="8372742" cy="224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63" y="1287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Spin of π</a:t>
            </a:r>
            <a:r>
              <a:rPr lang="en-US" baseline="30000" dirty="0" smtClean="0"/>
              <a:t>0</a:t>
            </a:r>
            <a:r>
              <a:rPr lang="en-US" dirty="0" smtClean="0"/>
              <a:t>  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 </a:t>
            </a:r>
            <a:r>
              <a:rPr lang="en-US" smtClean="0"/>
              <a:t>Yang’s theorem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3059" y="1788261"/>
            <a:ext cx="675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C.N</a:t>
            </a:r>
            <a:r>
              <a:rPr lang="en-US" sz="3200" dirty="0"/>
              <a:t>. Yang:    Spin=1 </a:t>
            </a:r>
            <a:r>
              <a:rPr lang="en-US" sz="3200" dirty="0" smtClean="0"/>
              <a:t>particle cannot</a:t>
            </a:r>
          </a:p>
          <a:p>
            <a:r>
              <a:rPr lang="en-US" sz="3200" dirty="0" smtClean="0"/>
              <a:t>                         decay </a:t>
            </a:r>
            <a:r>
              <a:rPr lang="en-US" sz="3200" dirty="0"/>
              <a:t>to 2 photons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419100" y="2684066"/>
            <a:ext cx="930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Gell-Mann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651071"/>
            <a:ext cx="11271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0363" y="2722960"/>
            <a:ext cx="989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C.N.Yang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642" y="3297692"/>
            <a:ext cx="2641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Phys. Rev. 77, 242 (1950)</a:t>
            </a:r>
            <a:endParaRPr lang="en-US" sz="1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917082"/>
              </p:ext>
            </p:extLst>
          </p:nvPr>
        </p:nvGraphicFramePr>
        <p:xfrm>
          <a:off x="1933059" y="3864599"/>
          <a:ext cx="5579117" cy="68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99" name="Equation" r:id="rId4" imgW="1663700" imgH="203200" progId="Equation.3">
                  <p:embed/>
                </p:oleObj>
              </mc:Choice>
              <mc:Fallback>
                <p:oleObj name="Equation" r:id="rId4" imgW="16637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059" y="3864599"/>
                        <a:ext cx="5579117" cy="6814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93630" y="5798151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Homework:  prove this</a:t>
            </a:r>
            <a:endParaRPr lang="en-US" sz="28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/>
        </p:nvSpPr>
        <p:spPr>
          <a:xfrm>
            <a:off x="4036612" y="3663421"/>
            <a:ext cx="2536069" cy="828202"/>
          </a:xfrm>
          <a:prstGeom prst="parallelogram">
            <a:avLst>
              <a:gd name="adj" fmla="val 65710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 flipH="1">
            <a:off x="5965308" y="3516179"/>
            <a:ext cx="2208644" cy="1058262"/>
          </a:xfrm>
          <a:prstGeom prst="parallelogram">
            <a:avLst>
              <a:gd name="adj" fmla="val 51088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" y="277813"/>
            <a:ext cx="8563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Parity of π</a:t>
            </a:r>
            <a:r>
              <a:rPr lang="en-US" sz="4400" baseline="30000" dirty="0" smtClean="0"/>
              <a:t>0 </a:t>
            </a:r>
            <a:r>
              <a:rPr lang="en-US" sz="36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en-US" sz="3600" dirty="0" err="1" smtClean="0">
                <a:ea typeface="Wingdings"/>
                <a:cs typeface="Wingdings"/>
              </a:rPr>
              <a:t>use</a:t>
            </a:r>
            <a:r>
              <a:rPr lang="en-US" sz="3600" dirty="0" smtClean="0">
                <a:ea typeface="Wingdings"/>
                <a:cs typeface="Wingdings"/>
              </a:rPr>
              <a:t> double “</a:t>
            </a:r>
            <a:r>
              <a:rPr lang="en-US" sz="3600" dirty="0" err="1" smtClean="0">
                <a:ea typeface="Wingdings"/>
                <a:cs typeface="Wingdings"/>
              </a:rPr>
              <a:t>Dalitz</a:t>
            </a:r>
            <a:r>
              <a:rPr lang="en-US" sz="3600" dirty="0" smtClean="0">
                <a:ea typeface="Wingdings"/>
                <a:cs typeface="Wingdings"/>
              </a:rPr>
              <a:t>” decays </a:t>
            </a:r>
            <a:r>
              <a:rPr lang="en-US" sz="36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3600" baseline="30000" dirty="0" smtClean="0"/>
              <a:t>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44" y="3948689"/>
            <a:ext cx="599367" cy="161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665" y="3950640"/>
            <a:ext cx="599367" cy="16173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158611" y="3838260"/>
            <a:ext cx="414069" cy="3549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118666" y="3838260"/>
            <a:ext cx="504999" cy="180223"/>
          </a:xfrm>
          <a:prstGeom prst="line">
            <a:avLst/>
          </a:prstGeom>
          <a:ln w="15875">
            <a:solidFill>
              <a:srgbClr val="00009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5" idx="1"/>
          </p:cNvCxnSpPr>
          <p:nvPr/>
        </p:nvCxnSpPr>
        <p:spPr>
          <a:xfrm flipV="1">
            <a:off x="5118666" y="4031507"/>
            <a:ext cx="504999" cy="161736"/>
          </a:xfrm>
          <a:prstGeom prst="line">
            <a:avLst/>
          </a:prstGeom>
          <a:ln w="15875">
            <a:solidFill>
              <a:srgbClr val="00009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56529" y="35939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1279" y="3948689"/>
            <a:ext cx="3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23"/>
          <p:cNvCxnSpPr>
            <a:endCxn id="14" idx="3"/>
          </p:cNvCxnSpPr>
          <p:nvPr/>
        </p:nvCxnSpPr>
        <p:spPr>
          <a:xfrm rot="10800000" flipV="1">
            <a:off x="7061612" y="3766018"/>
            <a:ext cx="345205" cy="263538"/>
          </a:xfrm>
          <a:prstGeom prst="line">
            <a:avLst/>
          </a:prstGeom>
          <a:ln w="15875">
            <a:solidFill>
              <a:srgbClr val="00009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7061611" y="4031507"/>
            <a:ext cx="452079" cy="97000"/>
          </a:xfrm>
          <a:prstGeom prst="line">
            <a:avLst/>
          </a:prstGeom>
          <a:ln w="15875">
            <a:solidFill>
              <a:srgbClr val="00009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07124" y="3516179"/>
            <a:ext cx="3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95637" y="3963271"/>
            <a:ext cx="34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9363" y="3055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46608" y="4306957"/>
            <a:ext cx="33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φ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8" name="Arc 37"/>
          <p:cNvSpPr/>
          <p:nvPr/>
        </p:nvSpPr>
        <p:spPr>
          <a:xfrm rot="9629783">
            <a:off x="6176953" y="4107335"/>
            <a:ext cx="496936" cy="248461"/>
          </a:xfrm>
          <a:prstGeom prst="arc">
            <a:avLst/>
          </a:prstGeom>
          <a:ln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4590801" y="3147367"/>
          <a:ext cx="3267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13" name="Equation" r:id="rId4" imgW="1828800" imgH="241300" progId="Equation.DSMT4">
                  <p:embed/>
                </p:oleObj>
              </mc:Choice>
              <mc:Fallback>
                <p:oleObj name="Equation" r:id="rId4" imgW="18288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0801" y="3147367"/>
                        <a:ext cx="326707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17" name="Object 5"/>
          <p:cNvGraphicFramePr>
            <a:graphicFrameLocks noChangeAspect="1"/>
          </p:cNvGraphicFramePr>
          <p:nvPr/>
        </p:nvGraphicFramePr>
        <p:xfrm>
          <a:off x="1288271" y="5454799"/>
          <a:ext cx="6829426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14" name="Equation" r:id="rId6" imgW="4241800" imgH="203200" progId="Equation.3">
                  <p:embed/>
                </p:oleObj>
              </mc:Choice>
              <mc:Fallback>
                <p:oleObj name="Equation" r:id="rId6" imgW="42418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8271" y="5454799"/>
                        <a:ext cx="6829426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298557" y="3208402"/>
            <a:ext cx="208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Phys. Rev. 98, 1355 (1955)</a:t>
            </a:r>
            <a:endParaRPr lang="en-US" sz="14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444434" y="3562144"/>
          <a:ext cx="1615832" cy="1014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15" name="Equation" r:id="rId8" imgW="1092200" imgH="685800" progId="Equation.DSMT4">
                  <p:embed/>
                </p:oleObj>
              </mc:Choice>
              <mc:Fallback>
                <p:oleObj name="Equation" r:id="rId8" imgW="1092200" imgH="685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434" y="3562144"/>
                        <a:ext cx="1615832" cy="10145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1384367" y="3497015"/>
            <a:ext cx="1780490" cy="107972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creen Shot 2017-06-13 at 11.01.49 A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0678" y="1442322"/>
            <a:ext cx="5772566" cy="997195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4199513" y="1855558"/>
            <a:ext cx="2282118" cy="1588"/>
          </a:xfrm>
          <a:prstGeom prst="line">
            <a:avLst/>
          </a:prstGeom>
          <a:ln w="15875">
            <a:solidFill>
              <a:srgbClr val="000090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02984" y="1682734"/>
            <a:ext cx="11221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“</a:t>
            </a:r>
            <a:r>
              <a:rPr lang="en-US" sz="1200" dirty="0" err="1" smtClean="0">
                <a:solidFill>
                  <a:srgbClr val="0000FF"/>
                </a:solidFill>
              </a:rPr>
              <a:t>Dalitz</a:t>
            </a:r>
            <a:r>
              <a:rPr lang="en-US" sz="1200" dirty="0" smtClean="0">
                <a:solidFill>
                  <a:srgbClr val="0000FF"/>
                </a:solidFill>
              </a:rPr>
              <a:t>” decays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590801" y="2323083"/>
            <a:ext cx="1981880" cy="1588"/>
          </a:xfrm>
          <a:prstGeom prst="line">
            <a:avLst/>
          </a:prstGeom>
          <a:ln w="15875">
            <a:solidFill>
              <a:srgbClr val="000090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31636" y="2158840"/>
            <a:ext cx="12747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2x“Dalitz” decays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363" y="1636567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decay modes</a:t>
            </a:r>
          </a:p>
          <a:p>
            <a:r>
              <a:rPr lang="en-US" dirty="0" smtClean="0"/>
              <a:t>    from PDG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4" y="2881165"/>
            <a:ext cx="3789084" cy="2516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8106" y="249916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quarks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2741" y="5494991"/>
            <a:ext cx="1825282" cy="785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5433" y="3654983"/>
            <a:ext cx="3818303" cy="1478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2858" y="3215402"/>
            <a:ext cx="9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mesons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4010" y="5213153"/>
            <a:ext cx="93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baryons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4060918" y="4008090"/>
            <a:ext cx="2540704" cy="55438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45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35466" y="3856894"/>
            <a:ext cx="1652925" cy="967655"/>
          </a:xfrm>
          <a:prstGeom prst="line">
            <a:avLst/>
          </a:prstGeom>
          <a:ln w="38100">
            <a:solidFill>
              <a:srgbClr val="FF4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535466" y="3856894"/>
            <a:ext cx="1531979" cy="967655"/>
          </a:xfrm>
          <a:prstGeom prst="line">
            <a:avLst/>
          </a:prstGeom>
          <a:ln w="38100">
            <a:solidFill>
              <a:srgbClr val="FF4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26528" y="4824549"/>
            <a:ext cx="2375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useful 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-principle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relation connects these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121" y="1761491"/>
            <a:ext cx="3135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strongly interacting particles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of the Standard Model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4395" y="1891298"/>
            <a:ext cx="3135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strongly interacting particles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 Nature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6688" y="5397819"/>
            <a:ext cx="80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gluons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10740" y="12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“psychological” problem</a:t>
            </a:r>
            <a:br>
              <a:rPr lang="en-US" dirty="0" smtClean="0"/>
            </a:br>
            <a:r>
              <a:rPr lang="en-US" sz="3111" dirty="0" smtClean="0"/>
              <a:t>-- theory is divorced from reality --</a:t>
            </a:r>
            <a:endParaRPr lang="en-US" sz="3111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451059" y="1325493"/>
            <a:ext cx="613635" cy="393454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6288555" y="1244420"/>
            <a:ext cx="681184" cy="488056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13 at 10.11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6" y="2893811"/>
            <a:ext cx="4284053" cy="3696046"/>
          </a:xfrm>
          <a:prstGeom prst="rect">
            <a:avLst/>
          </a:prstGeom>
        </p:spPr>
      </p:pic>
      <p:pic>
        <p:nvPicPr>
          <p:cNvPr id="5" name="Picture 4" descr="Screen Shot 2017-06-13 at 10.14.4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84" y="1417638"/>
            <a:ext cx="4013200" cy="5016500"/>
          </a:xfrm>
          <a:prstGeom prst="rect">
            <a:avLst/>
          </a:prstGeom>
        </p:spPr>
      </p:pic>
      <p:graphicFrame>
        <p:nvGraphicFramePr>
          <p:cNvPr id="1285122" name="Object 2"/>
          <p:cNvGraphicFramePr>
            <a:graphicFrameLocks noChangeAspect="1"/>
          </p:cNvGraphicFramePr>
          <p:nvPr/>
        </p:nvGraphicFramePr>
        <p:xfrm>
          <a:off x="762045" y="214514"/>
          <a:ext cx="7601964" cy="100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175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45" y="214514"/>
                        <a:ext cx="7601964" cy="1004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132" y="1417637"/>
            <a:ext cx="2266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3, 525 (1959)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72541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this </a:t>
            </a:r>
            <a:r>
              <a:rPr lang="en-US" dirty="0" err="1" smtClean="0"/>
              <a:t>expt’s</a:t>
            </a:r>
            <a:r>
              <a:rPr lang="en-US" dirty="0" smtClean="0"/>
              <a:t> acceptance: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theory</a:t>
            </a:r>
            <a:r>
              <a:rPr lang="en-US" dirty="0" smtClean="0"/>
              <a:t> = 0.48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21786" y="26771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“typical” event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03966" y="4564665"/>
            <a:ext cx="1508063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Lucida Calligraphy"/>
              </a:rPr>
              <a:t>P</a:t>
            </a:r>
            <a:r>
              <a:rPr lang="en-US" sz="2800" baseline="-25000" dirty="0" smtClean="0">
                <a:solidFill>
                  <a:srgbClr val="000090"/>
                </a:solidFill>
              </a:rPr>
              <a:t>π</a:t>
            </a:r>
            <a:r>
              <a:rPr lang="en-US" sz="2800" baseline="-15000" dirty="0" smtClean="0">
                <a:solidFill>
                  <a:srgbClr val="000090"/>
                </a:solidFill>
              </a:rPr>
              <a:t>0</a:t>
            </a:r>
            <a:r>
              <a:rPr lang="en-US" sz="2800" dirty="0" smtClean="0">
                <a:solidFill>
                  <a:srgbClr val="000090"/>
                </a:solidFill>
              </a:rPr>
              <a:t> = -1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Parity of the K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410" y="1114272"/>
            <a:ext cx="2851192" cy="3834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178" y="3185506"/>
            <a:ext cx="1781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capture occurs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in an S-wave 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      J=0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7010" y="1143000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strong interaction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662407"/>
              </p:ext>
            </p:extLst>
          </p:nvPr>
        </p:nvGraphicFramePr>
        <p:xfrm>
          <a:off x="1774472" y="4363483"/>
          <a:ext cx="253047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742" name="Equation" r:id="rId4" imgW="1028700" imgH="177800" progId="Equation.3">
                  <p:embed/>
                </p:oleObj>
              </mc:Choice>
              <mc:Fallback>
                <p:oleObj name="Equation" r:id="rId4" imgW="10287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472" y="4363483"/>
                        <a:ext cx="2530475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062038" y="2417763"/>
          <a:ext cx="24939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743" name="Equation" r:id="rId6" imgW="1155700" imgH="203200" progId="Equation.3">
                  <p:embed/>
                </p:oleObj>
              </mc:Choice>
              <mc:Fallback>
                <p:oleObj name="Equation" r:id="rId6" imgW="1155700" imgH="203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2417763"/>
                        <a:ext cx="2493962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57200" y="1847799"/>
            <a:ext cx="103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stopped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18" name="Straight Connector 17"/>
          <p:cNvCxnSpPr>
            <a:endCxn id="17" idx="2"/>
          </p:cNvCxnSpPr>
          <p:nvPr/>
        </p:nvCxnSpPr>
        <p:spPr>
          <a:xfrm rot="16200000" flipV="1">
            <a:off x="973374" y="2219001"/>
            <a:ext cx="200567" cy="196828"/>
          </a:xfrm>
          <a:prstGeom prst="line">
            <a:avLst/>
          </a:prstGeom>
          <a:ln w="15875">
            <a:solidFill>
              <a:srgbClr val="80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69162" y="1809474"/>
            <a:ext cx="147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800000"/>
                </a:solidFill>
                <a:latin typeface="Comic Sans MS"/>
              </a:rPr>
              <a:t>4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He nucleus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with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n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Λ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2023102" y="2013304"/>
            <a:ext cx="808791" cy="1588"/>
          </a:xfrm>
          <a:prstGeom prst="line">
            <a:avLst/>
          </a:prstGeom>
          <a:ln w="15875">
            <a:solidFill>
              <a:srgbClr val="80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407988" y="2784475"/>
          <a:ext cx="30638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744" name="Equation" r:id="rId8" imgW="1346200" imgH="165100" progId="Equation.3">
                  <p:embed/>
                </p:oleObj>
              </mc:Choice>
              <mc:Fallback>
                <p:oleObj name="Equation" r:id="rId8" imgW="1346200" imgH="1651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2784475"/>
                        <a:ext cx="3063875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 flipV="1">
            <a:off x="3548842" y="2469880"/>
            <a:ext cx="364536" cy="200567"/>
          </a:xfrm>
          <a:prstGeom prst="line">
            <a:avLst/>
          </a:prstGeom>
          <a:ln w="15875">
            <a:solidFill>
              <a:srgbClr val="80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40211" y="124756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 bubble chamber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6850" y="5317237"/>
            <a:ext cx="1571264" cy="95410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:  J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PC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=0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K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:  J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PC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=0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8121" y="5479596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pseudoscalar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mesons”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31946"/>
            <a:ext cx="5328344" cy="2327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52" y="1658347"/>
            <a:ext cx="3909248" cy="3048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3940" y="661472"/>
            <a:ext cx="407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Fermi </a:t>
            </a:r>
            <a:r>
              <a:rPr lang="en-US" dirty="0" err="1" smtClean="0"/>
              <a:t>π</a:t>
            </a:r>
            <a:r>
              <a:rPr lang="en-US" dirty="0" smtClean="0"/>
              <a:t>-Nucleon resonance:  Δ(1236)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8345" y="205078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tot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450378" y="1681454"/>
            <a:ext cx="5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π</a:t>
            </a:r>
            <a:r>
              <a:rPr lang="en-US" baseline="30000" dirty="0" err="1" smtClean="0"/>
              <a:t>+</a:t>
            </a:r>
            <a:r>
              <a:rPr lang="en-US" dirty="0" err="1" smtClean="0"/>
              <a:t>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61095" y="2893415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π</a:t>
            </a:r>
            <a:r>
              <a:rPr lang="en-US" baseline="30000" dirty="0" err="1" smtClean="0"/>
              <a:t>-</a:t>
            </a:r>
            <a:r>
              <a:rPr lang="en-US" dirty="0" err="1" smtClean="0"/>
              <a:t>p</a:t>
            </a:r>
            <a:endParaRPr lang="en-US" baseline="-25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30409" y="1131946"/>
          <a:ext cx="1774527" cy="25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31" name="Equation" r:id="rId5" imgW="1422400" imgH="203200" progId="Equation.3">
                  <p:embed/>
                </p:oleObj>
              </mc:Choice>
              <mc:Fallback>
                <p:oleObj name="Equation" r:id="rId5" imgW="14224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409" y="1131946"/>
                        <a:ext cx="1774527" cy="253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>
            <a:off x="7198599" y="1546998"/>
            <a:ext cx="416144" cy="1588"/>
          </a:xfrm>
          <a:prstGeom prst="straightConnector1">
            <a:avLst/>
          </a:prstGeom>
          <a:ln w="19050">
            <a:solidFill>
              <a:srgbClr val="80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01" y="4222340"/>
            <a:ext cx="5460398" cy="217159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800688" y="5526617"/>
            <a:ext cx="1739587" cy="920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6701" y="5743431"/>
            <a:ext cx="5285094" cy="920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6701" y="5977530"/>
            <a:ext cx="1739587" cy="920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8451" y="4767999"/>
            <a:ext cx="2725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Based on these data, Fermi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predicted a J=3/2; I=3/2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resonance with mass just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above 1200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Δ(1232) resonance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51" y="1742586"/>
            <a:ext cx="4762209" cy="3956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5251" y="2843505"/>
            <a:ext cx="533755" cy="1794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568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Breit</a:t>
            </a:r>
            <a:r>
              <a:rPr lang="en-US" dirty="0" smtClean="0"/>
              <a:t> Wigner line shape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1159173"/>
            <a:ext cx="3086100" cy="3352800"/>
          </a:xfrm>
          <a:prstGeom prst="rect">
            <a:avLst/>
          </a:prstGeom>
        </p:spPr>
      </p:pic>
      <p:graphicFrame>
        <p:nvGraphicFramePr>
          <p:cNvPr id="267266" name="Object 2"/>
          <p:cNvGraphicFramePr>
            <a:graphicFrameLocks noChangeAspect="1"/>
          </p:cNvGraphicFramePr>
          <p:nvPr/>
        </p:nvGraphicFramePr>
        <p:xfrm>
          <a:off x="5024536" y="2705942"/>
          <a:ext cx="2233027" cy="25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69" name="Equation" r:id="rId4" imgW="1130300" imgH="127000" progId="Equation.3">
                  <p:embed/>
                </p:oleObj>
              </mc:Choice>
              <mc:Fallback>
                <p:oleObj name="Equation" r:id="rId4" imgW="1130300" imgH="1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536" y="2705942"/>
                        <a:ext cx="2233027" cy="2533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7" name="Object 3"/>
          <p:cNvGraphicFramePr>
            <a:graphicFrameLocks noChangeAspect="1"/>
          </p:cNvGraphicFramePr>
          <p:nvPr/>
        </p:nvGraphicFramePr>
        <p:xfrm>
          <a:off x="405568" y="4592445"/>
          <a:ext cx="8396898" cy="8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70" name="Equation" r:id="rId6" imgW="4000500" imgH="419100" progId="Equation.3">
                  <p:embed/>
                </p:oleObj>
              </mc:Choice>
              <mc:Fallback>
                <p:oleObj name="Equation" r:id="rId6" imgW="40005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568" y="4592445"/>
                        <a:ext cx="8396898" cy="8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8" name="Object 4"/>
          <p:cNvGraphicFramePr>
            <a:graphicFrameLocks noChangeAspect="1"/>
          </p:cNvGraphicFramePr>
          <p:nvPr/>
        </p:nvGraphicFramePr>
        <p:xfrm>
          <a:off x="1376363" y="1705273"/>
          <a:ext cx="1652587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71" name="Equation" r:id="rId8" imgW="787400" imgH="254000" progId="Equation.3">
                  <p:embed/>
                </p:oleObj>
              </mc:Choice>
              <mc:Fallback>
                <p:oleObj name="Equation" r:id="rId8" imgW="7874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3" y="1705273"/>
                        <a:ext cx="1652587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2401" y="5809129"/>
            <a:ext cx="7737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Please note:   This is the simplest version of many different expressions used to</a:t>
            </a:r>
          </a:p>
          <a:p>
            <a:r>
              <a:rPr lang="en-US" dirty="0" smtClean="0"/>
              <a:t>describe resonance line shapes. These general features are common to all forms.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351"/>
            <a:ext cx="8229600" cy="899022"/>
          </a:xfrm>
        </p:spPr>
        <p:txBody>
          <a:bodyPr/>
          <a:lstStyle/>
          <a:p>
            <a:r>
              <a:rPr lang="en-US" dirty="0" smtClean="0"/>
              <a:t>Phase structure of </a:t>
            </a:r>
            <a:r>
              <a:rPr lang="en-US" i="1" dirty="0" smtClean="0"/>
              <a:t>A</a:t>
            </a:r>
            <a:r>
              <a:rPr lang="en-US" i="1" baseline="-25000" dirty="0" smtClean="0"/>
              <a:t>BW</a:t>
            </a:r>
            <a:endParaRPr lang="en-US" i="1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56" y="853671"/>
            <a:ext cx="7141350" cy="5760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5186" y="808136"/>
            <a:ext cx="3470478" cy="6004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02356" y="1561594"/>
            <a:ext cx="582967" cy="499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63272" y="4351642"/>
            <a:ext cx="582967" cy="2262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68291" name="Object 3"/>
          <p:cNvGraphicFramePr>
            <a:graphicFrameLocks noChangeAspect="1"/>
          </p:cNvGraphicFramePr>
          <p:nvPr/>
        </p:nvGraphicFramePr>
        <p:xfrm>
          <a:off x="819388" y="5100075"/>
          <a:ext cx="1270178" cy="41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3" name="Equation" r:id="rId4" imgW="787400" imgH="254000" progId="Equation.3">
                  <p:embed/>
                </p:oleObj>
              </mc:Choice>
              <mc:Fallback>
                <p:oleObj name="Equation" r:id="rId4" imgW="7874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388" y="5100075"/>
                        <a:ext cx="1270178" cy="411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2" name="Object 4"/>
          <p:cNvGraphicFramePr>
            <a:graphicFrameLocks noChangeAspect="1"/>
          </p:cNvGraphicFramePr>
          <p:nvPr/>
        </p:nvGraphicFramePr>
        <p:xfrm>
          <a:off x="3619713" y="2151462"/>
          <a:ext cx="781736" cy="325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4" name="Equation" r:id="rId6" imgW="584200" imgH="241300" progId="Equation.3">
                  <p:embed/>
                </p:oleObj>
              </mc:Choice>
              <mc:Fallback>
                <p:oleObj name="Equation" r:id="rId6" imgW="584200" imgH="241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713" y="2151462"/>
                        <a:ext cx="781736" cy="3250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rot="5400000" flipH="1" flipV="1">
            <a:off x="4457913" y="2886645"/>
            <a:ext cx="437244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74920" y="3103679"/>
            <a:ext cx="431362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32866" y="3010303"/>
            <a:ext cx="40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Re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1442" y="2627173"/>
            <a:ext cx="41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</a:rPr>
              <a:t>Im</a:t>
            </a:r>
            <a:endParaRPr lang="en-US" sz="1400" i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497880" y="4104765"/>
            <a:ext cx="451388" cy="91788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273026" y="4056460"/>
            <a:ext cx="437244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90854" y="4217979"/>
            <a:ext cx="431362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92439" y="4159848"/>
            <a:ext cx="40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Re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6555" y="3796988"/>
            <a:ext cx="41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</a:rPr>
              <a:t>Im</a:t>
            </a:r>
            <a:endParaRPr lang="en-US" sz="1400" i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3138884" y="3478214"/>
            <a:ext cx="474919" cy="43016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3122896" y="3521734"/>
            <a:ext cx="437244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95680" y="3741150"/>
            <a:ext cx="431362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18669" y="3634981"/>
            <a:ext cx="40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Re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16844" y="3262262"/>
            <a:ext cx="41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</a:rPr>
              <a:t>Im</a:t>
            </a:r>
            <a:endParaRPr lang="en-US" sz="1400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4202464" y="3026552"/>
            <a:ext cx="472456" cy="91788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910980" y="3796988"/>
            <a:ext cx="582967" cy="499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774992" y="5407157"/>
            <a:ext cx="971191" cy="297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26339" y="4718921"/>
            <a:ext cx="853627" cy="297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90854" y="6465089"/>
            <a:ext cx="2307379" cy="297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rot="10800000">
            <a:off x="2946213" y="5634057"/>
            <a:ext cx="673500" cy="1588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088380" y="5582002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/>
              </a:rPr>
              <a:t>Γ</a:t>
            </a:r>
            <a:endParaRPr lang="en-US" dirty="0">
              <a:solidFill>
                <a:srgbClr val="0000FF"/>
              </a:solidFill>
              <a:latin typeface="Symbo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10437" y="6393623"/>
            <a:ext cx="38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112842" y="4654986"/>
            <a:ext cx="46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0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38806" y="2934950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≈90</a:t>
            </a:r>
            <a:r>
              <a:rPr lang="en-US" sz="1400" baseline="30000" dirty="0" smtClean="0">
                <a:solidFill>
                  <a:srgbClr val="0000FF"/>
                </a:solidFill>
              </a:rPr>
              <a:t>0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08248" y="3796988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≈0</a:t>
            </a:r>
            <a:r>
              <a:rPr lang="en-US" sz="1400" baseline="30000" dirty="0" smtClean="0">
                <a:solidFill>
                  <a:srgbClr val="0000FF"/>
                </a:solidFill>
              </a:rPr>
              <a:t>0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02464" y="3164191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≈180</a:t>
            </a:r>
            <a:r>
              <a:rPr lang="en-US" sz="1400" baseline="30000" dirty="0" smtClean="0">
                <a:solidFill>
                  <a:srgbClr val="0000FF"/>
                </a:solidFill>
              </a:rPr>
              <a:t>0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graphicFrame>
        <p:nvGraphicFramePr>
          <p:cNvPr id="268294" name="Object 6"/>
          <p:cNvGraphicFramePr>
            <a:graphicFrameLocks noChangeAspect="1"/>
          </p:cNvGraphicFramePr>
          <p:nvPr/>
        </p:nvGraphicFramePr>
        <p:xfrm>
          <a:off x="3983817" y="1300163"/>
          <a:ext cx="8143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5" name="Equation" r:id="rId8" imgW="609600" imgH="241300" progId="Equation.3">
                  <p:embed/>
                </p:oleObj>
              </mc:Choice>
              <mc:Fallback>
                <p:oleObj name="Equation" r:id="rId8" imgW="6096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817" y="1300163"/>
                        <a:ext cx="814387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5" name="Object 7"/>
          <p:cNvGraphicFramePr>
            <a:graphicFrameLocks noChangeAspect="1"/>
          </p:cNvGraphicFramePr>
          <p:nvPr/>
        </p:nvGraphicFramePr>
        <p:xfrm>
          <a:off x="116667" y="1300163"/>
          <a:ext cx="19002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6" name="Equation" r:id="rId10" imgW="1422400" imgH="241300" progId="Equation.3">
                  <p:embed/>
                </p:oleObj>
              </mc:Choice>
              <mc:Fallback>
                <p:oleObj name="Equation" r:id="rId10" imgW="1422400" imgH="2413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67" y="1300163"/>
                        <a:ext cx="1900237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6" name="Object 8"/>
          <p:cNvGraphicFramePr>
            <a:graphicFrameLocks noChangeAspect="1"/>
          </p:cNvGraphicFramePr>
          <p:nvPr/>
        </p:nvGraphicFramePr>
        <p:xfrm>
          <a:off x="390917" y="2629996"/>
          <a:ext cx="1594406" cy="488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7" name="Equation" r:id="rId12" imgW="1625600" imgH="495300" progId="Equation.3">
                  <p:embed/>
                </p:oleObj>
              </mc:Choice>
              <mc:Fallback>
                <p:oleObj name="Equation" r:id="rId12" imgW="1625600" imgH="4953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917" y="2629996"/>
                        <a:ext cx="1594406" cy="4883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Oval 37"/>
          <p:cNvSpPr/>
          <p:nvPr/>
        </p:nvSpPr>
        <p:spPr>
          <a:xfrm>
            <a:off x="6023585" y="1792877"/>
            <a:ext cx="2580388" cy="2419163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rot="5400000" flipH="1" flipV="1">
            <a:off x="5608675" y="2946204"/>
            <a:ext cx="3537366" cy="158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023585" y="4214179"/>
            <a:ext cx="2580388" cy="158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42055" name="Object 7"/>
          <p:cNvGraphicFramePr>
            <a:graphicFrameLocks noChangeAspect="1"/>
          </p:cNvGraphicFramePr>
          <p:nvPr/>
        </p:nvGraphicFramePr>
        <p:xfrm>
          <a:off x="8027179" y="4276746"/>
          <a:ext cx="7810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8" name="Equation" r:id="rId14" imgW="584200" imgH="177800" progId="Equation.3">
                  <p:embed/>
                </p:oleObj>
              </mc:Choice>
              <mc:Fallback>
                <p:oleObj name="Equation" r:id="rId14" imgW="584200" imgH="177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179" y="4276746"/>
                        <a:ext cx="781050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2056" name="Object 8"/>
          <p:cNvGraphicFramePr>
            <a:graphicFrameLocks noChangeAspect="1"/>
          </p:cNvGraphicFramePr>
          <p:nvPr/>
        </p:nvGraphicFramePr>
        <p:xfrm>
          <a:off x="6964137" y="853671"/>
          <a:ext cx="8143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9" name="Equation" r:id="rId16" imgW="609600" imgH="241300" progId="Equation.3">
                  <p:embed/>
                </p:oleObj>
              </mc:Choice>
              <mc:Fallback>
                <p:oleObj name="Equation" r:id="rId16" imgW="609600" imgH="2413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137" y="853671"/>
                        <a:ext cx="814387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015385" y="1476781"/>
            <a:ext cx="7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M=M</a:t>
            </a:r>
            <a:r>
              <a:rPr lang="en-US" baseline="-25000" dirty="0" smtClean="0">
                <a:solidFill>
                  <a:srgbClr val="0000FF"/>
                </a:solidFill>
              </a:rPr>
              <a:t>0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73542" y="4118190"/>
            <a:ext cx="6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M=0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60" name="Curved Right Arrow 59"/>
          <p:cNvSpPr/>
          <p:nvPr/>
        </p:nvSpPr>
        <p:spPr>
          <a:xfrm rot="10800000">
            <a:off x="8134053" y="2061304"/>
            <a:ext cx="469917" cy="1881453"/>
          </a:xfrm>
          <a:prstGeom prst="curvedRightArrow">
            <a:avLst>
              <a:gd name="adj1" fmla="val 25000"/>
              <a:gd name="adj2" fmla="val 72916"/>
              <a:gd name="adj3" fmla="val 25000"/>
            </a:avLst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02265" y="4718921"/>
            <a:ext cx="3148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dirty="0" err="1" smtClean="0"/>
              <a:t>Argand</a:t>
            </a:r>
            <a:r>
              <a:rPr lang="en-US" dirty="0" smtClean="0"/>
              <a:t> plot</a:t>
            </a:r>
          </a:p>
          <a:p>
            <a:r>
              <a:rPr lang="en-US" sz="1000" dirty="0" smtClean="0"/>
              <a:t>    </a:t>
            </a:r>
          </a:p>
          <a:p>
            <a:r>
              <a:rPr lang="en-US" i="1" dirty="0" smtClean="0"/>
              <a:t>-- A</a:t>
            </a:r>
            <a:r>
              <a:rPr lang="en-US" i="1" baseline="-25000" dirty="0" smtClean="0"/>
              <a:t>BW</a:t>
            </a:r>
            <a:r>
              <a:rPr lang="en-US" dirty="0" smtClean="0"/>
              <a:t> moves CCW in a circle</a:t>
            </a:r>
          </a:p>
          <a:p>
            <a:endParaRPr lang="en-US" dirty="0" smtClean="0"/>
          </a:p>
          <a:p>
            <a:r>
              <a:rPr lang="en-US" dirty="0" smtClean="0"/>
              <a:t>-- rapid “phase motion” where</a:t>
            </a:r>
          </a:p>
          <a:p>
            <a:r>
              <a:rPr lang="en-US" dirty="0" smtClean="0"/>
              <a:t>   |</a:t>
            </a:r>
            <a:r>
              <a:rPr lang="en-US" i="1" dirty="0" smtClean="0"/>
              <a:t>A</a:t>
            </a:r>
            <a:r>
              <a:rPr lang="en-US" i="1" baseline="-25000" dirty="0" smtClean="0"/>
              <a:t>BW</a:t>
            </a:r>
            <a:r>
              <a:rPr lang="en-US" dirty="0" smtClean="0"/>
              <a:t>| is maximum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511376" y="2748849"/>
            <a:ext cx="559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</a:t>
            </a:r>
            <a:r>
              <a:rPr lang="en-US" sz="1400" baseline="-25000" dirty="0" smtClean="0">
                <a:solidFill>
                  <a:srgbClr val="0000FF"/>
                </a:solidFill>
              </a:rPr>
              <a:t>0</a:t>
            </a:r>
            <a:r>
              <a:rPr lang="en-US" sz="1400" dirty="0" smtClean="0">
                <a:solidFill>
                  <a:srgbClr val="0000FF"/>
                </a:solidFill>
              </a:rPr>
              <a:t>/2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370917" y="2750284"/>
            <a:ext cx="650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3M</a:t>
            </a:r>
            <a:r>
              <a:rPr lang="en-US" sz="1400" baseline="-25000" dirty="0" smtClean="0">
                <a:solidFill>
                  <a:srgbClr val="0000FF"/>
                </a:solidFill>
              </a:rPr>
              <a:t>0</a:t>
            </a:r>
            <a:r>
              <a:rPr lang="en-US" sz="1400" dirty="0" smtClean="0">
                <a:solidFill>
                  <a:srgbClr val="0000FF"/>
                </a:solidFill>
              </a:rPr>
              <a:t>/2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7201183" y="2858872"/>
            <a:ext cx="1511377" cy="1294203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37" y="-14915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return to the Fermi resonance: Δ(1232)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42" y="1049059"/>
            <a:ext cx="5828942" cy="5317211"/>
          </a:xfrm>
          <a:prstGeom prst="rect">
            <a:avLst/>
          </a:prstGeom>
        </p:spPr>
      </p:pic>
      <p:graphicFrame>
        <p:nvGraphicFramePr>
          <p:cNvPr id="643074" name="Object 2"/>
          <p:cNvGraphicFramePr>
            <a:graphicFrameLocks noChangeAspect="1"/>
          </p:cNvGraphicFramePr>
          <p:nvPr/>
        </p:nvGraphicFramePr>
        <p:xfrm>
          <a:off x="4949825" y="1654640"/>
          <a:ext cx="1339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25" name="Equation" r:id="rId4" imgW="1003300" imgH="241300" progId="Equation.3">
                  <p:embed/>
                </p:oleObj>
              </mc:Choice>
              <mc:Fallback>
                <p:oleObj name="Equation" r:id="rId4" imgW="1003300" imgH="241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1654640"/>
                        <a:ext cx="13398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5" name="Object 3"/>
          <p:cNvGraphicFramePr>
            <a:graphicFrameLocks noChangeAspect="1"/>
          </p:cNvGraphicFramePr>
          <p:nvPr/>
        </p:nvGraphicFramePr>
        <p:xfrm>
          <a:off x="767985" y="3625701"/>
          <a:ext cx="1306513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26" name="Equation" r:id="rId6" imgW="977900" imgH="190500" progId="Equation.3">
                  <p:embed/>
                </p:oleObj>
              </mc:Choice>
              <mc:Fallback>
                <p:oleObj name="Equation" r:id="rId6" imgW="977900" imgH="190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985" y="3625701"/>
                        <a:ext cx="1306513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86800" y="5153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43081" name="Object 9"/>
          <p:cNvGraphicFramePr>
            <a:graphicFrameLocks noChangeAspect="1"/>
          </p:cNvGraphicFramePr>
          <p:nvPr/>
        </p:nvGraphicFramePr>
        <p:xfrm>
          <a:off x="5045329" y="4791006"/>
          <a:ext cx="1809750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27" name="Equation" r:id="rId8" imgW="1206500" imgH="914400" progId="Equation.3">
                  <p:embed/>
                </p:oleObj>
              </mc:Choice>
              <mc:Fallback>
                <p:oleObj name="Equation" r:id="rId8" imgW="1206500" imgH="914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329" y="4791006"/>
                        <a:ext cx="1809750" cy="1370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52798" y="1140720"/>
            <a:ext cx="149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Argand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plot”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09" y="906621"/>
            <a:ext cx="694965" cy="324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4" y="1997859"/>
            <a:ext cx="5461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43" y="1702422"/>
            <a:ext cx="8229600" cy="1143000"/>
          </a:xfrm>
        </p:spPr>
        <p:txBody>
          <a:bodyPr/>
          <a:lstStyle/>
          <a:p>
            <a:r>
              <a:rPr lang="en-US" dirty="0" smtClean="0"/>
              <a:t>Other Resonances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5489" y="3348390"/>
            <a:ext cx="5905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-- The glory days of Bubble Chambers --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54" y="-156434"/>
            <a:ext cx="8229600" cy="1143000"/>
          </a:xfrm>
        </p:spPr>
        <p:txBody>
          <a:bodyPr/>
          <a:lstStyle/>
          <a:p>
            <a:r>
              <a:rPr lang="en-US" dirty="0" smtClean="0"/>
              <a:t>Bubble chambers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4" y="986566"/>
            <a:ext cx="4923427" cy="4367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5409" y="1164133"/>
            <a:ext cx="3421279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Pressurize the liquid to ~10 </a:t>
            </a:r>
            <a:r>
              <a:rPr lang="en-US" dirty="0" err="1" smtClean="0"/>
              <a:t>Atm</a:t>
            </a:r>
            <a:endParaRPr lang="en-US" dirty="0" smtClean="0"/>
          </a:p>
          <a:p>
            <a:r>
              <a:rPr lang="en-US" dirty="0" smtClean="0"/>
              <a:t>   to keep it from boiling</a:t>
            </a:r>
          </a:p>
          <a:p>
            <a:endParaRPr lang="en-US" dirty="0" smtClean="0"/>
          </a:p>
          <a:p>
            <a:r>
              <a:rPr lang="en-US" dirty="0" smtClean="0"/>
              <a:t>Pass particle  beam through liquid</a:t>
            </a:r>
          </a:p>
          <a:p>
            <a:endParaRPr lang="en-US" dirty="0" smtClean="0"/>
          </a:p>
          <a:p>
            <a:r>
              <a:rPr lang="en-US" dirty="0" smtClean="0"/>
              <a:t>Rapidly depressurize the liquid</a:t>
            </a:r>
          </a:p>
          <a:p>
            <a:r>
              <a:rPr lang="en-US" dirty="0" smtClean="0"/>
              <a:t> --it starts to boil around the</a:t>
            </a:r>
          </a:p>
          <a:p>
            <a:r>
              <a:rPr lang="en-US" dirty="0" smtClean="0"/>
              <a:t>    track-induced ions.</a:t>
            </a:r>
          </a:p>
          <a:p>
            <a:endParaRPr lang="en-US" dirty="0" smtClean="0"/>
          </a:p>
          <a:p>
            <a:r>
              <a:rPr lang="en-US" dirty="0" smtClean="0"/>
              <a:t>Allow bubbles to grow for ~3 </a:t>
            </a:r>
            <a:r>
              <a:rPr lang="en-US" dirty="0" err="1" smtClean="0"/>
              <a:t>msec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Flash lamps; take photographs</a:t>
            </a:r>
          </a:p>
          <a:p>
            <a:endParaRPr lang="en-US" dirty="0" smtClean="0"/>
          </a:p>
          <a:p>
            <a:r>
              <a:rPr lang="en-US" dirty="0" smtClean="0"/>
              <a:t>Recompress before general boiling</a:t>
            </a:r>
          </a:p>
          <a:p>
            <a:r>
              <a:rPr lang="en-US" dirty="0" smtClean="0"/>
              <a:t>    occurs.</a:t>
            </a:r>
          </a:p>
          <a:p>
            <a:endParaRPr lang="en-US" dirty="0" smtClean="0"/>
          </a:p>
          <a:p>
            <a:r>
              <a:rPr lang="en-US" dirty="0" smtClean="0"/>
              <a:t>Repeat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1531" y="2088923"/>
            <a:ext cx="1402497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Cryogenic liquid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above its normal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boiling point 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4" y="5124225"/>
            <a:ext cx="1028270" cy="1210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04" y="6334780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Donald Glaser</a:t>
            </a:r>
          </a:p>
          <a:p>
            <a:pPr algn="ctr"/>
            <a:r>
              <a:rPr lang="en-US" sz="1400" dirty="0" smtClean="0"/>
              <a:t>1926-2013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6492" y="5965448"/>
            <a:ext cx="249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1959 Nobel physics prize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406" y="-13916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80-inch bubble chamber at Brookhaven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98" y="801157"/>
            <a:ext cx="6659970" cy="5897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958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Frank </a:t>
            </a:r>
            <a:r>
              <a:rPr lang="en-US" dirty="0" err="1" smtClean="0"/>
              <a:t>Wilczek</a:t>
            </a:r>
            <a:r>
              <a:rPr lang="en-US" dirty="0" smtClean="0"/>
              <a:t> (on long</a:t>
            </a:r>
            <a:r>
              <a:rPr lang="en-US" smtClean="0"/>
              <a:t>-distance </a:t>
            </a:r>
            <a:r>
              <a:rPr lang="en-US" dirty="0" smtClean="0"/>
              <a:t>QCD)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4235" y="1232972"/>
            <a:ext cx="675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https://www.edge.org/conversation/frank_wilczek-power-over-nature</a:t>
            </a:r>
            <a:endParaRPr lang="en-US" dirty="0"/>
          </a:p>
        </p:txBody>
      </p:sp>
      <p:pic>
        <p:nvPicPr>
          <p:cNvPr id="7" name="Picture 6" descr="Screenshot 2016-06-05 18.25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8362"/>
            <a:ext cx="4114800" cy="3579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4800" y="213658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We have something called a standard model, but its foundations are kind of scandalous. We have not known how to define an important part of it mathematically rigorously,…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451412" y="1688925"/>
            <a:ext cx="5692588" cy="3527651"/>
          </a:xfrm>
          <a:prstGeom prst="wedgeEllipseCallout">
            <a:avLst>
              <a:gd name="adj1" fmla="val -63650"/>
              <a:gd name="adj2" fmla="val 4679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80-inch bubble chamber optics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678"/>
            <a:ext cx="9144000" cy="461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Bubble chamber event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6378" y="805203"/>
            <a:ext cx="4101457" cy="4356031"/>
          </a:xfrm>
          <a:prstGeom prst="rect">
            <a:avLst/>
          </a:prstGeom>
        </p:spPr>
      </p:pic>
      <p:pic>
        <p:nvPicPr>
          <p:cNvPr id="6" name="Picture 5" descr="Screenshot 2017-06-05 11.38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3947"/>
            <a:ext cx="9144000" cy="146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92" y="-250800"/>
            <a:ext cx="8229600" cy="1143000"/>
          </a:xfrm>
        </p:spPr>
        <p:txBody>
          <a:bodyPr/>
          <a:lstStyle/>
          <a:p>
            <a:r>
              <a:rPr lang="en-US" dirty="0" smtClean="0"/>
              <a:t>Lots and lots of pictures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54" y="1417638"/>
            <a:ext cx="6772291" cy="4679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3330" y="692145"/>
            <a:ext cx="358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-- most of them uninteresting --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300100" y="5067658"/>
            <a:ext cx="1184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Scanner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large-scale applications of digital computers.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93" y="1417638"/>
            <a:ext cx="5576487" cy="4459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9348" y="5977003"/>
            <a:ext cx="777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many University campuses, the most powerful computers were in the HEP lab.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63" y="0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30000" dirty="0" smtClean="0"/>
              <a:t>-</a:t>
            </a:r>
            <a:r>
              <a:rPr lang="en-US" dirty="0" err="1" smtClean="0"/>
              <a:t>p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Ξ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event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32" y="1417638"/>
            <a:ext cx="3621355" cy="4907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63" y="1417638"/>
            <a:ext cx="32004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7816" y="1048306"/>
            <a:ext cx="157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“cascade-zero”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71316" y="794479"/>
            <a:ext cx="135989" cy="3011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are </a:t>
            </a:r>
            <a:r>
              <a:rPr lang="en-US" dirty="0" err="1" smtClean="0"/>
              <a:t>Ξ</a:t>
            </a:r>
            <a:r>
              <a:rPr lang="en-US" dirty="0" smtClean="0"/>
              <a:t> baryons called “cascades?”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1100" y="1427202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Ξ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en-US" dirty="0" smtClean="0"/>
              <a:t> Greek </a:t>
            </a:r>
            <a:r>
              <a:rPr lang="en-US" dirty="0" err="1" smtClean="0"/>
              <a:t>letter”Xi</a:t>
            </a:r>
            <a:r>
              <a:rPr lang="en-US" dirty="0" smtClean="0"/>
              <a:t>”                “cascade”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en-US" dirty="0" err="1" smtClean="0"/>
              <a:t>English</a:t>
            </a:r>
            <a:r>
              <a:rPr lang="en-US" dirty="0" smtClean="0"/>
              <a:t> word for multi-tier waterfall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30936" flipH="1">
            <a:off x="5559340" y="2950709"/>
            <a:ext cx="2738670" cy="3299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2895600"/>
            <a:ext cx="3479800" cy="347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900" y="2418834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Cascade Waterfall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5" imgW="127000" imgH="203200" progId="Equation.DSMT4">
                  <p:embed/>
                </p:oleObj>
              </mc:Choice>
              <mc:Fallback>
                <p:oleObj name="Equation" r:id="rId5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764944" y="2088634"/>
            <a:ext cx="699356" cy="520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590" y="2069908"/>
            <a:ext cx="765907" cy="52089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842607" y="1881259"/>
          <a:ext cx="1866900" cy="40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Equation" r:id="rId8" imgW="1117600" imgH="241300" progId="Equation.DSMT4">
                  <p:embed/>
                </p:oleObj>
              </mc:Choice>
              <mc:Fallback>
                <p:oleObj name="Equation" r:id="rId8" imgW="1117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607" y="1881259"/>
                        <a:ext cx="1866900" cy="4030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708" name="Object 4"/>
          <p:cNvGraphicFramePr>
            <a:graphicFrameLocks noChangeAspect="1"/>
          </p:cNvGraphicFramePr>
          <p:nvPr/>
        </p:nvGraphicFramePr>
        <p:xfrm>
          <a:off x="5480781" y="2501900"/>
          <a:ext cx="7207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10" imgW="431800" imgH="241300" progId="Equation.DSMT4">
                  <p:embed/>
                </p:oleObj>
              </mc:Choice>
              <mc:Fallback>
                <p:oleObj name="Equation" r:id="rId10" imgW="431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781" y="2501900"/>
                        <a:ext cx="7207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6924675" y="2322439"/>
            <a:ext cx="784225" cy="420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464300" y="2406554"/>
            <a:ext cx="699356" cy="520892"/>
          </a:xfrm>
          <a:prstGeom prst="rect">
            <a:avLst/>
          </a:prstGeom>
        </p:spPr>
      </p:pic>
      <p:graphicFrame>
        <p:nvGraphicFramePr>
          <p:cNvPr id="1096710" name="Object 6"/>
          <p:cNvGraphicFramePr>
            <a:graphicFrameLocks noChangeAspect="1"/>
          </p:cNvGraphicFramePr>
          <p:nvPr/>
        </p:nvGraphicFramePr>
        <p:xfrm>
          <a:off x="6319838" y="2197100"/>
          <a:ext cx="5937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Equation" r:id="rId12" imgW="355600" imgH="215900" progId="Equation.DSMT4">
                  <p:embed/>
                </p:oleObj>
              </mc:Choice>
              <mc:Fallback>
                <p:oleObj name="Equation" r:id="rId12" imgW="355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838" y="2197100"/>
                        <a:ext cx="593725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143826" y="2514599"/>
            <a:ext cx="477225" cy="358823"/>
          </a:xfrm>
          <a:prstGeom prst="rect">
            <a:avLst/>
          </a:prstGeom>
        </p:spPr>
      </p:pic>
      <p:graphicFrame>
        <p:nvGraphicFramePr>
          <p:cNvPr id="1096711" name="Object 7"/>
          <p:cNvGraphicFramePr>
            <a:graphicFrameLocks noChangeAspect="1"/>
          </p:cNvGraphicFramePr>
          <p:nvPr/>
        </p:nvGraphicFramePr>
        <p:xfrm>
          <a:off x="4891088" y="2173288"/>
          <a:ext cx="5937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Equation" r:id="rId15" imgW="355600" imgH="215900" progId="Equation.DSMT4">
                  <p:embed/>
                </p:oleObj>
              </mc:Choice>
              <mc:Fallback>
                <p:oleObj name="Equation" r:id="rId15" imgW="355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8" y="2173288"/>
                        <a:ext cx="593725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712" name="Object 8"/>
          <p:cNvGraphicFramePr>
            <a:graphicFrameLocks noChangeAspect="1"/>
          </p:cNvGraphicFramePr>
          <p:nvPr/>
        </p:nvGraphicFramePr>
        <p:xfrm>
          <a:off x="7096125" y="2500313"/>
          <a:ext cx="4667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17" imgW="279400" imgH="241300" progId="Equation.DSMT4">
                  <p:embed/>
                </p:oleObj>
              </mc:Choice>
              <mc:Fallback>
                <p:oleObj name="Equation" r:id="rId17" imgW="279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2500313"/>
                        <a:ext cx="4667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4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1974"/>
            <a:ext cx="8229600" cy="1143000"/>
          </a:xfrm>
        </p:spPr>
        <p:txBody>
          <a:bodyPr/>
          <a:lstStyle/>
          <a:p>
            <a:r>
              <a:rPr lang="en-US" dirty="0" smtClean="0"/>
              <a:t>Invariant mass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7647" y="2042908"/>
            <a:ext cx="773024" cy="7453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9750" y="2102295"/>
            <a:ext cx="422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cxnSp>
        <p:nvCxnSpPr>
          <p:cNvPr id="6" name="Straight Arrow Connector 5"/>
          <p:cNvCxnSpPr>
            <a:stCxn id="3" idx="6"/>
            <a:endCxn id="7" idx="2"/>
          </p:cNvCxnSpPr>
          <p:nvPr/>
        </p:nvCxnSpPr>
        <p:spPr>
          <a:xfrm>
            <a:off x="2300671" y="2415601"/>
            <a:ext cx="2008342" cy="1588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309013" y="2042908"/>
            <a:ext cx="773024" cy="7453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63508" y="2102295"/>
            <a:ext cx="422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 rot="20765740">
            <a:off x="5065841" y="2023146"/>
            <a:ext cx="1435616" cy="1582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48396">
            <a:off x="5054123" y="2709144"/>
            <a:ext cx="1435616" cy="158295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76010" y="1670585"/>
            <a:ext cx="391345" cy="364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32737" y="2834303"/>
            <a:ext cx="391345" cy="364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85213" y="1486970"/>
            <a:ext cx="4002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57604" y="2651112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966567" y="1336070"/>
            <a:ext cx="216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or particle</a:t>
            </a:r>
          </a:p>
          <a:p>
            <a:r>
              <a:rPr lang="en-US" dirty="0" smtClean="0"/>
              <a:t>we want to study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00671" y="2599072"/>
            <a:ext cx="191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short lifetime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9243" y="902194"/>
            <a:ext cx="18902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daughter particles</a:t>
            </a:r>
          </a:p>
          <a:p>
            <a:r>
              <a:rPr lang="en-US" sz="1400" dirty="0" smtClean="0"/>
              <a:t>(the ones we measure)</a:t>
            </a:r>
            <a:endParaRPr lang="en-US" sz="1400" dirty="0"/>
          </a:p>
        </p:txBody>
      </p:sp>
      <p:graphicFrame>
        <p:nvGraphicFramePr>
          <p:cNvPr id="264194" name="Object 4"/>
          <p:cNvGraphicFramePr>
            <a:graphicFrameLocks noChangeAspect="1"/>
          </p:cNvGraphicFramePr>
          <p:nvPr/>
        </p:nvGraphicFramePr>
        <p:xfrm>
          <a:off x="741363" y="3119438"/>
          <a:ext cx="19399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66" name="Equation" r:id="rId3" imgW="838200" imgH="177800" progId="Equation.3">
                  <p:embed/>
                </p:oleObj>
              </mc:Choice>
              <mc:Fallback>
                <p:oleObj name="Equation" r:id="rId3" imgW="8382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3119438"/>
                        <a:ext cx="19399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5" name="Object 4"/>
          <p:cNvGraphicFramePr>
            <a:graphicFrameLocks noChangeAspect="1"/>
          </p:cNvGraphicFramePr>
          <p:nvPr/>
        </p:nvGraphicFramePr>
        <p:xfrm>
          <a:off x="6958013" y="1633538"/>
          <a:ext cx="17938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67" name="Equation" r:id="rId5" imgW="774700" imgH="177800" progId="Equation.3">
                  <p:embed/>
                </p:oleObj>
              </mc:Choice>
              <mc:Fallback>
                <p:oleObj name="Equation" r:id="rId5" imgW="7747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013" y="1633538"/>
                        <a:ext cx="179387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6991350" y="2814638"/>
          <a:ext cx="17621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68" name="Equation" r:id="rId7" imgW="762000" imgH="177800" progId="Equation.3">
                  <p:embed/>
                </p:oleObj>
              </mc:Choice>
              <mc:Fallback>
                <p:oleObj name="Equation" r:id="rId7" imgW="762000" imgH="177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350" y="2814638"/>
                        <a:ext cx="17621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7" name="Object 4"/>
          <p:cNvGraphicFramePr>
            <a:graphicFrameLocks noChangeAspect="1"/>
          </p:cNvGraphicFramePr>
          <p:nvPr/>
        </p:nvGraphicFramePr>
        <p:xfrm>
          <a:off x="633413" y="4132263"/>
          <a:ext cx="27003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69" name="Equation" r:id="rId9" imgW="1409700" imgH="254000" progId="Equation.3">
                  <p:embed/>
                </p:oleObj>
              </mc:Choice>
              <mc:Fallback>
                <p:oleObj name="Equation" r:id="rId9" imgW="14097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4132263"/>
                        <a:ext cx="27003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967593" y="5081992"/>
          <a:ext cx="148431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70" name="Equation" r:id="rId11" imgW="774700" imgH="177800" progId="Equation.3">
                  <p:embed/>
                </p:oleObj>
              </mc:Choice>
              <mc:Fallback>
                <p:oleObj name="Equation" r:id="rId11" imgW="774700" imgH="177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593" y="5081992"/>
                        <a:ext cx="1484313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ight Brace 22"/>
          <p:cNvSpPr/>
          <p:nvPr/>
        </p:nvSpPr>
        <p:spPr>
          <a:xfrm>
            <a:off x="3543026" y="3891691"/>
            <a:ext cx="460133" cy="153161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597400" y="4411663"/>
          <a:ext cx="41656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71" name="Equation" r:id="rId13" imgW="2654300" imgH="292100" progId="Equation.3">
                  <p:embed/>
                </p:oleObj>
              </mc:Choice>
              <mc:Fallback>
                <p:oleObj name="Equation" r:id="rId13" imgW="2654300" imgH="2921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4411663"/>
                        <a:ext cx="4165600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4846296"/>
            <a:ext cx="2917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energy-momentum conservation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01754" y="3821905"/>
            <a:ext cx="3212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Einstein rest-mass </a:t>
            </a:r>
            <a:r>
              <a:rPr lang="en-US" sz="1600" i="1" dirty="0" err="1" smtClean="0"/>
              <a:t>vs</a:t>
            </a:r>
            <a:r>
              <a:rPr lang="en-US" sz="1600" dirty="0" smtClean="0"/>
              <a:t> energy relation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885619" y="3948325"/>
            <a:ext cx="361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“invariant mass” of particles a and  </a:t>
            </a:r>
            <a:r>
              <a:rPr lang="en-US" dirty="0" err="1" smtClean="0"/>
              <a:t>b</a:t>
            </a:r>
            <a:endParaRPr lang="en-US" dirty="0"/>
          </a:p>
        </p:txBody>
      </p:sp>
      <p:graphicFrame>
        <p:nvGraphicFramePr>
          <p:cNvPr id="265225" name="Object 4"/>
          <p:cNvGraphicFramePr>
            <a:graphicFrameLocks noChangeAspect="1"/>
          </p:cNvGraphicFramePr>
          <p:nvPr/>
        </p:nvGraphicFramePr>
        <p:xfrm>
          <a:off x="1823993" y="4663601"/>
          <a:ext cx="2635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72" name="Equation" r:id="rId15" imgW="114300" imgH="101600" progId="Equation.3">
                  <p:embed/>
                </p:oleObj>
              </mc:Choice>
              <mc:Fallback>
                <p:oleObj name="Equation" r:id="rId15" imgW="114300" imgH="101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3993" y="4663601"/>
                        <a:ext cx="263525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273"/>
            <a:ext cx="8229600" cy="1143000"/>
          </a:xfrm>
        </p:spPr>
        <p:txBody>
          <a:bodyPr/>
          <a:lstStyle/>
          <a:p>
            <a:r>
              <a:rPr lang="en-US" dirty="0" smtClean="0"/>
              <a:t>S=-1 resonances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04" y="1693478"/>
            <a:ext cx="4572000" cy="4216400"/>
          </a:xfrm>
          <a:prstGeom prst="rect">
            <a:avLst/>
          </a:prstGeom>
        </p:spPr>
      </p:pic>
      <p:pic>
        <p:nvPicPr>
          <p:cNvPr id="65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25" y="4211638"/>
            <a:ext cx="1631950" cy="395287"/>
          </a:xfrm>
          <a:prstGeom prst="rect">
            <a:avLst/>
          </a:prstGeom>
          <a:noFill/>
        </p:spPr>
      </p:pic>
      <p:pic>
        <p:nvPicPr>
          <p:cNvPr id="65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6225" y="4575175"/>
            <a:ext cx="874713" cy="292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792769" y="4445650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pic>
        <p:nvPicPr>
          <p:cNvPr id="65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458913"/>
            <a:ext cx="1631950" cy="395287"/>
          </a:xfrm>
          <a:prstGeom prst="rect">
            <a:avLst/>
          </a:prstGeom>
          <a:noFill/>
        </p:spPr>
      </p:pic>
      <p:pic>
        <p:nvPicPr>
          <p:cNvPr id="65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2888" y="1771650"/>
            <a:ext cx="874712" cy="2905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20153" y="1693478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5610" y="2753683"/>
            <a:ext cx="2169085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“reflection” from </a:t>
            </a:r>
            <a:r>
              <a:rPr lang="en-US" i="1" dirty="0" smtClean="0"/>
              <a:t>Y*</a:t>
            </a:r>
            <a:r>
              <a:rPr lang="en-US" sz="2800" i="1" baseline="16000" dirty="0" smtClean="0"/>
              <a:t>-</a:t>
            </a:r>
            <a:endParaRPr lang="en-US" sz="2800" i="1" baseline="16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00671" y="2062810"/>
            <a:ext cx="1082622" cy="3956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65030" y="3049999"/>
            <a:ext cx="1082622" cy="3956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6266901" y="4617179"/>
            <a:ext cx="1077985" cy="13624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1663" y="1066800"/>
            <a:ext cx="3924300" cy="369888"/>
          </a:xfrm>
          <a:prstGeom prst="rect">
            <a:avLst/>
          </a:prstGeom>
          <a:noFill/>
        </p:spPr>
      </p:pic>
      <p:cxnSp>
        <p:nvCxnSpPr>
          <p:cNvPr id="26" name="直接箭头连接符 7"/>
          <p:cNvCxnSpPr/>
          <p:nvPr/>
        </p:nvCxnSpPr>
        <p:spPr bwMode="auto">
          <a:xfrm rot="10800000" flipV="1">
            <a:off x="607999" y="4979028"/>
            <a:ext cx="347203" cy="32717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直接箭头连接符 7"/>
          <p:cNvCxnSpPr/>
          <p:nvPr/>
        </p:nvCxnSpPr>
        <p:spPr bwMode="auto">
          <a:xfrm rot="5400000" flipH="1" flipV="1">
            <a:off x="1202936" y="4232698"/>
            <a:ext cx="666599" cy="1588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7"/>
          <p:cNvCxnSpPr/>
          <p:nvPr/>
        </p:nvCxnSpPr>
        <p:spPr bwMode="auto">
          <a:xfrm>
            <a:off x="1545611" y="4610508"/>
            <a:ext cx="501303" cy="334197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 rot="19543183">
            <a:off x="1151170" y="4454866"/>
            <a:ext cx="512880" cy="43733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1295754" y="4433612"/>
            <a:ext cx="45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Y*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6020" y="3521449"/>
            <a:ext cx="385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3150" y="5061568"/>
            <a:ext cx="4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+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33" name="椭圆 6"/>
          <p:cNvSpPr/>
          <p:nvPr/>
        </p:nvSpPr>
        <p:spPr>
          <a:xfrm rot="19972840">
            <a:off x="1503029" y="3655421"/>
            <a:ext cx="622966" cy="1486817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690116" y="3900192"/>
            <a:ext cx="1082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Y*</a:t>
            </a:r>
            <a:r>
              <a:rPr lang="en-US" baseline="30000" dirty="0" smtClean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π</a:t>
            </a:r>
            <a:r>
              <a:rPr lang="en-US" baseline="30000" dirty="0" err="1" smtClean="0">
                <a:solidFill>
                  <a:srgbClr val="008000"/>
                </a:solidFill>
                <a:sym typeface="Wingdings"/>
              </a:rPr>
              <a:t>-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Λ</a:t>
            </a:r>
            <a:endParaRPr lang="en-US" dirty="0" smtClean="0">
              <a:solidFill>
                <a:srgbClr val="008000"/>
              </a:solidFill>
              <a:sym typeface="Wingdings"/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  <a:sym typeface="Wingdings"/>
              </a:rPr>
              <a:t>“signal”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5" name="椭圆 6"/>
          <p:cNvSpPr/>
          <p:nvPr/>
        </p:nvSpPr>
        <p:spPr>
          <a:xfrm rot="15332876">
            <a:off x="963137" y="3941668"/>
            <a:ext cx="773835" cy="24577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 rot="20806096">
            <a:off x="726182" y="5087211"/>
            <a:ext cx="12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“reflection”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1101" y="4566792"/>
            <a:ext cx="574919" cy="52489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96884" y="4609697"/>
            <a:ext cx="54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 K</a:t>
            </a:r>
            <a:r>
              <a:rPr lang="en-US" baseline="30000" dirty="0" smtClean="0">
                <a:solidFill>
                  <a:srgbClr val="800000"/>
                </a:solidFill>
              </a:rPr>
              <a:t>-</a:t>
            </a:r>
            <a:r>
              <a:rPr lang="en-US" dirty="0" err="1" smtClean="0">
                <a:solidFill>
                  <a:srgbClr val="800000"/>
                </a:solidFill>
              </a:rPr>
              <a:t>p</a:t>
            </a:r>
            <a:endParaRPr lang="en-US" baseline="-25000" dirty="0">
              <a:solidFill>
                <a:srgbClr val="8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15576" y="4500155"/>
            <a:ext cx="528620" cy="39372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80524" y="468071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8000"/>
                </a:solidFill>
                <a:sym typeface="Wingdings"/>
              </a:rPr>
              <a:t>Λ</a:t>
            </a:r>
            <a:endParaRPr lang="en-US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044" y="737238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5, 115 (1960)</a:t>
            </a:r>
            <a:endParaRPr lang="en-US" sz="1400" dirty="0"/>
          </a:p>
        </p:txBody>
      </p:sp>
      <p:pic>
        <p:nvPicPr>
          <p:cNvPr id="65127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8913" y="6170613"/>
            <a:ext cx="3987800" cy="406400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245737" y="5845125"/>
            <a:ext cx="15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“bachelor”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π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16200000" flipV="1">
            <a:off x="472636" y="5522206"/>
            <a:ext cx="466735" cy="345679"/>
          </a:xfrm>
          <a:prstGeom prst="straightConnector1">
            <a:avLst/>
          </a:prstGeom>
          <a:ln w="19050">
            <a:solidFill>
              <a:srgbClr val="8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70304" y="2062810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Dalitz</a:t>
            </a:r>
            <a:r>
              <a:rPr lang="en-US" dirty="0" smtClean="0"/>
              <a:t> plot”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0800000" flipV="1">
            <a:off x="6092319" y="2323500"/>
            <a:ext cx="1077986" cy="29915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Y*(1385)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Λπ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36" y="1811986"/>
            <a:ext cx="5528273" cy="4040665"/>
          </a:xfrm>
          <a:prstGeom prst="rect">
            <a:avLst/>
          </a:prstGeom>
        </p:spPr>
      </p:pic>
      <p:graphicFrame>
        <p:nvGraphicFramePr>
          <p:cNvPr id="652290" name="Object 2"/>
          <p:cNvGraphicFramePr>
            <a:graphicFrameLocks noChangeAspect="1"/>
          </p:cNvGraphicFramePr>
          <p:nvPr/>
        </p:nvGraphicFramePr>
        <p:xfrm>
          <a:off x="6845300" y="3459163"/>
          <a:ext cx="182880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43" name="Equation" r:id="rId4" imgW="1219200" imgH="863600" progId="Equation.3">
                  <p:embed/>
                </p:oleObj>
              </mc:Choice>
              <mc:Fallback>
                <p:oleObj name="Equation" r:id="rId4" imgW="1219200" imgH="863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59163"/>
                        <a:ext cx="182880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S=-2 resonance: </a:t>
            </a:r>
            <a:r>
              <a:rPr lang="en-US" dirty="0" err="1" smtClean="0"/>
              <a:t>Ξ</a:t>
            </a:r>
            <a:r>
              <a:rPr lang="en-US" dirty="0" smtClean="0"/>
              <a:t>*(1530)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Ξ </a:t>
            </a:r>
            <a:r>
              <a:rPr lang="en-US" dirty="0" err="1" smtClean="0"/>
              <a:t>π</a:t>
            </a:r>
            <a:endParaRPr lang="en-US" dirty="0"/>
          </a:p>
        </p:txBody>
      </p:sp>
      <p:pic>
        <p:nvPicPr>
          <p:cNvPr id="3" name="Picture 2" descr="Screenshot 2017-06-06 11.12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18" y="1095217"/>
            <a:ext cx="7061200" cy="51562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64989" y="2285266"/>
          <a:ext cx="2116772" cy="158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27" name="Equation" r:id="rId4" imgW="1206500" imgH="901700" progId="Equation.3">
                  <p:embed/>
                </p:oleObj>
              </mc:Choice>
              <mc:Fallback>
                <p:oleObj name="Equation" r:id="rId4" imgW="1206500" imgH="901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989" y="2285266"/>
                        <a:ext cx="2116772" cy="15820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" y="2311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Q: When facing a dilemma, what does an experimenter do?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33730"/>
            <a:ext cx="4747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A: More experiments!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18734"/>
            <a:ext cx="1969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Q: Why?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903738"/>
            <a:ext cx="84532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A: Distinguish good models from bad.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Look for new patterns and/or trends.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41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746"/>
          </a:xfrm>
        </p:spPr>
        <p:txBody>
          <a:bodyPr/>
          <a:lstStyle/>
          <a:p>
            <a:r>
              <a:rPr lang="en-US" dirty="0" smtClean="0"/>
              <a:t>Meson resonance: K*(892)</a:t>
            </a:r>
            <a:r>
              <a:rPr lang="en-US" dirty="0" smtClean="0">
                <a:sym typeface="Wingdings"/>
              </a:rPr>
              <a:t>Kπ</a:t>
            </a:r>
            <a:endParaRPr lang="en-US" dirty="0"/>
          </a:p>
        </p:txBody>
      </p:sp>
      <p:pic>
        <p:nvPicPr>
          <p:cNvPr id="6" name="Picture 5" descr="Screenshot 2017-06-06 11.29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50296"/>
            <a:ext cx="5526925" cy="3489549"/>
          </a:xfrm>
          <a:prstGeom prst="rect">
            <a:avLst/>
          </a:prstGeom>
        </p:spPr>
      </p:pic>
      <p:pic>
        <p:nvPicPr>
          <p:cNvPr id="7" name="Picture 6" descr="Screenshot 2017-06-06 11.32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71760" y="2186019"/>
            <a:ext cx="3583830" cy="295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4125" y="3546103"/>
            <a:ext cx="184667" cy="842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401027" y="3328375"/>
            <a:ext cx="131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M(Kπ) 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316663" y="5602663"/>
          <a:ext cx="22256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458" name="Equation" r:id="rId6" imgW="1143000" imgH="203200" progId="Equation.3">
                  <p:embed/>
                </p:oleObj>
              </mc:Choice>
              <mc:Fallback>
                <p:oleObj name="Equation" r:id="rId6" imgW="11430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5602663"/>
                        <a:ext cx="2225675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580313" y="6054225"/>
          <a:ext cx="919162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459" name="Equation" r:id="rId8" imgW="520700" imgH="165100" progId="Equation.3">
                  <p:embed/>
                </p:oleObj>
              </mc:Choice>
              <mc:Fallback>
                <p:oleObj name="Equation" r:id="rId8" imgW="5207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313" y="6054225"/>
                        <a:ext cx="919162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499319" y="5874325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6632824" y="5221231"/>
            <a:ext cx="816831" cy="2039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422126" y="5928830"/>
            <a:ext cx="528620" cy="3937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03865" y="5602663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</a:t>
            </a:r>
            <a:r>
              <a:rPr lang="en-US" baseline="-25000" dirty="0" smtClean="0"/>
              <a:t>π</a:t>
            </a:r>
            <a:r>
              <a:rPr lang="en-US" dirty="0" smtClean="0"/>
              <a:t> (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00966" y="34690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</a:t>
            </a:r>
            <a:r>
              <a:rPr lang="en-US" baseline="-25000" dirty="0" err="1" smtClean="0"/>
              <a:t>p</a:t>
            </a:r>
            <a:r>
              <a:rPr lang="en-US" dirty="0" smtClean="0"/>
              <a:t> (</a:t>
            </a:r>
            <a:r>
              <a:rPr lang="en-US" dirty="0" err="1" smtClean="0"/>
              <a:t>Mev</a:t>
            </a:r>
            <a:r>
              <a:rPr lang="en-US" dirty="0" smtClean="0"/>
              <a:t>) 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61792" y="2545501"/>
            <a:ext cx="138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Dalitz</a:t>
            </a:r>
            <a:r>
              <a:rPr lang="en-US" dirty="0" smtClean="0"/>
              <a:t> plot”</a:t>
            </a:r>
            <a:endParaRPr lang="en-US" dirty="0"/>
          </a:p>
        </p:txBody>
      </p:sp>
      <p:graphicFrame>
        <p:nvGraphicFramePr>
          <p:cNvPr id="653317" name="Object 5"/>
          <p:cNvGraphicFramePr>
            <a:graphicFrameLocks noChangeAspect="1"/>
          </p:cNvGraphicFramePr>
          <p:nvPr/>
        </p:nvGraphicFramePr>
        <p:xfrm>
          <a:off x="3176588" y="1066800"/>
          <a:ext cx="38544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460" name="Equation" r:id="rId11" imgW="2120900" imgH="203200" progId="Equation.3">
                  <p:embed/>
                </p:oleObj>
              </mc:Choice>
              <mc:Fallback>
                <p:oleObj name="Equation" r:id="rId11" imgW="2120900" imgH="203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588" y="1066800"/>
                        <a:ext cx="38544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3331" y="1137819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6, 120 (1961) 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59" y="-115415"/>
            <a:ext cx="8229600" cy="1143000"/>
          </a:xfrm>
        </p:spPr>
        <p:txBody>
          <a:bodyPr/>
          <a:lstStyle/>
          <a:p>
            <a:r>
              <a:rPr lang="en-US" dirty="0" smtClean="0"/>
              <a:t>comment on </a:t>
            </a:r>
            <a:r>
              <a:rPr lang="en-US" dirty="0" err="1" smtClean="0"/>
              <a:t>Dalitz</a:t>
            </a:r>
            <a:r>
              <a:rPr lang="en-US" dirty="0" smtClean="0"/>
              <a:t> plots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0" y="967934"/>
            <a:ext cx="1683653" cy="2020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9980" y="2988317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Richard </a:t>
            </a:r>
            <a:r>
              <a:rPr lang="en-US" sz="1400" dirty="0" err="1" smtClean="0"/>
              <a:t>Dalitz</a:t>
            </a:r>
            <a:r>
              <a:rPr lang="en-US" sz="1400" dirty="0" smtClean="0"/>
              <a:t> 1925-2006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2740087" y="1673288"/>
            <a:ext cx="494675" cy="5160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5031" y="1723682"/>
            <a:ext cx="549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chemeClr val="bg1"/>
                </a:solidFill>
              </a:rPr>
              <a:t>E</a:t>
            </a:r>
            <a:r>
              <a:rPr lang="en-US" sz="2200" b="1" baseline="-25000" dirty="0" err="1" smtClean="0">
                <a:solidFill>
                  <a:schemeClr val="bg1"/>
                </a:solidFill>
              </a:rPr>
              <a:t>cm</a:t>
            </a:r>
            <a:endParaRPr lang="en-US" sz="2200" b="1" baseline="-25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34762" y="2079139"/>
            <a:ext cx="464695" cy="261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01345" y="2020851"/>
            <a:ext cx="433564" cy="174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680081" y="1437797"/>
            <a:ext cx="149948" cy="2657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4388" y="2079139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i="1" baseline="-25000" dirty="0" smtClean="0"/>
              <a:t>p</a:t>
            </a:r>
            <a:endParaRPr lang="en-US" i="1" baseline="-250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680080" y="1125079"/>
            <a:ext cx="40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p</a:t>
            </a:r>
            <a:r>
              <a:rPr lang="en-US" i="1" baseline="-25000" smtClean="0"/>
              <a:t>K</a:t>
            </a:r>
            <a:endParaRPr lang="en-US" i="1" baseline="-250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052993" y="1757160"/>
            <a:ext cx="40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i="1" baseline="-25000" dirty="0" smtClean="0">
                <a:latin typeface="Symbol" charset="2"/>
                <a:ea typeface="Symbol" charset="2"/>
                <a:cs typeface="Symbol" charset="2"/>
              </a:rPr>
              <a:t>p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63" y="892842"/>
            <a:ext cx="3278480" cy="2185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0" y="4196911"/>
            <a:ext cx="3427365" cy="2323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28032" y="1840360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equivalent kinematic variables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800904" y="1709187"/>
            <a:ext cx="522937" cy="183558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560942" y="1673288"/>
            <a:ext cx="15993" cy="226928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700697" y="2154569"/>
            <a:ext cx="338334" cy="304266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32164" y="2157705"/>
            <a:ext cx="78203" cy="182540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60942" y="5966293"/>
            <a:ext cx="298253" cy="12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1029" y="5095849"/>
            <a:ext cx="1264848" cy="3720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93" y="6198124"/>
            <a:ext cx="1271867" cy="4176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77312" y="3099554"/>
            <a:ext cx="32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     HW: check </a:t>
            </a:r>
            <a:r>
              <a:rPr lang="en-US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this relations</a:t>
            </a:r>
            <a:endParaRPr lang="en-US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9475" y="3552556"/>
            <a:ext cx="16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old fashioned:</a:t>
            </a:r>
            <a:endParaRPr lang="en-US" b="1" dirty="0">
              <a:solidFill>
                <a:srgbClr val="9452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5480087" y="3925157"/>
            <a:ext cx="3168977" cy="241856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480087" y="6406938"/>
            <a:ext cx="471003" cy="208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37219" y="6316998"/>
            <a:ext cx="471003" cy="36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6200000">
            <a:off x="5028441" y="5802449"/>
            <a:ext cx="471003" cy="208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09" y="3770001"/>
            <a:ext cx="1508834" cy="526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Box 33"/>
          <p:cNvSpPr txBox="1"/>
          <p:nvPr/>
        </p:nvSpPr>
        <p:spPr>
          <a:xfrm>
            <a:off x="5845445" y="3528102"/>
            <a:ext cx="105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432FF"/>
                </a:solidFill>
              </a:rPr>
              <a:t>modern:</a:t>
            </a:r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3" y="3873343"/>
            <a:ext cx="1358432" cy="4601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33092" y="4534275"/>
            <a:ext cx="781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dirty="0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-x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y</a:t>
            </a:r>
            <a:r>
              <a:rPr lang="en-US" dirty="0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-y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221558" y="4196911"/>
            <a:ext cx="471003" cy="2216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91032" y="892842"/>
            <a:ext cx="3383411" cy="8308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08522" y="2244449"/>
            <a:ext cx="3383411" cy="8308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98" y="0"/>
            <a:ext cx="8229600" cy="1143000"/>
          </a:xfrm>
        </p:spPr>
        <p:txBody>
          <a:bodyPr/>
          <a:lstStyle/>
          <a:p>
            <a:r>
              <a:rPr lang="en-US" dirty="0" smtClean="0"/>
              <a:t>Meson resonance: ρ(770)</a:t>
            </a:r>
            <a:r>
              <a:rPr lang="en-US" dirty="0" smtClean="0">
                <a:sym typeface="Wingdings"/>
              </a:rPr>
              <a:t>ππ</a:t>
            </a:r>
            <a:endParaRPr lang="en-US" dirty="0"/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975" y="1143000"/>
            <a:ext cx="1662113" cy="1049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498" y="1480333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6, 124 (1961) </a:t>
            </a:r>
            <a:endParaRPr lang="en-US" sz="1400" dirty="0"/>
          </a:p>
        </p:txBody>
      </p:sp>
      <p:pic>
        <p:nvPicPr>
          <p:cNvPr id="721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6213" y="1640590"/>
            <a:ext cx="2008187" cy="323850"/>
          </a:xfrm>
          <a:prstGeom prst="rect">
            <a:avLst/>
          </a:prstGeom>
          <a:noFill/>
        </p:spPr>
      </p:pic>
      <p:pic>
        <p:nvPicPr>
          <p:cNvPr id="7" name="Picture 6" descr="Screenshot 2017-06-06 11.58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658" y="2192923"/>
            <a:ext cx="3331683" cy="4087228"/>
          </a:xfrm>
          <a:prstGeom prst="rect">
            <a:avLst/>
          </a:prstGeom>
        </p:spPr>
      </p:pic>
      <p:pic>
        <p:nvPicPr>
          <p:cNvPr id="8" name="Picture 7" descr="Screenshot 2017-06-06 12.12.2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249" y="2686015"/>
            <a:ext cx="3699230" cy="1732797"/>
          </a:xfrm>
          <a:prstGeom prst="rect">
            <a:avLst/>
          </a:prstGeom>
        </p:spPr>
      </p:pic>
      <p:pic>
        <p:nvPicPr>
          <p:cNvPr id="7219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3688" y="4914900"/>
            <a:ext cx="922337" cy="266700"/>
          </a:xfrm>
          <a:prstGeom prst="rect">
            <a:avLst/>
          </a:prstGeom>
          <a:noFill/>
        </p:spPr>
      </p:pic>
      <p:pic>
        <p:nvPicPr>
          <p:cNvPr id="72192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3688" y="3354388"/>
            <a:ext cx="909637" cy="2667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64698" y="6078951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M( </a:t>
            </a:r>
            <a:r>
              <a:rPr lang="en-US" dirty="0" err="1" smtClean="0"/>
              <a:t>ππ</a:t>
            </a:r>
            <a:r>
              <a:rPr lang="en-US" dirty="0" smtClean="0"/>
              <a:t>) 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6911" y="427911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  <a:latin typeface="Comic Sans MS"/>
              </a:rPr>
              <a:t>must be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I=1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graphicFrame>
        <p:nvGraphicFramePr>
          <p:cNvPr id="721929" name="Object 9"/>
          <p:cNvGraphicFramePr>
            <a:graphicFrameLocks noChangeAspect="1"/>
          </p:cNvGraphicFramePr>
          <p:nvPr/>
        </p:nvGraphicFramePr>
        <p:xfrm>
          <a:off x="5403850" y="4886325"/>
          <a:ext cx="25146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83" name="Equation" r:id="rId9" imgW="1409700" imgH="876300" progId="Equation.3">
                  <p:embed/>
                </p:oleObj>
              </mc:Choice>
              <mc:Fallback>
                <p:oleObj name="Equation" r:id="rId9" imgW="1409700" imgH="8763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850" y="4886325"/>
                        <a:ext cx="2514600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98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Meson resonance: ω(782)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298498" y="1480333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7, 126 (1961) </a:t>
            </a:r>
            <a:endParaRPr lang="en-US" sz="1400" dirty="0"/>
          </a:p>
        </p:txBody>
      </p:sp>
      <p:pic>
        <p:nvPicPr>
          <p:cNvPr id="723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0825" y="1514475"/>
            <a:ext cx="2008188" cy="3714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01612" y="6426408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M( </a:t>
            </a:r>
            <a:r>
              <a:rPr lang="en-US" dirty="0" err="1" smtClean="0"/>
              <a:t>πππ</a:t>
            </a:r>
            <a:r>
              <a:rPr lang="en-US" dirty="0" smtClean="0"/>
              <a:t>) 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28" y="2179827"/>
            <a:ext cx="3085059" cy="4206196"/>
          </a:xfrm>
          <a:prstGeom prst="rect">
            <a:avLst/>
          </a:prstGeom>
        </p:spPr>
      </p:pic>
      <p:pic>
        <p:nvPicPr>
          <p:cNvPr id="7239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75" y="2825750"/>
            <a:ext cx="593725" cy="261938"/>
          </a:xfrm>
          <a:prstGeom prst="rect">
            <a:avLst/>
          </a:prstGeom>
          <a:noFill/>
        </p:spPr>
      </p:pic>
      <p:pic>
        <p:nvPicPr>
          <p:cNvPr id="7239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75" y="3275013"/>
            <a:ext cx="658813" cy="292100"/>
          </a:xfrm>
          <a:prstGeom prst="rect">
            <a:avLst/>
          </a:prstGeom>
          <a:noFill/>
        </p:spPr>
      </p:pic>
      <p:pic>
        <p:nvPicPr>
          <p:cNvPr id="72397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3063" y="1323975"/>
            <a:ext cx="2260600" cy="514350"/>
          </a:xfrm>
          <a:prstGeom prst="rect">
            <a:avLst/>
          </a:prstGeom>
          <a:noFill/>
        </p:spPr>
      </p:pic>
      <p:pic>
        <p:nvPicPr>
          <p:cNvPr id="72397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78275" y="4459288"/>
            <a:ext cx="633413" cy="280987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644" y="3352846"/>
            <a:ext cx="2354832" cy="2211494"/>
          </a:xfrm>
          <a:prstGeom prst="rect">
            <a:avLst/>
          </a:prstGeom>
        </p:spPr>
      </p:pic>
      <p:pic>
        <p:nvPicPr>
          <p:cNvPr id="72397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69013" y="2430463"/>
            <a:ext cx="2274887" cy="395287"/>
          </a:xfrm>
          <a:prstGeom prst="rect">
            <a:avLst/>
          </a:prstGeom>
          <a:noFill/>
        </p:spPr>
      </p:pic>
      <p:pic>
        <p:nvPicPr>
          <p:cNvPr id="72397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2988" y="2832100"/>
            <a:ext cx="1143000" cy="2921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275567" y="2701655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6280355" y="3212602"/>
            <a:ext cx="1026978" cy="4068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198374" y="2756160"/>
            <a:ext cx="528620" cy="393725"/>
          </a:xfrm>
          <a:prstGeom prst="rect">
            <a:avLst/>
          </a:prstGeom>
        </p:spPr>
      </p:pic>
      <p:graphicFrame>
        <p:nvGraphicFramePr>
          <p:cNvPr id="723982" name="Object 14"/>
          <p:cNvGraphicFramePr>
            <a:graphicFrameLocks noChangeAspect="1"/>
          </p:cNvGraphicFramePr>
          <p:nvPr/>
        </p:nvGraphicFramePr>
        <p:xfrm>
          <a:off x="84901" y="4119713"/>
          <a:ext cx="2482337" cy="1444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35" name="Equation" r:id="rId13" imgW="1460500" imgH="850900" progId="Equation.3">
                  <p:embed/>
                </p:oleObj>
              </mc:Choice>
              <mc:Fallback>
                <p:oleObj name="Equation" r:id="rId13" imgW="1460500" imgH="8509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01" y="4119713"/>
                        <a:ext cx="2482337" cy="14446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Quantum numbers of the </a:t>
            </a:r>
            <a:r>
              <a:rPr lang="en-US" dirty="0" err="1" smtClean="0"/>
              <a:t>ρ</a:t>
            </a:r>
            <a:r>
              <a:rPr lang="en-US" dirty="0" smtClean="0"/>
              <a:t> &amp; </a:t>
            </a:r>
            <a:r>
              <a:rPr lang="en-US" dirty="0" err="1" smtClean="0"/>
              <a:t>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5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ρ</a:t>
            </a:r>
            <a:r>
              <a:rPr lang="en-US" dirty="0" smtClean="0"/>
              <a:t> meson quantum numbers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18261" y="851043"/>
            <a:ext cx="382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Known:  ρ</a:t>
            </a:r>
            <a:r>
              <a:rPr lang="en-US" sz="2400" baseline="30000" dirty="0" smtClean="0"/>
              <a:t>0</a:t>
            </a:r>
            <a:r>
              <a:rPr lang="en-US" sz="2400" dirty="0" smtClean="0">
                <a:sym typeface="Wingdings"/>
              </a:rPr>
              <a:t>π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>
                <a:sym typeface="Wingdings"/>
              </a:rPr>
              <a:t> and </a:t>
            </a:r>
            <a:r>
              <a:rPr lang="en-US" sz="2400" dirty="0" err="1" smtClean="0">
                <a:sym typeface="Wingdings"/>
              </a:rPr>
              <a:t>Ispin</a:t>
            </a:r>
            <a:r>
              <a:rPr lang="en-US" sz="2400" dirty="0" smtClean="0">
                <a:sym typeface="Wingdings"/>
              </a:rPr>
              <a:t>=1                              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903789"/>
              </p:ext>
            </p:extLst>
          </p:nvPr>
        </p:nvGraphicFramePr>
        <p:xfrm>
          <a:off x="1326445" y="1809007"/>
          <a:ext cx="734377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61" name="Equation" r:id="rId3" imgW="3657600" imgH="787400" progId="Equation.DSMT4">
                  <p:embed/>
                </p:oleObj>
              </mc:Choice>
              <mc:Fallback>
                <p:oleObj name="Equation" r:id="rId3" imgW="3657600" imgH="787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445" y="1809007"/>
                        <a:ext cx="7343775" cy="158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19" name="Object 3"/>
          <p:cNvGraphicFramePr>
            <a:graphicFrameLocks noChangeAspect="1"/>
          </p:cNvGraphicFramePr>
          <p:nvPr/>
        </p:nvGraphicFramePr>
        <p:xfrm>
          <a:off x="1326446" y="3745590"/>
          <a:ext cx="7360354" cy="80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62" name="Equation" r:id="rId5" imgW="4292600" imgH="469900" progId="Equation.3">
                  <p:embed/>
                </p:oleObj>
              </mc:Choice>
              <mc:Fallback>
                <p:oleObj name="Equation" r:id="rId5" imgW="42926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446" y="3745590"/>
                        <a:ext cx="7360354" cy="8052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8050" y="1961451"/>
          <a:ext cx="772006" cy="39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63" name="Equation" r:id="rId7" imgW="254000" imgH="165100" progId="Equation.3">
                  <p:embed/>
                </p:oleObj>
              </mc:Choice>
              <mc:Fallback>
                <p:oleObj name="Equation" r:id="rId7" imgW="2540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50" y="1961451"/>
                        <a:ext cx="772006" cy="3951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21" name="Object 5"/>
          <p:cNvGraphicFramePr>
            <a:graphicFrameLocks noChangeAspect="1"/>
          </p:cNvGraphicFramePr>
          <p:nvPr/>
        </p:nvGraphicFramePr>
        <p:xfrm>
          <a:off x="451642" y="3745590"/>
          <a:ext cx="579437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64" name="Equation" r:id="rId9" imgW="190500" imgH="127000" progId="Equation.3">
                  <p:embed/>
                </p:oleObj>
              </mc:Choice>
              <mc:Fallback>
                <p:oleObj name="Equation" r:id="rId9" imgW="190500" imgH="127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2" y="3745590"/>
                        <a:ext cx="579437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51092"/>
              </p:ext>
            </p:extLst>
          </p:nvPr>
        </p:nvGraphicFramePr>
        <p:xfrm>
          <a:off x="413541" y="5531308"/>
          <a:ext cx="61753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65" name="Equation" r:id="rId11" imgW="203200" imgH="127000" progId="Equation.3">
                  <p:embed/>
                </p:oleObj>
              </mc:Choice>
              <mc:Fallback>
                <p:oleObj name="Equation" r:id="rId11" imgW="203200" imgH="127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1" y="5531308"/>
                        <a:ext cx="617538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5626" y="4241411"/>
            <a:ext cx="1120820" cy="523220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J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PC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=1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- -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31079" y="1705342"/>
            <a:ext cx="4065577" cy="809955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27689" y="1380705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Ispin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=1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5" y="4978424"/>
            <a:ext cx="6504883" cy="1457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ω</a:t>
            </a:r>
            <a:r>
              <a:rPr lang="en-US" dirty="0" smtClean="0"/>
              <a:t> meson quantum numbers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95362" y="1073917"/>
            <a:ext cx="427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Known:  ω</a:t>
            </a:r>
            <a:r>
              <a:rPr lang="en-US" sz="2400" baseline="30000" dirty="0" smtClean="0"/>
              <a:t>0</a:t>
            </a:r>
            <a:r>
              <a:rPr lang="en-US" sz="2400" dirty="0" smtClean="0">
                <a:sym typeface="Wingdings"/>
              </a:rPr>
              <a:t>π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- 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 and </a:t>
            </a:r>
            <a:r>
              <a:rPr lang="en-US" sz="2400" dirty="0" err="1" smtClean="0">
                <a:sym typeface="Wingdings"/>
              </a:rPr>
              <a:t>Ispin</a:t>
            </a:r>
            <a:r>
              <a:rPr lang="en-US" sz="2400" dirty="0" smtClean="0">
                <a:sym typeface="Wingdings"/>
              </a:rPr>
              <a:t>=1                              </a:t>
            </a:r>
            <a:endParaRPr lang="en-US" sz="2400" dirty="0"/>
          </a:p>
        </p:txBody>
      </p:sp>
      <p:graphicFrame>
        <p:nvGraphicFramePr>
          <p:cNvPr id="828419" name="Object 3"/>
          <p:cNvGraphicFramePr>
            <a:graphicFrameLocks noChangeAspect="1"/>
          </p:cNvGraphicFramePr>
          <p:nvPr/>
        </p:nvGraphicFramePr>
        <p:xfrm>
          <a:off x="1179672" y="5410392"/>
          <a:ext cx="60753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2" name="Equation" r:id="rId4" imgW="3543300" imgH="203200" progId="Equation.3">
                  <p:embed/>
                </p:oleObj>
              </mc:Choice>
              <mc:Fallback>
                <p:oleObj name="Equation" r:id="rId4" imgW="35433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672" y="5410392"/>
                        <a:ext cx="6075363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8050" y="1735675"/>
          <a:ext cx="772006" cy="39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3" name="Equation" r:id="rId6" imgW="254000" imgH="165100" progId="Equation.3">
                  <p:embed/>
                </p:oleObj>
              </mc:Choice>
              <mc:Fallback>
                <p:oleObj name="Equation" r:id="rId6" imgW="2540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50" y="1735675"/>
                        <a:ext cx="772006" cy="3951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21" name="Object 5"/>
          <p:cNvGraphicFramePr>
            <a:graphicFrameLocks noChangeAspect="1"/>
          </p:cNvGraphicFramePr>
          <p:nvPr/>
        </p:nvGraphicFramePr>
        <p:xfrm>
          <a:off x="261868" y="5469441"/>
          <a:ext cx="579437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4" name="Equation" r:id="rId8" imgW="190500" imgH="127000" progId="Equation.3">
                  <p:embed/>
                </p:oleObj>
              </mc:Choice>
              <mc:Fallback>
                <p:oleObj name="Equation" r:id="rId8" imgW="190500" imgH="127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868" y="5469441"/>
                        <a:ext cx="579437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23" name="Object 7"/>
          <p:cNvGraphicFramePr>
            <a:graphicFrameLocks noChangeAspect="1"/>
          </p:cNvGraphicFramePr>
          <p:nvPr/>
        </p:nvGraphicFramePr>
        <p:xfrm>
          <a:off x="278050" y="4370878"/>
          <a:ext cx="61753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5" name="Equation" r:id="rId10" imgW="203200" imgH="127000" progId="Equation.3">
                  <p:embed/>
                </p:oleObj>
              </mc:Choice>
              <mc:Fallback>
                <p:oleObj name="Equation" r:id="rId10" imgW="203200" imgH="127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50" y="4370878"/>
                        <a:ext cx="617538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shot 2017-06-06 16.36.5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030" y="1735675"/>
            <a:ext cx="2625868" cy="2484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1100" y="15529"/>
            <a:ext cx="1612900" cy="4597400"/>
          </a:xfrm>
          <a:prstGeom prst="rect">
            <a:avLst/>
          </a:prstGeom>
        </p:spPr>
      </p:pic>
      <p:graphicFrame>
        <p:nvGraphicFramePr>
          <p:cNvPr id="829448" name="Object 8"/>
          <p:cNvGraphicFramePr>
            <a:graphicFrameLocks noChangeAspect="1"/>
          </p:cNvGraphicFramePr>
          <p:nvPr/>
        </p:nvGraphicFramePr>
        <p:xfrm>
          <a:off x="1057275" y="4240126"/>
          <a:ext cx="65976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6" name="Equation" r:id="rId14" imgW="3060700" imgH="241300" progId="Equation.3">
                  <p:embed/>
                </p:oleObj>
              </mc:Choice>
              <mc:Fallback>
                <p:oleObj name="Equation" r:id="rId14" imgW="3060700" imgH="2413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4240126"/>
                        <a:ext cx="659765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16209" y="1919118"/>
            <a:ext cx="3113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0’s in the </a:t>
            </a:r>
            <a:r>
              <a:rPr lang="en-US" dirty="0" err="1" smtClean="0"/>
              <a:t>Dalitz</a:t>
            </a:r>
            <a:r>
              <a:rPr lang="en-US" dirty="0" smtClean="0"/>
              <a:t> plot: C. </a:t>
            </a:r>
            <a:r>
              <a:rPr lang="en-US" dirty="0" err="1" smtClean="0"/>
              <a:t>Zemach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Phys.Rev</a:t>
            </a:r>
            <a:r>
              <a:rPr lang="en-US" dirty="0" smtClean="0"/>
              <a:t>. 113. B1201 (1964)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937001" y="3071264"/>
            <a:ext cx="4092224" cy="19756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916209" y="2792680"/>
          <a:ext cx="2827337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7" name="Equation" r:id="rId16" imgW="1943100" imgH="584200" progId="Equation.DSMT4">
                  <p:embed/>
                </p:oleObj>
              </mc:Choice>
              <mc:Fallback>
                <p:oleObj name="Equation" r:id="rId16" imgW="1943100" imgH="584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209" y="2792680"/>
                        <a:ext cx="2827337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376591" y="6144424"/>
            <a:ext cx="1120820" cy="52322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J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PC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=1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</a:rPr>
              <a:t>- -</a:t>
            </a:r>
            <a:endParaRPr lang="en-US" sz="28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851" y="3707356"/>
            <a:ext cx="919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(</a:t>
            </a:r>
            <a:r>
              <a:rPr lang="en-US" sz="1400" dirty="0" err="1" smtClean="0">
                <a:solidFill>
                  <a:srgbClr val="800000"/>
                </a:solidFill>
              </a:rPr>
              <a:t>π</a:t>
            </a:r>
            <a:r>
              <a:rPr lang="en-US" sz="1400" dirty="0" smtClean="0">
                <a:solidFill>
                  <a:srgbClr val="800000"/>
                </a:solidFill>
              </a:rPr>
              <a:t> parity)</a:t>
            </a:r>
            <a:r>
              <a:rPr lang="en-US" sz="1400" baseline="30000" dirty="0" smtClean="0">
                <a:solidFill>
                  <a:srgbClr val="800000"/>
                </a:solidFill>
              </a:rPr>
              <a:t>3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5476794" y="3683807"/>
            <a:ext cx="302939" cy="1588"/>
          </a:xfrm>
          <a:prstGeom prst="straightConnector1">
            <a:avLst/>
          </a:prstGeom>
          <a:ln w="12700">
            <a:solidFill>
              <a:srgbClr val="800000"/>
            </a:solidFill>
            <a:headEnd type="none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1868" y="2809653"/>
            <a:ext cx="1317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event density is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0 at boundary</a:t>
            </a:r>
            <a:endParaRPr lang="en-US" sz="1400" dirty="0">
              <a:solidFill>
                <a:srgbClr val="8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398686" y="3029934"/>
            <a:ext cx="617822" cy="41329"/>
          </a:xfrm>
          <a:prstGeom prst="straightConnector1">
            <a:avLst/>
          </a:prstGeom>
          <a:ln w="12700">
            <a:solidFill>
              <a:srgbClr val="800000"/>
            </a:solidFill>
            <a:headEnd type="none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" y="0"/>
            <a:ext cx="8918701" cy="7927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K*(892)</a:t>
            </a:r>
            <a:r>
              <a:rPr lang="en-US" dirty="0" smtClean="0">
                <a:sym typeface="Wingdings"/>
              </a:rPr>
              <a:t> quantum numbers? </a:t>
            </a:r>
            <a:endParaRPr lang="en-US" dirty="0"/>
          </a:p>
        </p:txBody>
      </p:sp>
      <p:pic>
        <p:nvPicPr>
          <p:cNvPr id="6" name="Picture 5" descr="Screenshot 2017-06-06 11.29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" y="1448245"/>
            <a:ext cx="7657355" cy="48346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4750" y="6044127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KE (</a:t>
            </a:r>
            <a:r>
              <a:rPr lang="en-US" dirty="0" err="1" smtClean="0"/>
              <a:t>π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94296" y="3308823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</a:t>
            </a:r>
            <a:r>
              <a:rPr lang="en-US" baseline="-25000" dirty="0" err="1" smtClean="0"/>
              <a:t>p</a:t>
            </a:r>
            <a:r>
              <a:rPr lang="en-US" dirty="0" smtClean="0"/>
              <a:t> (</a:t>
            </a:r>
            <a:r>
              <a:rPr lang="en-US" dirty="0" err="1" smtClean="0"/>
              <a:t>Mev</a:t>
            </a:r>
            <a:r>
              <a:rPr lang="en-US" dirty="0" smtClean="0"/>
              <a:t>)   </a:t>
            </a:r>
            <a:endParaRPr lang="en-US" dirty="0"/>
          </a:p>
        </p:txBody>
      </p:sp>
      <p:graphicFrame>
        <p:nvGraphicFramePr>
          <p:cNvPr id="653317" name="Object 5"/>
          <p:cNvGraphicFramePr>
            <a:graphicFrameLocks noChangeAspect="1"/>
          </p:cNvGraphicFramePr>
          <p:nvPr/>
        </p:nvGraphicFramePr>
        <p:xfrm>
          <a:off x="2896955" y="1892340"/>
          <a:ext cx="38544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36" name="Equation" r:id="rId5" imgW="2120900" imgH="203200" progId="Equation.3">
                  <p:embed/>
                </p:oleObj>
              </mc:Choice>
              <mc:Fallback>
                <p:oleObj name="Equation" r:id="rId5" imgW="21209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955" y="1892340"/>
                        <a:ext cx="38544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03865" y="792746"/>
            <a:ext cx="27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examine the </a:t>
            </a:r>
            <a:r>
              <a:rPr lang="en-US" dirty="0" err="1" smtClean="0"/>
              <a:t>Dalitz</a:t>
            </a:r>
            <a:r>
              <a:rPr lang="en-US" dirty="0" smtClean="0"/>
              <a:t> plot --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123490" y="6280264"/>
            <a:ext cx="627915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83605" y="6065957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Kp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5" name="Straight Arrow Connector 13"/>
          <p:cNvCxnSpPr/>
          <p:nvPr/>
        </p:nvCxnSpPr>
        <p:spPr>
          <a:xfrm>
            <a:off x="3491723" y="6269109"/>
            <a:ext cx="784893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3"/>
          <p:cNvCxnSpPr/>
          <p:nvPr/>
        </p:nvCxnSpPr>
        <p:spPr>
          <a:xfrm>
            <a:off x="3670428" y="4967013"/>
            <a:ext cx="3395825" cy="1588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94117" y="4530766"/>
            <a:ext cx="1429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not uniform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88945" y="5338489"/>
            <a:ext cx="135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events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741524" y="5338489"/>
            <a:ext cx="627915" cy="24199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37705" y="5360482"/>
            <a:ext cx="135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events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10800000">
            <a:off x="6751407" y="5302264"/>
            <a:ext cx="886298" cy="21693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99174" y="5953007"/>
            <a:ext cx="168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few (≈0) events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10800000">
            <a:off x="5733473" y="5201664"/>
            <a:ext cx="1553712" cy="77173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" y="0"/>
            <a:ext cx="8918701" cy="7927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K*(892)</a:t>
            </a:r>
            <a:r>
              <a:rPr lang="en-US" dirty="0" smtClean="0">
                <a:sym typeface="Wingdings"/>
              </a:rPr>
              <a:t> quantum numbers? </a:t>
            </a:r>
            <a:endParaRPr lang="en-US" dirty="0"/>
          </a:p>
        </p:txBody>
      </p:sp>
      <p:pic>
        <p:nvPicPr>
          <p:cNvPr id="6" name="Picture 5" descr="Screenshot 2017-06-06 11.29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" y="1448245"/>
            <a:ext cx="7657355" cy="4834643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637705" y="4967014"/>
          <a:ext cx="15081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85" name="Equation" r:id="rId5" imgW="774700" imgH="190500" progId="Equation.3">
                  <p:embed/>
                </p:oleObj>
              </mc:Choice>
              <mc:Fallback>
                <p:oleObj name="Equation" r:id="rId5" imgW="7747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705" y="4967014"/>
                        <a:ext cx="150812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399564" y="5061437"/>
            <a:ext cx="7848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74750" y="6044127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KE (</a:t>
            </a:r>
            <a:r>
              <a:rPr lang="en-US" dirty="0" err="1" smtClean="0"/>
              <a:t>π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94296" y="3308823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</a:t>
            </a:r>
            <a:r>
              <a:rPr lang="en-US" baseline="-25000" dirty="0" err="1" smtClean="0"/>
              <a:t>p</a:t>
            </a:r>
            <a:r>
              <a:rPr lang="en-US" dirty="0" smtClean="0"/>
              <a:t> (</a:t>
            </a:r>
            <a:r>
              <a:rPr lang="en-US" dirty="0" err="1" smtClean="0"/>
              <a:t>Mev</a:t>
            </a:r>
            <a:r>
              <a:rPr lang="en-US" dirty="0" smtClean="0"/>
              <a:t>)   </a:t>
            </a:r>
            <a:endParaRPr lang="en-US" dirty="0"/>
          </a:p>
        </p:txBody>
      </p:sp>
      <p:graphicFrame>
        <p:nvGraphicFramePr>
          <p:cNvPr id="653317" name="Object 5"/>
          <p:cNvGraphicFramePr>
            <a:graphicFrameLocks noChangeAspect="1"/>
          </p:cNvGraphicFramePr>
          <p:nvPr/>
        </p:nvGraphicFramePr>
        <p:xfrm>
          <a:off x="2896955" y="1892340"/>
          <a:ext cx="38544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86" name="Equation" r:id="rId7" imgW="2120900" imgH="203200" progId="Equation.3">
                  <p:embed/>
                </p:oleObj>
              </mc:Choice>
              <mc:Fallback>
                <p:oleObj name="Equation" r:id="rId7" imgW="21209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955" y="1892340"/>
                        <a:ext cx="38544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03865" y="792746"/>
            <a:ext cx="27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examine the </a:t>
            </a:r>
            <a:r>
              <a:rPr lang="en-US" dirty="0" err="1" smtClean="0"/>
              <a:t>Dalitz</a:t>
            </a:r>
            <a:r>
              <a:rPr lang="en-US" dirty="0" smtClean="0"/>
              <a:t> plot --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83605" y="6065957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Kp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6" name="Straight Arrow Connector 13"/>
          <p:cNvCxnSpPr/>
          <p:nvPr/>
        </p:nvCxnSpPr>
        <p:spPr>
          <a:xfrm>
            <a:off x="3491723" y="6269109"/>
            <a:ext cx="784893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23490" y="6280264"/>
            <a:ext cx="627915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50905" y="4652601"/>
            <a:ext cx="1008806" cy="79547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66541" y="480203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8193" y="4376747"/>
            <a:ext cx="32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39886" y="5119052"/>
            <a:ext cx="333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13"/>
          <p:cNvCxnSpPr/>
          <p:nvPr/>
        </p:nvCxnSpPr>
        <p:spPr>
          <a:xfrm>
            <a:off x="3976174" y="5012047"/>
            <a:ext cx="7848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V="1">
            <a:off x="3596019" y="4727191"/>
            <a:ext cx="855270" cy="632284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43151" y="475264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40870" y="4416936"/>
            <a:ext cx="32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01562" y="5330977"/>
            <a:ext cx="333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42077" y="3066024"/>
            <a:ext cx="1749692" cy="771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314320" y="4017070"/>
            <a:ext cx="1327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cosθ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≈+1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6177710" y="4514755"/>
            <a:ext cx="440799" cy="245163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H="1">
            <a:off x="3780203" y="4416167"/>
            <a:ext cx="359447" cy="24516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161010" y="3941620"/>
            <a:ext cx="1268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cosθ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≈-1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2073" y="3066025"/>
            <a:ext cx="2852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most events @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cosθ</a:t>
            </a:r>
            <a:r>
              <a:rPr lang="en-US" sz="20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≈ ±1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 ≈ 0 events at cosθ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≈0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77463" y="4632237"/>
            <a:ext cx="53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endParaRPr lang="en-US" sz="2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71140" y="4551515"/>
            <a:ext cx="53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endParaRPr lang="en-US" sz="2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" y="0"/>
            <a:ext cx="8918701" cy="7927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K*(892)</a:t>
            </a:r>
            <a:r>
              <a:rPr lang="en-US" dirty="0" smtClean="0">
                <a:sym typeface="Wingdings"/>
              </a:rPr>
              <a:t> quantum numbers? </a:t>
            </a:r>
            <a:endParaRPr lang="en-US" dirty="0"/>
          </a:p>
        </p:txBody>
      </p:sp>
      <p:pic>
        <p:nvPicPr>
          <p:cNvPr id="6" name="Picture 5" descr="Screenshot 2017-06-06 11.29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" y="1448245"/>
            <a:ext cx="7657355" cy="4834643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637705" y="4967014"/>
          <a:ext cx="15081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30" name="Equation" r:id="rId5" imgW="774700" imgH="190500" progId="Equation.3">
                  <p:embed/>
                </p:oleObj>
              </mc:Choice>
              <mc:Fallback>
                <p:oleObj name="Equation" r:id="rId5" imgW="7747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705" y="4967014"/>
                        <a:ext cx="150812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399564" y="5061437"/>
            <a:ext cx="7848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74750" y="6044127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KE (</a:t>
            </a:r>
            <a:r>
              <a:rPr lang="en-US" dirty="0" err="1" smtClean="0"/>
              <a:t>π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94296" y="3308823"/>
            <a:ext cx="1357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</a:t>
            </a:r>
            <a:r>
              <a:rPr lang="en-US" baseline="-25000" dirty="0" err="1" smtClean="0"/>
              <a:t>p</a:t>
            </a:r>
            <a:r>
              <a:rPr lang="en-US" dirty="0" smtClean="0"/>
              <a:t> (</a:t>
            </a:r>
            <a:r>
              <a:rPr lang="en-US" dirty="0" err="1" smtClean="0"/>
              <a:t>Mev</a:t>
            </a:r>
            <a:r>
              <a:rPr lang="en-US" dirty="0" smtClean="0"/>
              <a:t>)   </a:t>
            </a:r>
            <a:endParaRPr lang="en-US" dirty="0"/>
          </a:p>
        </p:txBody>
      </p:sp>
      <p:graphicFrame>
        <p:nvGraphicFramePr>
          <p:cNvPr id="653317" name="Object 5"/>
          <p:cNvGraphicFramePr>
            <a:graphicFrameLocks noChangeAspect="1"/>
          </p:cNvGraphicFramePr>
          <p:nvPr/>
        </p:nvGraphicFramePr>
        <p:xfrm>
          <a:off x="2896955" y="1892340"/>
          <a:ext cx="38544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31" name="Equation" r:id="rId7" imgW="2120900" imgH="203200" progId="Equation.3">
                  <p:embed/>
                </p:oleObj>
              </mc:Choice>
              <mc:Fallback>
                <p:oleObj name="Equation" r:id="rId7" imgW="21209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955" y="1892340"/>
                        <a:ext cx="38544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03865" y="792746"/>
            <a:ext cx="27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examine the </a:t>
            </a:r>
            <a:r>
              <a:rPr lang="en-US" dirty="0" err="1" smtClean="0"/>
              <a:t>Dalitz</a:t>
            </a:r>
            <a:r>
              <a:rPr lang="en-US" dirty="0" smtClean="0"/>
              <a:t> plot --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83605" y="6065957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Kp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6" name="Straight Arrow Connector 13"/>
          <p:cNvCxnSpPr/>
          <p:nvPr/>
        </p:nvCxnSpPr>
        <p:spPr>
          <a:xfrm>
            <a:off x="3491723" y="6269109"/>
            <a:ext cx="784893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23490" y="6280264"/>
            <a:ext cx="627915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50905" y="4652601"/>
            <a:ext cx="1008806" cy="79547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66541" y="480203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8193" y="4376747"/>
            <a:ext cx="32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39886" y="5119052"/>
            <a:ext cx="333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13"/>
          <p:cNvCxnSpPr/>
          <p:nvPr/>
        </p:nvCxnSpPr>
        <p:spPr>
          <a:xfrm>
            <a:off x="3976174" y="5012047"/>
            <a:ext cx="7848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V="1">
            <a:off x="3596019" y="4727191"/>
            <a:ext cx="855270" cy="632284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43151" y="475264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40870" y="4416936"/>
            <a:ext cx="32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01562" y="5330977"/>
            <a:ext cx="333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42077" y="2804194"/>
            <a:ext cx="1749692" cy="1033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5630863" y="2701925"/>
          <a:ext cx="344963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32" name="Equation" r:id="rId9" imgW="2095500" imgH="393700" progId="Equation.3">
                  <p:embed/>
                </p:oleObj>
              </mc:Choice>
              <mc:Fallback>
                <p:oleObj name="Equation" r:id="rId9" imgW="2095500" imgH="393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2701925"/>
                        <a:ext cx="3449637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5314320" y="4017070"/>
            <a:ext cx="1327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cosθ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≈+1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6177710" y="4514755"/>
            <a:ext cx="440799" cy="245163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H="1">
            <a:off x="3780203" y="4416167"/>
            <a:ext cx="359447" cy="24516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161010" y="3941620"/>
            <a:ext cx="1268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cosθ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≈-1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6773159" y="3473035"/>
          <a:ext cx="2025692" cy="366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33" name="Equation" r:id="rId11" imgW="1054100" imgH="190500" progId="Equation.3">
                  <p:embed/>
                </p:oleObj>
              </mc:Choice>
              <mc:Fallback>
                <p:oleObj name="Equation" r:id="rId11" imgW="1054100" imgH="190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159" y="3473035"/>
                        <a:ext cx="2025692" cy="366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677463" y="4632237"/>
            <a:ext cx="53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endParaRPr lang="en-US" sz="2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1140" y="4551515"/>
            <a:ext cx="53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endParaRPr lang="en-US" sz="2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17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Lecture</a:t>
            </a:r>
          </a:p>
          <a:p>
            <a:pPr>
              <a:buNone/>
            </a:pPr>
            <a:r>
              <a:rPr lang="en-US" sz="973" dirty="0" smtClean="0"/>
              <a:t>   </a:t>
            </a:r>
          </a:p>
          <a:p>
            <a:pPr lvl="1">
              <a:buNone/>
            </a:pPr>
            <a:r>
              <a:rPr lang="en-US" dirty="0" smtClean="0"/>
              <a:t>-- 	introduction, units, symmetries, commonly used jargon,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--   properties of the common hadrons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 meson and baryon octets and baryon </a:t>
            </a:r>
            <a:r>
              <a:rPr lang="en-US" dirty="0" err="1" smtClean="0"/>
              <a:t>decuplet</a:t>
            </a:r>
            <a:endParaRPr lang="en-US" dirty="0" smtClean="0"/>
          </a:p>
          <a:p>
            <a:pPr lvl="1">
              <a:buFont typeface="Lucida Grande"/>
              <a:buChar char="-"/>
            </a:pPr>
            <a:r>
              <a:rPr lang="en-US" dirty="0" smtClean="0"/>
              <a:t> SU(3) flavor-symmetry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 discovery of the </a:t>
            </a:r>
            <a:r>
              <a:rPr lang="en-US" dirty="0" err="1" smtClean="0"/>
              <a:t>Ω</a:t>
            </a:r>
            <a:r>
              <a:rPr lang="en-US" baseline="30000" dirty="0" smtClean="0"/>
              <a:t>-</a:t>
            </a:r>
            <a:r>
              <a:rPr lang="en-US" dirty="0" smtClean="0"/>
              <a:t> and the φ(1020)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 OZI rule and the need for something new</a:t>
            </a:r>
          </a:p>
          <a:p>
            <a:r>
              <a:rPr lang="en-US" dirty="0" smtClean="0"/>
              <a:t>Special topic</a:t>
            </a:r>
          </a:p>
          <a:p>
            <a:pPr lvl="1"/>
            <a:r>
              <a:rPr lang="en-US" dirty="0" err="1" smtClean="0"/>
              <a:t>Dalitz</a:t>
            </a:r>
            <a:r>
              <a:rPr lang="en-US" dirty="0" smtClean="0"/>
              <a:t> plots</a:t>
            </a:r>
          </a:p>
          <a:p>
            <a:pPr lvl="1"/>
            <a:r>
              <a:rPr lang="en-US" dirty="0" smtClean="0"/>
              <a:t>ω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</a:t>
            </a:r>
          </a:p>
          <a:p>
            <a:pPr lvl="1"/>
            <a:r>
              <a:rPr lang="en-US" dirty="0" smtClean="0">
                <a:sym typeface="Wingdings"/>
              </a:rPr>
              <a:t>DKρ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Kπ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</a:t>
            </a:r>
          </a:p>
          <a:p>
            <a:pPr lvl="1"/>
            <a:r>
              <a:rPr lang="en-US" dirty="0" smtClean="0">
                <a:sym typeface="Wingdings"/>
              </a:rPr>
              <a:t>DK*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Kπ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</a:t>
            </a:r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sz="973" dirty="0" smtClean="0"/>
              <a:t>  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98" y="-296862"/>
            <a:ext cx="8229600" cy="1143000"/>
          </a:xfrm>
        </p:spPr>
        <p:txBody>
          <a:bodyPr/>
          <a:lstStyle/>
          <a:p>
            <a:r>
              <a:rPr lang="en-US" dirty="0" smtClean="0"/>
              <a:t>Discovery of the </a:t>
            </a:r>
            <a:r>
              <a:rPr lang="en-US" dirty="0" err="1" smtClean="0"/>
              <a:t>η</a:t>
            </a:r>
            <a:r>
              <a:rPr lang="en-US" dirty="0" smtClean="0"/>
              <a:t> meson (1961)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449" y="758113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7, 131 (1961) </a:t>
            </a:r>
            <a:endParaRPr lang="en-US" sz="1400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16449" y="1521185"/>
          <a:ext cx="1511684" cy="26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2" name="Equation" r:id="rId3" imgW="1155700" imgH="203200" progId="Equation.3">
                  <p:embed/>
                </p:oleObj>
              </mc:Choice>
              <mc:Fallback>
                <p:oleObj name="Equation" r:id="rId3" imgW="11557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449" y="1521185"/>
                        <a:ext cx="1511684" cy="267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163449" y="1309571"/>
          <a:ext cx="21367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3" name="Equation" r:id="rId5" imgW="1092200" imgH="203200" progId="Equation.3">
                  <p:embed/>
                </p:oleObj>
              </mc:Choice>
              <mc:Fallback>
                <p:oleObj name="Equation" r:id="rId5" imgW="10922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49" y="1309571"/>
                        <a:ext cx="21367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407" y="1153915"/>
            <a:ext cx="3734506" cy="500026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68093" y="4553211"/>
          <a:ext cx="20526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4" name="Equation" r:id="rId8" imgW="1054100" imgH="203200" progId="Equation.3">
                  <p:embed/>
                </p:oleObj>
              </mc:Choice>
              <mc:Fallback>
                <p:oleObj name="Equation" r:id="rId8" imgW="10541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093" y="4553211"/>
                        <a:ext cx="2052638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89411" y="5076794"/>
          <a:ext cx="1143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5" name="Equation" r:id="rId10" imgW="647700" imgH="165100" progId="Equation.3">
                  <p:embed/>
                </p:oleObj>
              </mc:Choice>
              <mc:Fallback>
                <p:oleObj name="Equation" r:id="rId10" imgW="647700" imgH="165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411" y="5076794"/>
                        <a:ext cx="11430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71345" y="4946452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5407" y="4916195"/>
            <a:ext cx="894163" cy="25327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94152" y="5000957"/>
            <a:ext cx="528620" cy="393725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743700" y="3806825"/>
          <a:ext cx="21272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6" name="Equation" r:id="rId13" imgW="1092200" imgH="203200" progId="Equation.3">
                  <p:embed/>
                </p:oleObj>
              </mc:Choice>
              <mc:Fallback>
                <p:oleObj name="Equation" r:id="rId13" imgW="1092200" imgH="203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3806825"/>
                        <a:ext cx="2127250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001000" y="4330310"/>
          <a:ext cx="1143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7" name="Equation" r:id="rId15" imgW="647700" imgH="165100" progId="Equation.3">
                  <p:embed/>
                </p:oleObj>
              </mc:Choice>
              <mc:Fallback>
                <p:oleObj name="Equation" r:id="rId15" imgW="647700" imgH="1651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330310"/>
                        <a:ext cx="11430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82934" y="4199968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05741" y="4254473"/>
            <a:ext cx="528620" cy="39372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10800000" flipV="1">
            <a:off x="6420557" y="4238178"/>
            <a:ext cx="686281" cy="67801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odecagon 17"/>
          <p:cNvSpPr/>
          <p:nvPr/>
        </p:nvSpPr>
        <p:spPr>
          <a:xfrm>
            <a:off x="1752600" y="2045840"/>
            <a:ext cx="2052638" cy="2054672"/>
          </a:xfrm>
          <a:prstGeom prst="dodecagon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60983" y="3094610"/>
            <a:ext cx="2171829" cy="1588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0746" y="2735721"/>
            <a:ext cx="40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π</a:t>
            </a:r>
            <a:r>
              <a:rPr lang="en-US" baseline="30000" dirty="0" smtClean="0">
                <a:solidFill>
                  <a:schemeClr val="accent1"/>
                </a:solidFill>
              </a:rPr>
              <a:t>+</a:t>
            </a:r>
            <a:endParaRPr lang="en-US" baseline="300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0303" y="1911946"/>
            <a:ext cx="16767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Deuterium –filled</a:t>
            </a:r>
          </a:p>
          <a:p>
            <a:r>
              <a:rPr lang="en-US" sz="1400" dirty="0" smtClean="0"/>
              <a:t>80” bubble chamber</a:t>
            </a:r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2293467" y="305097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42823" y="2971800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50841" y="349560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2516264" y="3133177"/>
            <a:ext cx="304800" cy="49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12770" y="3378700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2261" y="278390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2"/>
                </a:solidFill>
                <a:latin typeface="Symbol" pitchFamily="18" charset="2"/>
              </a:rPr>
              <a:t>π</a:t>
            </a:r>
            <a:r>
              <a:rPr lang="en-US" sz="1400" b="1" baseline="30000" dirty="0" smtClean="0">
                <a:solidFill>
                  <a:schemeClr val="tx2"/>
                </a:solidFill>
                <a:latin typeface="Symbol" pitchFamily="18" charset="2"/>
              </a:rPr>
              <a:t>-</a:t>
            </a:r>
            <a:endParaRPr lang="en-US" sz="1400" b="1" baseline="30000" dirty="0">
              <a:solidFill>
                <a:schemeClr val="tx2"/>
              </a:solidFill>
              <a:latin typeface="Symbol" pitchFamily="18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422245" y="2912641"/>
            <a:ext cx="990600" cy="204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45867" y="3140502"/>
            <a:ext cx="1524000" cy="1524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87149" y="297180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ymbol" pitchFamily="18" charset="2"/>
              </a:rPr>
              <a:t>π</a:t>
            </a:r>
            <a:r>
              <a:rPr lang="en-US" sz="1400" b="1" baseline="30000" dirty="0" smtClean="0">
                <a:solidFill>
                  <a:schemeClr val="tx2"/>
                </a:solidFill>
                <a:latin typeface="Symbol" pitchFamily="18" charset="2"/>
              </a:rPr>
              <a:t>0</a:t>
            </a:r>
            <a:endParaRPr lang="en-US" sz="1400" b="1" baseline="300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801311" y="251757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2440240" y="2713341"/>
            <a:ext cx="381000" cy="368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50667" y="2593777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445969" y="3154554"/>
            <a:ext cx="861310" cy="277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063069" y="3358754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2"/>
                </a:solidFill>
                <a:latin typeface="Symbol" pitchFamily="18" charset="2"/>
              </a:rPr>
              <a:t>π</a:t>
            </a:r>
            <a:r>
              <a:rPr lang="en-US" sz="1400" b="1" baseline="30000" dirty="0" smtClean="0">
                <a:solidFill>
                  <a:schemeClr val="tx2"/>
                </a:solidFill>
                <a:latin typeface="Symbol" pitchFamily="18" charset="2"/>
              </a:rPr>
              <a:t>+</a:t>
            </a:r>
            <a:endParaRPr lang="en-US" sz="1400" b="1" baseline="30000" dirty="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50667" y="2441377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4171" y="3612553"/>
            <a:ext cx="1940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is not detected.</a:t>
            </a:r>
          </a:p>
          <a:p>
            <a:r>
              <a:rPr lang="en-US" dirty="0" smtClean="0"/>
              <a:t>presence inferred</a:t>
            </a:r>
          </a:p>
          <a:p>
            <a:r>
              <a:rPr lang="en-US" dirty="0" smtClean="0"/>
              <a:t>by kinematics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η</a:t>
            </a:r>
            <a:r>
              <a:rPr lang="en-US" dirty="0" smtClean="0"/>
              <a:t> is also seen in </a:t>
            </a:r>
            <a:r>
              <a:rPr lang="en-US" dirty="0" err="1" smtClean="0"/>
              <a:t>η</a:t>
            </a:r>
            <a:r>
              <a:rPr lang="en-US" dirty="0" err="1" smtClean="0">
                <a:sym typeface="Wingdings"/>
              </a:rPr>
              <a:t>γγ</a:t>
            </a:r>
            <a:r>
              <a:rPr lang="en-US" dirty="0" smtClean="0">
                <a:sym typeface="Wingdings"/>
              </a:rPr>
              <a:t> decay mode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30" y="1006717"/>
            <a:ext cx="2744614" cy="4995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27" y="5771081"/>
            <a:ext cx="6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θγγ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76236" y="846138"/>
            <a:ext cx="2185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9, 127 (1962)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2534" y="1906390"/>
            <a:ext cx="2252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by Yang’s theorem,</a:t>
            </a:r>
          </a:p>
          <a:p>
            <a:r>
              <a:rPr lang="en-US" dirty="0" smtClean="0"/>
              <a:t>   spin 1 is not allowed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0363" y="2073112"/>
            <a:ext cx="111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</a:t>
            </a:r>
            <a:r>
              <a:rPr lang="en-US" dirty="0" smtClean="0">
                <a:sym typeface="Wingdings"/>
              </a:rPr>
              <a:t> Spin=0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645" y="3121336"/>
            <a:ext cx="184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dirty="0" err="1" smtClean="0"/>
              <a:t>η</a:t>
            </a:r>
            <a:r>
              <a:rPr lang="en-US" dirty="0" err="1" smtClean="0">
                <a:sym typeface="Wingdings"/>
              </a:rPr>
              <a:t>ππ</a:t>
            </a:r>
            <a:r>
              <a:rPr lang="en-US" dirty="0" smtClean="0">
                <a:sym typeface="Wingdings"/>
              </a:rPr>
              <a:t> not seen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349921" y="3134224"/>
            <a:ext cx="132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</a:t>
            </a:r>
            <a:r>
              <a:rPr lang="en-US" dirty="0" smtClean="0">
                <a:sym typeface="Wingdings"/>
              </a:rPr>
              <a:t> Parity=-1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046" y="1241752"/>
            <a:ext cx="147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dirty="0" err="1" smtClean="0"/>
              <a:t>η</a:t>
            </a:r>
            <a:r>
              <a:rPr lang="en-US" dirty="0" err="1" smtClean="0">
                <a:sym typeface="Wingdings"/>
              </a:rPr>
              <a:t>γγ</a:t>
            </a:r>
            <a:r>
              <a:rPr lang="en-US" dirty="0" smtClean="0">
                <a:sym typeface="Wingdings"/>
              </a:rPr>
              <a:t> seen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891988" y="1296973"/>
            <a:ext cx="202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Charge</a:t>
            </a:r>
            <a:r>
              <a:rPr lang="en-US" dirty="0" smtClean="0">
                <a:sym typeface="Wingdings"/>
              </a:rPr>
              <a:t> Parity=+1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1491" y="3739399"/>
            <a:ext cx="188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dirty="0" err="1" smtClean="0"/>
              <a:t>η</a:t>
            </a:r>
            <a:r>
              <a:rPr lang="en-US" dirty="0" err="1" smtClean="0">
                <a:sym typeface="Wingdings"/>
              </a:rPr>
              <a:t>πππ</a:t>
            </a:r>
            <a:r>
              <a:rPr lang="en-US" dirty="0" smtClean="0">
                <a:sym typeface="Wingdings"/>
              </a:rPr>
              <a:t> violates</a:t>
            </a:r>
          </a:p>
          <a:p>
            <a:r>
              <a:rPr lang="en-US" dirty="0" smtClean="0">
                <a:sym typeface="Wingdings"/>
              </a:rPr>
              <a:t>    G-parity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304767" y="3752287"/>
            <a:ext cx="206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Elec-Mag</a:t>
            </a:r>
            <a:r>
              <a:rPr lang="en-US" dirty="0" smtClean="0">
                <a:sym typeface="Wingdings"/>
              </a:rPr>
              <a:t> process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52845" y="4371619"/>
            <a:ext cx="9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</a:t>
            </a:r>
            <a:r>
              <a:rPr lang="en-US" sz="2400" b="1" baseline="30000" dirty="0" smtClean="0"/>
              <a:t>PC</a:t>
            </a:r>
            <a:r>
              <a:rPr lang="en-US" sz="2400" b="1" dirty="0" smtClean="0"/>
              <a:t>=0</a:t>
            </a:r>
            <a:r>
              <a:rPr lang="en-US" sz="2400" b="1" baseline="30000" dirty="0" smtClean="0"/>
              <a:t>-+</a:t>
            </a:r>
            <a:endParaRPr lang="en-US" sz="2400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9627" y="1139804"/>
            <a:ext cx="94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η</a:t>
            </a:r>
            <a:r>
              <a:rPr lang="en-US" sz="2400" b="1" dirty="0" err="1" smtClean="0">
                <a:sym typeface="Wingdings"/>
              </a:rPr>
              <a:t>γγ</a:t>
            </a:r>
            <a:endParaRPr lang="en-US" sz="2400" b="1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418569" y="5001260"/>
          <a:ext cx="2044317" cy="50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47" name="Equation" r:id="rId4" imgW="1689100" imgH="419100" progId="Equation.3">
                  <p:embed/>
                </p:oleObj>
              </mc:Choice>
              <mc:Fallback>
                <p:oleObj name="Equation" r:id="rId4" imgW="16891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8569" y="5001260"/>
                        <a:ext cx="2044317" cy="50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rot="16200000" flipV="1">
            <a:off x="5131786" y="4403937"/>
            <a:ext cx="628847" cy="5657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>
                <a:ea typeface="SimSun" pitchFamily="2" charset="-122"/>
                <a:cs typeface="SimSun" pitchFamily="2" charset="-122"/>
              </a:rPr>
              <a:t>Elementary particle “Zoo” in 1963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438400" y="2590800"/>
            <a:ext cx="11430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229600" y="3581400"/>
            <a:ext cx="91440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505200" y="1828800"/>
            <a:ext cx="3810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352800" y="4495800"/>
            <a:ext cx="4572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3200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4038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752600"/>
            <a:ext cx="32099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600200"/>
            <a:ext cx="40560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5791200" y="1752600"/>
            <a:ext cx="457200" cy="426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09600" y="1524000"/>
            <a:ext cx="1835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latin typeface="Calibri" charset="0"/>
                <a:ea typeface="SimSun" pitchFamily="2" charset="-122"/>
                <a:cs typeface="SimSun" pitchFamily="2" charset="-122"/>
              </a:rPr>
              <a:t>“stable” hadrons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505200" y="1447800"/>
            <a:ext cx="21145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latin typeface="Calibri" charset="0"/>
                <a:ea typeface="SimSun" pitchFamily="2" charset="-122"/>
                <a:cs typeface="SimSun" pitchFamily="2" charset="-122"/>
              </a:rPr>
              <a:t>meson resonances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6781800" y="1462088"/>
            <a:ext cx="21272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latin typeface="Calibri" charset="0"/>
                <a:ea typeface="SimSun" pitchFamily="2" charset="-122"/>
                <a:cs typeface="SimSun" pitchFamily="2" charset="-122"/>
              </a:rPr>
              <a:t>baryon resonances</a:t>
            </a:r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152400" y="1905000"/>
            <a:ext cx="2895600" cy="6858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6112" name="Rectangle 16"/>
          <p:cNvSpPr>
            <a:spLocks noChangeArrowheads="1"/>
          </p:cNvSpPr>
          <p:nvPr/>
        </p:nvSpPr>
        <p:spPr bwMode="auto">
          <a:xfrm>
            <a:off x="152400" y="2895600"/>
            <a:ext cx="2971800" cy="6096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6113" name="Rectangle 17"/>
          <p:cNvSpPr>
            <a:spLocks noChangeArrowheads="1"/>
          </p:cNvSpPr>
          <p:nvPr/>
        </p:nvSpPr>
        <p:spPr bwMode="auto">
          <a:xfrm>
            <a:off x="3124200" y="3352800"/>
            <a:ext cx="2895600" cy="3810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6114" name="Rectangle 18"/>
          <p:cNvSpPr>
            <a:spLocks noChangeArrowheads="1"/>
          </p:cNvSpPr>
          <p:nvPr/>
        </p:nvSpPr>
        <p:spPr bwMode="auto">
          <a:xfrm>
            <a:off x="6248400" y="3733800"/>
            <a:ext cx="2895600" cy="3810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3124200" y="4800600"/>
            <a:ext cx="2895600" cy="1524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40980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685800"/>
            <a:ext cx="41814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117" name="Text Box 21"/>
          <p:cNvSpPr txBox="1">
            <a:spLocks noChangeArrowheads="1"/>
          </p:cNvSpPr>
          <p:nvPr/>
        </p:nvSpPr>
        <p:spPr bwMode="auto">
          <a:xfrm>
            <a:off x="0" y="4724400"/>
            <a:ext cx="30702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Two “classes” of  hadrons</a:t>
            </a:r>
          </a:p>
        </p:txBody>
      </p:sp>
      <p:sp>
        <p:nvSpPr>
          <p:cNvPr id="516118" name="Text Box 22"/>
          <p:cNvSpPr txBox="1">
            <a:spLocks noChangeArrowheads="1"/>
          </p:cNvSpPr>
          <p:nvPr/>
        </p:nvSpPr>
        <p:spPr bwMode="auto">
          <a:xfrm>
            <a:off x="0" y="5257800"/>
            <a:ext cx="32099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“non-strange:” n, p,</a:t>
            </a:r>
            <a:r>
              <a:rPr lang="en-US" altLang="zh-CN" b="1">
                <a:solidFill>
                  <a:srgbClr val="6633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 p</a:t>
            </a:r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, </a:t>
            </a:r>
            <a:r>
              <a:rPr lang="en-US" altLang="zh-CN" b="1">
                <a:solidFill>
                  <a:srgbClr val="6633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r, </a:t>
            </a:r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…</a:t>
            </a:r>
          </a:p>
        </p:txBody>
      </p:sp>
      <p:sp>
        <p:nvSpPr>
          <p:cNvPr id="516119" name="Text Box 23"/>
          <p:cNvSpPr txBox="1">
            <a:spLocks noChangeArrowheads="1"/>
          </p:cNvSpPr>
          <p:nvPr/>
        </p:nvSpPr>
        <p:spPr bwMode="auto">
          <a:xfrm>
            <a:off x="0" y="5715000"/>
            <a:ext cx="29940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“strange:” </a:t>
            </a:r>
            <a:r>
              <a:rPr lang="en-US" altLang="zh-CN" b="1">
                <a:solidFill>
                  <a:srgbClr val="6633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L</a:t>
            </a:r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,</a:t>
            </a:r>
            <a:r>
              <a:rPr lang="en-US" altLang="zh-CN" b="1">
                <a:solidFill>
                  <a:srgbClr val="6633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 S</a:t>
            </a:r>
            <a:r>
              <a:rPr lang="en-US" altLang="zh-CN" b="1">
                <a:solidFill>
                  <a:srgbClr val="663300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, K, K*, …</a:t>
            </a:r>
          </a:p>
        </p:txBody>
      </p:sp>
      <p:sp>
        <p:nvSpPr>
          <p:cNvPr id="516120" name="Rectangle 24"/>
          <p:cNvSpPr>
            <a:spLocks noChangeArrowheads="1"/>
          </p:cNvSpPr>
          <p:nvPr/>
        </p:nvSpPr>
        <p:spPr bwMode="auto">
          <a:xfrm>
            <a:off x="0" y="5791200"/>
            <a:ext cx="2971800" cy="3048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16121" name="Line 25"/>
          <p:cNvSpPr>
            <a:spLocks noChangeShapeType="1"/>
          </p:cNvSpPr>
          <p:nvPr/>
        </p:nvSpPr>
        <p:spPr bwMode="auto">
          <a:xfrm flipH="1">
            <a:off x="1143000" y="4648200"/>
            <a:ext cx="304800" cy="1524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122" name="Text Box 26"/>
          <p:cNvSpPr txBox="1">
            <a:spLocks noChangeArrowheads="1"/>
          </p:cNvSpPr>
          <p:nvPr/>
        </p:nvSpPr>
        <p:spPr bwMode="auto">
          <a:xfrm rot="-1330917">
            <a:off x="1447800" y="4191000"/>
            <a:ext cx="11398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A50021"/>
                </a:solidFill>
                <a:latin typeface="Comic Sans MS" charset="0"/>
                <a:ea typeface="SimSun" pitchFamily="2" charset="-122"/>
                <a:cs typeface="SimSun" pitchFamily="2" charset="-122"/>
              </a:rPr>
              <a:t>“flavors”</a:t>
            </a:r>
          </a:p>
        </p:txBody>
      </p:sp>
      <p:sp>
        <p:nvSpPr>
          <p:cNvPr id="40987" name="TextBox 26"/>
          <p:cNvSpPr txBox="1">
            <a:spLocks noChangeArrowheads="1"/>
          </p:cNvSpPr>
          <p:nvPr/>
        </p:nvSpPr>
        <p:spPr bwMode="auto">
          <a:xfrm>
            <a:off x="-76200" y="1828800"/>
            <a:ext cx="300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X</a:t>
            </a:r>
          </a:p>
        </p:txBody>
      </p:sp>
      <p:sp>
        <p:nvSpPr>
          <p:cNvPr id="40988" name="TextBox 27"/>
          <p:cNvSpPr txBox="1">
            <a:spLocks noChangeArrowheads="1"/>
          </p:cNvSpPr>
          <p:nvPr/>
        </p:nvSpPr>
        <p:spPr bwMode="auto">
          <a:xfrm>
            <a:off x="-76200" y="2133600"/>
            <a:ext cx="300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S</a:t>
            </a:r>
          </a:p>
        </p:txBody>
      </p:sp>
      <p:sp>
        <p:nvSpPr>
          <p:cNvPr id="40989" name="TextBox 28"/>
          <p:cNvSpPr txBox="1">
            <a:spLocks noChangeArrowheads="1"/>
          </p:cNvSpPr>
          <p:nvPr/>
        </p:nvSpPr>
        <p:spPr bwMode="auto">
          <a:xfrm>
            <a:off x="-76200" y="2362200"/>
            <a:ext cx="307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L</a:t>
            </a:r>
          </a:p>
        </p:txBody>
      </p:sp>
      <p:sp>
        <p:nvSpPr>
          <p:cNvPr id="40990" name="TextBox 29"/>
          <p:cNvSpPr txBox="1">
            <a:spLocks noChangeArrowheads="1"/>
          </p:cNvSpPr>
          <p:nvPr/>
        </p:nvSpPr>
        <p:spPr bwMode="auto">
          <a:xfrm>
            <a:off x="-85725" y="2590800"/>
            <a:ext cx="31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N</a:t>
            </a:r>
          </a:p>
        </p:txBody>
      </p:sp>
      <p:sp>
        <p:nvSpPr>
          <p:cNvPr id="40991" name="TextBox 30"/>
          <p:cNvSpPr txBox="1">
            <a:spLocks noChangeArrowheads="1"/>
          </p:cNvSpPr>
          <p:nvPr/>
        </p:nvSpPr>
        <p:spPr bwMode="auto">
          <a:xfrm>
            <a:off x="-76200" y="2971800"/>
            <a:ext cx="282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Calibri" charset="0"/>
              </a:rPr>
              <a:t>K</a:t>
            </a:r>
          </a:p>
        </p:txBody>
      </p:sp>
      <p:sp>
        <p:nvSpPr>
          <p:cNvPr id="40992" name="TextBox 31"/>
          <p:cNvSpPr txBox="1">
            <a:spLocks noChangeArrowheads="1"/>
          </p:cNvSpPr>
          <p:nvPr/>
        </p:nvSpPr>
        <p:spPr bwMode="auto">
          <a:xfrm>
            <a:off x="-76200" y="3429000"/>
            <a:ext cx="28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p</a:t>
            </a:r>
          </a:p>
        </p:txBody>
      </p:sp>
      <p:sp>
        <p:nvSpPr>
          <p:cNvPr id="40993" name="TextBox 32"/>
          <p:cNvSpPr txBox="1">
            <a:spLocks noChangeArrowheads="1"/>
          </p:cNvSpPr>
          <p:nvPr/>
        </p:nvSpPr>
        <p:spPr bwMode="auto">
          <a:xfrm>
            <a:off x="-76200" y="365760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m</a:t>
            </a:r>
          </a:p>
        </p:txBody>
      </p:sp>
      <p:sp>
        <p:nvSpPr>
          <p:cNvPr id="40994" name="TextBox 33"/>
          <p:cNvSpPr txBox="1">
            <a:spLocks noChangeArrowheads="1"/>
          </p:cNvSpPr>
          <p:nvPr/>
        </p:nvSpPr>
        <p:spPr bwMode="auto">
          <a:xfrm>
            <a:off x="-76200" y="3883025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Calibri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24200" y="3352800"/>
            <a:ext cx="371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K*</a:t>
            </a:r>
          </a:p>
        </p:txBody>
      </p:sp>
      <p:sp>
        <p:nvSpPr>
          <p:cNvPr id="40996" name="TextBox 35"/>
          <p:cNvSpPr txBox="1">
            <a:spLocks noChangeArrowheads="1"/>
          </p:cNvSpPr>
          <p:nvPr/>
        </p:nvSpPr>
        <p:spPr bwMode="auto">
          <a:xfrm>
            <a:off x="3200400" y="4191000"/>
            <a:ext cx="28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r</a:t>
            </a:r>
          </a:p>
        </p:txBody>
      </p:sp>
      <p:sp>
        <p:nvSpPr>
          <p:cNvPr id="40997" name="TextBox 36"/>
          <p:cNvSpPr txBox="1">
            <a:spLocks noChangeArrowheads="1"/>
          </p:cNvSpPr>
          <p:nvPr/>
        </p:nvSpPr>
        <p:spPr bwMode="auto">
          <a:xfrm>
            <a:off x="3124200" y="3733800"/>
            <a:ext cx="307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w</a:t>
            </a:r>
          </a:p>
        </p:txBody>
      </p:sp>
      <p:sp>
        <p:nvSpPr>
          <p:cNvPr id="40998" name="TextBox 37"/>
          <p:cNvSpPr txBox="1">
            <a:spLocks noChangeArrowheads="1"/>
          </p:cNvSpPr>
          <p:nvPr/>
        </p:nvSpPr>
        <p:spPr bwMode="auto">
          <a:xfrm>
            <a:off x="3124200" y="47244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Calibri" charset="0"/>
              </a:rPr>
              <a:t>K</a:t>
            </a:r>
            <a:r>
              <a:rPr lang="en-US" sz="1400" b="1" baseline="-25000">
                <a:solidFill>
                  <a:srgbClr val="376092"/>
                </a:solidFill>
                <a:latin typeface="Calibri" charset="0"/>
              </a:rPr>
              <a:t>2</a:t>
            </a:r>
            <a:r>
              <a:rPr lang="en-US" sz="1400" b="1">
                <a:solidFill>
                  <a:srgbClr val="376092"/>
                </a:solidFill>
                <a:latin typeface="Calibri" charset="0"/>
              </a:rPr>
              <a:t>*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43600" y="3810000"/>
            <a:ext cx="371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Y*</a:t>
            </a:r>
          </a:p>
        </p:txBody>
      </p:sp>
      <p:sp>
        <p:nvSpPr>
          <p:cNvPr id="41000" name="TextBox 39"/>
          <p:cNvSpPr txBox="1">
            <a:spLocks noChangeArrowheads="1"/>
          </p:cNvSpPr>
          <p:nvPr/>
        </p:nvSpPr>
        <p:spPr bwMode="auto">
          <a:xfrm>
            <a:off x="5943600" y="5257800"/>
            <a:ext cx="298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6092"/>
                </a:solidFill>
                <a:latin typeface="Symbol" charset="2"/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43600" y="3124200"/>
            <a:ext cx="3905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ea typeface="+mn-ea"/>
                <a:cs typeface="+mn-cs"/>
              </a:rPr>
              <a:t>X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*</a:t>
            </a:r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248400" y="3200400"/>
            <a:ext cx="2895600" cy="228600"/>
          </a:xfrm>
          <a:prstGeom prst="rect">
            <a:avLst/>
          </a:prstGeom>
          <a:solidFill>
            <a:srgbClr val="FFCC99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1003" name="TextBox 42"/>
          <p:cNvSpPr txBox="1">
            <a:spLocks noChangeArrowheads="1"/>
          </p:cNvSpPr>
          <p:nvPr/>
        </p:nvSpPr>
        <p:spPr bwMode="auto">
          <a:xfrm>
            <a:off x="7010400" y="838200"/>
            <a:ext cx="189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Comic Sans MS" charset="0"/>
                <a:sym typeface="Wingdings" charset="2"/>
              </a:rPr>
              <a:t>”wallet cards”</a:t>
            </a:r>
            <a:endParaRPr lang="en-US">
              <a:solidFill>
                <a:srgbClr val="80000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11" grpId="0" animBg="1"/>
      <p:bldP spid="516112" grpId="0" animBg="1"/>
      <p:bldP spid="516113" grpId="0" animBg="1"/>
      <p:bldP spid="516114" grpId="0" animBg="1"/>
      <p:bldP spid="516115" grpId="0" animBg="1"/>
      <p:bldP spid="516117" grpId="0" animBg="1"/>
      <p:bldP spid="516118" grpId="0" animBg="1"/>
      <p:bldP spid="516119" grpId="0" animBg="1"/>
      <p:bldP spid="516120" grpId="0" animBg="1"/>
      <p:bldP spid="516121" grpId="0" animBg="1"/>
      <p:bldP spid="516122" grpId="0" animBg="1"/>
      <p:bldP spid="4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154"/>
            <a:ext cx="8229600" cy="1143000"/>
          </a:xfrm>
        </p:spPr>
        <p:txBody>
          <a:bodyPr/>
          <a:lstStyle/>
          <a:p>
            <a:r>
              <a:rPr lang="en-US" dirty="0" smtClean="0"/>
              <a:t>Meson and Baryon Octets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4739" y="1293218"/>
            <a:ext cx="632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 = “hypercharge” = S+B; I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=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I-spin component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71495" y="860245"/>
            <a:ext cx="104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Comic Sans MS"/>
              </a:rPr>
              <a:t>strangeness</a:t>
            </a:r>
            <a:endParaRPr lang="en-US" sz="12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0476" y="812196"/>
            <a:ext cx="1251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Comic Sans MS"/>
              </a:rPr>
              <a:t>baryon number</a:t>
            </a:r>
            <a:endParaRPr lang="en-US" sz="12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55608" y="1070322"/>
            <a:ext cx="623938" cy="416143"/>
          </a:xfrm>
          <a:prstGeom prst="straightConnector1">
            <a:avLst/>
          </a:prstGeom>
          <a:ln w="19050">
            <a:solidFill>
              <a:srgbClr val="80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003226" y="1031782"/>
            <a:ext cx="416144" cy="361644"/>
          </a:xfrm>
          <a:prstGeom prst="straightConnector1">
            <a:avLst/>
          </a:prstGeom>
          <a:ln w="19050">
            <a:solidFill>
              <a:srgbClr val="80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7250" name="Object 2"/>
          <p:cNvGraphicFramePr>
            <a:graphicFrameLocks noChangeAspect="1"/>
          </p:cNvGraphicFramePr>
          <p:nvPr/>
        </p:nvGraphicFramePr>
        <p:xfrm>
          <a:off x="685800" y="2814237"/>
          <a:ext cx="3619498" cy="326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39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814237"/>
                        <a:ext cx="3619498" cy="3267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2144011" y="4385085"/>
            <a:ext cx="533400" cy="377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2191316" y="4530854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823114" y="4064200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85800" y="4242245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5275" y="40569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155814" y="22016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pic>
        <p:nvPicPr>
          <p:cNvPr id="30" name="Picture 11" descr="800px-Octeto_bari%C3%B4ni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6008" y="2972337"/>
            <a:ext cx="3648967" cy="265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 flipV="1">
            <a:off x="5025565" y="4302625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88599" y="40569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5227300" y="4253408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60000" y="23908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84666" y="2371017"/>
            <a:ext cx="2049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</a:t>
            </a:r>
            <a:r>
              <a:rPr lang="en-US" sz="2000" b="1" baseline="30000" dirty="0" smtClean="0"/>
              <a:t>P</a:t>
            </a:r>
            <a:r>
              <a:rPr lang="en-US" sz="2000" b="1" dirty="0" smtClean="0"/>
              <a:t>=0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meson octet  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60082" y="2289823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</a:t>
            </a:r>
            <a:r>
              <a:rPr lang="en-US" sz="2000" b="1" baseline="30000" dirty="0" smtClean="0"/>
              <a:t>P</a:t>
            </a:r>
            <a:r>
              <a:rPr lang="en-US" sz="2000" b="1" dirty="0" smtClean="0"/>
              <a:t>=½</a:t>
            </a:r>
            <a:r>
              <a:rPr lang="en-US" sz="2000" b="1" baseline="30000" dirty="0" smtClean="0"/>
              <a:t>+ </a:t>
            </a:r>
            <a:r>
              <a:rPr lang="en-US" sz="2000" b="1" dirty="0" smtClean="0"/>
              <a:t>baryon octet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pic>
        <p:nvPicPr>
          <p:cNvPr id="3" name="Picture 13" descr="733px-Decupleto_bari%C3%B4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03438"/>
            <a:ext cx="4038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020724" y="475702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 rot="19989081">
            <a:off x="5005146" y="5621373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76092"/>
                </a:solidFill>
                <a:latin typeface="Calibri" charset="0"/>
              </a:rPr>
              <a:t>missing in 1961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639724" y="5214228"/>
            <a:ext cx="381000" cy="228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074705" y="4743449"/>
            <a:ext cx="403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?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28638" y="2103438"/>
          <a:ext cx="3962400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59" name="Photo Editor Photo" r:id="rId4" imgW="4885714" imgH="4409524" progId="">
                  <p:embed/>
                </p:oleObj>
              </mc:Choice>
              <mc:Fallback>
                <p:oleObj name="Photo Editor Photo" r:id="rId4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2103438"/>
                        <a:ext cx="3962400" cy="357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1747" y="1417638"/>
            <a:ext cx="3583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charset="0"/>
              </a:rPr>
              <a:t>J</a:t>
            </a:r>
            <a:r>
              <a:rPr lang="en-US" sz="2400" b="1" baseline="30000" dirty="0">
                <a:latin typeface="Calibri" charset="0"/>
              </a:rPr>
              <a:t>P</a:t>
            </a:r>
            <a:r>
              <a:rPr lang="en-US" sz="2400" b="1" dirty="0">
                <a:latin typeface="Calibri" charset="0"/>
              </a:rPr>
              <a:t>=1</a:t>
            </a:r>
            <a:r>
              <a:rPr lang="en-US" sz="2400" b="1" baseline="30000" dirty="0" smtClean="0">
                <a:latin typeface="Calibri" charset="0"/>
              </a:rPr>
              <a:t>-</a:t>
            </a:r>
            <a:r>
              <a:rPr lang="en-US" sz="2400" b="1" dirty="0" smtClean="0">
                <a:latin typeface="Calibri" charset="0"/>
              </a:rPr>
              <a:t> vector meson octet</a:t>
            </a:r>
            <a:r>
              <a:rPr lang="en-US" sz="2400" b="1" baseline="30000" dirty="0" smtClean="0">
                <a:latin typeface="Calibri" charset="0"/>
              </a:rPr>
              <a:t>      </a:t>
            </a:r>
            <a:endParaRPr lang="en-US" sz="2400" b="1" baseline="30000" dirty="0">
              <a:latin typeface="Calibri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95438" y="2713038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519238" y="2713038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12" name="Oval 11"/>
          <p:cNvSpPr/>
          <p:nvPr/>
        </p:nvSpPr>
        <p:spPr>
          <a:xfrm>
            <a:off x="2686051" y="2709863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609851" y="2709863"/>
            <a:ext cx="433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1671638" y="4465638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595438" y="4465638"/>
            <a:ext cx="409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-</a:t>
            </a:r>
          </a:p>
        </p:txBody>
      </p:sp>
      <p:sp>
        <p:nvSpPr>
          <p:cNvPr id="16" name="Oval 15"/>
          <p:cNvSpPr/>
          <p:nvPr/>
        </p:nvSpPr>
        <p:spPr>
          <a:xfrm>
            <a:off x="2586038" y="4465638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509838" y="4465638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586038" y="4237038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19" name="Oval 18"/>
          <p:cNvSpPr/>
          <p:nvPr/>
        </p:nvSpPr>
        <p:spPr>
          <a:xfrm>
            <a:off x="2397126" y="3478213"/>
            <a:ext cx="341312" cy="301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2357438" y="3475038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0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01726" y="3478213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062038" y="3475038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-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082926" y="3478213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043238" y="34750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+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128838" y="3779838"/>
            <a:ext cx="457200" cy="377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2205038" y="3779838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Symbol" charset="2"/>
              </a:rPr>
              <a:t> f</a:t>
            </a:r>
            <a:endParaRPr lang="en-US" sz="1400" b="1" baseline="300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52638" y="3475038"/>
            <a:ext cx="381000" cy="377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2052638" y="3475038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ω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5103019" y="1417638"/>
            <a:ext cx="3583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charset="0"/>
              </a:rPr>
              <a:t>J</a:t>
            </a:r>
            <a:r>
              <a:rPr lang="en-US" sz="2400" b="1" baseline="30000" dirty="0">
                <a:latin typeface="Calibri" charset="0"/>
              </a:rPr>
              <a:t>P</a:t>
            </a:r>
            <a:r>
              <a:rPr lang="en-US" sz="2400" b="1" dirty="0" smtClean="0">
                <a:latin typeface="Calibri" charset="0"/>
              </a:rPr>
              <a:t>=3/2</a:t>
            </a:r>
            <a:r>
              <a:rPr lang="en-US" sz="2400" b="1" baseline="30000" dirty="0" smtClean="0">
                <a:latin typeface="Calibri" charset="0"/>
              </a:rPr>
              <a:t>+</a:t>
            </a:r>
            <a:r>
              <a:rPr lang="en-US" sz="2400" b="1" dirty="0" smtClean="0">
                <a:latin typeface="Calibri" charset="0"/>
              </a:rPr>
              <a:t> baryon “</a:t>
            </a:r>
            <a:r>
              <a:rPr lang="en-US" sz="2400" b="1" dirty="0" err="1" smtClean="0">
                <a:latin typeface="Calibri" charset="0"/>
              </a:rPr>
              <a:t>decuplet</a:t>
            </a:r>
            <a:r>
              <a:rPr lang="en-US" sz="2400" b="1" dirty="0" smtClean="0">
                <a:latin typeface="Calibri" charset="0"/>
              </a:rPr>
              <a:t>"</a:t>
            </a:r>
            <a:r>
              <a:rPr lang="en-US" sz="2400" b="1" baseline="30000" dirty="0" smtClean="0">
                <a:latin typeface="Calibri" charset="0"/>
              </a:rPr>
              <a:t>        </a:t>
            </a:r>
            <a:endParaRPr lang="en-US" sz="2400" b="1" baseline="300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666" name="Picture 2" descr="http://www.exoticindiaart.com/details/books-2016/nan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31961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buddhaweekly.com/wp-content/uploads/2012/09/Eight-Fold-Path-Buddhism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48" y="2033173"/>
            <a:ext cx="4497052" cy="33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68363"/>
          </a:xfrm>
        </p:spPr>
        <p:txBody>
          <a:bodyPr/>
          <a:lstStyle/>
          <a:p>
            <a:pPr eaLnBrk="1" hangingPunct="1"/>
            <a:r>
              <a:rPr lang="en-US" sz="2800" b="1"/>
              <a:t>1961: Gell-Mann, Nishijima &amp; Nee’man:  The Eightfold Way </a:t>
            </a:r>
          </a:p>
        </p:txBody>
      </p:sp>
      <p:pic>
        <p:nvPicPr>
          <p:cNvPr id="45059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048000"/>
            <a:ext cx="233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914400"/>
            <a:ext cx="16764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1625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914400"/>
            <a:ext cx="12842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9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28600"/>
            <a:ext cx="698182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Octets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(and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decuplets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are representations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the SU(3) Lie group:</a:t>
            </a:r>
          </a:p>
        </p:txBody>
      </p:sp>
      <p:pic>
        <p:nvPicPr>
          <p:cNvPr id="26625" name="Picture 1" descr="\lambda_1 = \begin{pmatrix} 0 &amp; 1 &amp; 0 \\ 1 &amp; 0 &amp; 0 \\ 0 &amp; 0 &amp; 0 \end{pmatrix}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13" y="3086100"/>
            <a:ext cx="9921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\lambda_2 = \begin{pmatrix} 0 &amp; -i &amp; 0 \\ i &amp; 0 &amp; 0 \\ 0 &amp; 0 &amp; 0 \end{pmatrix}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695700"/>
            <a:ext cx="10128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\lambda_3 = \begin{pmatrix} 1 &amp; 0 &amp; 0 \\ 0 &amp; -1 &amp; 0 \\ 0 &amp; 0 &amp; 0 \end{pmatrix}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229100"/>
            <a:ext cx="95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\lambda_4 = \begin{pmatrix} 0 &amp; 0 &amp; 1 \\ 0 &amp; 0 &amp; 0 \\ 1 &amp; 0 &amp; 0 \end{pmatrix}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8275" y="4686300"/>
            <a:ext cx="1000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\lambda_5 = \begin{pmatrix} 0 &amp; 0 &amp; -i \\ 0 &amp; 0 &amp; 0 \\ i &amp; 0 &amp; 0 \end{pmatrix}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3086100"/>
            <a:ext cx="9350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\lambda_6 = \begin{pmatrix} 0 &amp; 0 &amp; 0 \\ 0 &amp; 0 &amp; 1 \\ 0 &amp; 1 &amp; 0 \end{pmatrix}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1463" y="3619500"/>
            <a:ext cx="1000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\lambda_7 = \begin{pmatrix} 0 &amp; 0 &amp; 0 \\ 0 &amp; 0 &amp; -i \\ 0 &amp; i &amp; 0 \end{pmatrix}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6225" y="4152900"/>
            <a:ext cx="1089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\lambda_8 = \frac{1}{\sqrt{3}} \begin{pmatrix} 1 &amp; 0 &amp; 0 \\ 0 &amp; 1 &amp; 0 \\ 0 &amp; 0 &amp; -2 \end{pmatrix}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38900" y="4686300"/>
            <a:ext cx="13287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11" descr="\sigma_2 = \sigma_y =&#10;\begin{pmatrix}&#10;0&amp;-i\\&#10;i&amp;0&#10;\end{pmatrix}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3657600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4" name="Picture 12" descr="\sigma_3 = \sigma_z =&#10;\begin{pmatrix}&#10;1&amp;0\\&#10;0&amp;-1&#10;\end{pmatrix}.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14400" y="4267200"/>
            <a:ext cx="1676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10" descr="\sigma_1 = \sigma_x =&#10;\begin{pmatrix}&#10;0&amp;1\\&#10;1&amp;0&#10;\end{pmatrix}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0600" y="3048000"/>
            <a:ext cx="145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85800" y="1752600"/>
            <a:ext cx="2771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SU(2) group: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Angular Momentum in QM</a:t>
            </a:r>
          </a:p>
        </p:txBody>
      </p:sp>
      <p:sp>
        <p:nvSpPr>
          <p:cNvPr id="46097" name="TextBox 16"/>
          <p:cNvSpPr txBox="1">
            <a:spLocks noChangeArrowheads="1"/>
          </p:cNvSpPr>
          <p:nvPr/>
        </p:nvSpPr>
        <p:spPr bwMode="auto">
          <a:xfrm>
            <a:off x="990600" y="2590800"/>
            <a:ext cx="150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Pauli Matrices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4953000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Representations:</a:t>
            </a:r>
          </a:p>
        </p:txBody>
      </p:sp>
      <p:pic>
        <p:nvPicPr>
          <p:cNvPr id="2050" name="Object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800" y="5334000"/>
            <a:ext cx="762000" cy="479425"/>
          </a:xfrm>
          <a:prstGeom prst="rect">
            <a:avLst/>
          </a:prstGeom>
          <a:noFill/>
        </p:spPr>
      </p:pic>
      <p:pic>
        <p:nvPicPr>
          <p:cNvPr id="2" name="Object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76400" y="5334000"/>
            <a:ext cx="762000" cy="708025"/>
          </a:xfrm>
          <a:prstGeom prst="rect">
            <a:avLst/>
          </a:prstGeom>
          <a:noFill/>
        </p:spPr>
      </p:pic>
      <p:sp>
        <p:nvSpPr>
          <p:cNvPr id="46099" name="TextBox 20"/>
          <p:cNvSpPr txBox="1">
            <a:spLocks noChangeArrowheads="1"/>
          </p:cNvSpPr>
          <p:nvPr/>
        </p:nvSpPr>
        <p:spPr bwMode="auto">
          <a:xfrm>
            <a:off x="609600" y="5867400"/>
            <a:ext cx="855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Spin=1/2</a:t>
            </a:r>
          </a:p>
        </p:txBody>
      </p:sp>
      <p:sp>
        <p:nvSpPr>
          <p:cNvPr id="46100" name="TextBox 21"/>
          <p:cNvSpPr txBox="1">
            <a:spLocks noChangeArrowheads="1"/>
          </p:cNvSpPr>
          <p:nvPr/>
        </p:nvSpPr>
        <p:spPr bwMode="auto">
          <a:xfrm>
            <a:off x="1676400" y="6096000"/>
            <a:ext cx="687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A50021"/>
                </a:solidFill>
                <a:latin typeface="Calibri" charset="0"/>
              </a:rPr>
              <a:t>Spin=1</a:t>
            </a:r>
          </a:p>
        </p:txBody>
      </p:sp>
      <p:sp>
        <p:nvSpPr>
          <p:cNvPr id="46101" name="TextBox 22"/>
          <p:cNvSpPr txBox="1">
            <a:spLocks noChangeArrowheads="1"/>
          </p:cNvSpPr>
          <p:nvPr/>
        </p:nvSpPr>
        <p:spPr bwMode="auto">
          <a:xfrm>
            <a:off x="2514600" y="5486400"/>
            <a:ext cx="312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Calibri" charset="0"/>
              </a:rPr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1600" y="1752600"/>
            <a:ext cx="23955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SU(3) group: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Generalization of SU(2)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2552700"/>
            <a:ext cx="20812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Gell-Mann Matrices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67400" y="5372100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Representations:</a:t>
            </a:r>
          </a:p>
        </p:txBody>
      </p:sp>
      <p:pic>
        <p:nvPicPr>
          <p:cNvPr id="27" name="Picture 11" descr="800px-Octeto_bari%C3%B4nic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15000" y="57531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 descr="733px-Decupleto_bari%C3%B4ni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05600" y="5753100"/>
            <a:ext cx="839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791200" y="6286500"/>
            <a:ext cx="6397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octets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1800" y="6286500"/>
            <a:ext cx="9064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decuplets</a:t>
            </a:r>
            <a:endParaRPr lang="en-US" sz="1400" b="1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848600" y="5905500"/>
            <a:ext cx="312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Calibri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68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SU(3) prediction for the </a:t>
            </a:r>
            <a:r>
              <a:rPr lang="en-US" b="1" dirty="0" err="1" smtClean="0">
                <a:latin typeface="Symbol" pitchFamily="18" charset="2"/>
                <a:ea typeface="+mj-ea"/>
                <a:cs typeface="+mj-cs"/>
              </a:rPr>
              <a:t>Ω</a:t>
            </a:r>
            <a:r>
              <a:rPr lang="en-US" b="1" baseline="30000" dirty="0" smtClean="0">
                <a:ea typeface="+mj-ea"/>
                <a:cs typeface="+mj-cs"/>
              </a:rPr>
              <a:t>-</a:t>
            </a:r>
            <a:r>
              <a:rPr lang="en-US" b="1" dirty="0" smtClean="0">
                <a:ea typeface="+mj-ea"/>
                <a:cs typeface="+mj-cs"/>
              </a:rPr>
              <a:t> mass</a:t>
            </a:r>
            <a:endParaRPr lang="en-US" b="1" dirty="0">
              <a:ea typeface="+mj-ea"/>
              <a:cs typeface="+mj-cs"/>
            </a:endParaRPr>
          </a:p>
        </p:txBody>
      </p:sp>
      <p:pic>
        <p:nvPicPr>
          <p:cNvPr id="47107" name="Picture 13" descr="733px-Decupl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9600" y="2776538"/>
            <a:ext cx="40386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 rot="548811">
            <a:off x="6029325" y="5903913"/>
            <a:ext cx="2901950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376092"/>
                </a:solidFill>
                <a:latin typeface="Calibri" charset="0"/>
              </a:rPr>
              <a:t>M≈1533 + 150 MeV = 1683 MeV</a:t>
            </a:r>
          </a:p>
          <a:p>
            <a:r>
              <a:rPr lang="en-US" sz="1600" b="1">
                <a:solidFill>
                  <a:srgbClr val="376092"/>
                </a:solidFill>
                <a:latin typeface="Calibri" charset="0"/>
              </a:rPr>
              <a:t>Q=-1 S=-3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4663" y="4681538"/>
            <a:ext cx="1049337" cy="2778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M=1533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3400" y="3843338"/>
            <a:ext cx="1047750" cy="2778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M=1385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4663" y="3005138"/>
            <a:ext cx="1049337" cy="2778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M=1232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4673600" y="2438400"/>
            <a:ext cx="8540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=3/2</a:t>
            </a:r>
            <a:r>
              <a:rPr lang="en-US" baseline="30000">
                <a:latin typeface="Calibri" charset="0"/>
              </a:rPr>
              <a:t>+</a:t>
            </a:r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6883400" y="3386138"/>
            <a:ext cx="1000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C00000"/>
                </a:solidFill>
                <a:latin typeface="Symbol" charset="2"/>
              </a:rPr>
              <a:t>Δ</a:t>
            </a:r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≈ </a:t>
            </a:r>
            <a:r>
              <a:rPr lang="en-US" sz="1200" b="1" dirty="0">
                <a:solidFill>
                  <a:srgbClr val="C00000"/>
                </a:solidFill>
                <a:latin typeface="Calibri" charset="0"/>
              </a:rPr>
              <a:t>153 </a:t>
            </a:r>
            <a:r>
              <a:rPr lang="en-US" sz="1200" b="1" dirty="0" err="1">
                <a:solidFill>
                  <a:srgbClr val="C00000"/>
                </a:solidFill>
                <a:latin typeface="Calibri" charset="0"/>
              </a:rPr>
              <a:t>MeV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7149307" y="3348831"/>
            <a:ext cx="228600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121525" y="3757613"/>
            <a:ext cx="284163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TextBox 16"/>
          <p:cNvSpPr txBox="1">
            <a:spLocks noChangeArrowheads="1"/>
          </p:cNvSpPr>
          <p:nvPr/>
        </p:nvSpPr>
        <p:spPr bwMode="auto">
          <a:xfrm>
            <a:off x="6959600" y="4224338"/>
            <a:ext cx="1000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C00000"/>
                </a:solidFill>
                <a:latin typeface="Symbol" charset="2"/>
              </a:rPr>
              <a:t>Δ</a:t>
            </a:r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libri" charset="0"/>
              </a:rPr>
              <a:t>≈ 148 </a:t>
            </a:r>
            <a:r>
              <a:rPr lang="en-US" sz="1200" b="1" dirty="0" err="1">
                <a:solidFill>
                  <a:srgbClr val="C00000"/>
                </a:solidFill>
                <a:latin typeface="Calibri" charset="0"/>
              </a:rPr>
              <a:t>MeV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7303294" y="4185444"/>
            <a:ext cx="2286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275513" y="4594225"/>
            <a:ext cx="284162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5443538" y="5834063"/>
            <a:ext cx="525462" cy="10953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2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10287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6075" y="990600"/>
            <a:ext cx="11588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52400" y="2362200"/>
            <a:ext cx="32258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Gell-Mann Okubo mass formula</a:t>
            </a:r>
          </a:p>
        </p:txBody>
      </p:sp>
      <p:sp>
        <p:nvSpPr>
          <p:cNvPr id="23" name="Oval 22"/>
          <p:cNvSpPr/>
          <p:nvPr/>
        </p:nvSpPr>
        <p:spPr>
          <a:xfrm>
            <a:off x="5029200" y="54864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7124" name="TextBox 23"/>
          <p:cNvSpPr txBox="1">
            <a:spLocks noChangeArrowheads="1"/>
          </p:cNvSpPr>
          <p:nvPr/>
        </p:nvSpPr>
        <p:spPr bwMode="auto">
          <a:xfrm>
            <a:off x="5083175" y="5410200"/>
            <a:ext cx="403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8200" y="1635957"/>
            <a:ext cx="482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unit of Strangeness increases M by 150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1965: </a:t>
            </a:r>
            <a:r>
              <a:rPr lang="en-US" b="1" dirty="0" smtClean="0"/>
              <a:t> </a:t>
            </a:r>
            <a:r>
              <a:rPr lang="en-US" b="1" dirty="0" err="1" smtClean="0">
                <a:latin typeface="Symbol" charset="2"/>
              </a:rPr>
              <a:t>Ω</a:t>
            </a:r>
            <a:r>
              <a:rPr lang="en-US" b="1" baseline="30000" dirty="0" smtClean="0"/>
              <a:t>-</a:t>
            </a:r>
            <a:r>
              <a:rPr lang="en-US" b="1" dirty="0" smtClean="0"/>
              <a:t> </a:t>
            </a:r>
            <a:r>
              <a:rPr lang="en-US" b="1" dirty="0"/>
              <a:t>discovery</a:t>
            </a:r>
            <a:endParaRPr lang="en-US" b="1" baseline="30000" dirty="0"/>
          </a:p>
        </p:txBody>
      </p:sp>
      <p:pic>
        <p:nvPicPr>
          <p:cNvPr id="48131" name="Picture 3" descr="omega-min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91000" y="1600200"/>
            <a:ext cx="4495800" cy="4495800"/>
          </a:xfrm>
        </p:spPr>
      </p:pic>
      <p:sp>
        <p:nvSpPr>
          <p:cNvPr id="48132" name="Text Box 15"/>
          <p:cNvSpPr txBox="1">
            <a:spLocks noChangeArrowheads="1"/>
          </p:cNvSpPr>
          <p:nvPr/>
        </p:nvSpPr>
        <p:spPr bwMode="auto">
          <a:xfrm>
            <a:off x="463053" y="2362200"/>
            <a:ext cx="3255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1965:  the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Symbol" charset="2"/>
              </a:rPr>
              <a:t>Ω</a:t>
            </a:r>
            <a:r>
              <a:rPr lang="en-US" baseline="30000" dirty="0" smtClean="0">
                <a:latin typeface="Symbol" charset="2"/>
              </a:rPr>
              <a:t>-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was discovered at</a:t>
            </a:r>
          </a:p>
          <a:p>
            <a:pPr algn="ctr"/>
            <a:r>
              <a:rPr lang="en-US" dirty="0">
                <a:latin typeface="Calibri" charset="0"/>
              </a:rPr>
              <a:t>the Brookhaven Lab in NY. USA </a:t>
            </a:r>
          </a:p>
          <a:p>
            <a:pPr algn="ctr"/>
            <a:r>
              <a:rPr lang="en-US" dirty="0">
                <a:latin typeface="Calibri" charset="0"/>
              </a:rPr>
              <a:t>with S=-3 &amp; M = 1672 </a:t>
            </a:r>
            <a:r>
              <a:rPr lang="en-US" dirty="0" err="1">
                <a:latin typeface="Calibri" charset="0"/>
              </a:rPr>
              <a:t>MeV</a:t>
            </a:r>
            <a:r>
              <a:rPr lang="en-US" dirty="0" smtClean="0">
                <a:latin typeface="Calibri" charset="0"/>
              </a:rPr>
              <a:t>, near</a:t>
            </a:r>
          </a:p>
          <a:p>
            <a:pPr algn="ctr"/>
            <a:r>
              <a:rPr lang="en-US" dirty="0" smtClean="0">
                <a:latin typeface="Calibri" charset="0"/>
              </a:rPr>
              <a:t>the </a:t>
            </a:r>
            <a:r>
              <a:rPr lang="en-US" dirty="0" err="1">
                <a:latin typeface="Calibri" charset="0"/>
              </a:rPr>
              <a:t>Gell</a:t>
            </a:r>
            <a:r>
              <a:rPr lang="en-US" dirty="0">
                <a:latin typeface="Calibri" charset="0"/>
              </a:rPr>
              <a:t>-</a:t>
            </a:r>
            <a:r>
              <a:rPr lang="en-US" dirty="0" smtClean="0">
                <a:latin typeface="Calibri" charset="0"/>
              </a:rPr>
              <a:t>Mann/Okubo </a:t>
            </a:r>
            <a:r>
              <a:rPr lang="en-US" dirty="0">
                <a:latin typeface="Calibri" charset="0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19750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7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Units, notation, important quantum numbers,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046"/>
            <a:ext cx="8229600" cy="1143000"/>
          </a:xfrm>
        </p:spPr>
        <p:txBody>
          <a:bodyPr/>
          <a:lstStyle/>
          <a:p>
            <a:r>
              <a:rPr lang="en-US" dirty="0" err="1" smtClean="0"/>
              <a:t>Ω</a:t>
            </a:r>
            <a:r>
              <a:rPr lang="en-US" baseline="30000" dirty="0" smtClean="0"/>
              <a:t>-</a:t>
            </a:r>
            <a:r>
              <a:rPr lang="en-US" dirty="0" smtClean="0"/>
              <a:t> seen at CERN too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7844" y="134349"/>
            <a:ext cx="3509440" cy="4840606"/>
          </a:xfrm>
          <a:prstGeom prst="rect">
            <a:avLst/>
          </a:prstGeom>
        </p:spPr>
      </p:pic>
      <p:pic>
        <p:nvPicPr>
          <p:cNvPr id="4" name="Picture 3" descr="Screenshot 2017-06-05 16.58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330" y="4310961"/>
            <a:ext cx="5411169" cy="2554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052" y="2494692"/>
            <a:ext cx="49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endParaRPr lang="en-US" sz="20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7324" y="3515137"/>
            <a:ext cx="49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en-US" sz="20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4923" y="2494692"/>
            <a:ext cx="49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7142" y="1802648"/>
            <a:ext cx="117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="1" baseline="30000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endParaRPr lang="en-US" sz="20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541" y="2539662"/>
            <a:ext cx="117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400" b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endParaRPr lang="en-US" sz="20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0647" y="3096794"/>
            <a:ext cx="49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677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8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another important discovery occurred</a:t>
            </a:r>
            <a:br>
              <a:rPr lang="en-US" dirty="0" smtClean="0"/>
            </a:br>
            <a:r>
              <a:rPr lang="en-US" dirty="0" smtClean="0"/>
              <a:t>at about the same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310"/>
            <a:ext cx="8229600" cy="1013780"/>
          </a:xfrm>
        </p:spPr>
        <p:txBody>
          <a:bodyPr/>
          <a:lstStyle/>
          <a:p>
            <a:r>
              <a:rPr lang="en-US" dirty="0" smtClean="0"/>
              <a:t>Discovery of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smtClean="0"/>
              <a:t>(1020)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13000" y="835730"/>
            <a:ext cx="3716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-- more important than the </a:t>
            </a:r>
            <a:r>
              <a:rPr lang="en-US" sz="2000" b="1" dirty="0" err="1" smtClean="0"/>
              <a:t>Ω</a:t>
            </a:r>
            <a:r>
              <a:rPr lang="en-US" sz="2000" b="1" baseline="30000" dirty="0" smtClean="0"/>
              <a:t>- </a:t>
            </a:r>
            <a:r>
              <a:rPr lang="en-US" sz="2000" b="1" dirty="0" smtClean="0"/>
              <a:t>? --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112" y="1263051"/>
            <a:ext cx="3306709" cy="5561284"/>
          </a:xfrm>
          <a:prstGeom prst="rect">
            <a:avLst/>
          </a:prstGeom>
        </p:spPr>
      </p:pic>
      <p:pic>
        <p:nvPicPr>
          <p:cNvPr id="8591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0" y="2192338"/>
            <a:ext cx="1754188" cy="10509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498" y="1480333"/>
            <a:ext cx="2276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Phys.Rev.Lett</a:t>
            </a:r>
            <a:r>
              <a:rPr lang="en-US" sz="1400" dirty="0" smtClean="0"/>
              <a:t>. 10, 134 (1963) </a:t>
            </a:r>
            <a:endParaRPr lang="en-US" sz="1400" dirty="0"/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2225" y="2468563"/>
            <a:ext cx="2170113" cy="369887"/>
          </a:xfrm>
          <a:prstGeom prst="rect">
            <a:avLst/>
          </a:prstGeom>
          <a:noFill/>
        </p:spPr>
      </p:pic>
      <p:graphicFrame>
        <p:nvGraphicFramePr>
          <p:cNvPr id="859142" name="Object 6"/>
          <p:cNvGraphicFramePr>
            <a:graphicFrameLocks noChangeAspect="1"/>
          </p:cNvGraphicFramePr>
          <p:nvPr/>
        </p:nvGraphicFramePr>
        <p:xfrm>
          <a:off x="92075" y="4111625"/>
          <a:ext cx="2424113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20" name="Equation" r:id="rId6" imgW="1358900" imgH="876300" progId="Equation.DSMT4">
                  <p:embed/>
                </p:oleObj>
              </mc:Choice>
              <mc:Fallback>
                <p:oleObj name="Equation" r:id="rId6" imgW="1358900" imgH="876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4111625"/>
                        <a:ext cx="2424113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23428" y="4052991"/>
            <a:ext cx="2961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</a:t>
            </a:r>
            <a:r>
              <a:rPr lang="en-US" sz="2000" dirty="0" err="1" smtClean="0">
                <a:solidFill>
                  <a:srgbClr val="800000"/>
                </a:solidFill>
              </a:rPr>
              <a:t>well</a:t>
            </a:r>
            <a:r>
              <a:rPr lang="en-US" sz="2000" dirty="0" smtClean="0">
                <a:solidFill>
                  <a:srgbClr val="800000"/>
                </a:solidFill>
              </a:rPr>
              <a:t> above 3π threshold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038" y="4437537"/>
            <a:ext cx="274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narrower</a:t>
            </a: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 than ω(782) 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51" y="-695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err="1" smtClean="0">
                <a:sym typeface="Wingdings"/>
              </a:rPr>
              <a:t>π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;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φ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 </a:t>
            </a:r>
            <a:r>
              <a:rPr lang="en-US" dirty="0" smtClean="0">
                <a:sym typeface="Wingdings"/>
              </a:rPr>
              <a:t>&lt;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φ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8" y="2112502"/>
            <a:ext cx="4505265" cy="237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532" y="1247974"/>
            <a:ext cx="3604453" cy="36552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3235696" y="2961608"/>
            <a:ext cx="581638" cy="2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  <a:prstDash val="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98166" y="2332236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1020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MeV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6449192" y="3252427"/>
            <a:ext cx="581638" cy="2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  <a:prstDash val="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11662" y="3473503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1020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MeV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230" y="4698326"/>
            <a:ext cx="370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J=1</a:t>
            </a:r>
            <a:r>
              <a:rPr lang="en-US" baseline="30000" dirty="0" smtClean="0"/>
              <a:t>-</a:t>
            </a:r>
            <a:r>
              <a:rPr lang="en-US" dirty="0" smtClean="0"/>
              <a:t> and I=0,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is forbidden 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356516" y="4827744"/>
          <a:ext cx="2766987" cy="629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744" name="Equation" r:id="rId5" imgW="1841500" imgH="419100" progId="Equation.DSMT4">
                  <p:embed/>
                </p:oleObj>
              </mc:Choice>
              <mc:Fallback>
                <p:oleObj name="Equation" r:id="rId5" imgW="1841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516" y="4827744"/>
                        <a:ext cx="2766987" cy="6297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78780" y="5608376"/>
            <a:ext cx="4465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is allowed and has lots of phase- space. Why is it suppressed relative to</a:t>
            </a:r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φ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, which has tiny phase-space?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the difference between the ω(782) and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smtClean="0"/>
              <a:t>(1020)?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28293" y="3450168"/>
          <a:ext cx="5491184" cy="113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795"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293" y="3450168"/>
                        <a:ext cx="5491184" cy="1136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275370"/>
            <a:ext cx="843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remember: partial width,                                                                       ,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68410"/>
              </p:ext>
            </p:extLst>
          </p:nvPr>
        </p:nvGraphicFramePr>
        <p:xfrm>
          <a:off x="3262617" y="2308837"/>
          <a:ext cx="4757122" cy="41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796" name="Equation" r:id="rId5" imgW="2311400" imgH="203200" progId="Equation.DSMT4">
                  <p:embed/>
                </p:oleObj>
              </mc:Choice>
              <mc:Fallback>
                <p:oleObj name="Equation" r:id="rId5" imgW="23114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617" y="2308837"/>
                        <a:ext cx="4757122" cy="418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9168" y="2681471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 what theorists calculate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5732" y="3533528"/>
            <a:ext cx="1748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same quantum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  numbers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2646" y="4875340"/>
            <a:ext cx="2709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has more phase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080481" y="4693812"/>
            <a:ext cx="1005872" cy="336122"/>
          </a:xfrm>
          <a:prstGeom prst="line">
            <a:avLst/>
          </a:prstGeom>
          <a:ln w="22225">
            <a:solidFill>
              <a:schemeClr val="accent2">
                <a:lumMod val="50000"/>
              </a:schemeClr>
            </a:solidFill>
            <a:prstDash val="solid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1709981" y="3747300"/>
            <a:ext cx="418312" cy="159580"/>
          </a:xfrm>
          <a:prstGeom prst="line">
            <a:avLst/>
          </a:prstGeom>
          <a:ln w="22225">
            <a:solidFill>
              <a:schemeClr val="accent2">
                <a:lumMod val="50000"/>
              </a:schemeClr>
            </a:solidFill>
            <a:prstDash val="solid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1536017" y="4059280"/>
            <a:ext cx="592277" cy="182134"/>
          </a:xfrm>
          <a:prstGeom prst="line">
            <a:avLst/>
          </a:prstGeom>
          <a:ln w="22225">
            <a:solidFill>
              <a:schemeClr val="accent2">
                <a:lumMod val="50000"/>
              </a:schemeClr>
            </a:solidFill>
            <a:prstDash val="solid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58450" y="3635503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ω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is 10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ＭＳ ゴシック"/>
                <a:ea typeface="ＭＳ ゴシック"/>
                <a:cs typeface="ＭＳ ゴシック"/>
                <a:sym typeface="Wingdings"/>
              </a:rPr>
              <a:t>×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larger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“totalitarian” principle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9879" y="1420137"/>
            <a:ext cx="3745583" cy="5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6707977" y="1343938"/>
            <a:ext cx="1326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Gell-Mann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09176" y="1493838"/>
            <a:ext cx="3263762" cy="1887538"/>
          </a:xfrm>
          <a:prstGeom prst="wedgeEllipseCallout">
            <a:avLst>
              <a:gd name="adj1" fmla="val 136103"/>
              <a:gd name="adj2" fmla="val 373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What isn’t forbidden,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is mandatory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898" y="4421230"/>
            <a:ext cx="344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is </a:t>
            </a:r>
            <a:r>
              <a:rPr lang="en-US" sz="2400" dirty="0" err="1" smtClean="0">
                <a:sym typeface="Wingdings"/>
              </a:rPr>
              <a:t>φK</a:t>
            </a:r>
            <a:r>
              <a:rPr lang="en-US" sz="2400" baseline="30000" dirty="0" err="1" smtClean="0">
                <a:sym typeface="Wingdings"/>
              </a:rPr>
              <a:t>+</a:t>
            </a:r>
            <a:r>
              <a:rPr lang="en-US" sz="2400" dirty="0" err="1" smtClean="0">
                <a:sym typeface="Wingdings"/>
              </a:rPr>
              <a:t>K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enhanced</a:t>
            </a:r>
          </a:p>
          <a:p>
            <a:r>
              <a:rPr lang="en-US" sz="2400" dirty="0" smtClean="0">
                <a:sym typeface="Wingdings"/>
              </a:rPr>
              <a:t>&amp; φπ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 suppressed?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60651" y="5183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极权主义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6" y="3457575"/>
            <a:ext cx="4492364" cy="6259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7762" y="3094434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30000" dirty="0">
                <a:latin typeface="Symbol" charset="2"/>
                <a:ea typeface="Symbol" charset="2"/>
                <a:cs typeface="Symbol" charset="2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Summary (lecture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1)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2365" y="631445"/>
            <a:ext cx="669927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Experiments showed that the spin and parity of the π-, K- and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 smtClean="0"/>
              <a:t>-  mesons are all J</a:t>
            </a:r>
            <a:r>
              <a:rPr lang="en-US" baseline="30000" dirty="0" smtClean="0"/>
              <a:t>P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. 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 matching set of meson resonances with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-</a:t>
            </a:r>
            <a:r>
              <a:rPr lang="en-US" dirty="0" smtClean="0"/>
              <a:t>., the </a:t>
            </a:r>
            <a:r>
              <a:rPr lang="en-US" dirty="0" err="1" smtClean="0"/>
              <a:t>ρ</a:t>
            </a:r>
            <a:r>
              <a:rPr lang="en-US" dirty="0" smtClean="0"/>
              <a:t>-, K*- and</a:t>
            </a:r>
            <a:endParaRPr lang="en-US" dirty="0"/>
          </a:p>
          <a:p>
            <a:r>
              <a:rPr lang="en-US" dirty="0" smtClean="0"/>
              <a:t>     </a:t>
            </a:r>
            <a:r>
              <a:rPr lang="en-US" dirty="0" err="1" smtClean="0"/>
              <a:t>ω</a:t>
            </a:r>
            <a:r>
              <a:rPr lang="en-US" dirty="0" smtClean="0"/>
              <a:t>-mesons, were found in bubble chamber experiments.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 set of spin=3/2 baryon resonances, the Δ(1232), Y*(1385) (now called the Σ(1385)) and Ξ(1530) were also discovered.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Mesons come in octets; baryons come in octets and </a:t>
            </a:r>
            <a:r>
              <a:rPr lang="en-US" dirty="0" err="1" smtClean="0"/>
              <a:t>decuplets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Gell-Mann and </a:t>
            </a:r>
            <a:r>
              <a:rPr lang="en-US" dirty="0" err="1" smtClean="0"/>
              <a:t>Nee’man</a:t>
            </a:r>
            <a:r>
              <a:rPr lang="en-US" dirty="0" smtClean="0"/>
              <a:t> identified the octets and </a:t>
            </a:r>
            <a:r>
              <a:rPr lang="en-US" dirty="0" err="1" smtClean="0"/>
              <a:t>decuplets</a:t>
            </a:r>
            <a:r>
              <a:rPr lang="en-US" dirty="0" smtClean="0"/>
              <a:t> as representations of the SU(3) symmetry group.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Okubo - Gell-Mann model for SU(3) breaking predicted an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 smtClean="0"/>
              <a:t> mass of ≈1863  MeV. Brookhaven found it with m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W-</a:t>
            </a:r>
            <a:r>
              <a:rPr lang="en-US" baseline="300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=1872 MeV.   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(1020)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meson was found at </a:t>
            </a:r>
            <a:r>
              <a:rPr lang="en-US" dirty="0" smtClean="0"/>
              <a:t> Brookhaven. For some unknown reason, its decay width to </a:t>
            </a:r>
            <a:r>
              <a:rPr lang="en-US" dirty="0">
                <a:sym typeface="Wingdings"/>
              </a:rPr>
              <a:t>K</a:t>
            </a:r>
            <a:r>
              <a:rPr lang="en-US" baseline="30000" dirty="0">
                <a:sym typeface="Wingdings"/>
              </a:rPr>
              <a:t>+</a:t>
            </a:r>
            <a:r>
              <a:rPr lang="en-US" dirty="0">
                <a:sym typeface="Wingdings"/>
              </a:rPr>
              <a:t>K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 smtClean="0"/>
              <a:t> was enhanced &amp; to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dirty="0" smtClean="0"/>
              <a:t> was suppressed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some discussion items/questions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1521" y="1417638"/>
            <a:ext cx="7417903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Prove Yang’s theorem.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Why would the decay η(547)ππ violate parity conservation?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Although the η(547) mass is well above 3m</a:t>
            </a:r>
            <a:r>
              <a:rPr lang="en-US" baseline="-25000" dirty="0" smtClean="0">
                <a:sym typeface="Wingdings"/>
              </a:rPr>
              <a:t>π</a:t>
            </a:r>
            <a:r>
              <a:rPr lang="en-US" dirty="0" smtClean="0">
                <a:sym typeface="Wingdings"/>
              </a:rPr>
              <a:t>, the partial decay width</a:t>
            </a:r>
          </a:p>
          <a:p>
            <a:r>
              <a:rPr lang="en-US" dirty="0" smtClean="0">
                <a:sym typeface="Wingdings"/>
              </a:rPr>
              <a:t>   Γ(η3π) is only ≈1 </a:t>
            </a:r>
            <a:r>
              <a:rPr lang="en-US" dirty="0" err="1" smtClean="0">
                <a:sym typeface="Wingdings"/>
              </a:rPr>
              <a:t>keV</a:t>
            </a:r>
            <a:r>
              <a:rPr lang="en-US" dirty="0" smtClean="0">
                <a:sym typeface="Wingdings"/>
              </a:rPr>
              <a:t>, which means it is not an allowed strong Interaction</a:t>
            </a:r>
          </a:p>
          <a:p>
            <a:r>
              <a:rPr lang="en-US" dirty="0" smtClean="0">
                <a:sym typeface="Wingdings"/>
              </a:rPr>
              <a:t>   process. Why is η3π not an allowed strong Interaction process?  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Why doesn’t the ρ(770)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decay to 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?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Why doesn’t the ω(782)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decay to 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?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     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95643" y="1417638"/>
          <a:ext cx="58610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95" name="Equation" r:id="rId3" imgW="3657600" imgH="241300" progId="Equation.DSMT4">
                  <p:embed/>
                </p:oleObj>
              </mc:Choice>
              <mc:Fallback>
                <p:oleObj name="Equation" r:id="rId3" imgW="36576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643" y="1417638"/>
                        <a:ext cx="5861050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163"/>
            <a:ext cx="8229600" cy="1143000"/>
          </a:xfrm>
        </p:spPr>
        <p:txBody>
          <a:bodyPr/>
          <a:lstStyle/>
          <a:p>
            <a:r>
              <a:rPr lang="en-US" dirty="0" smtClean="0"/>
              <a:t>Units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29326" y="958837"/>
          <a:ext cx="5377272" cy="3104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990" name="Equation" r:id="rId3" imgW="3365500" imgH="1943100" progId="Equation.3">
                  <p:embed/>
                </p:oleObj>
              </mc:Choice>
              <mc:Fallback>
                <p:oleObj name="Equation" r:id="rId3" imgW="3365500" imgH="1943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326" y="958837"/>
                        <a:ext cx="5377272" cy="3104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323653" y="4990028"/>
          <a:ext cx="30575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991" name="Equation" r:id="rId5" imgW="1879600" imgH="596900" progId="Equation.DSMT4">
                  <p:embed/>
                </p:oleObj>
              </mc:Choice>
              <mc:Fallback>
                <p:oleObj name="Equation" r:id="rId5" imgW="1879600" imgH="5969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653" y="4990028"/>
                        <a:ext cx="3057525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326" y="4757177"/>
            <a:ext cx="2041215" cy="1530911"/>
          </a:xfrm>
          <a:prstGeom prst="rect">
            <a:avLst/>
          </a:prstGeom>
        </p:spPr>
      </p:pic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6969211" y="5630111"/>
            <a:ext cx="1388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ym typeface="Wingdings" charset="2"/>
              </a:rPr>
              <a:t> </a:t>
            </a:r>
            <a:r>
              <a:rPr lang="en-US" dirty="0">
                <a:sym typeface="Wingdings" charset="2"/>
              </a:rPr>
              <a:t>≈ 1/7 </a:t>
            </a:r>
            <a:r>
              <a:rPr lang="en-US" dirty="0" err="1">
                <a:sym typeface="Wingdings" charset="2"/>
              </a:rPr>
              <a:t>m</a:t>
            </a:r>
            <a:r>
              <a:rPr lang="en-US" baseline="-25000" dirty="0" err="1">
                <a:sym typeface="Wingdings" charset="2"/>
              </a:rPr>
              <a:t>proton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692759" y="4774727"/>
            <a:ext cx="10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77772" y="4590655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nucleon-nucleon force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162383" y="559432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endParaRPr lang="en-US" baseline="-25000" dirty="0">
              <a:latin typeface="Symbol" charset="2"/>
              <a:ea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6875</TotalTime>
  <Words>2164</Words>
  <Application>Microsoft Macintosh PowerPoint</Application>
  <PresentationFormat>On-screen Show (4:3)</PresentationFormat>
  <Paragraphs>567</Paragraphs>
  <Slides>87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Apple Chancery</vt:lpstr>
      <vt:lpstr>Calibri</vt:lpstr>
      <vt:lpstr>Comic Sans MS</vt:lpstr>
      <vt:lpstr>Forte</vt:lpstr>
      <vt:lpstr>Lucida Calligraphy</vt:lpstr>
      <vt:lpstr>Lucida Grande</vt:lpstr>
      <vt:lpstr>ＭＳ Ｐゴシック</vt:lpstr>
      <vt:lpstr>ＭＳ ゴシック</vt:lpstr>
      <vt:lpstr>SimSun</vt:lpstr>
      <vt:lpstr>Symbol</vt:lpstr>
      <vt:lpstr>Wingdings</vt:lpstr>
      <vt:lpstr>宋体</vt:lpstr>
      <vt:lpstr>Arial</vt:lpstr>
      <vt:lpstr>Office Theme</vt:lpstr>
      <vt:lpstr>Equation</vt:lpstr>
      <vt:lpstr>Photo Editor Photo</vt:lpstr>
      <vt:lpstr>Hadron Spectroscopy</vt:lpstr>
      <vt:lpstr>Why study hadron spectroscopy?</vt:lpstr>
      <vt:lpstr>The QCD “dilemma”</vt:lpstr>
      <vt:lpstr>“psychological” problem -- theory is divorced from reality --</vt:lpstr>
      <vt:lpstr>Frank Wilczek (on long-distance QCD)</vt:lpstr>
      <vt:lpstr>Q: When facing a dilemma, what does an experimenter do?</vt:lpstr>
      <vt:lpstr>Outline</vt:lpstr>
      <vt:lpstr>Units, notation, important quantum numbers, etc.</vt:lpstr>
      <vt:lpstr>Units</vt:lpstr>
      <vt:lpstr>Spectroscopic Notation</vt:lpstr>
      <vt:lpstr>Important Quantum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“strange” quark has “strangeness” S=-1</vt:lpstr>
      <vt:lpstr>too many S’s ?</vt:lpstr>
      <vt:lpstr>too many S’s ?</vt:lpstr>
      <vt:lpstr>PowerPoint Presentation</vt:lpstr>
      <vt:lpstr>PowerPoint Presentation</vt:lpstr>
      <vt:lpstr>PowerPoint Presentation</vt:lpstr>
      <vt:lpstr>PowerPoint Presentation</vt:lpstr>
      <vt:lpstr>important page in the PDG booklet</vt:lpstr>
      <vt:lpstr>comment on widths, lifetimes, branching factions, partial widths</vt:lpstr>
      <vt:lpstr>PowerPoint Presentation</vt:lpstr>
      <vt:lpstr>properties of π- and K-mesons</vt:lpstr>
      <vt:lpstr>Spin of the π+</vt:lpstr>
      <vt:lpstr>Parity of the π-</vt:lpstr>
      <vt:lpstr>Spin of π0     Yang’s theorem</vt:lpstr>
      <vt:lpstr>PowerPoint Presentation</vt:lpstr>
      <vt:lpstr>PowerPoint Presentation</vt:lpstr>
      <vt:lpstr>Parity of the K-</vt:lpstr>
      <vt:lpstr>Resonances</vt:lpstr>
      <vt:lpstr>The Δ(1232) resonance</vt:lpstr>
      <vt:lpstr>Breit Wigner line shape</vt:lpstr>
      <vt:lpstr>Phase structure of ABW</vt:lpstr>
      <vt:lpstr>return to the Fermi resonance: Δ(1232)</vt:lpstr>
      <vt:lpstr>Other Resonances</vt:lpstr>
      <vt:lpstr>Bubble chambers</vt:lpstr>
      <vt:lpstr>80-inch bubble chamber at Brookhaven</vt:lpstr>
      <vt:lpstr>80-inch bubble chamber optics</vt:lpstr>
      <vt:lpstr>Bubble chamber event</vt:lpstr>
      <vt:lpstr>Lots and lots of pictures</vt:lpstr>
      <vt:lpstr>First large-scale applications of digital computers.</vt:lpstr>
      <vt:lpstr>K-p K0 Ξ0 π+ π- event</vt:lpstr>
      <vt:lpstr>Why are Ξ baryons called “cascades?”</vt:lpstr>
      <vt:lpstr>Invariant mass</vt:lpstr>
      <vt:lpstr>S=-1 resonances</vt:lpstr>
      <vt:lpstr>Y*(1385)  Λπ</vt:lpstr>
      <vt:lpstr>S=-2 resonance: Ξ*(1530)Ξ π</vt:lpstr>
      <vt:lpstr>Meson resonance: K*(892)Kπ</vt:lpstr>
      <vt:lpstr>comment on Dalitz plots </vt:lpstr>
      <vt:lpstr>Meson resonance: ρ(770)ππ</vt:lpstr>
      <vt:lpstr>Meson resonance: ω(782)π+π-π0</vt:lpstr>
      <vt:lpstr>Quantum numbers of the ρ &amp; ω</vt:lpstr>
      <vt:lpstr>ρ meson quantum numbers </vt:lpstr>
      <vt:lpstr>ω meson quantum numbers </vt:lpstr>
      <vt:lpstr>What about K*(892) quantum numbers? </vt:lpstr>
      <vt:lpstr>What about K*(892) quantum numbers? </vt:lpstr>
      <vt:lpstr>What about K*(892) quantum numbers? </vt:lpstr>
      <vt:lpstr>Discovery of the η meson (1961)</vt:lpstr>
      <vt:lpstr>η is also seen in ηγγ decay mode</vt:lpstr>
      <vt:lpstr>Elementary particle “Zoo” in 1963</vt:lpstr>
      <vt:lpstr>Meson and Baryon Octets</vt:lpstr>
      <vt:lpstr>resonances</vt:lpstr>
      <vt:lpstr>PowerPoint Presentation</vt:lpstr>
      <vt:lpstr>1961: Gell-Mann, Nishijima &amp; Nee’man:  The Eightfold Way </vt:lpstr>
      <vt:lpstr>PowerPoint Presentation</vt:lpstr>
      <vt:lpstr>SU(3) prediction for the Ω- mass</vt:lpstr>
      <vt:lpstr>1965:  Ω- discovery</vt:lpstr>
      <vt:lpstr>Ω- seen at CERN too</vt:lpstr>
      <vt:lpstr>another important discovery occurred at about the same time</vt:lpstr>
      <vt:lpstr>Discovery of the φ(1020)</vt:lpstr>
      <vt:lpstr>no φπ+π-; φπ+π-π0 &lt;φK+K-</vt:lpstr>
      <vt:lpstr>what’s the difference between the ω(782) and the φ(1020)?</vt:lpstr>
      <vt:lpstr>“totalitarian” principle</vt:lpstr>
      <vt:lpstr>Summary (lecture 1)</vt:lpstr>
      <vt:lpstr>some discussion items/questions</vt:lpstr>
    </vt:vector>
  </TitlesOfParts>
  <Company>Seoul National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 Hadrons</dc:title>
  <dc:creator>Stephen Olsen</dc:creator>
  <cp:lastModifiedBy>Microsoft Office User</cp:lastModifiedBy>
  <cp:revision>174</cp:revision>
  <cp:lastPrinted>2018-08-16T03:09:27Z</cp:lastPrinted>
  <dcterms:created xsi:type="dcterms:W3CDTF">2017-06-21T03:45:25Z</dcterms:created>
  <dcterms:modified xsi:type="dcterms:W3CDTF">2018-08-16T04:15:33Z</dcterms:modified>
</cp:coreProperties>
</file>