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61"/>
  </p:notesMasterIdLst>
  <p:sldIdLst>
    <p:sldId id="628" r:id="rId2"/>
    <p:sldId id="629" r:id="rId3"/>
    <p:sldId id="630" r:id="rId4"/>
    <p:sldId id="411" r:id="rId5"/>
    <p:sldId id="631" r:id="rId6"/>
    <p:sldId id="408" r:id="rId7"/>
    <p:sldId id="621" r:id="rId8"/>
    <p:sldId id="633" r:id="rId9"/>
    <p:sldId id="634" r:id="rId10"/>
    <p:sldId id="635" r:id="rId11"/>
    <p:sldId id="352" r:id="rId12"/>
    <p:sldId id="353" r:id="rId13"/>
    <p:sldId id="523" r:id="rId14"/>
    <p:sldId id="632" r:id="rId15"/>
    <p:sldId id="636" r:id="rId16"/>
    <p:sldId id="627" r:id="rId17"/>
    <p:sldId id="620" r:id="rId18"/>
    <p:sldId id="364" r:id="rId19"/>
    <p:sldId id="365" r:id="rId20"/>
    <p:sldId id="374" r:id="rId21"/>
    <p:sldId id="376" r:id="rId22"/>
    <p:sldId id="425" r:id="rId23"/>
    <p:sldId id="379" r:id="rId24"/>
    <p:sldId id="426" r:id="rId25"/>
    <p:sldId id="427" r:id="rId26"/>
    <p:sldId id="459" r:id="rId27"/>
    <p:sldId id="460" r:id="rId28"/>
    <p:sldId id="461" r:id="rId29"/>
    <p:sldId id="432" r:id="rId30"/>
    <p:sldId id="433" r:id="rId31"/>
    <p:sldId id="441" r:id="rId32"/>
    <p:sldId id="436" r:id="rId33"/>
    <p:sldId id="435" r:id="rId34"/>
    <p:sldId id="434" r:id="rId35"/>
    <p:sldId id="440" r:id="rId36"/>
    <p:sldId id="508" r:id="rId37"/>
    <p:sldId id="462" r:id="rId38"/>
    <p:sldId id="442" r:id="rId39"/>
    <p:sldId id="456" r:id="rId40"/>
    <p:sldId id="446" r:id="rId41"/>
    <p:sldId id="443" r:id="rId42"/>
    <p:sldId id="448" r:id="rId43"/>
    <p:sldId id="451" r:id="rId44"/>
    <p:sldId id="465" r:id="rId45"/>
    <p:sldId id="453" r:id="rId46"/>
    <p:sldId id="385" r:id="rId47"/>
    <p:sldId id="450" r:id="rId48"/>
    <p:sldId id="463" r:id="rId49"/>
    <p:sldId id="512" r:id="rId50"/>
    <p:sldId id="466" r:id="rId51"/>
    <p:sldId id="468" r:id="rId52"/>
    <p:sldId id="473" r:id="rId53"/>
    <p:sldId id="469" r:id="rId54"/>
    <p:sldId id="470" r:id="rId55"/>
    <p:sldId id="471" r:id="rId56"/>
    <p:sldId id="514" r:id="rId57"/>
    <p:sldId id="472" r:id="rId58"/>
    <p:sldId id="467" r:id="rId59"/>
    <p:sldId id="393" r:id="rId60"/>
    <p:sldId id="474" r:id="rId61"/>
    <p:sldId id="395" r:id="rId62"/>
    <p:sldId id="397" r:id="rId63"/>
    <p:sldId id="476" r:id="rId64"/>
    <p:sldId id="477" r:id="rId65"/>
    <p:sldId id="478" r:id="rId66"/>
    <p:sldId id="479" r:id="rId67"/>
    <p:sldId id="480" r:id="rId68"/>
    <p:sldId id="481" r:id="rId69"/>
    <p:sldId id="482" r:id="rId70"/>
    <p:sldId id="483" r:id="rId71"/>
    <p:sldId id="484" r:id="rId72"/>
    <p:sldId id="498" r:id="rId73"/>
    <p:sldId id="485" r:id="rId74"/>
    <p:sldId id="486" r:id="rId75"/>
    <p:sldId id="500" r:id="rId76"/>
    <p:sldId id="488" r:id="rId77"/>
    <p:sldId id="499" r:id="rId78"/>
    <p:sldId id="501" r:id="rId79"/>
    <p:sldId id="502" r:id="rId80"/>
    <p:sldId id="503" r:id="rId81"/>
    <p:sldId id="622" r:id="rId82"/>
    <p:sldId id="490" r:id="rId83"/>
    <p:sldId id="515" r:id="rId84"/>
    <p:sldId id="623" r:id="rId85"/>
    <p:sldId id="491" r:id="rId86"/>
    <p:sldId id="492" r:id="rId87"/>
    <p:sldId id="516" r:id="rId88"/>
    <p:sldId id="493" r:id="rId89"/>
    <p:sldId id="495" r:id="rId90"/>
    <p:sldId id="517" r:id="rId91"/>
    <p:sldId id="496" r:id="rId92"/>
    <p:sldId id="497" r:id="rId93"/>
    <p:sldId id="518" r:id="rId94"/>
    <p:sldId id="590" r:id="rId95"/>
    <p:sldId id="520" r:id="rId96"/>
    <p:sldId id="522" r:id="rId97"/>
    <p:sldId id="524" r:id="rId98"/>
    <p:sldId id="525" r:id="rId99"/>
    <p:sldId id="526" r:id="rId100"/>
    <p:sldId id="527" r:id="rId101"/>
    <p:sldId id="528" r:id="rId102"/>
    <p:sldId id="529" r:id="rId103"/>
    <p:sldId id="530" r:id="rId104"/>
    <p:sldId id="531" r:id="rId105"/>
    <p:sldId id="532" r:id="rId106"/>
    <p:sldId id="533" r:id="rId107"/>
    <p:sldId id="534" r:id="rId108"/>
    <p:sldId id="535" r:id="rId109"/>
    <p:sldId id="536" r:id="rId110"/>
    <p:sldId id="537" r:id="rId111"/>
    <p:sldId id="538" r:id="rId112"/>
    <p:sldId id="539" r:id="rId113"/>
    <p:sldId id="540" r:id="rId114"/>
    <p:sldId id="541" r:id="rId115"/>
    <p:sldId id="542" r:id="rId116"/>
    <p:sldId id="543" r:id="rId117"/>
    <p:sldId id="544" r:id="rId118"/>
    <p:sldId id="545" r:id="rId119"/>
    <p:sldId id="546" r:id="rId120"/>
    <p:sldId id="547" r:id="rId121"/>
    <p:sldId id="548" r:id="rId122"/>
    <p:sldId id="549" r:id="rId123"/>
    <p:sldId id="550" r:id="rId124"/>
    <p:sldId id="551" r:id="rId125"/>
    <p:sldId id="552" r:id="rId126"/>
    <p:sldId id="553" r:id="rId127"/>
    <p:sldId id="554" r:id="rId128"/>
    <p:sldId id="555" r:id="rId129"/>
    <p:sldId id="556" r:id="rId130"/>
    <p:sldId id="557" r:id="rId131"/>
    <p:sldId id="558" r:id="rId132"/>
    <p:sldId id="559" r:id="rId133"/>
    <p:sldId id="560" r:id="rId134"/>
    <p:sldId id="561" r:id="rId135"/>
    <p:sldId id="562" r:id="rId136"/>
    <p:sldId id="563" r:id="rId137"/>
    <p:sldId id="564" r:id="rId138"/>
    <p:sldId id="565" r:id="rId139"/>
    <p:sldId id="566" r:id="rId140"/>
    <p:sldId id="567" r:id="rId141"/>
    <p:sldId id="568" r:id="rId142"/>
    <p:sldId id="569" r:id="rId143"/>
    <p:sldId id="570" r:id="rId144"/>
    <p:sldId id="571" r:id="rId145"/>
    <p:sldId id="572" r:id="rId146"/>
    <p:sldId id="573" r:id="rId147"/>
    <p:sldId id="574" r:id="rId148"/>
    <p:sldId id="575" r:id="rId149"/>
    <p:sldId id="576" r:id="rId150"/>
    <p:sldId id="577" r:id="rId151"/>
    <p:sldId id="578" r:id="rId152"/>
    <p:sldId id="579" r:id="rId153"/>
    <p:sldId id="580" r:id="rId154"/>
    <p:sldId id="586" r:id="rId155"/>
    <p:sldId id="587" r:id="rId156"/>
    <p:sldId id="588" r:id="rId157"/>
    <p:sldId id="611" r:id="rId158"/>
    <p:sldId id="612" r:id="rId159"/>
    <p:sldId id="613" r:id="rId1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tephen Olsen" initials="SO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FF"/>
    <a:srgbClr val="945200"/>
    <a:srgbClr val="21FFF5"/>
    <a:srgbClr val="F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 horzBarState="maximized">
    <p:restoredLeft sz="29071" autoAdjust="0"/>
    <p:restoredTop sz="86420" autoAdjust="0"/>
  </p:normalViewPr>
  <p:slideViewPr>
    <p:cSldViewPr snapToGrid="0" snapToObjects="1">
      <p:cViewPr varScale="1">
        <p:scale>
          <a:sx n="90" d="100"/>
          <a:sy n="90" d="100"/>
        </p:scale>
        <p:origin x="28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1" d="100"/>
          <a:sy n="121" d="100"/>
        </p:scale>
        <p:origin x="-1536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slide" Target="slides/slide157.xml"/><Relationship Id="rId159" Type="http://schemas.openxmlformats.org/officeDocument/2006/relationships/slide" Target="slides/slide15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60" Type="http://schemas.openxmlformats.org/officeDocument/2006/relationships/slide" Target="slides/slide159.xml"/><Relationship Id="rId161" Type="http://schemas.openxmlformats.org/officeDocument/2006/relationships/notesMaster" Target="notesMasters/notesMaster1.xml"/><Relationship Id="rId162" Type="http://schemas.openxmlformats.org/officeDocument/2006/relationships/commentAuthors" Target="commentAuthor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63" Type="http://schemas.openxmlformats.org/officeDocument/2006/relationships/presProps" Target="presProps.xml"/><Relationship Id="rId164" Type="http://schemas.openxmlformats.org/officeDocument/2006/relationships/viewProps" Target="viewProps.xml"/><Relationship Id="rId165" Type="http://schemas.openxmlformats.org/officeDocument/2006/relationships/theme" Target="theme/theme1.xml"/><Relationship Id="rId166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229166666666667"/>
          <c:y val="0.143499753937008"/>
          <c:w val="0.682106627296588"/>
          <c:h val="0.775250246062992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X(3872) decay channels</c:v>
                </c:pt>
              </c:strCache>
            </c:strRef>
          </c:tx>
          <c:explosion val="25"/>
          <c:cat>
            <c:strRef>
              <c:f>Sheet1!$A$2:$A$6</c:f>
              <c:strCache>
                <c:ptCount val="5"/>
                <c:pt idx="0">
                  <c:v>gammajpsi</c:v>
                </c:pt>
                <c:pt idx="1">
                  <c:v>gammapsip</c:v>
                </c:pt>
                <c:pt idx="2">
                  <c:v>pipiJpsi</c:v>
                </c:pt>
                <c:pt idx="3">
                  <c:v>omegaJpsi</c:v>
                </c:pt>
                <c:pt idx="4">
                  <c:v>DDp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2.5</c:v>
                </c:pt>
                <c:pt idx="1">
                  <c:v>6.5</c:v>
                </c:pt>
                <c:pt idx="2">
                  <c:v>8.6</c:v>
                </c:pt>
                <c:pt idx="3">
                  <c:v>8.6</c:v>
                </c:pt>
                <c:pt idx="4">
                  <c:v>80.0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png"/><Relationship Id="rId2" Type="http://schemas.openxmlformats.org/officeDocument/2006/relationships/image" Target="../media/image110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png"/><Relationship Id="rId2" Type="http://schemas.openxmlformats.org/officeDocument/2006/relationships/image" Target="../media/image113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9.png"/><Relationship Id="rId2" Type="http://schemas.openxmlformats.org/officeDocument/2006/relationships/image" Target="../media/image130.png"/><Relationship Id="rId3" Type="http://schemas.openxmlformats.org/officeDocument/2006/relationships/image" Target="../media/image131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9.png"/><Relationship Id="rId2" Type="http://schemas.openxmlformats.org/officeDocument/2006/relationships/image" Target="../media/image130.png"/><Relationship Id="rId3" Type="http://schemas.openxmlformats.org/officeDocument/2006/relationships/image" Target="../media/image131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6.png"/><Relationship Id="rId2" Type="http://schemas.openxmlformats.org/officeDocument/2006/relationships/image" Target="../media/image137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4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9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9.png"/><Relationship Id="rId2" Type="http://schemas.openxmlformats.org/officeDocument/2006/relationships/image" Target="../media/image181.png"/><Relationship Id="rId3" Type="http://schemas.openxmlformats.org/officeDocument/2006/relationships/image" Target="../media/image18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4" Type="http://schemas.openxmlformats.org/officeDocument/2006/relationships/image" Target="../media/image184.png"/><Relationship Id="rId5" Type="http://schemas.openxmlformats.org/officeDocument/2006/relationships/image" Target="../media/image185.png"/><Relationship Id="rId1" Type="http://schemas.openxmlformats.org/officeDocument/2006/relationships/image" Target="../media/image179.png"/><Relationship Id="rId2" Type="http://schemas.openxmlformats.org/officeDocument/2006/relationships/image" Target="../media/image181.png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4" Type="http://schemas.openxmlformats.org/officeDocument/2006/relationships/image" Target="../media/image196.png"/><Relationship Id="rId5" Type="http://schemas.openxmlformats.org/officeDocument/2006/relationships/image" Target="../media/image197.png"/><Relationship Id="rId6" Type="http://schemas.openxmlformats.org/officeDocument/2006/relationships/image" Target="../media/image198.png"/><Relationship Id="rId7" Type="http://schemas.openxmlformats.org/officeDocument/2006/relationships/image" Target="../media/image199.png"/><Relationship Id="rId8" Type="http://schemas.openxmlformats.org/officeDocument/2006/relationships/image" Target="../media/image200.png"/><Relationship Id="rId1" Type="http://schemas.openxmlformats.org/officeDocument/2006/relationships/image" Target="../media/image193.png"/><Relationship Id="rId2" Type="http://schemas.openxmlformats.org/officeDocument/2006/relationships/image" Target="../media/image194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2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2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9.png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4" Type="http://schemas.openxmlformats.org/officeDocument/2006/relationships/image" Target="../media/image216.png"/><Relationship Id="rId5" Type="http://schemas.openxmlformats.org/officeDocument/2006/relationships/image" Target="../media/image217.png"/><Relationship Id="rId6" Type="http://schemas.openxmlformats.org/officeDocument/2006/relationships/image" Target="../media/image218.png"/><Relationship Id="rId7" Type="http://schemas.openxmlformats.org/officeDocument/2006/relationships/image" Target="../media/image219.png"/><Relationship Id="rId8" Type="http://schemas.openxmlformats.org/officeDocument/2006/relationships/image" Target="../media/image220.png"/><Relationship Id="rId9" Type="http://schemas.openxmlformats.org/officeDocument/2006/relationships/image" Target="../media/image221.png"/><Relationship Id="rId1" Type="http://schemas.openxmlformats.org/officeDocument/2006/relationships/image" Target="../media/image213.png"/><Relationship Id="rId2" Type="http://schemas.openxmlformats.org/officeDocument/2006/relationships/image" Target="../media/image214.png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5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0.png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4" Type="http://schemas.openxmlformats.org/officeDocument/2006/relationships/image" Target="../media/image254.png"/><Relationship Id="rId1" Type="http://schemas.openxmlformats.org/officeDocument/2006/relationships/image" Target="../media/image251.png"/><Relationship Id="rId2" Type="http://schemas.openxmlformats.org/officeDocument/2006/relationships/image" Target="../media/image252.png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4" Type="http://schemas.openxmlformats.org/officeDocument/2006/relationships/image" Target="../media/image260.png"/><Relationship Id="rId5" Type="http://schemas.openxmlformats.org/officeDocument/2006/relationships/image" Target="../media/image261.png"/><Relationship Id="rId6" Type="http://schemas.openxmlformats.org/officeDocument/2006/relationships/image" Target="../media/image262.png"/><Relationship Id="rId1" Type="http://schemas.openxmlformats.org/officeDocument/2006/relationships/image" Target="../media/image257.png"/><Relationship Id="rId2" Type="http://schemas.openxmlformats.org/officeDocument/2006/relationships/image" Target="../media/image25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5.png"/><Relationship Id="rId2" Type="http://schemas.openxmlformats.org/officeDocument/2006/relationships/image" Target="../media/image26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png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88.png"/><Relationship Id="rId1" Type="http://schemas.openxmlformats.org/officeDocument/2006/relationships/image" Target="../media/image86.png"/><Relationship Id="rId2" Type="http://schemas.openxmlformats.org/officeDocument/2006/relationships/image" Target="../media/image87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png"/><Relationship Id="rId2" Type="http://schemas.openxmlformats.org/officeDocument/2006/relationships/image" Target="../media/image95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wmf"/><Relationship Id="rId2" Type="http://schemas.openxmlformats.org/officeDocument/2006/relationships/image" Target="../media/image105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357415-D1B6-C642-A193-EC79D2FD42F6}" type="datetimeFigureOut">
              <a:rPr lang="en-US" smtClean="0"/>
              <a:pPr/>
              <a:t>8/19/18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F7C746-D1E0-8449-8A50-7085B94F5F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37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7C746-D1E0-8449-8A50-7085B94F5F6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638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938FF0-25FB-4935-B527-2D1ABB81FA35}" type="slidenum">
              <a:rPr lang="en-US" altLang="zh-CN"/>
              <a:pPr/>
              <a:t>104</a:t>
            </a:fld>
            <a:endParaRPr lang="en-US" altLang="zh-CN"/>
          </a:p>
        </p:txBody>
      </p:sp>
      <p:sp>
        <p:nvSpPr>
          <p:cNvPr id="502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02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22" tIns="45712" rIns="91422" bIns="45712"/>
          <a:lstStyle/>
          <a:p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735329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75FBC-2A22-824F-9BDB-7E796211AB20}" type="slidenum">
              <a:rPr lang="en-US" smtClean="0"/>
              <a:pPr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935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7A41E5C-AF29-4B7B-90E4-2C6658D7B275}" type="slidenum">
              <a:rPr lang="ru-RU"/>
              <a:pPr/>
              <a:t>111</a:t>
            </a:fld>
            <a:endParaRPr lang="ru-RU"/>
          </a:p>
        </p:txBody>
      </p:sp>
      <p:sp>
        <p:nvSpPr>
          <p:cNvPr id="1922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1607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0AEBB2E-2797-4163-A6BA-81A9EC3E95A5}" type="slidenum">
              <a:rPr lang="ru-RU" smtClean="0"/>
              <a:pPr/>
              <a:t>113</a:t>
            </a:fld>
            <a:endParaRPr lang="ru-RU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274259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132FB08-2A4B-433C-B858-B44026102EC8}" type="slidenum">
              <a:rPr lang="ru-RU" smtClean="0"/>
              <a:pPr/>
              <a:t>114</a:t>
            </a:fld>
            <a:endParaRPr lang="ru-RU" smtClean="0"/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3884463" y="8685877"/>
            <a:ext cx="2970470" cy="45528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91" tIns="46796" rIns="89991" bIns="46796" anchor="b"/>
          <a:lstStyle/>
          <a:p>
            <a:pPr algn="r" defTabSz="449885">
              <a:tabLst>
                <a:tab pos="723918" algn="l"/>
                <a:tab pos="1447836" algn="l"/>
                <a:tab pos="2171754" algn="l"/>
                <a:tab pos="2895672" algn="l"/>
              </a:tabLst>
            </a:pPr>
            <a:fld id="{3119041C-0148-432D-9F1C-B692282B1C38}" type="slidenum">
              <a:rPr lang="ru-RU" sz="1200" b="1">
                <a:solidFill>
                  <a:srgbClr val="000000"/>
                </a:solidFill>
                <a:cs typeface="Arial" pitchFamily="34" charset="0"/>
              </a:rPr>
              <a:pPr algn="r" defTabSz="449885">
                <a:tabLst>
                  <a:tab pos="723918" algn="l"/>
                  <a:tab pos="1447836" algn="l"/>
                  <a:tab pos="2171754" algn="l"/>
                  <a:tab pos="2895672" algn="l"/>
                </a:tabLst>
              </a:pPr>
              <a:t>114</a:t>
            </a:fld>
            <a:endParaRPr lang="ru-RU" sz="12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19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19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114587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1952245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938FF0-25FB-4935-B527-2D1ABB81FA35}" type="slidenum">
              <a:rPr lang="en-US" altLang="zh-CN"/>
              <a:pPr/>
              <a:t>120</a:t>
            </a:fld>
            <a:endParaRPr lang="en-US" altLang="zh-CN"/>
          </a:p>
        </p:txBody>
      </p:sp>
      <p:sp>
        <p:nvSpPr>
          <p:cNvPr id="502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02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22" tIns="45712" rIns="91422" bIns="45712"/>
          <a:lstStyle/>
          <a:p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5777677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8BFE420-9EF6-084F-B916-072AE148E3EB}" type="slidenum">
              <a:rPr lang="en-US" smtClean="0"/>
              <a:pPr/>
              <a:t>128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120453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75FBC-2A22-824F-9BDB-7E796211AB20}" type="slidenum">
              <a:rPr lang="en-US" smtClean="0"/>
              <a:pPr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778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7C746-D1E0-8449-8A50-7085B94F5F6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25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hese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7C746-D1E0-8449-8A50-7085B94F5F6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854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CDA5B-0DD9-0340-9D28-3A39703AC61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18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CDA5B-0DD9-0340-9D28-3A39703AC61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23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×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7C746-D1E0-8449-8A50-7085B94F5F6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420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CDA5B-0DD9-0340-9D28-3A39703AC614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2256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7C746-D1E0-8449-8A50-7085B94F5F66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569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938FF0-25FB-4935-B527-2D1ABB81FA35}" type="slidenum">
              <a:rPr lang="en-US" altLang="zh-CN"/>
              <a:pPr/>
              <a:t>103</a:t>
            </a:fld>
            <a:endParaRPr lang="en-US" altLang="zh-CN"/>
          </a:p>
        </p:txBody>
      </p:sp>
      <p:sp>
        <p:nvSpPr>
          <p:cNvPr id="502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02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22" tIns="45712" rIns="91422" bIns="45712"/>
          <a:lstStyle/>
          <a:p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92853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EDCF-D160-7D49-82FE-63047581D03C}" type="datetimeFigureOut">
              <a:rPr lang="en-US" smtClean="0"/>
              <a:pPr/>
              <a:t>8/19/18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8A3E-5EF5-7742-AD67-604E794325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EDCF-D160-7D49-82FE-63047581D03C}" type="datetimeFigureOut">
              <a:rPr lang="en-US" smtClean="0"/>
              <a:pPr/>
              <a:t>8/19/18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8A3E-5EF5-7742-AD67-604E794325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EDCF-D160-7D49-82FE-63047581D03C}" type="datetimeFigureOut">
              <a:rPr lang="en-US" smtClean="0"/>
              <a:pPr/>
              <a:t>8/19/18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8A3E-5EF5-7742-AD67-604E794325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0168C-6A9E-9540-A158-EBF3EF0631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EDCF-D160-7D49-82FE-63047581D03C}" type="datetimeFigureOut">
              <a:rPr lang="en-US" smtClean="0"/>
              <a:pPr/>
              <a:t>8/19/18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8A3E-5EF5-7742-AD67-604E794325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EDCF-D160-7D49-82FE-63047581D03C}" type="datetimeFigureOut">
              <a:rPr lang="en-US" smtClean="0"/>
              <a:pPr/>
              <a:t>8/19/18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8A3E-5EF5-7742-AD67-604E794325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EDCF-D160-7D49-82FE-63047581D03C}" type="datetimeFigureOut">
              <a:rPr lang="en-US" smtClean="0"/>
              <a:pPr/>
              <a:t>8/19/18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8A3E-5EF5-7742-AD67-604E794325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EDCF-D160-7D49-82FE-63047581D03C}" type="datetimeFigureOut">
              <a:rPr lang="en-US" smtClean="0"/>
              <a:pPr/>
              <a:t>8/19/18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8A3E-5EF5-7742-AD67-604E794325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EDCF-D160-7D49-82FE-63047581D03C}" type="datetimeFigureOut">
              <a:rPr lang="en-US" smtClean="0"/>
              <a:pPr/>
              <a:t>8/19/18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8A3E-5EF5-7742-AD67-604E794325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EDCF-D160-7D49-82FE-63047581D03C}" type="datetimeFigureOut">
              <a:rPr lang="en-US" smtClean="0"/>
              <a:pPr/>
              <a:t>8/19/18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8A3E-5EF5-7742-AD67-604E794325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EDCF-D160-7D49-82FE-63047581D03C}" type="datetimeFigureOut">
              <a:rPr lang="en-US" smtClean="0"/>
              <a:pPr/>
              <a:t>8/19/18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8A3E-5EF5-7742-AD67-604E794325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EDCF-D160-7D49-82FE-63047581D03C}" type="datetimeFigureOut">
              <a:rPr lang="en-US" smtClean="0"/>
              <a:pPr/>
              <a:t>8/19/18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58A3E-5EF5-7742-AD67-604E794325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2EDCF-D160-7D49-82FE-63047581D03C}" type="datetimeFigureOut">
              <a:rPr lang="en-US" smtClean="0"/>
              <a:pPr/>
              <a:t>8/19/18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58A3E-5EF5-7742-AD67-604E7943257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7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4" Type="http://schemas.openxmlformats.org/officeDocument/2006/relationships/image" Target="../media/image144.w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3.wm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4" Type="http://schemas.openxmlformats.org/officeDocument/2006/relationships/image" Target="../media/image144.wmf"/><Relationship Id="rId5" Type="http://schemas.openxmlformats.org/officeDocument/2006/relationships/image" Target="../media/image14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3.wmf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Relationship Id="rId3" Type="http://schemas.openxmlformats.org/officeDocument/2006/relationships/image" Target="../media/image144.wm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4" Type="http://schemas.openxmlformats.org/officeDocument/2006/relationships/image" Target="../media/image144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4" Type="http://schemas.openxmlformats.org/officeDocument/2006/relationships/image" Target="../media/image148.png"/><Relationship Id="rId5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4" Type="http://schemas.openxmlformats.org/officeDocument/2006/relationships/image" Target="../media/image15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0.em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wmf"/><Relationship Id="rId4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4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3.wmf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4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3.wmf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4" Type="http://schemas.openxmlformats.org/officeDocument/2006/relationships/oleObject" Target="../embeddings/oleObject31.bin"/><Relationship Id="rId5" Type="http://schemas.openxmlformats.org/officeDocument/2006/relationships/image" Target="../media/image154.png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4" Type="http://schemas.openxmlformats.org/officeDocument/2006/relationships/image" Target="../media/image158.png"/><Relationship Id="rId5" Type="http://schemas.openxmlformats.org/officeDocument/2006/relationships/image" Target="../media/image15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6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4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2.png"/><Relationship Id="rId3" Type="http://schemas.openxmlformats.org/officeDocument/2006/relationships/image" Target="../media/image163.wmf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4" Type="http://schemas.openxmlformats.org/officeDocument/2006/relationships/image" Target="../media/image165.png"/><Relationship Id="rId5" Type="http://schemas.openxmlformats.org/officeDocument/2006/relationships/image" Target="../media/image166.png"/><Relationship Id="rId6" Type="http://schemas.openxmlformats.org/officeDocument/2006/relationships/image" Target="../media/image167.png"/><Relationship Id="rId7" Type="http://schemas.openxmlformats.org/officeDocument/2006/relationships/image" Target="../media/image168.png"/><Relationship Id="rId8" Type="http://schemas.openxmlformats.org/officeDocument/2006/relationships/image" Target="../media/image16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0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4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1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4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5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6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3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4" Type="http://schemas.openxmlformats.org/officeDocument/2006/relationships/image" Target="../media/image177.png"/><Relationship Id="rId5" Type="http://schemas.openxmlformats.org/officeDocument/2006/relationships/image" Target="../media/image144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8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4" Type="http://schemas.openxmlformats.org/officeDocument/2006/relationships/image" Target="../media/image180.png"/><Relationship Id="rId5" Type="http://schemas.microsoft.com/office/2007/relationships/hdphoto" Target="../media/hdphoto1.wdp"/><Relationship Id="rId6" Type="http://schemas.openxmlformats.org/officeDocument/2006/relationships/oleObject" Target="../embeddings/oleObject32.bin"/><Relationship Id="rId7" Type="http://schemas.openxmlformats.org/officeDocument/2006/relationships/image" Target="../media/image179.png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5.bin"/><Relationship Id="rId12" Type="http://schemas.openxmlformats.org/officeDocument/2006/relationships/image" Target="../media/image182.png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78.png"/><Relationship Id="rId4" Type="http://schemas.openxmlformats.org/officeDocument/2006/relationships/image" Target="../media/image180.png"/><Relationship Id="rId5" Type="http://schemas.microsoft.com/office/2007/relationships/hdphoto" Target="../media/hdphoto1.wdp"/><Relationship Id="rId6" Type="http://schemas.openxmlformats.org/officeDocument/2006/relationships/oleObject" Target="../embeddings/oleObject33.bin"/><Relationship Id="rId7" Type="http://schemas.openxmlformats.org/officeDocument/2006/relationships/image" Target="../media/image179.png"/><Relationship Id="rId8" Type="http://schemas.openxmlformats.org/officeDocument/2006/relationships/image" Target="../media/image183.png"/><Relationship Id="rId9" Type="http://schemas.openxmlformats.org/officeDocument/2006/relationships/oleObject" Target="../embeddings/oleObject34.bin"/><Relationship Id="rId10" Type="http://schemas.openxmlformats.org/officeDocument/2006/relationships/image" Target="../media/image181.png"/></Relationships>
</file>

<file path=ppt/slides/_rels/slide1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1.png"/><Relationship Id="rId12" Type="http://schemas.openxmlformats.org/officeDocument/2006/relationships/oleObject" Target="../embeddings/oleObject38.bin"/><Relationship Id="rId13" Type="http://schemas.openxmlformats.org/officeDocument/2006/relationships/image" Target="../media/image182.png"/><Relationship Id="rId14" Type="http://schemas.openxmlformats.org/officeDocument/2006/relationships/oleObject" Target="../embeddings/oleObject39.bin"/><Relationship Id="rId15" Type="http://schemas.openxmlformats.org/officeDocument/2006/relationships/image" Target="../media/image184.png"/><Relationship Id="rId16" Type="http://schemas.openxmlformats.org/officeDocument/2006/relationships/oleObject" Target="../embeddings/oleObject40.bin"/><Relationship Id="rId17" Type="http://schemas.openxmlformats.org/officeDocument/2006/relationships/image" Target="../media/image185.png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78.png"/><Relationship Id="rId4" Type="http://schemas.openxmlformats.org/officeDocument/2006/relationships/image" Target="../media/image180.png"/><Relationship Id="rId5" Type="http://schemas.microsoft.com/office/2007/relationships/hdphoto" Target="../media/hdphoto1.wdp"/><Relationship Id="rId6" Type="http://schemas.openxmlformats.org/officeDocument/2006/relationships/image" Target="../media/image186.png"/><Relationship Id="rId7" Type="http://schemas.openxmlformats.org/officeDocument/2006/relationships/oleObject" Target="../embeddings/oleObject36.bin"/><Relationship Id="rId8" Type="http://schemas.openxmlformats.org/officeDocument/2006/relationships/image" Target="../media/image179.png"/><Relationship Id="rId9" Type="http://schemas.openxmlformats.org/officeDocument/2006/relationships/image" Target="../media/image183.png"/><Relationship Id="rId10" Type="http://schemas.openxmlformats.org/officeDocument/2006/relationships/oleObject" Target="../embeddings/oleObject37.bin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4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7.pn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0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4" Type="http://schemas.openxmlformats.org/officeDocument/2006/relationships/image" Target="../media/image191.png"/><Relationship Id="rId5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8.png"/></Relationships>
</file>

<file path=ppt/slides/_rels/slide1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5.png"/><Relationship Id="rId20" Type="http://schemas.openxmlformats.org/officeDocument/2006/relationships/image" Target="../media/image201.png"/><Relationship Id="rId10" Type="http://schemas.openxmlformats.org/officeDocument/2006/relationships/oleObject" Target="../embeddings/oleObject44.bin"/><Relationship Id="rId11" Type="http://schemas.openxmlformats.org/officeDocument/2006/relationships/image" Target="../media/image196.png"/><Relationship Id="rId12" Type="http://schemas.openxmlformats.org/officeDocument/2006/relationships/oleObject" Target="../embeddings/oleObject45.bin"/><Relationship Id="rId13" Type="http://schemas.openxmlformats.org/officeDocument/2006/relationships/image" Target="../media/image197.png"/><Relationship Id="rId14" Type="http://schemas.openxmlformats.org/officeDocument/2006/relationships/oleObject" Target="../embeddings/oleObject46.bin"/><Relationship Id="rId15" Type="http://schemas.openxmlformats.org/officeDocument/2006/relationships/image" Target="../media/image198.png"/><Relationship Id="rId16" Type="http://schemas.openxmlformats.org/officeDocument/2006/relationships/oleObject" Target="../embeddings/oleObject47.bin"/><Relationship Id="rId17" Type="http://schemas.openxmlformats.org/officeDocument/2006/relationships/image" Target="../media/image199.png"/><Relationship Id="rId18" Type="http://schemas.openxmlformats.org/officeDocument/2006/relationships/oleObject" Target="../embeddings/oleObject48.bin"/><Relationship Id="rId19" Type="http://schemas.openxmlformats.org/officeDocument/2006/relationships/image" Target="../media/image200.png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oleObject41.bin"/><Relationship Id="rId5" Type="http://schemas.openxmlformats.org/officeDocument/2006/relationships/image" Target="../media/image193.png"/><Relationship Id="rId6" Type="http://schemas.openxmlformats.org/officeDocument/2006/relationships/oleObject" Target="../embeddings/oleObject42.bin"/><Relationship Id="rId7" Type="http://schemas.openxmlformats.org/officeDocument/2006/relationships/image" Target="../media/image194.png"/><Relationship Id="rId8" Type="http://schemas.openxmlformats.org/officeDocument/2006/relationships/oleObject" Target="../embeddings/oleObject43.bin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8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emf"/><Relationship Id="rId4" Type="http://schemas.openxmlformats.org/officeDocument/2006/relationships/oleObject" Target="../embeddings/oleObject49.bin"/><Relationship Id="rId5" Type="http://schemas.openxmlformats.org/officeDocument/2006/relationships/image" Target="../media/image202.png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emf"/><Relationship Id="rId4" Type="http://schemas.openxmlformats.org/officeDocument/2006/relationships/oleObject" Target="../embeddings/oleObject50.bin"/><Relationship Id="rId5" Type="http://schemas.openxmlformats.org/officeDocument/2006/relationships/image" Target="../media/image202.png"/><Relationship Id="rId6" Type="http://schemas.openxmlformats.org/officeDocument/2006/relationships/image" Target="../media/image205.png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4" Type="http://schemas.openxmlformats.org/officeDocument/2006/relationships/image" Target="../media/image20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8.png"/><Relationship Id="rId3" Type="http://schemas.openxmlformats.org/officeDocument/2006/relationships/image" Target="../media/image188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emf"/><Relationship Id="rId4" Type="http://schemas.openxmlformats.org/officeDocument/2006/relationships/oleObject" Target="../embeddings/oleObject51.bin"/><Relationship Id="rId5" Type="http://schemas.openxmlformats.org/officeDocument/2006/relationships/image" Target="../media/image209.png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4" Type="http://schemas.openxmlformats.org/officeDocument/2006/relationships/image" Target="../media/image191.png"/><Relationship Id="rId5" Type="http://schemas.openxmlformats.org/officeDocument/2006/relationships/image" Target="../media/image21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8.pn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2.pn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4.png"/><Relationship Id="rId20" Type="http://schemas.openxmlformats.org/officeDocument/2006/relationships/oleObject" Target="../embeddings/oleObject59.bin"/><Relationship Id="rId21" Type="http://schemas.openxmlformats.org/officeDocument/2006/relationships/image" Target="../media/image220.png"/><Relationship Id="rId22" Type="http://schemas.openxmlformats.org/officeDocument/2006/relationships/oleObject" Target="../embeddings/oleObject60.bin"/><Relationship Id="rId23" Type="http://schemas.openxmlformats.org/officeDocument/2006/relationships/image" Target="../media/image221.png"/><Relationship Id="rId10" Type="http://schemas.openxmlformats.org/officeDocument/2006/relationships/oleObject" Target="../embeddings/oleObject54.bin"/><Relationship Id="rId11" Type="http://schemas.openxmlformats.org/officeDocument/2006/relationships/image" Target="../media/image215.png"/><Relationship Id="rId12" Type="http://schemas.openxmlformats.org/officeDocument/2006/relationships/oleObject" Target="../embeddings/oleObject55.bin"/><Relationship Id="rId13" Type="http://schemas.openxmlformats.org/officeDocument/2006/relationships/image" Target="../media/image216.png"/><Relationship Id="rId14" Type="http://schemas.openxmlformats.org/officeDocument/2006/relationships/oleObject" Target="../embeddings/oleObject56.bin"/><Relationship Id="rId15" Type="http://schemas.openxmlformats.org/officeDocument/2006/relationships/image" Target="../media/image217.png"/><Relationship Id="rId16" Type="http://schemas.openxmlformats.org/officeDocument/2006/relationships/oleObject" Target="../embeddings/oleObject57.bin"/><Relationship Id="rId17" Type="http://schemas.openxmlformats.org/officeDocument/2006/relationships/image" Target="../media/image218.png"/><Relationship Id="rId18" Type="http://schemas.openxmlformats.org/officeDocument/2006/relationships/oleObject" Target="../embeddings/oleObject58.bin"/><Relationship Id="rId19" Type="http://schemas.openxmlformats.org/officeDocument/2006/relationships/image" Target="../media/image219.png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222.png"/><Relationship Id="rId4" Type="http://schemas.openxmlformats.org/officeDocument/2006/relationships/image" Target="../media/image223.png"/><Relationship Id="rId5" Type="http://schemas.openxmlformats.org/officeDocument/2006/relationships/image" Target="../media/image224.png"/><Relationship Id="rId6" Type="http://schemas.openxmlformats.org/officeDocument/2006/relationships/oleObject" Target="../embeddings/oleObject52.bin"/><Relationship Id="rId7" Type="http://schemas.openxmlformats.org/officeDocument/2006/relationships/image" Target="../media/image213.png"/><Relationship Id="rId8" Type="http://schemas.openxmlformats.org/officeDocument/2006/relationships/oleObject" Target="../embeddings/oleObject5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4" Type="http://schemas.openxmlformats.org/officeDocument/2006/relationships/image" Target="../media/image45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tiff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4" Type="http://schemas.openxmlformats.org/officeDocument/2006/relationships/oleObject" Target="../embeddings/oleObject61.bin"/><Relationship Id="rId5" Type="http://schemas.openxmlformats.org/officeDocument/2006/relationships/image" Target="../media/image225.png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7.png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8.emf"/><Relationship Id="rId3" Type="http://schemas.openxmlformats.org/officeDocument/2006/relationships/image" Target="../media/image229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4" Type="http://schemas.openxmlformats.org/officeDocument/2006/relationships/image" Target="../media/image23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0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4" Type="http://schemas.openxmlformats.org/officeDocument/2006/relationships/image" Target="../media/image233.png"/><Relationship Id="rId5" Type="http://schemas.openxmlformats.org/officeDocument/2006/relationships/image" Target="../media/image234.png"/><Relationship Id="rId6" Type="http://schemas.openxmlformats.org/officeDocument/2006/relationships/image" Target="../media/image23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7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4" Type="http://schemas.openxmlformats.org/officeDocument/2006/relationships/image" Target="../media/image233.png"/><Relationship Id="rId5" Type="http://schemas.openxmlformats.org/officeDocument/2006/relationships/image" Target="../media/image234.png"/><Relationship Id="rId6" Type="http://schemas.openxmlformats.org/officeDocument/2006/relationships/image" Target="../media/image23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7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4" Type="http://schemas.openxmlformats.org/officeDocument/2006/relationships/image" Target="../media/image233.png"/><Relationship Id="rId5" Type="http://schemas.openxmlformats.org/officeDocument/2006/relationships/image" Target="../media/image234.png"/><Relationship Id="rId6" Type="http://schemas.openxmlformats.org/officeDocument/2006/relationships/image" Target="../media/image235.png"/><Relationship Id="rId7" Type="http://schemas.openxmlformats.org/officeDocument/2006/relationships/image" Target="../media/image236.png"/><Relationship Id="rId8" Type="http://schemas.openxmlformats.org/officeDocument/2006/relationships/image" Target="../media/image237.png"/><Relationship Id="rId9" Type="http://schemas.openxmlformats.org/officeDocument/2006/relationships/image" Target="../media/image238.png"/><Relationship Id="rId10" Type="http://schemas.openxmlformats.org/officeDocument/2006/relationships/image" Target="../media/image23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7.png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4" Type="http://schemas.openxmlformats.org/officeDocument/2006/relationships/image" Target="../media/image240.png"/><Relationship Id="rId5" Type="http://schemas.openxmlformats.org/officeDocument/2006/relationships/image" Target="../media/image241.png"/><Relationship Id="rId6" Type="http://schemas.openxmlformats.org/officeDocument/2006/relationships/image" Target="../media/image242.png"/><Relationship Id="rId7" Type="http://schemas.openxmlformats.org/officeDocument/2006/relationships/image" Target="../media/image243.png"/><Relationship Id="rId8" Type="http://schemas.openxmlformats.org/officeDocument/2006/relationships/image" Target="../media/image244.png"/><Relationship Id="rId1" Type="http://schemas.openxmlformats.org/officeDocument/2006/relationships/vmlDrawing" Target="../drawings/vmlDrawing27.vml"/><Relationship Id="rId2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1.png"/><Relationship Id="rId3" Type="http://schemas.openxmlformats.org/officeDocument/2006/relationships/image" Target="../media/image2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4" Type="http://schemas.openxmlformats.org/officeDocument/2006/relationships/image" Target="../media/image45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tiff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4" Type="http://schemas.openxmlformats.org/officeDocument/2006/relationships/image" Target="../media/image14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6.png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4" Type="http://schemas.openxmlformats.org/officeDocument/2006/relationships/image" Target="../media/image249.png"/><Relationship Id="rId5" Type="http://schemas.openxmlformats.org/officeDocument/2006/relationships/image" Target="../media/image25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7.png"/></Relationships>
</file>

<file path=ppt/slides/_rels/slide15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64.bin"/><Relationship Id="rId12" Type="http://schemas.openxmlformats.org/officeDocument/2006/relationships/image" Target="../media/image252.png"/><Relationship Id="rId13" Type="http://schemas.openxmlformats.org/officeDocument/2006/relationships/oleObject" Target="../embeddings/oleObject65.bin"/><Relationship Id="rId14" Type="http://schemas.openxmlformats.org/officeDocument/2006/relationships/image" Target="../media/image253.png"/><Relationship Id="rId15" Type="http://schemas.openxmlformats.org/officeDocument/2006/relationships/oleObject" Target="../embeddings/oleObject66.bin"/><Relationship Id="rId16" Type="http://schemas.openxmlformats.org/officeDocument/2006/relationships/image" Target="../media/image254.png"/><Relationship Id="rId1" Type="http://schemas.openxmlformats.org/officeDocument/2006/relationships/vmlDrawing" Target="../drawings/vmlDrawing28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247.png"/><Relationship Id="rId4" Type="http://schemas.openxmlformats.org/officeDocument/2006/relationships/image" Target="../media/image248.png"/><Relationship Id="rId5" Type="http://schemas.openxmlformats.org/officeDocument/2006/relationships/image" Target="../media/image249.png"/><Relationship Id="rId6" Type="http://schemas.openxmlformats.org/officeDocument/2006/relationships/image" Target="../media/image250.png"/><Relationship Id="rId7" Type="http://schemas.openxmlformats.org/officeDocument/2006/relationships/image" Target="../media/image255.png"/><Relationship Id="rId8" Type="http://schemas.openxmlformats.org/officeDocument/2006/relationships/oleObject" Target="../embeddings/oleObject63.bin"/><Relationship Id="rId9" Type="http://schemas.openxmlformats.org/officeDocument/2006/relationships/image" Target="../media/image251.png"/><Relationship Id="rId10" Type="http://schemas.openxmlformats.org/officeDocument/2006/relationships/image" Target="../media/image256.png"/></Relationships>
</file>

<file path=ppt/slides/_rels/slide15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70.bin"/><Relationship Id="rId12" Type="http://schemas.openxmlformats.org/officeDocument/2006/relationships/image" Target="../media/image260.png"/><Relationship Id="rId13" Type="http://schemas.openxmlformats.org/officeDocument/2006/relationships/oleObject" Target="../embeddings/oleObject71.bin"/><Relationship Id="rId14" Type="http://schemas.openxmlformats.org/officeDocument/2006/relationships/image" Target="../media/image261.png"/><Relationship Id="rId15" Type="http://schemas.openxmlformats.org/officeDocument/2006/relationships/oleObject" Target="../embeddings/oleObject72.bin"/><Relationship Id="rId16" Type="http://schemas.openxmlformats.org/officeDocument/2006/relationships/image" Target="../media/image262.png"/><Relationship Id="rId1" Type="http://schemas.openxmlformats.org/officeDocument/2006/relationships/vmlDrawing" Target="../drawings/vmlDrawing29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263.png"/><Relationship Id="rId4" Type="http://schemas.openxmlformats.org/officeDocument/2006/relationships/image" Target="../media/image264.png"/><Relationship Id="rId5" Type="http://schemas.openxmlformats.org/officeDocument/2006/relationships/oleObject" Target="../embeddings/oleObject67.bin"/><Relationship Id="rId6" Type="http://schemas.openxmlformats.org/officeDocument/2006/relationships/image" Target="../media/image257.png"/><Relationship Id="rId7" Type="http://schemas.openxmlformats.org/officeDocument/2006/relationships/oleObject" Target="../embeddings/oleObject68.bin"/><Relationship Id="rId8" Type="http://schemas.openxmlformats.org/officeDocument/2006/relationships/image" Target="../media/image258.png"/><Relationship Id="rId9" Type="http://schemas.openxmlformats.org/officeDocument/2006/relationships/oleObject" Target="../embeddings/oleObject69.bin"/><Relationship Id="rId10" Type="http://schemas.openxmlformats.org/officeDocument/2006/relationships/image" Target="../media/image259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3.bin"/><Relationship Id="rId4" Type="http://schemas.openxmlformats.org/officeDocument/2006/relationships/image" Target="../media/image265.png"/><Relationship Id="rId5" Type="http://schemas.openxmlformats.org/officeDocument/2006/relationships/oleObject" Target="../embeddings/oleObject74.bin"/><Relationship Id="rId6" Type="http://schemas.openxmlformats.org/officeDocument/2006/relationships/image" Target="../media/image266.png"/><Relationship Id="rId1" Type="http://schemas.openxmlformats.org/officeDocument/2006/relationships/vmlDrawing" Target="../drawings/vmlDrawing30.vml"/><Relationship Id="rId2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emf"/><Relationship Id="rId3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5" Type="http://schemas.openxmlformats.org/officeDocument/2006/relationships/image" Target="../media/image5.tiff"/><Relationship Id="rId6" Type="http://schemas.openxmlformats.org/officeDocument/2006/relationships/image" Target="../media/image6.tiff"/><Relationship Id="rId7" Type="http://schemas.openxmlformats.org/officeDocument/2006/relationships/image" Target="../media/image7.tiff"/><Relationship Id="rId8" Type="http://schemas.openxmlformats.org/officeDocument/2006/relationships/image" Target="../media/image8.tiff"/><Relationship Id="rId9" Type="http://schemas.openxmlformats.org/officeDocument/2006/relationships/image" Target="../media/image9.tiff"/><Relationship Id="rId10" Type="http://schemas.openxmlformats.org/officeDocument/2006/relationships/image" Target="../media/image10.tiff"/><Relationship Id="rId11" Type="http://schemas.openxmlformats.org/officeDocument/2006/relationships/image" Target="../media/image11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jpe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58.emf"/><Relationship Id="rId5" Type="http://schemas.openxmlformats.org/officeDocument/2006/relationships/image" Target="../media/image59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5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wmf"/><Relationship Id="rId3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oleObject" Target="../embeddings/oleObject2.bin"/><Relationship Id="rId7" Type="http://schemas.openxmlformats.org/officeDocument/2006/relationships/image" Target="../media/image68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tiff"/><Relationship Id="rId12" Type="http://schemas.openxmlformats.org/officeDocument/2006/relationships/image" Target="../media/image22.tiff"/><Relationship Id="rId13" Type="http://schemas.openxmlformats.org/officeDocument/2006/relationships/image" Target="../media/image23.tiff"/><Relationship Id="rId14" Type="http://schemas.openxmlformats.org/officeDocument/2006/relationships/image" Target="../media/image24.tiff"/><Relationship Id="rId15" Type="http://schemas.openxmlformats.org/officeDocument/2006/relationships/image" Target="../media/image25.tiff"/><Relationship Id="rId16" Type="http://schemas.openxmlformats.org/officeDocument/2006/relationships/image" Target="../media/image26.tiff"/><Relationship Id="rId17" Type="http://schemas.openxmlformats.org/officeDocument/2006/relationships/image" Target="../media/image27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tiff"/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5" Type="http://schemas.openxmlformats.org/officeDocument/2006/relationships/image" Target="../media/image15.tiff"/><Relationship Id="rId6" Type="http://schemas.openxmlformats.org/officeDocument/2006/relationships/image" Target="../media/image16.tiff"/><Relationship Id="rId7" Type="http://schemas.openxmlformats.org/officeDocument/2006/relationships/image" Target="../media/image17.tiff"/><Relationship Id="rId8" Type="http://schemas.openxmlformats.org/officeDocument/2006/relationships/image" Target="../media/image18.tiff"/><Relationship Id="rId9" Type="http://schemas.openxmlformats.org/officeDocument/2006/relationships/image" Target="../media/image19.tiff"/><Relationship Id="rId10" Type="http://schemas.openxmlformats.org/officeDocument/2006/relationships/image" Target="../media/image20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oleObject" Target="../embeddings/oleObject3.bin"/><Relationship Id="rId5" Type="http://schemas.openxmlformats.org/officeDocument/2006/relationships/image" Target="../media/image70.png"/><Relationship Id="rId6" Type="http://schemas.openxmlformats.org/officeDocument/2006/relationships/image" Target="../media/image67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74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7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7" Type="http://schemas.openxmlformats.org/officeDocument/2006/relationships/image" Target="../media/image83.png"/><Relationship Id="rId8" Type="http://schemas.openxmlformats.org/officeDocument/2006/relationships/image" Target="../media/image82.png"/><Relationship Id="rId9" Type="http://schemas.openxmlformats.org/officeDocument/2006/relationships/image" Target="../media/image84.png"/><Relationship Id="rId10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86.png"/><Relationship Id="rId5" Type="http://schemas.openxmlformats.org/officeDocument/2006/relationships/oleObject" Target="../embeddings/oleObject6.bin"/><Relationship Id="rId6" Type="http://schemas.openxmlformats.org/officeDocument/2006/relationships/image" Target="../media/image87.png"/><Relationship Id="rId7" Type="http://schemas.openxmlformats.org/officeDocument/2006/relationships/oleObject" Target="../embeddings/oleObject7.bin"/><Relationship Id="rId8" Type="http://schemas.openxmlformats.org/officeDocument/2006/relationships/image" Target="../media/image88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86.png"/><Relationship Id="rId5" Type="http://schemas.openxmlformats.org/officeDocument/2006/relationships/oleObject" Target="../embeddings/oleObject9.bin"/><Relationship Id="rId6" Type="http://schemas.openxmlformats.org/officeDocument/2006/relationships/image" Target="../media/image87.png"/><Relationship Id="rId7" Type="http://schemas.openxmlformats.org/officeDocument/2006/relationships/oleObject" Target="../embeddings/oleObject10.bin"/><Relationship Id="rId8" Type="http://schemas.openxmlformats.org/officeDocument/2006/relationships/image" Target="../media/image89.png"/><Relationship Id="rId9" Type="http://schemas.openxmlformats.org/officeDocument/2006/relationships/oleObject" Target="../embeddings/oleObject11.bin"/><Relationship Id="rId10" Type="http://schemas.openxmlformats.org/officeDocument/2006/relationships/image" Target="../media/image88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oleObject" Target="../embeddings/oleObject12.bin"/><Relationship Id="rId5" Type="http://schemas.openxmlformats.org/officeDocument/2006/relationships/image" Target="../media/image94.png"/><Relationship Id="rId6" Type="http://schemas.openxmlformats.org/officeDocument/2006/relationships/oleObject" Target="../embeddings/oleObject13.bin"/><Relationship Id="rId7" Type="http://schemas.openxmlformats.org/officeDocument/2006/relationships/image" Target="../media/image95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6" Type="http://schemas.openxmlformats.org/officeDocument/2006/relationships/image" Target="../media/image101.png"/><Relationship Id="rId7" Type="http://schemas.openxmlformats.org/officeDocument/2006/relationships/image" Target="../media/image102.png"/><Relationship Id="rId8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6" Type="http://schemas.openxmlformats.org/officeDocument/2006/relationships/image" Target="../media/image101.png"/><Relationship Id="rId7" Type="http://schemas.openxmlformats.org/officeDocument/2006/relationships/image" Target="../media/image102.png"/><Relationship Id="rId8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104.wmf"/><Relationship Id="rId5" Type="http://schemas.openxmlformats.org/officeDocument/2006/relationships/oleObject" Target="../embeddings/oleObject15.bin"/><Relationship Id="rId6" Type="http://schemas.openxmlformats.org/officeDocument/2006/relationships/image" Target="../media/image105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oleObject" Target="../embeddings/oleObject16.bin"/><Relationship Id="rId5" Type="http://schemas.openxmlformats.org/officeDocument/2006/relationships/image" Target="../media/image106.png"/><Relationship Id="rId6" Type="http://schemas.openxmlformats.org/officeDocument/2006/relationships/image" Target="../media/image108.png"/><Relationship Id="rId7" Type="http://schemas.openxmlformats.org/officeDocument/2006/relationships/image" Target="../media/image109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4" Type="http://schemas.openxmlformats.org/officeDocument/2006/relationships/image" Target="../media/image106.png"/><Relationship Id="rId5" Type="http://schemas.openxmlformats.org/officeDocument/2006/relationships/oleObject" Target="../embeddings/oleObject18.bin"/><Relationship Id="rId6" Type="http://schemas.openxmlformats.org/officeDocument/2006/relationships/image" Target="../media/image110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1.png"/><Relationship Id="rId3" Type="http://schemas.openxmlformats.org/officeDocument/2006/relationships/image" Target="../media/image11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4" Type="http://schemas.openxmlformats.org/officeDocument/2006/relationships/image" Target="../media/image115.emf"/><Relationship Id="rId5" Type="http://schemas.openxmlformats.org/officeDocument/2006/relationships/oleObject" Target="../embeddings/oleObject19.bin"/><Relationship Id="rId6" Type="http://schemas.openxmlformats.org/officeDocument/2006/relationships/image" Target="../media/image86.png"/><Relationship Id="rId7" Type="http://schemas.openxmlformats.org/officeDocument/2006/relationships/oleObject" Target="../embeddings/oleObject20.bin"/><Relationship Id="rId8" Type="http://schemas.openxmlformats.org/officeDocument/2006/relationships/image" Target="../media/image113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oleObject" Target="../embeddings/oleObject21.bin"/><Relationship Id="rId5" Type="http://schemas.openxmlformats.org/officeDocument/2006/relationships/image" Target="../media/image105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Relationship Id="rId3" Type="http://schemas.openxmlformats.org/officeDocument/2006/relationships/image" Target="../media/image117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9.png"/><Relationship Id="rId3" Type="http://schemas.openxmlformats.org/officeDocument/2006/relationships/image" Target="../media/image1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4" Type="http://schemas.openxmlformats.org/officeDocument/2006/relationships/image" Target="../media/image12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1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4.png"/><Relationship Id="rId3" Type="http://schemas.openxmlformats.org/officeDocument/2006/relationships/image" Target="../media/image125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6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7.e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8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6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4" Type="http://schemas.openxmlformats.org/officeDocument/2006/relationships/oleObject" Target="../embeddings/oleObject22.bin"/><Relationship Id="rId5" Type="http://schemas.openxmlformats.org/officeDocument/2006/relationships/image" Target="../media/image129.png"/><Relationship Id="rId6" Type="http://schemas.openxmlformats.org/officeDocument/2006/relationships/oleObject" Target="../embeddings/oleObject23.bin"/><Relationship Id="rId7" Type="http://schemas.openxmlformats.org/officeDocument/2006/relationships/image" Target="../media/image130.png"/><Relationship Id="rId8" Type="http://schemas.openxmlformats.org/officeDocument/2006/relationships/image" Target="../media/image133.png"/><Relationship Id="rId9" Type="http://schemas.openxmlformats.org/officeDocument/2006/relationships/oleObject" Target="../embeddings/oleObject24.bin"/><Relationship Id="rId10" Type="http://schemas.openxmlformats.org/officeDocument/2006/relationships/image" Target="../media/image131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4" Type="http://schemas.openxmlformats.org/officeDocument/2006/relationships/oleObject" Target="../embeddings/oleObject25.bin"/><Relationship Id="rId5" Type="http://schemas.openxmlformats.org/officeDocument/2006/relationships/image" Target="../media/image129.png"/><Relationship Id="rId6" Type="http://schemas.openxmlformats.org/officeDocument/2006/relationships/oleObject" Target="../embeddings/oleObject26.bin"/><Relationship Id="rId7" Type="http://schemas.openxmlformats.org/officeDocument/2006/relationships/image" Target="../media/image130.png"/><Relationship Id="rId8" Type="http://schemas.openxmlformats.org/officeDocument/2006/relationships/image" Target="../media/image133.png"/><Relationship Id="rId9" Type="http://schemas.openxmlformats.org/officeDocument/2006/relationships/oleObject" Target="../embeddings/oleObject27.bin"/><Relationship Id="rId10" Type="http://schemas.openxmlformats.org/officeDocument/2006/relationships/image" Target="../media/image131.pn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4.png"/><Relationship Id="rId3" Type="http://schemas.openxmlformats.org/officeDocument/2006/relationships/image" Target="../media/image108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4" Type="http://schemas.openxmlformats.org/officeDocument/2006/relationships/image" Target="../media/image135.png"/><Relationship Id="rId5" Type="http://schemas.openxmlformats.org/officeDocument/2006/relationships/image" Target="../media/image108.png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4" Type="http://schemas.openxmlformats.org/officeDocument/2006/relationships/image" Target="../media/image139.png"/><Relationship Id="rId5" Type="http://schemas.openxmlformats.org/officeDocument/2006/relationships/image" Target="../media/image140.png"/><Relationship Id="rId6" Type="http://schemas.openxmlformats.org/officeDocument/2006/relationships/oleObject" Target="../embeddings/oleObject29.bin"/><Relationship Id="rId7" Type="http://schemas.openxmlformats.org/officeDocument/2006/relationships/image" Target="../media/image136.png"/><Relationship Id="rId8" Type="http://schemas.openxmlformats.org/officeDocument/2006/relationships/oleObject" Target="../embeddings/oleObject30.bin"/><Relationship Id="rId9" Type="http://schemas.openxmlformats.org/officeDocument/2006/relationships/image" Target="../media/image137.png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4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1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2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3.wmf"/><Relationship Id="rId3" Type="http://schemas.openxmlformats.org/officeDocument/2006/relationships/image" Target="../media/image14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2305" y="0"/>
            <a:ext cx="7772400" cy="888170"/>
          </a:xfrm>
        </p:spPr>
        <p:txBody>
          <a:bodyPr>
            <a:normAutofit/>
          </a:bodyPr>
          <a:lstStyle/>
          <a:p>
            <a:r>
              <a:rPr lang="en-US" dirty="0" err="1" smtClean="0"/>
              <a:t>Hadron</a:t>
            </a:r>
            <a:r>
              <a:rPr lang="en-US" dirty="0" smtClean="0"/>
              <a:t> Spectroscopy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2267" y="5239959"/>
            <a:ext cx="6400800" cy="1752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Stephen Lars Olsen</a:t>
            </a:r>
          </a:p>
          <a:p>
            <a:r>
              <a:rPr lang="en-US" sz="1800" dirty="0" smtClean="0"/>
              <a:t>Institute for Basic Science (KOREA)</a:t>
            </a:r>
          </a:p>
          <a:p>
            <a:r>
              <a:rPr lang="en-US" sz="1800" dirty="0" smtClean="0"/>
              <a:t>University of the Chinese Academy of Science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2834970" y="6308787"/>
            <a:ext cx="2761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Weihai</a:t>
            </a:r>
            <a:r>
              <a:rPr lang="ru-RU" dirty="0" smtClean="0"/>
              <a:t> </a:t>
            </a:r>
            <a:r>
              <a:rPr lang="en-US" dirty="0" smtClean="0"/>
              <a:t>August 16-19, 201</a:t>
            </a:r>
            <a:r>
              <a:rPr lang="en-US" dirty="0"/>
              <a:t>8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0030" y="1474860"/>
            <a:ext cx="5334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970" y="851620"/>
            <a:ext cx="3228791" cy="43253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83794" y="805877"/>
            <a:ext cx="1589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Lecture 4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Bingo!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450" y="1849413"/>
            <a:ext cx="54991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1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13" y="0"/>
            <a:ext cx="8229600" cy="94129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found by </a:t>
            </a:r>
            <a:r>
              <a:rPr lang="en-US" dirty="0" err="1" smtClean="0">
                <a:solidFill>
                  <a:srgbClr val="000090"/>
                </a:solidFill>
              </a:rPr>
              <a:t>BaBar</a:t>
            </a:r>
            <a:r>
              <a:rPr lang="en-US" dirty="0" smtClean="0">
                <a:solidFill>
                  <a:srgbClr val="000090"/>
                </a:solidFill>
              </a:rPr>
              <a:t> in </a:t>
            </a:r>
            <a:r>
              <a:rPr lang="en-US" dirty="0" err="1" smtClean="0">
                <a:solidFill>
                  <a:srgbClr val="000090"/>
                </a:solidFill>
              </a:rPr>
              <a:t>e</a:t>
            </a:r>
            <a:r>
              <a:rPr lang="en-US" baseline="30000" dirty="0" err="1" smtClean="0">
                <a:solidFill>
                  <a:srgbClr val="000090"/>
                </a:solidFill>
              </a:rPr>
              <a:t>+</a:t>
            </a:r>
            <a:r>
              <a:rPr lang="en-US" dirty="0" err="1" smtClean="0">
                <a:solidFill>
                  <a:srgbClr val="000090"/>
                </a:solidFill>
              </a:rPr>
              <a:t>e</a:t>
            </a:r>
            <a:r>
              <a:rPr lang="en-US" baseline="30000" dirty="0" smtClean="0">
                <a:solidFill>
                  <a:srgbClr val="000090"/>
                </a:solidFill>
              </a:rPr>
              <a:t>- </a:t>
            </a:r>
            <a:r>
              <a:rPr lang="en-US" altLang="zh-CN" b="1" dirty="0" err="1" smtClean="0">
                <a:solidFill>
                  <a:srgbClr val="00009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Wingdings"/>
              </a:rPr>
              <a:t></a:t>
            </a:r>
            <a:r>
              <a:rPr lang="en-US" altLang="zh-CN" b="1" dirty="0" smtClean="0">
                <a:solidFill>
                  <a:srgbClr val="00009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 </a:t>
            </a:r>
            <a:r>
              <a:rPr lang="en-US" altLang="zh-CN" b="1" dirty="0" smtClean="0">
                <a:solidFill>
                  <a:srgbClr val="000090"/>
                </a:solidFill>
                <a:latin typeface="Symbol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γ</a:t>
            </a:r>
            <a:r>
              <a:rPr lang="en-US" altLang="zh-CN" b="1" baseline="-25000" dirty="0" smtClean="0">
                <a:solidFill>
                  <a:srgbClr val="00009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ISR</a:t>
            </a:r>
            <a:r>
              <a:rPr lang="en-US" altLang="zh-CN" b="1" dirty="0" smtClean="0">
                <a:solidFill>
                  <a:srgbClr val="00009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π</a:t>
            </a:r>
            <a:r>
              <a:rPr lang="en-US" altLang="zh-CN" b="1" baseline="30000" dirty="0" smtClean="0">
                <a:solidFill>
                  <a:srgbClr val="00009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+</a:t>
            </a:r>
            <a:r>
              <a:rPr lang="en-US" altLang="zh-CN" b="1" dirty="0" smtClean="0">
                <a:solidFill>
                  <a:srgbClr val="00009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π</a:t>
            </a:r>
            <a:r>
              <a:rPr lang="en-US" altLang="zh-CN" b="1" baseline="30000" dirty="0" smtClean="0">
                <a:solidFill>
                  <a:srgbClr val="00009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-</a:t>
            </a:r>
            <a:r>
              <a:rPr lang="en-US" altLang="zh-CN" b="1" dirty="0" smtClean="0">
                <a:solidFill>
                  <a:srgbClr val="00009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J/ψ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464" y="1152468"/>
            <a:ext cx="5562600" cy="287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13"/>
          <p:cNvSpPr>
            <a:spLocks noChangeArrowheads="1"/>
          </p:cNvSpPr>
          <p:nvPr/>
        </p:nvSpPr>
        <p:spPr bwMode="auto">
          <a:xfrm rot="1154173">
            <a:off x="4337584" y="2410873"/>
            <a:ext cx="334136" cy="179535"/>
          </a:xfrm>
          <a:prstGeom prst="ellips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9034" y="2051649"/>
            <a:ext cx="1908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/>
              </a:rPr>
              <a:t>σ</a:t>
            </a:r>
            <a:r>
              <a:rPr lang="en-US" dirty="0" err="1" smtClean="0"/>
              <a:t>(e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hadrons)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426602" y="3842765"/>
            <a:ext cx="1068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-25000" dirty="0" err="1" smtClean="0"/>
              <a:t>cm</a:t>
            </a:r>
            <a:r>
              <a:rPr lang="en-US" dirty="0" smtClean="0"/>
              <a:t> (</a:t>
            </a:r>
            <a:r>
              <a:rPr lang="en-US" dirty="0" err="1" smtClean="0"/>
              <a:t>GeV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822" y="3398666"/>
            <a:ext cx="3417903" cy="232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 rot="16200000" flipH="1">
            <a:off x="4363084" y="2907064"/>
            <a:ext cx="996172" cy="338399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0800000" flipV="1">
            <a:off x="1830823" y="2420980"/>
            <a:ext cx="2516091" cy="1153367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3034393" y="3574350"/>
            <a:ext cx="1934005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400" dirty="0" err="1" smtClean="0">
                <a:solidFill>
                  <a:srgbClr val="006600"/>
                </a:solidFill>
                <a:latin typeface="Tahoma" pitchFamily="34" charset="0"/>
              </a:rPr>
              <a:t>BaBar</a:t>
            </a:r>
            <a:r>
              <a:rPr lang="en-US" sz="1400" dirty="0" smtClean="0">
                <a:solidFill>
                  <a:srgbClr val="006600"/>
                </a:solidFill>
                <a:latin typeface="Tahoma" pitchFamily="34" charset="0"/>
              </a:rPr>
              <a:t> PRD86, 051102</a:t>
            </a:r>
            <a:endParaRPr lang="it-IT" altLang="zh-CN" sz="1400" dirty="0">
              <a:solidFill>
                <a:srgbClr val="006600"/>
              </a:solidFill>
              <a:latin typeface="Tahoma" pitchFamily="34" charset="0"/>
            </a:endParaRPr>
          </a:p>
        </p:txBody>
      </p:sp>
      <p:pic>
        <p:nvPicPr>
          <p:cNvPr id="12" name="Picture 17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1676" y="1412918"/>
            <a:ext cx="2020397" cy="116526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25" name="TextBox 24"/>
          <p:cNvSpPr txBox="1"/>
          <p:nvPr/>
        </p:nvSpPr>
        <p:spPr>
          <a:xfrm>
            <a:off x="3193696" y="5629565"/>
            <a:ext cx="19076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M(</a:t>
            </a:r>
            <a:r>
              <a:rPr lang="en-US" altLang="zh-CN" b="1" dirty="0" smtClean="0">
                <a:solidFill>
                  <a:srgbClr val="00009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π</a:t>
            </a:r>
            <a:r>
              <a:rPr lang="en-US" altLang="zh-CN" b="1" baseline="30000" dirty="0" smtClean="0">
                <a:solidFill>
                  <a:srgbClr val="00009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+</a:t>
            </a:r>
            <a:r>
              <a:rPr lang="en-US" altLang="zh-CN" b="1" dirty="0" smtClean="0">
                <a:solidFill>
                  <a:srgbClr val="00009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π</a:t>
            </a:r>
            <a:r>
              <a:rPr lang="en-US" altLang="zh-CN" b="1" baseline="30000" dirty="0" smtClean="0">
                <a:solidFill>
                  <a:srgbClr val="00009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-</a:t>
            </a:r>
            <a:r>
              <a:rPr lang="en-US" altLang="zh-CN" b="1" dirty="0" smtClean="0">
                <a:solidFill>
                  <a:srgbClr val="00009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J/ψ</a:t>
            </a:r>
            <a:r>
              <a:rPr lang="en-US" dirty="0" smtClean="0">
                <a:solidFill>
                  <a:srgbClr val="000090"/>
                </a:solidFill>
              </a:rPr>
              <a:t>) (</a:t>
            </a:r>
            <a:r>
              <a:rPr lang="en-US" dirty="0" err="1" smtClean="0">
                <a:solidFill>
                  <a:srgbClr val="000090"/>
                </a:solidFill>
              </a:rPr>
              <a:t>GeV</a:t>
            </a:r>
            <a:r>
              <a:rPr lang="en-US" dirty="0" smtClean="0">
                <a:solidFill>
                  <a:srgbClr val="000090"/>
                </a:solidFill>
              </a:rPr>
              <a:t>)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81324" y="4341090"/>
            <a:ext cx="825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Y(4260)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4027431"/>
            <a:ext cx="1949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/>
              </a:rPr>
              <a:t>σ</a:t>
            </a:r>
            <a:r>
              <a:rPr lang="en-US" dirty="0" err="1" smtClean="0"/>
              <a:t>(e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altLang="zh-CN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π</a:t>
            </a:r>
            <a:r>
              <a:rPr lang="en-US" altLang="zh-CN" b="1" baseline="30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+</a:t>
            </a:r>
            <a:r>
              <a:rPr lang="en-US" altLang="zh-CN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π</a:t>
            </a:r>
            <a:r>
              <a:rPr lang="en-US" altLang="zh-CN" b="1" baseline="30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-</a:t>
            </a:r>
            <a:r>
              <a:rPr lang="en-US" altLang="zh-CN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J/ψ</a:t>
            </a:r>
            <a:r>
              <a:rPr lang="en-US" dirty="0" smtClean="0">
                <a:sym typeface="Wingdings"/>
              </a:rPr>
              <a:t>)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336876" y="1627550"/>
            <a:ext cx="315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α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13" y="0"/>
            <a:ext cx="8229600" cy="94129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found by </a:t>
            </a:r>
            <a:r>
              <a:rPr lang="en-US" dirty="0" err="1" smtClean="0">
                <a:solidFill>
                  <a:srgbClr val="000090"/>
                </a:solidFill>
              </a:rPr>
              <a:t>BaBar</a:t>
            </a:r>
            <a:r>
              <a:rPr lang="en-US" dirty="0" smtClean="0">
                <a:solidFill>
                  <a:srgbClr val="000090"/>
                </a:solidFill>
              </a:rPr>
              <a:t> in </a:t>
            </a:r>
            <a:r>
              <a:rPr lang="en-US" dirty="0" err="1" smtClean="0">
                <a:solidFill>
                  <a:srgbClr val="000090"/>
                </a:solidFill>
              </a:rPr>
              <a:t>e</a:t>
            </a:r>
            <a:r>
              <a:rPr lang="en-US" baseline="30000" dirty="0" err="1" smtClean="0">
                <a:solidFill>
                  <a:srgbClr val="000090"/>
                </a:solidFill>
              </a:rPr>
              <a:t>+</a:t>
            </a:r>
            <a:r>
              <a:rPr lang="en-US" dirty="0" err="1" smtClean="0">
                <a:solidFill>
                  <a:srgbClr val="000090"/>
                </a:solidFill>
              </a:rPr>
              <a:t>e</a:t>
            </a:r>
            <a:r>
              <a:rPr lang="en-US" baseline="30000" dirty="0" smtClean="0">
                <a:solidFill>
                  <a:srgbClr val="000090"/>
                </a:solidFill>
              </a:rPr>
              <a:t>- </a:t>
            </a:r>
            <a:r>
              <a:rPr lang="en-US" altLang="zh-CN" b="1" dirty="0" err="1" smtClean="0">
                <a:solidFill>
                  <a:srgbClr val="00009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Wingdings"/>
              </a:rPr>
              <a:t></a:t>
            </a:r>
            <a:r>
              <a:rPr lang="en-US" altLang="zh-CN" b="1" dirty="0" smtClean="0">
                <a:solidFill>
                  <a:srgbClr val="00009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 </a:t>
            </a:r>
            <a:r>
              <a:rPr lang="en-US" altLang="zh-CN" b="1" dirty="0" smtClean="0">
                <a:solidFill>
                  <a:srgbClr val="000090"/>
                </a:solidFill>
                <a:latin typeface="Symbol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γ</a:t>
            </a:r>
            <a:r>
              <a:rPr lang="en-US" altLang="zh-CN" b="1" baseline="-25000" dirty="0" smtClean="0">
                <a:solidFill>
                  <a:srgbClr val="00009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ISR</a:t>
            </a:r>
            <a:r>
              <a:rPr lang="en-US" altLang="zh-CN" b="1" dirty="0" smtClean="0">
                <a:solidFill>
                  <a:srgbClr val="00009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π</a:t>
            </a:r>
            <a:r>
              <a:rPr lang="en-US" altLang="zh-CN" b="1" baseline="30000" dirty="0" smtClean="0">
                <a:solidFill>
                  <a:srgbClr val="00009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+</a:t>
            </a:r>
            <a:r>
              <a:rPr lang="en-US" altLang="zh-CN" b="1" dirty="0" smtClean="0">
                <a:solidFill>
                  <a:srgbClr val="00009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π</a:t>
            </a:r>
            <a:r>
              <a:rPr lang="en-US" altLang="zh-CN" b="1" baseline="30000" dirty="0" smtClean="0">
                <a:solidFill>
                  <a:srgbClr val="00009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-</a:t>
            </a:r>
            <a:r>
              <a:rPr lang="en-US" altLang="zh-CN" b="1" dirty="0" smtClean="0">
                <a:solidFill>
                  <a:srgbClr val="00009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J/ψ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464" y="1152468"/>
            <a:ext cx="5562600" cy="287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13"/>
          <p:cNvSpPr>
            <a:spLocks noChangeArrowheads="1"/>
          </p:cNvSpPr>
          <p:nvPr/>
        </p:nvSpPr>
        <p:spPr bwMode="auto">
          <a:xfrm rot="1154173">
            <a:off x="4337584" y="2410873"/>
            <a:ext cx="334136" cy="179535"/>
          </a:xfrm>
          <a:prstGeom prst="ellips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9034" y="2051649"/>
            <a:ext cx="1908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/>
              </a:rPr>
              <a:t>σ</a:t>
            </a:r>
            <a:r>
              <a:rPr lang="en-US" dirty="0" err="1" smtClean="0"/>
              <a:t>(e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hadrons)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426602" y="3842765"/>
            <a:ext cx="1068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-25000" dirty="0" err="1" smtClean="0"/>
              <a:t>cm</a:t>
            </a:r>
            <a:r>
              <a:rPr lang="en-US" dirty="0" smtClean="0"/>
              <a:t> (</a:t>
            </a:r>
            <a:r>
              <a:rPr lang="en-US" dirty="0" err="1" smtClean="0"/>
              <a:t>GeV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822" y="3398666"/>
            <a:ext cx="3417903" cy="232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 rot="16200000" flipH="1">
            <a:off x="4363084" y="2907064"/>
            <a:ext cx="996172" cy="338399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0800000" flipV="1">
            <a:off x="1830823" y="2420980"/>
            <a:ext cx="2516091" cy="1153367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3034393" y="3574350"/>
            <a:ext cx="1934005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400" dirty="0" err="1" smtClean="0">
                <a:solidFill>
                  <a:srgbClr val="006600"/>
                </a:solidFill>
                <a:latin typeface="Tahoma" pitchFamily="34" charset="0"/>
              </a:rPr>
              <a:t>BaBar</a:t>
            </a:r>
            <a:r>
              <a:rPr lang="en-US" sz="1400" dirty="0" smtClean="0">
                <a:solidFill>
                  <a:srgbClr val="006600"/>
                </a:solidFill>
                <a:latin typeface="Tahoma" pitchFamily="34" charset="0"/>
              </a:rPr>
              <a:t> PRD86, 051102</a:t>
            </a:r>
            <a:endParaRPr lang="it-IT" altLang="zh-CN" sz="1400" dirty="0">
              <a:solidFill>
                <a:srgbClr val="006600"/>
              </a:solidFill>
              <a:latin typeface="Tahoma" pitchFamily="34" charset="0"/>
            </a:endParaRPr>
          </a:p>
        </p:txBody>
      </p:sp>
      <p:pic>
        <p:nvPicPr>
          <p:cNvPr id="12" name="Picture 17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1676" y="1412918"/>
            <a:ext cx="2020397" cy="116526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25" name="TextBox 24"/>
          <p:cNvSpPr txBox="1"/>
          <p:nvPr/>
        </p:nvSpPr>
        <p:spPr>
          <a:xfrm>
            <a:off x="3193696" y="5629565"/>
            <a:ext cx="19076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M(</a:t>
            </a:r>
            <a:r>
              <a:rPr lang="en-US" altLang="zh-CN" b="1" dirty="0" smtClean="0">
                <a:solidFill>
                  <a:srgbClr val="00009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π</a:t>
            </a:r>
            <a:r>
              <a:rPr lang="en-US" altLang="zh-CN" b="1" baseline="30000" dirty="0" smtClean="0">
                <a:solidFill>
                  <a:srgbClr val="00009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+</a:t>
            </a:r>
            <a:r>
              <a:rPr lang="en-US" altLang="zh-CN" b="1" dirty="0" smtClean="0">
                <a:solidFill>
                  <a:srgbClr val="00009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π</a:t>
            </a:r>
            <a:r>
              <a:rPr lang="en-US" altLang="zh-CN" b="1" baseline="30000" dirty="0" smtClean="0">
                <a:solidFill>
                  <a:srgbClr val="00009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-</a:t>
            </a:r>
            <a:r>
              <a:rPr lang="en-US" altLang="zh-CN" b="1" dirty="0" smtClean="0">
                <a:solidFill>
                  <a:srgbClr val="00009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J/ψ</a:t>
            </a:r>
            <a:r>
              <a:rPr lang="en-US" dirty="0" smtClean="0">
                <a:solidFill>
                  <a:srgbClr val="000090"/>
                </a:solidFill>
              </a:rPr>
              <a:t>) (</a:t>
            </a:r>
            <a:r>
              <a:rPr lang="en-US" dirty="0" err="1" smtClean="0">
                <a:solidFill>
                  <a:srgbClr val="000090"/>
                </a:solidFill>
              </a:rPr>
              <a:t>GeV</a:t>
            </a:r>
            <a:r>
              <a:rPr lang="en-US" dirty="0" smtClean="0">
                <a:solidFill>
                  <a:srgbClr val="000090"/>
                </a:solidFill>
              </a:rPr>
              <a:t>)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81324" y="4341090"/>
            <a:ext cx="825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Y(4260)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4027431"/>
            <a:ext cx="1949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/>
              </a:rPr>
              <a:t>σ</a:t>
            </a:r>
            <a:r>
              <a:rPr lang="en-US" dirty="0" err="1" smtClean="0"/>
              <a:t>(e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altLang="zh-CN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π</a:t>
            </a:r>
            <a:r>
              <a:rPr lang="en-US" altLang="zh-CN" b="1" baseline="30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+</a:t>
            </a:r>
            <a:r>
              <a:rPr lang="en-US" altLang="zh-CN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π</a:t>
            </a:r>
            <a:r>
              <a:rPr lang="en-US" altLang="zh-CN" b="1" baseline="30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-</a:t>
            </a:r>
            <a:r>
              <a:rPr lang="en-US" altLang="zh-CN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J/ψ</a:t>
            </a:r>
            <a:r>
              <a:rPr lang="en-US" dirty="0" smtClean="0">
                <a:sym typeface="Wingdings"/>
              </a:rPr>
              <a:t>)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336876" y="1627550"/>
            <a:ext cx="315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α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2608" y="3475096"/>
            <a:ext cx="2767392" cy="293018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122608" y="6405276"/>
            <a:ext cx="1385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Xinchou</a:t>
            </a:r>
            <a:r>
              <a:rPr lang="en-US" dirty="0" smtClean="0"/>
              <a:t> Lou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530052" y="6393325"/>
            <a:ext cx="123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</a:t>
            </a:r>
            <a:r>
              <a:rPr lang="en-US" dirty="0" err="1" smtClean="0"/>
              <a:t>Shuwei</a:t>
            </a:r>
            <a:r>
              <a:rPr lang="en-US" dirty="0" smtClean="0"/>
              <a:t> Ye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Y(4260)?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494" y="1799109"/>
            <a:ext cx="2837195" cy="38850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63227" y="2195971"/>
            <a:ext cx="584916" cy="24622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 smtClean="0"/>
              <a:t>Y(4260)</a:t>
            </a:r>
            <a:endParaRPr lang="en-US"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5986465" y="3438734"/>
            <a:ext cx="2828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all the J</a:t>
            </a:r>
            <a:r>
              <a:rPr lang="en-US" baseline="30000" dirty="0" smtClean="0">
                <a:solidFill>
                  <a:srgbClr val="800000"/>
                </a:solidFill>
              </a:rPr>
              <a:t>PC</a:t>
            </a:r>
            <a:r>
              <a:rPr lang="en-US" dirty="0" smtClean="0">
                <a:solidFill>
                  <a:srgbClr val="800000"/>
                </a:solidFill>
              </a:rPr>
              <a:t> = 1</a:t>
            </a:r>
            <a:r>
              <a:rPr lang="en-US" baseline="30000" dirty="0" smtClean="0">
                <a:solidFill>
                  <a:srgbClr val="800000"/>
                </a:solidFill>
              </a:rPr>
              <a:t>-</a:t>
            </a:r>
            <a:r>
              <a:rPr lang="en-US" sz="500" baseline="30000" dirty="0" smtClean="0">
                <a:solidFill>
                  <a:srgbClr val="800000"/>
                </a:solidFill>
              </a:rPr>
              <a:t> </a:t>
            </a:r>
            <a:r>
              <a:rPr lang="en-US" baseline="30000" dirty="0" smtClean="0">
                <a:solidFill>
                  <a:srgbClr val="800000"/>
                </a:solidFill>
              </a:rPr>
              <a:t>- </a:t>
            </a:r>
            <a:r>
              <a:rPr lang="en-US" dirty="0" err="1" smtClean="0">
                <a:solidFill>
                  <a:srgbClr val="800000"/>
                </a:solidFill>
              </a:rPr>
              <a:t>charmonium</a:t>
            </a:r>
            <a:endParaRPr lang="en-US" dirty="0" smtClean="0">
              <a:solidFill>
                <a:srgbClr val="800000"/>
              </a:solidFill>
            </a:endParaRPr>
          </a:p>
          <a:p>
            <a:r>
              <a:rPr lang="en-US" dirty="0" smtClean="0">
                <a:solidFill>
                  <a:srgbClr val="800000"/>
                </a:solidFill>
              </a:rPr>
              <a:t>states below M=4500 </a:t>
            </a:r>
            <a:r>
              <a:rPr lang="en-US" dirty="0" err="1" smtClean="0">
                <a:solidFill>
                  <a:srgbClr val="800000"/>
                </a:solidFill>
              </a:rPr>
              <a:t>MeV</a:t>
            </a:r>
            <a:endParaRPr lang="en-US" dirty="0" smtClean="0">
              <a:solidFill>
                <a:srgbClr val="800000"/>
              </a:solidFill>
            </a:endParaRPr>
          </a:p>
          <a:p>
            <a:r>
              <a:rPr lang="en-US" dirty="0" smtClean="0">
                <a:solidFill>
                  <a:srgbClr val="800000"/>
                </a:solidFill>
              </a:rPr>
              <a:t>have already been assigned 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6" name="Picture 17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1038" y="1799109"/>
            <a:ext cx="1601529" cy="92367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7" name="TextBox 6"/>
          <p:cNvSpPr txBox="1"/>
          <p:nvPr/>
        </p:nvSpPr>
        <p:spPr>
          <a:xfrm>
            <a:off x="6027877" y="2886748"/>
            <a:ext cx="2521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800000"/>
                </a:solidFill>
              </a:rPr>
              <a:t>prod. mode ensures J</a:t>
            </a:r>
            <a:r>
              <a:rPr lang="en-US" sz="1600" baseline="30000" dirty="0" smtClean="0">
                <a:solidFill>
                  <a:srgbClr val="800000"/>
                </a:solidFill>
              </a:rPr>
              <a:t>PC</a:t>
            </a:r>
            <a:r>
              <a:rPr lang="en-US" sz="1600" dirty="0" smtClean="0">
                <a:solidFill>
                  <a:srgbClr val="800000"/>
                </a:solidFill>
              </a:rPr>
              <a:t> = 1</a:t>
            </a:r>
            <a:r>
              <a:rPr lang="en-US" sz="1600" baseline="30000" dirty="0" smtClean="0">
                <a:solidFill>
                  <a:srgbClr val="800000"/>
                </a:solidFill>
              </a:rPr>
              <a:t>- -</a:t>
            </a:r>
            <a:endParaRPr lang="en-US" sz="1600" baseline="300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3" name="Rectangle 3"/>
          <p:cNvSpPr>
            <a:spLocks noGrp="1" noChangeArrowheads="1"/>
          </p:cNvSpPr>
          <p:nvPr>
            <p:ph type="title"/>
          </p:nvPr>
        </p:nvSpPr>
        <p:spPr>
          <a:xfrm>
            <a:off x="287814" y="76200"/>
            <a:ext cx="8422704" cy="533400"/>
          </a:xfrm>
        </p:spPr>
        <p:txBody>
          <a:bodyPr>
            <a:normAutofit fontScale="90000"/>
          </a:bodyPr>
          <a:lstStyle/>
          <a:p>
            <a:r>
              <a:rPr lang="en-US" altLang="zh-CN" sz="4000" b="1" dirty="0" smtClean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4000" b="1" dirty="0" smtClean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Y(4260) </a:t>
            </a:r>
            <a:r>
              <a:rPr lang="en-US" altLang="zh-CN" sz="4000" b="1" dirty="0" err="1" smtClean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Wingdings"/>
              </a:rPr>
              <a:t></a:t>
            </a:r>
            <a:r>
              <a:rPr lang="en-US" altLang="zh-CN" sz="4000" b="1" dirty="0" smtClean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 π</a:t>
            </a:r>
            <a:r>
              <a:rPr lang="en-US" altLang="zh-CN" sz="4000" b="1" baseline="30000" dirty="0" smtClean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+</a:t>
            </a:r>
            <a:r>
              <a:rPr lang="en-US" altLang="zh-CN" sz="4000" b="1" dirty="0" smtClean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π</a:t>
            </a:r>
            <a:r>
              <a:rPr lang="en-US" altLang="zh-CN" sz="4000" b="1" baseline="30000" dirty="0" smtClean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-</a:t>
            </a:r>
            <a:r>
              <a:rPr lang="en-US" altLang="zh-CN" sz="4000" b="1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J</a:t>
            </a:r>
            <a:r>
              <a:rPr lang="en-US" altLang="zh-CN" sz="4000" b="1" dirty="0" smtClean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/ψ confirmed by Belle</a:t>
            </a:r>
            <a:endParaRPr lang="en-US" altLang="zh-CN" sz="4000" b="1" dirty="0">
              <a:solidFill>
                <a:srgbClr val="000066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  <a:sym typeface="Symbol" pitchFamily="18" charset="2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504" y="832045"/>
            <a:ext cx="5345460" cy="362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4775325" y="653969"/>
            <a:ext cx="18402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e</a:t>
            </a:r>
            <a:r>
              <a:rPr lang="en-US" baseline="30000" dirty="0" err="1" smtClean="0">
                <a:solidFill>
                  <a:srgbClr val="0000FF"/>
                </a:solidFill>
              </a:rPr>
              <a:t>+</a:t>
            </a:r>
            <a:r>
              <a:rPr lang="en-US" dirty="0" err="1" smtClean="0">
                <a:solidFill>
                  <a:srgbClr val="0000FF"/>
                </a:solidFill>
              </a:rPr>
              <a:t>e</a:t>
            </a:r>
            <a:r>
              <a:rPr lang="en-US" baseline="30000" dirty="0" smtClean="0">
                <a:solidFill>
                  <a:srgbClr val="0000FF"/>
                </a:solidFill>
              </a:rPr>
              <a:t>-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rgbClr val="0000FF"/>
                </a:solidFill>
                <a:latin typeface="Symbol"/>
              </a:rPr>
              <a:t>γ</a:t>
            </a:r>
            <a:r>
              <a:rPr lang="en-US" baseline="-25000" dirty="0" smtClean="0">
                <a:solidFill>
                  <a:srgbClr val="0000FF"/>
                </a:solidFill>
              </a:rPr>
              <a:t>ISR</a:t>
            </a:r>
            <a:r>
              <a:rPr lang="en-US" dirty="0" smtClean="0">
                <a:solidFill>
                  <a:srgbClr val="0000FF"/>
                </a:solidFill>
                <a:latin typeface="Symbol"/>
              </a:rPr>
              <a:t>π</a:t>
            </a:r>
            <a:r>
              <a:rPr lang="en-US" baseline="30000" dirty="0" smtClean="0">
                <a:solidFill>
                  <a:srgbClr val="0000FF"/>
                </a:solidFill>
                <a:latin typeface="Symbol"/>
              </a:rPr>
              <a:t>+</a:t>
            </a:r>
            <a:r>
              <a:rPr lang="en-US" dirty="0" smtClean="0">
                <a:solidFill>
                  <a:srgbClr val="0000FF"/>
                </a:solidFill>
                <a:latin typeface="Symbol"/>
              </a:rPr>
              <a:t>π</a:t>
            </a:r>
            <a:r>
              <a:rPr lang="en-US" baseline="30000" dirty="0" smtClean="0">
                <a:solidFill>
                  <a:srgbClr val="0000FF"/>
                </a:solidFill>
                <a:latin typeface="Symbol"/>
              </a:rPr>
              <a:t>-</a:t>
            </a:r>
            <a:r>
              <a:rPr lang="en-US" dirty="0" smtClean="0">
                <a:solidFill>
                  <a:srgbClr val="0000FF"/>
                </a:solidFill>
              </a:rPr>
              <a:t>J/</a:t>
            </a:r>
            <a:r>
              <a:rPr lang="en-US" dirty="0" smtClean="0">
                <a:solidFill>
                  <a:srgbClr val="0000FF"/>
                </a:solidFill>
                <a:latin typeface="Symbol"/>
              </a:rPr>
              <a:t>ψ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26" name="Picture 17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08989" y="1249065"/>
            <a:ext cx="1601529" cy="92367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31" name="Rectangle 8"/>
          <p:cNvSpPr>
            <a:spLocks noChangeArrowheads="1"/>
          </p:cNvSpPr>
          <p:nvPr/>
        </p:nvSpPr>
        <p:spPr bwMode="auto">
          <a:xfrm>
            <a:off x="6911421" y="925799"/>
            <a:ext cx="1464301" cy="2616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100" dirty="0" smtClean="0">
                <a:solidFill>
                  <a:srgbClr val="006600"/>
                </a:solidFill>
                <a:latin typeface="Tahoma" pitchFamily="34" charset="0"/>
              </a:rPr>
              <a:t>Belle PRL99, </a:t>
            </a:r>
            <a:r>
              <a:rPr lang="en-US" sz="1100" dirty="0">
                <a:solidFill>
                  <a:srgbClr val="006600"/>
                </a:solidFill>
                <a:latin typeface="Tahoma" pitchFamily="34" charset="0"/>
              </a:rPr>
              <a:t>182004</a:t>
            </a:r>
            <a:r>
              <a:rPr lang="en-US" sz="1100" dirty="0" smtClean="0">
                <a:solidFill>
                  <a:srgbClr val="006600"/>
                </a:solidFill>
                <a:latin typeface="Tahoma" pitchFamily="34" charset="0"/>
              </a:rPr>
              <a:t> </a:t>
            </a:r>
            <a:endParaRPr lang="it-IT" altLang="zh-CN" sz="1100" dirty="0">
              <a:solidFill>
                <a:srgbClr val="006600"/>
              </a:solidFill>
              <a:latin typeface="Tahoma" pitchFamily="34" charset="0"/>
            </a:endParaRPr>
          </a:p>
        </p:txBody>
      </p:sp>
      <p:pic>
        <p:nvPicPr>
          <p:cNvPr id="33" name="Picture 17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08989" y="1187409"/>
            <a:ext cx="1601529" cy="92367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6359369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3" name="Rectangle 3"/>
          <p:cNvSpPr>
            <a:spLocks noGrp="1" noChangeArrowheads="1"/>
          </p:cNvSpPr>
          <p:nvPr>
            <p:ph type="title"/>
          </p:nvPr>
        </p:nvSpPr>
        <p:spPr>
          <a:xfrm>
            <a:off x="287814" y="76200"/>
            <a:ext cx="8422704" cy="533400"/>
          </a:xfrm>
        </p:spPr>
        <p:txBody>
          <a:bodyPr>
            <a:normAutofit fontScale="90000"/>
          </a:bodyPr>
          <a:lstStyle/>
          <a:p>
            <a:r>
              <a:rPr lang="en-US" altLang="zh-CN" sz="4000" b="1" dirty="0" smtClean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4000" b="1" dirty="0" smtClean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Y(4260) </a:t>
            </a:r>
            <a:r>
              <a:rPr lang="en-US" altLang="zh-CN" sz="4000" b="1" dirty="0" err="1" smtClean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Wingdings"/>
              </a:rPr>
              <a:t></a:t>
            </a:r>
            <a:r>
              <a:rPr lang="en-US" altLang="zh-CN" sz="4000" b="1" dirty="0" smtClean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 π</a:t>
            </a:r>
            <a:r>
              <a:rPr lang="en-US" altLang="zh-CN" sz="4000" b="1" baseline="30000" dirty="0" smtClean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+</a:t>
            </a:r>
            <a:r>
              <a:rPr lang="en-US" altLang="zh-CN" sz="4000" b="1" dirty="0" smtClean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π</a:t>
            </a:r>
            <a:r>
              <a:rPr lang="en-US" altLang="zh-CN" sz="4000" b="1" baseline="30000" dirty="0" smtClean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-</a:t>
            </a:r>
            <a:r>
              <a:rPr lang="en-US" altLang="zh-CN" sz="4000" b="1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J</a:t>
            </a:r>
            <a:r>
              <a:rPr lang="en-US" altLang="zh-CN" sz="4000" b="1" dirty="0" smtClean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/ψ confirmed by Belle</a:t>
            </a:r>
            <a:endParaRPr lang="en-US" altLang="zh-CN" sz="4000" b="1" dirty="0">
              <a:solidFill>
                <a:srgbClr val="000066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  <a:sym typeface="Symbol" pitchFamily="18" charset="2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504" y="832045"/>
            <a:ext cx="5345460" cy="362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144145" y="3639021"/>
            <a:ext cx="36188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Y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(4260)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peak in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Symbol"/>
              </a:rPr>
              <a:t>σ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Symbol"/>
              </a:rPr>
              <a:t>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Symbol"/>
              </a:rPr>
              <a:t>π</a:t>
            </a:r>
            <a:r>
              <a:rPr lang="en-US" sz="2400" baseline="30000" dirty="0" smtClean="0">
                <a:solidFill>
                  <a:schemeClr val="accent2">
                    <a:lumMod val="75000"/>
                  </a:schemeClr>
                </a:solidFill>
                <a:latin typeface="Symbol"/>
              </a:rPr>
              <a:t>+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Symbol"/>
              </a:rPr>
              <a:t>π</a:t>
            </a:r>
            <a:r>
              <a:rPr lang="en-US" sz="2400" baseline="30000" dirty="0" smtClean="0">
                <a:solidFill>
                  <a:schemeClr val="accent2">
                    <a:lumMod val="75000"/>
                  </a:schemeClr>
                </a:solidFill>
                <a:latin typeface="Symbol"/>
              </a:rPr>
              <a:t>-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J/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Symbol"/>
              </a:rPr>
              <a:t>ψ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occurs at a dip in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Symbol"/>
              </a:rPr>
              <a:t>σ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(D</a:t>
            </a:r>
            <a:r>
              <a:rPr lang="en-US" sz="2400" baseline="30000" dirty="0" smtClean="0">
                <a:solidFill>
                  <a:schemeClr val="accent2">
                    <a:lumMod val="75000"/>
                  </a:schemeClr>
                </a:solidFill>
              </a:rPr>
              <a:t>(*)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D</a:t>
            </a:r>
            <a:r>
              <a:rPr lang="en-US" sz="2400" baseline="30000" dirty="0" smtClean="0">
                <a:solidFill>
                  <a:schemeClr val="accent2">
                    <a:lumMod val="75000"/>
                  </a:schemeClr>
                </a:solidFill>
              </a:rPr>
              <a:t>(*)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) 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52914" y="4825371"/>
            <a:ext cx="33206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Symbol"/>
              </a:rPr>
              <a:t>Γ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Symbol"/>
              </a:rPr>
              <a:t>π</a:t>
            </a:r>
            <a:r>
              <a:rPr lang="en-US" sz="2400" baseline="30000" dirty="0" smtClean="0">
                <a:solidFill>
                  <a:schemeClr val="accent2">
                    <a:lumMod val="75000"/>
                  </a:schemeClr>
                </a:solidFill>
                <a:latin typeface="Symbol"/>
              </a:rPr>
              <a:t>+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Symbol"/>
              </a:rPr>
              <a:t>π</a:t>
            </a:r>
            <a:r>
              <a:rPr lang="en-US" sz="2400" baseline="30000" dirty="0" smtClean="0">
                <a:solidFill>
                  <a:schemeClr val="accent2">
                    <a:lumMod val="75000"/>
                  </a:schemeClr>
                </a:solidFill>
                <a:latin typeface="Symbol"/>
              </a:rPr>
              <a:t>-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J/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Symbol"/>
              </a:rPr>
              <a:t>ψ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) is large, but</a:t>
            </a:r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should be OZI suppressed if cc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775325" y="653969"/>
            <a:ext cx="18402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e</a:t>
            </a:r>
            <a:r>
              <a:rPr lang="en-US" baseline="30000" dirty="0" err="1" smtClean="0">
                <a:solidFill>
                  <a:srgbClr val="0000FF"/>
                </a:solidFill>
              </a:rPr>
              <a:t>+</a:t>
            </a:r>
            <a:r>
              <a:rPr lang="en-US" dirty="0" err="1" smtClean="0">
                <a:solidFill>
                  <a:srgbClr val="0000FF"/>
                </a:solidFill>
              </a:rPr>
              <a:t>e</a:t>
            </a:r>
            <a:r>
              <a:rPr lang="en-US" baseline="30000" dirty="0" smtClean="0">
                <a:solidFill>
                  <a:srgbClr val="0000FF"/>
                </a:solidFill>
              </a:rPr>
              <a:t>-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rgbClr val="0000FF"/>
                </a:solidFill>
                <a:latin typeface="Symbol"/>
              </a:rPr>
              <a:t>γ</a:t>
            </a:r>
            <a:r>
              <a:rPr lang="en-US" baseline="-25000" dirty="0" smtClean="0">
                <a:solidFill>
                  <a:srgbClr val="0000FF"/>
                </a:solidFill>
              </a:rPr>
              <a:t>ISR</a:t>
            </a:r>
            <a:r>
              <a:rPr lang="en-US" dirty="0" smtClean="0">
                <a:solidFill>
                  <a:srgbClr val="0000FF"/>
                </a:solidFill>
                <a:latin typeface="Symbol"/>
              </a:rPr>
              <a:t>π</a:t>
            </a:r>
            <a:r>
              <a:rPr lang="en-US" baseline="30000" dirty="0" smtClean="0">
                <a:solidFill>
                  <a:srgbClr val="0000FF"/>
                </a:solidFill>
                <a:latin typeface="Symbol"/>
              </a:rPr>
              <a:t>+</a:t>
            </a:r>
            <a:r>
              <a:rPr lang="en-US" dirty="0" smtClean="0">
                <a:solidFill>
                  <a:srgbClr val="0000FF"/>
                </a:solidFill>
                <a:latin typeface="Symbol"/>
              </a:rPr>
              <a:t>π</a:t>
            </a:r>
            <a:r>
              <a:rPr lang="en-US" baseline="30000" dirty="0" smtClean="0">
                <a:solidFill>
                  <a:srgbClr val="0000FF"/>
                </a:solidFill>
                <a:latin typeface="Symbol"/>
              </a:rPr>
              <a:t>-</a:t>
            </a:r>
            <a:r>
              <a:rPr lang="en-US" dirty="0" smtClean="0">
                <a:solidFill>
                  <a:srgbClr val="0000FF"/>
                </a:solidFill>
              </a:rPr>
              <a:t>J/</a:t>
            </a:r>
            <a:r>
              <a:rPr lang="en-US" dirty="0" smtClean="0">
                <a:solidFill>
                  <a:srgbClr val="0000FF"/>
                </a:solidFill>
                <a:latin typeface="Symbol"/>
              </a:rPr>
              <a:t>ψ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43921" y="3044427"/>
            <a:ext cx="3406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no sign of Y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(4260)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  <a:sym typeface="Wingdings"/>
              </a:rPr>
              <a:t>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sym typeface="Wingdings"/>
              </a:rPr>
              <a:t>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D</a:t>
            </a:r>
            <a:r>
              <a:rPr lang="en-US" sz="2400" baseline="30000" dirty="0" smtClean="0">
                <a:solidFill>
                  <a:schemeClr val="accent2">
                    <a:lumMod val="75000"/>
                  </a:schemeClr>
                </a:solidFill>
              </a:rPr>
              <a:t>(*)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D</a:t>
            </a:r>
            <a:r>
              <a:rPr lang="en-US" sz="2400" baseline="30000" dirty="0" smtClean="0">
                <a:solidFill>
                  <a:schemeClr val="accent2">
                    <a:lumMod val="75000"/>
                  </a:schemeClr>
                </a:solidFill>
              </a:rPr>
              <a:t>(*)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33052" y="3938362"/>
            <a:ext cx="19076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M(</a:t>
            </a:r>
            <a:r>
              <a:rPr lang="en-US" altLang="zh-CN" b="1" dirty="0" smtClean="0">
                <a:solidFill>
                  <a:srgbClr val="00009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π</a:t>
            </a:r>
            <a:r>
              <a:rPr lang="en-US" altLang="zh-CN" b="1" baseline="30000" dirty="0" smtClean="0">
                <a:solidFill>
                  <a:srgbClr val="00009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+</a:t>
            </a:r>
            <a:r>
              <a:rPr lang="en-US" altLang="zh-CN" b="1" dirty="0" smtClean="0">
                <a:solidFill>
                  <a:srgbClr val="00009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π</a:t>
            </a:r>
            <a:r>
              <a:rPr lang="en-US" altLang="zh-CN" b="1" baseline="30000" dirty="0" smtClean="0">
                <a:solidFill>
                  <a:srgbClr val="00009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-</a:t>
            </a:r>
            <a:r>
              <a:rPr lang="en-US" altLang="zh-CN" b="1" dirty="0" smtClean="0">
                <a:solidFill>
                  <a:srgbClr val="00009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J/ψ</a:t>
            </a:r>
            <a:r>
              <a:rPr lang="en-US" dirty="0" smtClean="0">
                <a:solidFill>
                  <a:srgbClr val="000090"/>
                </a:solidFill>
              </a:rPr>
              <a:t>) (</a:t>
            </a:r>
            <a:r>
              <a:rPr lang="en-US" dirty="0" err="1" smtClean="0">
                <a:solidFill>
                  <a:srgbClr val="000090"/>
                </a:solidFill>
              </a:rPr>
              <a:t>GeV</a:t>
            </a:r>
            <a:r>
              <a:rPr lang="en-US" dirty="0" smtClean="0">
                <a:solidFill>
                  <a:srgbClr val="000090"/>
                </a:solidFill>
              </a:rPr>
              <a:t>)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5685" y="4326751"/>
            <a:ext cx="3074116" cy="2456678"/>
          </a:xfrm>
          <a:prstGeom prst="rect">
            <a:avLst/>
          </a:prstGeom>
        </p:spPr>
      </p:pic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6171222" y="5877305"/>
            <a:ext cx="1513205" cy="2616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100" dirty="0" smtClean="0">
                <a:solidFill>
                  <a:srgbClr val="006600"/>
                </a:solidFill>
                <a:latin typeface="Tahoma" pitchFamily="34" charset="0"/>
              </a:rPr>
              <a:t>BESII PRL88, 101802</a:t>
            </a:r>
            <a:endParaRPr lang="it-IT" altLang="zh-CN" sz="1100" dirty="0">
              <a:solidFill>
                <a:srgbClr val="006600"/>
              </a:solidFill>
              <a:latin typeface="Tahoma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62743" y="6517148"/>
            <a:ext cx="1068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-25000" dirty="0" err="1" smtClean="0"/>
              <a:t>cm</a:t>
            </a:r>
            <a:r>
              <a:rPr lang="en-US" dirty="0" smtClean="0"/>
              <a:t> (</a:t>
            </a:r>
            <a:r>
              <a:rPr lang="en-US" dirty="0" err="1" smtClean="0"/>
              <a:t>GeV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 rot="5400000">
            <a:off x="2941799" y="3642009"/>
            <a:ext cx="5209255" cy="2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912456" y="4078014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</a:t>
            </a:r>
            <a:r>
              <a:rPr lang="en-US" altLang="zh-CN" b="1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Wingdings"/>
              </a:rPr>
              <a:t></a:t>
            </a:r>
            <a:r>
              <a:rPr lang="en-US" dirty="0" err="1" smtClean="0">
                <a:sym typeface="Wingdings"/>
              </a:rPr>
              <a:t>hadrons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003970" y="4227135"/>
            <a:ext cx="1591387" cy="1432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 rot="10800000">
            <a:off x="2992526" y="405816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_ 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0800000">
            <a:off x="2961524" y="309423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_ 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10800000">
            <a:off x="3135761" y="528694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_ 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113549" y="1233576"/>
            <a:ext cx="933206" cy="491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 rot="16200000">
            <a:off x="5127082" y="3205677"/>
            <a:ext cx="83869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4250 </a:t>
            </a:r>
            <a:r>
              <a:rPr lang="en-US" sz="1200" dirty="0" err="1" smtClean="0">
                <a:solidFill>
                  <a:srgbClr val="FF0000"/>
                </a:solidFill>
              </a:rPr>
              <a:t>MeV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3171" y="1724689"/>
            <a:ext cx="2247347" cy="438694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6463171" y="1432951"/>
            <a:ext cx="968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PDG-2016:</a:t>
            </a:r>
            <a:endParaRPr lang="en-US" sz="1400" dirty="0"/>
          </a:p>
        </p:txBody>
      </p: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6911421" y="925799"/>
            <a:ext cx="1464301" cy="2616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100" dirty="0" smtClean="0">
                <a:solidFill>
                  <a:srgbClr val="006600"/>
                </a:solidFill>
                <a:latin typeface="Tahoma" pitchFamily="34" charset="0"/>
              </a:rPr>
              <a:t>Belle PRL99, </a:t>
            </a:r>
            <a:r>
              <a:rPr lang="en-US" sz="1100" dirty="0">
                <a:solidFill>
                  <a:srgbClr val="006600"/>
                </a:solidFill>
                <a:latin typeface="Tahoma" pitchFamily="34" charset="0"/>
              </a:rPr>
              <a:t>182004</a:t>
            </a:r>
            <a:r>
              <a:rPr lang="en-US" sz="1100" dirty="0" smtClean="0">
                <a:solidFill>
                  <a:srgbClr val="006600"/>
                </a:solidFill>
                <a:latin typeface="Tahoma" pitchFamily="34" charset="0"/>
              </a:rPr>
              <a:t> </a:t>
            </a:r>
            <a:endParaRPr lang="it-IT" altLang="zh-CN" sz="1100" dirty="0">
              <a:solidFill>
                <a:srgbClr val="0066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9369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002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other resonances in </a:t>
            </a:r>
            <a:r>
              <a:rPr lang="en-US" dirty="0" err="1" smtClean="0">
                <a:solidFill>
                  <a:srgbClr val="000090"/>
                </a:solidFill>
              </a:rPr>
              <a:t>e</a:t>
            </a:r>
            <a:r>
              <a:rPr lang="en-US" baseline="30000" dirty="0" err="1" smtClean="0">
                <a:solidFill>
                  <a:srgbClr val="000090"/>
                </a:solidFill>
              </a:rPr>
              <a:t>+</a:t>
            </a:r>
            <a:r>
              <a:rPr lang="en-US" dirty="0" err="1" smtClean="0">
                <a:solidFill>
                  <a:srgbClr val="000090"/>
                </a:solidFill>
              </a:rPr>
              <a:t>e</a:t>
            </a:r>
            <a:r>
              <a:rPr lang="en-US" baseline="30000" dirty="0" smtClean="0">
                <a:solidFill>
                  <a:srgbClr val="000090"/>
                </a:solidFill>
              </a:rPr>
              <a:t>- </a:t>
            </a:r>
            <a:r>
              <a:rPr lang="en-US" altLang="zh-CN" sz="3200" b="1" dirty="0" err="1" smtClean="0">
                <a:solidFill>
                  <a:srgbClr val="00009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Wingdings"/>
              </a:rPr>
              <a:t></a:t>
            </a:r>
            <a:r>
              <a:rPr lang="en-US" altLang="zh-CN" b="1" dirty="0" smtClean="0">
                <a:solidFill>
                  <a:srgbClr val="00009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 </a:t>
            </a:r>
            <a:r>
              <a:rPr lang="en-US" altLang="zh-CN" b="1" dirty="0" smtClean="0">
                <a:solidFill>
                  <a:srgbClr val="000090"/>
                </a:solidFill>
                <a:latin typeface="Symbol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γ</a:t>
            </a:r>
            <a:r>
              <a:rPr lang="en-US" altLang="zh-CN" b="1" baseline="-25000" dirty="0" smtClean="0">
                <a:solidFill>
                  <a:srgbClr val="00009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ISR</a:t>
            </a:r>
            <a:r>
              <a:rPr lang="en-US" altLang="zh-CN" b="1" dirty="0" smtClean="0">
                <a:solidFill>
                  <a:srgbClr val="00009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π</a:t>
            </a:r>
            <a:r>
              <a:rPr lang="en-US" altLang="zh-CN" b="1" baseline="30000" dirty="0" smtClean="0">
                <a:solidFill>
                  <a:srgbClr val="00009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+</a:t>
            </a:r>
            <a:r>
              <a:rPr lang="en-US" altLang="zh-CN" b="1" dirty="0" smtClean="0">
                <a:solidFill>
                  <a:srgbClr val="00009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π</a:t>
            </a:r>
            <a:r>
              <a:rPr lang="en-US" altLang="zh-CN" b="1" baseline="30000" dirty="0" smtClean="0">
                <a:solidFill>
                  <a:srgbClr val="00009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-</a:t>
            </a:r>
            <a:r>
              <a:rPr lang="en-US" altLang="zh-CN" b="1" dirty="0" smtClean="0">
                <a:solidFill>
                  <a:srgbClr val="00009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ψ’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21" name="Picture 20" descr="babar-belle_y4360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3183"/>
            <a:ext cx="9144000" cy="26418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868" y="4736271"/>
            <a:ext cx="2330726" cy="44965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541" y="4697697"/>
            <a:ext cx="2334172" cy="45665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872403" y="2278490"/>
            <a:ext cx="954107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90"/>
                </a:solidFill>
              </a:rPr>
              <a:t>PRL 99 142002</a:t>
            </a:r>
            <a:endParaRPr lang="en-US" sz="1000" dirty="0">
              <a:solidFill>
                <a:srgbClr val="00009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112231" y="2278490"/>
            <a:ext cx="952417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90"/>
                </a:solidFill>
              </a:rPr>
              <a:t>PRL 98 212001</a:t>
            </a:r>
            <a:endParaRPr lang="en-US" sz="1000" dirty="0">
              <a:solidFill>
                <a:srgbClr val="000090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rot="16200000" flipV="1">
            <a:off x="1243205" y="3849475"/>
            <a:ext cx="834047" cy="641543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 flipH="1" flipV="1">
            <a:off x="6314049" y="4301676"/>
            <a:ext cx="703295" cy="1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57983" y="1403851"/>
            <a:ext cx="3570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FF"/>
                </a:solidFill>
              </a:rPr>
              <a:t>BaBar</a:t>
            </a:r>
            <a:r>
              <a:rPr lang="en-US" sz="1400" dirty="0" smtClean="0">
                <a:solidFill>
                  <a:srgbClr val="0000FF"/>
                </a:solidFill>
              </a:rPr>
              <a:t>: another one in </a:t>
            </a:r>
            <a:r>
              <a:rPr lang="en-US" sz="1400" dirty="0" err="1" smtClean="0">
                <a:solidFill>
                  <a:srgbClr val="0000FF"/>
                </a:solidFill>
              </a:rPr>
              <a:t>π</a:t>
            </a:r>
            <a:r>
              <a:rPr lang="en-US" sz="1400" baseline="30000" dirty="0" err="1" smtClean="0">
                <a:solidFill>
                  <a:srgbClr val="0000FF"/>
                </a:solidFill>
              </a:rPr>
              <a:t>+</a:t>
            </a:r>
            <a:r>
              <a:rPr lang="en-US" sz="1400" dirty="0" err="1" smtClean="0">
                <a:solidFill>
                  <a:srgbClr val="0000FF"/>
                </a:solidFill>
              </a:rPr>
              <a:t>π</a:t>
            </a:r>
            <a:r>
              <a:rPr lang="en-US" sz="1400" baseline="30000" dirty="0" err="1" smtClean="0">
                <a:solidFill>
                  <a:srgbClr val="0000FF"/>
                </a:solidFill>
              </a:rPr>
              <a:t>-</a:t>
            </a:r>
            <a:r>
              <a:rPr lang="en-US" sz="1400" dirty="0" err="1" smtClean="0">
                <a:solidFill>
                  <a:srgbClr val="0000FF"/>
                </a:solidFill>
              </a:rPr>
              <a:t>ψ</a:t>
            </a:r>
            <a:r>
              <a:rPr lang="en-US" sz="1400" dirty="0" smtClean="0">
                <a:solidFill>
                  <a:srgbClr val="0000FF"/>
                </a:solidFill>
              </a:rPr>
              <a:t>’ (not the Y(4260)) 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83490" y="4802324"/>
            <a:ext cx="968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PDG-2016: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077575" y="4780526"/>
            <a:ext cx="968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PDG-2016: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805660" y="1403851"/>
            <a:ext cx="39361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Belle: confirms the Y(4360) &amp; finds another @ 4660 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60577" y="2139990"/>
            <a:ext cx="67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Y(4260)</a:t>
            </a:r>
            <a:endParaRPr lang="en-US" sz="1200" dirty="0"/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3637583" y="3670395"/>
            <a:ext cx="2169187" cy="982928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1220" y="0"/>
            <a:ext cx="87587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Is there a </a:t>
            </a:r>
            <a:r>
              <a:rPr lang="en-US" sz="4400" dirty="0" err="1" smtClean="0"/>
              <a:t>b</a:t>
            </a:r>
            <a:r>
              <a:rPr lang="en-US" sz="4400" dirty="0" smtClean="0"/>
              <a:t>-quark version of Y(4260)?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5833" y="2259449"/>
            <a:ext cx="5562600" cy="287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193051" y="2074783"/>
            <a:ext cx="1691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hadrons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124338" y="5134412"/>
            <a:ext cx="1068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-25000" dirty="0" err="1" smtClean="0"/>
              <a:t>cm</a:t>
            </a:r>
            <a:r>
              <a:rPr lang="en-US" dirty="0" smtClean="0"/>
              <a:t> (</a:t>
            </a:r>
            <a:r>
              <a:rPr lang="en-US" dirty="0" err="1" smtClean="0"/>
              <a:t>GeV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098" y="4302615"/>
            <a:ext cx="2434166" cy="164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18" name="Oval 13"/>
          <p:cNvSpPr>
            <a:spLocks noChangeArrowheads="1"/>
          </p:cNvSpPr>
          <p:nvPr/>
        </p:nvSpPr>
        <p:spPr bwMode="auto">
          <a:xfrm rot="1154173">
            <a:off x="3769954" y="3505056"/>
            <a:ext cx="334136" cy="179535"/>
          </a:xfrm>
          <a:prstGeom prst="ellips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10800000" flipV="1">
            <a:off x="1593781" y="3490767"/>
            <a:ext cx="2265871" cy="811847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8" idx="6"/>
          </p:cNvCxnSpPr>
          <p:nvPr/>
        </p:nvCxnSpPr>
        <p:spPr>
          <a:xfrm flipH="1">
            <a:off x="3679264" y="3649867"/>
            <a:ext cx="415498" cy="652748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16200000">
            <a:off x="477266" y="4808546"/>
            <a:ext cx="15118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err="1" smtClean="0"/>
              <a:t>-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err="1" smtClean="0">
                <a:latin typeface="Symbol"/>
                <a:sym typeface="Wingdings"/>
              </a:rPr>
              <a:t>p</a:t>
            </a:r>
            <a:r>
              <a:rPr lang="en-US" baseline="30000" dirty="0" err="1" smtClean="0">
                <a:sym typeface="Wingdings"/>
              </a:rPr>
              <a:t>+</a:t>
            </a:r>
            <a:r>
              <a:rPr lang="en-US" dirty="0" err="1" smtClean="0">
                <a:latin typeface="Symbol"/>
                <a:sym typeface="Wingdings"/>
              </a:rPr>
              <a:t>p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 J/</a:t>
            </a:r>
            <a:r>
              <a:rPr lang="en-US" dirty="0" err="1" smtClean="0">
                <a:latin typeface="Symbol"/>
                <a:sym typeface="Wingdings"/>
              </a:rPr>
              <a:t>y</a:t>
            </a:r>
            <a:endParaRPr lang="en-US" dirty="0">
              <a:latin typeface="Symbo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15126" y="4364875"/>
            <a:ext cx="140034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FF"/>
                </a:solidFill>
              </a:rPr>
              <a:t>e</a:t>
            </a:r>
            <a:r>
              <a:rPr lang="en-US" sz="1600" baseline="30000" dirty="0" err="1" smtClean="0">
                <a:solidFill>
                  <a:srgbClr val="0000FF"/>
                </a:solidFill>
              </a:rPr>
              <a:t>+</a:t>
            </a:r>
            <a:r>
              <a:rPr lang="en-US" sz="1600" dirty="0" err="1" smtClean="0">
                <a:solidFill>
                  <a:srgbClr val="0000FF"/>
                </a:solidFill>
              </a:rPr>
              <a:t>e</a:t>
            </a:r>
            <a:r>
              <a:rPr lang="en-US" sz="1600" baseline="30000" dirty="0" smtClean="0">
                <a:solidFill>
                  <a:srgbClr val="0000FF"/>
                </a:solidFill>
              </a:rPr>
              <a:t>-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sz="1600" dirty="0" smtClean="0">
                <a:solidFill>
                  <a:srgbClr val="0000FF"/>
                </a:solidFill>
                <a:latin typeface="Symbol"/>
              </a:rPr>
              <a:t>π</a:t>
            </a:r>
            <a:r>
              <a:rPr lang="en-US" sz="1600" baseline="30000" dirty="0" smtClean="0">
                <a:solidFill>
                  <a:srgbClr val="0000FF"/>
                </a:solidFill>
                <a:latin typeface="Symbol"/>
              </a:rPr>
              <a:t>+</a:t>
            </a:r>
            <a:r>
              <a:rPr lang="en-US" sz="1600" dirty="0" smtClean="0">
                <a:solidFill>
                  <a:srgbClr val="0000FF"/>
                </a:solidFill>
                <a:latin typeface="Symbol"/>
              </a:rPr>
              <a:t>π</a:t>
            </a:r>
            <a:r>
              <a:rPr lang="en-US" sz="1600" baseline="30000" dirty="0" smtClean="0">
                <a:solidFill>
                  <a:srgbClr val="0000FF"/>
                </a:solidFill>
                <a:latin typeface="Symbol"/>
              </a:rPr>
              <a:t>-</a:t>
            </a:r>
            <a:r>
              <a:rPr lang="en-US" sz="1600" dirty="0" smtClean="0">
                <a:solidFill>
                  <a:srgbClr val="0000FF"/>
                </a:solidFill>
              </a:rPr>
              <a:t>J/</a:t>
            </a:r>
            <a:r>
              <a:rPr lang="en-US" sz="1600" dirty="0" smtClean="0">
                <a:solidFill>
                  <a:srgbClr val="0000FF"/>
                </a:solidFill>
                <a:latin typeface="Symbol"/>
              </a:rPr>
              <a:t>ψ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5781" y="0"/>
            <a:ext cx="87587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Is there a </a:t>
            </a:r>
            <a:r>
              <a:rPr lang="en-US" sz="4400" dirty="0" err="1" smtClean="0"/>
              <a:t>b</a:t>
            </a:r>
            <a:r>
              <a:rPr lang="en-US" sz="4400" dirty="0" smtClean="0"/>
              <a:t>-quark version of Y(4260)?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5833" y="2259449"/>
            <a:ext cx="5562600" cy="287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13"/>
          <p:cNvSpPr>
            <a:spLocks noChangeArrowheads="1"/>
          </p:cNvSpPr>
          <p:nvPr/>
        </p:nvSpPr>
        <p:spPr bwMode="auto">
          <a:xfrm rot="1154173">
            <a:off x="4505818" y="3848439"/>
            <a:ext cx="334136" cy="179535"/>
          </a:xfrm>
          <a:prstGeom prst="ellips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pic>
        <p:nvPicPr>
          <p:cNvPr id="6" name="Picture 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8837" y="1142459"/>
            <a:ext cx="2580621" cy="205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Arrow Connector 6"/>
          <p:cNvCxnSpPr>
            <a:stCxn id="5" idx="2"/>
          </p:cNvCxnSpPr>
          <p:nvPr/>
        </p:nvCxnSpPr>
        <p:spPr>
          <a:xfrm rot="10800000" flipH="1">
            <a:off x="4515146" y="2917882"/>
            <a:ext cx="570250" cy="965282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5" idx="5"/>
          </p:cNvCxnSpPr>
          <p:nvPr/>
        </p:nvCxnSpPr>
        <p:spPr>
          <a:xfrm rot="5400000" flipH="1" flipV="1">
            <a:off x="5441897" y="2239498"/>
            <a:ext cx="1119176" cy="2475946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 flipH="1" flipV="1">
            <a:off x="5161329" y="2521713"/>
            <a:ext cx="307773" cy="1"/>
          </a:xfrm>
          <a:prstGeom prst="straightConnector1">
            <a:avLst/>
          </a:prstGeom>
          <a:ln w="15875">
            <a:solidFill>
              <a:srgbClr val="FF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022885" y="2105560"/>
            <a:ext cx="379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BB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16200000" flipV="1">
            <a:off x="5503722" y="2521711"/>
            <a:ext cx="307774" cy="2"/>
          </a:xfrm>
          <a:prstGeom prst="straightConnector1">
            <a:avLst/>
          </a:prstGeom>
          <a:ln w="15875">
            <a:solidFill>
              <a:srgbClr val="FF0000"/>
            </a:solidFill>
            <a:tailEnd type="triangle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466723" y="2537104"/>
            <a:ext cx="439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BB</a:t>
            </a:r>
            <a:r>
              <a:rPr lang="en-US" sz="1400" baseline="30000" dirty="0" smtClean="0">
                <a:solidFill>
                  <a:srgbClr val="FF0000"/>
                </a:solidFill>
              </a:rPr>
              <a:t>*</a:t>
            </a:r>
            <a:endParaRPr lang="en-US" sz="1400" baseline="30000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5400000" flipH="1" flipV="1">
            <a:off x="5640035" y="2170591"/>
            <a:ext cx="255528" cy="1"/>
          </a:xfrm>
          <a:prstGeom prst="straightConnector1">
            <a:avLst/>
          </a:prstGeom>
          <a:ln w="15875">
            <a:solidFill>
              <a:srgbClr val="FF0000"/>
            </a:solidFill>
            <a:headEnd type="triangle" w="med" len="sm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554717" y="1831160"/>
            <a:ext cx="499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B</a:t>
            </a:r>
            <a:r>
              <a:rPr lang="en-US" sz="1400" baseline="30000" dirty="0" smtClean="0">
                <a:solidFill>
                  <a:srgbClr val="FF0000"/>
                </a:solidFill>
              </a:rPr>
              <a:t>*</a:t>
            </a:r>
            <a:r>
              <a:rPr lang="en-US" sz="1400" dirty="0" smtClean="0">
                <a:solidFill>
                  <a:srgbClr val="FF0000"/>
                </a:solidFill>
              </a:rPr>
              <a:t>B</a:t>
            </a:r>
            <a:r>
              <a:rPr lang="en-US" sz="1400" baseline="30000" dirty="0" smtClean="0">
                <a:solidFill>
                  <a:srgbClr val="FF0000"/>
                </a:solidFill>
              </a:rPr>
              <a:t>*</a:t>
            </a:r>
            <a:endParaRPr lang="en-US" sz="1400" baseline="300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93051" y="2074783"/>
            <a:ext cx="1691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hadrons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124338" y="5134412"/>
            <a:ext cx="1068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-25000" dirty="0" err="1" smtClean="0"/>
              <a:t>cm</a:t>
            </a:r>
            <a:r>
              <a:rPr lang="en-US" dirty="0" smtClean="0"/>
              <a:t> (</a:t>
            </a:r>
            <a:r>
              <a:rPr lang="en-US" dirty="0" err="1" smtClean="0"/>
              <a:t>GeV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098" y="4302615"/>
            <a:ext cx="2434166" cy="164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18" name="Oval 13"/>
          <p:cNvSpPr>
            <a:spLocks noChangeArrowheads="1"/>
          </p:cNvSpPr>
          <p:nvPr/>
        </p:nvSpPr>
        <p:spPr bwMode="auto">
          <a:xfrm rot="1154173">
            <a:off x="3769954" y="3505056"/>
            <a:ext cx="334136" cy="179535"/>
          </a:xfrm>
          <a:prstGeom prst="ellips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10800000" flipV="1">
            <a:off x="1593781" y="3490767"/>
            <a:ext cx="2265871" cy="811847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8" idx="6"/>
          </p:cNvCxnSpPr>
          <p:nvPr/>
        </p:nvCxnSpPr>
        <p:spPr>
          <a:xfrm flipH="1">
            <a:off x="3679264" y="3649867"/>
            <a:ext cx="415498" cy="652748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rot="16200000">
            <a:off x="4044653" y="1760253"/>
            <a:ext cx="15871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err="1" smtClean="0"/>
              <a:t>-</a:t>
            </a:r>
            <a:r>
              <a:rPr lang="en-US" dirty="0" err="1" smtClean="0">
                <a:sym typeface="Wingdings"/>
              </a:rPr>
              <a:t>hadrons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477266" y="4808546"/>
            <a:ext cx="15118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err="1" smtClean="0"/>
              <a:t>-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err="1" smtClean="0">
                <a:latin typeface="Symbol"/>
                <a:sym typeface="Wingdings"/>
              </a:rPr>
              <a:t>p</a:t>
            </a:r>
            <a:r>
              <a:rPr lang="en-US" baseline="30000" dirty="0" err="1" smtClean="0">
                <a:sym typeface="Wingdings"/>
              </a:rPr>
              <a:t>+</a:t>
            </a:r>
            <a:r>
              <a:rPr lang="en-US" dirty="0" err="1" smtClean="0">
                <a:latin typeface="Symbol"/>
                <a:sym typeface="Wingdings"/>
              </a:rPr>
              <a:t>p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 J/</a:t>
            </a:r>
            <a:r>
              <a:rPr lang="en-US" dirty="0" err="1" smtClean="0">
                <a:latin typeface="Symbol"/>
                <a:sym typeface="Wingdings"/>
              </a:rPr>
              <a:t>y</a:t>
            </a:r>
            <a:endParaRPr lang="en-US" dirty="0">
              <a:latin typeface="Symbol"/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3962332" y="1841415"/>
            <a:ext cx="16521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r>
              <a:rPr lang="en-US" baseline="30000" dirty="0" smtClean="0"/>
              <a:t>+</a:t>
            </a:r>
            <a:r>
              <a:rPr lang="en-US" dirty="0" smtClean="0"/>
              <a:t>e</a:t>
            </a:r>
            <a:r>
              <a:rPr lang="en-US" baseline="30000" dirty="0" smtClean="0"/>
              <a:t>-</a:t>
            </a:r>
            <a:r>
              <a:rPr lang="en-US" dirty="0" smtClean="0">
                <a:sym typeface="Wingdings"/>
              </a:rPr>
              <a:t>π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latin typeface="Symbol"/>
                <a:sym typeface="Wingdings"/>
              </a:rPr>
              <a:t>π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latin typeface="Lucida Grande"/>
                <a:ea typeface="Lucida Grande"/>
                <a:cs typeface="Lucida Grande"/>
                <a:sym typeface="Wingdings"/>
              </a:rPr>
              <a:t>ϒ</a:t>
            </a:r>
            <a:r>
              <a:rPr lang="en-US" dirty="0" smtClean="0">
                <a:sym typeface="Wingdings"/>
              </a:rPr>
              <a:t>(1S)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115126" y="4364875"/>
            <a:ext cx="140034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FF"/>
                </a:solidFill>
              </a:rPr>
              <a:t>e</a:t>
            </a:r>
            <a:r>
              <a:rPr lang="en-US" sz="1600" baseline="30000" dirty="0" err="1" smtClean="0">
                <a:solidFill>
                  <a:srgbClr val="0000FF"/>
                </a:solidFill>
              </a:rPr>
              <a:t>+</a:t>
            </a:r>
            <a:r>
              <a:rPr lang="en-US" sz="1600" dirty="0" err="1" smtClean="0">
                <a:solidFill>
                  <a:srgbClr val="0000FF"/>
                </a:solidFill>
              </a:rPr>
              <a:t>e</a:t>
            </a:r>
            <a:r>
              <a:rPr lang="en-US" sz="1600" baseline="30000" dirty="0" smtClean="0">
                <a:solidFill>
                  <a:srgbClr val="0000FF"/>
                </a:solidFill>
              </a:rPr>
              <a:t>-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sz="1600" dirty="0" smtClean="0">
                <a:solidFill>
                  <a:srgbClr val="0000FF"/>
                </a:solidFill>
                <a:latin typeface="Symbol"/>
              </a:rPr>
              <a:t>π</a:t>
            </a:r>
            <a:r>
              <a:rPr lang="en-US" sz="1600" baseline="30000" dirty="0" smtClean="0">
                <a:solidFill>
                  <a:srgbClr val="0000FF"/>
                </a:solidFill>
                <a:latin typeface="Symbol"/>
              </a:rPr>
              <a:t>+</a:t>
            </a:r>
            <a:r>
              <a:rPr lang="en-US" sz="1600" dirty="0" smtClean="0">
                <a:solidFill>
                  <a:srgbClr val="0000FF"/>
                </a:solidFill>
                <a:latin typeface="Symbol"/>
              </a:rPr>
              <a:t>π</a:t>
            </a:r>
            <a:r>
              <a:rPr lang="en-US" sz="1600" baseline="30000" dirty="0" smtClean="0">
                <a:solidFill>
                  <a:srgbClr val="0000FF"/>
                </a:solidFill>
                <a:latin typeface="Symbol"/>
              </a:rPr>
              <a:t>-</a:t>
            </a:r>
            <a:r>
              <a:rPr lang="en-US" sz="1600" dirty="0" smtClean="0">
                <a:solidFill>
                  <a:srgbClr val="0000FF"/>
                </a:solidFill>
              </a:rPr>
              <a:t>J/</a:t>
            </a:r>
            <a:r>
              <a:rPr lang="en-US" sz="1600" dirty="0" smtClean="0">
                <a:solidFill>
                  <a:srgbClr val="0000FF"/>
                </a:solidFill>
                <a:latin typeface="Symbol"/>
              </a:rPr>
              <a:t>ψ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5781" y="0"/>
            <a:ext cx="87587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Is there a </a:t>
            </a:r>
            <a:r>
              <a:rPr lang="en-US" sz="4400" dirty="0" err="1" smtClean="0"/>
              <a:t>b</a:t>
            </a:r>
            <a:r>
              <a:rPr lang="en-US" sz="4400" dirty="0" smtClean="0"/>
              <a:t>-quark version of Y(4260)?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5833" y="2259449"/>
            <a:ext cx="5562600" cy="287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13"/>
          <p:cNvSpPr>
            <a:spLocks noChangeArrowheads="1"/>
          </p:cNvSpPr>
          <p:nvPr/>
        </p:nvSpPr>
        <p:spPr bwMode="auto">
          <a:xfrm rot="1154173">
            <a:off x="4505818" y="3848439"/>
            <a:ext cx="334136" cy="179535"/>
          </a:xfrm>
          <a:prstGeom prst="ellips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pic>
        <p:nvPicPr>
          <p:cNvPr id="6" name="Picture 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8837" y="1142459"/>
            <a:ext cx="2580621" cy="205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Arrow Connector 6"/>
          <p:cNvCxnSpPr>
            <a:stCxn id="5" idx="2"/>
          </p:cNvCxnSpPr>
          <p:nvPr/>
        </p:nvCxnSpPr>
        <p:spPr>
          <a:xfrm rot="10800000" flipH="1">
            <a:off x="4515146" y="2917882"/>
            <a:ext cx="570250" cy="965282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5" idx="5"/>
          </p:cNvCxnSpPr>
          <p:nvPr/>
        </p:nvCxnSpPr>
        <p:spPr>
          <a:xfrm rot="5400000" flipH="1" flipV="1">
            <a:off x="5441897" y="2239498"/>
            <a:ext cx="1119176" cy="2475946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 flipH="1" flipV="1">
            <a:off x="5161329" y="2521713"/>
            <a:ext cx="307773" cy="1"/>
          </a:xfrm>
          <a:prstGeom prst="straightConnector1">
            <a:avLst/>
          </a:prstGeom>
          <a:ln w="15875">
            <a:solidFill>
              <a:srgbClr val="FF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022885" y="2105560"/>
            <a:ext cx="379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BB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16200000" flipV="1">
            <a:off x="5503722" y="2521711"/>
            <a:ext cx="307774" cy="2"/>
          </a:xfrm>
          <a:prstGeom prst="straightConnector1">
            <a:avLst/>
          </a:prstGeom>
          <a:ln w="15875">
            <a:solidFill>
              <a:srgbClr val="FF0000"/>
            </a:solidFill>
            <a:tailEnd type="triangle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466723" y="2537104"/>
            <a:ext cx="439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BB</a:t>
            </a:r>
            <a:r>
              <a:rPr lang="en-US" sz="1400" baseline="30000" dirty="0" smtClean="0">
                <a:solidFill>
                  <a:srgbClr val="FF0000"/>
                </a:solidFill>
              </a:rPr>
              <a:t>*</a:t>
            </a:r>
            <a:endParaRPr lang="en-US" sz="1400" baseline="30000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5400000" flipH="1" flipV="1">
            <a:off x="5640035" y="2170591"/>
            <a:ext cx="255528" cy="1"/>
          </a:xfrm>
          <a:prstGeom prst="straightConnector1">
            <a:avLst/>
          </a:prstGeom>
          <a:ln w="15875">
            <a:solidFill>
              <a:srgbClr val="FF0000"/>
            </a:solidFill>
            <a:headEnd type="triangle" w="med" len="sm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554717" y="1831160"/>
            <a:ext cx="499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B</a:t>
            </a:r>
            <a:r>
              <a:rPr lang="en-US" sz="1400" baseline="30000" dirty="0" smtClean="0">
                <a:solidFill>
                  <a:srgbClr val="FF0000"/>
                </a:solidFill>
              </a:rPr>
              <a:t>*</a:t>
            </a:r>
            <a:r>
              <a:rPr lang="en-US" sz="1400" dirty="0" smtClean="0">
                <a:solidFill>
                  <a:srgbClr val="FF0000"/>
                </a:solidFill>
              </a:rPr>
              <a:t>B</a:t>
            </a:r>
            <a:r>
              <a:rPr lang="en-US" sz="1400" baseline="30000" dirty="0" smtClean="0">
                <a:solidFill>
                  <a:srgbClr val="FF0000"/>
                </a:solidFill>
              </a:rPr>
              <a:t>*</a:t>
            </a:r>
            <a:endParaRPr lang="en-US" sz="1400" baseline="300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93051" y="2074783"/>
            <a:ext cx="1691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hadrons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124338" y="5134412"/>
            <a:ext cx="1068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-25000" dirty="0" err="1" smtClean="0"/>
              <a:t>cm</a:t>
            </a:r>
            <a:r>
              <a:rPr lang="en-US" dirty="0" smtClean="0"/>
              <a:t> (</a:t>
            </a:r>
            <a:r>
              <a:rPr lang="en-US" dirty="0" err="1" smtClean="0"/>
              <a:t>GeV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098" y="4302615"/>
            <a:ext cx="2434166" cy="164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18" name="Oval 13"/>
          <p:cNvSpPr>
            <a:spLocks noChangeArrowheads="1"/>
          </p:cNvSpPr>
          <p:nvPr/>
        </p:nvSpPr>
        <p:spPr bwMode="auto">
          <a:xfrm rot="1154173">
            <a:off x="3769954" y="3505056"/>
            <a:ext cx="334136" cy="179535"/>
          </a:xfrm>
          <a:prstGeom prst="ellips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10800000" flipV="1">
            <a:off x="1593781" y="3490767"/>
            <a:ext cx="2265871" cy="811847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8" idx="6"/>
          </p:cNvCxnSpPr>
          <p:nvPr/>
        </p:nvCxnSpPr>
        <p:spPr>
          <a:xfrm flipH="1">
            <a:off x="3679264" y="3649867"/>
            <a:ext cx="415498" cy="652748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rot="16200000">
            <a:off x="4044653" y="1760253"/>
            <a:ext cx="15871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err="1" smtClean="0"/>
              <a:t>-</a:t>
            </a:r>
            <a:r>
              <a:rPr lang="en-US" dirty="0" err="1" smtClean="0">
                <a:sym typeface="Wingdings"/>
              </a:rPr>
              <a:t>hadrons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477266" y="4808546"/>
            <a:ext cx="15118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err="1" smtClean="0"/>
              <a:t>-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err="1" smtClean="0">
                <a:latin typeface="Symbol"/>
                <a:sym typeface="Wingdings"/>
              </a:rPr>
              <a:t>p</a:t>
            </a:r>
            <a:r>
              <a:rPr lang="en-US" baseline="30000" dirty="0" err="1" smtClean="0">
                <a:sym typeface="Wingdings"/>
              </a:rPr>
              <a:t>+</a:t>
            </a:r>
            <a:r>
              <a:rPr lang="en-US" dirty="0" err="1" smtClean="0">
                <a:latin typeface="Symbol"/>
                <a:sym typeface="Wingdings"/>
              </a:rPr>
              <a:t>p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 J/</a:t>
            </a:r>
            <a:r>
              <a:rPr lang="en-US" dirty="0" err="1" smtClean="0">
                <a:latin typeface="Symbol"/>
                <a:sym typeface="Wingdings"/>
              </a:rPr>
              <a:t>y</a:t>
            </a:r>
            <a:endParaRPr lang="en-US" dirty="0">
              <a:latin typeface="Symbol"/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3968418" y="1841415"/>
            <a:ext cx="16399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r>
              <a:rPr lang="en-US" baseline="30000" dirty="0" smtClean="0"/>
              <a:t>+</a:t>
            </a:r>
            <a:r>
              <a:rPr lang="en-US" dirty="0" smtClean="0"/>
              <a:t>e</a:t>
            </a:r>
            <a:r>
              <a:rPr lang="en-US" baseline="30000" dirty="0" smtClean="0"/>
              <a:t>-</a:t>
            </a:r>
            <a:r>
              <a:rPr lang="en-US" dirty="0" smtClean="0">
                <a:sym typeface="Wingdings"/>
              </a:rPr>
              <a:t>π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latin typeface="Symbol"/>
                <a:sym typeface="Wingdings"/>
              </a:rPr>
              <a:t>π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latin typeface="Lucida Grande"/>
                <a:ea typeface="Lucida Grande"/>
                <a:cs typeface="Lucida Grande"/>
                <a:sym typeface="Wingdings"/>
              </a:rPr>
              <a:t>ϒ</a:t>
            </a:r>
            <a:r>
              <a:rPr lang="en-US" dirty="0" smtClean="0">
                <a:sym typeface="Wingdings"/>
              </a:rPr>
              <a:t>(1S)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5085396" y="1200450"/>
            <a:ext cx="1974550" cy="17174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accent2">
                    <a:lumMod val="50000"/>
                  </a:schemeClr>
                </a:solidFill>
              </a:rPr>
              <a:t>?</a:t>
            </a:r>
            <a:endParaRPr lang="en-US" sz="6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54717" y="1369495"/>
            <a:ext cx="136738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Symbol"/>
                <a:sym typeface="Wingdings"/>
              </a:rPr>
              <a:t>π</a:t>
            </a:r>
            <a:r>
              <a:rPr lang="en-US" sz="2400" baseline="30000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+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Symbol"/>
                <a:sym typeface="Wingdings"/>
              </a:rPr>
              <a:t>π</a:t>
            </a:r>
            <a:r>
              <a:rPr lang="en-US" sz="2400" baseline="30000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-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Lucida Grande"/>
                <a:ea typeface="Lucida Grande"/>
                <a:cs typeface="Lucida Grande"/>
                <a:sym typeface="Wingdings"/>
              </a:rPr>
              <a:t>ϒ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(1S)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15126" y="4364875"/>
            <a:ext cx="140034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FF"/>
                </a:solidFill>
              </a:rPr>
              <a:t>e</a:t>
            </a:r>
            <a:r>
              <a:rPr lang="en-US" sz="1600" baseline="30000" dirty="0" err="1" smtClean="0">
                <a:solidFill>
                  <a:srgbClr val="0000FF"/>
                </a:solidFill>
              </a:rPr>
              <a:t>+</a:t>
            </a:r>
            <a:r>
              <a:rPr lang="en-US" sz="1600" dirty="0" err="1" smtClean="0">
                <a:solidFill>
                  <a:srgbClr val="0000FF"/>
                </a:solidFill>
              </a:rPr>
              <a:t>e</a:t>
            </a:r>
            <a:r>
              <a:rPr lang="en-US" sz="1600" baseline="30000" dirty="0" smtClean="0">
                <a:solidFill>
                  <a:srgbClr val="0000FF"/>
                </a:solidFill>
              </a:rPr>
              <a:t>-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sz="1600" dirty="0" smtClean="0">
                <a:solidFill>
                  <a:srgbClr val="0000FF"/>
                </a:solidFill>
                <a:latin typeface="Symbol"/>
              </a:rPr>
              <a:t>π</a:t>
            </a:r>
            <a:r>
              <a:rPr lang="en-US" sz="1600" baseline="30000" dirty="0" smtClean="0">
                <a:solidFill>
                  <a:srgbClr val="0000FF"/>
                </a:solidFill>
                <a:latin typeface="Symbol"/>
              </a:rPr>
              <a:t>+</a:t>
            </a:r>
            <a:r>
              <a:rPr lang="en-US" sz="1600" dirty="0" smtClean="0">
                <a:solidFill>
                  <a:srgbClr val="0000FF"/>
                </a:solidFill>
                <a:latin typeface="Symbol"/>
              </a:rPr>
              <a:t>π</a:t>
            </a:r>
            <a:r>
              <a:rPr lang="en-US" sz="1600" baseline="30000" dirty="0" smtClean="0">
                <a:solidFill>
                  <a:srgbClr val="0000FF"/>
                </a:solidFill>
                <a:latin typeface="Symbol"/>
              </a:rPr>
              <a:t>-</a:t>
            </a:r>
            <a:r>
              <a:rPr lang="en-US" sz="1600" dirty="0" smtClean="0">
                <a:solidFill>
                  <a:srgbClr val="0000FF"/>
                </a:solidFill>
              </a:rPr>
              <a:t>J/</a:t>
            </a:r>
            <a:r>
              <a:rPr lang="en-US" sz="1600" dirty="0" smtClean="0">
                <a:solidFill>
                  <a:srgbClr val="0000FF"/>
                </a:solidFill>
                <a:latin typeface="Symbol"/>
              </a:rPr>
              <a:t>ψ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Yes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r="47342"/>
          <a:stretch>
            <a:fillRect/>
          </a:stretch>
        </p:blipFill>
        <p:spPr bwMode="auto">
          <a:xfrm>
            <a:off x="282023" y="1417638"/>
            <a:ext cx="4520815" cy="408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847311" y="3199991"/>
            <a:ext cx="181897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  <a:latin typeface="+mj-lt"/>
                <a:sym typeface="Wingdings"/>
              </a:rPr>
              <a:t>e</a:t>
            </a:r>
            <a:r>
              <a:rPr lang="en-US" sz="2000" baseline="30000" dirty="0" err="1" smtClean="0">
                <a:solidFill>
                  <a:schemeClr val="accent2">
                    <a:lumMod val="50000"/>
                  </a:schemeClr>
                </a:solidFill>
                <a:latin typeface="+mj-lt"/>
                <a:sym typeface="Wingdings"/>
              </a:rPr>
              <a:t>+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  <a:latin typeface="+mj-lt"/>
                <a:sym typeface="Wingdings"/>
              </a:rPr>
              <a:t>e</a:t>
            </a:r>
            <a:r>
              <a:rPr lang="en-US" sz="2000" baseline="30000" dirty="0" err="1" smtClean="0">
                <a:solidFill>
                  <a:schemeClr val="accent2">
                    <a:lumMod val="50000"/>
                  </a:schemeClr>
                </a:solidFill>
                <a:latin typeface="+mj-lt"/>
                <a:sym typeface="Wingdings"/>
              </a:rPr>
              <a:t>-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  <a:latin typeface="+mj-lt"/>
                <a:sym typeface="Wingdings"/>
              </a:rPr>
              <a:t>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  <a:latin typeface="Symbol"/>
                <a:sym typeface="Wingdings"/>
              </a:rPr>
              <a:t>π</a:t>
            </a:r>
            <a:r>
              <a:rPr lang="en-US" sz="2000" baseline="30000" dirty="0" err="1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+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  <a:latin typeface="Symbol"/>
                <a:sym typeface="Wingdings"/>
              </a:rPr>
              <a:t>π</a:t>
            </a:r>
            <a:r>
              <a:rPr lang="en-US" sz="2000" baseline="30000" dirty="0" err="1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-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  <a:latin typeface="Lucida Grande"/>
                <a:ea typeface="Lucida Grande"/>
                <a:cs typeface="Lucida Grande"/>
                <a:sym typeface="Wingdings"/>
              </a:rPr>
              <a:t>ϒ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(nS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)</a:t>
            </a:r>
            <a:endParaRPr lang="en-US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30512" y="1635118"/>
            <a:ext cx="1875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  <a:latin typeface="+mj-lt"/>
                <a:sym typeface="Wingdings"/>
              </a:rPr>
              <a:t>e</a:t>
            </a:r>
            <a:r>
              <a:rPr lang="en-US" sz="2000" baseline="30000" dirty="0" err="1" smtClean="0">
                <a:solidFill>
                  <a:schemeClr val="accent2">
                    <a:lumMod val="50000"/>
                  </a:schemeClr>
                </a:solidFill>
                <a:latin typeface="+mj-lt"/>
                <a:sym typeface="Wingdings"/>
              </a:rPr>
              <a:t>+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  <a:latin typeface="+mj-lt"/>
                <a:sym typeface="Wingdings"/>
              </a:rPr>
              <a:t>e</a:t>
            </a:r>
            <a:r>
              <a:rPr lang="en-US" sz="2000" baseline="30000" dirty="0" smtClean="0">
                <a:solidFill>
                  <a:schemeClr val="accent2">
                    <a:lumMod val="50000"/>
                  </a:schemeClr>
                </a:solidFill>
                <a:latin typeface="+mj-lt"/>
                <a:sym typeface="Wingdings"/>
              </a:rPr>
              <a:t>-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+mj-lt"/>
                <a:sym typeface="Wingdings"/>
              </a:rPr>
              <a:t>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B</a:t>
            </a:r>
            <a:r>
              <a:rPr lang="en-US" sz="2000" baseline="30000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(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*</a:t>
            </a:r>
            <a:r>
              <a:rPr lang="en-US" sz="2000" baseline="30000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)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B</a:t>
            </a:r>
            <a:r>
              <a:rPr lang="en-US" sz="2000" baseline="30000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(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*</a:t>
            </a:r>
            <a:r>
              <a:rPr lang="en-US" sz="2000" baseline="30000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)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+…</a:t>
            </a:r>
            <a:endParaRPr lang="en-US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02838" y="3352391"/>
            <a:ext cx="3935066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chemeClr val="accent2">
                    <a:lumMod val="50000"/>
                  </a:schemeClr>
                </a:solidFill>
                <a:latin typeface="Symbol"/>
                <a:sym typeface="Wingdings"/>
              </a:rPr>
              <a:t>Bf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Symbol"/>
                <a:sym typeface="Wingdings"/>
              </a:rPr>
              <a:t>[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Lucida Grande"/>
                <a:ea typeface="Lucida Grande"/>
                <a:cs typeface="Lucida Grande"/>
                <a:sym typeface="Wingdings"/>
              </a:rPr>
              <a:t>ϒ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(5S)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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Symbol"/>
                <a:sym typeface="Wingdings"/>
              </a:rPr>
              <a:t>π</a:t>
            </a:r>
            <a:r>
              <a:rPr lang="en-US" sz="2000" baseline="30000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+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Symbol"/>
                <a:sym typeface="Wingdings"/>
              </a:rPr>
              <a:t>π</a:t>
            </a:r>
            <a:r>
              <a:rPr lang="en-US" sz="2000" baseline="30000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-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Lucida Grande"/>
                <a:ea typeface="Lucida Grande"/>
                <a:cs typeface="Lucida Grande"/>
                <a:sym typeface="Wingdings"/>
              </a:rPr>
              <a:t>ϒ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(1S)] is ≈100× larger</a:t>
            </a:r>
          </a:p>
          <a:p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          than expectations for bb </a:t>
            </a:r>
          </a:p>
          <a:p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&amp; 70×</a:t>
            </a:r>
            <a:r>
              <a:rPr lang="en-US" sz="2000" i="1" dirty="0" smtClean="0">
                <a:solidFill>
                  <a:schemeClr val="accent2">
                    <a:lumMod val="50000"/>
                  </a:schemeClr>
                </a:solidFill>
                <a:latin typeface="Symbol"/>
                <a:sym typeface="Wingdings"/>
              </a:rPr>
              <a:t>Bf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Symbol"/>
                <a:sym typeface="Wingdings"/>
              </a:rPr>
              <a:t>[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Lucida Grande"/>
                <a:ea typeface="Lucida Grande"/>
                <a:cs typeface="Lucida Grande"/>
                <a:sym typeface="Wingdings"/>
              </a:rPr>
              <a:t>ϒ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(4S)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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Symbol"/>
                <a:sym typeface="Wingdings"/>
              </a:rPr>
              <a:t>π</a:t>
            </a:r>
            <a:r>
              <a:rPr lang="en-US" sz="2000" baseline="30000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+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Symbol"/>
                <a:sym typeface="Wingdings"/>
              </a:rPr>
              <a:t>π</a:t>
            </a:r>
            <a:r>
              <a:rPr lang="en-US" sz="2000" baseline="30000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-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Lucida Grande"/>
                <a:ea typeface="Lucida Grande"/>
                <a:cs typeface="Lucida Grande"/>
                <a:sym typeface="Wingdings"/>
              </a:rPr>
              <a:t>ϒ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(1S)]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60014" y="1405865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_</a:t>
            </a:r>
            <a:endParaRPr lang="en-US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7747193" y="370270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_ 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4802838" y="4439946"/>
          <a:ext cx="4206079" cy="8367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0749" name="Equation" r:id="rId4" imgW="2425700" imgH="482600" progId="Equation.DSMT4">
                  <p:embed/>
                </p:oleObj>
              </mc:Choice>
              <mc:Fallback>
                <p:oleObj name="Equation" r:id="rId4" imgW="2425700" imgH="4826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2838" y="4439946"/>
                        <a:ext cx="4206079" cy="83674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/>
        </p:nvCxnSpPr>
        <p:spPr>
          <a:xfrm>
            <a:off x="7937691" y="5227176"/>
            <a:ext cx="315007" cy="1588"/>
          </a:xfrm>
          <a:prstGeom prst="line">
            <a:avLst/>
          </a:prstGeom>
          <a:ln w="31750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</a:t>
            </a:r>
            <a:r>
              <a:rPr lang="en-US" baseline="30000" dirty="0" smtClean="0"/>
              <a:t>TH</a:t>
            </a:r>
            <a:r>
              <a:rPr lang="en-US" dirty="0" smtClean="0"/>
              <a:t> century expectations for</a:t>
            </a:r>
            <a:br>
              <a:rPr lang="en-US" dirty="0" smtClean="0"/>
            </a:br>
            <a:r>
              <a:rPr lang="en-US" dirty="0" smtClean="0"/>
              <a:t>21</a:t>
            </a:r>
            <a:r>
              <a:rPr lang="en-US" baseline="30000" dirty="0" smtClean="0"/>
              <a:t>st</a:t>
            </a:r>
            <a:r>
              <a:rPr lang="en-US" dirty="0" smtClean="0"/>
              <a:t> century </a:t>
            </a:r>
            <a:r>
              <a:rPr lang="en-US" dirty="0" err="1" smtClean="0"/>
              <a:t>charmonium</a:t>
            </a:r>
            <a:r>
              <a:rPr lang="en-US" dirty="0" smtClean="0"/>
              <a:t> physics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147" y="1641022"/>
            <a:ext cx="6592878" cy="41880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7454" y="5799994"/>
            <a:ext cx="5863267" cy="3036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62428" y="3827558"/>
            <a:ext cx="1981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/>
              </a:rPr>
              <a:t>discover these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5504775" y="3492517"/>
            <a:ext cx="610737" cy="5934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5546900" y="4455150"/>
            <a:ext cx="348449" cy="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4821" y="5168679"/>
            <a:ext cx="1485900" cy="660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50721" y="4629376"/>
            <a:ext cx="923487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D</a:t>
            </a:r>
            <a:r>
              <a:rPr lang="en-US" sz="1000" dirty="0" smtClean="0"/>
              <a:t>-wave states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196809"/>
            <a:ext cx="8229600" cy="1143000"/>
          </a:xfrm>
        </p:spPr>
        <p:txBody>
          <a:bodyPr/>
          <a:lstStyle/>
          <a:p>
            <a:r>
              <a:rPr lang="en-US" dirty="0" smtClean="0"/>
              <a:t>“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Lucida Grande"/>
                <a:ea typeface="Lucida Grande"/>
                <a:cs typeface="Lucida Grande"/>
                <a:sym typeface="Wingdings"/>
              </a:rPr>
              <a:t>ϒ</a:t>
            </a:r>
            <a:r>
              <a:rPr lang="en-US" dirty="0" smtClean="0"/>
              <a:t>(5S)” </a:t>
            </a:r>
            <a:r>
              <a:rPr lang="en-US" sz="3600" dirty="0" smtClean="0">
                <a:sym typeface="Wingdings"/>
              </a:rPr>
              <a:t>π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Z</a:t>
            </a:r>
            <a:r>
              <a:rPr lang="en-US" baseline="-25000" dirty="0" smtClean="0">
                <a:sym typeface="Wingdings"/>
              </a:rPr>
              <a:t>b1,2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49711" y="119437"/>
            <a:ext cx="372017" cy="5437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aseline="30000" dirty="0" smtClean="0"/>
              <a:t>+</a:t>
            </a:r>
            <a:endParaRPr lang="en-US" sz="4400" baseline="30000" dirty="0"/>
          </a:p>
        </p:txBody>
      </p:sp>
      <p:sp>
        <p:nvSpPr>
          <p:cNvPr id="5" name="TextBox 4"/>
          <p:cNvSpPr txBox="1"/>
          <p:nvPr/>
        </p:nvSpPr>
        <p:spPr>
          <a:xfrm>
            <a:off x="5123155" y="692499"/>
            <a:ext cx="3074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Colonna MT"/>
                <a:sym typeface="Wingdings"/>
              </a:rPr>
              <a:t>π</a:t>
            </a:r>
            <a:r>
              <a:rPr lang="en-US" sz="4400" baseline="30000" dirty="0" err="1" smtClean="0">
                <a:sym typeface="Wingdings"/>
              </a:rPr>
              <a:t>+</a:t>
            </a:r>
            <a:r>
              <a:rPr lang="en-US" sz="4400" dirty="0" err="1" smtClean="0">
                <a:solidFill>
                  <a:schemeClr val="accent2">
                    <a:lumMod val="50000"/>
                  </a:schemeClr>
                </a:solidFill>
                <a:latin typeface="Lucida Grande"/>
                <a:ea typeface="Lucida Grande"/>
                <a:cs typeface="Lucida Grande"/>
                <a:sym typeface="Wingdings"/>
              </a:rPr>
              <a:t>ϒ</a:t>
            </a:r>
            <a:r>
              <a:rPr lang="en-US" sz="4400" dirty="0" smtClean="0">
                <a:solidFill>
                  <a:schemeClr val="accent2">
                    <a:lumMod val="50000"/>
                  </a:schemeClr>
                </a:solidFill>
                <a:latin typeface="Lucida Grande"/>
                <a:ea typeface="Lucida Grande"/>
                <a:cs typeface="Lucida Grande"/>
                <a:sym typeface="Wingdings"/>
              </a:rPr>
              <a:t> </a:t>
            </a:r>
            <a:r>
              <a:rPr lang="en-US" sz="3600" dirty="0" smtClean="0">
                <a:sym typeface="Wingdings"/>
              </a:rPr>
              <a:t>(1,2,3S)</a:t>
            </a:r>
            <a:endParaRPr lang="en-US" sz="360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12175" y="4973090"/>
            <a:ext cx="4200808" cy="138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77112" y="3850278"/>
            <a:ext cx="2461201" cy="1109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5" name="Straight Connector 24"/>
          <p:cNvCxnSpPr/>
          <p:nvPr/>
        </p:nvCxnSpPr>
        <p:spPr>
          <a:xfrm rot="5400000">
            <a:off x="4974121" y="910201"/>
            <a:ext cx="495640" cy="1588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94255" y="2931473"/>
            <a:ext cx="1101681" cy="962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2" name="Straight Connector 31"/>
          <p:cNvCxnSpPr/>
          <p:nvPr/>
        </p:nvCxnSpPr>
        <p:spPr>
          <a:xfrm rot="5400000" flipH="1" flipV="1">
            <a:off x="5178914" y="4709805"/>
            <a:ext cx="3556664" cy="1588"/>
          </a:xfrm>
          <a:prstGeom prst="line">
            <a:avLst/>
          </a:prstGeom>
          <a:ln w="15875"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endCxn id="30" idx="0"/>
          </p:cNvCxnSpPr>
          <p:nvPr/>
        </p:nvCxnSpPr>
        <p:spPr>
          <a:xfrm rot="5400000" flipH="1" flipV="1">
            <a:off x="5475833" y="4675866"/>
            <a:ext cx="3513656" cy="24870"/>
          </a:xfrm>
          <a:prstGeom prst="line">
            <a:avLst/>
          </a:prstGeom>
          <a:ln w="15875"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976400" y="3085534"/>
            <a:ext cx="7571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sym typeface="Wingdings"/>
              </a:rPr>
              <a:t>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  <a:latin typeface="Lucida Grande"/>
                <a:ea typeface="Lucida Grande"/>
                <a:cs typeface="Lucida Grande"/>
                <a:sym typeface="Wingdings"/>
              </a:rPr>
              <a:t>ϒ</a:t>
            </a:r>
            <a:r>
              <a:rPr lang="en-US" sz="1400" dirty="0" smtClean="0">
                <a:solidFill>
                  <a:srgbClr val="000090"/>
                </a:solidFill>
                <a:sym typeface="Wingdings"/>
              </a:rPr>
              <a:t>(3S</a:t>
            </a:r>
            <a:r>
              <a:rPr lang="en-US" sz="1400" dirty="0" smtClean="0">
                <a:sym typeface="Wingdings"/>
              </a:rPr>
              <a:t>)</a:t>
            </a:r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7110439" y="3850278"/>
            <a:ext cx="7571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sym typeface="Wingdings"/>
              </a:rPr>
              <a:t>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  <a:latin typeface="Lucida Grande"/>
                <a:ea typeface="Lucida Grande"/>
                <a:cs typeface="Lucida Grande"/>
                <a:sym typeface="Wingdings"/>
              </a:rPr>
              <a:t>ϒ</a:t>
            </a:r>
            <a:r>
              <a:rPr lang="en-US" sz="1400" dirty="0" smtClean="0">
                <a:solidFill>
                  <a:srgbClr val="000090"/>
                </a:solidFill>
                <a:sym typeface="Wingdings"/>
              </a:rPr>
              <a:t>(2S</a:t>
            </a:r>
            <a:r>
              <a:rPr lang="en-US" sz="1400" dirty="0" smtClean="0">
                <a:sym typeface="Wingdings"/>
              </a:rPr>
              <a:t>)</a:t>
            </a:r>
            <a:endParaRPr 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7135066" y="5386868"/>
            <a:ext cx="7571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sym typeface="Wingdings"/>
              </a:rPr>
              <a:t>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  <a:latin typeface="Lucida Grande"/>
                <a:ea typeface="Lucida Grande"/>
                <a:cs typeface="Lucida Grande"/>
                <a:sym typeface="Wingdings"/>
              </a:rPr>
              <a:t>ϒ</a:t>
            </a:r>
            <a:r>
              <a:rPr lang="en-US" sz="1400" dirty="0" smtClean="0">
                <a:solidFill>
                  <a:srgbClr val="000090"/>
                </a:solidFill>
                <a:sym typeface="Wingdings"/>
              </a:rPr>
              <a:t>(1S</a:t>
            </a:r>
            <a:r>
              <a:rPr lang="en-US" sz="1400" dirty="0" smtClean="0">
                <a:sym typeface="Wingdings"/>
              </a:rPr>
              <a:t>)</a:t>
            </a:r>
            <a:endParaRPr lang="en-US" sz="1400" dirty="0"/>
          </a:p>
        </p:txBody>
      </p:sp>
      <p:sp>
        <p:nvSpPr>
          <p:cNvPr id="42" name="Text Box 11"/>
          <p:cNvSpPr txBox="1">
            <a:spLocks noChangeArrowheads="1"/>
          </p:cNvSpPr>
          <p:nvPr/>
        </p:nvSpPr>
        <p:spPr bwMode="auto">
          <a:xfrm>
            <a:off x="6211479" y="6336569"/>
            <a:ext cx="169896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err="1" smtClean="0">
                <a:solidFill>
                  <a:srgbClr val="0000FF"/>
                </a:solidFill>
                <a:latin typeface="Georgia" charset="0"/>
              </a:rPr>
              <a:t>M(</a:t>
            </a:r>
            <a:r>
              <a:rPr lang="en-US" sz="1600" dirty="0" err="1" smtClean="0">
                <a:solidFill>
                  <a:srgbClr val="0000FF"/>
                </a:solidFill>
                <a:latin typeface="Lucida Grande"/>
                <a:ea typeface="Lucida Grande"/>
                <a:cs typeface="Lucida Grande"/>
                <a:sym typeface="Wingdings"/>
              </a:rPr>
              <a:t>ϒ</a:t>
            </a:r>
            <a:r>
              <a:rPr lang="en-US" sz="1600" b="1" dirty="0" err="1" smtClean="0">
                <a:solidFill>
                  <a:srgbClr val="0000FF"/>
                </a:solidFill>
                <a:latin typeface="Georgia" charset="0"/>
              </a:rPr>
              <a:t>(nS</a:t>
            </a:r>
            <a:r>
              <a:rPr lang="en-US" sz="1600" b="1" dirty="0">
                <a:solidFill>
                  <a:srgbClr val="0000FF"/>
                </a:solidFill>
                <a:latin typeface="Georgia" charset="0"/>
              </a:rPr>
              <a:t>)</a:t>
            </a:r>
            <a:r>
              <a:rPr lang="el-GR" sz="1600" b="1" dirty="0" smtClean="0">
                <a:solidFill>
                  <a:srgbClr val="0000FF"/>
                </a:solidFill>
                <a:latin typeface="Georgia" charset="0"/>
              </a:rPr>
              <a:t>π</a:t>
            </a:r>
            <a:r>
              <a:rPr lang="en-US" sz="1600" b="1" baseline="30000" dirty="0" smtClean="0">
                <a:solidFill>
                  <a:srgbClr val="0000FF"/>
                </a:solidFill>
                <a:latin typeface="Georgia" charset="0"/>
              </a:rPr>
              <a:t>+</a:t>
            </a:r>
            <a:r>
              <a:rPr lang="en-US" sz="1600" b="1" dirty="0" smtClean="0">
                <a:solidFill>
                  <a:srgbClr val="0000FF"/>
                </a:solidFill>
                <a:latin typeface="Georgia" charset="0"/>
              </a:rPr>
              <a:t>)</a:t>
            </a:r>
            <a:r>
              <a:rPr lang="en-US" sz="1600" b="1" baseline="-25000" dirty="0" smtClean="0">
                <a:solidFill>
                  <a:srgbClr val="0000FF"/>
                </a:solidFill>
                <a:latin typeface="Georgia" charset="0"/>
              </a:rPr>
              <a:t>max</a:t>
            </a:r>
            <a:endParaRPr lang="en-US" sz="1600" b="1" baseline="-25000" dirty="0">
              <a:solidFill>
                <a:srgbClr val="0000FF"/>
              </a:solidFill>
              <a:latin typeface="Georgia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20902651">
            <a:off x="3433490" y="2267891"/>
            <a:ext cx="489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Symbol"/>
              </a:rPr>
              <a:t>p</a:t>
            </a:r>
            <a:r>
              <a:rPr lang="en-US" sz="3200" baseline="30000" dirty="0" smtClean="0">
                <a:solidFill>
                  <a:srgbClr val="FF0000"/>
                </a:solidFill>
              </a:rPr>
              <a:t>+</a:t>
            </a:r>
            <a:endParaRPr lang="en-US" sz="3200" baseline="30000" dirty="0">
              <a:solidFill>
                <a:srgbClr val="FF0000"/>
              </a:solidFill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2845032" y="1455649"/>
            <a:ext cx="587017" cy="158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 rot="16200000">
            <a:off x="6444728" y="2342212"/>
            <a:ext cx="1095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10,610 </a:t>
            </a:r>
            <a:r>
              <a:rPr lang="en-US" sz="1400" b="1" dirty="0" err="1" smtClean="0">
                <a:solidFill>
                  <a:schemeClr val="accent1">
                    <a:lumMod val="75000"/>
                  </a:schemeClr>
                </a:solidFill>
              </a:rPr>
              <a:t>MeV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 rot="16200000">
            <a:off x="6710528" y="2335852"/>
            <a:ext cx="1095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10,660 </a:t>
            </a:r>
            <a:r>
              <a:rPr lang="en-US" sz="1400" b="1" dirty="0" err="1" smtClean="0">
                <a:solidFill>
                  <a:schemeClr val="accent1">
                    <a:lumMod val="75000"/>
                  </a:schemeClr>
                </a:solidFill>
              </a:rPr>
              <a:t>MeV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6" name="Text Box 34"/>
          <p:cNvSpPr txBox="1">
            <a:spLocks noChangeArrowheads="1"/>
          </p:cNvSpPr>
          <p:nvPr/>
        </p:nvSpPr>
        <p:spPr bwMode="auto">
          <a:xfrm>
            <a:off x="6813752" y="0"/>
            <a:ext cx="23302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sz="1400" b="1" dirty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Belle PRL 108, 122001 (2012)</a:t>
            </a:r>
            <a:endParaRPr lang="ru-RU" sz="1400" b="1" dirty="0">
              <a:solidFill>
                <a:srgbClr val="A50021"/>
              </a:solidFill>
            </a:endParaRPr>
          </a:p>
        </p:txBody>
      </p:sp>
      <p:sp>
        <p:nvSpPr>
          <p:cNvPr id="49" name="Text Box 10"/>
          <p:cNvSpPr txBox="1">
            <a:spLocks noChangeArrowheads="1"/>
          </p:cNvSpPr>
          <p:nvPr/>
        </p:nvSpPr>
        <p:spPr bwMode="auto">
          <a:xfrm>
            <a:off x="7460431" y="185980"/>
            <a:ext cx="98636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sz="1600" b="1" dirty="0" smtClean="0">
                <a:solidFill>
                  <a:srgbClr val="990000"/>
                </a:solidFill>
                <a:ea typeface="SimSun" charset="-122"/>
                <a:cs typeface="SimSun" charset="-122"/>
                <a:sym typeface="Wingdings" charset="2"/>
              </a:rPr>
              <a:t>121.4 </a:t>
            </a:r>
            <a:r>
              <a:rPr lang="en-US" altLang="zh-CN" sz="1600" b="1" dirty="0">
                <a:solidFill>
                  <a:srgbClr val="990000"/>
                </a:solidFill>
                <a:ea typeface="SimSun" charset="-122"/>
                <a:cs typeface="SimSun" charset="-122"/>
                <a:sym typeface="Wingdings" charset="2"/>
              </a:rPr>
              <a:t>fb</a:t>
            </a:r>
            <a:r>
              <a:rPr lang="en-US" altLang="zh-CN" sz="1600" b="1" baseline="30000" dirty="0">
                <a:solidFill>
                  <a:srgbClr val="990000"/>
                </a:solidFill>
                <a:ea typeface="SimSun" charset="-122"/>
                <a:cs typeface="SimSun" charset="-122"/>
                <a:sym typeface="Wingdings" charset="2"/>
              </a:rPr>
              <a:t>-1</a:t>
            </a:r>
            <a:endParaRPr lang="en-US" altLang="zh-CN" sz="1600" b="1" dirty="0">
              <a:solidFill>
                <a:srgbClr val="990000"/>
              </a:solidFill>
              <a:ea typeface="SimSun" charset="-122"/>
              <a:cs typeface="SimSun" charset="-122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070" y="893126"/>
            <a:ext cx="4251212" cy="5867792"/>
          </a:xfrm>
          <a:prstGeom prst="rect">
            <a:avLst/>
          </a:prstGeom>
        </p:spPr>
      </p:pic>
      <p:cxnSp>
        <p:nvCxnSpPr>
          <p:cNvPr id="52" name="Straight Connector 51"/>
          <p:cNvCxnSpPr/>
          <p:nvPr/>
        </p:nvCxnSpPr>
        <p:spPr>
          <a:xfrm>
            <a:off x="2124648" y="4519410"/>
            <a:ext cx="4725647" cy="1273245"/>
          </a:xfrm>
          <a:prstGeom prst="line">
            <a:avLst/>
          </a:prstGeom>
          <a:ln w="19050">
            <a:solidFill>
              <a:srgbClr val="FF0000"/>
            </a:solidFill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2229813" y="3051716"/>
            <a:ext cx="4549262" cy="1363995"/>
          </a:xfrm>
          <a:prstGeom prst="line">
            <a:avLst/>
          </a:prstGeom>
          <a:ln w="19050">
            <a:solidFill>
              <a:srgbClr val="FF0000"/>
            </a:solidFill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2324773" y="2247022"/>
            <a:ext cx="4549262" cy="1291583"/>
          </a:xfrm>
          <a:prstGeom prst="line">
            <a:avLst/>
          </a:prstGeom>
          <a:ln w="19050">
            <a:solidFill>
              <a:srgbClr val="FF0000"/>
            </a:solidFill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ADCA92F-FD76-4E93-8D99-343A08BA4D11}" type="slidenum">
              <a:rPr lang="en-GB"/>
              <a:pPr/>
              <a:t>111</a:t>
            </a:fld>
            <a:endParaRPr lang="en-GB"/>
          </a:p>
        </p:txBody>
      </p:sp>
      <p:sp>
        <p:nvSpPr>
          <p:cNvPr id="1921028" name="Text Box 4"/>
          <p:cNvSpPr txBox="1">
            <a:spLocks noChangeArrowheads="1"/>
          </p:cNvSpPr>
          <p:nvPr/>
        </p:nvSpPr>
        <p:spPr bwMode="auto">
          <a:xfrm>
            <a:off x="593725" y="584200"/>
            <a:ext cx="28264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>
                <a:sym typeface="Symbol" pitchFamily="18" charset="2"/>
              </a:rPr>
              <a:t>e</a:t>
            </a:r>
            <a:r>
              <a:rPr lang="en-US" baseline="30000" dirty="0" err="1">
                <a:sym typeface="Symbol" pitchFamily="18" charset="2"/>
              </a:rPr>
              <a:t>+</a:t>
            </a:r>
            <a:r>
              <a:rPr lang="en-US" dirty="0" err="1">
                <a:sym typeface="Symbol" pitchFamily="18" charset="2"/>
              </a:rPr>
              <a:t>e</a:t>
            </a:r>
            <a:r>
              <a:rPr lang="en-US" baseline="30000" dirty="0">
                <a:sym typeface="Symbol" pitchFamily="18" charset="2"/>
              </a:rPr>
              <a:t>-</a:t>
            </a:r>
            <a:r>
              <a:rPr lang="en-US" dirty="0" smtClean="0">
                <a:sym typeface="Symbol" pitchFamily="18" charset="2"/>
              </a:rPr>
              <a:t>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Symbol" pitchFamily="18" charset="2"/>
              </a:rPr>
              <a:t> </a:t>
            </a:r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  <a:latin typeface="Lucida Grande"/>
                <a:ea typeface="Lucida Grande"/>
                <a:cs typeface="Lucida Grande"/>
                <a:sym typeface="Wingdings"/>
              </a:rPr>
              <a:t>ϒ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Lucida Grande"/>
                <a:ea typeface="Lucida Grande"/>
                <a:cs typeface="Lucida Grande"/>
                <a:sym typeface="Wingdings"/>
              </a:rPr>
              <a:t> </a:t>
            </a:r>
            <a:r>
              <a:rPr lang="ru-RU" dirty="0" smtClean="0">
                <a:sym typeface="Symbol" pitchFamily="18" charset="2"/>
              </a:rPr>
              <a:t>(</a:t>
            </a:r>
            <a:r>
              <a:rPr lang="ru-RU" dirty="0">
                <a:sym typeface="Symbol" pitchFamily="18" charset="2"/>
              </a:rPr>
              <a:t>5</a:t>
            </a:r>
            <a:r>
              <a:rPr lang="en-US" dirty="0">
                <a:sym typeface="Symbol" pitchFamily="18" charset="2"/>
              </a:rPr>
              <a:t>S)</a:t>
            </a:r>
            <a:r>
              <a:rPr lang="en-US" dirty="0" smtClean="0">
                <a:sym typeface="Symbol" pitchFamily="18" charset="2"/>
              </a:rPr>
              <a:t>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Symbol" pitchFamily="18" charset="2"/>
              </a:rPr>
              <a:t> </a:t>
            </a:r>
            <a:r>
              <a:rPr lang="en-US" dirty="0" err="1">
                <a:sym typeface="Symbol" pitchFamily="18" charset="2"/>
              </a:rPr>
              <a:t>h</a:t>
            </a:r>
            <a:r>
              <a:rPr lang="en-US" baseline="-25000" dirty="0" err="1">
                <a:sym typeface="Symbol" pitchFamily="18" charset="2"/>
              </a:rPr>
              <a:t>b</a:t>
            </a:r>
            <a:r>
              <a:rPr lang="en-US" dirty="0" err="1">
                <a:sym typeface="Symbol" pitchFamily="18" charset="2"/>
              </a:rPr>
              <a:t>(nP</a:t>
            </a:r>
            <a:r>
              <a:rPr lang="en-US" dirty="0">
                <a:sym typeface="Symbol" pitchFamily="18" charset="2"/>
              </a:rPr>
              <a:t>)</a:t>
            </a:r>
            <a:r>
              <a:rPr lang="en-US" dirty="0" smtClean="0">
                <a:sym typeface="Symbol" pitchFamily="18" charset="2"/>
              </a:rPr>
              <a:t> </a:t>
            </a:r>
            <a:r>
              <a:rPr lang="ru-RU" dirty="0" smtClean="0">
                <a:sym typeface="Symbol" pitchFamily="18" charset="2"/>
              </a:rPr>
              <a:t>π</a:t>
            </a:r>
            <a:r>
              <a:rPr lang="en-US" baseline="30000" dirty="0" smtClean="0">
                <a:sym typeface="Symbol" pitchFamily="18" charset="2"/>
              </a:rPr>
              <a:t>+</a:t>
            </a:r>
            <a:r>
              <a:rPr lang="ru-RU" dirty="0" smtClean="0">
                <a:sym typeface="Symbol" pitchFamily="18" charset="2"/>
              </a:rPr>
              <a:t>π</a:t>
            </a:r>
            <a:r>
              <a:rPr lang="en-US" baseline="30000" dirty="0" smtClean="0">
                <a:sym typeface="Symbol" pitchFamily="18" charset="2"/>
              </a:rPr>
              <a:t>–</a:t>
            </a:r>
            <a:r>
              <a:rPr lang="en-US" dirty="0" smtClean="0">
                <a:sym typeface="Symbol" pitchFamily="18" charset="2"/>
              </a:rPr>
              <a:t>  </a:t>
            </a:r>
            <a:endParaRPr lang="ru-RU" dirty="0">
              <a:sym typeface="Symbol" pitchFamily="18" charset="2"/>
            </a:endParaRPr>
          </a:p>
        </p:txBody>
      </p:sp>
      <p:sp>
        <p:nvSpPr>
          <p:cNvPr id="1921029" name="Text Box 5"/>
          <p:cNvSpPr txBox="1">
            <a:spLocks noChangeArrowheads="1"/>
          </p:cNvSpPr>
          <p:nvPr/>
        </p:nvSpPr>
        <p:spPr bwMode="auto">
          <a:xfrm>
            <a:off x="219075" y="4699000"/>
            <a:ext cx="268535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ru-RU" dirty="0" smtClean="0">
                <a:sym typeface="Symbol" pitchFamily="18" charset="2"/>
              </a:rPr>
              <a:t>δ</a:t>
            </a:r>
            <a:r>
              <a:rPr lang="en-US" dirty="0" smtClean="0">
                <a:sym typeface="Symbol" pitchFamily="18" charset="2"/>
              </a:rPr>
              <a:t>M</a:t>
            </a:r>
            <a:r>
              <a:rPr lang="en-US" baseline="-25000" dirty="0" smtClean="0">
                <a:sym typeface="Symbol" pitchFamily="18" charset="2"/>
              </a:rPr>
              <a:t>HF</a:t>
            </a:r>
            <a:r>
              <a:rPr lang="en-US" dirty="0">
                <a:sym typeface="Symbol" pitchFamily="18" charset="2"/>
              </a:rPr>
              <a:t>(</a:t>
            </a:r>
            <a:r>
              <a:rPr lang="en-US" b="1" dirty="0">
                <a:solidFill>
                  <a:srgbClr val="CC0000"/>
                </a:solidFill>
                <a:sym typeface="Symbol" pitchFamily="18" charset="2"/>
              </a:rPr>
              <a:t>1P</a:t>
            </a:r>
            <a:r>
              <a:rPr lang="en-US" dirty="0">
                <a:sym typeface="Symbol" pitchFamily="18" charset="2"/>
              </a:rPr>
              <a:t>) = </a:t>
            </a:r>
            <a:r>
              <a:rPr lang="en-US" dirty="0"/>
              <a:t>+0.8</a:t>
            </a:r>
            <a:r>
              <a:rPr lang="en-US" dirty="0" smtClean="0"/>
              <a:t> </a:t>
            </a:r>
            <a:r>
              <a:rPr lang="en-US" dirty="0" smtClean="0">
                <a:sym typeface="Symbol" pitchFamily="18" charset="2"/>
              </a:rPr>
              <a:t>± </a:t>
            </a:r>
            <a:r>
              <a:rPr lang="en-US" dirty="0">
                <a:sym typeface="Symbol" pitchFamily="18" charset="2"/>
              </a:rPr>
              <a:t>1.1 </a:t>
            </a:r>
            <a:r>
              <a:rPr lang="en-US" dirty="0" err="1">
                <a:sym typeface="Symbol" pitchFamily="18" charset="2"/>
              </a:rPr>
              <a:t>MeV</a:t>
            </a:r>
            <a:endParaRPr lang="en-US" dirty="0" smtClean="0">
              <a:sym typeface="Symbol" pitchFamily="18" charset="2"/>
            </a:endParaRPr>
          </a:p>
          <a:p>
            <a:pPr algn="l" defTabSz="914400"/>
            <a:r>
              <a:rPr lang="ru-RU" dirty="0" smtClean="0">
                <a:sym typeface="Symbol" pitchFamily="18" charset="2"/>
              </a:rPr>
              <a:t>δ</a:t>
            </a:r>
            <a:r>
              <a:rPr lang="en-US" dirty="0" smtClean="0">
                <a:sym typeface="Symbol" pitchFamily="18" charset="2"/>
              </a:rPr>
              <a:t>M</a:t>
            </a:r>
            <a:r>
              <a:rPr lang="en-US" baseline="-25000" dirty="0" smtClean="0">
                <a:sym typeface="Symbol" pitchFamily="18" charset="2"/>
              </a:rPr>
              <a:t>HF</a:t>
            </a:r>
            <a:r>
              <a:rPr lang="en-US" dirty="0">
                <a:sym typeface="Symbol" pitchFamily="18" charset="2"/>
              </a:rPr>
              <a:t>(</a:t>
            </a:r>
            <a:r>
              <a:rPr lang="en-US" b="1" dirty="0">
                <a:solidFill>
                  <a:srgbClr val="CC0000"/>
                </a:solidFill>
                <a:sym typeface="Symbol" pitchFamily="18" charset="2"/>
              </a:rPr>
              <a:t>2P</a:t>
            </a:r>
            <a:r>
              <a:rPr lang="en-US" dirty="0">
                <a:sym typeface="Symbol" pitchFamily="18" charset="2"/>
              </a:rPr>
              <a:t>) = +0.5</a:t>
            </a:r>
            <a:r>
              <a:rPr lang="en-US" dirty="0" smtClean="0">
                <a:sym typeface="Symbol" pitchFamily="18" charset="2"/>
              </a:rPr>
              <a:t> ± </a:t>
            </a:r>
            <a:r>
              <a:rPr lang="en-US" dirty="0">
                <a:sym typeface="Symbol" pitchFamily="18" charset="2"/>
              </a:rPr>
              <a:t>1.2 </a:t>
            </a:r>
            <a:r>
              <a:rPr lang="en-US" dirty="0" err="1">
                <a:sym typeface="Symbol" pitchFamily="18" charset="2"/>
              </a:rPr>
              <a:t>MeV</a:t>
            </a:r>
            <a:endParaRPr lang="en-US" dirty="0">
              <a:sym typeface="Symbol" pitchFamily="18" charset="2"/>
            </a:endParaRPr>
          </a:p>
        </p:txBody>
      </p:sp>
      <p:sp>
        <p:nvSpPr>
          <p:cNvPr id="1921031" name="Text Box 7"/>
          <p:cNvSpPr txBox="1">
            <a:spLocks noChangeArrowheads="1"/>
          </p:cNvSpPr>
          <p:nvPr/>
        </p:nvSpPr>
        <p:spPr bwMode="auto">
          <a:xfrm>
            <a:off x="3621968" y="4638380"/>
            <a:ext cx="23923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r>
              <a:rPr lang="en-US" dirty="0">
                <a:solidFill>
                  <a:srgbClr val="CC0000"/>
                </a:solidFill>
              </a:rPr>
              <a:t>consistent with zero, </a:t>
            </a:r>
            <a:br>
              <a:rPr lang="en-US" dirty="0">
                <a:solidFill>
                  <a:srgbClr val="CC0000"/>
                </a:solidFill>
              </a:rPr>
            </a:br>
            <a:r>
              <a:rPr lang="en-US" dirty="0">
                <a:solidFill>
                  <a:srgbClr val="CC0000"/>
                </a:solidFill>
              </a:rPr>
              <a:t>as expected</a:t>
            </a:r>
            <a:endParaRPr lang="ru-RU" dirty="0">
              <a:solidFill>
                <a:srgbClr val="CC0000"/>
              </a:solidFill>
            </a:endParaRPr>
          </a:p>
        </p:txBody>
      </p:sp>
      <p:sp>
        <p:nvSpPr>
          <p:cNvPr id="1921041" name="Oval 17"/>
          <p:cNvSpPr>
            <a:spLocks noChangeArrowheads="1"/>
          </p:cNvSpPr>
          <p:nvPr/>
        </p:nvSpPr>
        <p:spPr bwMode="auto">
          <a:xfrm>
            <a:off x="2849562" y="598487"/>
            <a:ext cx="570578" cy="355045"/>
          </a:xfrm>
          <a:prstGeom prst="ellips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921042" name="Text Box 18"/>
          <p:cNvSpPr txBox="1">
            <a:spLocks noChangeArrowheads="1"/>
          </p:cNvSpPr>
          <p:nvPr/>
        </p:nvSpPr>
        <p:spPr bwMode="auto">
          <a:xfrm>
            <a:off x="3994150" y="598488"/>
            <a:ext cx="31383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dirty="0">
                <a:solidFill>
                  <a:srgbClr val="CC0000"/>
                </a:solidFill>
              </a:rPr>
              <a:t>reconstructed, use </a:t>
            </a:r>
            <a:r>
              <a:rPr lang="en-US" b="1" dirty="0" err="1">
                <a:solidFill>
                  <a:srgbClr val="CC0000"/>
                </a:solidFill>
              </a:rPr>
              <a:t>M</a:t>
            </a:r>
            <a:r>
              <a:rPr lang="en-US" sz="2400" b="1" baseline="-25000" dirty="0" err="1">
                <a:solidFill>
                  <a:srgbClr val="CC0000"/>
                </a:solidFill>
              </a:rPr>
              <a:t>miss</a:t>
            </a:r>
            <a:r>
              <a:rPr lang="en-US" b="1" dirty="0" err="1" smtClean="0">
                <a:solidFill>
                  <a:srgbClr val="CC0000"/>
                </a:solidFill>
              </a:rPr>
              <a:t>(</a:t>
            </a:r>
            <a:r>
              <a:rPr lang="en-US" b="1" dirty="0" err="1" smtClean="0">
                <a:solidFill>
                  <a:srgbClr val="CC0000"/>
                </a:solidFill>
                <a:sym typeface="Symbol" pitchFamily="18" charset="2"/>
              </a:rPr>
              <a:t>π</a:t>
            </a:r>
            <a:r>
              <a:rPr lang="en-US" sz="2400" b="1" baseline="30000" dirty="0" err="1" smtClean="0">
                <a:solidFill>
                  <a:srgbClr val="CC0000"/>
                </a:solidFill>
                <a:sym typeface="Symbol" pitchFamily="18" charset="2"/>
              </a:rPr>
              <a:t>+</a:t>
            </a:r>
            <a:r>
              <a:rPr lang="en-US" b="1" dirty="0" err="1" smtClean="0">
                <a:solidFill>
                  <a:srgbClr val="CC0000"/>
                </a:solidFill>
                <a:sym typeface="Symbol" pitchFamily="18" charset="2"/>
              </a:rPr>
              <a:t>π</a:t>
            </a:r>
            <a:r>
              <a:rPr lang="en-US" sz="2400" b="1" baseline="30000" dirty="0" smtClean="0">
                <a:solidFill>
                  <a:srgbClr val="CC0000"/>
                </a:solidFill>
                <a:sym typeface="Symbol" pitchFamily="18" charset="2"/>
              </a:rPr>
              <a:t>-</a:t>
            </a:r>
            <a:r>
              <a:rPr lang="en-US" b="1" dirty="0">
                <a:solidFill>
                  <a:srgbClr val="CC0000"/>
                </a:solidFill>
              </a:rPr>
              <a:t>)</a:t>
            </a:r>
            <a:endParaRPr lang="ru-RU" dirty="0">
              <a:solidFill>
                <a:srgbClr val="CC0000"/>
              </a:solidFill>
            </a:endParaRPr>
          </a:p>
        </p:txBody>
      </p:sp>
      <p:sp>
        <p:nvSpPr>
          <p:cNvPr id="1921043" name="Line 19"/>
          <p:cNvSpPr>
            <a:spLocks noChangeShapeType="1"/>
          </p:cNvSpPr>
          <p:nvPr/>
        </p:nvSpPr>
        <p:spPr bwMode="auto">
          <a:xfrm flipH="1" flipV="1">
            <a:off x="3420140" y="828674"/>
            <a:ext cx="637510" cy="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44" name="Line 20"/>
          <p:cNvSpPr>
            <a:spLocks noChangeShapeType="1"/>
          </p:cNvSpPr>
          <p:nvPr/>
        </p:nvSpPr>
        <p:spPr bwMode="auto">
          <a:xfrm>
            <a:off x="7796213" y="1806575"/>
            <a:ext cx="352425" cy="1277938"/>
          </a:xfrm>
          <a:prstGeom prst="line">
            <a:avLst/>
          </a:prstGeom>
          <a:noFill/>
          <a:ln w="57150">
            <a:solidFill>
              <a:srgbClr val="0000FF">
                <a:alpha val="30000"/>
              </a:srgb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45" name="Line 21"/>
          <p:cNvSpPr>
            <a:spLocks noChangeShapeType="1"/>
          </p:cNvSpPr>
          <p:nvPr/>
        </p:nvSpPr>
        <p:spPr bwMode="auto">
          <a:xfrm>
            <a:off x="7753350" y="1811338"/>
            <a:ext cx="390525" cy="2093912"/>
          </a:xfrm>
          <a:prstGeom prst="line">
            <a:avLst/>
          </a:prstGeom>
          <a:noFill/>
          <a:ln w="57150">
            <a:solidFill>
              <a:srgbClr val="0000FF">
                <a:alpha val="30000"/>
              </a:srgb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47" name="Rectangle 23"/>
          <p:cNvSpPr>
            <a:spLocks noChangeArrowheads="1"/>
          </p:cNvSpPr>
          <p:nvPr/>
        </p:nvSpPr>
        <p:spPr bwMode="auto">
          <a:xfrm>
            <a:off x="6819900" y="1209675"/>
            <a:ext cx="2236788" cy="4308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921048" name="Line 24"/>
          <p:cNvSpPr>
            <a:spLocks noChangeShapeType="1"/>
          </p:cNvSpPr>
          <p:nvPr/>
        </p:nvSpPr>
        <p:spPr bwMode="auto">
          <a:xfrm>
            <a:off x="6818313" y="2524125"/>
            <a:ext cx="2230437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49" name="Line 25"/>
          <p:cNvSpPr>
            <a:spLocks noChangeShapeType="1"/>
          </p:cNvSpPr>
          <p:nvPr/>
        </p:nvSpPr>
        <p:spPr bwMode="auto">
          <a:xfrm>
            <a:off x="6975475" y="5211763"/>
            <a:ext cx="3746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50" name="Line 26"/>
          <p:cNvSpPr>
            <a:spLocks noChangeShapeType="1"/>
          </p:cNvSpPr>
          <p:nvPr/>
        </p:nvSpPr>
        <p:spPr bwMode="auto">
          <a:xfrm>
            <a:off x="6975475" y="3838575"/>
            <a:ext cx="3746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51" name="Line 27"/>
          <p:cNvSpPr>
            <a:spLocks noChangeShapeType="1"/>
          </p:cNvSpPr>
          <p:nvPr/>
        </p:nvSpPr>
        <p:spPr bwMode="auto">
          <a:xfrm>
            <a:off x="6975475" y="3043238"/>
            <a:ext cx="37465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52" name="Rectangle 28"/>
          <p:cNvSpPr>
            <a:spLocks noChangeArrowheads="1"/>
          </p:cNvSpPr>
          <p:nvPr/>
        </p:nvSpPr>
        <p:spPr bwMode="auto">
          <a:xfrm>
            <a:off x="6840538" y="2730500"/>
            <a:ext cx="6588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600" dirty="0" smtClean="0">
                <a:solidFill>
                  <a:srgbClr val="0000FF"/>
                </a:solidFill>
                <a:sym typeface="Symbol" pitchFamily="18" charset="2"/>
              </a:rPr>
              <a:t>η</a:t>
            </a:r>
            <a:r>
              <a:rPr lang="en-US" sz="1600" baseline="-25000" dirty="0" smtClean="0">
                <a:solidFill>
                  <a:srgbClr val="0000FF"/>
                </a:solidFill>
                <a:sym typeface="Symbol" pitchFamily="18" charset="2"/>
              </a:rPr>
              <a:t>b</a:t>
            </a:r>
            <a:r>
              <a:rPr lang="en-US" sz="1400" dirty="0">
                <a:solidFill>
                  <a:srgbClr val="0000FF"/>
                </a:solidFill>
                <a:sym typeface="Symbol" pitchFamily="18" charset="2"/>
              </a:rPr>
              <a:t>(3S)</a:t>
            </a:r>
            <a:endParaRPr lang="ru-RU" sz="1400" dirty="0">
              <a:solidFill>
                <a:srgbClr val="0000FF"/>
              </a:solidFill>
              <a:sym typeface="Symbol" pitchFamily="18" charset="2"/>
            </a:endParaRPr>
          </a:p>
        </p:txBody>
      </p:sp>
      <p:sp>
        <p:nvSpPr>
          <p:cNvPr id="1921053" name="Rectangle 29"/>
          <p:cNvSpPr>
            <a:spLocks noChangeArrowheads="1"/>
          </p:cNvSpPr>
          <p:nvPr/>
        </p:nvSpPr>
        <p:spPr bwMode="auto">
          <a:xfrm>
            <a:off x="6842125" y="3525838"/>
            <a:ext cx="6588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600" dirty="0" smtClean="0">
                <a:solidFill>
                  <a:srgbClr val="0000FF"/>
                </a:solidFill>
                <a:sym typeface="Symbol" pitchFamily="18" charset="2"/>
              </a:rPr>
              <a:t>η</a:t>
            </a:r>
            <a:r>
              <a:rPr lang="en-US" sz="1600" baseline="-25000" dirty="0" smtClean="0">
                <a:solidFill>
                  <a:srgbClr val="0000FF"/>
                </a:solidFill>
                <a:sym typeface="Symbol" pitchFamily="18" charset="2"/>
              </a:rPr>
              <a:t>b</a:t>
            </a:r>
            <a:r>
              <a:rPr lang="en-US" sz="1400" dirty="0">
                <a:solidFill>
                  <a:srgbClr val="0000FF"/>
                </a:solidFill>
                <a:sym typeface="Symbol" pitchFamily="18" charset="2"/>
              </a:rPr>
              <a:t>(2S)</a:t>
            </a:r>
            <a:endParaRPr lang="ru-RU" sz="1400" dirty="0">
              <a:solidFill>
                <a:srgbClr val="0000FF"/>
              </a:solidFill>
              <a:sym typeface="Symbol" pitchFamily="18" charset="2"/>
            </a:endParaRPr>
          </a:p>
        </p:txBody>
      </p:sp>
      <p:sp>
        <p:nvSpPr>
          <p:cNvPr id="1921054" name="Rectangle 30"/>
          <p:cNvSpPr>
            <a:spLocks noChangeArrowheads="1"/>
          </p:cNvSpPr>
          <p:nvPr/>
        </p:nvSpPr>
        <p:spPr bwMode="auto">
          <a:xfrm>
            <a:off x="6842125" y="4899025"/>
            <a:ext cx="6588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600" dirty="0" smtClean="0">
                <a:solidFill>
                  <a:srgbClr val="0000FF"/>
                </a:solidFill>
                <a:sym typeface="Symbol" pitchFamily="18" charset="2"/>
              </a:rPr>
              <a:t>η</a:t>
            </a:r>
            <a:r>
              <a:rPr lang="en-US" sz="1600" baseline="-25000" dirty="0" smtClean="0">
                <a:solidFill>
                  <a:srgbClr val="0000FF"/>
                </a:solidFill>
                <a:sym typeface="Symbol" pitchFamily="18" charset="2"/>
              </a:rPr>
              <a:t>b</a:t>
            </a:r>
            <a:r>
              <a:rPr lang="en-US" sz="1400" dirty="0">
                <a:solidFill>
                  <a:srgbClr val="0000FF"/>
                </a:solidFill>
                <a:sym typeface="Symbol" pitchFamily="18" charset="2"/>
              </a:rPr>
              <a:t>(1S)</a:t>
            </a:r>
            <a:endParaRPr lang="ru-RU" sz="1400" dirty="0">
              <a:solidFill>
                <a:srgbClr val="0000FF"/>
              </a:solidFill>
              <a:sym typeface="Symbol" pitchFamily="18" charset="2"/>
            </a:endParaRPr>
          </a:p>
        </p:txBody>
      </p:sp>
      <p:sp>
        <p:nvSpPr>
          <p:cNvPr id="1921055" name="Line 31"/>
          <p:cNvSpPr>
            <a:spLocks noChangeShapeType="1"/>
          </p:cNvSpPr>
          <p:nvPr/>
        </p:nvSpPr>
        <p:spPr bwMode="auto">
          <a:xfrm>
            <a:off x="8624888" y="4133850"/>
            <a:ext cx="3762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56" name="Line 32"/>
          <p:cNvSpPr>
            <a:spLocks noChangeShapeType="1"/>
          </p:cNvSpPr>
          <p:nvPr/>
        </p:nvSpPr>
        <p:spPr bwMode="auto">
          <a:xfrm>
            <a:off x="8624888" y="4022725"/>
            <a:ext cx="3762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57" name="Line 33"/>
          <p:cNvSpPr>
            <a:spLocks noChangeShapeType="1"/>
          </p:cNvSpPr>
          <p:nvPr/>
        </p:nvSpPr>
        <p:spPr bwMode="auto">
          <a:xfrm>
            <a:off x="8624888" y="3225800"/>
            <a:ext cx="3762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58" name="Line 34"/>
          <p:cNvSpPr>
            <a:spLocks noChangeShapeType="1"/>
          </p:cNvSpPr>
          <p:nvPr/>
        </p:nvSpPr>
        <p:spPr bwMode="auto">
          <a:xfrm>
            <a:off x="8624888" y="4065588"/>
            <a:ext cx="3762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59" name="Line 35"/>
          <p:cNvSpPr>
            <a:spLocks noChangeShapeType="1"/>
          </p:cNvSpPr>
          <p:nvPr/>
        </p:nvSpPr>
        <p:spPr bwMode="auto">
          <a:xfrm>
            <a:off x="8624888" y="3278188"/>
            <a:ext cx="3762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60" name="Line 36"/>
          <p:cNvSpPr>
            <a:spLocks noChangeShapeType="1"/>
          </p:cNvSpPr>
          <p:nvPr/>
        </p:nvSpPr>
        <p:spPr bwMode="auto">
          <a:xfrm>
            <a:off x="8624888" y="3192463"/>
            <a:ext cx="3762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61" name="Rectangle 37"/>
          <p:cNvSpPr>
            <a:spLocks noChangeArrowheads="1"/>
          </p:cNvSpPr>
          <p:nvPr/>
        </p:nvSpPr>
        <p:spPr bwMode="auto">
          <a:xfrm>
            <a:off x="8496300" y="2876550"/>
            <a:ext cx="6588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600" dirty="0" smtClean="0">
                <a:solidFill>
                  <a:srgbClr val="0000FF"/>
                </a:solidFill>
                <a:sym typeface="Symbol" pitchFamily="18" charset="2"/>
              </a:rPr>
              <a:t>χ</a:t>
            </a:r>
            <a:r>
              <a:rPr lang="en-US" sz="1600" baseline="-25000" dirty="0" smtClean="0">
                <a:solidFill>
                  <a:srgbClr val="0000FF"/>
                </a:solidFill>
                <a:sym typeface="Symbol" pitchFamily="18" charset="2"/>
              </a:rPr>
              <a:t>b</a:t>
            </a:r>
            <a:r>
              <a:rPr lang="en-US" sz="1400" dirty="0">
                <a:solidFill>
                  <a:srgbClr val="0000FF"/>
                </a:solidFill>
                <a:sym typeface="Symbol" pitchFamily="18" charset="2"/>
              </a:rPr>
              <a:t>(2P)</a:t>
            </a:r>
            <a:endParaRPr lang="ru-RU" sz="1400" dirty="0">
              <a:solidFill>
                <a:srgbClr val="0000FF"/>
              </a:solidFill>
              <a:sym typeface="Symbol" pitchFamily="18" charset="2"/>
            </a:endParaRPr>
          </a:p>
        </p:txBody>
      </p:sp>
      <p:sp>
        <p:nvSpPr>
          <p:cNvPr id="1921062" name="Rectangle 38"/>
          <p:cNvSpPr>
            <a:spLocks noChangeArrowheads="1"/>
          </p:cNvSpPr>
          <p:nvPr/>
        </p:nvSpPr>
        <p:spPr bwMode="auto">
          <a:xfrm>
            <a:off x="8496300" y="3703638"/>
            <a:ext cx="6588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600" dirty="0" smtClean="0">
                <a:solidFill>
                  <a:srgbClr val="0000FF"/>
                </a:solidFill>
                <a:sym typeface="Symbol" pitchFamily="18" charset="2"/>
              </a:rPr>
              <a:t>χ</a:t>
            </a:r>
            <a:r>
              <a:rPr lang="en-US" sz="1600" baseline="-25000" dirty="0" smtClean="0">
                <a:solidFill>
                  <a:srgbClr val="0000FF"/>
                </a:solidFill>
                <a:sym typeface="Symbol" pitchFamily="18" charset="2"/>
              </a:rPr>
              <a:t>b</a:t>
            </a:r>
            <a:r>
              <a:rPr lang="en-US" sz="1400" dirty="0">
                <a:solidFill>
                  <a:srgbClr val="0000FF"/>
                </a:solidFill>
                <a:sym typeface="Symbol" pitchFamily="18" charset="2"/>
              </a:rPr>
              <a:t>(1P)</a:t>
            </a:r>
            <a:endParaRPr lang="ru-RU" sz="1400" dirty="0">
              <a:solidFill>
                <a:srgbClr val="0000FF"/>
              </a:solidFill>
              <a:sym typeface="Symbol" pitchFamily="18" charset="2"/>
            </a:endParaRPr>
          </a:p>
        </p:txBody>
      </p:sp>
      <p:sp>
        <p:nvSpPr>
          <p:cNvPr id="1921063" name="Text Box 39"/>
          <p:cNvSpPr txBox="1">
            <a:spLocks noChangeArrowheads="1"/>
          </p:cNvSpPr>
          <p:nvPr/>
        </p:nvSpPr>
        <p:spPr bwMode="auto">
          <a:xfrm>
            <a:off x="8345488" y="5257800"/>
            <a:ext cx="8048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400"/>
              <a:t>(0,1,2)</a:t>
            </a:r>
            <a:r>
              <a:rPr lang="en-US" sz="1800" baseline="30000"/>
              <a:t>++</a:t>
            </a:r>
            <a:endParaRPr lang="ru-RU" sz="1800" baseline="30000"/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6746875" y="5153025"/>
            <a:ext cx="831850" cy="433388"/>
            <a:chOff x="4110" y="3799"/>
            <a:chExt cx="524" cy="273"/>
          </a:xfrm>
        </p:grpSpPr>
        <p:sp>
          <p:nvSpPr>
            <p:cNvPr id="1921065" name="Text Box 41"/>
            <p:cNvSpPr txBox="1">
              <a:spLocks noChangeArrowheads="1"/>
            </p:cNvSpPr>
            <p:nvPr/>
          </p:nvSpPr>
          <p:spPr bwMode="auto">
            <a:xfrm>
              <a:off x="4110" y="3841"/>
              <a:ext cx="5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600" b="1"/>
                <a:t>J</a:t>
              </a:r>
              <a:r>
                <a:rPr lang="en-US" sz="1600" b="1" baseline="30000"/>
                <a:t>PC</a:t>
              </a:r>
              <a:r>
                <a:rPr lang="en-US" sz="1600"/>
                <a:t> = 0</a:t>
              </a:r>
              <a:r>
                <a:rPr lang="en-US" sz="1800"/>
                <a:t> </a:t>
              </a:r>
              <a:r>
                <a:rPr lang="en-US" baseline="30000"/>
                <a:t>+</a:t>
              </a:r>
              <a:endParaRPr lang="ru-RU" baseline="30000"/>
            </a:p>
          </p:txBody>
        </p:sp>
        <p:sp>
          <p:nvSpPr>
            <p:cNvPr id="1921066" name="Rectangle 42"/>
            <p:cNvSpPr>
              <a:spLocks noChangeArrowheads="1"/>
            </p:cNvSpPr>
            <p:nvPr/>
          </p:nvSpPr>
          <p:spPr bwMode="auto">
            <a:xfrm>
              <a:off x="4421" y="3799"/>
              <a:ext cx="1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800"/>
                <a:t>-</a:t>
              </a:r>
              <a:endParaRPr lang="ru-RU" sz="1800"/>
            </a:p>
          </p:txBody>
        </p:sp>
      </p:grpSp>
      <p:sp>
        <p:nvSpPr>
          <p:cNvPr id="1921067" name="Line 43"/>
          <p:cNvSpPr>
            <a:spLocks noChangeShapeType="1"/>
          </p:cNvSpPr>
          <p:nvPr/>
        </p:nvSpPr>
        <p:spPr bwMode="auto">
          <a:xfrm>
            <a:off x="8077200" y="4041775"/>
            <a:ext cx="3746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68" name="Line 44"/>
          <p:cNvSpPr>
            <a:spLocks noChangeShapeType="1"/>
          </p:cNvSpPr>
          <p:nvPr/>
        </p:nvSpPr>
        <p:spPr bwMode="auto">
          <a:xfrm>
            <a:off x="8077200" y="3213100"/>
            <a:ext cx="3746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69" name="Rectangle 45"/>
          <p:cNvSpPr>
            <a:spLocks noChangeArrowheads="1"/>
          </p:cNvSpPr>
          <p:nvPr/>
        </p:nvSpPr>
        <p:spPr bwMode="auto">
          <a:xfrm>
            <a:off x="7948613" y="2903538"/>
            <a:ext cx="654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600">
                <a:solidFill>
                  <a:srgbClr val="0000FF"/>
                </a:solidFill>
                <a:sym typeface="Symbol" pitchFamily="18" charset="2"/>
              </a:rPr>
              <a:t>h</a:t>
            </a:r>
            <a:r>
              <a:rPr lang="en-US" sz="1600" baseline="-25000">
                <a:solidFill>
                  <a:srgbClr val="0000FF"/>
                </a:solidFill>
                <a:sym typeface="Symbol" pitchFamily="18" charset="2"/>
              </a:rPr>
              <a:t>b</a:t>
            </a:r>
            <a:r>
              <a:rPr lang="en-US" sz="1400">
                <a:solidFill>
                  <a:srgbClr val="0000FF"/>
                </a:solidFill>
                <a:sym typeface="Symbol" pitchFamily="18" charset="2"/>
              </a:rPr>
              <a:t>(2P)</a:t>
            </a:r>
            <a:endParaRPr lang="ru-RU" sz="1400">
              <a:solidFill>
                <a:srgbClr val="0000FF"/>
              </a:solidFill>
              <a:sym typeface="Symbol" pitchFamily="18" charset="2"/>
            </a:endParaRPr>
          </a:p>
        </p:txBody>
      </p:sp>
      <p:sp>
        <p:nvSpPr>
          <p:cNvPr id="1921070" name="Rectangle 46"/>
          <p:cNvSpPr>
            <a:spLocks noChangeArrowheads="1"/>
          </p:cNvSpPr>
          <p:nvPr/>
        </p:nvSpPr>
        <p:spPr bwMode="auto">
          <a:xfrm>
            <a:off x="7950200" y="3733800"/>
            <a:ext cx="654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600">
                <a:solidFill>
                  <a:srgbClr val="0000FF"/>
                </a:solidFill>
                <a:sym typeface="Symbol" pitchFamily="18" charset="2"/>
              </a:rPr>
              <a:t>h</a:t>
            </a:r>
            <a:r>
              <a:rPr lang="en-US" sz="1600" baseline="-25000">
                <a:solidFill>
                  <a:srgbClr val="0000FF"/>
                </a:solidFill>
                <a:sym typeface="Symbol" pitchFamily="18" charset="2"/>
              </a:rPr>
              <a:t>b</a:t>
            </a:r>
            <a:r>
              <a:rPr lang="en-US" sz="1400">
                <a:solidFill>
                  <a:srgbClr val="0000FF"/>
                </a:solidFill>
                <a:sym typeface="Symbol" pitchFamily="18" charset="2"/>
              </a:rPr>
              <a:t>(1P)</a:t>
            </a:r>
            <a:endParaRPr lang="ru-RU" sz="1400">
              <a:solidFill>
                <a:srgbClr val="0000FF"/>
              </a:solidFill>
              <a:sym typeface="Symbol" pitchFamily="18" charset="2"/>
            </a:endParaRPr>
          </a:p>
        </p:txBody>
      </p:sp>
      <p:grpSp>
        <p:nvGrpSpPr>
          <p:cNvPr id="3" name="Group 47"/>
          <p:cNvGrpSpPr>
            <a:grpSpLocks/>
          </p:cNvGrpSpPr>
          <p:nvPr/>
        </p:nvGrpSpPr>
        <p:grpSpPr bwMode="auto">
          <a:xfrm>
            <a:off x="8054975" y="5159375"/>
            <a:ext cx="396875" cy="419100"/>
            <a:chOff x="4965" y="3803"/>
            <a:chExt cx="250" cy="264"/>
          </a:xfrm>
        </p:grpSpPr>
        <p:sp>
          <p:nvSpPr>
            <p:cNvPr id="1921072" name="Text Box 48"/>
            <p:cNvSpPr txBox="1">
              <a:spLocks noChangeArrowheads="1"/>
            </p:cNvSpPr>
            <p:nvPr/>
          </p:nvSpPr>
          <p:spPr bwMode="auto">
            <a:xfrm>
              <a:off x="4965" y="3875"/>
              <a:ext cx="25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400"/>
                <a:t>1 </a:t>
              </a:r>
              <a:r>
                <a:rPr lang="en-US" baseline="30000"/>
                <a:t>+</a:t>
              </a:r>
              <a:endParaRPr lang="ru-RU" sz="2800" baseline="30000"/>
            </a:p>
          </p:txBody>
        </p:sp>
        <p:sp>
          <p:nvSpPr>
            <p:cNvPr id="1921073" name="Rectangle 49"/>
            <p:cNvSpPr>
              <a:spLocks noChangeArrowheads="1"/>
            </p:cNvSpPr>
            <p:nvPr/>
          </p:nvSpPr>
          <p:spPr bwMode="auto">
            <a:xfrm>
              <a:off x="5003" y="3803"/>
              <a:ext cx="1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/>
              <a:r>
                <a:rPr lang="en-US" sz="1800"/>
                <a:t>-</a:t>
              </a:r>
              <a:endParaRPr lang="ru-RU" sz="1800"/>
            </a:p>
          </p:txBody>
        </p:sp>
      </p:grpSp>
      <p:sp>
        <p:nvSpPr>
          <p:cNvPr id="1921074" name="Line 50"/>
          <p:cNvSpPr>
            <a:spLocks noChangeShapeType="1"/>
          </p:cNvSpPr>
          <p:nvPr/>
        </p:nvSpPr>
        <p:spPr bwMode="auto">
          <a:xfrm>
            <a:off x="7542213" y="3762375"/>
            <a:ext cx="3746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75" name="Line 51"/>
          <p:cNvSpPr>
            <a:spLocks noChangeShapeType="1"/>
          </p:cNvSpPr>
          <p:nvPr/>
        </p:nvSpPr>
        <p:spPr bwMode="auto">
          <a:xfrm>
            <a:off x="7542213" y="5059363"/>
            <a:ext cx="3746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76" name="Line 52"/>
          <p:cNvSpPr>
            <a:spLocks noChangeShapeType="1"/>
          </p:cNvSpPr>
          <p:nvPr/>
        </p:nvSpPr>
        <p:spPr bwMode="auto">
          <a:xfrm>
            <a:off x="7542213" y="2998788"/>
            <a:ext cx="3746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77" name="Line 53"/>
          <p:cNvSpPr>
            <a:spLocks noChangeShapeType="1"/>
          </p:cNvSpPr>
          <p:nvPr/>
        </p:nvSpPr>
        <p:spPr bwMode="auto">
          <a:xfrm>
            <a:off x="7542213" y="2470150"/>
            <a:ext cx="3746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78" name="Line 54"/>
          <p:cNvSpPr>
            <a:spLocks noChangeShapeType="1"/>
          </p:cNvSpPr>
          <p:nvPr/>
        </p:nvSpPr>
        <p:spPr bwMode="auto">
          <a:xfrm>
            <a:off x="7542213" y="1808163"/>
            <a:ext cx="3746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79" name="Line 55"/>
          <p:cNvSpPr>
            <a:spLocks noChangeShapeType="1"/>
          </p:cNvSpPr>
          <p:nvPr/>
        </p:nvSpPr>
        <p:spPr bwMode="auto">
          <a:xfrm>
            <a:off x="7542213" y="1471613"/>
            <a:ext cx="3746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80" name="Rectangle 56"/>
          <p:cNvSpPr>
            <a:spLocks noChangeArrowheads="1"/>
          </p:cNvSpPr>
          <p:nvPr/>
        </p:nvSpPr>
        <p:spPr bwMode="auto">
          <a:xfrm>
            <a:off x="7421563" y="2706688"/>
            <a:ext cx="6104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r>
              <a:rPr lang="en-US" sz="1600" dirty="0" smtClean="0">
                <a:solidFill>
                  <a:srgbClr val="0000FF"/>
                </a:solidFill>
                <a:latin typeface="Lucida Grande"/>
                <a:ea typeface="Lucida Grande"/>
                <a:cs typeface="Lucida Grande"/>
                <a:sym typeface="Wingdings"/>
              </a:rPr>
              <a:t>ϒ</a:t>
            </a:r>
            <a:r>
              <a:rPr lang="en-US" sz="1400" dirty="0" smtClean="0">
                <a:solidFill>
                  <a:srgbClr val="0000FF"/>
                </a:solidFill>
                <a:sym typeface="Symbol" pitchFamily="18" charset="2"/>
              </a:rPr>
              <a:t>(</a:t>
            </a:r>
            <a:r>
              <a:rPr lang="en-US" sz="1400" dirty="0">
                <a:solidFill>
                  <a:srgbClr val="0000FF"/>
                </a:solidFill>
                <a:sym typeface="Symbol" pitchFamily="18" charset="2"/>
              </a:rPr>
              <a:t>3S)</a:t>
            </a:r>
            <a:endParaRPr lang="ru-RU" sz="1400" dirty="0">
              <a:solidFill>
                <a:srgbClr val="0000FF"/>
              </a:solidFill>
              <a:sym typeface="Symbol" pitchFamily="18" charset="2"/>
            </a:endParaRPr>
          </a:p>
        </p:txBody>
      </p:sp>
      <p:sp>
        <p:nvSpPr>
          <p:cNvPr id="1921081" name="Rectangle 57"/>
          <p:cNvSpPr>
            <a:spLocks noChangeArrowheads="1"/>
          </p:cNvSpPr>
          <p:nvPr/>
        </p:nvSpPr>
        <p:spPr bwMode="auto">
          <a:xfrm>
            <a:off x="7421563" y="3475038"/>
            <a:ext cx="6104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r>
              <a:rPr lang="en-US" sz="1600" dirty="0" smtClean="0">
                <a:solidFill>
                  <a:srgbClr val="0000FF"/>
                </a:solidFill>
                <a:latin typeface="Lucida Grande"/>
                <a:ea typeface="Lucida Grande"/>
                <a:cs typeface="Lucida Grande"/>
                <a:sym typeface="Wingdings"/>
              </a:rPr>
              <a:t>ϒ</a:t>
            </a:r>
            <a:r>
              <a:rPr lang="en-US" sz="1400" dirty="0" smtClean="0">
                <a:solidFill>
                  <a:srgbClr val="0000FF"/>
                </a:solidFill>
                <a:sym typeface="Symbol" pitchFamily="18" charset="2"/>
              </a:rPr>
              <a:t>(</a:t>
            </a:r>
            <a:r>
              <a:rPr lang="en-US" sz="1400" dirty="0">
                <a:solidFill>
                  <a:srgbClr val="0000FF"/>
                </a:solidFill>
                <a:sym typeface="Symbol" pitchFamily="18" charset="2"/>
              </a:rPr>
              <a:t>2S)</a:t>
            </a:r>
            <a:endParaRPr lang="ru-RU" sz="1400" dirty="0">
              <a:solidFill>
                <a:srgbClr val="0000FF"/>
              </a:solidFill>
              <a:sym typeface="Symbol" pitchFamily="18" charset="2"/>
            </a:endParaRPr>
          </a:p>
        </p:txBody>
      </p:sp>
      <p:sp>
        <p:nvSpPr>
          <p:cNvPr id="1921082" name="Rectangle 58"/>
          <p:cNvSpPr>
            <a:spLocks noChangeArrowheads="1"/>
          </p:cNvSpPr>
          <p:nvPr/>
        </p:nvSpPr>
        <p:spPr bwMode="auto">
          <a:xfrm>
            <a:off x="7421563" y="4764088"/>
            <a:ext cx="6104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r>
              <a:rPr lang="en-US" sz="1600" dirty="0" smtClean="0">
                <a:solidFill>
                  <a:srgbClr val="0000FF"/>
                </a:solidFill>
                <a:latin typeface="Lucida Grande"/>
                <a:ea typeface="Lucida Grande"/>
                <a:cs typeface="Lucida Grande"/>
                <a:sym typeface="Wingdings"/>
              </a:rPr>
              <a:t>ϒ</a:t>
            </a:r>
            <a:r>
              <a:rPr lang="en-US" sz="1400" dirty="0" smtClean="0">
                <a:solidFill>
                  <a:srgbClr val="0000FF"/>
                </a:solidFill>
                <a:sym typeface="Symbol" pitchFamily="18" charset="2"/>
              </a:rPr>
              <a:t>(1S)</a:t>
            </a:r>
            <a:endParaRPr lang="ru-RU" sz="1400" dirty="0">
              <a:solidFill>
                <a:srgbClr val="0000FF"/>
              </a:solidFill>
              <a:sym typeface="Symbol" pitchFamily="18" charset="2"/>
            </a:endParaRPr>
          </a:p>
        </p:txBody>
      </p:sp>
      <p:sp>
        <p:nvSpPr>
          <p:cNvPr id="1921083" name="Rectangle 59"/>
          <p:cNvSpPr>
            <a:spLocks noChangeArrowheads="1"/>
          </p:cNvSpPr>
          <p:nvPr/>
        </p:nvSpPr>
        <p:spPr bwMode="auto">
          <a:xfrm>
            <a:off x="7421563" y="2182813"/>
            <a:ext cx="6104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r>
              <a:rPr lang="en-US" sz="1600" dirty="0" smtClean="0">
                <a:solidFill>
                  <a:srgbClr val="0000FF"/>
                </a:solidFill>
                <a:latin typeface="Lucida Grande"/>
                <a:ea typeface="Lucida Grande"/>
                <a:cs typeface="Lucida Grande"/>
                <a:sym typeface="Wingdings"/>
              </a:rPr>
              <a:t>ϒ</a:t>
            </a:r>
            <a:r>
              <a:rPr lang="en-US" sz="1400" dirty="0" smtClean="0">
                <a:solidFill>
                  <a:srgbClr val="0000FF"/>
                </a:solidFill>
                <a:sym typeface="Symbol" pitchFamily="18" charset="2"/>
              </a:rPr>
              <a:t>(</a:t>
            </a:r>
            <a:r>
              <a:rPr lang="en-US" sz="1400" dirty="0">
                <a:solidFill>
                  <a:srgbClr val="0000FF"/>
                </a:solidFill>
                <a:sym typeface="Symbol" pitchFamily="18" charset="2"/>
              </a:rPr>
              <a:t>4S)</a:t>
            </a:r>
            <a:endParaRPr lang="ru-RU" sz="1400" dirty="0">
              <a:solidFill>
                <a:srgbClr val="0000FF"/>
              </a:solidFill>
              <a:sym typeface="Symbol" pitchFamily="18" charset="2"/>
            </a:endParaRPr>
          </a:p>
        </p:txBody>
      </p:sp>
      <p:sp>
        <p:nvSpPr>
          <p:cNvPr id="1921084" name="Rectangle 60"/>
          <p:cNvSpPr>
            <a:spLocks noChangeArrowheads="1"/>
          </p:cNvSpPr>
          <p:nvPr/>
        </p:nvSpPr>
        <p:spPr bwMode="auto">
          <a:xfrm>
            <a:off x="7270893" y="1525588"/>
            <a:ext cx="89189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/>
            <a:r>
              <a:rPr lang="en-US" sz="1600" dirty="0" smtClean="0">
                <a:solidFill>
                  <a:srgbClr val="0000FF"/>
                </a:solidFill>
                <a:latin typeface="Lucida Grande"/>
                <a:ea typeface="Lucida Grande"/>
                <a:cs typeface="Lucida Grande"/>
                <a:sym typeface="Wingdings"/>
              </a:rPr>
              <a:t>ϒ</a:t>
            </a:r>
            <a:r>
              <a:rPr lang="en-US" sz="1400" dirty="0" smtClean="0">
                <a:solidFill>
                  <a:srgbClr val="0000FF"/>
                </a:solidFill>
                <a:sym typeface="Symbol" pitchFamily="18" charset="2"/>
              </a:rPr>
              <a:t>(</a:t>
            </a:r>
            <a:r>
              <a:rPr lang="en-US" sz="1400" dirty="0">
                <a:solidFill>
                  <a:srgbClr val="0000FF"/>
                </a:solidFill>
                <a:sym typeface="Symbol" pitchFamily="18" charset="2"/>
              </a:rPr>
              <a:t>10860)</a:t>
            </a:r>
            <a:endParaRPr lang="ru-RU" sz="1400" dirty="0">
              <a:solidFill>
                <a:srgbClr val="0000FF"/>
              </a:solidFill>
              <a:sym typeface="Symbol" pitchFamily="18" charset="2"/>
            </a:endParaRPr>
          </a:p>
        </p:txBody>
      </p:sp>
      <p:sp>
        <p:nvSpPr>
          <p:cNvPr id="1921085" name="Rectangle 61"/>
          <p:cNvSpPr>
            <a:spLocks noChangeArrowheads="1"/>
          </p:cNvSpPr>
          <p:nvPr/>
        </p:nvSpPr>
        <p:spPr bwMode="auto">
          <a:xfrm>
            <a:off x="7269305" y="1182688"/>
            <a:ext cx="89189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/>
            <a:r>
              <a:rPr lang="en-US" sz="1600" dirty="0" smtClean="0">
                <a:solidFill>
                  <a:srgbClr val="0000FF"/>
                </a:solidFill>
                <a:latin typeface="Lucida Grande"/>
                <a:ea typeface="Lucida Grande"/>
                <a:cs typeface="Lucida Grande"/>
                <a:sym typeface="Wingdings"/>
              </a:rPr>
              <a:t>ϒ</a:t>
            </a:r>
            <a:r>
              <a:rPr lang="en-US" sz="1400" dirty="0" smtClean="0">
                <a:solidFill>
                  <a:srgbClr val="0000FF"/>
                </a:solidFill>
                <a:sym typeface="Symbol" pitchFamily="18" charset="2"/>
              </a:rPr>
              <a:t>(</a:t>
            </a:r>
            <a:r>
              <a:rPr lang="en-US" sz="1400" dirty="0">
                <a:solidFill>
                  <a:srgbClr val="0000FF"/>
                </a:solidFill>
                <a:sym typeface="Symbol" pitchFamily="18" charset="2"/>
              </a:rPr>
              <a:t>11020)</a:t>
            </a:r>
            <a:endParaRPr lang="ru-RU" sz="1400" dirty="0">
              <a:solidFill>
                <a:srgbClr val="0000FF"/>
              </a:solidFill>
              <a:sym typeface="Symbol" pitchFamily="18" charset="2"/>
            </a:endParaRPr>
          </a:p>
        </p:txBody>
      </p:sp>
      <p:grpSp>
        <p:nvGrpSpPr>
          <p:cNvPr id="4" name="Group 62"/>
          <p:cNvGrpSpPr>
            <a:grpSpLocks/>
          </p:cNvGrpSpPr>
          <p:nvPr/>
        </p:nvGrpSpPr>
        <p:grpSpPr bwMode="auto">
          <a:xfrm>
            <a:off x="7616825" y="5165725"/>
            <a:ext cx="395288" cy="409575"/>
            <a:chOff x="4591" y="3807"/>
            <a:chExt cx="249" cy="258"/>
          </a:xfrm>
        </p:grpSpPr>
        <p:sp>
          <p:nvSpPr>
            <p:cNvPr id="1921087" name="Text Box 63"/>
            <p:cNvSpPr txBox="1">
              <a:spLocks noChangeArrowheads="1"/>
            </p:cNvSpPr>
            <p:nvPr/>
          </p:nvSpPr>
          <p:spPr bwMode="auto">
            <a:xfrm>
              <a:off x="4591" y="3873"/>
              <a:ext cx="17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/>
              <a:r>
                <a:rPr lang="en-US" sz="1400"/>
                <a:t>1</a:t>
              </a:r>
              <a:endParaRPr lang="ru-RU" sz="1800" baseline="30000"/>
            </a:p>
          </p:txBody>
        </p:sp>
        <p:sp>
          <p:nvSpPr>
            <p:cNvPr id="1921088" name="Rectangle 64"/>
            <p:cNvSpPr>
              <a:spLocks noChangeArrowheads="1"/>
            </p:cNvSpPr>
            <p:nvPr/>
          </p:nvSpPr>
          <p:spPr bwMode="auto">
            <a:xfrm>
              <a:off x="4636" y="3807"/>
              <a:ext cx="2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defTabSz="914400"/>
              <a:r>
                <a:rPr lang="en-US" sz="1800"/>
                <a:t>--</a:t>
              </a:r>
              <a:endParaRPr lang="ru-RU" sz="1800"/>
            </a:p>
          </p:txBody>
        </p:sp>
      </p:grpSp>
      <p:sp>
        <p:nvSpPr>
          <p:cNvPr id="1921089" name="Line 65"/>
          <p:cNvSpPr>
            <a:spLocks noChangeShapeType="1"/>
          </p:cNvSpPr>
          <p:nvPr/>
        </p:nvSpPr>
        <p:spPr bwMode="auto">
          <a:xfrm>
            <a:off x="6826250" y="4967288"/>
            <a:ext cx="873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90" name="Line 66"/>
          <p:cNvSpPr>
            <a:spLocks noChangeShapeType="1"/>
          </p:cNvSpPr>
          <p:nvPr/>
        </p:nvSpPr>
        <p:spPr bwMode="auto">
          <a:xfrm>
            <a:off x="6826250" y="1508125"/>
            <a:ext cx="873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91" name="Line 67"/>
          <p:cNvSpPr>
            <a:spLocks noChangeShapeType="1"/>
          </p:cNvSpPr>
          <p:nvPr/>
        </p:nvSpPr>
        <p:spPr bwMode="auto">
          <a:xfrm>
            <a:off x="6826250" y="2084388"/>
            <a:ext cx="873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92" name="Line 68"/>
          <p:cNvSpPr>
            <a:spLocks noChangeShapeType="1"/>
          </p:cNvSpPr>
          <p:nvPr/>
        </p:nvSpPr>
        <p:spPr bwMode="auto">
          <a:xfrm>
            <a:off x="6826250" y="2660650"/>
            <a:ext cx="873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93" name="Line 69"/>
          <p:cNvSpPr>
            <a:spLocks noChangeShapeType="1"/>
          </p:cNvSpPr>
          <p:nvPr/>
        </p:nvSpPr>
        <p:spPr bwMode="auto">
          <a:xfrm>
            <a:off x="6826250" y="3236913"/>
            <a:ext cx="873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94" name="Line 70"/>
          <p:cNvSpPr>
            <a:spLocks noChangeShapeType="1"/>
          </p:cNvSpPr>
          <p:nvPr/>
        </p:nvSpPr>
        <p:spPr bwMode="auto">
          <a:xfrm>
            <a:off x="6826250" y="3813175"/>
            <a:ext cx="873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95" name="Line 71"/>
          <p:cNvSpPr>
            <a:spLocks noChangeShapeType="1"/>
          </p:cNvSpPr>
          <p:nvPr/>
        </p:nvSpPr>
        <p:spPr bwMode="auto">
          <a:xfrm>
            <a:off x="6826250" y="4389438"/>
            <a:ext cx="873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96" name="Line 72"/>
          <p:cNvSpPr>
            <a:spLocks noChangeShapeType="1"/>
          </p:cNvSpPr>
          <p:nvPr/>
        </p:nvSpPr>
        <p:spPr bwMode="auto">
          <a:xfrm>
            <a:off x="6826250" y="5313363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97" name="Line 73"/>
          <p:cNvSpPr>
            <a:spLocks noChangeShapeType="1"/>
          </p:cNvSpPr>
          <p:nvPr/>
        </p:nvSpPr>
        <p:spPr bwMode="auto">
          <a:xfrm>
            <a:off x="6826250" y="5197475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98" name="Line 74"/>
          <p:cNvSpPr>
            <a:spLocks noChangeShapeType="1"/>
          </p:cNvSpPr>
          <p:nvPr/>
        </p:nvSpPr>
        <p:spPr bwMode="auto">
          <a:xfrm>
            <a:off x="6826250" y="5083175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099" name="Line 75"/>
          <p:cNvSpPr>
            <a:spLocks noChangeShapeType="1"/>
          </p:cNvSpPr>
          <p:nvPr/>
        </p:nvSpPr>
        <p:spPr bwMode="auto">
          <a:xfrm>
            <a:off x="6826250" y="4851400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00" name="Line 76"/>
          <p:cNvSpPr>
            <a:spLocks noChangeShapeType="1"/>
          </p:cNvSpPr>
          <p:nvPr/>
        </p:nvSpPr>
        <p:spPr bwMode="auto">
          <a:xfrm>
            <a:off x="6826250" y="4735513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01" name="Line 77"/>
          <p:cNvSpPr>
            <a:spLocks noChangeShapeType="1"/>
          </p:cNvSpPr>
          <p:nvPr/>
        </p:nvSpPr>
        <p:spPr bwMode="auto">
          <a:xfrm>
            <a:off x="6826250" y="4621213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02" name="Line 78"/>
          <p:cNvSpPr>
            <a:spLocks noChangeShapeType="1"/>
          </p:cNvSpPr>
          <p:nvPr/>
        </p:nvSpPr>
        <p:spPr bwMode="auto">
          <a:xfrm>
            <a:off x="6826250" y="4506913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03" name="Line 79"/>
          <p:cNvSpPr>
            <a:spLocks noChangeShapeType="1"/>
          </p:cNvSpPr>
          <p:nvPr/>
        </p:nvSpPr>
        <p:spPr bwMode="auto">
          <a:xfrm>
            <a:off x="6826250" y="4275138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04" name="Line 80"/>
          <p:cNvSpPr>
            <a:spLocks noChangeShapeType="1"/>
          </p:cNvSpPr>
          <p:nvPr/>
        </p:nvSpPr>
        <p:spPr bwMode="auto">
          <a:xfrm>
            <a:off x="6826250" y="4159250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05" name="Line 81"/>
          <p:cNvSpPr>
            <a:spLocks noChangeShapeType="1"/>
          </p:cNvSpPr>
          <p:nvPr/>
        </p:nvSpPr>
        <p:spPr bwMode="auto">
          <a:xfrm>
            <a:off x="6826250" y="4044950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06" name="Line 82"/>
          <p:cNvSpPr>
            <a:spLocks noChangeShapeType="1"/>
          </p:cNvSpPr>
          <p:nvPr/>
        </p:nvSpPr>
        <p:spPr bwMode="auto">
          <a:xfrm>
            <a:off x="6826250" y="3929063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07" name="Line 83"/>
          <p:cNvSpPr>
            <a:spLocks noChangeShapeType="1"/>
          </p:cNvSpPr>
          <p:nvPr/>
        </p:nvSpPr>
        <p:spPr bwMode="auto">
          <a:xfrm>
            <a:off x="6826250" y="3698875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08" name="Line 84"/>
          <p:cNvSpPr>
            <a:spLocks noChangeShapeType="1"/>
          </p:cNvSpPr>
          <p:nvPr/>
        </p:nvSpPr>
        <p:spPr bwMode="auto">
          <a:xfrm>
            <a:off x="6826250" y="3582988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09" name="Line 85"/>
          <p:cNvSpPr>
            <a:spLocks noChangeShapeType="1"/>
          </p:cNvSpPr>
          <p:nvPr/>
        </p:nvSpPr>
        <p:spPr bwMode="auto">
          <a:xfrm>
            <a:off x="6826250" y="3467100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10" name="Line 86"/>
          <p:cNvSpPr>
            <a:spLocks noChangeShapeType="1"/>
          </p:cNvSpPr>
          <p:nvPr/>
        </p:nvSpPr>
        <p:spPr bwMode="auto">
          <a:xfrm>
            <a:off x="6826250" y="3352800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11" name="Line 87"/>
          <p:cNvSpPr>
            <a:spLocks noChangeShapeType="1"/>
          </p:cNvSpPr>
          <p:nvPr/>
        </p:nvSpPr>
        <p:spPr bwMode="auto">
          <a:xfrm>
            <a:off x="6826250" y="3121025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12" name="Line 88"/>
          <p:cNvSpPr>
            <a:spLocks noChangeShapeType="1"/>
          </p:cNvSpPr>
          <p:nvPr/>
        </p:nvSpPr>
        <p:spPr bwMode="auto">
          <a:xfrm>
            <a:off x="6826250" y="3006725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13" name="Line 89"/>
          <p:cNvSpPr>
            <a:spLocks noChangeShapeType="1"/>
          </p:cNvSpPr>
          <p:nvPr/>
        </p:nvSpPr>
        <p:spPr bwMode="auto">
          <a:xfrm>
            <a:off x="6826250" y="2890838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14" name="Line 90"/>
          <p:cNvSpPr>
            <a:spLocks noChangeShapeType="1"/>
          </p:cNvSpPr>
          <p:nvPr/>
        </p:nvSpPr>
        <p:spPr bwMode="auto">
          <a:xfrm>
            <a:off x="6826250" y="2776538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15" name="Line 91"/>
          <p:cNvSpPr>
            <a:spLocks noChangeShapeType="1"/>
          </p:cNvSpPr>
          <p:nvPr/>
        </p:nvSpPr>
        <p:spPr bwMode="auto">
          <a:xfrm>
            <a:off x="6826250" y="2544763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16" name="Line 92"/>
          <p:cNvSpPr>
            <a:spLocks noChangeShapeType="1"/>
          </p:cNvSpPr>
          <p:nvPr/>
        </p:nvSpPr>
        <p:spPr bwMode="auto">
          <a:xfrm>
            <a:off x="6826250" y="2430463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17" name="Line 93"/>
          <p:cNvSpPr>
            <a:spLocks noChangeShapeType="1"/>
          </p:cNvSpPr>
          <p:nvPr/>
        </p:nvSpPr>
        <p:spPr bwMode="auto">
          <a:xfrm>
            <a:off x="6826250" y="2314575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18" name="Line 94"/>
          <p:cNvSpPr>
            <a:spLocks noChangeShapeType="1"/>
          </p:cNvSpPr>
          <p:nvPr/>
        </p:nvSpPr>
        <p:spPr bwMode="auto">
          <a:xfrm>
            <a:off x="6826250" y="2198688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19" name="Line 95"/>
          <p:cNvSpPr>
            <a:spLocks noChangeShapeType="1"/>
          </p:cNvSpPr>
          <p:nvPr/>
        </p:nvSpPr>
        <p:spPr bwMode="auto">
          <a:xfrm>
            <a:off x="6826250" y="1968500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20" name="Line 96"/>
          <p:cNvSpPr>
            <a:spLocks noChangeShapeType="1"/>
          </p:cNvSpPr>
          <p:nvPr/>
        </p:nvSpPr>
        <p:spPr bwMode="auto">
          <a:xfrm>
            <a:off x="6826250" y="1852613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21" name="Line 97"/>
          <p:cNvSpPr>
            <a:spLocks noChangeShapeType="1"/>
          </p:cNvSpPr>
          <p:nvPr/>
        </p:nvSpPr>
        <p:spPr bwMode="auto">
          <a:xfrm>
            <a:off x="6826250" y="1738313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22" name="Line 98"/>
          <p:cNvSpPr>
            <a:spLocks noChangeShapeType="1"/>
          </p:cNvSpPr>
          <p:nvPr/>
        </p:nvSpPr>
        <p:spPr bwMode="auto">
          <a:xfrm>
            <a:off x="6826250" y="1622425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23" name="Text Box 99"/>
          <p:cNvSpPr txBox="1">
            <a:spLocks noChangeArrowheads="1"/>
          </p:cNvSpPr>
          <p:nvPr/>
        </p:nvSpPr>
        <p:spPr bwMode="auto">
          <a:xfrm>
            <a:off x="6478588" y="4859338"/>
            <a:ext cx="4127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000" b="1"/>
              <a:t>9.50</a:t>
            </a:r>
            <a:endParaRPr lang="ru-RU" sz="1000" b="1"/>
          </a:p>
        </p:txBody>
      </p:sp>
      <p:sp>
        <p:nvSpPr>
          <p:cNvPr id="1921124" name="Text Box 100"/>
          <p:cNvSpPr txBox="1">
            <a:spLocks noChangeArrowheads="1"/>
          </p:cNvSpPr>
          <p:nvPr/>
        </p:nvSpPr>
        <p:spPr bwMode="auto">
          <a:xfrm>
            <a:off x="6478588" y="4286250"/>
            <a:ext cx="4127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000" b="1"/>
              <a:t>9.75</a:t>
            </a:r>
            <a:endParaRPr lang="ru-RU" sz="1000" b="1"/>
          </a:p>
        </p:txBody>
      </p:sp>
      <p:sp>
        <p:nvSpPr>
          <p:cNvPr id="1921125" name="Text Box 101"/>
          <p:cNvSpPr txBox="1">
            <a:spLocks noChangeArrowheads="1"/>
          </p:cNvSpPr>
          <p:nvPr/>
        </p:nvSpPr>
        <p:spPr bwMode="auto">
          <a:xfrm>
            <a:off x="6423025" y="3711575"/>
            <a:ext cx="4778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000" b="1"/>
              <a:t>10.00</a:t>
            </a:r>
            <a:endParaRPr lang="ru-RU" sz="1000" b="1"/>
          </a:p>
        </p:txBody>
      </p:sp>
      <p:sp>
        <p:nvSpPr>
          <p:cNvPr id="1921126" name="Text Box 102"/>
          <p:cNvSpPr txBox="1">
            <a:spLocks noChangeArrowheads="1"/>
          </p:cNvSpPr>
          <p:nvPr/>
        </p:nvSpPr>
        <p:spPr bwMode="auto">
          <a:xfrm>
            <a:off x="6423025" y="3143250"/>
            <a:ext cx="4778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000" b="1"/>
              <a:t>10.25</a:t>
            </a:r>
            <a:endParaRPr lang="ru-RU" sz="1000" b="1"/>
          </a:p>
        </p:txBody>
      </p:sp>
      <p:sp>
        <p:nvSpPr>
          <p:cNvPr id="1921127" name="Text Box 103"/>
          <p:cNvSpPr txBox="1">
            <a:spLocks noChangeArrowheads="1"/>
          </p:cNvSpPr>
          <p:nvPr/>
        </p:nvSpPr>
        <p:spPr bwMode="auto">
          <a:xfrm>
            <a:off x="6423025" y="2570163"/>
            <a:ext cx="4778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000" b="1"/>
              <a:t>10.50</a:t>
            </a:r>
            <a:endParaRPr lang="ru-RU" sz="1000" b="1"/>
          </a:p>
        </p:txBody>
      </p:sp>
      <p:sp>
        <p:nvSpPr>
          <p:cNvPr id="1921128" name="Text Box 104"/>
          <p:cNvSpPr txBox="1">
            <a:spLocks noChangeArrowheads="1"/>
          </p:cNvSpPr>
          <p:nvPr/>
        </p:nvSpPr>
        <p:spPr bwMode="auto">
          <a:xfrm>
            <a:off x="6423025" y="1995488"/>
            <a:ext cx="4778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000" b="1"/>
              <a:t>10.75</a:t>
            </a:r>
            <a:endParaRPr lang="ru-RU" sz="1000" b="1"/>
          </a:p>
        </p:txBody>
      </p:sp>
      <p:sp>
        <p:nvSpPr>
          <p:cNvPr id="1921129" name="Text Box 105"/>
          <p:cNvSpPr txBox="1">
            <a:spLocks noChangeArrowheads="1"/>
          </p:cNvSpPr>
          <p:nvPr/>
        </p:nvSpPr>
        <p:spPr bwMode="auto">
          <a:xfrm>
            <a:off x="6408738" y="1409700"/>
            <a:ext cx="4778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000" b="1"/>
              <a:t>11.00</a:t>
            </a:r>
            <a:endParaRPr lang="ru-RU" sz="1000" b="1"/>
          </a:p>
        </p:txBody>
      </p:sp>
      <p:sp>
        <p:nvSpPr>
          <p:cNvPr id="1921131" name="Line 107"/>
          <p:cNvSpPr>
            <a:spLocks noChangeShapeType="1"/>
          </p:cNvSpPr>
          <p:nvPr/>
        </p:nvSpPr>
        <p:spPr bwMode="auto">
          <a:xfrm>
            <a:off x="6826250" y="1392238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32" name="Line 108"/>
          <p:cNvSpPr>
            <a:spLocks noChangeShapeType="1"/>
          </p:cNvSpPr>
          <p:nvPr/>
        </p:nvSpPr>
        <p:spPr bwMode="auto">
          <a:xfrm>
            <a:off x="6826250" y="1277938"/>
            <a:ext cx="3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33" name="Line 109"/>
          <p:cNvSpPr>
            <a:spLocks noChangeShapeType="1"/>
          </p:cNvSpPr>
          <p:nvPr/>
        </p:nvSpPr>
        <p:spPr bwMode="auto">
          <a:xfrm>
            <a:off x="6985000" y="5207000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34" name="Text Box 110"/>
          <p:cNvSpPr txBox="1">
            <a:spLocks noChangeArrowheads="1"/>
          </p:cNvSpPr>
          <p:nvPr/>
        </p:nvSpPr>
        <p:spPr bwMode="auto">
          <a:xfrm>
            <a:off x="8585200" y="2306638"/>
            <a:ext cx="5667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200"/>
              <a:t>2M(B)</a:t>
            </a:r>
            <a:endParaRPr lang="ru-RU" sz="1200" baseline="-25000"/>
          </a:p>
        </p:txBody>
      </p:sp>
      <p:sp>
        <p:nvSpPr>
          <p:cNvPr id="1921135" name="Rectangle 111"/>
          <p:cNvSpPr>
            <a:spLocks noChangeArrowheads="1"/>
          </p:cNvSpPr>
          <p:nvPr/>
        </p:nvSpPr>
        <p:spPr bwMode="auto">
          <a:xfrm>
            <a:off x="8621713" y="2555875"/>
            <a:ext cx="379412" cy="74613"/>
          </a:xfrm>
          <a:prstGeom prst="rect">
            <a:avLst/>
          </a:prstGeom>
          <a:noFill/>
          <a:ln w="12700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921136" name="Text Box 112"/>
          <p:cNvSpPr txBox="1">
            <a:spLocks noChangeArrowheads="1"/>
          </p:cNvSpPr>
          <p:nvPr/>
        </p:nvSpPr>
        <p:spPr bwMode="auto">
          <a:xfrm>
            <a:off x="7923213" y="1863725"/>
            <a:ext cx="5636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ru-RU" dirty="0" smtClean="0">
                <a:solidFill>
                  <a:srgbClr val="3333FF"/>
                </a:solidFill>
                <a:sym typeface="Symbol" pitchFamily="18" charset="2"/>
              </a:rPr>
              <a:t>π</a:t>
            </a:r>
            <a:r>
              <a:rPr lang="en-US" baseline="30000" dirty="0" smtClean="0">
                <a:solidFill>
                  <a:srgbClr val="3333FF"/>
                </a:solidFill>
                <a:sym typeface="Symbol" pitchFamily="18" charset="2"/>
              </a:rPr>
              <a:t>+</a:t>
            </a:r>
            <a:r>
              <a:rPr lang="ru-RU" dirty="0" smtClean="0">
                <a:solidFill>
                  <a:srgbClr val="3333FF"/>
                </a:solidFill>
                <a:sym typeface="Symbol" pitchFamily="18" charset="2"/>
              </a:rPr>
              <a:t>π</a:t>
            </a:r>
            <a:r>
              <a:rPr lang="en-US" baseline="30000" dirty="0" smtClean="0">
                <a:solidFill>
                  <a:srgbClr val="3333FF"/>
                </a:solidFill>
                <a:sym typeface="Symbol" pitchFamily="18" charset="2"/>
              </a:rPr>
              <a:t>-</a:t>
            </a:r>
            <a:endParaRPr lang="ru-RU" baseline="30000" dirty="0">
              <a:solidFill>
                <a:srgbClr val="3333FF"/>
              </a:solidFill>
              <a:sym typeface="Symbol" pitchFamily="18" charset="2"/>
            </a:endParaRPr>
          </a:p>
        </p:txBody>
      </p:sp>
      <p:sp>
        <p:nvSpPr>
          <p:cNvPr id="1921137" name="Line 113"/>
          <p:cNvSpPr>
            <a:spLocks noChangeShapeType="1"/>
          </p:cNvSpPr>
          <p:nvPr/>
        </p:nvSpPr>
        <p:spPr bwMode="auto">
          <a:xfrm flipH="1">
            <a:off x="7800975" y="4062413"/>
            <a:ext cx="1208088" cy="0"/>
          </a:xfrm>
          <a:prstGeom prst="line">
            <a:avLst/>
          </a:prstGeom>
          <a:noFill/>
          <a:ln w="9525">
            <a:solidFill>
              <a:srgbClr val="CC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38" name="Line 114"/>
          <p:cNvSpPr>
            <a:spLocks noChangeShapeType="1"/>
          </p:cNvSpPr>
          <p:nvPr/>
        </p:nvSpPr>
        <p:spPr bwMode="auto">
          <a:xfrm>
            <a:off x="7802563" y="4040188"/>
            <a:ext cx="476250" cy="0"/>
          </a:xfrm>
          <a:prstGeom prst="line">
            <a:avLst/>
          </a:prstGeom>
          <a:noFill/>
          <a:ln w="9525">
            <a:solidFill>
              <a:srgbClr val="CC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39" name="Line 115"/>
          <p:cNvSpPr>
            <a:spLocks noChangeShapeType="1"/>
          </p:cNvSpPr>
          <p:nvPr/>
        </p:nvSpPr>
        <p:spPr bwMode="auto">
          <a:xfrm>
            <a:off x="7862888" y="3875088"/>
            <a:ext cx="0" cy="15875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40" name="Line 116"/>
          <p:cNvSpPr>
            <a:spLocks noChangeShapeType="1"/>
          </p:cNvSpPr>
          <p:nvPr/>
        </p:nvSpPr>
        <p:spPr bwMode="auto">
          <a:xfrm>
            <a:off x="7864475" y="4062413"/>
            <a:ext cx="0" cy="15875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 type="triangle" w="sm" len="sm"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41" name="Text Box 117"/>
          <p:cNvSpPr txBox="1">
            <a:spLocks noChangeArrowheads="1"/>
          </p:cNvSpPr>
          <p:nvPr/>
        </p:nvSpPr>
        <p:spPr bwMode="auto">
          <a:xfrm>
            <a:off x="6883400" y="3884613"/>
            <a:ext cx="9667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ru-RU" sz="1600" dirty="0" smtClean="0">
                <a:solidFill>
                  <a:srgbClr val="CC0000"/>
                </a:solidFill>
                <a:sym typeface="Symbol" pitchFamily="18" charset="2"/>
              </a:rPr>
              <a:t>δ</a:t>
            </a:r>
            <a:r>
              <a:rPr lang="en-US" sz="1600" dirty="0" smtClean="0">
                <a:solidFill>
                  <a:srgbClr val="CC0000"/>
                </a:solidFill>
                <a:sym typeface="Symbol" pitchFamily="18" charset="2"/>
              </a:rPr>
              <a:t>M</a:t>
            </a:r>
            <a:r>
              <a:rPr lang="en-US" sz="1600" baseline="-25000" dirty="0" smtClean="0">
                <a:solidFill>
                  <a:srgbClr val="CC0000"/>
                </a:solidFill>
                <a:sym typeface="Symbol" pitchFamily="18" charset="2"/>
              </a:rPr>
              <a:t>HF</a:t>
            </a:r>
            <a:r>
              <a:rPr lang="en-US" sz="1600" dirty="0">
                <a:solidFill>
                  <a:srgbClr val="CC0000"/>
                </a:solidFill>
                <a:sym typeface="Symbol" pitchFamily="18" charset="2"/>
              </a:rPr>
              <a:t>(1</a:t>
            </a:r>
            <a:r>
              <a:rPr lang="en-US" sz="1600" b="1" dirty="0">
                <a:solidFill>
                  <a:srgbClr val="CC0000"/>
                </a:solidFill>
                <a:sym typeface="Symbol" pitchFamily="18" charset="2"/>
              </a:rPr>
              <a:t>P</a:t>
            </a:r>
            <a:r>
              <a:rPr lang="en-US" sz="1600" dirty="0">
                <a:solidFill>
                  <a:srgbClr val="CC0000"/>
                </a:solidFill>
                <a:sym typeface="Symbol" pitchFamily="18" charset="2"/>
              </a:rPr>
              <a:t>)</a:t>
            </a:r>
            <a:endParaRPr lang="ru-RU" sz="1600" dirty="0">
              <a:solidFill>
                <a:srgbClr val="CC0000"/>
              </a:solidFill>
              <a:sym typeface="Symbol" pitchFamily="18" charset="2"/>
            </a:endParaRPr>
          </a:p>
        </p:txBody>
      </p:sp>
      <p:pic>
        <p:nvPicPr>
          <p:cNvPr id="1921143" name="Picture 1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74850"/>
            <a:ext cx="6311900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21146" name="Text Box 122"/>
          <p:cNvSpPr txBox="1">
            <a:spLocks noChangeArrowheads="1"/>
          </p:cNvSpPr>
          <p:nvPr/>
        </p:nvSpPr>
        <p:spPr bwMode="auto">
          <a:xfrm>
            <a:off x="4592638" y="1716088"/>
            <a:ext cx="17764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400">
                <a:solidFill>
                  <a:srgbClr val="0000FF"/>
                </a:solidFill>
              </a:rPr>
              <a:t>PRL108,032001(2012)</a:t>
            </a:r>
            <a:endParaRPr lang="ru-RU" sz="1400">
              <a:solidFill>
                <a:srgbClr val="0000FF"/>
              </a:solidFill>
            </a:endParaRPr>
          </a:p>
        </p:txBody>
      </p:sp>
      <p:sp>
        <p:nvSpPr>
          <p:cNvPr id="1921147" name="Freeform 123"/>
          <p:cNvSpPr>
            <a:spLocks/>
          </p:cNvSpPr>
          <p:nvPr/>
        </p:nvSpPr>
        <p:spPr bwMode="auto">
          <a:xfrm>
            <a:off x="3525838" y="3473450"/>
            <a:ext cx="93662" cy="554038"/>
          </a:xfrm>
          <a:custGeom>
            <a:avLst/>
            <a:gdLst/>
            <a:ahLst/>
            <a:cxnLst>
              <a:cxn ang="0">
                <a:pos x="0" y="540"/>
              </a:cxn>
              <a:cxn ang="0">
                <a:pos x="72" y="0"/>
              </a:cxn>
              <a:cxn ang="0">
                <a:pos x="144" y="549"/>
              </a:cxn>
              <a:cxn ang="0">
                <a:pos x="0" y="540"/>
              </a:cxn>
            </a:cxnLst>
            <a:rect l="0" t="0" r="r" b="b"/>
            <a:pathLst>
              <a:path w="144" h="549">
                <a:moveTo>
                  <a:pt x="0" y="540"/>
                </a:moveTo>
                <a:lnTo>
                  <a:pt x="72" y="0"/>
                </a:lnTo>
                <a:lnTo>
                  <a:pt x="144" y="549"/>
                </a:lnTo>
                <a:lnTo>
                  <a:pt x="0" y="54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48" name="Freeform 124"/>
          <p:cNvSpPr>
            <a:spLocks/>
          </p:cNvSpPr>
          <p:nvPr/>
        </p:nvSpPr>
        <p:spPr bwMode="auto">
          <a:xfrm>
            <a:off x="5303838" y="3067050"/>
            <a:ext cx="93662" cy="981075"/>
          </a:xfrm>
          <a:custGeom>
            <a:avLst/>
            <a:gdLst/>
            <a:ahLst/>
            <a:cxnLst>
              <a:cxn ang="0">
                <a:pos x="0" y="540"/>
              </a:cxn>
              <a:cxn ang="0">
                <a:pos x="72" y="0"/>
              </a:cxn>
              <a:cxn ang="0">
                <a:pos x="144" y="549"/>
              </a:cxn>
              <a:cxn ang="0">
                <a:pos x="0" y="540"/>
              </a:cxn>
            </a:cxnLst>
            <a:rect l="0" t="0" r="r" b="b"/>
            <a:pathLst>
              <a:path w="144" h="549">
                <a:moveTo>
                  <a:pt x="0" y="540"/>
                </a:moveTo>
                <a:lnTo>
                  <a:pt x="72" y="0"/>
                </a:lnTo>
                <a:lnTo>
                  <a:pt x="144" y="549"/>
                </a:lnTo>
                <a:lnTo>
                  <a:pt x="0" y="54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49" name="Text Box 125"/>
          <p:cNvSpPr txBox="1">
            <a:spLocks noChangeArrowheads="1"/>
          </p:cNvSpPr>
          <p:nvPr/>
        </p:nvSpPr>
        <p:spPr bwMode="auto">
          <a:xfrm>
            <a:off x="1743075" y="2868613"/>
            <a:ext cx="11064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000066"/>
                </a:solidFill>
              </a:rPr>
              <a:t>residuals</a:t>
            </a:r>
            <a:endParaRPr lang="ru-RU">
              <a:solidFill>
                <a:srgbClr val="000066"/>
              </a:solidFill>
            </a:endParaRPr>
          </a:p>
        </p:txBody>
      </p:sp>
      <p:sp>
        <p:nvSpPr>
          <p:cNvPr id="1921152" name="Text Box 128"/>
          <p:cNvSpPr txBox="1">
            <a:spLocks noChangeArrowheads="1"/>
          </p:cNvSpPr>
          <p:nvPr/>
        </p:nvSpPr>
        <p:spPr bwMode="auto">
          <a:xfrm>
            <a:off x="1500188" y="4497388"/>
            <a:ext cx="17446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r>
              <a:rPr lang="en-US" sz="1400">
                <a:solidFill>
                  <a:srgbClr val="0000FF"/>
                </a:solidFill>
              </a:rPr>
              <a:t>Belle arxiv:1205.6351</a:t>
            </a:r>
            <a:endParaRPr lang="ru-RU" sz="1400">
              <a:solidFill>
                <a:srgbClr val="0000FF"/>
              </a:solidFill>
            </a:endParaRPr>
          </a:p>
        </p:txBody>
      </p:sp>
      <p:sp>
        <p:nvSpPr>
          <p:cNvPr id="1921161" name="Line 137"/>
          <p:cNvSpPr>
            <a:spLocks noChangeShapeType="1"/>
          </p:cNvSpPr>
          <p:nvPr/>
        </p:nvSpPr>
        <p:spPr bwMode="auto">
          <a:xfrm>
            <a:off x="7324207" y="676011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21176" name="Rectangle 152"/>
          <p:cNvSpPr>
            <a:spLocks noChangeArrowheads="1"/>
          </p:cNvSpPr>
          <p:nvPr/>
        </p:nvSpPr>
        <p:spPr bwMode="auto">
          <a:xfrm>
            <a:off x="3300413" y="3014663"/>
            <a:ext cx="428625" cy="2714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921178" name="Rectangle 154"/>
          <p:cNvSpPr>
            <a:spLocks noChangeArrowheads="1"/>
          </p:cNvSpPr>
          <p:nvPr/>
        </p:nvSpPr>
        <p:spPr bwMode="auto">
          <a:xfrm>
            <a:off x="5014913" y="2586038"/>
            <a:ext cx="428625" cy="2714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921174" name="Text Box 150"/>
          <p:cNvSpPr txBox="1">
            <a:spLocks noChangeArrowheads="1"/>
          </p:cNvSpPr>
          <p:nvPr/>
        </p:nvSpPr>
        <p:spPr bwMode="auto">
          <a:xfrm>
            <a:off x="4792663" y="2530475"/>
            <a:ext cx="7699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800" b="1">
                <a:solidFill>
                  <a:srgbClr val="CC0000"/>
                </a:solidFill>
                <a:sym typeface="Symbol" pitchFamily="18" charset="2"/>
              </a:rPr>
              <a:t>h</a:t>
            </a:r>
            <a:r>
              <a:rPr lang="en-US" sz="1800" b="1" baseline="-25000">
                <a:solidFill>
                  <a:srgbClr val="CC0000"/>
                </a:solidFill>
                <a:sym typeface="Symbol" pitchFamily="18" charset="2"/>
              </a:rPr>
              <a:t>b</a:t>
            </a:r>
            <a:r>
              <a:rPr lang="en-US" sz="1800" b="1">
                <a:solidFill>
                  <a:srgbClr val="CC0000"/>
                </a:solidFill>
                <a:sym typeface="Symbol" pitchFamily="18" charset="2"/>
              </a:rPr>
              <a:t>(2P)</a:t>
            </a:r>
            <a:endParaRPr lang="ru-RU" sz="1800" b="1">
              <a:solidFill>
                <a:srgbClr val="CC0000"/>
              </a:solidFill>
              <a:sym typeface="Symbol" pitchFamily="18" charset="2"/>
            </a:endParaRPr>
          </a:p>
        </p:txBody>
      </p:sp>
      <p:sp>
        <p:nvSpPr>
          <p:cNvPr id="1921175" name="Text Box 151"/>
          <p:cNvSpPr txBox="1">
            <a:spLocks noChangeArrowheads="1"/>
          </p:cNvSpPr>
          <p:nvPr/>
        </p:nvSpPr>
        <p:spPr bwMode="auto">
          <a:xfrm>
            <a:off x="3089275" y="2901950"/>
            <a:ext cx="7699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914400"/>
            <a:r>
              <a:rPr lang="en-US" sz="1800" b="1">
                <a:solidFill>
                  <a:srgbClr val="CC0000"/>
                </a:solidFill>
                <a:sym typeface="Symbol" pitchFamily="18" charset="2"/>
              </a:rPr>
              <a:t>h</a:t>
            </a:r>
            <a:r>
              <a:rPr lang="en-US" sz="1800" b="1" baseline="-25000">
                <a:solidFill>
                  <a:srgbClr val="CC0000"/>
                </a:solidFill>
                <a:sym typeface="Symbol" pitchFamily="18" charset="2"/>
              </a:rPr>
              <a:t>b</a:t>
            </a:r>
            <a:r>
              <a:rPr lang="en-US" sz="1800" b="1">
                <a:solidFill>
                  <a:srgbClr val="CC0000"/>
                </a:solidFill>
                <a:sym typeface="Symbol" pitchFamily="18" charset="2"/>
              </a:rPr>
              <a:t>(1P)</a:t>
            </a:r>
            <a:endParaRPr lang="ru-RU" sz="1800" b="1">
              <a:solidFill>
                <a:srgbClr val="CC0000"/>
              </a:solidFill>
              <a:sym typeface="Symbol" pitchFamily="18" charset="2"/>
            </a:endParaRPr>
          </a:p>
        </p:txBody>
      </p:sp>
      <p:pic>
        <p:nvPicPr>
          <p:cNvPr id="1921170" name="Picture 146" descr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4850" y="1152525"/>
            <a:ext cx="2508250" cy="1546225"/>
          </a:xfrm>
          <a:prstGeom prst="rect">
            <a:avLst/>
          </a:prstGeom>
          <a:noFill/>
        </p:spPr>
      </p:pic>
      <p:sp>
        <p:nvSpPr>
          <p:cNvPr id="1921179" name="Text Box 155"/>
          <p:cNvSpPr txBox="1">
            <a:spLocks noChangeArrowheads="1"/>
          </p:cNvSpPr>
          <p:nvPr/>
        </p:nvSpPr>
        <p:spPr bwMode="auto">
          <a:xfrm>
            <a:off x="1100138" y="2082800"/>
            <a:ext cx="18367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000066"/>
                </a:solidFill>
              </a:rPr>
              <a:t>raw distribution</a:t>
            </a:r>
            <a:endParaRPr lang="ru-RU">
              <a:solidFill>
                <a:srgbClr val="000066"/>
              </a:solidFill>
            </a:endParaRPr>
          </a:p>
        </p:txBody>
      </p:sp>
      <p:sp>
        <p:nvSpPr>
          <p:cNvPr id="1921186" name="Text Box 162"/>
          <p:cNvSpPr txBox="1">
            <a:spLocks noChangeArrowheads="1"/>
          </p:cNvSpPr>
          <p:nvPr/>
        </p:nvSpPr>
        <p:spPr bwMode="auto">
          <a:xfrm>
            <a:off x="219075" y="5673725"/>
            <a:ext cx="3413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/>
              <a:t>Large h</a:t>
            </a:r>
            <a:r>
              <a:rPr lang="en-US" baseline="-25000"/>
              <a:t>b</a:t>
            </a:r>
            <a:r>
              <a:rPr lang="en-US"/>
              <a:t>(1,2P) </a:t>
            </a:r>
            <a:r>
              <a:rPr lang="en-US">
                <a:sym typeface="Symbol" pitchFamily="18" charset="2"/>
              </a:rPr>
              <a:t>production rates</a:t>
            </a:r>
          </a:p>
        </p:txBody>
      </p:sp>
      <p:sp>
        <p:nvSpPr>
          <p:cNvPr id="124" name="Text Box 3"/>
          <p:cNvSpPr txBox="1">
            <a:spLocks noChangeArrowheads="1"/>
          </p:cNvSpPr>
          <p:nvPr/>
        </p:nvSpPr>
        <p:spPr bwMode="auto">
          <a:xfrm>
            <a:off x="1679741" y="-24566"/>
            <a:ext cx="580833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/>
            <a:r>
              <a:rPr lang="en-US" sz="3200" b="1" dirty="0">
                <a:solidFill>
                  <a:srgbClr val="002060"/>
                </a:solidFill>
                <a:sym typeface="Symbol" pitchFamily="18" charset="2"/>
              </a:rPr>
              <a:t>Observation of  h</a:t>
            </a:r>
            <a:r>
              <a:rPr lang="en-US" sz="3200" b="1" baseline="-25000" dirty="0">
                <a:solidFill>
                  <a:srgbClr val="002060"/>
                </a:solidFill>
                <a:sym typeface="Symbol" pitchFamily="18" charset="2"/>
              </a:rPr>
              <a:t>b</a:t>
            </a:r>
            <a:r>
              <a:rPr lang="en-US" sz="3200" b="1" dirty="0">
                <a:solidFill>
                  <a:srgbClr val="002060"/>
                </a:solidFill>
                <a:sym typeface="Symbol" pitchFamily="18" charset="2"/>
              </a:rPr>
              <a:t>(1P,</a:t>
            </a:r>
            <a:r>
              <a:rPr lang="en-US" sz="3200" b="1" dirty="0" smtClean="0">
                <a:solidFill>
                  <a:srgbClr val="002060"/>
                </a:solidFill>
                <a:sym typeface="Symbol" pitchFamily="18" charset="2"/>
              </a:rPr>
              <a:t>2P) at Belle</a:t>
            </a:r>
            <a:endParaRPr lang="en-US" sz="3200" b="1" dirty="0">
              <a:solidFill>
                <a:srgbClr val="002060"/>
              </a:solidFill>
              <a:sym typeface="Symbol" pitchFamily="18" charset="2"/>
            </a:endParaRPr>
          </a:p>
        </p:txBody>
      </p:sp>
      <p:sp>
        <p:nvSpPr>
          <p:cNvPr id="121" name="Text Box 136"/>
          <p:cNvSpPr txBox="1">
            <a:spLocks noChangeArrowheads="1"/>
          </p:cNvSpPr>
          <p:nvPr/>
        </p:nvSpPr>
        <p:spPr bwMode="auto">
          <a:xfrm>
            <a:off x="7000654" y="507781"/>
            <a:ext cx="16983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sym typeface="Symbol" pitchFamily="18" charset="2"/>
              </a:rPr>
              <a:t>=</a:t>
            </a:r>
            <a:r>
              <a:rPr lang="en-US" sz="2400" dirty="0" smtClean="0">
                <a:sym typeface="Symbol" pitchFamily="18" charset="2"/>
              </a:rPr>
              <a:t>√</a:t>
            </a:r>
            <a:r>
              <a:rPr lang="en-US" dirty="0" smtClean="0"/>
              <a:t>(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e</a:t>
            </a:r>
            <a:r>
              <a:rPr lang="en-US" baseline="-25000" dirty="0" err="1"/>
              <a:t>+e</a:t>
            </a:r>
            <a:r>
              <a:rPr lang="en-US" baseline="-25000" dirty="0"/>
              <a:t>-</a:t>
            </a:r>
            <a:r>
              <a:rPr lang="en-US" dirty="0"/>
              <a:t> –</a:t>
            </a:r>
            <a:r>
              <a:rPr lang="en-US" dirty="0" smtClean="0"/>
              <a:t> </a:t>
            </a:r>
            <a:r>
              <a:rPr lang="en-US" i="1" dirty="0" smtClean="0"/>
              <a:t>p</a:t>
            </a:r>
            <a:r>
              <a:rPr lang="en-US" baseline="-25000" dirty="0" smtClean="0">
                <a:sym typeface="Symbol" pitchFamily="18" charset="2"/>
              </a:rPr>
              <a:t>π+π-</a:t>
            </a:r>
            <a:r>
              <a:rPr lang="en-US" dirty="0">
                <a:sym typeface="Symbol" pitchFamily="18" charset="2"/>
              </a:rPr>
              <a:t>)</a:t>
            </a:r>
            <a:r>
              <a:rPr lang="en-US" baseline="30000" dirty="0">
                <a:sym typeface="Symbol" pitchFamily="18" charset="2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 at M(πh</a:t>
            </a:r>
            <a:r>
              <a:rPr lang="en-US" baseline="-25000" dirty="0" smtClean="0"/>
              <a:t>b</a:t>
            </a:r>
            <a:r>
              <a:rPr lang="en-US" dirty="0" smtClean="0"/>
              <a:t>(1P)) and M(πh</a:t>
            </a:r>
            <a:r>
              <a:rPr lang="en-US" baseline="-25000" dirty="0" smtClean="0"/>
              <a:t>b</a:t>
            </a:r>
            <a:r>
              <a:rPr lang="en-US" dirty="0" smtClean="0"/>
              <a:t>(2P))   </a:t>
            </a:r>
            <a:endParaRPr lang="en-US" dirty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509526"/>
            <a:ext cx="3533775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81"/>
          <p:cNvSpPr txBox="1">
            <a:spLocks noChangeArrowheads="1"/>
          </p:cNvSpPr>
          <p:nvPr/>
        </p:nvSpPr>
        <p:spPr bwMode="auto">
          <a:xfrm>
            <a:off x="2224088" y="2509526"/>
            <a:ext cx="677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CC"/>
                </a:solidFill>
              </a:rPr>
              <a:t>data</a:t>
            </a:r>
            <a:endParaRPr lang="ru-RU" dirty="0">
              <a:solidFill>
                <a:srgbClr val="0000CC"/>
              </a:solidFill>
            </a:endParaRPr>
          </a:p>
        </p:txBody>
      </p:sp>
      <p:sp>
        <p:nvSpPr>
          <p:cNvPr id="7" name="Line 2"/>
          <p:cNvSpPr>
            <a:spLocks noChangeShapeType="1"/>
          </p:cNvSpPr>
          <p:nvPr/>
        </p:nvSpPr>
        <p:spPr bwMode="auto">
          <a:xfrm flipH="1">
            <a:off x="1460500" y="3857160"/>
            <a:ext cx="177800" cy="327025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406399" y="3490447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CC0000"/>
                </a:solidFill>
              </a:rPr>
              <a:t>PHSP</a:t>
            </a:r>
            <a:endParaRPr lang="ru-RU" sz="1800" dirty="0">
              <a:solidFill>
                <a:srgbClr val="CC0000"/>
              </a:solidFill>
            </a:endParaRPr>
          </a:p>
        </p:txBody>
      </p:sp>
      <p:pic>
        <p:nvPicPr>
          <p:cNvPr id="9" name="Picture 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2509433"/>
            <a:ext cx="3533775" cy="322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utoShape 79"/>
          <p:cNvSpPr>
            <a:spLocks/>
          </p:cNvSpPr>
          <p:nvPr/>
        </p:nvSpPr>
        <p:spPr bwMode="auto">
          <a:xfrm rot="5400000">
            <a:off x="7723188" y="4981575"/>
            <a:ext cx="166687" cy="1096963"/>
          </a:xfrm>
          <a:prstGeom prst="rightBrace">
            <a:avLst>
              <a:gd name="adj1" fmla="val 5484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81"/>
          <p:cNvSpPr txBox="1">
            <a:spLocks noChangeArrowheads="1"/>
          </p:cNvSpPr>
          <p:nvPr/>
        </p:nvSpPr>
        <p:spPr bwMode="auto">
          <a:xfrm>
            <a:off x="5791200" y="2527300"/>
            <a:ext cx="677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CC"/>
                </a:solidFill>
              </a:rPr>
              <a:t>data</a:t>
            </a:r>
            <a:endParaRPr lang="ru-RU">
              <a:solidFill>
                <a:srgbClr val="0000CC"/>
              </a:solidFill>
            </a:endParaRPr>
          </a:p>
        </p:txBody>
      </p:sp>
      <p:sp>
        <p:nvSpPr>
          <p:cNvPr id="12" name="Line 1"/>
          <p:cNvSpPr>
            <a:spLocks noChangeShapeType="1"/>
          </p:cNvSpPr>
          <p:nvPr/>
        </p:nvSpPr>
        <p:spPr bwMode="auto">
          <a:xfrm>
            <a:off x="6858000" y="4235450"/>
            <a:ext cx="307975" cy="147638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6149975" y="3976688"/>
            <a:ext cx="806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CC0000"/>
                </a:solidFill>
              </a:rPr>
              <a:t>PHSP</a:t>
            </a:r>
            <a:endParaRPr lang="ru-RU" sz="1800">
              <a:solidFill>
                <a:srgbClr val="CC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22824" y="5746750"/>
            <a:ext cx="1343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M(πh</a:t>
            </a:r>
            <a:r>
              <a:rPr lang="en-US" sz="2000" baseline="-25000" dirty="0" smtClean="0"/>
              <a:t>b</a:t>
            </a:r>
            <a:r>
              <a:rPr lang="en-US" sz="2000" dirty="0" smtClean="0"/>
              <a:t>(1P)) 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6586110" y="5699095"/>
            <a:ext cx="1343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M(πh</a:t>
            </a:r>
            <a:r>
              <a:rPr lang="en-US" sz="2000" baseline="-25000" dirty="0" smtClean="0"/>
              <a:t>b</a:t>
            </a:r>
            <a:r>
              <a:rPr lang="en-US" sz="2000" dirty="0" smtClean="0"/>
              <a:t>(2P)) 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3890660" y="1528197"/>
            <a:ext cx="1456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two peaks</a:t>
            </a:r>
            <a:endParaRPr lang="en-US" sz="24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3"/>
          <p:cNvPicPr>
            <a:picLocks noChangeAspect="1" noChangeArrowheads="1"/>
          </p:cNvPicPr>
          <p:nvPr/>
        </p:nvPicPr>
        <p:blipFill>
          <a:blip r:embed="rId3" cstate="print"/>
          <a:srcRect l="14844" t="19531" r="19766" b="17773"/>
          <a:stretch>
            <a:fillRect/>
          </a:stretch>
        </p:blipFill>
        <p:spPr bwMode="auto">
          <a:xfrm>
            <a:off x="3025775" y="4229100"/>
            <a:ext cx="3017838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44"/>
          <p:cNvPicPr>
            <a:picLocks noChangeAspect="1" noChangeArrowheads="1"/>
          </p:cNvPicPr>
          <p:nvPr/>
        </p:nvPicPr>
        <p:blipFill>
          <a:blip r:embed="rId4" cstate="print"/>
          <a:srcRect l="14844" t="19531" r="19766" b="17773"/>
          <a:stretch>
            <a:fillRect/>
          </a:stretch>
        </p:blipFill>
        <p:spPr bwMode="auto">
          <a:xfrm>
            <a:off x="9525" y="4241800"/>
            <a:ext cx="3000375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5"/>
          <p:cNvPicPr>
            <a:picLocks noChangeAspect="1" noChangeArrowheads="1"/>
          </p:cNvPicPr>
          <p:nvPr/>
        </p:nvPicPr>
        <p:blipFill>
          <a:blip r:embed="rId5" cstate="print"/>
          <a:srcRect l="14844" t="19336" r="19688" b="17773"/>
          <a:stretch>
            <a:fillRect/>
          </a:stretch>
        </p:blipFill>
        <p:spPr bwMode="auto">
          <a:xfrm>
            <a:off x="6099175" y="4238625"/>
            <a:ext cx="301307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 Box 4"/>
          <p:cNvSpPr txBox="1">
            <a:spLocks noChangeArrowheads="1"/>
          </p:cNvSpPr>
          <p:nvPr/>
        </p:nvSpPr>
        <p:spPr bwMode="auto">
          <a:xfrm>
            <a:off x="628801" y="3175"/>
            <a:ext cx="863569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/>
            <a:r>
              <a:rPr lang="en-US" sz="4000" b="1" dirty="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Resonant structure of</a:t>
            </a:r>
            <a:r>
              <a:rPr lang="en-US" sz="4000" b="1" dirty="0" smtClean="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 </a:t>
            </a:r>
            <a:r>
              <a:rPr lang="en-US" sz="4000" b="1" dirty="0" smtClean="0">
                <a:solidFill>
                  <a:srgbClr val="000090"/>
                </a:solidFill>
                <a:latin typeface="Lucida Grande"/>
                <a:ea typeface="Lucida Grande"/>
                <a:cs typeface="Lucida Grande"/>
                <a:sym typeface="Wingdings"/>
              </a:rPr>
              <a:t>ϒ</a:t>
            </a:r>
            <a:r>
              <a:rPr lang="en-US" sz="4000" b="1" dirty="0" smtClean="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(</a:t>
            </a:r>
            <a:r>
              <a:rPr lang="en-US" sz="4000" b="1" dirty="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5S)</a:t>
            </a:r>
            <a:r>
              <a:rPr lang="en-US" sz="4000" b="1" dirty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→</a:t>
            </a:r>
            <a:r>
              <a:rPr lang="en-US" sz="4000" b="1" dirty="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(bb</a:t>
            </a:r>
            <a:r>
              <a:rPr lang="en-US" sz="4000" b="1" dirty="0" smtClean="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)π</a:t>
            </a:r>
            <a:r>
              <a:rPr lang="en-US" sz="4000" b="1" baseline="30000" dirty="0" smtClean="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+</a:t>
            </a:r>
            <a:r>
              <a:rPr lang="en-US" sz="4000" b="1" dirty="0" smtClean="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π</a:t>
            </a:r>
            <a:r>
              <a:rPr lang="en-US" sz="4000" b="1" baseline="30000" dirty="0" smtClean="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–</a:t>
            </a:r>
            <a:endParaRPr lang="en-US" sz="4000" b="1" baseline="30000" dirty="0">
              <a:solidFill>
                <a:srgbClr val="002060"/>
              </a:solidFill>
              <a:latin typeface="Calibri" pitchFamily="34" charset="0"/>
              <a:sym typeface="Symbol" pitchFamily="18" charset="2"/>
            </a:endParaRPr>
          </a:p>
        </p:txBody>
      </p:sp>
      <p:sp>
        <p:nvSpPr>
          <p:cNvPr id="17414" name="Rectangle 109"/>
          <p:cNvSpPr>
            <a:spLocks noChangeArrowheads="1"/>
          </p:cNvSpPr>
          <p:nvPr/>
        </p:nvSpPr>
        <p:spPr bwMode="auto">
          <a:xfrm>
            <a:off x="7420444" y="-320302"/>
            <a:ext cx="48182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800000"/>
                </a:solidFill>
                <a:latin typeface="Calibri" pitchFamily="34" charset="0"/>
                <a:sym typeface="Symbol" pitchFamily="18" charset="2"/>
              </a:rPr>
              <a:t> </a:t>
            </a:r>
            <a:r>
              <a:rPr lang="en-US" sz="3200" b="1" dirty="0" smtClean="0">
                <a:solidFill>
                  <a:srgbClr val="000090"/>
                </a:solidFill>
                <a:latin typeface="Calibri" pitchFamily="34" charset="0"/>
                <a:sym typeface="Symbol" pitchFamily="18" charset="2"/>
              </a:rPr>
              <a:t>_</a:t>
            </a:r>
            <a:endParaRPr lang="ru-RU" sz="3200" b="1" dirty="0">
              <a:solidFill>
                <a:srgbClr val="000090"/>
              </a:solidFill>
              <a:latin typeface="Calibri" pitchFamily="34" charset="0"/>
              <a:sym typeface="Symbol" pitchFamily="18" charset="2"/>
            </a:endParaRPr>
          </a:p>
        </p:txBody>
      </p:sp>
      <p:sp>
        <p:nvSpPr>
          <p:cNvPr id="17415" name="Text Box 4"/>
          <p:cNvSpPr txBox="1">
            <a:spLocks noChangeArrowheads="1"/>
          </p:cNvSpPr>
          <p:nvPr/>
        </p:nvSpPr>
        <p:spPr bwMode="auto">
          <a:xfrm>
            <a:off x="654050" y="3927475"/>
            <a:ext cx="19207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Lucida Grande"/>
                <a:ea typeface="Lucida Grande"/>
                <a:cs typeface="Lucida Grande"/>
                <a:sym typeface="Wingdings"/>
              </a:rPr>
              <a:t>ϒ</a:t>
            </a:r>
            <a:r>
              <a:rPr lang="en-US" dirty="0" smtClean="0">
                <a:sym typeface="Symbol" pitchFamily="18" charset="2"/>
              </a:rPr>
              <a:t>(</a:t>
            </a:r>
            <a:r>
              <a:rPr lang="en-US" dirty="0">
                <a:sym typeface="Symbol" pitchFamily="18" charset="2"/>
              </a:rPr>
              <a:t>5S)</a:t>
            </a:r>
            <a:r>
              <a:rPr lang="en-US" dirty="0" smtClean="0">
                <a:sym typeface="Symbol" pitchFamily="18" charset="2"/>
              </a:rPr>
              <a:t>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Lucida Grande"/>
                <a:ea typeface="Lucida Grande"/>
                <a:cs typeface="Lucida Grande"/>
                <a:sym typeface="Wingdings"/>
              </a:rPr>
              <a:t>ϒ</a:t>
            </a:r>
            <a:r>
              <a:rPr lang="en-US" b="1" dirty="0" smtClean="0">
                <a:solidFill>
                  <a:srgbClr val="800000"/>
                </a:solidFill>
                <a:sym typeface="Symbol" pitchFamily="18" charset="2"/>
              </a:rPr>
              <a:t>(</a:t>
            </a:r>
            <a:r>
              <a:rPr lang="en-US" b="1" dirty="0">
                <a:solidFill>
                  <a:srgbClr val="800000"/>
                </a:solidFill>
                <a:sym typeface="Symbol" pitchFamily="18" charset="2"/>
              </a:rPr>
              <a:t>1S</a:t>
            </a:r>
            <a:r>
              <a:rPr lang="en-US" b="1" dirty="0" smtClean="0">
                <a:solidFill>
                  <a:srgbClr val="800000"/>
                </a:solidFill>
                <a:sym typeface="Symbol" pitchFamily="18" charset="2"/>
              </a:rPr>
              <a:t>)</a:t>
            </a:r>
            <a:r>
              <a:rPr lang="ru-RU" dirty="0" smtClean="0">
                <a:sym typeface="Symbol" pitchFamily="18" charset="2"/>
              </a:rPr>
              <a:t> π</a:t>
            </a:r>
            <a:r>
              <a:rPr lang="en-US" baseline="30000" dirty="0" smtClean="0">
                <a:sym typeface="Symbol" pitchFamily="18" charset="2"/>
              </a:rPr>
              <a:t>+</a:t>
            </a:r>
            <a:r>
              <a:rPr lang="ru-RU" dirty="0" smtClean="0">
                <a:sym typeface="Symbol" pitchFamily="18" charset="2"/>
              </a:rPr>
              <a:t>π</a:t>
            </a:r>
            <a:r>
              <a:rPr lang="en-US" baseline="30000" dirty="0" smtClean="0">
                <a:sym typeface="Symbol" pitchFamily="18" charset="2"/>
              </a:rPr>
              <a:t>-</a:t>
            </a:r>
            <a:endParaRPr lang="en-US" baseline="30000" dirty="0">
              <a:sym typeface="Symbol" pitchFamily="18" charset="2"/>
            </a:endParaRPr>
          </a:p>
        </p:txBody>
      </p:sp>
      <p:sp>
        <p:nvSpPr>
          <p:cNvPr id="17416" name="Text Box 4"/>
          <p:cNvSpPr txBox="1">
            <a:spLocks noChangeArrowheads="1"/>
          </p:cNvSpPr>
          <p:nvPr/>
        </p:nvSpPr>
        <p:spPr bwMode="auto">
          <a:xfrm>
            <a:off x="3643313" y="3913188"/>
            <a:ext cx="18987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Lucida Grande"/>
                <a:ea typeface="Lucida Grande"/>
                <a:cs typeface="Lucida Grande"/>
                <a:sym typeface="Wingdings"/>
              </a:rPr>
              <a:t>ϒ</a:t>
            </a:r>
            <a:r>
              <a:rPr lang="en-US" dirty="0" smtClean="0">
                <a:sym typeface="Symbol" pitchFamily="18" charset="2"/>
              </a:rPr>
              <a:t>(</a:t>
            </a:r>
            <a:r>
              <a:rPr lang="en-US" dirty="0">
                <a:sym typeface="Symbol" pitchFamily="18" charset="2"/>
              </a:rPr>
              <a:t>5S)</a:t>
            </a:r>
            <a:r>
              <a:rPr lang="en-US" dirty="0" smtClean="0">
                <a:sym typeface="Symbol" pitchFamily="18" charset="2"/>
              </a:rPr>
              <a:t>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Lucida Grande"/>
                <a:ea typeface="Lucida Grande"/>
                <a:cs typeface="Lucida Grande"/>
                <a:sym typeface="Wingdings"/>
              </a:rPr>
              <a:t>ϒ</a:t>
            </a:r>
            <a:r>
              <a:rPr lang="en-US" b="1" dirty="0" smtClean="0">
                <a:solidFill>
                  <a:srgbClr val="800000"/>
                </a:solidFill>
                <a:sym typeface="Symbol" pitchFamily="18" charset="2"/>
              </a:rPr>
              <a:t>(2S)</a:t>
            </a:r>
            <a:r>
              <a:rPr lang="ru-RU" dirty="0" smtClean="0">
                <a:sym typeface="Symbol" pitchFamily="18" charset="2"/>
              </a:rPr>
              <a:t>π</a:t>
            </a:r>
            <a:r>
              <a:rPr lang="en-US" baseline="30000" dirty="0" smtClean="0">
                <a:sym typeface="Symbol" pitchFamily="18" charset="2"/>
              </a:rPr>
              <a:t>+</a:t>
            </a:r>
            <a:r>
              <a:rPr lang="ru-RU" dirty="0" smtClean="0">
                <a:sym typeface="Symbol" pitchFamily="18" charset="2"/>
              </a:rPr>
              <a:t>π</a:t>
            </a:r>
            <a:r>
              <a:rPr lang="en-US" baseline="30000" dirty="0" smtClean="0">
                <a:sym typeface="Symbol" pitchFamily="18" charset="2"/>
              </a:rPr>
              <a:t>-</a:t>
            </a:r>
            <a:endParaRPr lang="en-US" baseline="30000" dirty="0">
              <a:sym typeface="Symbol" pitchFamily="18" charset="2"/>
            </a:endParaRPr>
          </a:p>
        </p:txBody>
      </p:sp>
      <p:sp>
        <p:nvSpPr>
          <p:cNvPr id="17417" name="Text Box 4"/>
          <p:cNvSpPr txBox="1">
            <a:spLocks noChangeArrowheads="1"/>
          </p:cNvSpPr>
          <p:nvPr/>
        </p:nvSpPr>
        <p:spPr bwMode="auto">
          <a:xfrm>
            <a:off x="6721475" y="3930650"/>
            <a:ext cx="19937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Lucida Grande"/>
                <a:ea typeface="Lucida Grande"/>
                <a:cs typeface="Lucida Grande"/>
                <a:sym typeface="Wingdings"/>
              </a:rPr>
              <a:t>ϒ</a:t>
            </a:r>
            <a:r>
              <a:rPr lang="en-US" dirty="0" smtClean="0">
                <a:sym typeface="Symbol" pitchFamily="18" charset="2"/>
              </a:rPr>
              <a:t>(5S)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Lucida Grande"/>
                <a:ea typeface="Lucida Grande"/>
                <a:cs typeface="Lucida Grande"/>
                <a:sym typeface="Wingdings"/>
              </a:rPr>
              <a:t> ϒ</a:t>
            </a:r>
            <a:r>
              <a:rPr lang="en-US" b="1" dirty="0" smtClean="0">
                <a:solidFill>
                  <a:srgbClr val="800000"/>
                </a:solidFill>
                <a:sym typeface="Symbol" pitchFamily="18" charset="2"/>
              </a:rPr>
              <a:t>(</a:t>
            </a:r>
            <a:r>
              <a:rPr lang="en-US" b="1" dirty="0">
                <a:solidFill>
                  <a:srgbClr val="800000"/>
                </a:solidFill>
                <a:sym typeface="Symbol" pitchFamily="18" charset="2"/>
              </a:rPr>
              <a:t>3S</a:t>
            </a:r>
            <a:r>
              <a:rPr lang="en-US" b="1" dirty="0" smtClean="0">
                <a:solidFill>
                  <a:srgbClr val="800000"/>
                </a:solidFill>
                <a:sym typeface="Symbol" pitchFamily="18" charset="2"/>
              </a:rPr>
              <a:t>)</a:t>
            </a:r>
            <a:r>
              <a:rPr lang="ru-RU" dirty="0" smtClean="0">
                <a:sym typeface="Symbol" pitchFamily="18" charset="2"/>
              </a:rPr>
              <a:t> π</a:t>
            </a:r>
            <a:r>
              <a:rPr lang="en-US" baseline="30000" dirty="0" smtClean="0">
                <a:sym typeface="Symbol" pitchFamily="18" charset="2"/>
              </a:rPr>
              <a:t>+</a:t>
            </a:r>
            <a:r>
              <a:rPr lang="ru-RU" dirty="0" smtClean="0">
                <a:sym typeface="Symbol" pitchFamily="18" charset="2"/>
              </a:rPr>
              <a:t>π</a:t>
            </a:r>
            <a:r>
              <a:rPr lang="en-US" baseline="30000" dirty="0" smtClean="0">
                <a:sym typeface="Symbol" pitchFamily="18" charset="2"/>
              </a:rPr>
              <a:t>-</a:t>
            </a:r>
            <a:endParaRPr lang="en-US" baseline="30000" dirty="0">
              <a:sym typeface="Symbol" pitchFamily="18" charset="2"/>
            </a:endParaRPr>
          </a:p>
        </p:txBody>
      </p:sp>
      <p:sp>
        <p:nvSpPr>
          <p:cNvPr id="17418" name="Text Box 4"/>
          <p:cNvSpPr txBox="1">
            <a:spLocks noChangeArrowheads="1"/>
          </p:cNvSpPr>
          <p:nvPr/>
        </p:nvSpPr>
        <p:spPr bwMode="auto">
          <a:xfrm>
            <a:off x="487363" y="798513"/>
            <a:ext cx="19940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Lucida Grande"/>
                <a:ea typeface="Lucida Grande"/>
                <a:cs typeface="Lucida Grande"/>
                <a:sym typeface="Wingdings"/>
              </a:rPr>
              <a:t>ϒ</a:t>
            </a:r>
            <a:r>
              <a:rPr lang="en-US" dirty="0" smtClean="0">
                <a:sym typeface="Symbol" pitchFamily="18" charset="2"/>
              </a:rPr>
              <a:t>(</a:t>
            </a:r>
            <a:r>
              <a:rPr lang="en-US" dirty="0">
                <a:sym typeface="Symbol" pitchFamily="18" charset="2"/>
              </a:rPr>
              <a:t>5S)</a:t>
            </a:r>
            <a:r>
              <a:rPr lang="en-US" dirty="0" smtClean="0">
                <a:sym typeface="Symbol" pitchFamily="18" charset="2"/>
              </a:rPr>
              <a:t>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Symbol" pitchFamily="18" charset="2"/>
              </a:rPr>
              <a:t> </a:t>
            </a:r>
            <a:r>
              <a:rPr lang="en-US" b="1" dirty="0">
                <a:solidFill>
                  <a:srgbClr val="800000"/>
                </a:solidFill>
                <a:sym typeface="Symbol" pitchFamily="18" charset="2"/>
              </a:rPr>
              <a:t>h</a:t>
            </a:r>
            <a:r>
              <a:rPr lang="en-US" b="1" baseline="-25000" dirty="0">
                <a:solidFill>
                  <a:srgbClr val="800000"/>
                </a:solidFill>
                <a:sym typeface="Symbol" pitchFamily="18" charset="2"/>
              </a:rPr>
              <a:t>b</a:t>
            </a:r>
            <a:r>
              <a:rPr lang="en-US" b="1" dirty="0">
                <a:solidFill>
                  <a:srgbClr val="800000"/>
                </a:solidFill>
                <a:sym typeface="Symbol" pitchFamily="18" charset="2"/>
              </a:rPr>
              <a:t>(1P</a:t>
            </a:r>
            <a:r>
              <a:rPr lang="en-US" b="1" dirty="0" smtClean="0">
                <a:solidFill>
                  <a:srgbClr val="800000"/>
                </a:solidFill>
                <a:sym typeface="Symbol" pitchFamily="18" charset="2"/>
              </a:rPr>
              <a:t>)</a:t>
            </a:r>
            <a:r>
              <a:rPr lang="ru-RU" dirty="0" smtClean="0">
                <a:sym typeface="Symbol" pitchFamily="18" charset="2"/>
              </a:rPr>
              <a:t>π</a:t>
            </a:r>
            <a:r>
              <a:rPr lang="en-US" baseline="30000" dirty="0" smtClean="0">
                <a:sym typeface="Symbol" pitchFamily="18" charset="2"/>
              </a:rPr>
              <a:t>+</a:t>
            </a:r>
            <a:r>
              <a:rPr lang="ru-RU" dirty="0" smtClean="0">
                <a:sym typeface="Symbol" pitchFamily="18" charset="2"/>
              </a:rPr>
              <a:t>π</a:t>
            </a:r>
            <a:r>
              <a:rPr lang="en-US" baseline="30000" dirty="0" smtClean="0">
                <a:sym typeface="Symbol" pitchFamily="18" charset="2"/>
              </a:rPr>
              <a:t>-</a:t>
            </a:r>
            <a:endParaRPr lang="en-US" baseline="30000" dirty="0">
              <a:sym typeface="Symbol" pitchFamily="18" charset="2"/>
            </a:endParaRPr>
          </a:p>
        </p:txBody>
      </p:sp>
      <p:sp>
        <p:nvSpPr>
          <p:cNvPr id="17419" name="Text Box 4"/>
          <p:cNvSpPr txBox="1">
            <a:spLocks noChangeArrowheads="1"/>
          </p:cNvSpPr>
          <p:nvPr/>
        </p:nvSpPr>
        <p:spPr bwMode="auto">
          <a:xfrm>
            <a:off x="3267075" y="831850"/>
            <a:ext cx="20764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Lucida Grande"/>
                <a:ea typeface="Lucida Grande"/>
                <a:cs typeface="Lucida Grande"/>
                <a:sym typeface="Wingdings"/>
              </a:rPr>
              <a:t>ϒ</a:t>
            </a:r>
            <a:r>
              <a:rPr lang="en-US" dirty="0" smtClean="0">
                <a:sym typeface="Symbol" pitchFamily="18" charset="2"/>
              </a:rPr>
              <a:t>(</a:t>
            </a:r>
            <a:r>
              <a:rPr lang="en-US" dirty="0">
                <a:sym typeface="Symbol" pitchFamily="18" charset="2"/>
              </a:rPr>
              <a:t>5S)</a:t>
            </a:r>
            <a:r>
              <a:rPr lang="en-US" dirty="0" smtClean="0">
                <a:sym typeface="Symbol" pitchFamily="18" charset="2"/>
              </a:rPr>
              <a:t>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Symbol" pitchFamily="18" charset="2"/>
              </a:rPr>
              <a:t> </a:t>
            </a:r>
            <a:r>
              <a:rPr lang="en-US" b="1" dirty="0">
                <a:solidFill>
                  <a:srgbClr val="800000"/>
                </a:solidFill>
                <a:sym typeface="Symbol" pitchFamily="18" charset="2"/>
              </a:rPr>
              <a:t>h</a:t>
            </a:r>
            <a:r>
              <a:rPr lang="en-US" b="1" baseline="-25000" dirty="0">
                <a:solidFill>
                  <a:srgbClr val="800000"/>
                </a:solidFill>
                <a:sym typeface="Symbol" pitchFamily="18" charset="2"/>
              </a:rPr>
              <a:t>b</a:t>
            </a:r>
            <a:r>
              <a:rPr lang="en-US" b="1" dirty="0">
                <a:solidFill>
                  <a:srgbClr val="800000"/>
                </a:solidFill>
                <a:sym typeface="Symbol" pitchFamily="18" charset="2"/>
              </a:rPr>
              <a:t>(2P</a:t>
            </a:r>
            <a:r>
              <a:rPr lang="en-US" b="1" dirty="0" smtClean="0">
                <a:solidFill>
                  <a:srgbClr val="800000"/>
                </a:solidFill>
                <a:sym typeface="Symbol" pitchFamily="18" charset="2"/>
              </a:rPr>
              <a:t>)</a:t>
            </a:r>
            <a:r>
              <a:rPr lang="ru-RU" dirty="0" smtClean="0">
                <a:sym typeface="Symbol" pitchFamily="18" charset="2"/>
              </a:rPr>
              <a:t> π</a:t>
            </a:r>
            <a:r>
              <a:rPr lang="en-US" baseline="30000" dirty="0" smtClean="0">
                <a:sym typeface="Symbol" pitchFamily="18" charset="2"/>
              </a:rPr>
              <a:t>+</a:t>
            </a:r>
            <a:r>
              <a:rPr lang="ru-RU" dirty="0" smtClean="0">
                <a:sym typeface="Symbol" pitchFamily="18" charset="2"/>
              </a:rPr>
              <a:t>π</a:t>
            </a:r>
            <a:r>
              <a:rPr lang="en-US" baseline="30000" dirty="0" smtClean="0">
                <a:sym typeface="Symbol" pitchFamily="18" charset="2"/>
              </a:rPr>
              <a:t>-</a:t>
            </a:r>
            <a:endParaRPr lang="en-US" baseline="30000" dirty="0">
              <a:sym typeface="Symbol" pitchFamily="18" charset="2"/>
            </a:endParaRPr>
          </a:p>
        </p:txBody>
      </p:sp>
      <p:sp>
        <p:nvSpPr>
          <p:cNvPr id="17420" name="Text Box 176"/>
          <p:cNvSpPr txBox="1">
            <a:spLocks noChangeArrowheads="1"/>
          </p:cNvSpPr>
          <p:nvPr/>
        </p:nvSpPr>
        <p:spPr bwMode="auto">
          <a:xfrm>
            <a:off x="5953125" y="1127125"/>
            <a:ext cx="2752725" cy="708025"/>
          </a:xfrm>
          <a:prstGeom prst="rect">
            <a:avLst/>
          </a:prstGeom>
          <a:solidFill>
            <a:srgbClr val="FFFFD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0000"/>
                </a:solidFill>
                <a:latin typeface="Calibri" pitchFamily="34" charset="0"/>
              </a:rPr>
              <a:t>Two peaks are observed</a:t>
            </a:r>
          </a:p>
          <a:p>
            <a:pPr algn="ctr"/>
            <a:r>
              <a:rPr lang="en-US" b="1">
                <a:solidFill>
                  <a:srgbClr val="CC0000"/>
                </a:solidFill>
                <a:latin typeface="Calibri" pitchFamily="34" charset="0"/>
              </a:rPr>
              <a:t>in all modes!</a:t>
            </a:r>
            <a:endParaRPr lang="ru-RU" b="1">
              <a:solidFill>
                <a:srgbClr val="CC0000"/>
              </a:solidFill>
              <a:latin typeface="Calibri" pitchFamily="34" charset="0"/>
            </a:endParaRPr>
          </a:p>
        </p:txBody>
      </p:sp>
      <p:sp>
        <p:nvSpPr>
          <p:cNvPr id="17421" name="Line 177"/>
          <p:cNvSpPr>
            <a:spLocks noChangeShapeType="1"/>
          </p:cNvSpPr>
          <p:nvPr/>
        </p:nvSpPr>
        <p:spPr bwMode="auto">
          <a:xfrm flipV="1">
            <a:off x="1481138" y="4500563"/>
            <a:ext cx="0" cy="1628775"/>
          </a:xfrm>
          <a:prstGeom prst="line">
            <a:avLst/>
          </a:prstGeom>
          <a:noFill/>
          <a:ln w="15875">
            <a:solidFill>
              <a:srgbClr val="3333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22" name="Line 178"/>
          <p:cNvSpPr>
            <a:spLocks noChangeShapeType="1"/>
          </p:cNvSpPr>
          <p:nvPr/>
        </p:nvSpPr>
        <p:spPr bwMode="auto">
          <a:xfrm>
            <a:off x="1490663" y="4510088"/>
            <a:ext cx="2171700" cy="0"/>
          </a:xfrm>
          <a:prstGeom prst="line">
            <a:avLst/>
          </a:prstGeom>
          <a:noFill/>
          <a:ln w="15875">
            <a:solidFill>
              <a:srgbClr val="3333FF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423" name="Line 182"/>
          <p:cNvSpPr>
            <a:spLocks noChangeShapeType="1"/>
          </p:cNvSpPr>
          <p:nvPr/>
        </p:nvSpPr>
        <p:spPr bwMode="auto">
          <a:xfrm flipV="1">
            <a:off x="4738688" y="4486275"/>
            <a:ext cx="0" cy="1628775"/>
          </a:xfrm>
          <a:prstGeom prst="line">
            <a:avLst/>
          </a:prstGeom>
          <a:noFill/>
          <a:ln w="15875">
            <a:solidFill>
              <a:srgbClr val="3333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88"/>
          <p:cNvGrpSpPr>
            <a:grpSpLocks/>
          </p:cNvGrpSpPr>
          <p:nvPr/>
        </p:nvGrpSpPr>
        <p:grpSpPr bwMode="auto">
          <a:xfrm>
            <a:off x="73025" y="1189038"/>
            <a:ext cx="2679700" cy="2506662"/>
            <a:chOff x="4" y="689"/>
            <a:chExt cx="1688" cy="1579"/>
          </a:xfrm>
        </p:grpSpPr>
        <p:pic>
          <p:nvPicPr>
            <p:cNvPr id="17449" name="Picture 16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" y="689"/>
              <a:ext cx="1676" cy="1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50" name="Rectangle 187"/>
            <p:cNvSpPr>
              <a:spLocks noChangeArrowheads="1"/>
            </p:cNvSpPr>
            <p:nvPr/>
          </p:nvSpPr>
          <p:spPr bwMode="auto">
            <a:xfrm>
              <a:off x="981" y="2097"/>
              <a:ext cx="711" cy="17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90"/>
          <p:cNvGrpSpPr>
            <a:grpSpLocks/>
          </p:cNvGrpSpPr>
          <p:nvPr/>
        </p:nvGrpSpPr>
        <p:grpSpPr bwMode="auto">
          <a:xfrm>
            <a:off x="2843213" y="1217613"/>
            <a:ext cx="2643187" cy="2463800"/>
            <a:chOff x="1791" y="707"/>
            <a:chExt cx="1665" cy="1552"/>
          </a:xfrm>
        </p:grpSpPr>
        <p:pic>
          <p:nvPicPr>
            <p:cNvPr id="17447" name="Picture 16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791" y="707"/>
              <a:ext cx="1652" cy="1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48" name="Rectangle 189"/>
            <p:cNvSpPr>
              <a:spLocks noChangeArrowheads="1"/>
            </p:cNvSpPr>
            <p:nvPr/>
          </p:nvSpPr>
          <p:spPr bwMode="auto">
            <a:xfrm>
              <a:off x="2772" y="2097"/>
              <a:ext cx="684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426" name="Text Box 191"/>
          <p:cNvSpPr txBox="1">
            <a:spLocks noChangeArrowheads="1"/>
          </p:cNvSpPr>
          <p:nvPr/>
        </p:nvSpPr>
        <p:spPr bwMode="auto">
          <a:xfrm>
            <a:off x="655638" y="2182813"/>
            <a:ext cx="63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CC0000"/>
                </a:solidFill>
              </a:rPr>
              <a:t>phsp</a:t>
            </a:r>
            <a:endParaRPr lang="ru-RU" sz="1800">
              <a:solidFill>
                <a:srgbClr val="CC0000"/>
              </a:solidFill>
            </a:endParaRPr>
          </a:p>
        </p:txBody>
      </p:sp>
      <p:sp>
        <p:nvSpPr>
          <p:cNvPr id="17427" name="Text Box 196"/>
          <p:cNvSpPr txBox="1">
            <a:spLocks noChangeArrowheads="1"/>
          </p:cNvSpPr>
          <p:nvPr/>
        </p:nvSpPr>
        <p:spPr bwMode="auto">
          <a:xfrm>
            <a:off x="1827213" y="4549775"/>
            <a:ext cx="188277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CC"/>
                </a:solidFill>
              </a:rPr>
              <a:t>note  different  scales</a:t>
            </a:r>
            <a:endParaRPr lang="ru-RU" sz="1400">
              <a:solidFill>
                <a:srgbClr val="0000CC"/>
              </a:solidFill>
            </a:endParaRPr>
          </a:p>
        </p:txBody>
      </p:sp>
      <p:sp>
        <p:nvSpPr>
          <p:cNvPr id="17428" name="Text Box 197"/>
          <p:cNvSpPr txBox="1">
            <a:spLocks noChangeArrowheads="1"/>
          </p:cNvSpPr>
          <p:nvPr/>
        </p:nvSpPr>
        <p:spPr bwMode="auto">
          <a:xfrm>
            <a:off x="3479800" y="1663700"/>
            <a:ext cx="63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CC0000"/>
                </a:solidFill>
              </a:rPr>
              <a:t>phsp</a:t>
            </a:r>
            <a:endParaRPr lang="ru-RU" sz="1800">
              <a:solidFill>
                <a:srgbClr val="CC0000"/>
              </a:solidFill>
            </a:endParaRPr>
          </a:p>
        </p:txBody>
      </p:sp>
      <p:sp>
        <p:nvSpPr>
          <p:cNvPr id="17429" name="Text Box 198"/>
          <p:cNvSpPr txBox="1">
            <a:spLocks noChangeArrowheads="1"/>
          </p:cNvSpPr>
          <p:nvPr/>
        </p:nvSpPr>
        <p:spPr bwMode="auto">
          <a:xfrm>
            <a:off x="688975" y="1381125"/>
            <a:ext cx="121761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en-US" sz="1600">
                <a:solidFill>
                  <a:srgbClr val="0000CC"/>
                </a:solidFill>
                <a:latin typeface="Calibri" pitchFamily="34" charset="0"/>
              </a:rPr>
              <a:t>no non-res.</a:t>
            </a:r>
          </a:p>
          <a:p>
            <a:pPr>
              <a:lnSpc>
                <a:spcPct val="85000"/>
              </a:lnSpc>
            </a:pPr>
            <a:r>
              <a:rPr lang="en-US" sz="1600">
                <a:solidFill>
                  <a:srgbClr val="0000CC"/>
                </a:solidFill>
                <a:latin typeface="Calibri" pitchFamily="34" charset="0"/>
              </a:rPr>
              <a:t>contribution</a:t>
            </a:r>
            <a:endParaRPr lang="ru-RU" sz="160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17430" name="Text Box 200"/>
          <p:cNvSpPr txBox="1">
            <a:spLocks noChangeArrowheads="1"/>
          </p:cNvSpPr>
          <p:nvPr/>
        </p:nvSpPr>
        <p:spPr bwMode="auto">
          <a:xfrm>
            <a:off x="5629275" y="3402013"/>
            <a:ext cx="21002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333399"/>
                </a:solidFill>
              </a:rPr>
              <a:t>Dalitz plot analysis</a:t>
            </a:r>
            <a:endParaRPr lang="ru-RU">
              <a:solidFill>
                <a:srgbClr val="333399"/>
              </a:solidFill>
            </a:endParaRPr>
          </a:p>
        </p:txBody>
      </p:sp>
      <p:sp>
        <p:nvSpPr>
          <p:cNvPr id="17431" name="Line 201"/>
          <p:cNvSpPr>
            <a:spLocks noChangeShapeType="1"/>
          </p:cNvSpPr>
          <p:nvPr/>
        </p:nvSpPr>
        <p:spPr bwMode="auto">
          <a:xfrm flipH="1">
            <a:off x="2847975" y="3733800"/>
            <a:ext cx="283845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432" name="Line 202"/>
          <p:cNvSpPr>
            <a:spLocks noChangeShapeType="1"/>
          </p:cNvSpPr>
          <p:nvPr/>
        </p:nvSpPr>
        <p:spPr bwMode="auto">
          <a:xfrm flipH="1">
            <a:off x="5757863" y="3781425"/>
            <a:ext cx="614362" cy="204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433" name="Line 203"/>
          <p:cNvSpPr>
            <a:spLocks noChangeShapeType="1"/>
          </p:cNvSpPr>
          <p:nvPr/>
        </p:nvSpPr>
        <p:spPr bwMode="auto">
          <a:xfrm>
            <a:off x="7000875" y="3781425"/>
            <a:ext cx="371475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434" name="Text Box 11"/>
          <p:cNvSpPr txBox="1">
            <a:spLocks noChangeArrowheads="1"/>
          </p:cNvSpPr>
          <p:nvPr/>
        </p:nvSpPr>
        <p:spPr bwMode="auto">
          <a:xfrm>
            <a:off x="938213" y="3429000"/>
            <a:ext cx="14927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>
              <a:buClrTx/>
              <a:buSzTx/>
              <a:buFontTx/>
              <a:buNone/>
            </a:pP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</a:rPr>
              <a:t>M[ 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ea typeface="Lucida Grande"/>
                <a:cs typeface="Lucida Grande"/>
              </a:rPr>
              <a:t>h</a:t>
            </a:r>
            <a:r>
              <a:rPr lang="en-US" sz="1600" b="1" baseline="-25000" dirty="0">
                <a:solidFill>
                  <a:srgbClr val="0000FF"/>
                </a:solidFill>
                <a:latin typeface="Times New Roman" pitchFamily="18" charset="0"/>
                <a:ea typeface="Lucida Grande"/>
                <a:cs typeface="Lucida Grande"/>
              </a:rPr>
              <a:t>b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</a:rPr>
              <a:t>(1P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</a:rPr>
              <a:t>)π]</a:t>
            </a:r>
            <a:r>
              <a:rPr lang="en-US" sz="1600" b="1" baseline="-25000" dirty="0" smtClean="0">
                <a:solidFill>
                  <a:srgbClr val="0000FF"/>
                </a:solidFill>
                <a:latin typeface="Times New Roman" pitchFamily="18" charset="0"/>
              </a:rPr>
              <a:t>max</a:t>
            </a:r>
            <a:endParaRPr lang="en-US" sz="1600" b="1" baseline="-250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7435" name="Text Box 11"/>
          <p:cNvSpPr txBox="1">
            <a:spLocks noChangeArrowheads="1"/>
          </p:cNvSpPr>
          <p:nvPr/>
        </p:nvSpPr>
        <p:spPr bwMode="auto">
          <a:xfrm>
            <a:off x="3795713" y="3429000"/>
            <a:ext cx="16081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</a:rPr>
              <a:t>M[ h</a:t>
            </a:r>
            <a:r>
              <a:rPr lang="en-US" sz="1600" b="1" baseline="-25000" dirty="0">
                <a:solidFill>
                  <a:srgbClr val="0000FF"/>
                </a:solidFill>
                <a:latin typeface="Times New Roman" pitchFamily="18" charset="0"/>
              </a:rPr>
              <a:t>b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</a:rPr>
              <a:t>(2P) </a:t>
            </a:r>
            <a:r>
              <a:rPr lang="el-GR" sz="1600" b="1" dirty="0" smtClean="0">
                <a:solidFill>
                  <a:srgbClr val="0000FF"/>
                </a:solidFill>
                <a:latin typeface="Times New Roman" pitchFamily="18" charset="0"/>
              </a:rPr>
              <a:t>π</a:t>
            </a:r>
            <a:r>
              <a:rPr lang="en-US" sz="1600" b="1" baseline="30000" dirty="0" smtClean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</a:rPr>
              <a:t>]</a:t>
            </a:r>
            <a:r>
              <a:rPr lang="en-US" sz="1600" b="1" baseline="-25000" dirty="0" smtClean="0">
                <a:solidFill>
                  <a:srgbClr val="0000FF"/>
                </a:solidFill>
                <a:latin typeface="Times New Roman" pitchFamily="18" charset="0"/>
              </a:rPr>
              <a:t> max</a:t>
            </a:r>
            <a:endParaRPr lang="en-US" sz="1600" b="1" baseline="-250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7436" name="Text Box 210"/>
          <p:cNvSpPr txBox="1">
            <a:spLocks noChangeArrowheads="1"/>
          </p:cNvSpPr>
          <p:nvPr/>
        </p:nvSpPr>
        <p:spPr bwMode="auto">
          <a:xfrm>
            <a:off x="5702300" y="2449513"/>
            <a:ext cx="33035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993300"/>
                </a:solidFill>
              </a:rPr>
              <a:t>Z</a:t>
            </a:r>
            <a:r>
              <a:rPr lang="en-US" baseline="-25000">
                <a:solidFill>
                  <a:srgbClr val="993300"/>
                </a:solidFill>
              </a:rPr>
              <a:t>b</a:t>
            </a:r>
            <a:r>
              <a:rPr lang="en-US">
                <a:solidFill>
                  <a:srgbClr val="993300"/>
                </a:solidFill>
              </a:rPr>
              <a:t>(10610) and Z</a:t>
            </a:r>
            <a:r>
              <a:rPr lang="en-US" baseline="-25000">
                <a:solidFill>
                  <a:srgbClr val="993300"/>
                </a:solidFill>
              </a:rPr>
              <a:t>b</a:t>
            </a:r>
            <a:r>
              <a:rPr lang="en-US">
                <a:solidFill>
                  <a:srgbClr val="993300"/>
                </a:solidFill>
              </a:rPr>
              <a:t>(10650)</a:t>
            </a:r>
          </a:p>
          <a:p>
            <a:pPr algn="ctr"/>
            <a:r>
              <a:rPr lang="en-US">
                <a:solidFill>
                  <a:srgbClr val="993300"/>
                </a:solidFill>
              </a:rPr>
              <a:t>should be multiquark states</a:t>
            </a:r>
            <a:endParaRPr lang="ru-RU">
              <a:solidFill>
                <a:srgbClr val="993300"/>
              </a:solidFill>
            </a:endParaRPr>
          </a:p>
        </p:txBody>
      </p:sp>
      <p:sp>
        <p:nvSpPr>
          <p:cNvPr id="17437" name="Rectangle 45"/>
          <p:cNvSpPr>
            <a:spLocks noChangeArrowheads="1"/>
          </p:cNvSpPr>
          <p:nvPr/>
        </p:nvSpPr>
        <p:spPr bwMode="auto">
          <a:xfrm>
            <a:off x="600075" y="4362450"/>
            <a:ext cx="476250" cy="33337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38" name="Rectangle 46"/>
          <p:cNvSpPr>
            <a:spLocks noChangeArrowheads="1"/>
          </p:cNvSpPr>
          <p:nvPr/>
        </p:nvSpPr>
        <p:spPr bwMode="auto">
          <a:xfrm>
            <a:off x="3676650" y="4410075"/>
            <a:ext cx="476250" cy="33337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39" name="Rectangle 47"/>
          <p:cNvSpPr>
            <a:spLocks noChangeArrowheads="1"/>
          </p:cNvSpPr>
          <p:nvPr/>
        </p:nvSpPr>
        <p:spPr bwMode="auto">
          <a:xfrm>
            <a:off x="6686550" y="4362450"/>
            <a:ext cx="476250" cy="33337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40" name="Line 183"/>
          <p:cNvSpPr>
            <a:spLocks noChangeShapeType="1"/>
          </p:cNvSpPr>
          <p:nvPr/>
        </p:nvSpPr>
        <p:spPr bwMode="auto">
          <a:xfrm>
            <a:off x="4762500" y="4491038"/>
            <a:ext cx="2128838" cy="0"/>
          </a:xfrm>
          <a:prstGeom prst="line">
            <a:avLst/>
          </a:prstGeom>
          <a:noFill/>
          <a:ln w="15875">
            <a:solidFill>
              <a:srgbClr val="3333FF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7442" name="Picture 14" descr="Belle-logo-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5775" y="4371975"/>
            <a:ext cx="29527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43" name="Picture 14" descr="Belle-logo-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610600" y="4400550"/>
            <a:ext cx="29527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44" name="Picture 14" descr="Belle-logo-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95675" y="1314450"/>
            <a:ext cx="29527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45" name="Text Box 34"/>
          <p:cNvSpPr txBox="1">
            <a:spLocks noChangeArrowheads="1"/>
          </p:cNvSpPr>
          <p:nvPr/>
        </p:nvSpPr>
        <p:spPr bwMode="auto">
          <a:xfrm>
            <a:off x="5870575" y="1889125"/>
            <a:ext cx="26908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>
              <a:buClrTx/>
              <a:buSzTx/>
              <a:buFontTx/>
              <a:buNone/>
            </a:pPr>
            <a:r>
              <a:rPr lang="en-US" altLang="zh-CN" sz="1400" b="1">
                <a:solidFill>
                  <a:srgbClr val="0000CC"/>
                </a:solidFill>
                <a:ea typeface="SimSun" pitchFamily="2" charset="-122"/>
              </a:rPr>
              <a:t>Belle:  PRL108, 232001 (2012)</a:t>
            </a:r>
            <a:endParaRPr lang="ru-RU" sz="1400" b="1">
              <a:solidFill>
                <a:srgbClr val="0000CC"/>
              </a:solidFill>
            </a:endParaRPr>
          </a:p>
        </p:txBody>
      </p:sp>
      <p:sp>
        <p:nvSpPr>
          <p:cNvPr id="17446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  <a:noFill/>
        </p:spPr>
        <p:txBody>
          <a:bodyPr/>
          <a:lstStyle/>
          <a:p>
            <a:fld id="{75FEDF01-F1F8-41F8-BCA8-57ED5B333099}" type="slidenum">
              <a:rPr lang="en-US" sz="1600" smtClean="0">
                <a:solidFill>
                  <a:schemeClr val="tx1"/>
                </a:solidFill>
              </a:rPr>
              <a:pPr/>
              <a:t>113</a:t>
            </a:fld>
            <a:endParaRPr lang="en-US" sz="16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1881188" y="5710019"/>
            <a:ext cx="2133600" cy="365125"/>
          </a:xfrm>
          <a:noFill/>
        </p:spPr>
        <p:txBody>
          <a:bodyPr/>
          <a:lstStyle/>
          <a:p>
            <a:pPr defTabSz="914400"/>
            <a:r>
              <a:rPr lang="en-US" dirty="0" smtClean="0"/>
              <a:t>         </a:t>
            </a:r>
            <a:endParaRPr lang="ru-RU" dirty="0" smtClean="0"/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5475" y="1211534"/>
            <a:ext cx="5922963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Text Box 7"/>
          <p:cNvSpPr txBox="1">
            <a:spLocks noChangeArrowheads="1"/>
          </p:cNvSpPr>
          <p:nvPr/>
        </p:nvSpPr>
        <p:spPr bwMode="auto">
          <a:xfrm>
            <a:off x="467149" y="2081484"/>
            <a:ext cx="25058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/>
            <a:r>
              <a:rPr lang="en-US" sz="1800" b="1" dirty="0" smtClean="0">
                <a:solidFill>
                  <a:srgbClr val="800000"/>
                </a:solidFill>
                <a:latin typeface="Times New Roman" pitchFamily="18" charset="0"/>
              </a:rPr>
              <a:t>M</a:t>
            </a:r>
            <a:r>
              <a:rPr lang="en-US" b="1" baseline="-25000" dirty="0" smtClean="0">
                <a:solidFill>
                  <a:srgbClr val="800000"/>
                </a:solidFill>
                <a:latin typeface="Times New Roman" pitchFamily="18" charset="0"/>
              </a:rPr>
              <a:t>1</a:t>
            </a:r>
            <a:r>
              <a:rPr lang="en-US" sz="1800" b="1" dirty="0" smtClean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1800" b="1" dirty="0" smtClean="0">
                <a:solidFill>
                  <a:srgbClr val="8000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1800" b="1" dirty="0">
                <a:solidFill>
                  <a:srgbClr val="800000"/>
                </a:solidFill>
                <a:latin typeface="Times New Roman" pitchFamily="18" charset="0"/>
              </a:rPr>
              <a:t>= </a:t>
            </a:r>
            <a:r>
              <a:rPr lang="en-US" sz="1800" b="1" dirty="0" smtClean="0">
                <a:solidFill>
                  <a:srgbClr val="800000"/>
                </a:solidFill>
                <a:latin typeface="Times New Roman" pitchFamily="18" charset="0"/>
              </a:rPr>
              <a:t>10607.2</a:t>
            </a:r>
            <a:r>
              <a:rPr lang="en-US" sz="1800" b="1" dirty="0" smtClean="0">
                <a:solidFill>
                  <a:srgbClr val="800000"/>
                </a:solidFill>
                <a:latin typeface="Times New Roman" pitchFamily="18" charset="0"/>
                <a:sym typeface="Symbol" pitchFamily="18" charset="2"/>
              </a:rPr>
              <a:t>±2.0 </a:t>
            </a:r>
            <a:r>
              <a:rPr lang="en-US" sz="1800" b="1" dirty="0" err="1">
                <a:solidFill>
                  <a:srgbClr val="800000"/>
                </a:solidFill>
                <a:latin typeface="Times New Roman" pitchFamily="18" charset="0"/>
                <a:sym typeface="Symbol" pitchFamily="18" charset="2"/>
              </a:rPr>
              <a:t>MeV</a:t>
            </a:r>
            <a:endParaRPr lang="en-US" sz="1800" b="1" dirty="0">
              <a:solidFill>
                <a:srgbClr val="800000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49158" name="Text Box 8"/>
          <p:cNvSpPr txBox="1">
            <a:spLocks noChangeArrowheads="1"/>
          </p:cNvSpPr>
          <p:nvPr/>
        </p:nvSpPr>
        <p:spPr bwMode="auto">
          <a:xfrm>
            <a:off x="647479" y="2459309"/>
            <a:ext cx="21467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/>
            <a:r>
              <a:rPr lang="en-US" sz="1800" b="1" dirty="0" smtClean="0">
                <a:solidFill>
                  <a:srgbClr val="800000"/>
                </a:solidFill>
                <a:latin typeface="Times New Roman" pitchFamily="18" charset="0"/>
                <a:sym typeface="Symbol" pitchFamily="18" charset="2"/>
              </a:rPr>
              <a:t> Γ</a:t>
            </a:r>
            <a:r>
              <a:rPr lang="en-US" b="1" baseline="-25000" dirty="0" smtClean="0">
                <a:solidFill>
                  <a:srgbClr val="800000"/>
                </a:solidFill>
                <a:latin typeface="Times New Roman" pitchFamily="18" charset="0"/>
                <a:sym typeface="Symbol" pitchFamily="18" charset="2"/>
              </a:rPr>
              <a:t>1</a:t>
            </a:r>
            <a:r>
              <a:rPr lang="en-US" sz="1800" b="1" dirty="0" smtClean="0">
                <a:solidFill>
                  <a:srgbClr val="800000"/>
                </a:solidFill>
                <a:latin typeface="Times New Roman" pitchFamily="18" charset="0"/>
                <a:sym typeface="Symbol" pitchFamily="18" charset="2"/>
              </a:rPr>
              <a:t>  </a:t>
            </a:r>
            <a:r>
              <a:rPr lang="en-US" sz="1800" b="1" dirty="0">
                <a:solidFill>
                  <a:srgbClr val="800000"/>
                </a:solidFill>
                <a:latin typeface="Times New Roman" pitchFamily="18" charset="0"/>
              </a:rPr>
              <a:t>= </a:t>
            </a:r>
            <a:r>
              <a:rPr lang="en-US" sz="1800" b="1" dirty="0" smtClean="0">
                <a:solidFill>
                  <a:srgbClr val="800000"/>
                </a:solidFill>
                <a:latin typeface="Times New Roman" pitchFamily="18" charset="0"/>
              </a:rPr>
              <a:t>18.4</a:t>
            </a:r>
            <a:r>
              <a:rPr lang="en-US" sz="1800" b="1" dirty="0" smtClean="0">
                <a:solidFill>
                  <a:srgbClr val="800000"/>
                </a:solidFill>
                <a:latin typeface="Times New Roman" pitchFamily="18" charset="0"/>
                <a:sym typeface="Symbol" pitchFamily="18" charset="2"/>
              </a:rPr>
              <a:t>±2.4 </a:t>
            </a:r>
            <a:r>
              <a:rPr lang="en-US" sz="1800" b="1" dirty="0" err="1">
                <a:solidFill>
                  <a:srgbClr val="800000"/>
                </a:solidFill>
                <a:latin typeface="Times New Roman" pitchFamily="18" charset="0"/>
                <a:sym typeface="Symbol" pitchFamily="18" charset="2"/>
              </a:rPr>
              <a:t>MeV</a:t>
            </a:r>
            <a:endParaRPr lang="en-US" sz="1800" b="1" dirty="0">
              <a:solidFill>
                <a:srgbClr val="800000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49159" name="Text Box 10"/>
          <p:cNvSpPr txBox="1">
            <a:spLocks noChangeArrowheads="1"/>
          </p:cNvSpPr>
          <p:nvPr/>
        </p:nvSpPr>
        <p:spPr bwMode="auto">
          <a:xfrm>
            <a:off x="436677" y="3072084"/>
            <a:ext cx="25699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/>
            <a:r>
              <a:rPr lang="en-US" sz="1800" b="1" dirty="0" smtClean="0">
                <a:solidFill>
                  <a:srgbClr val="8000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1800" b="1" dirty="0">
                <a:solidFill>
                  <a:srgbClr val="800000"/>
                </a:solidFill>
                <a:latin typeface="Times New Roman" pitchFamily="18" charset="0"/>
              </a:rPr>
              <a:t>M</a:t>
            </a:r>
            <a:r>
              <a:rPr lang="en-US" b="1" baseline="-25000" dirty="0">
                <a:solidFill>
                  <a:srgbClr val="800000"/>
                </a:solidFill>
                <a:latin typeface="Times New Roman" pitchFamily="18" charset="0"/>
              </a:rPr>
              <a:t>2</a:t>
            </a:r>
            <a:r>
              <a:rPr lang="en-US" sz="1800" b="1" dirty="0" smtClean="0">
                <a:solidFill>
                  <a:srgbClr val="800000"/>
                </a:solidFill>
                <a:latin typeface="Times New Roman" pitchFamily="18" charset="0"/>
              </a:rPr>
              <a:t>  </a:t>
            </a:r>
            <a:r>
              <a:rPr lang="en-US" sz="1800" b="1" dirty="0">
                <a:solidFill>
                  <a:srgbClr val="800000"/>
                </a:solidFill>
                <a:latin typeface="Times New Roman" pitchFamily="18" charset="0"/>
              </a:rPr>
              <a:t>= </a:t>
            </a:r>
            <a:r>
              <a:rPr lang="en-US" sz="1800" b="1" dirty="0" smtClean="0">
                <a:solidFill>
                  <a:srgbClr val="800000"/>
                </a:solidFill>
                <a:latin typeface="Times New Roman" pitchFamily="18" charset="0"/>
              </a:rPr>
              <a:t>10652.2</a:t>
            </a:r>
            <a:r>
              <a:rPr lang="en-US" sz="1800" b="1" dirty="0" smtClean="0">
                <a:solidFill>
                  <a:srgbClr val="800000"/>
                </a:solidFill>
                <a:latin typeface="Times New Roman" pitchFamily="18" charset="0"/>
                <a:sym typeface="Symbol" pitchFamily="18" charset="2"/>
              </a:rPr>
              <a:t>±1.5 </a:t>
            </a:r>
            <a:r>
              <a:rPr lang="en-US" sz="1800" b="1" dirty="0" err="1">
                <a:solidFill>
                  <a:srgbClr val="800000"/>
                </a:solidFill>
                <a:latin typeface="Times New Roman" pitchFamily="18" charset="0"/>
                <a:sym typeface="Symbol" pitchFamily="18" charset="2"/>
              </a:rPr>
              <a:t>MeV</a:t>
            </a:r>
            <a:endParaRPr lang="en-US" sz="1800" b="1" dirty="0">
              <a:solidFill>
                <a:srgbClr val="800000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49160" name="Text Box 11"/>
          <p:cNvSpPr txBox="1">
            <a:spLocks noChangeArrowheads="1"/>
          </p:cNvSpPr>
          <p:nvPr/>
        </p:nvSpPr>
        <p:spPr bwMode="auto">
          <a:xfrm>
            <a:off x="597770" y="3461022"/>
            <a:ext cx="22493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/>
            <a:r>
              <a:rPr lang="en-US" sz="1800" b="1" dirty="0" smtClean="0">
                <a:solidFill>
                  <a:srgbClr val="800000"/>
                </a:solidFill>
                <a:latin typeface="Times New Roman" pitchFamily="18" charset="0"/>
                <a:sym typeface="Symbol" pitchFamily="18" charset="2"/>
              </a:rPr>
              <a:t> Γ</a:t>
            </a:r>
            <a:r>
              <a:rPr lang="en-US" b="1" baseline="-25000" dirty="0" smtClean="0">
                <a:solidFill>
                  <a:srgbClr val="800000"/>
                </a:solidFill>
                <a:latin typeface="Times New Roman" pitchFamily="18" charset="0"/>
                <a:sym typeface="Symbol" pitchFamily="18" charset="2"/>
              </a:rPr>
              <a:t>2</a:t>
            </a:r>
            <a:r>
              <a:rPr lang="en-US" sz="1800" b="1" dirty="0" smtClean="0">
                <a:solidFill>
                  <a:srgbClr val="800000"/>
                </a:solidFill>
                <a:latin typeface="Times New Roman" pitchFamily="18" charset="0"/>
                <a:sym typeface="Symbol" pitchFamily="18" charset="2"/>
              </a:rPr>
              <a:t>  </a:t>
            </a:r>
            <a:r>
              <a:rPr lang="en-US" sz="1800" b="1" dirty="0">
                <a:solidFill>
                  <a:srgbClr val="800000"/>
                </a:solidFill>
                <a:latin typeface="Times New Roman" pitchFamily="18" charset="0"/>
              </a:rPr>
              <a:t>= 11.5</a:t>
            </a:r>
            <a:r>
              <a:rPr lang="en-US" sz="1800" b="1" dirty="0" smtClean="0">
                <a:solidFill>
                  <a:srgbClr val="800000"/>
                </a:solidFill>
                <a:latin typeface="Times New Roman" pitchFamily="18" charset="0"/>
                <a:sym typeface="Symbol" pitchFamily="18" charset="2"/>
              </a:rPr>
              <a:t> ± </a:t>
            </a:r>
            <a:r>
              <a:rPr lang="en-US" sz="1800" b="1" dirty="0">
                <a:solidFill>
                  <a:srgbClr val="800000"/>
                </a:solidFill>
                <a:latin typeface="Times New Roman" pitchFamily="18" charset="0"/>
                <a:sym typeface="Symbol" pitchFamily="18" charset="2"/>
              </a:rPr>
              <a:t>2.2 </a:t>
            </a:r>
            <a:r>
              <a:rPr lang="en-US" sz="1800" b="1" dirty="0" err="1">
                <a:solidFill>
                  <a:srgbClr val="800000"/>
                </a:solidFill>
                <a:latin typeface="Times New Roman" pitchFamily="18" charset="0"/>
                <a:sym typeface="Symbol" pitchFamily="18" charset="2"/>
              </a:rPr>
              <a:t>MeV</a:t>
            </a:r>
            <a:endParaRPr lang="en-US" sz="1800" b="1" dirty="0">
              <a:solidFill>
                <a:srgbClr val="800000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49161" name="Text Box 4"/>
          <p:cNvSpPr txBox="1">
            <a:spLocks noChangeArrowheads="1"/>
          </p:cNvSpPr>
          <p:nvPr/>
        </p:nvSpPr>
        <p:spPr bwMode="auto">
          <a:xfrm>
            <a:off x="2814638" y="5289332"/>
            <a:ext cx="48705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dirty="0">
                <a:solidFill>
                  <a:srgbClr val="000066"/>
                </a:solidFill>
              </a:rPr>
              <a:t>Z</a:t>
            </a:r>
            <a:r>
              <a:rPr lang="en-US" sz="2400" baseline="-25000" dirty="0">
                <a:solidFill>
                  <a:srgbClr val="000066"/>
                </a:solidFill>
              </a:rPr>
              <a:t>b</a:t>
            </a:r>
            <a:r>
              <a:rPr lang="en-US" dirty="0">
                <a:solidFill>
                  <a:srgbClr val="000066"/>
                </a:solidFill>
              </a:rPr>
              <a:t>(10610) yield ~ Z</a:t>
            </a:r>
            <a:r>
              <a:rPr lang="en-US" sz="2400" baseline="-25000" dirty="0">
                <a:solidFill>
                  <a:srgbClr val="000066"/>
                </a:solidFill>
              </a:rPr>
              <a:t>b</a:t>
            </a:r>
            <a:r>
              <a:rPr lang="en-US" dirty="0">
                <a:solidFill>
                  <a:srgbClr val="000066"/>
                </a:solidFill>
              </a:rPr>
              <a:t>(10650) yield in every channel</a:t>
            </a:r>
          </a:p>
          <a:p>
            <a:pPr defTabSz="914400"/>
            <a:r>
              <a:rPr lang="en-US" dirty="0">
                <a:solidFill>
                  <a:srgbClr val="000066"/>
                </a:solidFill>
              </a:rPr>
              <a:t>Relative phases: 0</a:t>
            </a:r>
            <a:r>
              <a:rPr lang="en-US" sz="2400" baseline="30000" dirty="0">
                <a:solidFill>
                  <a:srgbClr val="000066"/>
                </a:solidFill>
              </a:rPr>
              <a:t>o</a:t>
            </a:r>
            <a:r>
              <a:rPr lang="en-US" dirty="0">
                <a:solidFill>
                  <a:srgbClr val="000066"/>
                </a:solidFill>
              </a:rPr>
              <a:t> for</a:t>
            </a:r>
            <a:r>
              <a:rPr lang="en-US" dirty="0" smtClean="0">
                <a:solidFill>
                  <a:srgbClr val="000066"/>
                </a:solidFill>
              </a:rPr>
              <a:t> </a:t>
            </a:r>
            <a:r>
              <a:rPr lang="en-US" b="1" dirty="0" err="1" smtClean="0">
                <a:solidFill>
                  <a:srgbClr val="000090"/>
                </a:solidFill>
                <a:latin typeface="Lucida Grande"/>
                <a:ea typeface="Lucida Grande"/>
                <a:cs typeface="Lucida Grande"/>
                <a:sym typeface="Wingdings"/>
              </a:rPr>
              <a:t>ϒ</a:t>
            </a:r>
            <a:r>
              <a:rPr lang="en-US" dirty="0" err="1" smtClean="0">
                <a:solidFill>
                  <a:srgbClr val="000066"/>
                </a:solidFill>
                <a:sym typeface="Symbol" pitchFamily="18" charset="2"/>
              </a:rPr>
              <a:t>ππ</a:t>
            </a:r>
            <a:r>
              <a:rPr lang="en-US" dirty="0" smtClean="0">
                <a:solidFill>
                  <a:srgbClr val="000066"/>
                </a:solidFill>
                <a:sym typeface="Symbol" pitchFamily="18" charset="2"/>
              </a:rPr>
              <a:t> </a:t>
            </a:r>
            <a:r>
              <a:rPr lang="en-US" dirty="0">
                <a:solidFill>
                  <a:srgbClr val="000066"/>
                </a:solidFill>
                <a:sym typeface="Symbol" pitchFamily="18" charset="2"/>
              </a:rPr>
              <a:t>and 18</a:t>
            </a:r>
            <a:r>
              <a:rPr lang="en-US" dirty="0">
                <a:solidFill>
                  <a:srgbClr val="000066"/>
                </a:solidFill>
              </a:rPr>
              <a:t>0</a:t>
            </a:r>
            <a:r>
              <a:rPr lang="en-US" sz="2400" baseline="30000" dirty="0">
                <a:solidFill>
                  <a:srgbClr val="000066"/>
                </a:solidFill>
              </a:rPr>
              <a:t>o</a:t>
            </a:r>
            <a:r>
              <a:rPr lang="en-US" dirty="0">
                <a:solidFill>
                  <a:srgbClr val="000066"/>
                </a:solidFill>
                <a:sym typeface="Symbol" pitchFamily="18" charset="2"/>
              </a:rPr>
              <a:t> for </a:t>
            </a:r>
            <a:r>
              <a:rPr lang="en-US" dirty="0" err="1" smtClean="0">
                <a:solidFill>
                  <a:srgbClr val="000066"/>
                </a:solidFill>
                <a:sym typeface="Symbol" pitchFamily="18" charset="2"/>
              </a:rPr>
              <a:t>h</a:t>
            </a:r>
            <a:r>
              <a:rPr lang="en-US" sz="2400" baseline="-25000" dirty="0" err="1" smtClean="0">
                <a:solidFill>
                  <a:srgbClr val="000066"/>
                </a:solidFill>
                <a:sym typeface="Symbol" pitchFamily="18" charset="2"/>
              </a:rPr>
              <a:t>b</a:t>
            </a:r>
            <a:r>
              <a:rPr lang="en-US" dirty="0" err="1" smtClean="0">
                <a:solidFill>
                  <a:srgbClr val="000066"/>
                </a:solidFill>
                <a:sym typeface="Symbol" pitchFamily="18" charset="2"/>
              </a:rPr>
              <a:t>π</a:t>
            </a:r>
            <a:r>
              <a:rPr lang="en-US" dirty="0" smtClean="0">
                <a:solidFill>
                  <a:srgbClr val="000066"/>
                </a:solidFill>
                <a:sym typeface="Symbol" pitchFamily="18" charset="2"/>
              </a:rPr>
              <a:t> </a:t>
            </a:r>
            <a:r>
              <a:rPr lang="en-US" dirty="0" err="1" smtClean="0">
                <a:solidFill>
                  <a:srgbClr val="000066"/>
                </a:solidFill>
                <a:sym typeface="Symbol" pitchFamily="18" charset="2"/>
              </a:rPr>
              <a:t>π</a:t>
            </a:r>
            <a:endParaRPr lang="en-US" dirty="0">
              <a:solidFill>
                <a:srgbClr val="000066"/>
              </a:solidFill>
              <a:sym typeface="Symbol" pitchFamily="18" charset="2"/>
            </a:endParaRPr>
          </a:p>
        </p:txBody>
      </p:sp>
      <p:sp>
        <p:nvSpPr>
          <p:cNvPr id="49162" name="Rectangle 9"/>
          <p:cNvSpPr>
            <a:spLocks noChangeArrowheads="1"/>
          </p:cNvSpPr>
          <p:nvPr/>
        </p:nvSpPr>
        <p:spPr bwMode="auto">
          <a:xfrm>
            <a:off x="1881188" y="0"/>
            <a:ext cx="47852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Summary of </a:t>
            </a:r>
            <a:r>
              <a:rPr lang="en-US" sz="2800" b="1" dirty="0" err="1">
                <a:solidFill>
                  <a:srgbClr val="002060"/>
                </a:solidFill>
              </a:rPr>
              <a:t>Z</a:t>
            </a:r>
            <a:r>
              <a:rPr lang="en-US" sz="3200" b="1" baseline="-25000" dirty="0" err="1">
                <a:solidFill>
                  <a:srgbClr val="002060"/>
                </a:solidFill>
              </a:rPr>
              <a:t>b</a:t>
            </a:r>
            <a:r>
              <a:rPr lang="en-US" sz="2800" b="1" dirty="0">
                <a:solidFill>
                  <a:srgbClr val="002060"/>
                </a:solidFill>
              </a:rPr>
              <a:t> parameters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9164" name="Text Box 11"/>
          <p:cNvSpPr txBox="1">
            <a:spLocks noChangeArrowheads="1"/>
          </p:cNvSpPr>
          <p:nvPr/>
        </p:nvSpPr>
        <p:spPr bwMode="auto">
          <a:xfrm>
            <a:off x="26988" y="846138"/>
            <a:ext cx="2711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Average over 5 channels</a:t>
            </a:r>
            <a:endParaRPr lang="ru-RU" sz="1800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121751" y="3929299"/>
            <a:ext cx="32624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/>
            <a:r>
              <a:rPr lang="en-US" sz="1800" dirty="0"/>
              <a:t>M</a:t>
            </a:r>
            <a:r>
              <a:rPr lang="en-US" baseline="-25000" dirty="0"/>
              <a:t>1</a:t>
            </a:r>
            <a:r>
              <a:rPr lang="en-US" sz="1800" dirty="0"/>
              <a:t> – (M</a:t>
            </a:r>
            <a:r>
              <a:rPr lang="en-US" sz="1800" baseline="-25000" dirty="0"/>
              <a:t>B</a:t>
            </a:r>
            <a:r>
              <a:rPr lang="en-US" sz="1800" dirty="0"/>
              <a:t>+M</a:t>
            </a:r>
            <a:r>
              <a:rPr lang="en-US" sz="1800" baseline="-25000" dirty="0"/>
              <a:t>B*</a:t>
            </a:r>
            <a:r>
              <a:rPr lang="en-US" sz="1800" dirty="0"/>
              <a:t>) = + 2.6</a:t>
            </a:r>
            <a:r>
              <a:rPr lang="en-US" sz="1800" dirty="0" smtClean="0"/>
              <a:t> </a:t>
            </a:r>
            <a:r>
              <a:rPr lang="en-US" sz="1800" dirty="0" smtClean="0">
                <a:sym typeface="Symbol" pitchFamily="18" charset="2"/>
              </a:rPr>
              <a:t>± </a:t>
            </a:r>
            <a:r>
              <a:rPr lang="en-US" sz="1800" dirty="0">
                <a:sym typeface="Symbol" pitchFamily="18" charset="2"/>
              </a:rPr>
              <a:t>2.1 </a:t>
            </a:r>
            <a:r>
              <a:rPr lang="en-US" sz="1800" dirty="0" err="1" smtClean="0">
                <a:sym typeface="Symbol" pitchFamily="18" charset="2"/>
              </a:rPr>
              <a:t>MeV</a:t>
            </a:r>
            <a:r>
              <a:rPr lang="en-US" sz="1800" dirty="0" smtClean="0">
                <a:sym typeface="Symbol" pitchFamily="18" charset="2"/>
              </a:rPr>
              <a:t> </a:t>
            </a:r>
            <a:endParaRPr lang="en-US" sz="1800" dirty="0">
              <a:sym typeface="Symbol" pitchFamily="18" charset="2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4578" y="4261819"/>
            <a:ext cx="32050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/>
            <a:r>
              <a:rPr lang="en-US" sz="1800" dirty="0"/>
              <a:t>M</a:t>
            </a:r>
            <a:r>
              <a:rPr lang="en-US" baseline="-25000" dirty="0"/>
              <a:t>2</a:t>
            </a:r>
            <a:r>
              <a:rPr lang="en-US" sz="1800" dirty="0"/>
              <a:t> – 2M</a:t>
            </a:r>
            <a:r>
              <a:rPr lang="en-US" sz="1800" baseline="-25000" dirty="0"/>
              <a:t>B*</a:t>
            </a:r>
            <a:r>
              <a:rPr lang="en-US" sz="1800" dirty="0"/>
              <a:t> </a:t>
            </a:r>
            <a:r>
              <a:rPr lang="en-US" sz="1800" dirty="0" smtClean="0"/>
              <a:t>       = </a:t>
            </a:r>
            <a:r>
              <a:rPr lang="en-US" sz="1800" dirty="0"/>
              <a:t>+ 1.8</a:t>
            </a:r>
            <a:r>
              <a:rPr lang="en-US" sz="1800" dirty="0" smtClean="0"/>
              <a:t> </a:t>
            </a:r>
            <a:r>
              <a:rPr lang="en-US" sz="1800" dirty="0" smtClean="0">
                <a:sym typeface="Symbol" pitchFamily="18" charset="2"/>
              </a:rPr>
              <a:t>± </a:t>
            </a:r>
            <a:r>
              <a:rPr lang="en-US" sz="1800" dirty="0">
                <a:sym typeface="Symbol" pitchFamily="18" charset="2"/>
              </a:rPr>
              <a:t>1.7 </a:t>
            </a:r>
            <a:r>
              <a:rPr lang="en-US" sz="1800" dirty="0" err="1">
                <a:sym typeface="Symbol" pitchFamily="18" charset="2"/>
              </a:rPr>
              <a:t>MeV</a:t>
            </a:r>
            <a:endParaRPr lang="en-US" sz="1800" dirty="0">
              <a:sym typeface="Symbol" pitchFamily="18" charset="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4"/>
          <p:cNvSpPr>
            <a:spLocks noChangeArrowheads="1"/>
          </p:cNvSpPr>
          <p:nvPr/>
        </p:nvSpPr>
        <p:spPr bwMode="auto">
          <a:xfrm>
            <a:off x="85725" y="5600700"/>
            <a:ext cx="8553450" cy="1114425"/>
          </a:xfrm>
          <a:prstGeom prst="rect">
            <a:avLst/>
          </a:prstGeom>
          <a:solidFill>
            <a:srgbClr val="FFFFD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2531" name="Picture 17"/>
          <p:cNvPicPr>
            <a:picLocks noChangeAspect="1" noChangeArrowheads="1"/>
          </p:cNvPicPr>
          <p:nvPr/>
        </p:nvPicPr>
        <p:blipFill>
          <a:blip r:embed="rId2" cstate="print"/>
          <a:srcRect l="43672" t="27051" r="5704" b="26953"/>
          <a:stretch>
            <a:fillRect/>
          </a:stretch>
        </p:blipFill>
        <p:spPr bwMode="auto">
          <a:xfrm>
            <a:off x="4514850" y="1004888"/>
            <a:ext cx="4579938" cy="332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16"/>
          <p:cNvPicPr>
            <a:picLocks noChangeAspect="1" noChangeArrowheads="1"/>
          </p:cNvPicPr>
          <p:nvPr/>
        </p:nvPicPr>
        <p:blipFill>
          <a:blip r:embed="rId3" cstate="print"/>
          <a:srcRect l="43750" t="27051" r="5859" b="26953"/>
          <a:stretch>
            <a:fillRect/>
          </a:stretch>
        </p:blipFill>
        <p:spPr bwMode="auto">
          <a:xfrm>
            <a:off x="0" y="1028700"/>
            <a:ext cx="4514850" cy="329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4000" b="1" dirty="0" smtClean="0">
                <a:solidFill>
                  <a:srgbClr val="000090"/>
                </a:solidFill>
                <a:latin typeface="Lucida Grande"/>
                <a:ea typeface="Lucida Grande"/>
                <a:cs typeface="Lucida Grande"/>
                <a:sym typeface="Wingdings"/>
              </a:rPr>
              <a:t>ϒ</a:t>
            </a:r>
            <a:r>
              <a:rPr lang="en-US" sz="4000" b="1" dirty="0" smtClean="0">
                <a:solidFill>
                  <a:srgbClr val="002060"/>
                </a:solidFill>
                <a:latin typeface="Calibri" pitchFamily="34" charset="0"/>
              </a:rPr>
              <a:t>(5S)</a:t>
            </a:r>
            <a:r>
              <a:rPr lang="en-US" sz="40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→</a:t>
            </a:r>
            <a:r>
              <a:rPr lang="en-US" sz="4000" b="1" dirty="0" smtClean="0">
                <a:solidFill>
                  <a:srgbClr val="002060"/>
                </a:solidFill>
                <a:latin typeface="Calibri" pitchFamily="34" charset="0"/>
              </a:rPr>
              <a:t>B</a:t>
            </a:r>
            <a:r>
              <a:rPr lang="en-US" sz="4000" b="1" baseline="30000" dirty="0" smtClean="0">
                <a:solidFill>
                  <a:srgbClr val="002060"/>
                </a:solidFill>
                <a:latin typeface="Calibri" pitchFamily="34" charset="0"/>
              </a:rPr>
              <a:t>*</a:t>
            </a:r>
            <a:r>
              <a:rPr lang="en-US" sz="4000" b="1" dirty="0" smtClean="0">
                <a:solidFill>
                  <a:srgbClr val="002060"/>
                </a:solidFill>
                <a:latin typeface="Calibri" pitchFamily="34" charset="0"/>
              </a:rPr>
              <a:t>B</a:t>
            </a:r>
            <a:r>
              <a:rPr lang="en-US" sz="4000" b="1" baseline="30000" dirty="0" smtClean="0">
                <a:solidFill>
                  <a:srgbClr val="002060"/>
                </a:solidFill>
                <a:latin typeface="Calibri" pitchFamily="34" charset="0"/>
              </a:rPr>
              <a:t>(*)</a:t>
            </a:r>
            <a:r>
              <a:rPr lang="el-GR" sz="4000" b="1" dirty="0" smtClean="0">
                <a:solidFill>
                  <a:srgbClr val="002060"/>
                </a:solidFill>
                <a:latin typeface="Calibri" pitchFamily="34" charset="0"/>
              </a:rPr>
              <a:t>π</a:t>
            </a:r>
            <a:r>
              <a:rPr lang="en-US" sz="4000" b="1" dirty="0" smtClean="0">
                <a:solidFill>
                  <a:srgbClr val="002060"/>
                </a:solidFill>
                <a:latin typeface="Calibri" pitchFamily="34" charset="0"/>
              </a:rPr>
              <a:t>: Signal Region </a:t>
            </a:r>
          </a:p>
        </p:txBody>
      </p:sp>
      <p:sp>
        <p:nvSpPr>
          <p:cNvPr id="2253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  <a:noFill/>
        </p:spPr>
        <p:txBody>
          <a:bodyPr/>
          <a:lstStyle/>
          <a:p>
            <a:fld id="{05C83308-D3E0-4A4C-9A62-1B6435870298}" type="slidenum">
              <a:rPr lang="en-US" sz="1600" smtClean="0">
                <a:solidFill>
                  <a:schemeClr val="tx1"/>
                </a:solidFill>
              </a:rPr>
              <a:pPr/>
              <a:t>115</a:t>
            </a:fld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22535" name="TextBox 10"/>
          <p:cNvSpPr txBox="1">
            <a:spLocks noChangeArrowheads="1"/>
          </p:cNvSpPr>
          <p:nvPr/>
        </p:nvSpPr>
        <p:spPr bwMode="auto">
          <a:xfrm>
            <a:off x="5257800" y="1158875"/>
            <a:ext cx="1600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b="1">
                <a:latin typeface="Calibri" pitchFamily="34" charset="0"/>
              </a:rPr>
              <a:t>B*B*</a:t>
            </a:r>
            <a:r>
              <a:rPr lang="el-GR" b="1">
                <a:latin typeface="Calibri" pitchFamily="34" charset="0"/>
              </a:rPr>
              <a:t>π</a:t>
            </a:r>
            <a:endParaRPr lang="en-US" b="1">
              <a:latin typeface="Calibri" pitchFamily="34" charset="0"/>
              <a:cs typeface="Arial" pitchFamily="34" charset="0"/>
            </a:endParaRPr>
          </a:p>
        </p:txBody>
      </p:sp>
      <p:sp>
        <p:nvSpPr>
          <p:cNvPr id="22536" name="TextBox 11"/>
          <p:cNvSpPr txBox="1">
            <a:spLocks noChangeArrowheads="1"/>
          </p:cNvSpPr>
          <p:nvPr/>
        </p:nvSpPr>
        <p:spPr bwMode="auto">
          <a:xfrm>
            <a:off x="685800" y="1139825"/>
            <a:ext cx="1600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b="1">
                <a:latin typeface="Calibri" pitchFamily="34" charset="0"/>
              </a:rPr>
              <a:t>BB*</a:t>
            </a:r>
            <a:r>
              <a:rPr lang="el-GR" b="1">
                <a:latin typeface="Calibri" pitchFamily="34" charset="0"/>
              </a:rPr>
              <a:t>π</a:t>
            </a:r>
            <a:endParaRPr lang="en-US" b="1">
              <a:latin typeface="Calibri" pitchFamily="34" charset="0"/>
              <a:cs typeface="Arial" pitchFamily="34" charset="0"/>
            </a:endParaRPr>
          </a:p>
        </p:txBody>
      </p:sp>
      <p:sp>
        <p:nvSpPr>
          <p:cNvPr id="22537" name="TextBox 20"/>
          <p:cNvSpPr txBox="1">
            <a:spLocks noChangeArrowheads="1"/>
          </p:cNvSpPr>
          <p:nvPr/>
        </p:nvSpPr>
        <p:spPr bwMode="auto">
          <a:xfrm>
            <a:off x="228600" y="4325938"/>
            <a:ext cx="8686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800">
                <a:latin typeface="Calibri" pitchFamily="34" charset="0"/>
              </a:rPr>
              <a:t>points – right sign B</a:t>
            </a:r>
            <a:r>
              <a:rPr lang="el-GR" sz="1800">
                <a:latin typeface="Calibri" pitchFamily="34" charset="0"/>
              </a:rPr>
              <a:t>π</a:t>
            </a:r>
            <a:r>
              <a:rPr lang="en-US" sz="1800">
                <a:latin typeface="Calibri" pitchFamily="34" charset="0"/>
              </a:rPr>
              <a:t> combinations (data);</a:t>
            </a:r>
          </a:p>
          <a:p>
            <a:pPr algn="just"/>
            <a:r>
              <a:rPr lang="en-US" sz="1800">
                <a:latin typeface="Calibri" pitchFamily="34" charset="0"/>
              </a:rPr>
              <a:t>lines    – fit to data with various models (times PHSP, convolved with resolution</a:t>
            </a:r>
          </a:p>
          <a:p>
            <a:pPr algn="just"/>
            <a:r>
              <a:rPr lang="en-US" sz="1800">
                <a:latin typeface="Calibri" pitchFamily="34" charset="0"/>
              </a:rPr>
              <a:t>               function = Gaussian with </a:t>
            </a:r>
            <a:r>
              <a:rPr lang="el-GR" sz="1800">
                <a:latin typeface="Calibri" pitchFamily="34" charset="0"/>
              </a:rPr>
              <a:t>σ</a:t>
            </a:r>
            <a:r>
              <a:rPr lang="en-US" sz="1800">
                <a:latin typeface="Calibri" pitchFamily="34" charset="0"/>
              </a:rPr>
              <a:t>=6MeV).</a:t>
            </a:r>
          </a:p>
          <a:p>
            <a:pPr algn="just"/>
            <a:r>
              <a:rPr lang="en-US" sz="1800">
                <a:latin typeface="Calibri" pitchFamily="34" charset="0"/>
              </a:rPr>
              <a:t>hatched histogram – background component</a:t>
            </a:r>
          </a:p>
        </p:txBody>
      </p:sp>
      <p:sp>
        <p:nvSpPr>
          <p:cNvPr id="22538" name="TextBox 12"/>
          <p:cNvSpPr txBox="1">
            <a:spLocks noChangeArrowheads="1"/>
          </p:cNvSpPr>
          <p:nvPr/>
        </p:nvSpPr>
        <p:spPr bwMode="auto">
          <a:xfrm>
            <a:off x="2667000" y="1327150"/>
            <a:ext cx="1524000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en-US" b="1">
              <a:cs typeface="Arial" pitchFamily="34" charset="0"/>
            </a:endParaRPr>
          </a:p>
        </p:txBody>
      </p:sp>
      <p:sp>
        <p:nvSpPr>
          <p:cNvPr id="22539" name="TextBox 15"/>
          <p:cNvSpPr txBox="1">
            <a:spLocks noChangeArrowheads="1"/>
          </p:cNvSpPr>
          <p:nvPr/>
        </p:nvSpPr>
        <p:spPr bwMode="auto">
          <a:xfrm>
            <a:off x="7239000" y="1327150"/>
            <a:ext cx="1524000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en-US" b="1">
              <a:cs typeface="Arial" pitchFamily="34" charset="0"/>
            </a:endParaRPr>
          </a:p>
        </p:txBody>
      </p:sp>
      <p:sp>
        <p:nvSpPr>
          <p:cNvPr id="22540" name="TextBox 13"/>
          <p:cNvSpPr txBox="1">
            <a:spLocks noChangeArrowheads="1"/>
          </p:cNvSpPr>
          <p:nvPr/>
        </p:nvSpPr>
        <p:spPr bwMode="auto">
          <a:xfrm>
            <a:off x="241300" y="5999163"/>
            <a:ext cx="83597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b="1">
                <a:solidFill>
                  <a:srgbClr val="0000CC"/>
                </a:solidFill>
                <a:latin typeface="Calibri" pitchFamily="34" charset="0"/>
                <a:cs typeface="Arial" pitchFamily="34" charset="0"/>
              </a:rPr>
              <a:t>BB*</a:t>
            </a:r>
            <a:r>
              <a:rPr lang="el-GR" b="1">
                <a:solidFill>
                  <a:srgbClr val="0000CC"/>
                </a:solidFill>
                <a:latin typeface="Calibri" pitchFamily="34" charset="0"/>
                <a:cs typeface="Arial" pitchFamily="34" charset="0"/>
              </a:rPr>
              <a:t>π</a:t>
            </a:r>
            <a:r>
              <a:rPr lang="en-US" b="1">
                <a:solidFill>
                  <a:srgbClr val="0000CC"/>
                </a:solidFill>
                <a:latin typeface="Calibri" pitchFamily="34" charset="0"/>
                <a:cs typeface="Arial" pitchFamily="34" charset="0"/>
              </a:rPr>
              <a:t> data fits (almost) equally well to a sum of Z</a:t>
            </a:r>
            <a:r>
              <a:rPr lang="en-US" b="1" baseline="-25000">
                <a:solidFill>
                  <a:srgbClr val="0000CC"/>
                </a:solidFill>
                <a:latin typeface="Calibri" pitchFamily="34" charset="0"/>
                <a:cs typeface="Arial" pitchFamily="34" charset="0"/>
              </a:rPr>
              <a:t>b</a:t>
            </a:r>
            <a:r>
              <a:rPr lang="en-US" b="1">
                <a:solidFill>
                  <a:srgbClr val="0000CC"/>
                </a:solidFill>
                <a:latin typeface="Calibri" pitchFamily="34" charset="0"/>
                <a:cs typeface="Arial" pitchFamily="34" charset="0"/>
              </a:rPr>
              <a:t>(10610) and Z</a:t>
            </a:r>
            <a:r>
              <a:rPr lang="en-US" b="1" baseline="-25000">
                <a:solidFill>
                  <a:srgbClr val="0000CC"/>
                </a:solidFill>
                <a:latin typeface="Calibri" pitchFamily="34" charset="0"/>
                <a:cs typeface="Arial" pitchFamily="34" charset="0"/>
              </a:rPr>
              <a:t>b</a:t>
            </a:r>
            <a:r>
              <a:rPr lang="en-US" b="1">
                <a:solidFill>
                  <a:srgbClr val="0000CC"/>
                </a:solidFill>
                <a:latin typeface="Calibri" pitchFamily="34" charset="0"/>
                <a:cs typeface="Arial" pitchFamily="34" charset="0"/>
              </a:rPr>
              <a:t>(10650) or  </a:t>
            </a:r>
          </a:p>
          <a:p>
            <a:pPr algn="just"/>
            <a:r>
              <a:rPr lang="en-US" b="1">
                <a:solidFill>
                  <a:srgbClr val="0000CC"/>
                </a:solidFill>
                <a:latin typeface="Calibri" pitchFamily="34" charset="0"/>
                <a:cs typeface="Arial" pitchFamily="34" charset="0"/>
              </a:rPr>
              <a:t>                                                                  to a sum of Z</a:t>
            </a:r>
            <a:r>
              <a:rPr lang="en-US" b="1" baseline="-25000">
                <a:solidFill>
                  <a:srgbClr val="0000CC"/>
                </a:solidFill>
                <a:latin typeface="Calibri" pitchFamily="34" charset="0"/>
                <a:cs typeface="Arial" pitchFamily="34" charset="0"/>
              </a:rPr>
              <a:t>b</a:t>
            </a:r>
            <a:r>
              <a:rPr lang="en-US" b="1">
                <a:solidFill>
                  <a:srgbClr val="0000CC"/>
                </a:solidFill>
                <a:latin typeface="Calibri" pitchFamily="34" charset="0"/>
                <a:cs typeface="Arial" pitchFamily="34" charset="0"/>
              </a:rPr>
              <a:t>(10610) and non-resonant.</a:t>
            </a:r>
          </a:p>
        </p:txBody>
      </p:sp>
      <p:sp>
        <p:nvSpPr>
          <p:cNvPr id="22541" name="TextBox 16"/>
          <p:cNvSpPr txBox="1">
            <a:spLocks noChangeArrowheads="1"/>
          </p:cNvSpPr>
          <p:nvPr/>
        </p:nvSpPr>
        <p:spPr bwMode="auto">
          <a:xfrm>
            <a:off x="244475" y="5588000"/>
            <a:ext cx="77009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b="1">
                <a:solidFill>
                  <a:srgbClr val="0000CC"/>
                </a:solidFill>
                <a:latin typeface="Calibri" pitchFamily="34" charset="0"/>
                <a:cs typeface="Arial" pitchFamily="34" charset="0"/>
              </a:rPr>
              <a:t>B*B*</a:t>
            </a:r>
            <a:r>
              <a:rPr lang="el-GR" b="1">
                <a:solidFill>
                  <a:srgbClr val="0000CC"/>
                </a:solidFill>
                <a:latin typeface="Calibri" pitchFamily="34" charset="0"/>
                <a:cs typeface="Arial" pitchFamily="34" charset="0"/>
              </a:rPr>
              <a:t>π</a:t>
            </a:r>
            <a:r>
              <a:rPr lang="en-US" b="1">
                <a:solidFill>
                  <a:srgbClr val="0000CC"/>
                </a:solidFill>
                <a:latin typeface="Calibri" pitchFamily="34" charset="0"/>
                <a:cs typeface="Arial" pitchFamily="34" charset="0"/>
              </a:rPr>
              <a:t> signal is well fit to just Z</a:t>
            </a:r>
            <a:r>
              <a:rPr lang="en-US" b="1" baseline="-25000">
                <a:solidFill>
                  <a:srgbClr val="0000CC"/>
                </a:solidFill>
                <a:latin typeface="Calibri" pitchFamily="34" charset="0"/>
                <a:cs typeface="Arial" pitchFamily="34" charset="0"/>
              </a:rPr>
              <a:t>b</a:t>
            </a:r>
            <a:r>
              <a:rPr lang="en-US" b="1">
                <a:solidFill>
                  <a:srgbClr val="0000CC"/>
                </a:solidFill>
                <a:latin typeface="Calibri" pitchFamily="34" charset="0"/>
                <a:cs typeface="Arial" pitchFamily="34" charset="0"/>
              </a:rPr>
              <a:t>(10650) signal alone</a:t>
            </a:r>
          </a:p>
        </p:txBody>
      </p:sp>
      <p:pic>
        <p:nvPicPr>
          <p:cNvPr id="22542" name="Picture 14" descr="Belle-logo-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8075" y="1238250"/>
            <a:ext cx="4476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5" name="Picture 14" descr="Belle-logo-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7225" y="1228725"/>
            <a:ext cx="4476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6" name="Line 202"/>
          <p:cNvSpPr>
            <a:spLocks noChangeShapeType="1"/>
          </p:cNvSpPr>
          <p:nvPr/>
        </p:nvSpPr>
        <p:spPr bwMode="auto">
          <a:xfrm flipH="1">
            <a:off x="7448550" y="2495550"/>
            <a:ext cx="523875" cy="41910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2547" name="Line 202"/>
          <p:cNvSpPr>
            <a:spLocks noChangeShapeType="1"/>
          </p:cNvSpPr>
          <p:nvPr/>
        </p:nvSpPr>
        <p:spPr bwMode="auto">
          <a:xfrm flipH="1">
            <a:off x="7115175" y="1990725"/>
            <a:ext cx="838200" cy="295275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2548" name="Line 202"/>
          <p:cNvSpPr>
            <a:spLocks noChangeShapeType="1"/>
          </p:cNvSpPr>
          <p:nvPr/>
        </p:nvSpPr>
        <p:spPr bwMode="auto">
          <a:xfrm flipH="1">
            <a:off x="2066925" y="2190750"/>
            <a:ext cx="923925" cy="28575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2549" name="Line 202"/>
          <p:cNvSpPr>
            <a:spLocks noChangeShapeType="1"/>
          </p:cNvSpPr>
          <p:nvPr/>
        </p:nvSpPr>
        <p:spPr bwMode="auto">
          <a:xfrm flipH="1" flipV="1">
            <a:off x="1685925" y="1743075"/>
            <a:ext cx="1314450" cy="5715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2550" name="TextBox 25"/>
          <p:cNvSpPr txBox="1">
            <a:spLocks noChangeArrowheads="1"/>
          </p:cNvSpPr>
          <p:nvPr/>
        </p:nvSpPr>
        <p:spPr bwMode="auto">
          <a:xfrm>
            <a:off x="7958138" y="2354263"/>
            <a:ext cx="914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200">
                <a:latin typeface="Calibri" pitchFamily="34" charset="0"/>
              </a:rPr>
              <a:t>PhSp</a:t>
            </a:r>
            <a:endParaRPr lang="en-US" sz="1200">
              <a:latin typeface="Calibri" pitchFamily="34" charset="0"/>
              <a:cs typeface="Arial" pitchFamily="34" charset="0"/>
            </a:endParaRPr>
          </a:p>
        </p:txBody>
      </p:sp>
      <p:sp>
        <p:nvSpPr>
          <p:cNvPr id="22551" name="TextBox 25"/>
          <p:cNvSpPr txBox="1">
            <a:spLocks noChangeArrowheads="1"/>
          </p:cNvSpPr>
          <p:nvPr/>
        </p:nvSpPr>
        <p:spPr bwMode="auto">
          <a:xfrm>
            <a:off x="3128963" y="2030413"/>
            <a:ext cx="914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200">
                <a:latin typeface="Calibri" pitchFamily="34" charset="0"/>
              </a:rPr>
              <a:t>PhSp</a:t>
            </a:r>
            <a:endParaRPr lang="en-US" sz="1200">
              <a:latin typeface="Calibri" pitchFamily="34" charset="0"/>
              <a:cs typeface="Arial" pitchFamily="34" charset="0"/>
            </a:endParaRPr>
          </a:p>
        </p:txBody>
      </p:sp>
      <p:sp>
        <p:nvSpPr>
          <p:cNvPr id="22552" name="TextBox 25"/>
          <p:cNvSpPr txBox="1">
            <a:spLocks noChangeArrowheads="1"/>
          </p:cNvSpPr>
          <p:nvPr/>
        </p:nvSpPr>
        <p:spPr bwMode="auto">
          <a:xfrm>
            <a:off x="7948613" y="1773238"/>
            <a:ext cx="9953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200">
                <a:latin typeface="Calibri" pitchFamily="34" charset="0"/>
              </a:rPr>
              <a:t>Z</a:t>
            </a:r>
            <a:r>
              <a:rPr lang="en-US" sz="1200" baseline="-25000">
                <a:latin typeface="Calibri" pitchFamily="34" charset="0"/>
              </a:rPr>
              <a:t>b</a:t>
            </a:r>
            <a:r>
              <a:rPr lang="en-US" sz="1200">
                <a:latin typeface="Calibri" pitchFamily="34" charset="0"/>
              </a:rPr>
              <a:t>(10650)</a:t>
            </a:r>
          </a:p>
          <a:p>
            <a:pPr algn="just"/>
            <a:r>
              <a:rPr lang="en-US" sz="1200">
                <a:latin typeface="Calibri" pitchFamily="34" charset="0"/>
                <a:cs typeface="Arial" pitchFamily="34" charset="0"/>
              </a:rPr>
              <a:t>alone</a:t>
            </a:r>
          </a:p>
        </p:txBody>
      </p:sp>
      <p:sp>
        <p:nvSpPr>
          <p:cNvPr id="22553" name="Line 202"/>
          <p:cNvSpPr>
            <a:spLocks noChangeShapeType="1"/>
          </p:cNvSpPr>
          <p:nvPr/>
        </p:nvSpPr>
        <p:spPr bwMode="auto">
          <a:xfrm flipH="1">
            <a:off x="7648575" y="2895600"/>
            <a:ext cx="333375" cy="466725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2554" name="TextBox 27"/>
          <p:cNvSpPr txBox="1">
            <a:spLocks noChangeArrowheads="1"/>
          </p:cNvSpPr>
          <p:nvPr/>
        </p:nvSpPr>
        <p:spPr bwMode="auto">
          <a:xfrm>
            <a:off x="7948613" y="2668588"/>
            <a:ext cx="9953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200">
                <a:latin typeface="Calibri" pitchFamily="34" charset="0"/>
              </a:rPr>
              <a:t>Z</a:t>
            </a:r>
            <a:r>
              <a:rPr lang="en-US" sz="1200" baseline="-25000">
                <a:latin typeface="Calibri" pitchFamily="34" charset="0"/>
              </a:rPr>
              <a:t>b</a:t>
            </a:r>
            <a:r>
              <a:rPr lang="en-US" sz="1200">
                <a:latin typeface="Calibri" pitchFamily="34" charset="0"/>
              </a:rPr>
              <a:t>(10650)+</a:t>
            </a:r>
          </a:p>
          <a:p>
            <a:pPr algn="just"/>
            <a:r>
              <a:rPr lang="en-US" sz="1200">
                <a:latin typeface="Calibri" pitchFamily="34" charset="0"/>
                <a:cs typeface="Arial" pitchFamily="34" charset="0"/>
              </a:rPr>
              <a:t>PhSp</a:t>
            </a:r>
          </a:p>
        </p:txBody>
      </p:sp>
      <p:sp>
        <p:nvSpPr>
          <p:cNvPr id="22555" name="TextBox 28"/>
          <p:cNvSpPr txBox="1">
            <a:spLocks noChangeArrowheads="1"/>
          </p:cNvSpPr>
          <p:nvPr/>
        </p:nvSpPr>
        <p:spPr bwMode="auto">
          <a:xfrm>
            <a:off x="3128963" y="1620838"/>
            <a:ext cx="9953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200">
                <a:latin typeface="Calibri" pitchFamily="34" charset="0"/>
              </a:rPr>
              <a:t>Z</a:t>
            </a:r>
            <a:r>
              <a:rPr lang="en-US" sz="1200" baseline="-25000">
                <a:latin typeface="Calibri" pitchFamily="34" charset="0"/>
              </a:rPr>
              <a:t>b</a:t>
            </a:r>
            <a:r>
              <a:rPr lang="en-US" sz="1200">
                <a:latin typeface="Calibri" pitchFamily="34" charset="0"/>
              </a:rPr>
              <a:t>(10610) +</a:t>
            </a:r>
          </a:p>
          <a:p>
            <a:pPr algn="just"/>
            <a:r>
              <a:rPr lang="en-US" sz="1200">
                <a:latin typeface="Calibri" pitchFamily="34" charset="0"/>
              </a:rPr>
              <a:t>Z</a:t>
            </a:r>
            <a:r>
              <a:rPr lang="en-US" sz="1200" baseline="-25000">
                <a:latin typeface="Calibri" pitchFamily="34" charset="0"/>
              </a:rPr>
              <a:t>b</a:t>
            </a:r>
            <a:r>
              <a:rPr lang="en-US" sz="1200">
                <a:latin typeface="Calibri" pitchFamily="34" charset="0"/>
              </a:rPr>
              <a:t>(10650)</a:t>
            </a:r>
            <a:endParaRPr lang="en-US" sz="1200">
              <a:latin typeface="Calibri" pitchFamily="34" charset="0"/>
              <a:cs typeface="Arial" pitchFamily="34" charset="0"/>
            </a:endParaRPr>
          </a:p>
        </p:txBody>
      </p:sp>
      <p:sp>
        <p:nvSpPr>
          <p:cNvPr id="22556" name="TextBox 29"/>
          <p:cNvSpPr txBox="1">
            <a:spLocks noChangeArrowheads="1"/>
          </p:cNvSpPr>
          <p:nvPr/>
        </p:nvSpPr>
        <p:spPr bwMode="auto">
          <a:xfrm>
            <a:off x="3138488" y="2306638"/>
            <a:ext cx="9953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200">
                <a:latin typeface="Calibri" pitchFamily="34" charset="0"/>
              </a:rPr>
              <a:t>Z</a:t>
            </a:r>
            <a:r>
              <a:rPr lang="en-US" sz="1200" baseline="-25000">
                <a:latin typeface="Calibri" pitchFamily="34" charset="0"/>
              </a:rPr>
              <a:t>b</a:t>
            </a:r>
            <a:r>
              <a:rPr lang="en-US" sz="1200">
                <a:latin typeface="Calibri" pitchFamily="34" charset="0"/>
              </a:rPr>
              <a:t>(10610)+</a:t>
            </a:r>
          </a:p>
          <a:p>
            <a:pPr algn="just"/>
            <a:r>
              <a:rPr lang="en-US" sz="1200">
                <a:latin typeface="Calibri" pitchFamily="34" charset="0"/>
                <a:cs typeface="Arial" pitchFamily="34" charset="0"/>
              </a:rPr>
              <a:t>PhSp</a:t>
            </a:r>
          </a:p>
        </p:txBody>
      </p:sp>
      <p:sp>
        <p:nvSpPr>
          <p:cNvPr id="22557" name="Line 202"/>
          <p:cNvSpPr>
            <a:spLocks noChangeShapeType="1"/>
          </p:cNvSpPr>
          <p:nvPr/>
        </p:nvSpPr>
        <p:spPr bwMode="auto">
          <a:xfrm flipH="1">
            <a:off x="2171700" y="2552700"/>
            <a:ext cx="838200" cy="30480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2558" name="TextBox 31"/>
          <p:cNvSpPr txBox="1">
            <a:spLocks noChangeArrowheads="1"/>
          </p:cNvSpPr>
          <p:nvPr/>
        </p:nvSpPr>
        <p:spPr bwMode="auto">
          <a:xfrm>
            <a:off x="3281363" y="2763838"/>
            <a:ext cx="9953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200">
                <a:latin typeface="Calibri" pitchFamily="34" charset="0"/>
              </a:rPr>
              <a:t>Z</a:t>
            </a:r>
            <a:r>
              <a:rPr lang="en-US" sz="1200" baseline="-25000">
                <a:latin typeface="Calibri" pitchFamily="34" charset="0"/>
              </a:rPr>
              <a:t>b</a:t>
            </a:r>
            <a:r>
              <a:rPr lang="en-US" sz="1200">
                <a:latin typeface="Calibri" pitchFamily="34" charset="0"/>
              </a:rPr>
              <a:t>(10610) +</a:t>
            </a:r>
          </a:p>
          <a:p>
            <a:pPr algn="just"/>
            <a:r>
              <a:rPr lang="en-US" sz="1200">
                <a:latin typeface="Calibri" pitchFamily="34" charset="0"/>
              </a:rPr>
              <a:t>Z</a:t>
            </a:r>
            <a:r>
              <a:rPr lang="en-US" sz="1200" baseline="-25000">
                <a:latin typeface="Calibri" pitchFamily="34" charset="0"/>
              </a:rPr>
              <a:t>b</a:t>
            </a:r>
            <a:r>
              <a:rPr lang="en-US" sz="1200">
                <a:latin typeface="Calibri" pitchFamily="34" charset="0"/>
              </a:rPr>
              <a:t>(10650) +</a:t>
            </a:r>
          </a:p>
          <a:p>
            <a:pPr algn="just"/>
            <a:r>
              <a:rPr lang="en-US" sz="1200">
                <a:latin typeface="Calibri" pitchFamily="34" charset="0"/>
                <a:cs typeface="Arial" pitchFamily="34" charset="0"/>
              </a:rPr>
              <a:t>PhSp</a:t>
            </a:r>
          </a:p>
        </p:txBody>
      </p:sp>
      <p:sp>
        <p:nvSpPr>
          <p:cNvPr id="22559" name="Line 202"/>
          <p:cNvSpPr>
            <a:spLocks noChangeShapeType="1"/>
          </p:cNvSpPr>
          <p:nvPr/>
        </p:nvSpPr>
        <p:spPr bwMode="auto">
          <a:xfrm flipH="1" flipV="1">
            <a:off x="2638425" y="2990850"/>
            <a:ext cx="619125" cy="66675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2561" name="Text Box 16"/>
          <p:cNvSpPr txBox="1">
            <a:spLocks noChangeArrowheads="1"/>
          </p:cNvSpPr>
          <p:nvPr/>
        </p:nvSpPr>
        <p:spPr bwMode="auto">
          <a:xfrm>
            <a:off x="1603375" y="1128713"/>
            <a:ext cx="11890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CC0000"/>
                </a:solidFill>
              </a:rPr>
              <a:t>Z</a:t>
            </a:r>
            <a:r>
              <a:rPr lang="en-US" baseline="-25000">
                <a:solidFill>
                  <a:srgbClr val="CC0000"/>
                </a:solidFill>
              </a:rPr>
              <a:t>b</a:t>
            </a:r>
            <a:r>
              <a:rPr lang="en-US">
                <a:solidFill>
                  <a:srgbClr val="CC0000"/>
                </a:solidFill>
              </a:rPr>
              <a:t>(10610)</a:t>
            </a:r>
            <a:endParaRPr lang="ru-RU">
              <a:solidFill>
                <a:srgbClr val="CC0000"/>
              </a:solidFill>
            </a:endParaRPr>
          </a:p>
        </p:txBody>
      </p:sp>
      <p:sp>
        <p:nvSpPr>
          <p:cNvPr id="22562" name="Text Box 12"/>
          <p:cNvSpPr txBox="1">
            <a:spLocks noChangeArrowheads="1"/>
          </p:cNvSpPr>
          <p:nvPr/>
        </p:nvSpPr>
        <p:spPr bwMode="auto">
          <a:xfrm>
            <a:off x="6642100" y="1177925"/>
            <a:ext cx="11890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CC0000"/>
                </a:solidFill>
              </a:rPr>
              <a:t>Z</a:t>
            </a:r>
            <a:r>
              <a:rPr lang="en-US" baseline="-25000">
                <a:solidFill>
                  <a:srgbClr val="CC0000"/>
                </a:solidFill>
              </a:rPr>
              <a:t>b</a:t>
            </a:r>
            <a:r>
              <a:rPr lang="en-US">
                <a:solidFill>
                  <a:srgbClr val="CC0000"/>
                </a:solidFill>
              </a:rPr>
              <a:t>(10650)</a:t>
            </a:r>
            <a:endParaRPr lang="ru-RU">
              <a:solidFill>
                <a:srgbClr val="CC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3"/>
          <p:cNvPicPr>
            <a:picLocks noChangeAspect="1" noChangeArrowheads="1"/>
          </p:cNvPicPr>
          <p:nvPr/>
        </p:nvPicPr>
        <p:blipFill>
          <a:blip r:embed="rId2" cstate="print"/>
          <a:srcRect l="22188" t="28027" r="6094" b="27344"/>
          <a:stretch>
            <a:fillRect/>
          </a:stretch>
        </p:blipFill>
        <p:spPr bwMode="auto">
          <a:xfrm>
            <a:off x="857250" y="2854325"/>
            <a:ext cx="7086600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4000" b="1" dirty="0" smtClean="0">
                <a:solidFill>
                  <a:srgbClr val="000090"/>
                </a:solidFill>
                <a:latin typeface="Lucida Grande"/>
                <a:ea typeface="Lucida Grande"/>
                <a:cs typeface="Lucida Grande"/>
                <a:sym typeface="Wingdings"/>
              </a:rPr>
              <a:t>ϒ</a:t>
            </a:r>
            <a:r>
              <a:rPr lang="en-US" sz="4000" b="1" dirty="0" smtClean="0">
                <a:solidFill>
                  <a:srgbClr val="002060"/>
                </a:solidFill>
                <a:latin typeface="Calibri" pitchFamily="34" charset="0"/>
              </a:rPr>
              <a:t>(5S)</a:t>
            </a:r>
            <a:r>
              <a:rPr lang="en-US" sz="40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→</a:t>
            </a:r>
            <a:r>
              <a:rPr lang="en-US" sz="4000" b="1" dirty="0" smtClean="0">
                <a:solidFill>
                  <a:srgbClr val="002060"/>
                </a:solidFill>
                <a:latin typeface="Calibri" pitchFamily="34" charset="0"/>
              </a:rPr>
              <a:t>B</a:t>
            </a:r>
            <a:r>
              <a:rPr lang="en-US" sz="4000" b="1" baseline="30000" dirty="0" smtClean="0">
                <a:solidFill>
                  <a:srgbClr val="002060"/>
                </a:solidFill>
                <a:latin typeface="Calibri" pitchFamily="34" charset="0"/>
              </a:rPr>
              <a:t>*</a:t>
            </a:r>
            <a:r>
              <a:rPr lang="en-US" sz="4000" b="1" dirty="0" smtClean="0">
                <a:solidFill>
                  <a:srgbClr val="002060"/>
                </a:solidFill>
                <a:latin typeface="Calibri" pitchFamily="34" charset="0"/>
              </a:rPr>
              <a:t>B</a:t>
            </a:r>
            <a:r>
              <a:rPr lang="en-US" sz="4000" b="1" baseline="30000" dirty="0" smtClean="0">
                <a:solidFill>
                  <a:srgbClr val="002060"/>
                </a:solidFill>
                <a:latin typeface="Calibri" pitchFamily="34" charset="0"/>
              </a:rPr>
              <a:t>(*)</a:t>
            </a:r>
            <a:r>
              <a:rPr lang="el-GR" sz="4000" b="1" dirty="0" smtClean="0">
                <a:solidFill>
                  <a:srgbClr val="002060"/>
                </a:solidFill>
                <a:latin typeface="Calibri" pitchFamily="34" charset="0"/>
              </a:rPr>
              <a:t>π</a:t>
            </a:r>
            <a:r>
              <a:rPr lang="en-US" sz="4000" b="1" dirty="0" smtClean="0">
                <a:solidFill>
                  <a:srgbClr val="002060"/>
                </a:solidFill>
                <a:latin typeface="Calibri" pitchFamily="34" charset="0"/>
              </a:rPr>
              <a:t>: Results</a:t>
            </a:r>
          </a:p>
        </p:txBody>
      </p:sp>
      <p:sp>
        <p:nvSpPr>
          <p:cNvPr id="23556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  <a:noFill/>
        </p:spPr>
        <p:txBody>
          <a:bodyPr/>
          <a:lstStyle/>
          <a:p>
            <a:fld id="{87A4BA6E-6BDE-4D50-832B-6D26480B64CE}" type="slidenum">
              <a:rPr lang="en-US" sz="1600" smtClean="0">
                <a:solidFill>
                  <a:schemeClr val="tx1"/>
                </a:solidFill>
              </a:rPr>
              <a:pPr/>
              <a:t>116</a:t>
            </a:fld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23557" name="TextBox 20"/>
          <p:cNvSpPr txBox="1">
            <a:spLocks noChangeArrowheads="1"/>
          </p:cNvSpPr>
          <p:nvPr/>
        </p:nvSpPr>
        <p:spPr bwMode="auto">
          <a:xfrm>
            <a:off x="76200" y="2055813"/>
            <a:ext cx="883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dirty="0">
                <a:latin typeface="Calibri" pitchFamily="34" charset="0"/>
              </a:rPr>
              <a:t>Assuming </a:t>
            </a:r>
            <a:r>
              <a:rPr lang="en-US" dirty="0" err="1">
                <a:latin typeface="Calibri" pitchFamily="34" charset="0"/>
              </a:rPr>
              <a:t>Z</a:t>
            </a:r>
            <a:r>
              <a:rPr lang="en-US" b="1" baseline="-25000" dirty="0" err="1">
                <a:latin typeface="Calibri" pitchFamily="34" charset="0"/>
              </a:rPr>
              <a:t>b</a:t>
            </a:r>
            <a:r>
              <a:rPr lang="en-US" dirty="0">
                <a:latin typeface="Calibri" pitchFamily="34" charset="0"/>
              </a:rPr>
              <a:t> decays are saturated by the already observed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b="1" dirty="0" err="1" smtClean="0">
                <a:solidFill>
                  <a:srgbClr val="000090"/>
                </a:solidFill>
                <a:latin typeface="Lucida Grande"/>
                <a:ea typeface="Lucida Grande"/>
                <a:cs typeface="Lucida Grande"/>
                <a:sym typeface="Wingdings"/>
              </a:rPr>
              <a:t>ϒ</a:t>
            </a:r>
            <a:r>
              <a:rPr lang="en-US" dirty="0" err="1" smtClean="0">
                <a:latin typeface="Calibri" pitchFamily="34" charset="0"/>
              </a:rPr>
              <a:t>(</a:t>
            </a:r>
            <a:r>
              <a:rPr lang="en-US" dirty="0" err="1">
                <a:latin typeface="Calibri" pitchFamily="34" charset="0"/>
              </a:rPr>
              <a:t>nS</a:t>
            </a:r>
            <a:r>
              <a:rPr lang="en-US" dirty="0">
                <a:latin typeface="Calibri" pitchFamily="34" charset="0"/>
              </a:rPr>
              <a:t>)</a:t>
            </a:r>
            <a:r>
              <a:rPr lang="el-GR" dirty="0">
                <a:latin typeface="Calibri" pitchFamily="34" charset="0"/>
              </a:rPr>
              <a:t>π</a:t>
            </a:r>
            <a:r>
              <a:rPr lang="en-US" dirty="0">
                <a:latin typeface="Calibri" pitchFamily="34" charset="0"/>
              </a:rPr>
              <a:t>, </a:t>
            </a:r>
            <a:r>
              <a:rPr lang="en-US" dirty="0" err="1">
                <a:latin typeface="Calibri" pitchFamily="34" charset="0"/>
              </a:rPr>
              <a:t>h</a:t>
            </a:r>
            <a:r>
              <a:rPr lang="en-US" b="1" baseline="-25000" dirty="0" err="1">
                <a:latin typeface="Calibri" pitchFamily="34" charset="0"/>
              </a:rPr>
              <a:t>b</a:t>
            </a:r>
            <a:r>
              <a:rPr lang="en-US" dirty="0" err="1">
                <a:latin typeface="Calibri" pitchFamily="34" charset="0"/>
              </a:rPr>
              <a:t>(mP</a:t>
            </a:r>
            <a:r>
              <a:rPr lang="en-US" dirty="0">
                <a:latin typeface="Calibri" pitchFamily="34" charset="0"/>
              </a:rPr>
              <a:t>)</a:t>
            </a:r>
            <a:r>
              <a:rPr lang="el-GR" dirty="0">
                <a:latin typeface="Calibri" pitchFamily="34" charset="0"/>
              </a:rPr>
              <a:t>π</a:t>
            </a:r>
            <a:r>
              <a:rPr lang="en-US" dirty="0">
                <a:latin typeface="Calibri" pitchFamily="34" charset="0"/>
              </a:rPr>
              <a:t> and B(*)B* channels, one can calculate complete table of relative branching fractions:</a:t>
            </a:r>
          </a:p>
        </p:txBody>
      </p:sp>
      <p:sp>
        <p:nvSpPr>
          <p:cNvPr id="23558" name="TextBox 6"/>
          <p:cNvSpPr txBox="1">
            <a:spLocks noChangeArrowheads="1"/>
          </p:cNvSpPr>
          <p:nvPr/>
        </p:nvSpPr>
        <p:spPr bwMode="auto">
          <a:xfrm>
            <a:off x="1695450" y="6337300"/>
            <a:ext cx="54927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400" b="1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B(*)B* channels dominate Z</a:t>
            </a:r>
            <a:r>
              <a:rPr lang="en-US" sz="2400" b="1" baseline="-2500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b</a:t>
            </a:r>
            <a:r>
              <a:rPr lang="en-US" sz="2400" b="1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 decays !</a:t>
            </a:r>
          </a:p>
        </p:txBody>
      </p:sp>
      <p:sp>
        <p:nvSpPr>
          <p:cNvPr id="23562" name="TextBox 20"/>
          <p:cNvSpPr txBox="1">
            <a:spLocks noChangeArrowheads="1"/>
          </p:cNvSpPr>
          <p:nvPr/>
        </p:nvSpPr>
        <p:spPr bwMode="auto">
          <a:xfrm>
            <a:off x="133350" y="744538"/>
            <a:ext cx="74199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dirty="0">
                <a:latin typeface="Calibri" pitchFamily="34" charset="0"/>
              </a:rPr>
              <a:t> Branching fractions of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b="1" dirty="0" smtClean="0">
                <a:solidFill>
                  <a:srgbClr val="000090"/>
                </a:solidFill>
                <a:latin typeface="Lucida Grande"/>
                <a:ea typeface="Lucida Grande"/>
                <a:cs typeface="Lucida Grande"/>
                <a:sym typeface="Wingdings"/>
              </a:rPr>
              <a:t>ϒ</a:t>
            </a:r>
            <a:r>
              <a:rPr lang="en-US" dirty="0" smtClean="0">
                <a:latin typeface="Calibri" pitchFamily="34" charset="0"/>
              </a:rPr>
              <a:t>(</a:t>
            </a:r>
            <a:r>
              <a:rPr lang="en-US" dirty="0">
                <a:latin typeface="Calibri" pitchFamily="34" charset="0"/>
              </a:rPr>
              <a:t>10680) decays (including neutral modes): </a:t>
            </a:r>
          </a:p>
          <a:p>
            <a:pPr algn="just"/>
            <a:r>
              <a:rPr lang="en-US" dirty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BB</a:t>
            </a:r>
            <a:r>
              <a:rPr lang="en-US" dirty="0" smtClean="0">
                <a:latin typeface="Symbol" pitchFamily="18" charset="2"/>
              </a:rPr>
              <a:t>π     </a:t>
            </a:r>
            <a:r>
              <a:rPr lang="en-US" dirty="0">
                <a:latin typeface="Calibri" pitchFamily="34" charset="0"/>
              </a:rPr>
              <a:t>&lt; 0.60% (90%CL)</a:t>
            </a:r>
          </a:p>
          <a:p>
            <a:pPr algn="just"/>
            <a:r>
              <a:rPr lang="en-US" dirty="0">
                <a:latin typeface="Calibri" pitchFamily="34" charset="0"/>
              </a:rPr>
              <a:t> BB</a:t>
            </a:r>
            <a:r>
              <a:rPr lang="en-US" dirty="0" smtClean="0">
                <a:latin typeface="Calibri" pitchFamily="34" charset="0"/>
              </a:rPr>
              <a:t>*</a:t>
            </a:r>
            <a:r>
              <a:rPr lang="en-US" dirty="0" err="1" smtClean="0">
                <a:latin typeface="Symbol" pitchFamily="18" charset="2"/>
              </a:rPr>
              <a:t>π</a:t>
            </a:r>
            <a:r>
              <a:rPr lang="en-US" dirty="0" smtClean="0">
                <a:latin typeface="Calibri" pitchFamily="34" charset="0"/>
              </a:rPr>
              <a:t>   </a:t>
            </a:r>
            <a:r>
              <a:rPr lang="en-US" dirty="0">
                <a:latin typeface="Calibri" pitchFamily="34" charset="0"/>
              </a:rPr>
              <a:t>= 4.25 </a:t>
            </a:r>
            <a:r>
              <a:rPr lang="en-US" b="1" dirty="0">
                <a:latin typeface="Calibri" pitchFamily="34" charset="0"/>
              </a:rPr>
              <a:t>±</a:t>
            </a:r>
            <a:r>
              <a:rPr lang="en-US" dirty="0">
                <a:latin typeface="Calibri" pitchFamily="34" charset="0"/>
              </a:rPr>
              <a:t> 0.44 </a:t>
            </a:r>
            <a:r>
              <a:rPr lang="en-US" b="1" dirty="0">
                <a:latin typeface="Calibri" pitchFamily="34" charset="0"/>
              </a:rPr>
              <a:t>±</a:t>
            </a:r>
            <a:r>
              <a:rPr lang="en-US" dirty="0">
                <a:latin typeface="Calibri" pitchFamily="34" charset="0"/>
              </a:rPr>
              <a:t> 0.69%</a:t>
            </a:r>
          </a:p>
          <a:p>
            <a:pPr algn="just"/>
            <a:r>
              <a:rPr lang="en-US" dirty="0">
                <a:latin typeface="Calibri" pitchFamily="34" charset="0"/>
              </a:rPr>
              <a:t> B*B</a:t>
            </a:r>
            <a:r>
              <a:rPr lang="en-US" dirty="0" smtClean="0">
                <a:latin typeface="Calibri" pitchFamily="34" charset="0"/>
              </a:rPr>
              <a:t>*</a:t>
            </a:r>
            <a:r>
              <a:rPr lang="en-US" dirty="0" err="1" smtClean="0">
                <a:latin typeface="Symbol" pitchFamily="18" charset="2"/>
              </a:rPr>
              <a:t>π</a:t>
            </a:r>
            <a:r>
              <a:rPr lang="en-US" dirty="0" smtClean="0">
                <a:latin typeface="Symbol" pitchFamily="18" charset="2"/>
              </a:rPr>
              <a:t> </a:t>
            </a:r>
            <a:r>
              <a:rPr lang="en-US" dirty="0">
                <a:latin typeface="Calibri" pitchFamily="34" charset="0"/>
              </a:rPr>
              <a:t>= 2.12 </a:t>
            </a:r>
            <a:r>
              <a:rPr lang="en-US" b="1" dirty="0">
                <a:latin typeface="Calibri" pitchFamily="34" charset="0"/>
              </a:rPr>
              <a:t>± </a:t>
            </a:r>
            <a:r>
              <a:rPr lang="en-US" dirty="0">
                <a:latin typeface="Calibri" pitchFamily="34" charset="0"/>
              </a:rPr>
              <a:t>0.29 </a:t>
            </a:r>
            <a:r>
              <a:rPr lang="en-US" b="1" dirty="0">
                <a:latin typeface="Calibri" pitchFamily="34" charset="0"/>
              </a:rPr>
              <a:t>±</a:t>
            </a:r>
            <a:r>
              <a:rPr lang="en-US" dirty="0">
                <a:latin typeface="Calibri" pitchFamily="34" charset="0"/>
              </a:rPr>
              <a:t> 0.36%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1682"/>
            <a:ext cx="8229600" cy="1143000"/>
          </a:xfrm>
        </p:spPr>
        <p:txBody>
          <a:bodyPr/>
          <a:lstStyle/>
          <a:p>
            <a:r>
              <a:rPr lang="en-US" dirty="0" smtClean="0"/>
              <a:t>B-B* &amp; B*-B* molecules??</a:t>
            </a:r>
            <a:endParaRPr lang="en-US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4274" y="983493"/>
            <a:ext cx="2663347" cy="2676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odecagon 5"/>
          <p:cNvSpPr/>
          <p:nvPr/>
        </p:nvSpPr>
        <p:spPr>
          <a:xfrm>
            <a:off x="3356593" y="2730164"/>
            <a:ext cx="515644" cy="353540"/>
          </a:xfrm>
          <a:prstGeom prst="dodecagon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decagon 6"/>
          <p:cNvSpPr/>
          <p:nvPr/>
        </p:nvSpPr>
        <p:spPr>
          <a:xfrm>
            <a:off x="2027010" y="1344838"/>
            <a:ext cx="515644" cy="353540"/>
          </a:xfrm>
          <a:prstGeom prst="dodecagon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45724" y="130508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356593" y="2730164"/>
            <a:ext cx="507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B*</a:t>
            </a:r>
            <a:endParaRPr lang="en-US" b="1" dirty="0"/>
          </a:p>
        </p:txBody>
      </p:sp>
      <p:sp>
        <p:nvSpPr>
          <p:cNvPr id="10" name="Dodecagon 9"/>
          <p:cNvSpPr/>
          <p:nvPr/>
        </p:nvSpPr>
        <p:spPr>
          <a:xfrm>
            <a:off x="2558630" y="1544333"/>
            <a:ext cx="374619" cy="433451"/>
          </a:xfrm>
          <a:prstGeom prst="dodecagon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592746" y="1489751"/>
            <a:ext cx="349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b</a:t>
            </a:r>
            <a:endParaRPr lang="en-US" sz="2400" b="1" dirty="0"/>
          </a:p>
        </p:txBody>
      </p:sp>
      <p:sp>
        <p:nvSpPr>
          <p:cNvPr id="12" name="Dodecagon 11"/>
          <p:cNvSpPr/>
          <p:nvPr/>
        </p:nvSpPr>
        <p:spPr>
          <a:xfrm>
            <a:off x="2870588" y="2466860"/>
            <a:ext cx="374619" cy="433451"/>
          </a:xfrm>
          <a:prstGeom prst="dodecago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902540" y="2430659"/>
            <a:ext cx="34982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b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 rot="10800000">
            <a:off x="2911728" y="2458873"/>
            <a:ext cx="34982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_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703290" y="3141515"/>
            <a:ext cx="193532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B-B* “molecule”</a:t>
            </a:r>
            <a:endParaRPr lang="en-US" sz="2000" b="1" dirty="0"/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0868" y="1056386"/>
            <a:ext cx="2663347" cy="2676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Dodecagon 16"/>
          <p:cNvSpPr/>
          <p:nvPr/>
        </p:nvSpPr>
        <p:spPr>
          <a:xfrm>
            <a:off x="8159223" y="2811044"/>
            <a:ext cx="515644" cy="353540"/>
          </a:xfrm>
          <a:prstGeom prst="dodecagon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decagon 17"/>
          <p:cNvSpPr/>
          <p:nvPr/>
        </p:nvSpPr>
        <p:spPr>
          <a:xfrm>
            <a:off x="6845616" y="1417731"/>
            <a:ext cx="515644" cy="353540"/>
          </a:xfrm>
          <a:prstGeom prst="dodecagon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160413" y="1385965"/>
            <a:ext cx="429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B*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8159223" y="2811044"/>
            <a:ext cx="507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B*</a:t>
            </a:r>
            <a:endParaRPr lang="en-US" b="1" dirty="0"/>
          </a:p>
        </p:txBody>
      </p:sp>
      <p:sp>
        <p:nvSpPr>
          <p:cNvPr id="21" name="Dodecagon 20"/>
          <p:cNvSpPr/>
          <p:nvPr/>
        </p:nvSpPr>
        <p:spPr>
          <a:xfrm>
            <a:off x="7361260" y="1625213"/>
            <a:ext cx="374619" cy="433451"/>
          </a:xfrm>
          <a:prstGeom prst="dodecagon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395376" y="1570631"/>
            <a:ext cx="349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b</a:t>
            </a:r>
            <a:endParaRPr lang="en-US" sz="2400" b="1" dirty="0"/>
          </a:p>
        </p:txBody>
      </p:sp>
      <p:sp>
        <p:nvSpPr>
          <p:cNvPr id="23" name="Dodecagon 22"/>
          <p:cNvSpPr/>
          <p:nvPr/>
        </p:nvSpPr>
        <p:spPr>
          <a:xfrm>
            <a:off x="7705170" y="2539753"/>
            <a:ext cx="374619" cy="433451"/>
          </a:xfrm>
          <a:prstGeom prst="dodecago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705170" y="2511539"/>
            <a:ext cx="34982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b</a:t>
            </a:r>
            <a:endParaRPr lang="en-US" sz="2400" b="1" dirty="0"/>
          </a:p>
        </p:txBody>
      </p:sp>
      <p:sp>
        <p:nvSpPr>
          <p:cNvPr id="25" name="TextBox 24"/>
          <p:cNvSpPr txBox="1"/>
          <p:nvPr/>
        </p:nvSpPr>
        <p:spPr>
          <a:xfrm rot="10800000">
            <a:off x="7714358" y="2539753"/>
            <a:ext cx="34982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_</a:t>
            </a:r>
            <a:endParaRPr lang="en-US" sz="2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505920" y="3222395"/>
            <a:ext cx="206306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B*-B* “molecule”</a:t>
            </a:r>
            <a:endParaRPr lang="en-US" sz="20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1932818" y="2905892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_</a:t>
            </a:r>
            <a:endParaRPr lang="en-US" sz="20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6861963" y="2985521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_</a:t>
            </a:r>
            <a:endParaRPr lang="en-US" sz="2000" b="1" dirty="0"/>
          </a:p>
        </p:txBody>
      </p:sp>
      <p:sp>
        <p:nvSpPr>
          <p:cNvPr id="30" name="TextBox 29"/>
          <p:cNvSpPr txBox="1"/>
          <p:nvPr/>
        </p:nvSpPr>
        <p:spPr>
          <a:xfrm rot="10800000">
            <a:off x="3984390" y="212074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_</a:t>
            </a:r>
            <a:endParaRPr lang="en-US" sz="3600" b="1" dirty="0"/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101861" y="1344838"/>
            <a:ext cx="18133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defTabSz="914400"/>
            <a:r>
              <a:rPr lang="en-US" sz="2400" b="1" dirty="0" smtClean="0">
                <a:solidFill>
                  <a:srgbClr val="660033"/>
                </a:solidFill>
                <a:latin typeface="Times New Roman" charset="0"/>
              </a:rPr>
              <a:t>Z</a:t>
            </a:r>
            <a:r>
              <a:rPr lang="en-US" sz="2400" b="1" baseline="-25000" dirty="0" smtClean="0">
                <a:solidFill>
                  <a:srgbClr val="660033"/>
                </a:solidFill>
                <a:latin typeface="Times New Roman" charset="0"/>
              </a:rPr>
              <a:t>b</a:t>
            </a:r>
            <a:r>
              <a:rPr lang="en-US" sz="2400" b="1" dirty="0" smtClean="0">
                <a:solidFill>
                  <a:srgbClr val="660033"/>
                </a:solidFill>
                <a:latin typeface="Times New Roman" charset="0"/>
              </a:rPr>
              <a:t>(106010)</a:t>
            </a:r>
            <a:r>
              <a:rPr lang="en-US" sz="3200" b="1" baseline="30000" dirty="0" smtClean="0">
                <a:solidFill>
                  <a:srgbClr val="660033"/>
                </a:solidFill>
                <a:latin typeface="Times New Roman" charset="0"/>
              </a:rPr>
              <a:t>±</a:t>
            </a:r>
            <a:endParaRPr lang="en-US" sz="3200" b="1" baseline="30000" dirty="0">
              <a:solidFill>
                <a:srgbClr val="660033"/>
              </a:solidFill>
              <a:latin typeface="Times New Roman" charset="0"/>
              <a:sym typeface="Symbol" charset="2"/>
            </a:endParaRPr>
          </a:p>
        </p:txBody>
      </p: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4830298" y="1339798"/>
            <a:ext cx="18133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defTabSz="914400"/>
            <a:r>
              <a:rPr lang="en-US" sz="2400" b="1" dirty="0" smtClean="0">
                <a:solidFill>
                  <a:srgbClr val="660033"/>
                </a:solidFill>
                <a:latin typeface="Times New Roman" charset="0"/>
              </a:rPr>
              <a:t>Z</a:t>
            </a:r>
            <a:r>
              <a:rPr lang="en-US" sz="2400" b="1" baseline="-25000" dirty="0" smtClean="0">
                <a:solidFill>
                  <a:srgbClr val="660033"/>
                </a:solidFill>
                <a:latin typeface="Times New Roman" charset="0"/>
              </a:rPr>
              <a:t>b</a:t>
            </a:r>
            <a:r>
              <a:rPr lang="en-US" sz="2400" b="1" dirty="0" smtClean="0">
                <a:solidFill>
                  <a:srgbClr val="660033"/>
                </a:solidFill>
                <a:latin typeface="Times New Roman" charset="0"/>
              </a:rPr>
              <a:t>(106050)</a:t>
            </a:r>
            <a:r>
              <a:rPr lang="en-US" sz="3200" b="1" baseline="30000" dirty="0" smtClean="0">
                <a:solidFill>
                  <a:srgbClr val="660033"/>
                </a:solidFill>
                <a:latin typeface="Times New Roman" charset="0"/>
              </a:rPr>
              <a:t>±</a:t>
            </a:r>
            <a:endParaRPr lang="en-US" sz="3200" b="1" baseline="30000" dirty="0">
              <a:solidFill>
                <a:srgbClr val="660033"/>
              </a:solidFill>
              <a:latin typeface="Times New Roman" charset="0"/>
              <a:sym typeface="Symbol" charset="2"/>
            </a:endParaRPr>
          </a:p>
        </p:txBody>
      </p:sp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878890" y="3676153"/>
            <a:ext cx="36856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defTabSz="914400"/>
            <a:r>
              <a:rPr lang="en-US" sz="1600" b="1" dirty="0" smtClean="0">
                <a:solidFill>
                  <a:srgbClr val="660033"/>
                </a:solidFill>
                <a:latin typeface="Times New Roman" charset="0"/>
              </a:rPr>
              <a:t>M</a:t>
            </a:r>
            <a:r>
              <a:rPr lang="en-US" sz="1600" b="1" baseline="-25000" dirty="0" smtClean="0">
                <a:solidFill>
                  <a:srgbClr val="660033"/>
                </a:solidFill>
                <a:latin typeface="Times New Roman" charset="0"/>
              </a:rPr>
              <a:t>Z</a:t>
            </a:r>
            <a:r>
              <a:rPr lang="en-US" sz="1600" b="1" baseline="-45000" dirty="0" smtClean="0">
                <a:solidFill>
                  <a:srgbClr val="660033"/>
                </a:solidFill>
                <a:latin typeface="Times New Roman" charset="0"/>
              </a:rPr>
              <a:t>b</a:t>
            </a:r>
            <a:r>
              <a:rPr lang="en-US" sz="1600" b="1" baseline="-25000" dirty="0" smtClean="0">
                <a:solidFill>
                  <a:srgbClr val="660033"/>
                </a:solidFill>
                <a:latin typeface="Times New Roman" charset="0"/>
              </a:rPr>
              <a:t>(106010) </a:t>
            </a:r>
            <a:r>
              <a:rPr lang="en-US" sz="1600" b="1" dirty="0" smtClean="0">
                <a:solidFill>
                  <a:srgbClr val="660033"/>
                </a:solidFill>
                <a:latin typeface="Times New Roman" charset="0"/>
              </a:rPr>
              <a:t>–(M</a:t>
            </a:r>
            <a:r>
              <a:rPr lang="en-US" sz="1600" b="1" baseline="-25000" dirty="0" smtClean="0">
                <a:solidFill>
                  <a:srgbClr val="660033"/>
                </a:solidFill>
                <a:latin typeface="Times New Roman" charset="0"/>
              </a:rPr>
              <a:t>B</a:t>
            </a:r>
            <a:r>
              <a:rPr lang="en-US" sz="1600" b="1" dirty="0" smtClean="0">
                <a:solidFill>
                  <a:srgbClr val="660033"/>
                </a:solidFill>
                <a:latin typeface="Times New Roman" charset="0"/>
              </a:rPr>
              <a:t>+M</a:t>
            </a:r>
            <a:r>
              <a:rPr lang="en-US" sz="1600" b="1" baseline="-25000" dirty="0" smtClean="0">
                <a:solidFill>
                  <a:srgbClr val="660033"/>
                </a:solidFill>
                <a:latin typeface="Times New Roman" charset="0"/>
              </a:rPr>
              <a:t>B*</a:t>
            </a:r>
            <a:r>
              <a:rPr lang="en-US" sz="1600" b="1" dirty="0" smtClean="0">
                <a:solidFill>
                  <a:srgbClr val="660033"/>
                </a:solidFill>
                <a:latin typeface="Times New Roman" charset="0"/>
              </a:rPr>
              <a:t>) = + 3.6 ± 1.8 </a:t>
            </a:r>
            <a:r>
              <a:rPr lang="en-US" sz="1600" b="1" dirty="0" err="1" smtClean="0">
                <a:solidFill>
                  <a:srgbClr val="660033"/>
                </a:solidFill>
                <a:latin typeface="Times New Roman" charset="0"/>
              </a:rPr>
              <a:t>MeV</a:t>
            </a:r>
            <a:endParaRPr lang="en-US" sz="1600" b="1" dirty="0">
              <a:solidFill>
                <a:srgbClr val="660033"/>
              </a:solidFill>
              <a:latin typeface="Times New Roman" charset="0"/>
              <a:sym typeface="Symbol" charset="2"/>
            </a:endParaRPr>
          </a:p>
        </p:txBody>
      </p: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5609266" y="3845430"/>
            <a:ext cx="32496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defTabSz="914400"/>
            <a:r>
              <a:rPr lang="en-US" sz="1600" b="1" dirty="0" smtClean="0">
                <a:solidFill>
                  <a:srgbClr val="660033"/>
                </a:solidFill>
                <a:latin typeface="Times New Roman" charset="0"/>
              </a:rPr>
              <a:t>M</a:t>
            </a:r>
            <a:r>
              <a:rPr lang="en-US" sz="1600" b="1" baseline="-25000" dirty="0" smtClean="0">
                <a:solidFill>
                  <a:srgbClr val="660033"/>
                </a:solidFill>
                <a:latin typeface="Times New Roman" charset="0"/>
              </a:rPr>
              <a:t>Z</a:t>
            </a:r>
            <a:r>
              <a:rPr lang="en-US" sz="1600" b="1" baseline="-45000" dirty="0" smtClean="0">
                <a:solidFill>
                  <a:srgbClr val="660033"/>
                </a:solidFill>
                <a:latin typeface="Times New Roman" charset="0"/>
              </a:rPr>
              <a:t>b</a:t>
            </a:r>
            <a:r>
              <a:rPr lang="en-US" sz="1600" b="1" baseline="-25000" dirty="0" smtClean="0">
                <a:solidFill>
                  <a:srgbClr val="660033"/>
                </a:solidFill>
                <a:latin typeface="Times New Roman" charset="0"/>
              </a:rPr>
              <a:t>(106010) </a:t>
            </a:r>
            <a:r>
              <a:rPr lang="en-US" sz="1600" b="1" dirty="0" smtClean="0">
                <a:solidFill>
                  <a:srgbClr val="660033"/>
                </a:solidFill>
                <a:latin typeface="Times New Roman" charset="0"/>
              </a:rPr>
              <a:t>–2M</a:t>
            </a:r>
            <a:r>
              <a:rPr lang="en-US" sz="1600" b="1" baseline="-25000" dirty="0" smtClean="0">
                <a:solidFill>
                  <a:srgbClr val="660033"/>
                </a:solidFill>
                <a:latin typeface="Times New Roman" charset="0"/>
              </a:rPr>
              <a:t>B*</a:t>
            </a:r>
            <a:r>
              <a:rPr lang="en-US" sz="1600" b="1" dirty="0" smtClean="0">
                <a:solidFill>
                  <a:srgbClr val="660033"/>
                </a:solidFill>
                <a:latin typeface="Times New Roman" charset="0"/>
              </a:rPr>
              <a:t> = + 3.1 ± 1.8 </a:t>
            </a:r>
            <a:r>
              <a:rPr lang="en-US" sz="1600" b="1" dirty="0" err="1" smtClean="0">
                <a:solidFill>
                  <a:srgbClr val="660033"/>
                </a:solidFill>
                <a:latin typeface="Times New Roman" charset="0"/>
              </a:rPr>
              <a:t>MeV</a:t>
            </a:r>
            <a:endParaRPr lang="en-US" sz="1600" b="1" dirty="0">
              <a:solidFill>
                <a:srgbClr val="660033"/>
              </a:solidFill>
              <a:latin typeface="Times New Roman" charset="0"/>
              <a:sym typeface="Symbol" charset="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902540" y="4329056"/>
            <a:ext cx="4037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Slightly unbound threshold resonances??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3365707" y="2489808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_</a:t>
            </a:r>
            <a:endParaRPr lang="en-US" sz="20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8159223" y="2539753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_</a:t>
            </a:r>
            <a:endParaRPr lang="en-US" sz="2000" b="1" dirty="0"/>
          </a:p>
        </p:txBody>
      </p:sp>
      <p:cxnSp>
        <p:nvCxnSpPr>
          <p:cNvPr id="46" name="Straight Arrow Connector 45"/>
          <p:cNvCxnSpPr/>
          <p:nvPr/>
        </p:nvCxnSpPr>
        <p:spPr>
          <a:xfrm rot="16200000" flipV="1">
            <a:off x="2567637" y="1448376"/>
            <a:ext cx="369332" cy="12452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rot="16200000" flipV="1">
            <a:off x="7348599" y="1541615"/>
            <a:ext cx="369332" cy="12452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16200000" flipV="1">
            <a:off x="7058684" y="1754412"/>
            <a:ext cx="369332" cy="12452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6200000" flipV="1">
            <a:off x="7980783" y="2210736"/>
            <a:ext cx="369332" cy="12452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rot="16200000" flipV="1">
            <a:off x="7678820" y="2507470"/>
            <a:ext cx="369332" cy="12452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rot="16200000" flipV="1">
            <a:off x="3171927" y="2186004"/>
            <a:ext cx="369332" cy="12452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rot="16200000" flipV="1">
            <a:off x="2876190" y="2463903"/>
            <a:ext cx="369332" cy="12452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rot="16200000" flipV="1">
            <a:off x="2267206" y="2275968"/>
            <a:ext cx="369332" cy="12452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headEnd type="arrow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1864793" y="5035743"/>
            <a:ext cx="5724644" cy="461665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Amplitude analyses:  both states have J</a:t>
            </a:r>
            <a:r>
              <a:rPr lang="en-US" sz="2400" baseline="30000" dirty="0" smtClean="0">
                <a:solidFill>
                  <a:srgbClr val="000090"/>
                </a:solidFill>
              </a:rPr>
              <a:t>P</a:t>
            </a:r>
            <a:r>
              <a:rPr lang="en-US" sz="2400" dirty="0" smtClean="0">
                <a:solidFill>
                  <a:srgbClr val="000090"/>
                </a:solidFill>
              </a:rPr>
              <a:t> = 1</a:t>
            </a:r>
            <a:r>
              <a:rPr lang="en-US" sz="2400" baseline="30000" dirty="0" smtClean="0">
                <a:solidFill>
                  <a:srgbClr val="000090"/>
                </a:solidFill>
              </a:rPr>
              <a:t>+</a:t>
            </a:r>
            <a:endParaRPr lang="en-US" sz="2400" baseline="30000" dirty="0">
              <a:solidFill>
                <a:srgbClr val="00009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 rot="10800000">
            <a:off x="2029419" y="212074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_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Z</a:t>
            </a:r>
            <a:r>
              <a:rPr lang="en-US" baseline="-25000" dirty="0" smtClean="0"/>
              <a:t>b1</a:t>
            </a:r>
            <a:r>
              <a:rPr lang="en-US" dirty="0" smtClean="0"/>
              <a:t> &amp; Z</a:t>
            </a:r>
            <a:r>
              <a:rPr lang="en-US" baseline="-25000" dirty="0" smtClean="0"/>
              <a:t>b2</a:t>
            </a:r>
            <a:r>
              <a:rPr lang="en-US" dirty="0" smtClean="0"/>
              <a:t>,  “smoking guns” for</a:t>
            </a:r>
            <a:br>
              <a:rPr lang="en-US" dirty="0" smtClean="0"/>
            </a:br>
            <a:r>
              <a:rPr lang="en-US" dirty="0" smtClean="0"/>
              <a:t>non-</a:t>
            </a:r>
            <a:r>
              <a:rPr lang="en-US" dirty="0" err="1" smtClean="0"/>
              <a:t>qq</a:t>
            </a:r>
            <a:r>
              <a:rPr lang="en-US" dirty="0" smtClean="0"/>
              <a:t> mesons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2300" y="2444807"/>
            <a:ext cx="2284370" cy="230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3"/>
          <p:cNvSpPr>
            <a:spLocks noChangeArrowheads="1"/>
          </p:cNvSpPr>
          <p:nvPr/>
        </p:nvSpPr>
        <p:spPr bwMode="auto">
          <a:xfrm>
            <a:off x="1463274" y="2063807"/>
            <a:ext cx="552450" cy="60960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>
                <a:solidFill>
                  <a:srgbClr val="FF3300"/>
                </a:solidFill>
              </a:rPr>
              <a:t>u</a:t>
            </a:r>
          </a:p>
        </p:txBody>
      </p:sp>
      <p:sp>
        <p:nvSpPr>
          <p:cNvPr id="5" name="Oval 34"/>
          <p:cNvSpPr>
            <a:spLocks noChangeArrowheads="1"/>
          </p:cNvSpPr>
          <p:nvPr/>
        </p:nvSpPr>
        <p:spPr bwMode="auto">
          <a:xfrm>
            <a:off x="1691874" y="2444807"/>
            <a:ext cx="552450" cy="609600"/>
          </a:xfrm>
          <a:prstGeom prst="ellipse">
            <a:avLst/>
          </a:pr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b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Oval 35"/>
          <p:cNvSpPr>
            <a:spLocks noChangeArrowheads="1"/>
          </p:cNvSpPr>
          <p:nvPr/>
        </p:nvSpPr>
        <p:spPr bwMode="auto">
          <a:xfrm>
            <a:off x="1234674" y="2505132"/>
            <a:ext cx="552450" cy="609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7" name="Oval 37"/>
          <p:cNvSpPr>
            <a:spLocks noChangeArrowheads="1"/>
          </p:cNvSpPr>
          <p:nvPr/>
        </p:nvSpPr>
        <p:spPr bwMode="auto">
          <a:xfrm>
            <a:off x="1863324" y="2063807"/>
            <a:ext cx="552450" cy="609600"/>
          </a:xfrm>
          <a:prstGeom prst="ellipse">
            <a:avLst/>
          </a:prstGeom>
          <a:solidFill>
            <a:srgbClr val="993366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b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Line 38"/>
          <p:cNvSpPr>
            <a:spLocks noChangeShapeType="1"/>
          </p:cNvSpPr>
          <p:nvPr/>
        </p:nvSpPr>
        <p:spPr bwMode="auto">
          <a:xfrm>
            <a:off x="1387074" y="2673407"/>
            <a:ext cx="228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39"/>
          <p:cNvSpPr>
            <a:spLocks noChangeShapeType="1"/>
          </p:cNvSpPr>
          <p:nvPr/>
        </p:nvSpPr>
        <p:spPr bwMode="auto">
          <a:xfrm>
            <a:off x="1996674" y="2276532"/>
            <a:ext cx="228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350597" y="2191402"/>
            <a:ext cx="56092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rgbClr val="800000"/>
                </a:solidFill>
                <a:latin typeface="Comic Sans MS"/>
              </a:rPr>
              <a:t>decays to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Comic Sans MS"/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Lucida Grande"/>
                <a:ea typeface="Lucida Grande"/>
                <a:cs typeface="Lucida Grande"/>
                <a:sym typeface="Wingdings"/>
              </a:rPr>
              <a:t>ϒ</a:t>
            </a:r>
            <a:r>
              <a:rPr lang="en-US" dirty="0" err="1" smtClean="0">
                <a:solidFill>
                  <a:srgbClr val="800000"/>
                </a:solidFill>
                <a:latin typeface="Comic Sans MS"/>
              </a:rPr>
              <a:t>(nS</a:t>
            </a:r>
            <a:r>
              <a:rPr lang="en-US" dirty="0" smtClean="0">
                <a:solidFill>
                  <a:srgbClr val="800000"/>
                </a:solidFill>
                <a:latin typeface="Comic Sans MS"/>
              </a:rPr>
              <a:t>) &amp; </a:t>
            </a:r>
            <a:r>
              <a:rPr lang="en-US" dirty="0" err="1" smtClean="0">
                <a:solidFill>
                  <a:srgbClr val="800000"/>
                </a:solidFill>
                <a:latin typeface="Comic Sans MS"/>
              </a:rPr>
              <a:t>h</a:t>
            </a:r>
            <a:r>
              <a:rPr lang="en-US" baseline="-25000" dirty="0" err="1" smtClean="0">
                <a:solidFill>
                  <a:srgbClr val="800000"/>
                </a:solidFill>
                <a:latin typeface="Comic Sans MS"/>
              </a:rPr>
              <a:t>b</a:t>
            </a:r>
            <a:r>
              <a:rPr lang="en-US" dirty="0" err="1" smtClean="0">
                <a:solidFill>
                  <a:srgbClr val="800000"/>
                </a:solidFill>
                <a:latin typeface="Comic Sans MS"/>
              </a:rPr>
              <a:t>(nP</a:t>
            </a:r>
            <a:r>
              <a:rPr lang="en-US" dirty="0" smtClean="0">
                <a:solidFill>
                  <a:srgbClr val="800000"/>
                </a:solidFill>
                <a:latin typeface="Comic Sans MS"/>
              </a:rPr>
              <a:t>) </a:t>
            </a:r>
            <a:r>
              <a:rPr lang="en-US" dirty="0" err="1" smtClean="0">
                <a:solidFill>
                  <a:srgbClr val="800000"/>
                </a:solidFill>
                <a:latin typeface="Comic Sans MS"/>
                <a:sym typeface="Wingdings"/>
              </a:rPr>
              <a:t></a:t>
            </a:r>
            <a:r>
              <a:rPr lang="en-US" dirty="0" smtClean="0">
                <a:solidFill>
                  <a:srgbClr val="800000"/>
                </a:solidFill>
                <a:latin typeface="Comic Sans MS"/>
                <a:sym typeface="Wingdings"/>
              </a:rPr>
              <a:t> must contain bb pair</a:t>
            </a:r>
          </a:p>
          <a:p>
            <a:pPr>
              <a:buFont typeface="Wingdings" charset="2"/>
              <a:buChar char="Ø"/>
            </a:pPr>
            <a:endParaRPr lang="en-US" dirty="0" smtClean="0">
              <a:solidFill>
                <a:srgbClr val="800000"/>
              </a:solidFill>
              <a:latin typeface="Comic Sans MS"/>
              <a:sym typeface="Wingdings"/>
            </a:endParaRP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rgbClr val="800000"/>
                </a:solidFill>
                <a:latin typeface="Comic Sans MS"/>
                <a:sym typeface="Wingdings"/>
              </a:rPr>
              <a:t>electrically charged </a:t>
            </a:r>
            <a:r>
              <a:rPr lang="en-US" dirty="0" err="1" smtClean="0">
                <a:solidFill>
                  <a:srgbClr val="800000"/>
                </a:solidFill>
                <a:latin typeface="Comic Sans MS"/>
                <a:sym typeface="Wingdings"/>
              </a:rPr>
              <a:t></a:t>
            </a:r>
            <a:r>
              <a:rPr lang="en-US" dirty="0" smtClean="0">
                <a:solidFill>
                  <a:srgbClr val="800000"/>
                </a:solidFill>
                <a:latin typeface="Comic Sans MS"/>
                <a:sym typeface="Wingdings"/>
              </a:rPr>
              <a:t>  must contain </a:t>
            </a:r>
            <a:r>
              <a:rPr lang="en-US" dirty="0" err="1" smtClean="0">
                <a:solidFill>
                  <a:srgbClr val="800000"/>
                </a:solidFill>
                <a:latin typeface="Comic Sans MS"/>
                <a:sym typeface="Wingdings"/>
              </a:rPr>
              <a:t>ud</a:t>
            </a:r>
            <a:r>
              <a:rPr lang="en-US" dirty="0" smtClean="0">
                <a:solidFill>
                  <a:srgbClr val="800000"/>
                </a:solidFill>
                <a:latin typeface="Comic Sans MS"/>
                <a:sym typeface="Wingdings"/>
              </a:rPr>
              <a:t> pair </a:t>
            </a:r>
            <a:endParaRPr lang="en-US" dirty="0">
              <a:solidFill>
                <a:srgbClr val="800000"/>
              </a:solidFill>
              <a:latin typeface="Comic Sans MS"/>
            </a:endParaRPr>
          </a:p>
        </p:txBody>
      </p:sp>
      <p:sp>
        <p:nvSpPr>
          <p:cNvPr id="12" name="TextBox 11"/>
          <p:cNvSpPr txBox="1"/>
          <p:nvPr/>
        </p:nvSpPr>
        <p:spPr>
          <a:xfrm rot="10800000">
            <a:off x="8073284" y="2192500"/>
            <a:ext cx="32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_</a:t>
            </a:r>
            <a:endParaRPr lang="en-US" dirty="0">
              <a:solidFill>
                <a:srgbClr val="800000"/>
              </a:solidFill>
              <a:latin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 rot="10800000">
            <a:off x="7653177" y="2719095"/>
            <a:ext cx="32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_</a:t>
            </a:r>
            <a:endParaRPr lang="en-US" dirty="0">
              <a:solidFill>
                <a:srgbClr val="800000"/>
              </a:solidFill>
              <a:latin typeface="Comic Sans MS"/>
            </a:endParaRPr>
          </a:p>
        </p:txBody>
      </p:sp>
      <p:sp>
        <p:nvSpPr>
          <p:cNvPr id="14" name="TextBox 13"/>
          <p:cNvSpPr txBox="1"/>
          <p:nvPr/>
        </p:nvSpPr>
        <p:spPr>
          <a:xfrm rot="10800000">
            <a:off x="4145162" y="991818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_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7510"/>
            <a:ext cx="8229600" cy="1143000"/>
          </a:xfrm>
        </p:spPr>
        <p:txBody>
          <a:bodyPr/>
          <a:lstStyle/>
          <a:p>
            <a:r>
              <a:rPr lang="en-US" dirty="0" smtClean="0"/>
              <a:t>Are there </a:t>
            </a:r>
            <a:r>
              <a:rPr lang="en-US" dirty="0" err="1" smtClean="0"/>
              <a:t>c</a:t>
            </a:r>
            <a:r>
              <a:rPr lang="en-US" dirty="0" smtClean="0"/>
              <a:t>-quark versions of </a:t>
            </a:r>
            <a:r>
              <a:rPr lang="en-US" dirty="0" err="1" smtClean="0"/>
              <a:t>Z</a:t>
            </a:r>
            <a:r>
              <a:rPr lang="en-US" baseline="-25000" dirty="0" err="1" smtClean="0"/>
              <a:t>b</a:t>
            </a:r>
            <a:r>
              <a:rPr lang="en-US" dirty="0" err="1" smtClean="0"/>
              <a:t>’s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8519" y="2079502"/>
            <a:ext cx="6038433" cy="3120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366555" y="1894836"/>
            <a:ext cx="2826469" cy="47966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 rot="1173572">
            <a:off x="5168007" y="2212004"/>
            <a:ext cx="771313" cy="10432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589152" y="2442433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Is there a </a:t>
            </a:r>
            <a:r>
              <a:rPr lang="en-US" dirty="0" err="1" smtClean="0">
                <a:sym typeface="Wingdings"/>
              </a:rPr>
              <a:t>b</a:t>
            </a:r>
            <a:r>
              <a:rPr lang="en-US" dirty="0" smtClean="0">
                <a:sym typeface="Wingdings"/>
              </a:rPr>
              <a:t>-quark equivalent?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199349" y="1894836"/>
            <a:ext cx="1968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Y(4260) discovered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 rot="5400000">
            <a:off x="5927204" y="3096227"/>
            <a:ext cx="666988" cy="10432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66555" y="3523947"/>
            <a:ext cx="2751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Yes, &amp; it decays to </a:t>
            </a:r>
            <a:r>
              <a:rPr lang="en-US" dirty="0" err="1" smtClean="0">
                <a:sym typeface="Wingdings"/>
              </a:rPr>
              <a:t>Z</a:t>
            </a:r>
            <a:r>
              <a:rPr lang="en-US" baseline="-25000" dirty="0" err="1" smtClean="0">
                <a:sym typeface="Wingdings"/>
              </a:rPr>
              <a:t>b</a:t>
            </a:r>
            <a:r>
              <a:rPr lang="en-US" dirty="0" smtClean="0">
                <a:sym typeface="Wingdings"/>
              </a:rPr>
              <a:t> states</a:t>
            </a:r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 rot="8738136">
            <a:off x="5407280" y="4199513"/>
            <a:ext cx="666988" cy="10432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811558" y="4370195"/>
            <a:ext cx="3468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Are there </a:t>
            </a:r>
            <a:r>
              <a:rPr lang="en-US" dirty="0" err="1" smtClean="0">
                <a:sym typeface="Wingdings"/>
              </a:rPr>
              <a:t>c</a:t>
            </a:r>
            <a:r>
              <a:rPr lang="en-US" dirty="0" smtClean="0">
                <a:sym typeface="Wingdings"/>
              </a:rPr>
              <a:t>-quark versions of  </a:t>
            </a:r>
            <a:r>
              <a:rPr lang="en-US" dirty="0" err="1" smtClean="0">
                <a:sym typeface="Wingdings"/>
              </a:rPr>
              <a:t>Z</a:t>
            </a:r>
            <a:r>
              <a:rPr lang="en-US" baseline="-25000" dirty="0" err="1" smtClean="0">
                <a:sym typeface="Wingdings"/>
              </a:rPr>
              <a:t>b</a:t>
            </a:r>
            <a:r>
              <a:rPr lang="en-US" dirty="0" err="1" smtClean="0">
                <a:sym typeface="Wingdings"/>
              </a:rPr>
              <a:t>’s</a:t>
            </a:r>
            <a:r>
              <a:rPr lang="en-US" dirty="0" smtClean="0">
                <a:sym typeface="Wingdings"/>
              </a:rPr>
              <a:t>? </a:t>
            </a:r>
            <a:endParaRPr lang="en-US" dirty="0"/>
          </a:p>
        </p:txBody>
      </p:sp>
      <p:sp>
        <p:nvSpPr>
          <p:cNvPr id="14" name="Right Arrow 13"/>
          <p:cNvSpPr/>
          <p:nvPr/>
        </p:nvSpPr>
        <p:spPr>
          <a:xfrm rot="13308512">
            <a:off x="4198686" y="4169194"/>
            <a:ext cx="666988" cy="10432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059158" y="3631787"/>
            <a:ext cx="505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???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7086"/>
            <a:ext cx="8229600" cy="1143000"/>
          </a:xfrm>
        </p:spPr>
        <p:txBody>
          <a:bodyPr/>
          <a:lstStyle/>
          <a:p>
            <a:r>
              <a:rPr lang="en-US" dirty="0" smtClean="0"/>
              <a:t>21</a:t>
            </a:r>
            <a:r>
              <a:rPr lang="en-US" baseline="30000" dirty="0" smtClean="0"/>
              <a:t>st</a:t>
            </a:r>
            <a:r>
              <a:rPr lang="en-US" dirty="0" smtClean="0"/>
              <a:t> century:  reality strikes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01028" y="5636891"/>
            <a:ext cx="6027111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  <a:latin typeface="Comic Sans MS"/>
              </a:rPr>
              <a:t>&gt;15 </a:t>
            </a:r>
            <a:r>
              <a:rPr lang="en-US" sz="2000" dirty="0" err="1" smtClean="0">
                <a:solidFill>
                  <a:srgbClr val="800000"/>
                </a:solidFill>
                <a:latin typeface="Comic Sans MS"/>
              </a:rPr>
              <a:t>charmonium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</a:rPr>
              <a:t>-like states found with M&gt;2m</a:t>
            </a:r>
            <a:r>
              <a:rPr lang="en-US" sz="2000" baseline="-25000" dirty="0" smtClean="0">
                <a:solidFill>
                  <a:srgbClr val="800000"/>
                </a:solidFill>
                <a:latin typeface="Comic Sans MS"/>
              </a:rPr>
              <a:t>D</a:t>
            </a:r>
          </a:p>
          <a:p>
            <a:r>
              <a:rPr lang="en-US" sz="2000" dirty="0" smtClean="0">
                <a:solidFill>
                  <a:srgbClr val="800000"/>
                </a:solidFill>
                <a:latin typeface="Comic Sans MS"/>
              </a:rPr>
              <a:t>   that </a:t>
            </a:r>
            <a:r>
              <a:rPr lang="en-US" sz="2000" b="1" i="1" dirty="0" smtClean="0">
                <a:solidFill>
                  <a:srgbClr val="800000"/>
                </a:solidFill>
                <a:latin typeface="Comic Sans MS"/>
              </a:rPr>
              <a:t>do not 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</a:rPr>
              <a:t>match expectations for any of the</a:t>
            </a:r>
          </a:p>
          <a:p>
            <a:r>
              <a:rPr lang="en-US" sz="2000" dirty="0" smtClean="0">
                <a:solidFill>
                  <a:srgbClr val="800000"/>
                </a:solidFill>
                <a:latin typeface="Comic Sans MS"/>
              </a:rPr>
              <a:t>   as yet unassigned </a:t>
            </a:r>
            <a:r>
              <a:rPr lang="en-US" sz="2000" dirty="0" err="1" smtClean="0">
                <a:solidFill>
                  <a:srgbClr val="800000"/>
                </a:solidFill>
                <a:latin typeface="Comic Sans MS"/>
              </a:rPr>
              <a:t>charmonium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</a:rPr>
              <a:t> levels </a:t>
            </a:r>
            <a:endParaRPr lang="en-US" sz="2000" dirty="0">
              <a:solidFill>
                <a:srgbClr val="800000"/>
              </a:solidFill>
              <a:latin typeface="Comic Sans M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35914"/>
            <a:ext cx="7754998" cy="45065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696" y="5333236"/>
            <a:ext cx="6011139" cy="3036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4262" y="4942454"/>
            <a:ext cx="1685530" cy="1311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3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76200"/>
            <a:ext cx="8753336" cy="533400"/>
          </a:xfrm>
        </p:spPr>
        <p:txBody>
          <a:bodyPr>
            <a:normAutofit fontScale="90000"/>
          </a:bodyPr>
          <a:lstStyle/>
          <a:p>
            <a:r>
              <a:rPr lang="en-US" altLang="zh-CN" sz="4000" b="1" dirty="0" smtClean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run BEPCII/BESIII as a </a:t>
            </a:r>
            <a:r>
              <a:rPr lang="en-US" altLang="zh-CN" sz="4000" b="1" dirty="0" smtClean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Y(4260) factory</a:t>
            </a:r>
            <a:endParaRPr lang="en-US" altLang="zh-CN" sz="4000" b="1" dirty="0">
              <a:solidFill>
                <a:srgbClr val="000066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  <a:sym typeface="Symbol" pitchFamily="18" charset="2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945" y="3859002"/>
            <a:ext cx="4427468" cy="2998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6380578" y="3837621"/>
            <a:ext cx="1813292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400" dirty="0" smtClean="0">
                <a:solidFill>
                  <a:srgbClr val="0000FF"/>
                </a:solidFill>
                <a:latin typeface="Tahoma" pitchFamily="34" charset="0"/>
              </a:rPr>
              <a:t>Belle PRL99, </a:t>
            </a:r>
            <a:r>
              <a:rPr lang="en-US" sz="1400" dirty="0">
                <a:solidFill>
                  <a:srgbClr val="0000FF"/>
                </a:solidFill>
                <a:latin typeface="Tahoma" pitchFamily="34" charset="0"/>
              </a:rPr>
              <a:t>182004</a:t>
            </a:r>
            <a:r>
              <a:rPr lang="en-US" sz="1400" dirty="0" smtClean="0">
                <a:solidFill>
                  <a:srgbClr val="0000FF"/>
                </a:solidFill>
                <a:latin typeface="Tahoma" pitchFamily="34" charset="0"/>
              </a:rPr>
              <a:t> </a:t>
            </a:r>
            <a:endParaRPr lang="it-IT" altLang="zh-CN" sz="1400" dirty="0">
              <a:solidFill>
                <a:srgbClr val="0000FF"/>
              </a:solidFill>
              <a:latin typeface="Tahoma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4644637"/>
            <a:ext cx="3514198" cy="584776"/>
          </a:xfrm>
          <a:prstGeom prst="rect">
            <a:avLst/>
          </a:prstGeom>
          <a:solidFill>
            <a:srgbClr val="FFCCCC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/>
              </a:rPr>
              <a:t>BESIII: PRL 110, 252001 (2013) </a:t>
            </a:r>
          </a:p>
          <a:p>
            <a:pPr algn="l"/>
            <a:r>
              <a:rPr lang="zh-CN" alt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Symbol"/>
              </a:rPr>
              <a:t>σ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Symbol"/>
              </a:rPr>
              <a:t>(</a:t>
            </a:r>
            <a:r>
              <a:rPr lang="en-US" altLang="zh-CN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sym typeface="Symbol"/>
              </a:rPr>
              <a:t>e</a:t>
            </a:r>
            <a:r>
              <a:rPr lang="en-US" altLang="zh-CN" sz="1600" baseline="30000" dirty="0" err="1" smtClean="0">
                <a:solidFill>
                  <a:schemeClr val="tx1">
                    <a:lumMod val="95000"/>
                    <a:lumOff val="5000"/>
                  </a:schemeClr>
                </a:solidFill>
                <a:sym typeface="Symbol"/>
              </a:rPr>
              <a:t>+</a:t>
            </a:r>
            <a:r>
              <a:rPr lang="en-US" altLang="zh-CN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sym typeface="Symbol"/>
              </a:rPr>
              <a:t>e</a:t>
            </a:r>
            <a:r>
              <a:rPr lang="en-US" altLang="zh-CN" sz="1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Symbol"/>
              </a:rPr>
              <a:t>-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Wingdings"/>
              </a:rPr>
              <a:t>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Symbol"/>
              </a:rPr>
              <a:t>π</a:t>
            </a:r>
            <a:r>
              <a:rPr lang="en-US" altLang="zh-CN" sz="1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Symbol"/>
              </a:rPr>
              <a:t>+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Symbol"/>
              </a:rPr>
              <a:t>π</a:t>
            </a:r>
            <a:r>
              <a:rPr lang="en-US" altLang="zh-CN" sz="1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Symbol"/>
              </a:rPr>
              <a:t>-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Symbol"/>
              </a:rPr>
              <a:t>J/ψ) = (62.9±1.9±3.7) </a:t>
            </a:r>
            <a:r>
              <a:rPr lang="en-US" altLang="zh-CN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sym typeface="Symbol"/>
              </a:rPr>
              <a:t>pb</a:t>
            </a:r>
            <a:endParaRPr lang="en-US" altLang="zh-CN" sz="1600" dirty="0" smtClean="0">
              <a:solidFill>
                <a:schemeClr val="tx1">
                  <a:lumMod val="95000"/>
                  <a:lumOff val="5000"/>
                </a:schemeClr>
              </a:solidFill>
              <a:sym typeface="Symbol"/>
            </a:endParaRPr>
          </a:p>
        </p:txBody>
      </p:sp>
      <p:grpSp>
        <p:nvGrpSpPr>
          <p:cNvPr id="2" name="组合 24"/>
          <p:cNvGrpSpPr/>
          <p:nvPr/>
        </p:nvGrpSpPr>
        <p:grpSpPr>
          <a:xfrm>
            <a:off x="5217138" y="4484362"/>
            <a:ext cx="103334" cy="240644"/>
            <a:chOff x="6021517" y="4939498"/>
            <a:chExt cx="206667" cy="792088"/>
          </a:xfrm>
        </p:grpSpPr>
        <p:cxnSp>
          <p:nvCxnSpPr>
            <p:cNvPr id="32" name="直接连接符 25"/>
            <p:cNvCxnSpPr/>
            <p:nvPr/>
          </p:nvCxnSpPr>
          <p:spPr bwMode="auto">
            <a:xfrm>
              <a:off x="6121007" y="4939498"/>
              <a:ext cx="0" cy="79208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33" name="椭圆 26"/>
            <p:cNvSpPr/>
            <p:nvPr/>
          </p:nvSpPr>
          <p:spPr bwMode="auto">
            <a:xfrm flipV="1">
              <a:off x="6021517" y="5265202"/>
              <a:ext cx="206667" cy="225737"/>
            </a:xfrm>
            <a:prstGeom prst="ellipse">
              <a:avLst/>
            </a:prstGeom>
            <a:solidFill>
              <a:schemeClr val="tx1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8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Comic Sans MS" pitchFamily="66" charset="0"/>
                <a:ea typeface="宋体" charset="-122"/>
              </a:endParaRPr>
            </a:p>
          </p:txBody>
        </p:sp>
      </p:grpSp>
      <p:cxnSp>
        <p:nvCxnSpPr>
          <p:cNvPr id="38" name="Straight Arrow Connector 37"/>
          <p:cNvCxnSpPr/>
          <p:nvPr/>
        </p:nvCxnSpPr>
        <p:spPr>
          <a:xfrm flipV="1">
            <a:off x="2377225" y="4588033"/>
            <a:ext cx="2839913" cy="318101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353628" y="4095590"/>
            <a:ext cx="1967205" cy="4924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e</a:t>
            </a:r>
            <a:r>
              <a:rPr lang="en-US" baseline="30000" dirty="0" err="1" smtClean="0">
                <a:solidFill>
                  <a:srgbClr val="0000FF"/>
                </a:solidFill>
              </a:rPr>
              <a:t>+</a:t>
            </a:r>
            <a:r>
              <a:rPr lang="en-US" dirty="0" err="1" smtClean="0">
                <a:solidFill>
                  <a:srgbClr val="0000FF"/>
                </a:solidFill>
              </a:rPr>
              <a:t>e</a:t>
            </a:r>
            <a:r>
              <a:rPr lang="en-US" baseline="30000" dirty="0" smtClean="0">
                <a:solidFill>
                  <a:srgbClr val="0000FF"/>
                </a:solidFill>
              </a:rPr>
              <a:t>-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rgbClr val="0000FF"/>
                </a:solidFill>
                <a:latin typeface="Symbol"/>
                <a:sym typeface="Wingdings"/>
              </a:rPr>
              <a:t>γ</a:t>
            </a:r>
            <a:r>
              <a:rPr lang="en-US" baseline="-25000" dirty="0" smtClean="0">
                <a:solidFill>
                  <a:srgbClr val="0000FF"/>
                </a:solidFill>
                <a:sym typeface="Wingdings"/>
              </a:rPr>
              <a:t>SR</a:t>
            </a:r>
            <a:r>
              <a:rPr lang="en-US" dirty="0" smtClean="0">
                <a:solidFill>
                  <a:srgbClr val="0000FF"/>
                </a:solidFill>
                <a:latin typeface="Symbol"/>
              </a:rPr>
              <a:t>π</a:t>
            </a:r>
            <a:r>
              <a:rPr lang="en-US" baseline="30000" dirty="0" smtClean="0">
                <a:solidFill>
                  <a:srgbClr val="0000FF"/>
                </a:solidFill>
                <a:latin typeface="Symbol"/>
              </a:rPr>
              <a:t>+</a:t>
            </a:r>
            <a:r>
              <a:rPr lang="en-US" dirty="0" smtClean="0">
                <a:solidFill>
                  <a:srgbClr val="0000FF"/>
                </a:solidFill>
                <a:latin typeface="Symbol"/>
              </a:rPr>
              <a:t>π</a:t>
            </a:r>
            <a:r>
              <a:rPr lang="en-US" baseline="30000" dirty="0" smtClean="0">
                <a:solidFill>
                  <a:srgbClr val="0000FF"/>
                </a:solidFill>
                <a:latin typeface="Symbol"/>
              </a:rPr>
              <a:t>-</a:t>
            </a:r>
            <a:r>
              <a:rPr lang="en-US" dirty="0" smtClean="0">
                <a:solidFill>
                  <a:srgbClr val="0000FF"/>
                </a:solidFill>
              </a:rPr>
              <a:t>J/</a:t>
            </a:r>
            <a:r>
              <a:rPr lang="en-US" dirty="0" smtClean="0">
                <a:solidFill>
                  <a:srgbClr val="0000FF"/>
                </a:solidFill>
                <a:latin typeface="Symbol"/>
              </a:rPr>
              <a:t>ψψ</a:t>
            </a:r>
          </a:p>
          <a:p>
            <a:r>
              <a:rPr lang="en-US" sz="800" dirty="0" smtClean="0">
                <a:solidFill>
                  <a:srgbClr val="0000FF"/>
                </a:solidFill>
                <a:latin typeface="Symbol"/>
              </a:rPr>
              <a:t>   </a:t>
            </a:r>
          </a:p>
        </p:txBody>
      </p:sp>
      <p:grpSp>
        <p:nvGrpSpPr>
          <p:cNvPr id="3" name="组合 3"/>
          <p:cNvGrpSpPr/>
          <p:nvPr/>
        </p:nvGrpSpPr>
        <p:grpSpPr>
          <a:xfrm>
            <a:off x="4396419" y="800463"/>
            <a:ext cx="2778998" cy="2643835"/>
            <a:chOff x="4644008" y="836712"/>
            <a:chExt cx="4392488" cy="4359806"/>
          </a:xfrm>
        </p:grpSpPr>
        <p:pic>
          <p:nvPicPr>
            <p:cNvPr id="21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836712"/>
              <a:ext cx="4392488" cy="4359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矩形 10"/>
            <p:cNvSpPr/>
            <p:nvPr/>
          </p:nvSpPr>
          <p:spPr>
            <a:xfrm>
              <a:off x="7020271" y="908719"/>
              <a:ext cx="2016225" cy="1065830"/>
            </a:xfrm>
            <a:prstGeom prst="rect">
              <a:avLst/>
            </a:prstGeom>
            <a:solidFill>
              <a:srgbClr val="FFCCCC"/>
            </a:solidFill>
          </p:spPr>
          <p:txBody>
            <a:bodyPr wrap="square">
              <a:spAutoFit/>
            </a:bodyPr>
            <a:lstStyle/>
            <a:p>
              <a:r>
                <a:rPr lang="en-US" altLang="zh-CN" b="1" dirty="0" smtClean="0">
                  <a:solidFill>
                    <a:srgbClr val="000066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  <a:sym typeface="Symbol" pitchFamily="18" charset="2"/>
                </a:rPr>
                <a:t>Typical</a:t>
              </a:r>
              <a:endParaRPr lang="en-US" altLang="zh-CN" b="1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endParaRPr>
            </a:p>
            <a:p>
              <a:r>
                <a:rPr lang="en-US" altLang="zh-CN" b="1" dirty="0" smtClean="0">
                  <a:solidFill>
                    <a:srgbClr val="000066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  <a:sym typeface="Symbol" pitchFamily="18" charset="2"/>
                </a:rPr>
                <a:t>J/ψ </a:t>
              </a:r>
              <a:r>
                <a:rPr lang="en-US" altLang="zh-CN" b="1" dirty="0" err="1" smtClean="0">
                  <a:solidFill>
                    <a:srgbClr val="000066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  <a:sym typeface="Wingdings" pitchFamily="2" charset="2"/>
                </a:rPr>
                <a:t>μ</a:t>
              </a:r>
              <a:r>
                <a:rPr lang="en-US" altLang="zh-CN" b="1" baseline="30000" dirty="0" err="1" smtClean="0">
                  <a:solidFill>
                    <a:srgbClr val="000066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+</a:t>
              </a:r>
              <a:r>
                <a:rPr lang="en-US" altLang="zh-CN" b="1" dirty="0" err="1" smtClean="0">
                  <a:solidFill>
                    <a:srgbClr val="000066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  <a:sym typeface="Symbol"/>
                </a:rPr>
                <a:t>μ</a:t>
              </a:r>
              <a:r>
                <a:rPr lang="en-US" altLang="zh-CN" b="1" baseline="30000" dirty="0" smtClean="0">
                  <a:solidFill>
                    <a:srgbClr val="000066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-</a:t>
              </a:r>
              <a:endParaRPr lang="zh-CN" altLang="en-US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817915" y="970538"/>
            <a:ext cx="285817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sym typeface="Symbol"/>
              </a:rPr>
              <a:t>e</a:t>
            </a:r>
            <a:r>
              <a:rPr lang="en-US" altLang="zh-CN" sz="3600" baseline="30000" dirty="0" err="1" smtClean="0">
                <a:solidFill>
                  <a:schemeClr val="tx1">
                    <a:lumMod val="95000"/>
                    <a:lumOff val="5000"/>
                  </a:schemeClr>
                </a:solidFill>
                <a:sym typeface="Symbol"/>
              </a:rPr>
              <a:t>+</a:t>
            </a:r>
            <a:r>
              <a:rPr lang="en-US" altLang="zh-CN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sym typeface="Symbol"/>
              </a:rPr>
              <a:t>e</a:t>
            </a:r>
            <a:r>
              <a:rPr lang="en-US" altLang="zh-CN" sz="3600" baseline="30000" dirty="0" err="1" smtClean="0">
                <a:solidFill>
                  <a:schemeClr val="tx1">
                    <a:lumMod val="95000"/>
                    <a:lumOff val="5000"/>
                  </a:schemeClr>
                </a:solidFill>
                <a:sym typeface="Symbol"/>
              </a:rPr>
              <a:t>-</a:t>
            </a:r>
            <a:r>
              <a:rPr lang="en-US" altLang="zh-CN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sym typeface="Wingdings"/>
              </a:rPr>
              <a:t></a:t>
            </a:r>
            <a:r>
              <a:rPr lang="en-US" altLang="zh-CN" sz="3600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Symbol"/>
              </a:rPr>
              <a:t> π</a:t>
            </a:r>
            <a:r>
              <a:rPr lang="en-US" altLang="zh-CN" sz="3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Symbol"/>
              </a:rPr>
              <a:t>+</a:t>
            </a:r>
            <a:r>
              <a:rPr lang="en-US" altLang="zh-CN" sz="3600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Symbol"/>
              </a:rPr>
              <a:t>π</a:t>
            </a:r>
            <a:r>
              <a:rPr lang="en-US" altLang="zh-CN" sz="36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Symbol"/>
              </a:rPr>
              <a:t>-</a:t>
            </a:r>
            <a:r>
              <a:rPr lang="en-US" altLang="zh-CN" sz="3600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Symbol"/>
              </a:rPr>
              <a:t>J/ψ</a:t>
            </a:r>
          </a:p>
          <a:p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Symbol"/>
              </a:rPr>
              <a:t>@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sym typeface="Symbol"/>
              </a:rPr>
              <a:t>E</a:t>
            </a:r>
            <a:r>
              <a:rPr lang="en-US" sz="2800" baseline="-25000" dirty="0" err="1" smtClean="0">
                <a:solidFill>
                  <a:schemeClr val="tx1">
                    <a:lumMod val="95000"/>
                    <a:lumOff val="5000"/>
                  </a:schemeClr>
                </a:solidFill>
                <a:sym typeface="Symbol"/>
              </a:rPr>
              <a:t>cm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Symbol"/>
              </a:rPr>
              <a:t>=4260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sym typeface="Symbol"/>
              </a:rPr>
              <a:t>MeV</a:t>
            </a:r>
            <a:endParaRPr lang="en-US" sz="2800" dirty="0"/>
          </a:p>
        </p:txBody>
      </p:sp>
      <p:pic>
        <p:nvPicPr>
          <p:cNvPr id="29" name="Picture 17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59284" y="4499754"/>
            <a:ext cx="1601529" cy="92367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cxnSp>
        <p:nvCxnSpPr>
          <p:cNvPr id="31" name="Straight Arrow Connector 30"/>
          <p:cNvCxnSpPr/>
          <p:nvPr/>
        </p:nvCxnSpPr>
        <p:spPr>
          <a:xfrm>
            <a:off x="1352936" y="2838237"/>
            <a:ext cx="484635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2911748" y="2836643"/>
            <a:ext cx="497746" cy="1588"/>
          </a:xfrm>
          <a:prstGeom prst="straightConnector1">
            <a:avLst/>
          </a:prstGeom>
          <a:ln w="15875"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Explosion 1 48"/>
          <p:cNvSpPr/>
          <p:nvPr/>
        </p:nvSpPr>
        <p:spPr>
          <a:xfrm>
            <a:off x="1746062" y="2488564"/>
            <a:ext cx="1298299" cy="696165"/>
          </a:xfrm>
          <a:prstGeom prst="irregularSeal1">
            <a:avLst/>
          </a:prstGeom>
          <a:solidFill>
            <a:srgbClr val="F7FF0C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Y4260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2621013" y="2978288"/>
            <a:ext cx="423348" cy="412881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2621013" y="2409575"/>
            <a:ext cx="423348" cy="211686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rot="10800000">
            <a:off x="1588541" y="2409576"/>
            <a:ext cx="579413" cy="314267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1171997" y="2162649"/>
            <a:ext cx="51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sym typeface="Symbol"/>
              </a:rPr>
              <a:t>J/ψ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998905" y="2164765"/>
            <a:ext cx="4105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err="1" smtClean="0">
                <a:solidFill>
                  <a:srgbClr val="FF0000"/>
                </a:solidFill>
                <a:sym typeface="Symbol"/>
              </a:rPr>
              <a:t>π</a:t>
            </a:r>
            <a:r>
              <a:rPr lang="en-US" altLang="zh-CN" sz="2000" baseline="30000" dirty="0" smtClean="0">
                <a:solidFill>
                  <a:srgbClr val="FF0000"/>
                </a:solidFill>
                <a:sym typeface="Symbol"/>
              </a:rPr>
              <a:t>+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2998905" y="3065684"/>
            <a:ext cx="3777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err="1" smtClean="0">
                <a:solidFill>
                  <a:srgbClr val="FF0000"/>
                </a:solidFill>
                <a:sym typeface="Symbol"/>
              </a:rPr>
              <a:t>π</a:t>
            </a:r>
            <a:r>
              <a:rPr lang="en-US" altLang="zh-CN" sz="2000" baseline="30000" dirty="0" smtClean="0">
                <a:solidFill>
                  <a:srgbClr val="FF0000"/>
                </a:solidFill>
                <a:sym typeface="Symbol"/>
              </a:rPr>
              <a:t>-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51424" y="2564875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sym typeface="Symbol"/>
              </a:rPr>
              <a:t>e</a:t>
            </a:r>
            <a:r>
              <a:rPr lang="en-US" altLang="zh-CN" sz="24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Symbol"/>
              </a:rPr>
              <a:t>+</a:t>
            </a:r>
            <a:endParaRPr lang="en-US" sz="2400" dirty="0"/>
          </a:p>
        </p:txBody>
      </p:sp>
      <p:sp>
        <p:nvSpPr>
          <p:cNvPr id="67" name="TextBox 66"/>
          <p:cNvSpPr txBox="1"/>
          <p:nvPr/>
        </p:nvSpPr>
        <p:spPr>
          <a:xfrm>
            <a:off x="3409494" y="2531981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sym typeface="Symbol"/>
              </a:rPr>
              <a:t>e</a:t>
            </a:r>
            <a:r>
              <a:rPr lang="en-US" altLang="zh-CN" sz="24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Symbol"/>
              </a:rPr>
              <a:t>+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359369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1979"/>
            <a:ext cx="8229600" cy="1143000"/>
          </a:xfrm>
        </p:spPr>
        <p:txBody>
          <a:bodyPr/>
          <a:lstStyle/>
          <a:p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π</a:t>
            </a:r>
            <a:r>
              <a:rPr lang="en-US" baseline="30000" dirty="0" err="1" smtClean="0">
                <a:sym typeface="Wingdings"/>
              </a:rPr>
              <a:t>+</a:t>
            </a:r>
            <a:r>
              <a:rPr lang="en-US" dirty="0" err="1" smtClean="0">
                <a:sym typeface="Wingdings"/>
              </a:rPr>
              <a:t>π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 J/ψ “</a:t>
            </a:r>
            <a:r>
              <a:rPr lang="en-US" dirty="0" err="1" smtClean="0">
                <a:sym typeface="Wingdings"/>
              </a:rPr>
              <a:t>Dalitz</a:t>
            </a:r>
            <a:r>
              <a:rPr lang="en-US" dirty="0" smtClean="0">
                <a:sym typeface="Wingdings"/>
              </a:rPr>
              <a:t> plot”</a:t>
            </a:r>
            <a:endParaRPr lang="en-US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6" y="987554"/>
            <a:ext cx="9142504" cy="30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480963" y="894652"/>
            <a:ext cx="4656200" cy="34881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>
            <a:off x="2484755" y="1125026"/>
            <a:ext cx="1365378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90"/>
                </a:solidFill>
              </a:rPr>
              <a:t>BESIII PRL 100, 252001</a:t>
            </a:r>
            <a:endParaRPr lang="en-US" sz="1000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1979"/>
            <a:ext cx="8229600" cy="1143000"/>
          </a:xfrm>
        </p:spPr>
        <p:txBody>
          <a:bodyPr/>
          <a:lstStyle/>
          <a:p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π</a:t>
            </a:r>
            <a:r>
              <a:rPr lang="en-US" baseline="30000" dirty="0" err="1" smtClean="0">
                <a:sym typeface="Wingdings"/>
              </a:rPr>
              <a:t>+</a:t>
            </a:r>
            <a:r>
              <a:rPr lang="en-US" dirty="0" err="1" smtClean="0">
                <a:sym typeface="Wingdings"/>
              </a:rPr>
              <a:t>π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 J/ψ “</a:t>
            </a:r>
            <a:r>
              <a:rPr lang="en-US" dirty="0" err="1" smtClean="0">
                <a:sym typeface="Wingdings"/>
              </a:rPr>
              <a:t>Dalitz</a:t>
            </a:r>
            <a:r>
              <a:rPr lang="en-US" dirty="0" smtClean="0">
                <a:sym typeface="Wingdings"/>
              </a:rPr>
              <a:t> plot”</a:t>
            </a:r>
            <a:endParaRPr lang="en-US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6" y="987554"/>
            <a:ext cx="9142504" cy="30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494767" y="814328"/>
            <a:ext cx="4656200" cy="30099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6" y="3754715"/>
            <a:ext cx="9073008" cy="306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3064758" y="3817409"/>
            <a:ext cx="6119440" cy="29843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椭圆 6"/>
          <p:cNvSpPr/>
          <p:nvPr/>
        </p:nvSpPr>
        <p:spPr>
          <a:xfrm>
            <a:off x="2483769" y="1783258"/>
            <a:ext cx="576064" cy="1546175"/>
          </a:xfrm>
          <a:prstGeom prst="ellipse">
            <a:avLst/>
          </a:prstGeom>
          <a:noFill/>
          <a:ln>
            <a:solidFill>
              <a:srgbClr val="008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3" name="直接箭头连接符 7"/>
          <p:cNvCxnSpPr/>
          <p:nvPr/>
        </p:nvCxnSpPr>
        <p:spPr bwMode="auto">
          <a:xfrm rot="5400000">
            <a:off x="1938633" y="3924554"/>
            <a:ext cx="999064" cy="340844"/>
          </a:xfrm>
          <a:prstGeom prst="straightConnector1">
            <a:avLst/>
          </a:prstGeom>
          <a:ln>
            <a:solidFill>
              <a:srgbClr val="008000"/>
            </a:solidFill>
            <a:headEnd type="none" w="med" len="med"/>
            <a:tailEnd type="arrow"/>
          </a:ln>
          <a:effectLst/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4" name="直接箭头连接符 7"/>
          <p:cNvCxnSpPr/>
          <p:nvPr/>
        </p:nvCxnSpPr>
        <p:spPr bwMode="auto">
          <a:xfrm rot="5400000">
            <a:off x="517568" y="3863087"/>
            <a:ext cx="1536837" cy="347204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  <a:effectLst/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5" name="椭圆 6"/>
          <p:cNvSpPr/>
          <p:nvPr/>
        </p:nvSpPr>
        <p:spPr>
          <a:xfrm>
            <a:off x="1285987" y="1722095"/>
            <a:ext cx="576064" cy="1546175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57" name="Object 56"/>
          <p:cNvGraphicFramePr>
            <a:graphicFrameLocks noChangeAspect="1"/>
          </p:cNvGraphicFramePr>
          <p:nvPr/>
        </p:nvGraphicFramePr>
        <p:xfrm>
          <a:off x="1348105" y="3703661"/>
          <a:ext cx="14351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09" name="Equation" r:id="rId6" imgW="1435100" imgH="241300" progId="Equation.DSMT4">
                  <p:embed/>
                </p:oleObj>
              </mc:Choice>
              <mc:Fallback>
                <p:oleObj name="Equation" r:id="rId6" imgW="1435100" imgH="2413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8105" y="3703661"/>
                        <a:ext cx="1435100" cy="241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2484755" y="1125026"/>
            <a:ext cx="1365378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90"/>
                </a:solidFill>
              </a:rPr>
              <a:t>BESIII PRL 100, 252001</a:t>
            </a:r>
            <a:endParaRPr lang="en-US" sz="1000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1979"/>
            <a:ext cx="8229600" cy="1143000"/>
          </a:xfrm>
        </p:spPr>
        <p:txBody>
          <a:bodyPr/>
          <a:lstStyle/>
          <a:p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π</a:t>
            </a:r>
            <a:r>
              <a:rPr lang="en-US" baseline="30000" dirty="0" err="1" smtClean="0">
                <a:sym typeface="Wingdings"/>
              </a:rPr>
              <a:t>+</a:t>
            </a:r>
            <a:r>
              <a:rPr lang="en-US" dirty="0" err="1" smtClean="0">
                <a:sym typeface="Wingdings"/>
              </a:rPr>
              <a:t>π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 J/ψ “</a:t>
            </a:r>
            <a:r>
              <a:rPr lang="en-US" dirty="0" err="1" smtClean="0">
                <a:sym typeface="Wingdings"/>
              </a:rPr>
              <a:t>Dalitz</a:t>
            </a:r>
            <a:r>
              <a:rPr lang="en-US" dirty="0" smtClean="0">
                <a:sym typeface="Wingdings"/>
              </a:rPr>
              <a:t> plot”</a:t>
            </a:r>
            <a:endParaRPr lang="en-US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6" y="987554"/>
            <a:ext cx="9142504" cy="30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480963" y="894652"/>
            <a:ext cx="4656200" cy="30099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6" y="3754715"/>
            <a:ext cx="9073008" cy="306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3064758" y="3817409"/>
            <a:ext cx="6119440" cy="29843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直接箭头连接符 7"/>
          <p:cNvCxnSpPr/>
          <p:nvPr/>
        </p:nvCxnSpPr>
        <p:spPr bwMode="auto">
          <a:xfrm rot="10800000" flipV="1">
            <a:off x="3277041" y="5309603"/>
            <a:ext cx="347203" cy="327173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  <a:effectLst/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直接箭头连接符 7"/>
          <p:cNvCxnSpPr/>
          <p:nvPr/>
        </p:nvCxnSpPr>
        <p:spPr bwMode="auto">
          <a:xfrm rot="5400000" flipH="1" flipV="1">
            <a:off x="3871978" y="4563273"/>
            <a:ext cx="666599" cy="1588"/>
          </a:xfrm>
          <a:prstGeom prst="straightConnector1">
            <a:avLst/>
          </a:prstGeom>
          <a:ln>
            <a:solidFill>
              <a:srgbClr val="008000"/>
            </a:solidFill>
            <a:headEnd type="none" w="med" len="med"/>
            <a:tailEnd type="arrow"/>
          </a:ln>
          <a:effectLst/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直接箭头连接符 7"/>
          <p:cNvCxnSpPr/>
          <p:nvPr/>
        </p:nvCxnSpPr>
        <p:spPr bwMode="auto">
          <a:xfrm>
            <a:off x="4214653" y="4941083"/>
            <a:ext cx="501303" cy="334197"/>
          </a:xfrm>
          <a:prstGeom prst="straightConnector1">
            <a:avLst/>
          </a:prstGeom>
          <a:ln>
            <a:solidFill>
              <a:srgbClr val="008000"/>
            </a:solidFill>
            <a:headEnd type="none" w="med" len="med"/>
            <a:tailEnd type="arrow"/>
          </a:ln>
          <a:effectLst/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0" name="Right Arrow 29"/>
          <p:cNvSpPr/>
          <p:nvPr/>
        </p:nvSpPr>
        <p:spPr>
          <a:xfrm rot="19543183">
            <a:off x="3820212" y="4785441"/>
            <a:ext cx="512880" cy="437338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TextBox 34"/>
          <p:cNvSpPr txBox="1"/>
          <p:nvPr/>
        </p:nvSpPr>
        <p:spPr>
          <a:xfrm>
            <a:off x="3964796" y="4764187"/>
            <a:ext cx="357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90"/>
                </a:solidFill>
              </a:rPr>
              <a:t>Z</a:t>
            </a:r>
            <a:r>
              <a:rPr lang="en-US" baseline="-25000" dirty="0" err="1" smtClean="0">
                <a:solidFill>
                  <a:srgbClr val="000090"/>
                </a:solidFill>
              </a:rPr>
              <a:t>c</a:t>
            </a:r>
            <a:endParaRPr lang="en-US" baseline="-25000" dirty="0">
              <a:solidFill>
                <a:srgbClr val="00009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075062" y="3852024"/>
            <a:ext cx="4183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8000"/>
                </a:solidFill>
              </a:rPr>
              <a:t>π</a:t>
            </a:r>
            <a:r>
              <a:rPr lang="en-US" sz="2000" b="1" baseline="30000" dirty="0" smtClean="0">
                <a:solidFill>
                  <a:srgbClr val="008000"/>
                </a:solidFill>
              </a:rPr>
              <a:t>+</a:t>
            </a:r>
            <a:endParaRPr lang="en-US" sz="2000" b="1" baseline="30000" dirty="0">
              <a:solidFill>
                <a:srgbClr val="008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992291" y="5329233"/>
            <a:ext cx="3988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π</a:t>
            </a:r>
            <a:r>
              <a:rPr lang="en-US" sz="2000" b="1" baseline="30000" dirty="0" smtClean="0">
                <a:solidFill>
                  <a:srgbClr val="FF0000"/>
                </a:solidFill>
              </a:rPr>
              <a:t>-</a:t>
            </a:r>
            <a:endParaRPr lang="en-US" sz="2000" b="1" baseline="30000" dirty="0">
              <a:solidFill>
                <a:srgbClr val="FF0000"/>
              </a:solidFill>
            </a:endParaRPr>
          </a:p>
        </p:txBody>
      </p:sp>
      <p:sp>
        <p:nvSpPr>
          <p:cNvPr id="40" name="椭圆 6"/>
          <p:cNvSpPr/>
          <p:nvPr/>
        </p:nvSpPr>
        <p:spPr>
          <a:xfrm rot="19722774">
            <a:off x="4383580" y="3805584"/>
            <a:ext cx="622966" cy="1820284"/>
          </a:xfrm>
          <a:prstGeom prst="ellipse">
            <a:avLst/>
          </a:prstGeom>
          <a:noFill/>
          <a:ln>
            <a:solidFill>
              <a:srgbClr val="008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TextBox 40"/>
          <p:cNvSpPr txBox="1"/>
          <p:nvPr/>
        </p:nvSpPr>
        <p:spPr>
          <a:xfrm>
            <a:off x="4493416" y="4252134"/>
            <a:ext cx="108977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8000"/>
                </a:solidFill>
              </a:rPr>
              <a:t>Z</a:t>
            </a:r>
            <a:r>
              <a:rPr lang="en-US" baseline="-25000" dirty="0" err="1" smtClean="0">
                <a:solidFill>
                  <a:srgbClr val="008000"/>
                </a:solidFill>
              </a:rPr>
              <a:t>c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  <a:sym typeface="Wingdings"/>
              </a:rPr>
              <a:t>πJ/ψ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  <a:sym typeface="Wingdings"/>
              </a:rPr>
              <a:t>“signal”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2" name="椭圆 6"/>
          <p:cNvSpPr/>
          <p:nvPr/>
        </p:nvSpPr>
        <p:spPr>
          <a:xfrm rot="15781744">
            <a:off x="3893000" y="4251592"/>
            <a:ext cx="622966" cy="2457775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TextBox 42"/>
          <p:cNvSpPr txBox="1"/>
          <p:nvPr/>
        </p:nvSpPr>
        <p:spPr>
          <a:xfrm rot="21180600">
            <a:off x="3624244" y="5417786"/>
            <a:ext cx="1270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“reflection”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3500143" y="4897367"/>
            <a:ext cx="574919" cy="524897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3465926" y="4940272"/>
            <a:ext cx="609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Y</a:t>
            </a:r>
            <a:r>
              <a:rPr lang="en-US" baseline="-25000" dirty="0" smtClean="0">
                <a:solidFill>
                  <a:srgbClr val="800000"/>
                </a:solidFill>
              </a:rPr>
              <a:t>4260</a:t>
            </a:r>
            <a:endParaRPr lang="en-US" baseline="-25000" dirty="0">
              <a:solidFill>
                <a:srgbClr val="800000"/>
              </a:solidFill>
            </a:endParaRPr>
          </a:p>
        </p:txBody>
      </p:sp>
      <p:sp>
        <p:nvSpPr>
          <p:cNvPr id="52" name="椭圆 6"/>
          <p:cNvSpPr/>
          <p:nvPr/>
        </p:nvSpPr>
        <p:spPr>
          <a:xfrm>
            <a:off x="2483769" y="1783258"/>
            <a:ext cx="576064" cy="1546175"/>
          </a:xfrm>
          <a:prstGeom prst="ellipse">
            <a:avLst/>
          </a:prstGeom>
          <a:noFill/>
          <a:ln>
            <a:solidFill>
              <a:srgbClr val="008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3" name="直接箭头连接符 7"/>
          <p:cNvCxnSpPr/>
          <p:nvPr/>
        </p:nvCxnSpPr>
        <p:spPr bwMode="auto">
          <a:xfrm rot="5400000">
            <a:off x="1938633" y="3924554"/>
            <a:ext cx="999064" cy="340844"/>
          </a:xfrm>
          <a:prstGeom prst="straightConnector1">
            <a:avLst/>
          </a:prstGeom>
          <a:ln>
            <a:solidFill>
              <a:srgbClr val="008000"/>
            </a:solidFill>
            <a:headEnd type="none" w="med" len="med"/>
            <a:tailEnd type="arrow"/>
          </a:ln>
          <a:effectLst/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4" name="直接箭头连接符 7"/>
          <p:cNvCxnSpPr/>
          <p:nvPr/>
        </p:nvCxnSpPr>
        <p:spPr bwMode="auto">
          <a:xfrm rot="5400000">
            <a:off x="515266" y="3863087"/>
            <a:ext cx="1536837" cy="347204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  <a:effectLst/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5" name="椭圆 6"/>
          <p:cNvSpPr/>
          <p:nvPr/>
        </p:nvSpPr>
        <p:spPr>
          <a:xfrm>
            <a:off x="1285987" y="1722095"/>
            <a:ext cx="576064" cy="1546175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57" name="Object 56"/>
          <p:cNvGraphicFramePr>
            <a:graphicFrameLocks noChangeAspect="1"/>
          </p:cNvGraphicFramePr>
          <p:nvPr/>
        </p:nvGraphicFramePr>
        <p:xfrm>
          <a:off x="1173487" y="3724325"/>
          <a:ext cx="14351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783" name="Equation" r:id="rId6" imgW="1435100" imgH="241300" progId="Equation.DSMT4">
                  <p:embed/>
                </p:oleObj>
              </mc:Choice>
              <mc:Fallback>
                <p:oleObj name="Equation" r:id="rId6" imgW="1435100" imgH="2413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3487" y="3724325"/>
                        <a:ext cx="1435100" cy="241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493416" y="6163513"/>
            <a:ext cx="528620" cy="393725"/>
          </a:xfrm>
          <a:prstGeom prst="rect">
            <a:avLst/>
          </a:prstGeom>
        </p:spPr>
      </p:pic>
      <p:graphicFrame>
        <p:nvGraphicFramePr>
          <p:cNvPr id="48134" name="Object 6"/>
          <p:cNvGraphicFramePr>
            <a:graphicFrameLocks noChangeAspect="1"/>
          </p:cNvGraphicFramePr>
          <p:nvPr/>
        </p:nvGraphicFramePr>
        <p:xfrm>
          <a:off x="3175000" y="5938838"/>
          <a:ext cx="2408238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784" name="Equation" r:id="rId9" imgW="1524000" imgH="266700" progId="Equation.DSMT4">
                  <p:embed/>
                </p:oleObj>
              </mc:Choice>
              <mc:Fallback>
                <p:oleObj name="Equation" r:id="rId9" imgW="1524000" imgH="2667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5000" y="5938838"/>
                        <a:ext cx="2408238" cy="422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35" name="Object 7"/>
          <p:cNvGraphicFramePr>
            <a:graphicFrameLocks noChangeAspect="1"/>
          </p:cNvGraphicFramePr>
          <p:nvPr/>
        </p:nvGraphicFramePr>
        <p:xfrm>
          <a:off x="4883150" y="6249988"/>
          <a:ext cx="941388" cy="309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785" name="Equation" r:id="rId11" imgW="520700" imgH="241300" progId="Equation.DSMT4">
                  <p:embed/>
                </p:oleObj>
              </mc:Choice>
              <mc:Fallback>
                <p:oleObj name="Equation" r:id="rId11" imgW="520700" imgH="2413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3150" y="6249988"/>
                        <a:ext cx="941388" cy="309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2484755" y="1125026"/>
            <a:ext cx="1365378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90"/>
                </a:solidFill>
              </a:rPr>
              <a:t>BESIII PRL 100, 252001</a:t>
            </a:r>
            <a:endParaRPr lang="en-US" sz="1000" dirty="0">
              <a:solidFill>
                <a:srgbClr val="00009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15548" y="5075797"/>
            <a:ext cx="530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sym typeface="Wingdings"/>
              </a:rPr>
              <a:t>J/ψ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1979"/>
            <a:ext cx="8229600" cy="1143000"/>
          </a:xfrm>
        </p:spPr>
        <p:txBody>
          <a:bodyPr/>
          <a:lstStyle/>
          <a:p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π</a:t>
            </a:r>
            <a:r>
              <a:rPr lang="en-US" baseline="30000" dirty="0" err="1" smtClean="0">
                <a:sym typeface="Wingdings"/>
              </a:rPr>
              <a:t>+</a:t>
            </a:r>
            <a:r>
              <a:rPr lang="en-US" dirty="0" err="1" smtClean="0">
                <a:sym typeface="Wingdings"/>
              </a:rPr>
              <a:t>π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 J/ψ “</a:t>
            </a:r>
            <a:r>
              <a:rPr lang="en-US" dirty="0" err="1" smtClean="0">
                <a:sym typeface="Wingdings"/>
              </a:rPr>
              <a:t>Dalitz</a:t>
            </a:r>
            <a:r>
              <a:rPr lang="en-US" dirty="0" smtClean="0">
                <a:sym typeface="Wingdings"/>
              </a:rPr>
              <a:t> plot”</a:t>
            </a:r>
            <a:endParaRPr lang="en-US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6" y="987554"/>
            <a:ext cx="9142504" cy="30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480963" y="894652"/>
            <a:ext cx="4656200" cy="30099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6" y="3754715"/>
            <a:ext cx="9073008" cy="306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3064758" y="3817409"/>
            <a:ext cx="6119440" cy="29843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直接箭头连接符 7"/>
          <p:cNvCxnSpPr/>
          <p:nvPr/>
        </p:nvCxnSpPr>
        <p:spPr bwMode="auto">
          <a:xfrm rot="10800000" flipV="1">
            <a:off x="3277041" y="5309603"/>
            <a:ext cx="347203" cy="327173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  <a:effectLst/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直接箭头连接符 7"/>
          <p:cNvCxnSpPr/>
          <p:nvPr/>
        </p:nvCxnSpPr>
        <p:spPr bwMode="auto">
          <a:xfrm rot="5400000" flipH="1" flipV="1">
            <a:off x="3871978" y="4563273"/>
            <a:ext cx="666599" cy="1588"/>
          </a:xfrm>
          <a:prstGeom prst="straightConnector1">
            <a:avLst/>
          </a:prstGeom>
          <a:ln>
            <a:solidFill>
              <a:srgbClr val="008000"/>
            </a:solidFill>
            <a:headEnd type="none" w="med" len="med"/>
            <a:tailEnd type="arrow"/>
          </a:ln>
          <a:effectLst/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直接箭头连接符 7"/>
          <p:cNvCxnSpPr/>
          <p:nvPr/>
        </p:nvCxnSpPr>
        <p:spPr bwMode="auto">
          <a:xfrm>
            <a:off x="4214653" y="4941083"/>
            <a:ext cx="501303" cy="334197"/>
          </a:xfrm>
          <a:prstGeom prst="straightConnector1">
            <a:avLst/>
          </a:prstGeom>
          <a:ln>
            <a:solidFill>
              <a:srgbClr val="008000"/>
            </a:solidFill>
            <a:headEnd type="none" w="med" len="med"/>
            <a:tailEnd type="arrow"/>
          </a:ln>
          <a:effectLst/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0" name="Right Arrow 29"/>
          <p:cNvSpPr/>
          <p:nvPr/>
        </p:nvSpPr>
        <p:spPr>
          <a:xfrm rot="19543183">
            <a:off x="3820212" y="4785441"/>
            <a:ext cx="512880" cy="437338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TextBox 34"/>
          <p:cNvSpPr txBox="1"/>
          <p:nvPr/>
        </p:nvSpPr>
        <p:spPr>
          <a:xfrm>
            <a:off x="3964796" y="4764187"/>
            <a:ext cx="357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90"/>
                </a:solidFill>
              </a:rPr>
              <a:t>Z</a:t>
            </a:r>
            <a:r>
              <a:rPr lang="en-US" baseline="-25000" dirty="0" err="1" smtClean="0">
                <a:solidFill>
                  <a:srgbClr val="000090"/>
                </a:solidFill>
              </a:rPr>
              <a:t>c</a:t>
            </a:r>
            <a:endParaRPr lang="en-US" baseline="-25000" dirty="0">
              <a:solidFill>
                <a:srgbClr val="00009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075062" y="3852024"/>
            <a:ext cx="4183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8000"/>
                </a:solidFill>
              </a:rPr>
              <a:t>π</a:t>
            </a:r>
            <a:r>
              <a:rPr lang="en-US" sz="2000" b="1" baseline="30000" dirty="0" smtClean="0">
                <a:solidFill>
                  <a:srgbClr val="008000"/>
                </a:solidFill>
              </a:rPr>
              <a:t>+</a:t>
            </a:r>
            <a:endParaRPr lang="en-US" sz="2000" b="1" baseline="30000" dirty="0">
              <a:solidFill>
                <a:srgbClr val="008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715956" y="5022154"/>
            <a:ext cx="569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J/ψ</a:t>
            </a:r>
            <a:endParaRPr lang="en-US" sz="2000" b="1" baseline="30000" dirty="0">
              <a:solidFill>
                <a:srgbClr val="008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992291" y="5329233"/>
            <a:ext cx="3988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π</a:t>
            </a:r>
            <a:r>
              <a:rPr lang="en-US" sz="2000" b="1" baseline="30000" dirty="0" smtClean="0">
                <a:solidFill>
                  <a:srgbClr val="FF0000"/>
                </a:solidFill>
              </a:rPr>
              <a:t>-</a:t>
            </a:r>
            <a:endParaRPr lang="en-US" sz="2000" b="1" baseline="30000" dirty="0">
              <a:solidFill>
                <a:srgbClr val="FF0000"/>
              </a:solidFill>
            </a:endParaRPr>
          </a:p>
        </p:txBody>
      </p:sp>
      <p:sp>
        <p:nvSpPr>
          <p:cNvPr id="40" name="椭圆 6"/>
          <p:cNvSpPr/>
          <p:nvPr/>
        </p:nvSpPr>
        <p:spPr>
          <a:xfrm rot="19722774">
            <a:off x="4383580" y="3805584"/>
            <a:ext cx="622966" cy="1820284"/>
          </a:xfrm>
          <a:prstGeom prst="ellipse">
            <a:avLst/>
          </a:prstGeom>
          <a:noFill/>
          <a:ln>
            <a:solidFill>
              <a:srgbClr val="008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TextBox 40"/>
          <p:cNvSpPr txBox="1"/>
          <p:nvPr/>
        </p:nvSpPr>
        <p:spPr>
          <a:xfrm>
            <a:off x="4493416" y="4252134"/>
            <a:ext cx="108977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8000"/>
                </a:solidFill>
              </a:rPr>
              <a:t>Z</a:t>
            </a:r>
            <a:r>
              <a:rPr lang="en-US" baseline="-25000" dirty="0" err="1" smtClean="0">
                <a:solidFill>
                  <a:srgbClr val="008000"/>
                </a:solidFill>
              </a:rPr>
              <a:t>c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  <a:sym typeface="Wingdings"/>
              </a:rPr>
              <a:t>πJ/ψ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  <a:sym typeface="Wingdings"/>
              </a:rPr>
              <a:t>“signal”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2" name="椭圆 6"/>
          <p:cNvSpPr/>
          <p:nvPr/>
        </p:nvSpPr>
        <p:spPr>
          <a:xfrm rot="15781744">
            <a:off x="3893000" y="4251592"/>
            <a:ext cx="622966" cy="2457775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TextBox 42"/>
          <p:cNvSpPr txBox="1"/>
          <p:nvPr/>
        </p:nvSpPr>
        <p:spPr>
          <a:xfrm rot="21180600">
            <a:off x="3624244" y="5417786"/>
            <a:ext cx="1270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“reflection”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3500143" y="4897367"/>
            <a:ext cx="574919" cy="524897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3465926" y="4940272"/>
            <a:ext cx="609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Y</a:t>
            </a:r>
            <a:r>
              <a:rPr lang="en-US" baseline="-25000" dirty="0" smtClean="0">
                <a:solidFill>
                  <a:srgbClr val="800000"/>
                </a:solidFill>
              </a:rPr>
              <a:t>4260</a:t>
            </a:r>
            <a:endParaRPr lang="en-US" baseline="-25000" dirty="0">
              <a:solidFill>
                <a:srgbClr val="800000"/>
              </a:solidFill>
            </a:endParaRPr>
          </a:p>
        </p:txBody>
      </p:sp>
      <p:pic>
        <p:nvPicPr>
          <p:cNvPr id="51" name="Picture 50" descr="Screen Shot 2017-01-11 at 5.36.10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5438" y="987554"/>
            <a:ext cx="3897615" cy="2797112"/>
          </a:xfrm>
          <a:prstGeom prst="rect">
            <a:avLst/>
          </a:prstGeom>
        </p:spPr>
      </p:pic>
      <p:sp>
        <p:nvSpPr>
          <p:cNvPr id="52" name="椭圆 6"/>
          <p:cNvSpPr/>
          <p:nvPr/>
        </p:nvSpPr>
        <p:spPr>
          <a:xfrm>
            <a:off x="2483769" y="1783258"/>
            <a:ext cx="576064" cy="1546175"/>
          </a:xfrm>
          <a:prstGeom prst="ellipse">
            <a:avLst/>
          </a:prstGeom>
          <a:noFill/>
          <a:ln>
            <a:solidFill>
              <a:srgbClr val="008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3" name="直接箭头连接符 7"/>
          <p:cNvCxnSpPr/>
          <p:nvPr/>
        </p:nvCxnSpPr>
        <p:spPr bwMode="auto">
          <a:xfrm rot="5400000">
            <a:off x="1938633" y="3924554"/>
            <a:ext cx="999064" cy="340844"/>
          </a:xfrm>
          <a:prstGeom prst="straightConnector1">
            <a:avLst/>
          </a:prstGeom>
          <a:ln>
            <a:solidFill>
              <a:srgbClr val="008000"/>
            </a:solidFill>
            <a:headEnd type="none" w="med" len="med"/>
            <a:tailEnd type="arrow"/>
          </a:ln>
          <a:effectLst/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4" name="直接箭头连接符 7"/>
          <p:cNvCxnSpPr/>
          <p:nvPr/>
        </p:nvCxnSpPr>
        <p:spPr bwMode="auto">
          <a:xfrm rot="5400000">
            <a:off x="515266" y="3863087"/>
            <a:ext cx="1536837" cy="347204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  <a:effectLst/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5" name="椭圆 6"/>
          <p:cNvSpPr/>
          <p:nvPr/>
        </p:nvSpPr>
        <p:spPr>
          <a:xfrm>
            <a:off x="1285987" y="1722095"/>
            <a:ext cx="576064" cy="1546175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57" name="Object 56"/>
          <p:cNvGraphicFramePr>
            <a:graphicFrameLocks noChangeAspect="1"/>
          </p:cNvGraphicFramePr>
          <p:nvPr/>
        </p:nvGraphicFramePr>
        <p:xfrm>
          <a:off x="1173487" y="3724325"/>
          <a:ext cx="14351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857" name="Equation" r:id="rId7" imgW="1435100" imgH="241300" progId="Equation.DSMT4">
                  <p:embed/>
                </p:oleObj>
              </mc:Choice>
              <mc:Fallback>
                <p:oleObj name="Equation" r:id="rId7" imgW="1435100" imgH="2413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3487" y="3724325"/>
                        <a:ext cx="1435100" cy="241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9" name="直接箭头连接符 7"/>
          <p:cNvCxnSpPr/>
          <p:nvPr/>
        </p:nvCxnSpPr>
        <p:spPr bwMode="auto">
          <a:xfrm rot="10800000" flipV="1">
            <a:off x="7059204" y="4799719"/>
            <a:ext cx="347203" cy="327173"/>
          </a:xfrm>
          <a:prstGeom prst="straightConnector1">
            <a:avLst/>
          </a:prstGeom>
          <a:ln>
            <a:solidFill>
              <a:srgbClr val="0000FF"/>
            </a:solidFill>
            <a:headEnd type="none" w="med" len="med"/>
            <a:tailEnd type="arrow"/>
          </a:ln>
          <a:effectLst/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0" name="直接箭头连接符 7"/>
          <p:cNvCxnSpPr/>
          <p:nvPr/>
        </p:nvCxnSpPr>
        <p:spPr bwMode="auto">
          <a:xfrm rot="5400000" flipH="1" flipV="1">
            <a:off x="7654141" y="4053389"/>
            <a:ext cx="666599" cy="1588"/>
          </a:xfrm>
          <a:prstGeom prst="straightConnector1">
            <a:avLst/>
          </a:prstGeom>
          <a:ln>
            <a:solidFill>
              <a:srgbClr val="008000"/>
            </a:solidFill>
            <a:headEnd type="none" w="med" len="med"/>
            <a:tailEnd type="arrow"/>
          </a:ln>
          <a:effectLst/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1" name="直接箭头连接符 7"/>
          <p:cNvCxnSpPr/>
          <p:nvPr/>
        </p:nvCxnSpPr>
        <p:spPr bwMode="auto">
          <a:xfrm>
            <a:off x="7996816" y="4431199"/>
            <a:ext cx="501303" cy="334197"/>
          </a:xfrm>
          <a:prstGeom prst="straightConnector1">
            <a:avLst/>
          </a:prstGeom>
          <a:ln>
            <a:solidFill>
              <a:srgbClr val="008000"/>
            </a:solidFill>
            <a:headEnd type="none" w="med" len="med"/>
            <a:tailEnd type="arrow"/>
          </a:ln>
          <a:effectLst/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2" name="Right Arrow 61"/>
          <p:cNvSpPr/>
          <p:nvPr/>
        </p:nvSpPr>
        <p:spPr>
          <a:xfrm rot="19543183">
            <a:off x="7602375" y="4275557"/>
            <a:ext cx="512880" cy="437338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3" name="TextBox 62"/>
          <p:cNvSpPr txBox="1"/>
          <p:nvPr/>
        </p:nvSpPr>
        <p:spPr>
          <a:xfrm>
            <a:off x="7763650" y="4246533"/>
            <a:ext cx="33310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f</a:t>
            </a:r>
            <a:r>
              <a:rPr lang="en-US" baseline="-25000" dirty="0" smtClean="0">
                <a:solidFill>
                  <a:srgbClr val="008000"/>
                </a:solidFill>
              </a:rPr>
              <a:t>0</a:t>
            </a:r>
            <a:endParaRPr lang="en-US" baseline="-25000" dirty="0">
              <a:solidFill>
                <a:srgbClr val="008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836519" y="3418062"/>
            <a:ext cx="4183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8000"/>
                </a:solidFill>
              </a:rPr>
              <a:t>π</a:t>
            </a:r>
            <a:r>
              <a:rPr lang="en-US" sz="2000" b="1" baseline="30000" dirty="0" smtClean="0">
                <a:solidFill>
                  <a:srgbClr val="008000"/>
                </a:solidFill>
              </a:rPr>
              <a:t>+</a:t>
            </a:r>
            <a:endParaRPr lang="en-US" sz="2000" b="1" baseline="30000" dirty="0">
              <a:solidFill>
                <a:srgbClr val="008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679078" y="5028811"/>
            <a:ext cx="569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J/ψ</a:t>
            </a:r>
            <a:endParaRPr lang="en-US" sz="2000" b="1" baseline="30000" dirty="0">
              <a:solidFill>
                <a:srgbClr val="0000FF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419693" y="4466039"/>
            <a:ext cx="3988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8000"/>
                </a:solidFill>
              </a:rPr>
              <a:t>π</a:t>
            </a:r>
            <a:r>
              <a:rPr lang="en-US" sz="2000" b="1" baseline="30000" dirty="0" smtClean="0">
                <a:solidFill>
                  <a:srgbClr val="008000"/>
                </a:solidFill>
              </a:rPr>
              <a:t>-</a:t>
            </a:r>
            <a:endParaRPr lang="en-US" sz="2000" b="1" baseline="30000" dirty="0">
              <a:solidFill>
                <a:srgbClr val="0080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8193873" y="3787800"/>
            <a:ext cx="99032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f</a:t>
            </a:r>
            <a:r>
              <a:rPr lang="en-US" baseline="-25000" dirty="0" smtClean="0">
                <a:solidFill>
                  <a:srgbClr val="008000"/>
                </a:solidFill>
              </a:rPr>
              <a:t>0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err="1" smtClean="0">
                <a:solidFill>
                  <a:srgbClr val="008000"/>
                </a:solidFill>
                <a:sym typeface="Wingdings"/>
              </a:rPr>
              <a:t>π</a:t>
            </a:r>
            <a:r>
              <a:rPr lang="en-US" baseline="30000" dirty="0" err="1" smtClean="0">
                <a:solidFill>
                  <a:srgbClr val="008000"/>
                </a:solidFill>
                <a:sym typeface="Wingdings"/>
              </a:rPr>
              <a:t>+</a:t>
            </a:r>
            <a:r>
              <a:rPr lang="en-US" dirty="0" err="1" smtClean="0">
                <a:solidFill>
                  <a:srgbClr val="008000"/>
                </a:solidFill>
                <a:sym typeface="Wingdings"/>
              </a:rPr>
              <a:t>π</a:t>
            </a:r>
            <a:r>
              <a:rPr lang="en-US" baseline="30000" dirty="0" smtClean="0">
                <a:solidFill>
                  <a:srgbClr val="008000"/>
                </a:solidFill>
                <a:sym typeface="Wingdings"/>
              </a:rPr>
              <a:t>-</a:t>
            </a:r>
          </a:p>
        </p:txBody>
      </p:sp>
      <p:sp>
        <p:nvSpPr>
          <p:cNvPr id="71" name="Oval 70"/>
          <p:cNvSpPr/>
          <p:nvPr/>
        </p:nvSpPr>
        <p:spPr>
          <a:xfrm>
            <a:off x="7282306" y="4387483"/>
            <a:ext cx="574919" cy="524897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7248089" y="4430388"/>
            <a:ext cx="609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Y</a:t>
            </a:r>
            <a:r>
              <a:rPr lang="en-US" baseline="-25000" dirty="0" smtClean="0">
                <a:solidFill>
                  <a:srgbClr val="800000"/>
                </a:solidFill>
              </a:rPr>
              <a:t>4260</a:t>
            </a:r>
            <a:endParaRPr lang="en-US" baseline="-25000" dirty="0">
              <a:solidFill>
                <a:srgbClr val="800000"/>
              </a:solidFill>
            </a:endParaRP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4493416" y="6163513"/>
            <a:ext cx="528620" cy="393725"/>
          </a:xfrm>
          <a:prstGeom prst="rect">
            <a:avLst/>
          </a:prstGeom>
        </p:spPr>
      </p:pic>
      <p:graphicFrame>
        <p:nvGraphicFramePr>
          <p:cNvPr id="48134" name="Object 6"/>
          <p:cNvGraphicFramePr>
            <a:graphicFrameLocks noChangeAspect="1"/>
          </p:cNvGraphicFramePr>
          <p:nvPr/>
        </p:nvGraphicFramePr>
        <p:xfrm>
          <a:off x="3175000" y="5938838"/>
          <a:ext cx="2408238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858" name="Equation" r:id="rId10" imgW="1524000" imgH="266700" progId="Equation.DSMT4">
                  <p:embed/>
                </p:oleObj>
              </mc:Choice>
              <mc:Fallback>
                <p:oleObj name="Equation" r:id="rId10" imgW="1524000" imgH="2667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5000" y="5938838"/>
                        <a:ext cx="2408238" cy="422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35" name="Object 7"/>
          <p:cNvGraphicFramePr>
            <a:graphicFrameLocks noChangeAspect="1"/>
          </p:cNvGraphicFramePr>
          <p:nvPr/>
        </p:nvGraphicFramePr>
        <p:xfrm>
          <a:off x="4883150" y="6249988"/>
          <a:ext cx="941388" cy="309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859" name="Equation" r:id="rId12" imgW="520700" imgH="241300" progId="Equation.DSMT4">
                  <p:embed/>
                </p:oleObj>
              </mc:Choice>
              <mc:Fallback>
                <p:oleObj name="Equation" r:id="rId12" imgW="520700" imgH="2413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3150" y="6249988"/>
                        <a:ext cx="941388" cy="309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2" name="Picture 8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256473" y="3972240"/>
            <a:ext cx="528620" cy="393725"/>
          </a:xfrm>
          <a:prstGeom prst="rect">
            <a:avLst/>
          </a:prstGeom>
        </p:spPr>
      </p:pic>
      <p:graphicFrame>
        <p:nvGraphicFramePr>
          <p:cNvPr id="48138" name="Object 10"/>
          <p:cNvGraphicFramePr>
            <a:graphicFrameLocks noChangeAspect="1"/>
          </p:cNvGraphicFramePr>
          <p:nvPr/>
        </p:nvGraphicFramePr>
        <p:xfrm>
          <a:off x="5434013" y="3741738"/>
          <a:ext cx="2038350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860" name="Equation" r:id="rId14" imgW="1574800" imgH="266700" progId="Equation.DSMT4">
                  <p:embed/>
                </p:oleObj>
              </mc:Choice>
              <mc:Fallback>
                <p:oleObj name="Equation" r:id="rId14" imgW="1574800" imgH="2667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4013" y="3741738"/>
                        <a:ext cx="2038350" cy="346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39" name="Object 11"/>
          <p:cNvGraphicFramePr>
            <a:graphicFrameLocks noChangeAspect="1"/>
          </p:cNvGraphicFramePr>
          <p:nvPr/>
        </p:nvGraphicFramePr>
        <p:xfrm>
          <a:off x="6662738" y="4081463"/>
          <a:ext cx="642937" cy="277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861" name="Equation" r:id="rId16" imgW="355600" imgH="215900" progId="Equation.DSMT4">
                  <p:embed/>
                </p:oleObj>
              </mc:Choice>
              <mc:Fallback>
                <p:oleObj name="Equation" r:id="rId16" imgW="355600" imgH="21590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2738" y="4081463"/>
                        <a:ext cx="642937" cy="277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2484755" y="1125026"/>
            <a:ext cx="1365378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90"/>
                </a:solidFill>
              </a:rPr>
              <a:t>BESIII PRL 100, 252001</a:t>
            </a:r>
            <a:endParaRPr lang="en-US" sz="1000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9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986" y="2042972"/>
            <a:ext cx="4463623" cy="3204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99974" y="4973608"/>
            <a:ext cx="3890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/>
            <a:endParaRPr lang="en-US" altLang="zh-CN" b="1" dirty="0" smtClean="0">
              <a:solidFill>
                <a:srgbClr val="0000FF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marL="457200" indent="-457200" algn="l">
              <a:buFont typeface="Wingdings" pitchFamily="2" charset="2"/>
              <a:buChar char="Ø"/>
            </a:pPr>
            <a:r>
              <a:rPr lang="en-US" altLang="zh-CN" b="1" dirty="0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Mass  =  (3899.0±3.6±4.9) MeV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en-US" altLang="zh-CN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Width </a:t>
            </a:r>
            <a:r>
              <a:rPr lang="en-US" altLang="zh-CN" b="1" dirty="0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=  (46±10±20) MeV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en-US" altLang="zh-CN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Fraction </a:t>
            </a:r>
            <a:r>
              <a:rPr lang="en-US" altLang="zh-CN" b="1" dirty="0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= (21.5±3.3±7.5)%</a:t>
            </a: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5818640" y="4233715"/>
            <a:ext cx="192597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200" dirty="0" smtClean="0">
                <a:solidFill>
                  <a:srgbClr val="006600"/>
                </a:solidFill>
                <a:latin typeface="Tahoma" pitchFamily="34" charset="0"/>
              </a:rPr>
              <a:t>BESIII:  PRL 110, 252001</a:t>
            </a:r>
            <a:endParaRPr lang="it-IT" altLang="zh-CN" sz="1200" dirty="0">
              <a:solidFill>
                <a:srgbClr val="006600"/>
              </a:solidFill>
              <a:latin typeface="Tahoma" pitchFamily="34" charset="0"/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5606973" y="2161033"/>
            <a:ext cx="1431702" cy="58477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1600" b="1" dirty="0" smtClean="0">
                <a:solidFill>
                  <a:srgbClr val="CC0000"/>
                </a:solidFill>
                <a:latin typeface="Tahoma" pitchFamily="34" charset="0"/>
              </a:rPr>
              <a:t>Significance </a:t>
            </a:r>
          </a:p>
          <a:p>
            <a:pPr>
              <a:spcBef>
                <a:spcPct val="0"/>
              </a:spcBef>
            </a:pPr>
            <a:r>
              <a:rPr lang="en-US" sz="1600" b="1" dirty="0" smtClean="0">
                <a:solidFill>
                  <a:srgbClr val="CC0000"/>
                </a:solidFill>
                <a:latin typeface="Tahoma" pitchFamily="34" charset="0"/>
              </a:rPr>
              <a:t>&gt;8</a:t>
            </a:r>
            <a:r>
              <a:rPr lang="en-US" sz="1600" b="1" dirty="0" smtClean="0">
                <a:solidFill>
                  <a:srgbClr val="CC0000"/>
                </a:solidFill>
                <a:latin typeface="Tahoma" pitchFamily="34" charset="0"/>
                <a:sym typeface="Symbol"/>
              </a:rPr>
              <a:t>σ</a:t>
            </a:r>
            <a:endParaRPr lang="it-IT" altLang="zh-CN" sz="1600" b="1" dirty="0">
              <a:solidFill>
                <a:srgbClr val="CC0000"/>
              </a:solidFill>
              <a:latin typeface="Tahoma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90262"/>
            <a:ext cx="4506834" cy="5967738"/>
          </a:xfrm>
          <a:prstGeom prst="rect">
            <a:avLst/>
          </a:prstGeom>
        </p:spPr>
      </p:pic>
      <p:cxnSp>
        <p:nvCxnSpPr>
          <p:cNvPr id="17" name="直接箭头连接符 7"/>
          <p:cNvCxnSpPr/>
          <p:nvPr/>
        </p:nvCxnSpPr>
        <p:spPr bwMode="auto">
          <a:xfrm rot="5400000">
            <a:off x="677447" y="4011184"/>
            <a:ext cx="2585790" cy="617215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/>
          </a:ln>
          <a:effectLst/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直接箭头连接符 14"/>
          <p:cNvCxnSpPr/>
          <p:nvPr/>
        </p:nvCxnSpPr>
        <p:spPr bwMode="auto">
          <a:xfrm rot="16200000" flipH="1">
            <a:off x="1424497" y="2089353"/>
            <a:ext cx="1174778" cy="534127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/>
          </a:ln>
          <a:effectLst/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870655" y="4511943"/>
            <a:ext cx="506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err="1" smtClean="0">
                <a:solidFill>
                  <a:srgbClr val="CC0066"/>
                </a:solidFill>
                <a:latin typeface="Symbol"/>
                <a:sym typeface="Wingdings"/>
              </a:rPr>
              <a:t>π</a:t>
            </a:r>
            <a:r>
              <a:rPr lang="en-US" altLang="zh-CN" sz="2400" dirty="0" smtClean="0">
                <a:solidFill>
                  <a:srgbClr val="CC0066"/>
                </a:solidFill>
                <a:latin typeface="Symbol"/>
                <a:sym typeface="Wingdings"/>
              </a:rPr>
              <a:t> </a:t>
            </a:r>
            <a:r>
              <a:rPr lang="en-US" altLang="zh-CN" sz="2400" baseline="30000" dirty="0" smtClean="0">
                <a:solidFill>
                  <a:srgbClr val="CC0066"/>
                </a:solidFill>
                <a:sym typeface="Wingdings"/>
              </a:rPr>
              <a:t>+               </a:t>
            </a:r>
            <a:endParaRPr lang="en-US" sz="2400" dirty="0">
              <a:solidFill>
                <a:srgbClr val="CC0066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01226" y="2061417"/>
            <a:ext cx="429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err="1" smtClean="0">
                <a:solidFill>
                  <a:srgbClr val="CC0066"/>
                </a:solidFill>
                <a:latin typeface="Symbol"/>
                <a:sym typeface="Wingdings"/>
              </a:rPr>
              <a:t>π</a:t>
            </a:r>
            <a:r>
              <a:rPr lang="en-US" altLang="zh-CN" sz="2400" baseline="30000" dirty="0" smtClean="0">
                <a:solidFill>
                  <a:srgbClr val="CC0066"/>
                </a:solidFill>
                <a:sym typeface="Wingdings"/>
              </a:rPr>
              <a:t>-</a:t>
            </a:r>
            <a:endParaRPr lang="en-US" sz="2400" dirty="0">
              <a:solidFill>
                <a:srgbClr val="CC0066"/>
              </a:solidFill>
            </a:endParaRPr>
          </a:p>
        </p:txBody>
      </p:sp>
      <p:cxnSp>
        <p:nvCxnSpPr>
          <p:cNvPr id="25" name="直接箭头连接符 7"/>
          <p:cNvCxnSpPr/>
          <p:nvPr/>
        </p:nvCxnSpPr>
        <p:spPr bwMode="auto">
          <a:xfrm flipV="1">
            <a:off x="2119926" y="2943806"/>
            <a:ext cx="5144235" cy="771565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arrow"/>
          </a:ln>
          <a:effectLst/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5190" y="692696"/>
            <a:ext cx="3831863" cy="1508732"/>
          </a:xfrm>
          <a:prstGeom prst="rect">
            <a:avLst/>
          </a:prstGeom>
        </p:spPr>
      </p:pic>
      <p:sp>
        <p:nvSpPr>
          <p:cNvPr id="20" name="标题 1"/>
          <p:cNvSpPr txBox="1">
            <a:spLocks/>
          </p:cNvSpPr>
          <p:nvPr/>
        </p:nvSpPr>
        <p:spPr>
          <a:xfrm>
            <a:off x="356990" y="-68154"/>
            <a:ext cx="7772400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Y(4260)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/>
              </a:rPr>
              <a:t>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Symbol"/>
                <a:ea typeface="+mj-ea"/>
                <a:cs typeface="+mj-cs"/>
                <a:sym typeface="Wingdings"/>
              </a:rPr>
              <a:t>π</a:t>
            </a:r>
            <a:r>
              <a:rPr kumimoji="0" lang="en-US" altLang="zh-CN" sz="4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/>
              </a:rPr>
              <a:t>-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</a:t>
            </a:r>
            <a:r>
              <a:rPr kumimoji="0" lang="en-US" altLang="zh-CN" sz="44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(3900)</a:t>
            </a:r>
            <a:r>
              <a:rPr kumimoji="0" lang="en-US" altLang="zh-CN" sz="4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/>
              </a:rPr>
              <a:t>+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Symbol"/>
              <a:ea typeface="+mj-ea"/>
              <a:cs typeface="+mj-cs"/>
            </a:endParaRPr>
          </a:p>
        </p:txBody>
      </p:sp>
      <p:sp>
        <p:nvSpPr>
          <p:cNvPr id="21" name="标题 1"/>
          <p:cNvSpPr>
            <a:spLocks noGrp="1"/>
          </p:cNvSpPr>
          <p:nvPr>
            <p:ph type="title"/>
          </p:nvPr>
        </p:nvSpPr>
        <p:spPr>
          <a:xfrm>
            <a:off x="4342190" y="396462"/>
            <a:ext cx="2380153" cy="638944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>
                <a:solidFill>
                  <a:srgbClr val="000066"/>
                </a:solidFill>
              </a:rPr>
              <a:t> </a:t>
            </a:r>
            <a:r>
              <a:rPr lang="en-US" altLang="zh-CN" dirty="0" err="1" smtClean="0">
                <a:solidFill>
                  <a:srgbClr val="000066"/>
                </a:solidFill>
                <a:sym typeface="Wingdings"/>
              </a:rPr>
              <a:t></a:t>
            </a:r>
            <a:r>
              <a:rPr lang="en-US" altLang="zh-CN" dirty="0" smtClean="0">
                <a:solidFill>
                  <a:srgbClr val="000066"/>
                </a:solidFill>
                <a:sym typeface="Wingdings"/>
              </a:rPr>
              <a:t> </a:t>
            </a:r>
            <a:r>
              <a:rPr lang="en-US" altLang="zh-CN" dirty="0" smtClean="0">
                <a:solidFill>
                  <a:srgbClr val="000066"/>
                </a:solidFill>
                <a:latin typeface="Symbol"/>
                <a:sym typeface="Wingdings"/>
              </a:rPr>
              <a:t>π</a:t>
            </a:r>
            <a:r>
              <a:rPr lang="en-US" altLang="zh-CN" baseline="30000" dirty="0" smtClean="0">
                <a:solidFill>
                  <a:srgbClr val="000066"/>
                </a:solidFill>
                <a:sym typeface="Wingdings"/>
              </a:rPr>
              <a:t>+</a:t>
            </a:r>
            <a:r>
              <a:rPr lang="en-US" altLang="zh-CN" dirty="0" smtClean="0">
                <a:solidFill>
                  <a:srgbClr val="000066"/>
                </a:solidFill>
                <a:sym typeface="Wingdings"/>
              </a:rPr>
              <a:t>J/</a:t>
            </a:r>
            <a:r>
              <a:rPr lang="en-US" altLang="zh-CN" dirty="0" smtClean="0">
                <a:solidFill>
                  <a:srgbClr val="000066"/>
                </a:solidFill>
                <a:latin typeface="Symbol"/>
                <a:sym typeface="Wingdings"/>
              </a:rPr>
              <a:t>ψ</a:t>
            </a:r>
            <a:endParaRPr lang="zh-CN" altLang="en-US" dirty="0">
              <a:solidFill>
                <a:srgbClr val="000066"/>
              </a:solidFill>
              <a:latin typeface="Symbo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99801" y="1054397"/>
            <a:ext cx="6853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Y(4260)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7374834" y="1059456"/>
            <a:ext cx="375586" cy="39752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409754" y="1029842"/>
            <a:ext cx="357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Z</a:t>
            </a:r>
            <a:r>
              <a:rPr lang="en-US" b="1" baseline="-250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c</a:t>
            </a:r>
            <a:endParaRPr lang="en-US" b="1" baseline="-25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7834633" y="946656"/>
            <a:ext cx="332943" cy="33378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7772378" y="896848"/>
            <a:ext cx="49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J/ψ</a:t>
            </a:r>
            <a:endParaRPr lang="en-US" sz="1600" b="1" baseline="30000" dirty="0">
              <a:solidFill>
                <a:schemeClr val="accent2">
                  <a:lumMod val="20000"/>
                  <a:lumOff val="80000"/>
                </a:schemeClr>
              </a:solidFill>
              <a:latin typeface="Symbo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94573" y="248652"/>
            <a:ext cx="300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I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9280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53752"/>
            <a:ext cx="7772400" cy="638944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>
                <a:solidFill>
                  <a:srgbClr val="000066"/>
                </a:solidFill>
              </a:rPr>
              <a:t>Z</a:t>
            </a:r>
            <a:r>
              <a:rPr lang="en-US" altLang="zh-CN" baseline="-25000" dirty="0" smtClean="0">
                <a:solidFill>
                  <a:srgbClr val="000066"/>
                </a:solidFill>
              </a:rPr>
              <a:t>c</a:t>
            </a:r>
            <a:r>
              <a:rPr lang="en-US" altLang="zh-CN" dirty="0" smtClean="0">
                <a:solidFill>
                  <a:srgbClr val="000066"/>
                </a:solidFill>
              </a:rPr>
              <a:t>(3900) also seen by Belle</a:t>
            </a:r>
            <a:endParaRPr lang="zh-CN" altLang="en-US" dirty="0">
              <a:solidFill>
                <a:srgbClr val="000066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D8B87-08BC-42F3-B36E-78BE42C5C8BE}" type="slidenum">
              <a:rPr lang="en-US" altLang="zh-CN" smtClean="0"/>
              <a:pPr/>
              <a:t>126</a:t>
            </a:fld>
            <a:endParaRPr lang="en-US" altLang="zh-CN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62" y="881698"/>
            <a:ext cx="8305800" cy="59001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504031" y="881698"/>
            <a:ext cx="3219817" cy="4908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09342" y="1372562"/>
            <a:ext cx="4088730" cy="34839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24420" y="4859566"/>
            <a:ext cx="8799310" cy="19329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740643" y="2039602"/>
            <a:ext cx="506198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/>
            <a:endParaRPr lang="en-US" altLang="zh-CN" b="1" dirty="0" smtClean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marL="457200" indent="-457200" algn="l"/>
            <a:r>
              <a:rPr lang="en-US" altLang="zh-CN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       </a:t>
            </a:r>
          </a:p>
          <a:p>
            <a:pPr marL="457200" indent="-457200" algn="l"/>
            <a:r>
              <a:rPr lang="en-US" altLang="zh-CN" b="1" dirty="0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Mass  =  (3894.5 ± 6.6 ± 4.5) MeV</a:t>
            </a:r>
          </a:p>
          <a:p>
            <a:pPr marL="457200" indent="-457200" algn="l"/>
            <a:r>
              <a:rPr lang="en-US" altLang="zh-CN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Width </a:t>
            </a:r>
            <a:r>
              <a:rPr lang="en-US" altLang="zh-CN" b="1" dirty="0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=  (63 ± 24 ± 26) MeV</a:t>
            </a:r>
          </a:p>
          <a:p>
            <a:pPr marL="457200" indent="-457200" algn="l"/>
            <a:r>
              <a:rPr lang="en-US" altLang="zh-CN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Fraction </a:t>
            </a:r>
            <a:r>
              <a:rPr lang="en-US" altLang="zh-CN" b="1" dirty="0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= (29.0 ± 8.9)% (stat. err. only)</a:t>
            </a: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3765852" y="5379312"/>
            <a:ext cx="208698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400" dirty="0" smtClean="0">
                <a:solidFill>
                  <a:srgbClr val="006600"/>
                </a:solidFill>
                <a:latin typeface="Tahoma" pitchFamily="34" charset="0"/>
              </a:rPr>
              <a:t>Belle:  PRL 110, 252002</a:t>
            </a:r>
            <a:endParaRPr lang="it-IT" altLang="zh-CN" sz="1400" dirty="0">
              <a:solidFill>
                <a:srgbClr val="0066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80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90262"/>
            <a:ext cx="4506834" cy="5967738"/>
          </a:xfrm>
          <a:prstGeom prst="rect">
            <a:avLst/>
          </a:prstGeom>
        </p:spPr>
      </p:pic>
      <p:cxnSp>
        <p:nvCxnSpPr>
          <p:cNvPr id="17" name="直接箭头连接符 7"/>
          <p:cNvCxnSpPr/>
          <p:nvPr/>
        </p:nvCxnSpPr>
        <p:spPr bwMode="auto">
          <a:xfrm rot="5400000">
            <a:off x="1920194" y="3355826"/>
            <a:ext cx="717512" cy="1588"/>
          </a:xfrm>
          <a:prstGeom prst="straightConnector1">
            <a:avLst/>
          </a:prstGeom>
          <a:ln w="28575">
            <a:solidFill>
              <a:srgbClr val="0000FF"/>
            </a:solidFill>
            <a:headEnd type="none" w="med" len="med"/>
            <a:tailEnd type="arrow"/>
          </a:ln>
          <a:effectLst/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直接箭头连接符 14"/>
          <p:cNvCxnSpPr/>
          <p:nvPr/>
        </p:nvCxnSpPr>
        <p:spPr bwMode="auto">
          <a:xfrm rot="16200000" flipH="1">
            <a:off x="1424497" y="2089353"/>
            <a:ext cx="1174778" cy="534127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/>
          </a:ln>
          <a:effectLst/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001226" y="2061417"/>
            <a:ext cx="429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err="1" smtClean="0">
                <a:solidFill>
                  <a:srgbClr val="CC0066"/>
                </a:solidFill>
                <a:latin typeface="Symbol"/>
                <a:sym typeface="Wingdings"/>
              </a:rPr>
              <a:t>π</a:t>
            </a:r>
            <a:r>
              <a:rPr lang="en-US" altLang="zh-CN" sz="2400" baseline="30000" dirty="0" smtClean="0">
                <a:solidFill>
                  <a:srgbClr val="CC0066"/>
                </a:solidFill>
                <a:sym typeface="Wingdings"/>
              </a:rPr>
              <a:t>-</a:t>
            </a:r>
            <a:endParaRPr lang="en-US" sz="2400" dirty="0">
              <a:solidFill>
                <a:srgbClr val="CC0066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2585" y="213034"/>
            <a:ext cx="5109341" cy="201171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148659" y="5311364"/>
            <a:ext cx="38903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/>
            <a:endParaRPr lang="en-US" altLang="zh-CN" b="1" dirty="0" smtClean="0">
              <a:solidFill>
                <a:srgbClr val="0000FF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marL="457200" indent="-457200" algn="l">
              <a:buFont typeface="Wingdings" pitchFamily="2" charset="2"/>
              <a:buChar char="Ø"/>
            </a:pPr>
            <a:r>
              <a:rPr lang="en-US" altLang="zh-CN" sz="1400" b="1" dirty="0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Mass  =  (3883.9 ±1.5 ±4.2) MeV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en-US" altLang="zh-CN" sz="1400" b="1" dirty="0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Width</a:t>
            </a:r>
            <a:r>
              <a:rPr lang="en-US" altLang="zh-CN" sz="1400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1400" b="1" dirty="0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=  (24.8 ±3.3 ±11.0) </a:t>
            </a:r>
            <a:r>
              <a:rPr lang="en-US" altLang="zh-CN" sz="1400" b="1" dirty="0" err="1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MeV</a:t>
            </a:r>
            <a:endParaRPr lang="en-US" altLang="zh-CN" sz="1400" b="1" dirty="0" smtClean="0">
              <a:solidFill>
                <a:srgbClr val="0000FF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marL="457200" indent="-457200" algn="l">
              <a:buFont typeface="Wingdings" pitchFamily="2" charset="2"/>
              <a:buChar char="Ø"/>
            </a:pPr>
            <a:r>
              <a:rPr lang="en-US" altLang="zh-CN" sz="1400" b="1" dirty="0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DD*/</a:t>
            </a:r>
            <a:r>
              <a:rPr lang="en-US" altLang="zh-CN" sz="1400" b="1" dirty="0" smtClean="0">
                <a:solidFill>
                  <a:srgbClr val="0000FF"/>
                </a:solidFill>
                <a:latin typeface="Symbol"/>
                <a:ea typeface="Arial Unicode MS" pitchFamily="34" charset="-122"/>
                <a:cs typeface="Arial Unicode MS" pitchFamily="34" charset="-122"/>
              </a:rPr>
              <a:t>π</a:t>
            </a:r>
            <a:r>
              <a:rPr lang="en-US" altLang="zh-CN" sz="1400" b="1" baseline="30000" dirty="0" smtClean="0">
                <a:solidFill>
                  <a:srgbClr val="0000FF"/>
                </a:solidFill>
                <a:latin typeface="Symbol"/>
                <a:ea typeface="Arial Unicode MS" pitchFamily="34" charset="-122"/>
                <a:cs typeface="Arial Unicode MS" pitchFamily="34" charset="-122"/>
              </a:rPr>
              <a:t>+</a:t>
            </a:r>
            <a:r>
              <a:rPr lang="en-US" altLang="zh-CN" sz="1400" b="1" dirty="0" smtClean="0">
                <a:solidFill>
                  <a:srgbClr val="0000FF"/>
                </a:solidFill>
                <a:latin typeface="Symbol"/>
                <a:ea typeface="Arial Unicode MS" pitchFamily="34" charset="-122"/>
                <a:cs typeface="Arial Unicode MS" pitchFamily="34" charset="-122"/>
              </a:rPr>
              <a:t>π</a:t>
            </a:r>
            <a:r>
              <a:rPr lang="en-US" altLang="zh-CN" sz="1400" b="1" baseline="30000" dirty="0" smtClean="0">
                <a:solidFill>
                  <a:srgbClr val="0000FF"/>
                </a:solidFill>
                <a:latin typeface="Symbol"/>
                <a:ea typeface="Arial Unicode MS" pitchFamily="34" charset="-122"/>
                <a:cs typeface="Arial Unicode MS" pitchFamily="34" charset="-122"/>
              </a:rPr>
              <a:t>-</a:t>
            </a:r>
            <a:r>
              <a:rPr lang="en-US" altLang="zh-CN" sz="1400" b="1" dirty="0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J/</a:t>
            </a:r>
            <a:r>
              <a:rPr lang="en-US" altLang="zh-CN" sz="1400" b="1" dirty="0" smtClean="0">
                <a:solidFill>
                  <a:srgbClr val="0000FF"/>
                </a:solidFill>
                <a:latin typeface="Symbol"/>
                <a:ea typeface="Arial Unicode MS" pitchFamily="34" charset="-122"/>
                <a:cs typeface="Arial Unicode MS" pitchFamily="34" charset="-122"/>
              </a:rPr>
              <a:t>ψ</a:t>
            </a:r>
            <a:r>
              <a:rPr lang="en-US" altLang="zh-CN" sz="1400" b="1" dirty="0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= 6.2 ± 1.1 ± 2.7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500193" y="1054397"/>
            <a:ext cx="6853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Y(4260)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7163167" y="797964"/>
            <a:ext cx="375586" cy="39752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7198087" y="780802"/>
            <a:ext cx="357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Z</a:t>
            </a:r>
            <a:r>
              <a:rPr lang="en-US" b="1" baseline="-250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c</a:t>
            </a:r>
            <a:endParaRPr lang="en-US" b="1" baseline="-25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665220" y="718439"/>
            <a:ext cx="153697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3600" dirty="0" err="1" smtClean="0">
                <a:solidFill>
                  <a:srgbClr val="000066"/>
                </a:solidFill>
                <a:sym typeface="Wingdings"/>
              </a:rPr>
              <a:t></a:t>
            </a:r>
            <a:r>
              <a:rPr lang="en-US" altLang="zh-CN" sz="3600" dirty="0" smtClean="0">
                <a:solidFill>
                  <a:srgbClr val="000066"/>
                </a:solidFill>
                <a:sym typeface="Wingdings"/>
              </a:rPr>
              <a:t> DD*</a:t>
            </a:r>
            <a:endParaRPr lang="en-US" sz="3600" dirty="0"/>
          </a:p>
        </p:txBody>
      </p:sp>
      <p:cxnSp>
        <p:nvCxnSpPr>
          <p:cNvPr id="40" name="Straight Connector 39"/>
          <p:cNvCxnSpPr/>
          <p:nvPr/>
        </p:nvCxnSpPr>
        <p:spPr>
          <a:xfrm rot="16200000" flipH="1">
            <a:off x="3632846" y="895503"/>
            <a:ext cx="328387" cy="8581"/>
          </a:xfrm>
          <a:prstGeom prst="line">
            <a:avLst/>
          </a:prstGeom>
          <a:ln w="38100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标题 1"/>
          <p:cNvSpPr txBox="1">
            <a:spLocks/>
          </p:cNvSpPr>
          <p:nvPr/>
        </p:nvSpPr>
        <p:spPr>
          <a:xfrm>
            <a:off x="-118094" y="53752"/>
            <a:ext cx="6836923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Y(4260)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/>
              </a:rPr>
              <a:t>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Symbol"/>
                <a:ea typeface="+mj-ea"/>
                <a:cs typeface="+mj-cs"/>
                <a:sym typeface="Wingdings"/>
              </a:rPr>
              <a:t>π</a:t>
            </a:r>
            <a:r>
              <a:rPr kumimoji="0" lang="en-US" altLang="zh-CN" sz="4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/>
              </a:rPr>
              <a:t>-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</a:t>
            </a:r>
            <a:r>
              <a:rPr kumimoji="0" lang="en-US" altLang="zh-CN" sz="44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(3900)</a:t>
            </a:r>
            <a:r>
              <a:rPr kumimoji="0" lang="en-US" altLang="zh-CN" sz="4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+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Symbol"/>
              <a:ea typeface="+mj-ea"/>
              <a:cs typeface="+mj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001226" y="3598662"/>
            <a:ext cx="725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DD*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 rot="10800000">
            <a:off x="2213693" y="365667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_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9236" y="4060327"/>
            <a:ext cx="3027974" cy="155439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3419" y="2452388"/>
            <a:ext cx="3023791" cy="1554396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7048351" y="2536199"/>
            <a:ext cx="924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D</a:t>
            </a:r>
            <a:r>
              <a:rPr lang="en-US" sz="2400" b="1" baseline="30000" dirty="0" smtClean="0">
                <a:solidFill>
                  <a:srgbClr val="0000FF"/>
                </a:solidFill>
              </a:rPr>
              <a:t>0</a:t>
            </a:r>
            <a:r>
              <a:rPr lang="en-US" sz="2400" b="1" dirty="0" smtClean="0">
                <a:solidFill>
                  <a:srgbClr val="0000FF"/>
                </a:solidFill>
              </a:rPr>
              <a:t>D*</a:t>
            </a:r>
            <a:r>
              <a:rPr lang="en-US" sz="2400" b="1" baseline="30000" dirty="0" smtClean="0">
                <a:solidFill>
                  <a:srgbClr val="0000FF"/>
                </a:solidFill>
              </a:rPr>
              <a:t>+</a:t>
            </a:r>
            <a:endParaRPr lang="en-US" sz="2400" b="1" baseline="30000" dirty="0">
              <a:solidFill>
                <a:srgbClr val="0000FF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163167" y="4118337"/>
            <a:ext cx="932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D</a:t>
            </a:r>
            <a:r>
              <a:rPr lang="en-US" sz="2400" b="1" baseline="30000" dirty="0" smtClean="0">
                <a:solidFill>
                  <a:srgbClr val="0000FF"/>
                </a:solidFill>
              </a:rPr>
              <a:t>+</a:t>
            </a:r>
            <a:r>
              <a:rPr lang="en-US" sz="2400" b="1" dirty="0" smtClean="0">
                <a:solidFill>
                  <a:srgbClr val="0000FF"/>
                </a:solidFill>
              </a:rPr>
              <a:t>D*</a:t>
            </a:r>
            <a:r>
              <a:rPr lang="en-US" sz="2400" b="1" baseline="30000" dirty="0" smtClean="0">
                <a:solidFill>
                  <a:srgbClr val="0000FF"/>
                </a:solidFill>
              </a:rPr>
              <a:t>0</a:t>
            </a:r>
            <a:endParaRPr lang="en-US" sz="2400" b="1" baseline="30000" dirty="0">
              <a:solidFill>
                <a:srgbClr val="0000FF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 rot="10800000">
            <a:off x="7065513" y="257910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_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 rot="10800000">
            <a:off x="7511457" y="415471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_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 rot="10800000">
            <a:off x="4254091" y="78080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_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385886" y="2175389"/>
            <a:ext cx="2653087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chemeClr val="accent2">
                    <a:lumMod val="75000"/>
                  </a:schemeClr>
                </a:solidFill>
                <a:sym typeface="Symbol"/>
              </a:rPr>
              <a:t>BESIII </a:t>
            </a:r>
            <a:r>
              <a:rPr lang="en-US" altLang="zh-CN" sz="1200" dirty="0" smtClean="0">
                <a:solidFill>
                  <a:schemeClr val="accent2">
                    <a:lumMod val="75000"/>
                  </a:schemeClr>
                </a:solidFill>
                <a:sym typeface="Wingdings"/>
              </a:rPr>
              <a:t>PRL 112, 022001 (last month)</a:t>
            </a:r>
            <a:endParaRPr lang="en-US" altLang="zh-CN" sz="1200" dirty="0" smtClean="0">
              <a:solidFill>
                <a:schemeClr val="accent2">
                  <a:lumMod val="75000"/>
                </a:schemeClr>
              </a:solidFill>
              <a:sym typeface="Symbol"/>
            </a:endParaRPr>
          </a:p>
        </p:txBody>
      </p:sp>
      <p:sp>
        <p:nvSpPr>
          <p:cNvPr id="55" name="Rectangle 54"/>
          <p:cNvSpPr/>
          <p:nvPr/>
        </p:nvSpPr>
        <p:spPr>
          <a:xfrm rot="2877371">
            <a:off x="7384671" y="166418"/>
            <a:ext cx="1183985" cy="6800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7763862" y="612871"/>
            <a:ext cx="332943" cy="33378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7687412" y="587128"/>
            <a:ext cx="484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D*</a:t>
            </a:r>
            <a:r>
              <a:rPr lang="en-US" sz="1600" b="1" baseline="30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+</a:t>
            </a:r>
            <a:endParaRPr lang="en-US" sz="1600" b="1" baseline="30000" dirty="0">
              <a:solidFill>
                <a:schemeClr val="accent2">
                  <a:lumMod val="20000"/>
                  <a:lumOff val="80000"/>
                </a:schemeClr>
              </a:solidFill>
              <a:latin typeface="Symbo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7525961" y="311890"/>
            <a:ext cx="332943" cy="33378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7518159" y="320471"/>
            <a:ext cx="383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D</a:t>
            </a:r>
            <a:r>
              <a:rPr lang="en-US" sz="1600" b="1" baseline="30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0</a:t>
            </a:r>
            <a:endParaRPr lang="en-US" sz="1600" b="1" baseline="30000" dirty="0">
              <a:solidFill>
                <a:schemeClr val="accent2">
                  <a:lumMod val="20000"/>
                  <a:lumOff val="80000"/>
                </a:schemeClr>
              </a:solidFill>
              <a:latin typeface="Symbol"/>
            </a:endParaRPr>
          </a:p>
        </p:txBody>
      </p:sp>
      <p:sp>
        <p:nvSpPr>
          <p:cNvPr id="61" name="TextBox 60"/>
          <p:cNvSpPr txBox="1"/>
          <p:nvPr/>
        </p:nvSpPr>
        <p:spPr>
          <a:xfrm rot="10800000">
            <a:off x="7541713" y="327829"/>
            <a:ext cx="300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_</a:t>
            </a:r>
            <a:endParaRPr lang="en-US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2" name="Rectangle 8"/>
          <p:cNvSpPr>
            <a:spLocks noChangeArrowheads="1"/>
          </p:cNvSpPr>
          <p:nvPr/>
        </p:nvSpPr>
        <p:spPr bwMode="auto">
          <a:xfrm>
            <a:off x="4757520" y="1883001"/>
            <a:ext cx="1431702" cy="58477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1600" b="1" dirty="0" smtClean="0">
                <a:solidFill>
                  <a:srgbClr val="CC0000"/>
                </a:solidFill>
                <a:latin typeface="Tahoma" pitchFamily="34" charset="0"/>
              </a:rPr>
              <a:t>Significance </a:t>
            </a:r>
          </a:p>
          <a:p>
            <a:pPr>
              <a:spcBef>
                <a:spcPct val="0"/>
              </a:spcBef>
            </a:pPr>
            <a:r>
              <a:rPr lang="en-US" sz="1600" b="1" dirty="0" smtClean="0">
                <a:solidFill>
                  <a:srgbClr val="CC0000"/>
                </a:solidFill>
                <a:latin typeface="Tahoma" pitchFamily="34" charset="0"/>
              </a:rPr>
              <a:t>&gt;18</a:t>
            </a:r>
            <a:r>
              <a:rPr lang="en-US" sz="1600" b="1" dirty="0" smtClean="0">
                <a:solidFill>
                  <a:srgbClr val="CC0000"/>
                </a:solidFill>
                <a:latin typeface="Tahoma" pitchFamily="34" charset="0"/>
                <a:sym typeface="Symbol"/>
              </a:rPr>
              <a:t>σ</a:t>
            </a:r>
            <a:endParaRPr lang="it-IT" altLang="zh-CN" sz="1600" b="1" dirty="0">
              <a:solidFill>
                <a:srgbClr val="CC0000"/>
              </a:solidFill>
              <a:latin typeface="Tahoma" pitchFamily="34" charset="0"/>
            </a:endParaRPr>
          </a:p>
        </p:txBody>
      </p:sp>
      <p:cxnSp>
        <p:nvCxnSpPr>
          <p:cNvPr id="66" name="直接箭头连接符 7"/>
          <p:cNvCxnSpPr/>
          <p:nvPr/>
        </p:nvCxnSpPr>
        <p:spPr bwMode="auto">
          <a:xfrm flipV="1">
            <a:off x="2727206" y="3226285"/>
            <a:ext cx="3658680" cy="601995"/>
          </a:xfrm>
          <a:prstGeom prst="straightConnector1">
            <a:avLst/>
          </a:prstGeom>
          <a:ln w="25400">
            <a:solidFill>
              <a:srgbClr val="0000FF"/>
            </a:solidFill>
            <a:headEnd type="none" w="med" len="med"/>
            <a:tailEnd type="arrow"/>
          </a:ln>
          <a:effectLst/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7" name="直接箭头连接符 7"/>
          <p:cNvCxnSpPr/>
          <p:nvPr/>
        </p:nvCxnSpPr>
        <p:spPr bwMode="auto">
          <a:xfrm>
            <a:off x="2727206" y="3980680"/>
            <a:ext cx="3658680" cy="635704"/>
          </a:xfrm>
          <a:prstGeom prst="straightConnector1">
            <a:avLst/>
          </a:prstGeom>
          <a:ln w="25400">
            <a:solidFill>
              <a:srgbClr val="0000FF"/>
            </a:solidFill>
            <a:headEnd type="none" w="med" len="med"/>
            <a:tailEnd type="arrow"/>
          </a:ln>
          <a:effectLst/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 rot="10800000">
            <a:off x="5739289" y="6022797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_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80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70" name="Title 3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715963"/>
          </a:xfrm>
        </p:spPr>
        <p:txBody>
          <a:bodyPr>
            <a:normAutofit fontScale="90000"/>
          </a:bodyPr>
          <a:lstStyle/>
          <a:p>
            <a:r>
              <a:rPr lang="en-US" smtClean="0"/>
              <a:t>J</a:t>
            </a:r>
            <a:r>
              <a:rPr lang="en-US" baseline="30000" smtClean="0"/>
              <a:t>P</a:t>
            </a:r>
            <a:r>
              <a:rPr lang="en-US" smtClean="0"/>
              <a:t> of the Z</a:t>
            </a:r>
            <a:r>
              <a:rPr lang="en-US" baseline="-25000" smtClean="0"/>
              <a:t>c</a:t>
            </a:r>
            <a:r>
              <a:rPr lang="en-US" smtClean="0"/>
              <a:t>(3900)?</a:t>
            </a:r>
          </a:p>
        </p:txBody>
      </p:sp>
      <p:sp>
        <p:nvSpPr>
          <p:cNvPr id="5" name="Right Arrow 4"/>
          <p:cNvSpPr/>
          <p:nvPr/>
        </p:nvSpPr>
        <p:spPr>
          <a:xfrm>
            <a:off x="1066800" y="2057400"/>
            <a:ext cx="609600" cy="76200"/>
          </a:xfrm>
          <a:prstGeom prst="rightArrow">
            <a:avLst/>
          </a:prstGeom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ight Arrow 5"/>
          <p:cNvSpPr/>
          <p:nvPr/>
        </p:nvSpPr>
        <p:spPr>
          <a:xfrm flipH="1">
            <a:off x="1828800" y="2057400"/>
            <a:ext cx="609600" cy="76200"/>
          </a:xfrm>
          <a:prstGeom prst="rightArrow">
            <a:avLst/>
          </a:prstGeom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ight Arrow 6"/>
          <p:cNvSpPr/>
          <p:nvPr/>
        </p:nvSpPr>
        <p:spPr>
          <a:xfrm rot="19432886">
            <a:off x="1766888" y="1765300"/>
            <a:ext cx="609600" cy="1524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ight Arrow 9"/>
          <p:cNvSpPr/>
          <p:nvPr/>
        </p:nvSpPr>
        <p:spPr>
          <a:xfrm rot="8487406" flipV="1">
            <a:off x="1100138" y="2335213"/>
            <a:ext cx="609600" cy="73025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62000" y="1828800"/>
            <a:ext cx="4540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38400" y="1905000"/>
            <a:ext cx="3905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-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19200" y="2362200"/>
            <a:ext cx="390525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  <a:latin typeface="Symbol"/>
              </a:rPr>
              <a:t>π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-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00200" y="1447800"/>
            <a:ext cx="4032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Z</a:t>
            </a:r>
            <a:r>
              <a:rPr lang="en-US" baseline="-25000" dirty="0" err="1">
                <a:solidFill>
                  <a:schemeClr val="accent2">
                    <a:lumMod val="75000"/>
                  </a:schemeClr>
                </a:solidFill>
              </a:rPr>
              <a:t>c</a:t>
            </a:r>
            <a:endParaRPr lang="en-US" baseline="-25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8979" name="TextBox 15"/>
          <p:cNvSpPr txBox="1">
            <a:spLocks noChangeArrowheads="1"/>
          </p:cNvSpPr>
          <p:nvPr/>
        </p:nvSpPr>
        <p:spPr bwMode="auto">
          <a:xfrm>
            <a:off x="1905000" y="1219200"/>
            <a:ext cx="914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J</a:t>
            </a:r>
            <a:r>
              <a:rPr lang="en-US" baseline="30000"/>
              <a:t>PC</a:t>
            </a:r>
            <a:r>
              <a:rPr lang="en-US"/>
              <a:t>=?</a:t>
            </a:r>
            <a:r>
              <a:rPr lang="en-US" baseline="30000"/>
              <a:t>?</a:t>
            </a:r>
          </a:p>
        </p:txBody>
      </p:sp>
      <p:sp>
        <p:nvSpPr>
          <p:cNvPr id="168980" name="TextBox 16"/>
          <p:cNvSpPr txBox="1">
            <a:spLocks noChangeArrowheads="1"/>
          </p:cNvSpPr>
          <p:nvPr/>
        </p:nvSpPr>
        <p:spPr bwMode="auto">
          <a:xfrm>
            <a:off x="762000" y="2590800"/>
            <a:ext cx="914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J</a:t>
            </a:r>
            <a:r>
              <a:rPr lang="en-US" baseline="30000"/>
              <a:t>PC</a:t>
            </a:r>
            <a:r>
              <a:rPr lang="en-US"/>
              <a:t>=0</a:t>
            </a:r>
            <a:r>
              <a:rPr lang="en-US" baseline="30000"/>
              <a:t>-</a:t>
            </a:r>
          </a:p>
        </p:txBody>
      </p:sp>
      <p:sp>
        <p:nvSpPr>
          <p:cNvPr id="168981" name="TextBox 17"/>
          <p:cNvSpPr txBox="1">
            <a:spLocks noChangeArrowheads="1"/>
          </p:cNvSpPr>
          <p:nvPr/>
        </p:nvSpPr>
        <p:spPr bwMode="auto">
          <a:xfrm>
            <a:off x="3308350" y="1295400"/>
            <a:ext cx="1339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initial state:  </a:t>
            </a:r>
          </a:p>
        </p:txBody>
      </p:sp>
      <p:graphicFrame>
        <p:nvGraphicFramePr>
          <p:cNvPr id="2050" name="Object 3"/>
          <p:cNvGraphicFramePr>
            <a:graphicFrameLocks noChangeAspect="1"/>
          </p:cNvGraphicFramePr>
          <p:nvPr/>
        </p:nvGraphicFramePr>
        <p:xfrm>
          <a:off x="4724400" y="1295400"/>
          <a:ext cx="1884363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028" name="Equation" r:id="rId4" imgW="1295400" imgH="241300" progId="Equation.3">
                  <p:embed/>
                </p:oleObj>
              </mc:Choice>
              <mc:Fallback>
                <p:oleObj name="Equation" r:id="rId4" imgW="1295400" imgH="2413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295400"/>
                        <a:ext cx="1884363" cy="422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8982" name="TextBox 19"/>
          <p:cNvSpPr txBox="1">
            <a:spLocks noChangeArrowheads="1"/>
          </p:cNvSpPr>
          <p:nvPr/>
        </p:nvSpPr>
        <p:spPr bwMode="auto">
          <a:xfrm>
            <a:off x="3259138" y="2057400"/>
            <a:ext cx="12366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final state:  </a:t>
            </a:r>
          </a:p>
        </p:txBody>
      </p:sp>
      <p:graphicFrame>
        <p:nvGraphicFramePr>
          <p:cNvPr id="29" name="Table 28"/>
          <p:cNvGraphicFramePr>
            <a:graphicFrameLocks noGrp="1"/>
          </p:cNvGraphicFramePr>
          <p:nvPr/>
        </p:nvGraphicFramePr>
        <p:xfrm>
          <a:off x="4648200" y="1981200"/>
          <a:ext cx="4191000" cy="19659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81000"/>
                <a:gridCol w="457200"/>
                <a:gridCol w="1981200"/>
                <a:gridCol w="1371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Symbol"/>
                        </a:rPr>
                        <a:t>p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dirty="0" err="1" smtClean="0"/>
                        <a:t>Z</a:t>
                      </a:r>
                      <a:r>
                        <a:rPr lang="en-US" sz="2400" b="0" i="0" baseline="-25000" dirty="0" err="1" smtClean="0"/>
                        <a:t>c</a:t>
                      </a:r>
                      <a:endParaRPr lang="en-US" sz="2400" b="0" i="0" baseline="-25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r>
                        <a:rPr lang="en-US" baseline="30000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r>
                        <a:rPr lang="en-US" baseline="30000" dirty="0" smtClean="0"/>
                        <a:t>+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forbidden</a:t>
                      </a:r>
                      <a:r>
                        <a:rPr lang="en-US" sz="1600" baseline="0" dirty="0" smtClean="0"/>
                        <a:t> by Parity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---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r>
                        <a:rPr lang="en-US" baseline="30000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r>
                        <a:rPr lang="en-US" baseline="30000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r>
                        <a:rPr lang="en-US" baseline="30000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1</a:t>
                      </a:r>
                      <a:r>
                        <a:rPr lang="en-US" baseline="30000" dirty="0" smtClean="0"/>
                        <a:t>+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flat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r>
                        <a:rPr lang="en-US" baseline="30000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r>
                        <a:rPr lang="en-US" baseline="30000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" name="Object 3"/>
          <p:cNvGraphicFramePr>
            <a:graphicFrameLocks noChangeAspect="1"/>
          </p:cNvGraphicFramePr>
          <p:nvPr/>
        </p:nvGraphicFramePr>
        <p:xfrm>
          <a:off x="5943600" y="1981200"/>
          <a:ext cx="1071563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029" name="Equation" r:id="rId6" imgW="736600" imgH="241300" progId="Equation.3">
                  <p:embed/>
                </p:oleObj>
              </mc:Choice>
              <mc:Fallback>
                <p:oleObj name="Equation" r:id="rId6" imgW="736600" imgH="2413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1981200"/>
                        <a:ext cx="1071563" cy="422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6019800" y="2819400"/>
          <a:ext cx="904875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030" name="Equation" r:id="rId8" imgW="622300" imgH="190500" progId="Equation.3">
                  <p:embed/>
                </p:oleObj>
              </mc:Choice>
              <mc:Fallback>
                <p:oleObj name="Equation" r:id="rId8" imgW="622300" imgH="1905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2819400"/>
                        <a:ext cx="904875" cy="333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5"/>
          <p:cNvGraphicFramePr>
            <a:graphicFrameLocks noChangeAspect="1"/>
          </p:cNvGraphicFramePr>
          <p:nvPr/>
        </p:nvGraphicFramePr>
        <p:xfrm>
          <a:off x="6019800" y="3200400"/>
          <a:ext cx="904875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031" name="Equation" r:id="rId10" imgW="622300" imgH="190500" progId="Equation.3">
                  <p:embed/>
                </p:oleObj>
              </mc:Choice>
              <mc:Fallback>
                <p:oleObj name="Equation" r:id="rId10" imgW="622300" imgH="1905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3200400"/>
                        <a:ext cx="904875" cy="333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6"/>
          <p:cNvGraphicFramePr>
            <a:graphicFrameLocks noChangeAspect="1"/>
          </p:cNvGraphicFramePr>
          <p:nvPr/>
        </p:nvGraphicFramePr>
        <p:xfrm>
          <a:off x="5486400" y="3581400"/>
          <a:ext cx="1901825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032" name="Equation" r:id="rId12" imgW="1308100" imgH="190500" progId="Equation.3">
                  <p:embed/>
                </p:oleObj>
              </mc:Choice>
              <mc:Fallback>
                <p:oleObj name="Equation" r:id="rId12" imgW="1308100" imgH="1905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3581400"/>
                        <a:ext cx="1901825" cy="333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7"/>
          <p:cNvGraphicFramePr>
            <a:graphicFrameLocks noChangeAspect="1"/>
          </p:cNvGraphicFramePr>
          <p:nvPr/>
        </p:nvGraphicFramePr>
        <p:xfrm>
          <a:off x="7654925" y="1981200"/>
          <a:ext cx="11080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033" name="Equation" r:id="rId14" imgW="762000" imgH="266700" progId="Equation.3">
                  <p:embed/>
                </p:oleObj>
              </mc:Choice>
              <mc:Fallback>
                <p:oleObj name="Equation" r:id="rId14" imgW="762000" imgH="2667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4925" y="1981200"/>
                        <a:ext cx="1108075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8"/>
          <p:cNvGraphicFramePr>
            <a:graphicFrameLocks noChangeAspect="1"/>
          </p:cNvGraphicFramePr>
          <p:nvPr/>
        </p:nvGraphicFramePr>
        <p:xfrm>
          <a:off x="7772400" y="2835275"/>
          <a:ext cx="738188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034" name="Equation" r:id="rId16" imgW="508000" imgH="165100" progId="Equation.3">
                  <p:embed/>
                </p:oleObj>
              </mc:Choice>
              <mc:Fallback>
                <p:oleObj name="Equation" r:id="rId16" imgW="508000" imgH="1651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400" y="2835275"/>
                        <a:ext cx="738188" cy="288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9"/>
          <p:cNvGraphicFramePr>
            <a:graphicFrameLocks noChangeAspect="1"/>
          </p:cNvGraphicFramePr>
          <p:nvPr/>
        </p:nvGraphicFramePr>
        <p:xfrm>
          <a:off x="7620000" y="3597275"/>
          <a:ext cx="1050925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035" name="Equation" r:id="rId18" imgW="723900" imgH="165100" progId="Equation.DSMT4">
                  <p:embed/>
                </p:oleObj>
              </mc:Choice>
              <mc:Fallback>
                <p:oleObj name="Equation" r:id="rId18" imgW="723900" imgH="16510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3597275"/>
                        <a:ext cx="1050925" cy="288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9015" name="Picture 47" descr="prl-angle.eps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447800" y="4197350"/>
            <a:ext cx="4130675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9016" name="TextBox 50"/>
          <p:cNvSpPr txBox="1">
            <a:spLocks noChangeArrowheads="1"/>
          </p:cNvSpPr>
          <p:nvPr/>
        </p:nvSpPr>
        <p:spPr bwMode="auto">
          <a:xfrm>
            <a:off x="5334000" y="4572000"/>
            <a:ext cx="914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3366FF"/>
                </a:solidFill>
              </a:rPr>
              <a:t>J</a:t>
            </a:r>
            <a:r>
              <a:rPr lang="en-US" sz="1600" baseline="30000">
                <a:solidFill>
                  <a:srgbClr val="3366FF"/>
                </a:solidFill>
              </a:rPr>
              <a:t>P</a:t>
            </a:r>
            <a:r>
              <a:rPr lang="en-US" sz="1600">
                <a:solidFill>
                  <a:srgbClr val="3366FF"/>
                </a:solidFill>
              </a:rPr>
              <a:t>=1</a:t>
            </a:r>
            <a:r>
              <a:rPr lang="en-US" sz="1600" baseline="30000">
                <a:solidFill>
                  <a:srgbClr val="3366FF"/>
                </a:solidFill>
              </a:rPr>
              <a:t>-</a:t>
            </a:r>
          </a:p>
        </p:txBody>
      </p:sp>
      <p:sp>
        <p:nvSpPr>
          <p:cNvPr id="169017" name="TextBox 51"/>
          <p:cNvSpPr txBox="1">
            <a:spLocks noChangeArrowheads="1"/>
          </p:cNvSpPr>
          <p:nvPr/>
        </p:nvSpPr>
        <p:spPr bwMode="auto">
          <a:xfrm>
            <a:off x="5334000" y="5105400"/>
            <a:ext cx="914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J</a:t>
            </a:r>
            <a:r>
              <a:rPr lang="en-US" sz="1600" baseline="30000"/>
              <a:t>P</a:t>
            </a:r>
            <a:r>
              <a:rPr lang="en-US" sz="1600"/>
              <a:t>=1</a:t>
            </a:r>
            <a:r>
              <a:rPr lang="en-US" sz="1600" baseline="30000"/>
              <a:t>+</a:t>
            </a:r>
          </a:p>
        </p:txBody>
      </p:sp>
      <p:sp>
        <p:nvSpPr>
          <p:cNvPr id="169018" name="TextBox 52"/>
          <p:cNvSpPr txBox="1">
            <a:spLocks noChangeArrowheads="1"/>
          </p:cNvSpPr>
          <p:nvPr/>
        </p:nvSpPr>
        <p:spPr bwMode="auto">
          <a:xfrm>
            <a:off x="5334000" y="5867400"/>
            <a:ext cx="914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J</a:t>
            </a:r>
            <a:r>
              <a:rPr lang="en-US" sz="1600" baseline="30000">
                <a:solidFill>
                  <a:srgbClr val="FF0000"/>
                </a:solidFill>
              </a:rPr>
              <a:t>P</a:t>
            </a:r>
            <a:r>
              <a:rPr lang="en-US" sz="1600">
                <a:solidFill>
                  <a:srgbClr val="FF0000"/>
                </a:solidFill>
              </a:rPr>
              <a:t>=0</a:t>
            </a:r>
            <a:r>
              <a:rPr lang="en-US" sz="1600" baseline="3000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169019" name="TextBox 53"/>
          <p:cNvSpPr txBox="1">
            <a:spLocks noChangeArrowheads="1"/>
          </p:cNvSpPr>
          <p:nvPr/>
        </p:nvSpPr>
        <p:spPr bwMode="auto">
          <a:xfrm>
            <a:off x="6248400" y="4953000"/>
            <a:ext cx="16663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The data clearly</a:t>
            </a:r>
            <a:endParaRPr lang="en-US" dirty="0" smtClean="0"/>
          </a:p>
          <a:p>
            <a:r>
              <a:rPr lang="en-US" dirty="0" smtClean="0"/>
              <a:t>establish </a:t>
            </a:r>
            <a:r>
              <a:rPr lang="en-US" dirty="0"/>
              <a:t>J</a:t>
            </a:r>
            <a:r>
              <a:rPr lang="en-US" baseline="30000" dirty="0"/>
              <a:t>P</a:t>
            </a:r>
            <a:r>
              <a:rPr lang="en-US" dirty="0"/>
              <a:t>=1</a:t>
            </a:r>
            <a:r>
              <a:rPr lang="en-US" baseline="30000" dirty="0"/>
              <a:t>+</a:t>
            </a:r>
          </a:p>
        </p:txBody>
      </p:sp>
      <p:sp>
        <p:nvSpPr>
          <p:cNvPr id="55" name="Explosion 1 54"/>
          <p:cNvSpPr/>
          <p:nvPr/>
        </p:nvSpPr>
        <p:spPr>
          <a:xfrm>
            <a:off x="1524000" y="1905000"/>
            <a:ext cx="533400" cy="38100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9021" name="TextBox 55"/>
          <p:cNvSpPr txBox="1">
            <a:spLocks noChangeArrowheads="1"/>
          </p:cNvSpPr>
          <p:nvPr/>
        </p:nvSpPr>
        <p:spPr bwMode="auto">
          <a:xfrm>
            <a:off x="1524000" y="1947863"/>
            <a:ext cx="5334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100" b="1">
                <a:solidFill>
                  <a:srgbClr val="FF0000"/>
                </a:solidFill>
              </a:rPr>
              <a:t>1;±1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438400" y="4343400"/>
            <a:ext cx="963613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BESIII data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089962" y="1687480"/>
            <a:ext cx="390525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  <a:latin typeface="Symbol"/>
              </a:rPr>
              <a:t>θ</a:t>
            </a:r>
            <a:r>
              <a:rPr lang="en-US" baseline="-25000" dirty="0" err="1" smtClean="0">
                <a:solidFill>
                  <a:schemeClr val="accent2">
                    <a:lumMod val="75000"/>
                  </a:schemeClr>
                </a:solidFill>
                <a:latin typeface="Symbol"/>
              </a:rPr>
              <a:t>π</a:t>
            </a:r>
            <a:endParaRPr lang="en-US" baseline="-25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19070"/>
            <a:ext cx="8229600" cy="1143000"/>
          </a:xfrm>
        </p:spPr>
        <p:txBody>
          <a:bodyPr/>
          <a:lstStyle/>
          <a:p>
            <a:r>
              <a:rPr lang="en-US" dirty="0" smtClean="0"/>
              <a:t>Are there others?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7086"/>
            <a:ext cx="8229600" cy="1143000"/>
          </a:xfrm>
        </p:spPr>
        <p:txBody>
          <a:bodyPr/>
          <a:lstStyle/>
          <a:p>
            <a:r>
              <a:rPr lang="en-US" dirty="0" smtClean="0"/>
              <a:t>21</a:t>
            </a:r>
            <a:r>
              <a:rPr lang="en-US" baseline="30000" dirty="0" smtClean="0"/>
              <a:t>st</a:t>
            </a:r>
            <a:r>
              <a:rPr lang="en-US" dirty="0" smtClean="0"/>
              <a:t> century:  reality strikes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01028" y="5636891"/>
            <a:ext cx="6027111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  <a:latin typeface="Comic Sans MS"/>
              </a:rPr>
              <a:t>&gt;15 </a:t>
            </a:r>
            <a:r>
              <a:rPr lang="en-US" sz="2000" dirty="0" err="1" smtClean="0">
                <a:solidFill>
                  <a:srgbClr val="800000"/>
                </a:solidFill>
                <a:latin typeface="Comic Sans MS"/>
              </a:rPr>
              <a:t>charmonium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</a:rPr>
              <a:t>-like states found with M&gt;2m</a:t>
            </a:r>
            <a:r>
              <a:rPr lang="en-US" sz="2000" baseline="-25000" dirty="0" smtClean="0">
                <a:solidFill>
                  <a:srgbClr val="800000"/>
                </a:solidFill>
                <a:latin typeface="Comic Sans MS"/>
              </a:rPr>
              <a:t>D</a:t>
            </a:r>
          </a:p>
          <a:p>
            <a:r>
              <a:rPr lang="en-US" sz="2000" dirty="0" smtClean="0">
                <a:solidFill>
                  <a:srgbClr val="800000"/>
                </a:solidFill>
                <a:latin typeface="Comic Sans MS"/>
              </a:rPr>
              <a:t>   that </a:t>
            </a:r>
            <a:r>
              <a:rPr lang="en-US" sz="2000" b="1" i="1" dirty="0" smtClean="0">
                <a:solidFill>
                  <a:srgbClr val="800000"/>
                </a:solidFill>
                <a:latin typeface="Comic Sans MS"/>
              </a:rPr>
              <a:t>do not 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</a:rPr>
              <a:t>match expectations for any of the</a:t>
            </a:r>
          </a:p>
          <a:p>
            <a:r>
              <a:rPr lang="en-US" sz="2000" dirty="0" smtClean="0">
                <a:solidFill>
                  <a:srgbClr val="800000"/>
                </a:solidFill>
                <a:latin typeface="Comic Sans MS"/>
              </a:rPr>
              <a:t>   as yet unassigned </a:t>
            </a:r>
            <a:r>
              <a:rPr lang="en-US" sz="2000" dirty="0" err="1" smtClean="0">
                <a:solidFill>
                  <a:srgbClr val="800000"/>
                </a:solidFill>
                <a:latin typeface="Comic Sans MS"/>
              </a:rPr>
              <a:t>charmonium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</a:rPr>
              <a:t> levels </a:t>
            </a:r>
            <a:endParaRPr lang="en-US" sz="2000" dirty="0">
              <a:solidFill>
                <a:srgbClr val="800000"/>
              </a:solidFill>
              <a:latin typeface="Comic Sans M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35914"/>
            <a:ext cx="7754998" cy="45065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696" y="5333236"/>
            <a:ext cx="6011139" cy="3036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4262" y="4942454"/>
            <a:ext cx="1685530" cy="1311672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 rot="19845771">
            <a:off x="1511328" y="2440845"/>
            <a:ext cx="5843487" cy="1317139"/>
          </a:xfrm>
          <a:prstGeom prst="horizontalScroll">
            <a:avLst/>
          </a:prstGeom>
          <a:solidFill>
            <a:srgbClr val="FFFF00">
              <a:alpha val="83000"/>
            </a:srgbClr>
          </a:solidFill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800000"/>
                </a:solidFill>
                <a:latin typeface="Comic Sans MS"/>
              </a:rPr>
              <a:t>many surprises</a:t>
            </a:r>
            <a:endParaRPr lang="en-US" sz="3200" dirty="0">
              <a:solidFill>
                <a:srgbClr val="800000"/>
              </a:solidFill>
              <a:latin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itle 3"/>
          <p:cNvSpPr>
            <a:spLocks noGrp="1"/>
          </p:cNvSpPr>
          <p:nvPr>
            <p:ph type="title"/>
          </p:nvPr>
        </p:nvSpPr>
        <p:spPr>
          <a:xfrm>
            <a:off x="457200" y="-25261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Study Y(4260)</a:t>
            </a:r>
            <a:r>
              <a:rPr lang="en-US" dirty="0" smtClean="0">
                <a:solidFill>
                  <a:srgbClr val="000090"/>
                </a:solidFill>
                <a:sym typeface="Wingdings" charset="2"/>
              </a:rPr>
              <a:t></a:t>
            </a:r>
            <a:r>
              <a:rPr lang="en-US" altLang="zh-CN" dirty="0" smtClean="0">
                <a:solidFill>
                  <a:srgbClr val="000090"/>
                </a:solidFill>
                <a:latin typeface="Symbol" charset="2"/>
                <a:sym typeface="Wingdings" charset="2"/>
              </a:rPr>
              <a:t>π</a:t>
            </a:r>
            <a:r>
              <a:rPr lang="en-US" altLang="zh-CN" baseline="30000" dirty="0" smtClean="0">
                <a:solidFill>
                  <a:srgbClr val="000090"/>
                </a:solidFill>
                <a:sym typeface="Wingdings" charset="2"/>
              </a:rPr>
              <a:t>+</a:t>
            </a:r>
            <a:r>
              <a:rPr lang="en-US" altLang="zh-CN" dirty="0" smtClean="0">
                <a:solidFill>
                  <a:srgbClr val="000090"/>
                </a:solidFill>
                <a:latin typeface="Symbol" charset="2"/>
                <a:sym typeface="Wingdings" charset="2"/>
              </a:rPr>
              <a:t>π</a:t>
            </a:r>
            <a:r>
              <a:rPr lang="en-US" altLang="zh-CN" baseline="30000" dirty="0" smtClean="0">
                <a:solidFill>
                  <a:srgbClr val="000090"/>
                </a:solidFill>
                <a:sym typeface="Wingdings" charset="2"/>
              </a:rPr>
              <a:t>-</a:t>
            </a:r>
            <a:r>
              <a:rPr lang="en-US" altLang="zh-CN" dirty="0" smtClean="0">
                <a:solidFill>
                  <a:srgbClr val="000090"/>
                </a:solidFill>
                <a:sym typeface="Wingdings" charset="2"/>
              </a:rPr>
              <a:t> </a:t>
            </a:r>
            <a:r>
              <a:rPr lang="en-US" dirty="0" err="1" smtClean="0">
                <a:solidFill>
                  <a:srgbClr val="000090"/>
                </a:solidFill>
                <a:sym typeface="Wingdings" charset="2"/>
              </a:rPr>
              <a:t>h</a:t>
            </a:r>
            <a:r>
              <a:rPr lang="en-US" baseline="-25000" dirty="0" err="1" smtClean="0">
                <a:solidFill>
                  <a:srgbClr val="000090"/>
                </a:solidFill>
                <a:sym typeface="Wingdings" charset="2"/>
              </a:rPr>
              <a:t>c</a:t>
            </a:r>
            <a:r>
              <a:rPr lang="en-US" dirty="0" smtClean="0">
                <a:solidFill>
                  <a:srgbClr val="000090"/>
                </a:solidFill>
                <a:sym typeface="Wingdings" charset="2"/>
              </a:rPr>
              <a:t> decays</a:t>
            </a:r>
            <a:endParaRPr lang="en-US" dirty="0" smtClean="0"/>
          </a:p>
        </p:txBody>
      </p:sp>
      <p:pic>
        <p:nvPicPr>
          <p:cNvPr id="171011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0935" y="994131"/>
            <a:ext cx="4259262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直接箭头连接符 14"/>
          <p:cNvCxnSpPr/>
          <p:nvPr/>
        </p:nvCxnSpPr>
        <p:spPr bwMode="auto">
          <a:xfrm rot="16200000" flipH="1">
            <a:off x="2507685" y="2746731"/>
            <a:ext cx="2362200" cy="53340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/>
          </a:ln>
          <a:effectLst/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1013" name="TextBox 7"/>
          <p:cNvSpPr txBox="1">
            <a:spLocks noChangeArrowheads="1"/>
          </p:cNvSpPr>
          <p:nvPr/>
        </p:nvSpPr>
        <p:spPr bwMode="auto">
          <a:xfrm>
            <a:off x="3879285" y="3432531"/>
            <a:ext cx="711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sz="2400" dirty="0" err="1" smtClean="0">
                <a:solidFill>
                  <a:srgbClr val="CC0066"/>
                </a:solidFill>
                <a:latin typeface="Symbol" charset="2"/>
                <a:sym typeface="Wingdings" charset="2"/>
              </a:rPr>
              <a:t>π</a:t>
            </a:r>
            <a:r>
              <a:rPr lang="en-US" altLang="zh-CN" sz="2400" baseline="30000" dirty="0" err="1" smtClean="0">
                <a:solidFill>
                  <a:srgbClr val="CC0066"/>
                </a:solidFill>
                <a:sym typeface="Wingdings" charset="2"/>
              </a:rPr>
              <a:t>+</a:t>
            </a:r>
            <a:r>
              <a:rPr lang="en-US" altLang="zh-CN" sz="2400" dirty="0" err="1" smtClean="0">
                <a:solidFill>
                  <a:srgbClr val="CC0066"/>
                </a:solidFill>
                <a:latin typeface="Symbol" charset="2"/>
                <a:sym typeface="Wingdings" charset="2"/>
              </a:rPr>
              <a:t>π</a:t>
            </a:r>
            <a:r>
              <a:rPr lang="en-US" altLang="zh-CN" sz="2400" baseline="30000" dirty="0" smtClean="0">
                <a:solidFill>
                  <a:srgbClr val="CC0066"/>
                </a:solidFill>
                <a:sym typeface="Wingdings" charset="2"/>
              </a:rPr>
              <a:t>-</a:t>
            </a:r>
            <a:endParaRPr lang="en-US" sz="2400" dirty="0">
              <a:solidFill>
                <a:srgbClr val="CC006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50999" y="606932"/>
            <a:ext cx="8494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000090"/>
                </a:solidFill>
                <a:latin typeface="Symbol"/>
                <a:sym typeface="Wingdings"/>
              </a:rPr>
              <a:t>γη</a:t>
            </a:r>
            <a:r>
              <a:rPr lang="en-US" sz="4000" baseline="-25000" dirty="0" err="1" smtClean="0">
                <a:solidFill>
                  <a:srgbClr val="000090"/>
                </a:solidFill>
                <a:sym typeface="Wingdings"/>
              </a:rPr>
              <a:t>c</a:t>
            </a:r>
            <a:endParaRPr lang="en-US" sz="4000" baseline="-25000" dirty="0">
              <a:solidFill>
                <a:srgbClr val="00009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109945" y="1082241"/>
            <a:ext cx="489301" cy="1588"/>
          </a:xfrm>
          <a:prstGeom prst="straightConnector1">
            <a:avLst/>
          </a:prstGeom>
          <a:ln w="31750"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5983470" y="941619"/>
            <a:ext cx="254538" cy="1588"/>
          </a:xfrm>
          <a:prstGeom prst="line">
            <a:avLst/>
          </a:prstGeom>
          <a:ln w="31750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7149883" y="1441293"/>
            <a:ext cx="254538" cy="1588"/>
          </a:xfrm>
          <a:prstGeom prst="line">
            <a:avLst/>
          </a:prstGeom>
          <a:ln w="31750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013746" y="1519534"/>
            <a:ext cx="1673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16 channels</a:t>
            </a:r>
            <a:endParaRPr lang="en-US" sz="2400" dirty="0">
              <a:solidFill>
                <a:srgbClr val="000090"/>
              </a:solidFill>
            </a:endParaRPr>
          </a:p>
        </p:txBody>
      </p:sp>
      <p:cxnSp>
        <p:nvCxnSpPr>
          <p:cNvPr id="20" name="直接箭头连接符 14"/>
          <p:cNvCxnSpPr/>
          <p:nvPr/>
        </p:nvCxnSpPr>
        <p:spPr bwMode="auto">
          <a:xfrm rot="5400000">
            <a:off x="2664568" y="4492704"/>
            <a:ext cx="1589090" cy="992746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headEnd type="none" w="med" len="med"/>
            <a:tailEnd type="arrow"/>
          </a:ln>
          <a:effectLst/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TextBox 7"/>
          <p:cNvSpPr txBox="1">
            <a:spLocks noChangeArrowheads="1"/>
          </p:cNvSpPr>
          <p:nvPr/>
        </p:nvSpPr>
        <p:spPr bwMode="auto">
          <a:xfrm>
            <a:off x="3587830" y="4541194"/>
            <a:ext cx="3385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sz="2400" dirty="0" err="1" smtClean="0">
                <a:solidFill>
                  <a:schemeClr val="accent1">
                    <a:lumMod val="50000"/>
                  </a:schemeClr>
                </a:solidFill>
                <a:latin typeface="Symbol" charset="2"/>
                <a:sym typeface="Wingdings" charset="2"/>
              </a:rPr>
              <a:t>γ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21" name="直接箭头连接符 14"/>
          <p:cNvCxnSpPr/>
          <p:nvPr/>
        </p:nvCxnSpPr>
        <p:spPr bwMode="auto">
          <a:xfrm rot="16200000" flipH="1">
            <a:off x="2644559" y="6161234"/>
            <a:ext cx="561658" cy="1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headEnd type="none" w="med" len="med"/>
            <a:tailEnd type="arrow"/>
          </a:ln>
          <a:effectLst/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476372" y="6252635"/>
            <a:ext cx="947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hadrons</a:t>
            </a:r>
            <a:endParaRPr lang="en-US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762" y="0"/>
            <a:ext cx="853277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detecting </a:t>
            </a:r>
            <a:r>
              <a:rPr lang="en-US" i="1" dirty="0" err="1" smtClean="0"/>
              <a:t>h</a:t>
            </a:r>
            <a:r>
              <a:rPr lang="en-US" i="1" baseline="-25000" dirty="0" err="1" smtClean="0"/>
              <a:t>c</a:t>
            </a:r>
            <a:r>
              <a:rPr lang="en-US" dirty="0" smtClean="0"/>
              <a:t> </a:t>
            </a:r>
            <a:r>
              <a:rPr lang="en-US" dirty="0" err="1" smtClean="0"/>
              <a:t>charmonium</a:t>
            </a:r>
            <a:r>
              <a:rPr lang="en-US" dirty="0" smtClean="0"/>
              <a:t> states at BESIII </a:t>
            </a:r>
            <a:endParaRPr lang="en-US" dirty="0"/>
          </a:p>
        </p:txBody>
      </p:sp>
      <p:pic>
        <p:nvPicPr>
          <p:cNvPr id="3" name="Picture 2" descr="bes3_hc-vs-etac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35" y="3111294"/>
            <a:ext cx="8117665" cy="2786333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301750" y="1143000"/>
          <a:ext cx="7270750" cy="145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49" name="Equation" r:id="rId4" imgW="3543300" imgH="711200" progId="Equation.DSMT4">
                  <p:embed/>
                </p:oleObj>
              </mc:Choice>
              <mc:Fallback>
                <p:oleObj name="Equation" r:id="rId4" imgW="3543300" imgH="7112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1750" y="1143000"/>
                        <a:ext cx="7270750" cy="1458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Arrow Connector 4"/>
          <p:cNvCxnSpPr/>
          <p:nvPr/>
        </p:nvCxnSpPr>
        <p:spPr>
          <a:xfrm rot="5400000" flipH="1" flipV="1">
            <a:off x="2915913" y="1825206"/>
            <a:ext cx="274864" cy="1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 flipH="1" flipV="1">
            <a:off x="3583031" y="2323716"/>
            <a:ext cx="274865" cy="1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762" y="0"/>
            <a:ext cx="853277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detecting </a:t>
            </a:r>
            <a:r>
              <a:rPr lang="en-US" i="1" dirty="0" err="1" smtClean="0"/>
              <a:t>h</a:t>
            </a:r>
            <a:r>
              <a:rPr lang="en-US" i="1" baseline="-25000" dirty="0" err="1" smtClean="0"/>
              <a:t>c</a:t>
            </a:r>
            <a:r>
              <a:rPr lang="en-US" dirty="0" smtClean="0"/>
              <a:t> </a:t>
            </a:r>
            <a:r>
              <a:rPr lang="en-US" dirty="0" err="1" smtClean="0"/>
              <a:t>charmonium</a:t>
            </a:r>
            <a:r>
              <a:rPr lang="en-US" dirty="0" smtClean="0"/>
              <a:t> states at BESIII </a:t>
            </a:r>
            <a:endParaRPr lang="en-US" dirty="0"/>
          </a:p>
        </p:txBody>
      </p:sp>
      <p:pic>
        <p:nvPicPr>
          <p:cNvPr id="3" name="Picture 2" descr="bes3_hc-vs-etac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103" y="3530732"/>
            <a:ext cx="5844435" cy="2006062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301750" y="1143000"/>
          <a:ext cx="7270750" cy="145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973" name="Equation" r:id="rId4" imgW="3543300" imgH="711200" progId="Equation.DSMT4">
                  <p:embed/>
                </p:oleObj>
              </mc:Choice>
              <mc:Fallback>
                <p:oleObj name="Equation" r:id="rId4" imgW="3543300" imgH="7112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1750" y="1143000"/>
                        <a:ext cx="7270750" cy="1458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Arrow Connector 4"/>
          <p:cNvCxnSpPr/>
          <p:nvPr/>
        </p:nvCxnSpPr>
        <p:spPr>
          <a:xfrm rot="5400000" flipH="1" flipV="1">
            <a:off x="2915913" y="1825206"/>
            <a:ext cx="274864" cy="1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 flipH="1" flipV="1">
            <a:off x="3583031" y="2323716"/>
            <a:ext cx="274865" cy="1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070" y="3011297"/>
            <a:ext cx="2017359" cy="35033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8303" y="2826631"/>
            <a:ext cx="2104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CLEO 2005  (20 </a:t>
            </a:r>
            <a:r>
              <a:rPr lang="en-US" dirty="0" err="1" smtClean="0"/>
              <a:t>evts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165954" y="3007338"/>
            <a:ext cx="2320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BESIII 2013 (1600 </a:t>
            </a:r>
            <a:r>
              <a:rPr lang="en-US" dirty="0" err="1" smtClean="0"/>
              <a:t>evts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2861" y="4949158"/>
            <a:ext cx="783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CLEOII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signal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itle 3"/>
          <p:cNvSpPr>
            <a:spLocks noGrp="1"/>
          </p:cNvSpPr>
          <p:nvPr>
            <p:ph type="title"/>
          </p:nvPr>
        </p:nvSpPr>
        <p:spPr>
          <a:xfrm>
            <a:off x="457200" y="-29234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Y(4260)</a:t>
            </a:r>
            <a:r>
              <a:rPr lang="en-US" dirty="0" smtClean="0">
                <a:solidFill>
                  <a:srgbClr val="000090"/>
                </a:solidFill>
                <a:sym typeface="Wingdings" charset="2"/>
              </a:rPr>
              <a:t></a:t>
            </a:r>
            <a:r>
              <a:rPr lang="en-US" altLang="zh-CN" dirty="0" smtClean="0">
                <a:solidFill>
                  <a:srgbClr val="000090"/>
                </a:solidFill>
                <a:latin typeface="Symbol" charset="2"/>
                <a:sym typeface="Wingdings" charset="2"/>
              </a:rPr>
              <a:t>π</a:t>
            </a:r>
            <a:r>
              <a:rPr lang="en-US" altLang="zh-CN" baseline="30000" dirty="0" smtClean="0">
                <a:solidFill>
                  <a:srgbClr val="000090"/>
                </a:solidFill>
                <a:sym typeface="Wingdings" charset="2"/>
              </a:rPr>
              <a:t>+</a:t>
            </a:r>
            <a:r>
              <a:rPr lang="en-US" altLang="zh-CN" dirty="0" smtClean="0">
                <a:solidFill>
                  <a:srgbClr val="000090"/>
                </a:solidFill>
                <a:latin typeface="Symbol" charset="2"/>
                <a:sym typeface="Wingdings" charset="2"/>
              </a:rPr>
              <a:t>π</a:t>
            </a:r>
            <a:r>
              <a:rPr lang="en-US" altLang="zh-CN" baseline="30000" dirty="0" smtClean="0">
                <a:solidFill>
                  <a:srgbClr val="000090"/>
                </a:solidFill>
                <a:sym typeface="Wingdings" charset="2"/>
              </a:rPr>
              <a:t>-</a:t>
            </a:r>
            <a:r>
              <a:rPr lang="en-US" altLang="zh-CN" dirty="0" smtClean="0">
                <a:solidFill>
                  <a:srgbClr val="000090"/>
                </a:solidFill>
                <a:sym typeface="Wingdings" charset="2"/>
              </a:rPr>
              <a:t> </a:t>
            </a:r>
            <a:r>
              <a:rPr lang="en-US" dirty="0" err="1" smtClean="0">
                <a:solidFill>
                  <a:srgbClr val="000090"/>
                </a:solidFill>
                <a:sym typeface="Wingdings" charset="2"/>
              </a:rPr>
              <a:t>h</a:t>
            </a:r>
            <a:r>
              <a:rPr lang="en-US" baseline="-25000" dirty="0" err="1" smtClean="0">
                <a:solidFill>
                  <a:srgbClr val="000090"/>
                </a:solidFill>
                <a:sym typeface="Wingdings" charset="2"/>
              </a:rPr>
              <a:t>c</a:t>
            </a:r>
            <a:r>
              <a:rPr lang="en-US" dirty="0" smtClean="0">
                <a:solidFill>
                  <a:srgbClr val="000090"/>
                </a:solidFill>
                <a:sym typeface="Wingdings" charset="2"/>
              </a:rPr>
              <a:t> </a:t>
            </a:r>
            <a:r>
              <a:rPr lang="en-US" dirty="0" err="1" smtClean="0">
                <a:solidFill>
                  <a:srgbClr val="000090"/>
                </a:solidFill>
                <a:sym typeface="Wingdings" charset="2"/>
              </a:rPr>
              <a:t>Dalitz</a:t>
            </a:r>
            <a:r>
              <a:rPr lang="en-US" dirty="0" smtClean="0">
                <a:solidFill>
                  <a:srgbClr val="000090"/>
                </a:solidFill>
                <a:sym typeface="Wingdings" charset="2"/>
              </a:rPr>
              <a:t> plot</a:t>
            </a:r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5641251" y="5033670"/>
            <a:ext cx="2957513" cy="2762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200" dirty="0">
                <a:solidFill>
                  <a:schemeClr val="accent2">
                    <a:lumMod val="75000"/>
                  </a:schemeClr>
                </a:solidFill>
                <a:sym typeface="Symbol"/>
              </a:rPr>
              <a:t>BESIII </a:t>
            </a:r>
            <a:r>
              <a:rPr lang="en-US" altLang="zh-CN" sz="1200" dirty="0">
                <a:solidFill>
                  <a:schemeClr val="accent2">
                    <a:lumMod val="75000"/>
                  </a:schemeClr>
                </a:solidFill>
                <a:sym typeface="Wingdings"/>
              </a:rPr>
              <a:t>PRL 111, </a:t>
            </a:r>
            <a:r>
              <a:rPr lang="en-US" altLang="zh-CN" sz="1200" dirty="0" smtClean="0">
                <a:solidFill>
                  <a:schemeClr val="accent2">
                    <a:lumMod val="75000"/>
                  </a:schemeClr>
                </a:solidFill>
                <a:sym typeface="Wingdings"/>
              </a:rPr>
              <a:t>242001</a:t>
            </a:r>
            <a:endParaRPr lang="en-US" altLang="zh-CN" sz="1200" dirty="0">
              <a:solidFill>
                <a:schemeClr val="accent2">
                  <a:lumMod val="75000"/>
                </a:schemeClr>
              </a:solidFill>
              <a:sym typeface="Symbol"/>
            </a:endParaRPr>
          </a:p>
        </p:txBody>
      </p:sp>
      <p:pic>
        <p:nvPicPr>
          <p:cNvPr id="171016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826977" y="1976896"/>
            <a:ext cx="2903900" cy="3200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017" name="TextBox 11"/>
          <p:cNvSpPr txBox="1">
            <a:spLocks noChangeArrowheads="1"/>
          </p:cNvSpPr>
          <p:nvPr/>
        </p:nvSpPr>
        <p:spPr bwMode="auto">
          <a:xfrm>
            <a:off x="1438946" y="1035318"/>
            <a:ext cx="66423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omic Sans MS" charset="0"/>
              </a:rPr>
              <a:t>sharp peak, but at  </a:t>
            </a:r>
            <a:r>
              <a:rPr lang="en-US" dirty="0" err="1" smtClean="0">
                <a:solidFill>
                  <a:srgbClr val="800000"/>
                </a:solidFill>
                <a:latin typeface="Comic Sans MS" charset="0"/>
              </a:rPr>
              <a:t>M(</a:t>
            </a:r>
            <a:r>
              <a:rPr lang="en-US" dirty="0" err="1" smtClean="0">
                <a:solidFill>
                  <a:srgbClr val="800000"/>
                </a:solidFill>
                <a:latin typeface="Symbol" charset="2"/>
              </a:rPr>
              <a:t>π</a:t>
            </a:r>
            <a:r>
              <a:rPr lang="en-US" dirty="0" err="1" smtClean="0">
                <a:solidFill>
                  <a:srgbClr val="800000"/>
                </a:solidFill>
                <a:latin typeface="Comic Sans MS" charset="0"/>
              </a:rPr>
              <a:t>h</a:t>
            </a:r>
            <a:r>
              <a:rPr lang="en-US" baseline="-25000" dirty="0" err="1" smtClean="0">
                <a:solidFill>
                  <a:srgbClr val="800000"/>
                </a:solidFill>
                <a:latin typeface="Comic Sans MS" charset="0"/>
              </a:rPr>
              <a:t>c</a:t>
            </a:r>
            <a:r>
              <a:rPr lang="en-US" dirty="0" smtClean="0">
                <a:solidFill>
                  <a:srgbClr val="800000"/>
                </a:solidFill>
                <a:latin typeface="Comic Sans MS" charset="0"/>
              </a:rPr>
              <a:t>) = 4020 </a:t>
            </a:r>
            <a:r>
              <a:rPr lang="en-US" dirty="0" err="1" smtClean="0">
                <a:solidFill>
                  <a:srgbClr val="800000"/>
                </a:solidFill>
                <a:latin typeface="Comic Sans MS" charset="0"/>
              </a:rPr>
              <a:t>MeV</a:t>
            </a:r>
            <a:r>
              <a:rPr lang="en-US" dirty="0" smtClean="0">
                <a:solidFill>
                  <a:srgbClr val="800000"/>
                </a:solidFill>
                <a:latin typeface="Comic Sans MS" charset="0"/>
              </a:rPr>
              <a:t>, </a:t>
            </a:r>
            <a:r>
              <a:rPr lang="en-US" dirty="0">
                <a:solidFill>
                  <a:srgbClr val="800000"/>
                </a:solidFill>
                <a:latin typeface="Comic Sans MS" charset="0"/>
              </a:rPr>
              <a:t>not near ~3900 </a:t>
            </a:r>
            <a:r>
              <a:rPr lang="en-US" dirty="0" err="1">
                <a:solidFill>
                  <a:srgbClr val="800000"/>
                </a:solidFill>
                <a:latin typeface="Comic Sans MS" charset="0"/>
              </a:rPr>
              <a:t>MeV</a:t>
            </a:r>
            <a:endParaRPr lang="en-US" dirty="0">
              <a:solidFill>
                <a:srgbClr val="800000"/>
              </a:solidFill>
              <a:latin typeface="Comic Sans MS" charset="0"/>
            </a:endParaRPr>
          </a:p>
        </p:txBody>
      </p:sp>
      <p:sp>
        <p:nvSpPr>
          <p:cNvPr id="171018" name="TextBox 12"/>
          <p:cNvSpPr txBox="1">
            <a:spLocks noChangeArrowheads="1"/>
          </p:cNvSpPr>
          <p:nvPr/>
        </p:nvSpPr>
        <p:spPr bwMode="auto">
          <a:xfrm>
            <a:off x="6358008" y="4443440"/>
            <a:ext cx="9477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M(</a:t>
            </a:r>
            <a:r>
              <a:rPr lang="en-US" altLang="zh-CN">
                <a:latin typeface="Symbol" charset="2"/>
                <a:sym typeface="Wingdings" charset="2"/>
              </a:rPr>
              <a:t>p</a:t>
            </a:r>
            <a:r>
              <a:rPr lang="en-US" altLang="zh-CN" baseline="30000">
                <a:sym typeface="Wingdings" charset="2"/>
              </a:rPr>
              <a:t>±</a:t>
            </a:r>
            <a:r>
              <a:rPr lang="en-US">
                <a:sym typeface="Wingdings" charset="2"/>
              </a:rPr>
              <a:t>h</a:t>
            </a:r>
            <a:r>
              <a:rPr lang="en-US" baseline="-25000">
                <a:sym typeface="Wingdings" charset="2"/>
              </a:rPr>
              <a:t>c</a:t>
            </a:r>
            <a:r>
              <a:rPr lang="en-US"/>
              <a:t>)</a:t>
            </a:r>
          </a:p>
        </p:txBody>
      </p:sp>
      <p:pic>
        <p:nvPicPr>
          <p:cNvPr id="22" name="Picture 21" descr="Screenshot 2017-07-03 15.30.1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3320" y="1747902"/>
            <a:ext cx="5028695" cy="356199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946360"/>
          </a:xfrm>
        </p:spPr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Y(4260)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</a:t>
            </a:r>
            <a:r>
              <a:rPr lang="en-US" altLang="zh-CN" dirty="0" smtClean="0">
                <a:solidFill>
                  <a:srgbClr val="000090"/>
                </a:solidFill>
                <a:latin typeface="Symbol" charset="2"/>
                <a:ea typeface="宋体" charset="-122"/>
                <a:cs typeface="宋体" charset="-122"/>
                <a:sym typeface="Wingdings" charset="2"/>
              </a:rPr>
              <a:t>π</a:t>
            </a:r>
            <a:r>
              <a:rPr lang="en-US" altLang="zh-CN" baseline="30000" dirty="0" smtClean="0">
                <a:solidFill>
                  <a:srgbClr val="000090"/>
                </a:solidFill>
                <a:ea typeface="宋体" charset="-122"/>
                <a:cs typeface="宋体" charset="-122"/>
                <a:sym typeface="Wingdings" charset="2"/>
              </a:rPr>
              <a:t>+</a:t>
            </a:r>
            <a:r>
              <a:rPr lang="en-US" dirty="0" smtClean="0">
                <a:solidFill>
                  <a:srgbClr val="000090"/>
                </a:solidFill>
              </a:rPr>
              <a:t>Z</a:t>
            </a:r>
            <a:r>
              <a:rPr lang="en-US" baseline="-25000" dirty="0" smtClean="0">
                <a:solidFill>
                  <a:srgbClr val="000090"/>
                </a:solidFill>
              </a:rPr>
              <a:t>c</a:t>
            </a:r>
            <a:r>
              <a:rPr lang="en-US" dirty="0" smtClean="0">
                <a:solidFill>
                  <a:srgbClr val="000090"/>
                </a:solidFill>
              </a:rPr>
              <a:t>(4020)</a:t>
            </a:r>
            <a:r>
              <a:rPr lang="en-US" baseline="30000" dirty="0" smtClean="0">
                <a:solidFill>
                  <a:srgbClr val="000090"/>
                </a:solidFill>
              </a:rPr>
              <a:t>-</a:t>
            </a:r>
            <a:endParaRPr lang="en-US" baseline="-25000" dirty="0" smtClean="0"/>
          </a:p>
        </p:txBody>
      </p:sp>
      <p:pic>
        <p:nvPicPr>
          <p:cNvPr id="17203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63256" y="1365648"/>
            <a:ext cx="420211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036" name="TextBox 3"/>
          <p:cNvSpPr txBox="1">
            <a:spLocks noChangeArrowheads="1"/>
          </p:cNvSpPr>
          <p:nvPr/>
        </p:nvSpPr>
        <p:spPr bwMode="auto">
          <a:xfrm>
            <a:off x="5655792" y="5335133"/>
            <a:ext cx="327310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altLang="zh-CN" sz="1600" b="1" dirty="0" smtClean="0">
                <a:solidFill>
                  <a:srgbClr val="0000FF"/>
                </a:solidFill>
                <a:latin typeface="Arial Unicode MS" charset="0"/>
                <a:ea typeface="Arial Unicode MS" charset="0"/>
                <a:cs typeface="Arial Unicode MS" charset="0"/>
              </a:rPr>
              <a:t>Mass  </a:t>
            </a:r>
            <a:r>
              <a:rPr lang="en-US" altLang="zh-CN" sz="1600" b="1" dirty="0">
                <a:solidFill>
                  <a:srgbClr val="0000FF"/>
                </a:solidFill>
                <a:latin typeface="Arial Unicode MS" charset="0"/>
                <a:ea typeface="Arial Unicode MS" charset="0"/>
                <a:cs typeface="Arial Unicode MS" charset="0"/>
              </a:rPr>
              <a:t>=  (4022.9 ±0.8 ±2.7) </a:t>
            </a:r>
            <a:r>
              <a:rPr lang="en-US" altLang="zh-CN" sz="1600" b="1" dirty="0" err="1">
                <a:solidFill>
                  <a:srgbClr val="0000FF"/>
                </a:solidFill>
                <a:latin typeface="Arial Unicode MS" charset="0"/>
                <a:ea typeface="Arial Unicode MS" charset="0"/>
                <a:cs typeface="Arial Unicode MS" charset="0"/>
              </a:rPr>
              <a:t>MeV</a:t>
            </a:r>
            <a:endParaRPr lang="en-US" altLang="zh-CN" sz="1600" b="1" dirty="0">
              <a:solidFill>
                <a:srgbClr val="0000FF"/>
              </a:solidFill>
              <a:latin typeface="Arial Unicode MS" charset="0"/>
              <a:ea typeface="Arial Unicode MS" charset="0"/>
              <a:cs typeface="Arial Unicode MS" charset="0"/>
            </a:endParaRPr>
          </a:p>
          <a:p>
            <a:pPr marL="457200" indent="-457200"/>
            <a:r>
              <a:rPr lang="en-US" altLang="zh-CN" sz="1600" b="1" dirty="0">
                <a:solidFill>
                  <a:srgbClr val="0000FF"/>
                </a:solidFill>
                <a:latin typeface="Arial Unicode MS" charset="0"/>
                <a:ea typeface="Arial Unicode MS" charset="0"/>
                <a:cs typeface="Arial Unicode MS" charset="0"/>
              </a:rPr>
              <a:t>Width</a:t>
            </a:r>
            <a:r>
              <a:rPr lang="en-US" altLang="zh-CN" sz="1600" b="1" dirty="0">
                <a:latin typeface="Arial Unicode MS" charset="0"/>
                <a:ea typeface="Arial Unicode MS" charset="0"/>
                <a:cs typeface="Arial Unicode MS" charset="0"/>
              </a:rPr>
              <a:t> </a:t>
            </a:r>
            <a:r>
              <a:rPr lang="en-US" altLang="zh-CN" sz="1600" b="1" dirty="0">
                <a:solidFill>
                  <a:srgbClr val="0000FF"/>
                </a:solidFill>
                <a:latin typeface="Arial Unicode MS" charset="0"/>
                <a:ea typeface="Arial Unicode MS" charset="0"/>
                <a:cs typeface="Arial Unicode MS" charset="0"/>
              </a:rPr>
              <a:t>=  (7.9 ±2.7 ±2.6) </a:t>
            </a:r>
            <a:r>
              <a:rPr lang="en-US" altLang="zh-CN" sz="1600" b="1" dirty="0" err="1">
                <a:solidFill>
                  <a:srgbClr val="0000FF"/>
                </a:solidFill>
                <a:latin typeface="Arial Unicode MS" charset="0"/>
                <a:ea typeface="Arial Unicode MS" charset="0"/>
                <a:cs typeface="Arial Unicode MS" charset="0"/>
              </a:rPr>
              <a:t>MeV</a:t>
            </a:r>
            <a:endParaRPr lang="en-US" altLang="zh-CN" sz="1600" b="1" dirty="0" smtClean="0">
              <a:solidFill>
                <a:srgbClr val="0000FF"/>
              </a:solidFill>
              <a:latin typeface="Arial Unicode MS" charset="0"/>
              <a:ea typeface="Arial Unicode MS" charset="0"/>
              <a:cs typeface="Arial Unicode MS" charset="0"/>
            </a:endParaRPr>
          </a:p>
          <a:p>
            <a:pPr marL="457200" indent="-457200"/>
            <a:r>
              <a:rPr lang="en-US" altLang="zh-CN" sz="1600" b="1" dirty="0" smtClean="0">
                <a:solidFill>
                  <a:srgbClr val="0000FF"/>
                </a:solidFill>
                <a:latin typeface="Arial Unicode MS" charset="0"/>
                <a:ea typeface="Arial Unicode MS" charset="0"/>
                <a:cs typeface="Arial Unicode MS" charset="0"/>
              </a:rPr>
              <a:t>fraction </a:t>
            </a:r>
            <a:r>
              <a:rPr lang="en-US" altLang="zh-CN" sz="1600" b="1" dirty="0">
                <a:solidFill>
                  <a:srgbClr val="0000FF"/>
                </a:solidFill>
                <a:latin typeface="Arial Unicode MS" charset="0"/>
                <a:ea typeface="Arial Unicode MS" charset="0"/>
                <a:cs typeface="Arial Unicode MS" charset="0"/>
              </a:rPr>
              <a:t>= 0.18 ± 0.07</a:t>
            </a:r>
          </a:p>
        </p:txBody>
      </p:sp>
      <p:sp>
        <p:nvSpPr>
          <p:cNvPr id="172037" name="TextBox 5"/>
          <p:cNvSpPr txBox="1">
            <a:spLocks noChangeArrowheads="1"/>
          </p:cNvSpPr>
          <p:nvPr/>
        </p:nvSpPr>
        <p:spPr bwMode="auto">
          <a:xfrm>
            <a:off x="6135922" y="1517844"/>
            <a:ext cx="304757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800000"/>
                </a:solidFill>
              </a:rPr>
              <a:t>no significant signal for Z</a:t>
            </a:r>
            <a:r>
              <a:rPr lang="en-US" sz="1400" baseline="-25000" dirty="0">
                <a:solidFill>
                  <a:srgbClr val="800000"/>
                </a:solidFill>
              </a:rPr>
              <a:t>c</a:t>
            </a:r>
            <a:r>
              <a:rPr lang="en-US" sz="1400" dirty="0">
                <a:solidFill>
                  <a:srgbClr val="800000"/>
                </a:solidFill>
              </a:rPr>
              <a:t>(3900)</a:t>
            </a:r>
            <a:r>
              <a:rPr lang="en-US" sz="1400" baseline="30000" dirty="0">
                <a:solidFill>
                  <a:srgbClr val="800000"/>
                </a:solidFill>
              </a:rPr>
              <a:t>±</a:t>
            </a:r>
            <a:r>
              <a:rPr lang="en-US" sz="1400" dirty="0" smtClean="0">
                <a:solidFill>
                  <a:srgbClr val="800000"/>
                </a:solidFill>
                <a:sym typeface="Wingdings" charset="2"/>
              </a:rPr>
              <a:t></a:t>
            </a:r>
            <a:r>
              <a:rPr lang="en-US" altLang="zh-CN" sz="1400" dirty="0" smtClean="0">
                <a:solidFill>
                  <a:srgbClr val="800000"/>
                </a:solidFill>
                <a:latin typeface="Symbol" charset="2"/>
                <a:sym typeface="Wingdings" charset="2"/>
              </a:rPr>
              <a:t>π</a:t>
            </a:r>
            <a:r>
              <a:rPr lang="en-US" altLang="zh-CN" sz="1400" baseline="30000" dirty="0" smtClean="0">
                <a:solidFill>
                  <a:srgbClr val="800000"/>
                </a:solidFill>
                <a:sym typeface="Wingdings" charset="2"/>
              </a:rPr>
              <a:t>±</a:t>
            </a:r>
            <a:r>
              <a:rPr lang="en-US" sz="1400" dirty="0">
                <a:solidFill>
                  <a:srgbClr val="800000"/>
                </a:solidFill>
                <a:sym typeface="Wingdings" charset="2"/>
              </a:rPr>
              <a:t>h</a:t>
            </a:r>
            <a:r>
              <a:rPr lang="en-US" sz="1400" baseline="-25000" dirty="0">
                <a:solidFill>
                  <a:srgbClr val="800000"/>
                </a:solidFill>
                <a:sym typeface="Wingdings" charset="2"/>
              </a:rPr>
              <a:t>c</a:t>
            </a:r>
            <a:endParaRPr lang="en-US" sz="1400" baseline="-25000" dirty="0">
              <a:solidFill>
                <a:srgbClr val="8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64293" y="3789193"/>
            <a:ext cx="1779707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200" dirty="0">
                <a:solidFill>
                  <a:schemeClr val="accent2">
                    <a:lumMod val="75000"/>
                  </a:schemeClr>
                </a:solidFill>
                <a:sym typeface="Symbol"/>
              </a:rPr>
              <a:t>BESIII </a:t>
            </a:r>
            <a:r>
              <a:rPr lang="en-US" altLang="zh-CN" sz="1200" dirty="0">
                <a:solidFill>
                  <a:schemeClr val="accent2">
                    <a:lumMod val="75000"/>
                  </a:schemeClr>
                </a:solidFill>
                <a:sym typeface="Wingdings"/>
              </a:rPr>
              <a:t>PRL 111, 242001</a:t>
            </a:r>
            <a:r>
              <a:rPr lang="en-US" altLang="zh-CN" sz="1200" dirty="0" smtClean="0">
                <a:solidFill>
                  <a:schemeClr val="accent2">
                    <a:lumMod val="75000"/>
                  </a:schemeClr>
                </a:solidFill>
                <a:sym typeface="Wingdings"/>
              </a:rPr>
              <a:t> </a:t>
            </a:r>
            <a:endParaRPr lang="en-US" altLang="zh-CN" sz="1200" dirty="0">
              <a:solidFill>
                <a:schemeClr val="accent2">
                  <a:lumMod val="75000"/>
                </a:schemeClr>
              </a:solidFill>
              <a:sym typeface="Symbol"/>
            </a:endParaRPr>
          </a:p>
        </p:txBody>
      </p:sp>
      <p:sp>
        <p:nvSpPr>
          <p:cNvPr id="172039" name="TextBox 7"/>
          <p:cNvSpPr txBox="1">
            <a:spLocks noChangeArrowheads="1"/>
          </p:cNvSpPr>
          <p:nvPr/>
        </p:nvSpPr>
        <p:spPr bwMode="auto">
          <a:xfrm>
            <a:off x="6040744" y="4377780"/>
            <a:ext cx="1016061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  </a:t>
            </a:r>
            <a:r>
              <a:rPr lang="en-US" dirty="0" err="1"/>
              <a:t>M</a:t>
            </a:r>
            <a:r>
              <a:rPr lang="en-US" dirty="0" err="1" smtClean="0"/>
              <a:t>(</a:t>
            </a:r>
            <a:r>
              <a:rPr lang="en-US" altLang="zh-CN" dirty="0" err="1" smtClean="0">
                <a:latin typeface="Symbol" charset="2"/>
                <a:sym typeface="Wingdings" charset="2"/>
              </a:rPr>
              <a:t>π</a:t>
            </a:r>
            <a:r>
              <a:rPr lang="en-US" altLang="zh-CN" baseline="30000" dirty="0" err="1" smtClean="0">
                <a:sym typeface="Wingdings" charset="2"/>
              </a:rPr>
              <a:t>±</a:t>
            </a:r>
            <a:r>
              <a:rPr lang="en-US" dirty="0" err="1">
                <a:sym typeface="Wingdings" charset="2"/>
              </a:rPr>
              <a:t>h</a:t>
            </a:r>
            <a:r>
              <a:rPr lang="en-US" baseline="-25000" dirty="0" err="1">
                <a:sym typeface="Wingdings" charset="2"/>
              </a:rPr>
              <a:t>c</a:t>
            </a:r>
            <a:r>
              <a:rPr lang="en-US" dirty="0"/>
              <a:t>)</a:t>
            </a:r>
          </a:p>
        </p:txBody>
      </p:sp>
      <p:sp>
        <p:nvSpPr>
          <p:cNvPr id="172040" name="TextBox 8"/>
          <p:cNvSpPr txBox="1">
            <a:spLocks noChangeArrowheads="1"/>
          </p:cNvSpPr>
          <p:nvPr/>
        </p:nvSpPr>
        <p:spPr bwMode="auto">
          <a:xfrm>
            <a:off x="4265142" y="5528735"/>
            <a:ext cx="1390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800000"/>
                </a:solidFill>
                <a:latin typeface="Comic Sans MS" charset="0"/>
              </a:rPr>
              <a:t>Fit results:</a:t>
            </a:r>
          </a:p>
        </p:txBody>
      </p:sp>
      <p:sp>
        <p:nvSpPr>
          <p:cNvPr id="172041" name="TextBox 9"/>
          <p:cNvSpPr txBox="1">
            <a:spLocks noChangeArrowheads="1"/>
          </p:cNvSpPr>
          <p:nvPr/>
        </p:nvSpPr>
        <p:spPr bwMode="auto">
          <a:xfrm>
            <a:off x="6040744" y="4965801"/>
            <a:ext cx="17876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= </a:t>
            </a:r>
            <a:r>
              <a:rPr lang="en-US" sz="1600" dirty="0">
                <a:solidFill>
                  <a:srgbClr val="800000"/>
                </a:solidFill>
              </a:rPr>
              <a:t>4017.3 ±0.3 </a:t>
            </a:r>
            <a:r>
              <a:rPr lang="en-US" sz="1600" dirty="0" err="1" smtClean="0">
                <a:solidFill>
                  <a:srgbClr val="800000"/>
                </a:solidFill>
              </a:rPr>
              <a:t>MeV</a:t>
            </a:r>
            <a:endParaRPr lang="en-US" sz="1600" dirty="0">
              <a:solidFill>
                <a:srgbClr val="800000"/>
              </a:solidFill>
            </a:endParaRPr>
          </a:p>
        </p:txBody>
      </p:sp>
      <p:sp>
        <p:nvSpPr>
          <p:cNvPr id="172042" name="TextBox 10"/>
          <p:cNvSpPr txBox="1">
            <a:spLocks noChangeArrowheads="1"/>
          </p:cNvSpPr>
          <p:nvPr/>
        </p:nvSpPr>
        <p:spPr bwMode="auto">
          <a:xfrm>
            <a:off x="5410200" y="4769744"/>
            <a:ext cx="315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800000"/>
                </a:solidFill>
                <a:latin typeface="Comic Sans MS" charset="0"/>
              </a:rPr>
              <a:t>5.6 ± 2.8 </a:t>
            </a:r>
            <a:r>
              <a:rPr lang="en-US" sz="1400" dirty="0" err="1">
                <a:solidFill>
                  <a:srgbClr val="800000"/>
                </a:solidFill>
                <a:latin typeface="Comic Sans MS" charset="0"/>
              </a:rPr>
              <a:t>MeV</a:t>
            </a:r>
            <a:r>
              <a:rPr lang="en-US" sz="1400" dirty="0">
                <a:solidFill>
                  <a:srgbClr val="800000"/>
                </a:solidFill>
                <a:latin typeface="Comic Sans MS" charset="0"/>
              </a:rPr>
              <a:t> above D*</a:t>
            </a:r>
            <a:r>
              <a:rPr lang="en-US" sz="1400" baseline="30000" dirty="0">
                <a:solidFill>
                  <a:srgbClr val="800000"/>
                </a:solidFill>
                <a:latin typeface="Comic Sans MS" charset="0"/>
              </a:rPr>
              <a:t>0</a:t>
            </a:r>
            <a:r>
              <a:rPr lang="en-US" sz="1400" dirty="0">
                <a:solidFill>
                  <a:srgbClr val="800000"/>
                </a:solidFill>
                <a:latin typeface="Comic Sans MS" charset="0"/>
              </a:rPr>
              <a:t>D*</a:t>
            </a:r>
            <a:r>
              <a:rPr lang="en-US" sz="1400" baseline="30000" dirty="0">
                <a:solidFill>
                  <a:srgbClr val="800000"/>
                </a:solidFill>
                <a:latin typeface="Comic Sans MS" charset="0"/>
              </a:rPr>
              <a:t>-</a:t>
            </a:r>
            <a:r>
              <a:rPr lang="en-US" sz="1400" dirty="0">
                <a:solidFill>
                  <a:srgbClr val="800000"/>
                </a:solidFill>
                <a:latin typeface="Comic Sans MS" charset="0"/>
              </a:rPr>
              <a:t> thresh. 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655792" y="5077719"/>
            <a:ext cx="384952" cy="257413"/>
          </a:xfrm>
          <a:prstGeom prst="straightConnector1">
            <a:avLst/>
          </a:prstGeom>
          <a:ln w="19050"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005" y="1505392"/>
            <a:ext cx="3749395" cy="4963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直接箭头连接符 14"/>
          <p:cNvCxnSpPr/>
          <p:nvPr/>
        </p:nvCxnSpPr>
        <p:spPr bwMode="auto">
          <a:xfrm rot="5400000">
            <a:off x="911629" y="4542925"/>
            <a:ext cx="1396385" cy="1003290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headEnd type="none" w="med" len="med"/>
            <a:tailEnd type="arrow"/>
          </a:ln>
          <a:effectLst/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805772" y="2888889"/>
            <a:ext cx="609800" cy="215444"/>
          </a:xfrm>
          <a:prstGeom prst="rect">
            <a:avLst/>
          </a:prstGeom>
          <a:solidFill>
            <a:srgbClr val="D70B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 smtClean="0"/>
              <a:t>Z</a:t>
            </a:r>
            <a:r>
              <a:rPr lang="en-US" sz="800" baseline="-25000" dirty="0" smtClean="0"/>
              <a:t>c</a:t>
            </a:r>
            <a:r>
              <a:rPr lang="en-US" sz="800" dirty="0" smtClean="0"/>
              <a:t>(4020)</a:t>
            </a:r>
            <a:endParaRPr lang="en-US" sz="800" dirty="0"/>
          </a:p>
        </p:txBody>
      </p:sp>
      <p:sp>
        <p:nvSpPr>
          <p:cNvPr id="32" name="TextBox 7"/>
          <p:cNvSpPr txBox="1">
            <a:spLocks noChangeArrowheads="1"/>
          </p:cNvSpPr>
          <p:nvPr/>
        </p:nvSpPr>
        <p:spPr bwMode="auto">
          <a:xfrm>
            <a:off x="1844294" y="2204022"/>
            <a:ext cx="5327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zh-CN" sz="2400" dirty="0" err="1" smtClean="0">
                <a:solidFill>
                  <a:srgbClr val="CC0066"/>
                </a:solidFill>
                <a:latin typeface="Symbol" charset="2"/>
                <a:sym typeface="Wingdings" charset="2"/>
              </a:rPr>
              <a:t>π</a:t>
            </a:r>
            <a:r>
              <a:rPr lang="en-US" altLang="zh-CN" sz="2400" baseline="30000" dirty="0" smtClean="0">
                <a:solidFill>
                  <a:srgbClr val="CC0066"/>
                </a:solidFill>
                <a:sym typeface="Wingdings" charset="2"/>
              </a:rPr>
              <a:t>+</a:t>
            </a:r>
            <a:endParaRPr lang="en-US" sz="2400" dirty="0">
              <a:solidFill>
                <a:srgbClr val="CC0066"/>
              </a:solidFill>
            </a:endParaRPr>
          </a:p>
        </p:txBody>
      </p:sp>
      <p:sp>
        <p:nvSpPr>
          <p:cNvPr id="33" name="TextBox 7"/>
          <p:cNvSpPr txBox="1">
            <a:spLocks noChangeArrowheads="1"/>
          </p:cNvSpPr>
          <p:nvPr/>
        </p:nvSpPr>
        <p:spPr bwMode="auto">
          <a:xfrm>
            <a:off x="2099390" y="3579911"/>
            <a:ext cx="5327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zh-CN" sz="2400" dirty="0" err="1" smtClean="0">
                <a:solidFill>
                  <a:srgbClr val="CC0066"/>
                </a:solidFill>
                <a:latin typeface="Symbol" charset="2"/>
                <a:sym typeface="Wingdings" charset="2"/>
              </a:rPr>
              <a:t>π</a:t>
            </a:r>
            <a:r>
              <a:rPr lang="en-US" altLang="zh-CN" sz="2400" baseline="30000" dirty="0" smtClean="0">
                <a:solidFill>
                  <a:srgbClr val="CC0066"/>
                </a:solidFill>
                <a:sym typeface="Wingdings" charset="2"/>
              </a:rPr>
              <a:t>-</a:t>
            </a:r>
            <a:endParaRPr lang="en-US" sz="2400" dirty="0">
              <a:solidFill>
                <a:srgbClr val="CC0066"/>
              </a:solidFill>
            </a:endParaRPr>
          </a:p>
        </p:txBody>
      </p:sp>
      <p:cxnSp>
        <p:nvCxnSpPr>
          <p:cNvPr id="35" name="直接箭头连接符 14"/>
          <p:cNvCxnSpPr>
            <a:stCxn id="30" idx="0"/>
          </p:cNvCxnSpPr>
          <p:nvPr/>
        </p:nvCxnSpPr>
        <p:spPr bwMode="auto">
          <a:xfrm rot="16200000" flipH="1">
            <a:off x="1381928" y="3617632"/>
            <a:ext cx="1457487" cy="1588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/>
          </a:ln>
          <a:effectLst/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8" name="TextBox 7"/>
          <p:cNvSpPr txBox="1">
            <a:spLocks noChangeArrowheads="1"/>
          </p:cNvSpPr>
          <p:nvPr/>
        </p:nvSpPr>
        <p:spPr bwMode="auto">
          <a:xfrm>
            <a:off x="1756327" y="4602899"/>
            <a:ext cx="3385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sz="2400" dirty="0" err="1" smtClean="0">
                <a:solidFill>
                  <a:schemeClr val="accent1">
                    <a:lumMod val="50000"/>
                  </a:schemeClr>
                </a:solidFill>
                <a:latin typeface="Symbol" charset="2"/>
                <a:sym typeface="Wingdings" charset="2"/>
              </a:rPr>
              <a:t>γ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347589" y="621894"/>
            <a:ext cx="9978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err="1" smtClean="0">
                <a:solidFill>
                  <a:srgbClr val="000090"/>
                </a:solidFill>
                <a:latin typeface="Symbol" charset="2"/>
                <a:ea typeface="宋体" charset="-122"/>
                <a:cs typeface="宋体" charset="-122"/>
                <a:sym typeface="Wingdings" charset="2"/>
              </a:rPr>
              <a:t>π</a:t>
            </a:r>
            <a:r>
              <a:rPr lang="en-US" altLang="zh-CN" sz="4000" baseline="30000" dirty="0" err="1" smtClean="0">
                <a:solidFill>
                  <a:srgbClr val="000090"/>
                </a:solidFill>
                <a:ea typeface="宋体" charset="-122"/>
                <a:cs typeface="宋体" charset="-122"/>
                <a:sym typeface="Wingdings" charset="2"/>
              </a:rPr>
              <a:t>-</a:t>
            </a:r>
            <a:r>
              <a:rPr lang="en-US" sz="4000" dirty="0" err="1" smtClean="0">
                <a:solidFill>
                  <a:srgbClr val="000090"/>
                </a:solidFill>
                <a:sym typeface="Wingdings"/>
              </a:rPr>
              <a:t>h</a:t>
            </a:r>
            <a:r>
              <a:rPr lang="en-US" sz="4000" baseline="-25000" dirty="0" err="1" smtClean="0">
                <a:solidFill>
                  <a:srgbClr val="000090"/>
                </a:solidFill>
                <a:sym typeface="Wingdings"/>
              </a:rPr>
              <a:t>c</a:t>
            </a:r>
            <a:endParaRPr lang="en-US" sz="4000" baseline="-25000" dirty="0">
              <a:solidFill>
                <a:srgbClr val="000090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5898278" y="1112144"/>
            <a:ext cx="489301" cy="1588"/>
          </a:xfrm>
          <a:prstGeom prst="straightConnector1">
            <a:avLst/>
          </a:prstGeom>
          <a:ln w="31750"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5400000">
            <a:off x="5771009" y="986463"/>
            <a:ext cx="254538" cy="1588"/>
          </a:xfrm>
          <a:prstGeom prst="line">
            <a:avLst/>
          </a:prstGeom>
          <a:ln w="31750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14"/>
          <p:cNvCxnSpPr/>
          <p:nvPr/>
        </p:nvCxnSpPr>
        <p:spPr bwMode="auto">
          <a:xfrm rot="16200000" flipH="1">
            <a:off x="887762" y="6160679"/>
            <a:ext cx="561658" cy="1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headEnd type="none" w="med" len="med"/>
            <a:tailEnd type="arrow"/>
          </a:ln>
          <a:effectLst/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19575" y="6252080"/>
            <a:ext cx="947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hadrons</a:t>
            </a:r>
            <a:endParaRPr lang="en-US" dirty="0">
              <a:solidFill>
                <a:srgbClr val="000090"/>
              </a:solidFill>
            </a:endParaRPr>
          </a:p>
        </p:txBody>
      </p:sp>
      <p:cxnSp>
        <p:nvCxnSpPr>
          <p:cNvPr id="48" name="直接箭头连接符 14"/>
          <p:cNvCxnSpPr/>
          <p:nvPr/>
        </p:nvCxnSpPr>
        <p:spPr bwMode="auto">
          <a:xfrm rot="16200000" flipH="1">
            <a:off x="1476782" y="2333471"/>
            <a:ext cx="763337" cy="504441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/>
          </a:ln>
          <a:effectLst/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rot="5400000">
            <a:off x="6945636" y="1996260"/>
            <a:ext cx="589298" cy="249606"/>
          </a:xfrm>
          <a:prstGeom prst="straightConnector1">
            <a:avLst/>
          </a:prstGeom>
          <a:ln w="19050"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4705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Observation of Z</a:t>
            </a:r>
            <a:r>
              <a:rPr lang="en-US" baseline="-25000" dirty="0" smtClean="0"/>
              <a:t>c</a:t>
            </a:r>
            <a:r>
              <a:rPr lang="en-US" dirty="0" smtClean="0"/>
              <a:t>(4020)</a:t>
            </a:r>
            <a:r>
              <a:rPr lang="en-US" dirty="0" smtClean="0">
                <a:sym typeface="Wingdings"/>
              </a:rPr>
              <a:t>D*D*</a:t>
            </a:r>
            <a:endParaRPr lang="en-US" dirty="0"/>
          </a:p>
        </p:txBody>
      </p:sp>
      <p:pic>
        <p:nvPicPr>
          <p:cNvPr id="3" name="Picture 2" descr="bes3_zc4020_dstrdstr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2108200"/>
            <a:ext cx="9131300" cy="4749800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479674" y="873634"/>
          <a:ext cx="3362325" cy="9264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9069" name="Equation" r:id="rId4" imgW="1612900" imgH="444500" progId="Equation.DSMT4">
                  <p:embed/>
                </p:oleObj>
              </mc:Choice>
              <mc:Fallback>
                <p:oleObj name="Equation" r:id="rId4" imgW="1612900" imgH="4445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9674" y="873634"/>
                        <a:ext cx="3362325" cy="92649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87532" y="1708090"/>
            <a:ext cx="4384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only detect bachelor </a:t>
            </a:r>
            <a:r>
              <a:rPr lang="en-US" sz="2000" dirty="0" err="1" smtClean="0">
                <a:solidFill>
                  <a:srgbClr val="800000"/>
                </a:solidFill>
              </a:rPr>
              <a:t>π</a:t>
            </a:r>
            <a:r>
              <a:rPr lang="en-US" sz="2000" baseline="30000" dirty="0" smtClean="0">
                <a:solidFill>
                  <a:srgbClr val="800000"/>
                </a:solidFill>
              </a:rPr>
              <a:t>+</a:t>
            </a:r>
            <a:r>
              <a:rPr lang="en-US" sz="2000" dirty="0" smtClean="0">
                <a:solidFill>
                  <a:srgbClr val="800000"/>
                </a:solidFill>
              </a:rPr>
              <a:t> and one D (or D)     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3462822" y="1737972"/>
            <a:ext cx="496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_     </a:t>
            </a:r>
            <a:endParaRPr lang="en-US" sz="2000" dirty="0">
              <a:solidFill>
                <a:srgbClr val="80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767287" y="1332442"/>
            <a:ext cx="1240967" cy="438090"/>
          </a:xfrm>
          <a:prstGeom prst="straightConnector1">
            <a:avLst/>
          </a:prstGeom>
          <a:ln w="19050"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" idx="3"/>
          </p:cNvCxnSpPr>
          <p:nvPr/>
        </p:nvCxnSpPr>
        <p:spPr>
          <a:xfrm flipV="1">
            <a:off x="4671815" y="1800133"/>
            <a:ext cx="572538" cy="108012"/>
          </a:xfrm>
          <a:prstGeom prst="straightConnector1">
            <a:avLst/>
          </a:prstGeom>
          <a:ln w="19050"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>
            <a:off x="4748421" y="1465869"/>
            <a:ext cx="354202" cy="1588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0800000">
            <a:off x="7182592" y="104587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_</a:t>
            </a:r>
            <a:endParaRPr lang="en-US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917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dirty="0" err="1" smtClean="0"/>
              <a:t>Z</a:t>
            </a:r>
            <a:r>
              <a:rPr lang="en-US" baseline="-25000" dirty="0" err="1" smtClean="0"/>
              <a:t>c</a:t>
            </a:r>
            <a:r>
              <a:rPr lang="en-US" dirty="0" smtClean="0"/>
              <a:t> states seen at BESIII</a:t>
            </a:r>
            <a:endParaRPr lang="en-US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60996" y="1758894"/>
            <a:ext cx="2717608" cy="2217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141483" y="1541449"/>
            <a:ext cx="18646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Y(4260)</a:t>
            </a:r>
            <a:r>
              <a:rPr lang="en-US" sz="2000" dirty="0" smtClean="0">
                <a:solidFill>
                  <a:srgbClr val="000090"/>
                </a:solidFill>
                <a:sym typeface="Wingdings"/>
              </a:rPr>
              <a:t></a:t>
            </a:r>
            <a:r>
              <a:rPr lang="en-US" altLang="zh-CN" sz="2000" dirty="0" smtClean="0">
                <a:solidFill>
                  <a:srgbClr val="000090"/>
                </a:solidFill>
                <a:latin typeface="Symbol" charset="2"/>
                <a:ea typeface="宋体" charset="-122"/>
                <a:cs typeface="宋体" charset="-122"/>
                <a:sym typeface="Wingdings" charset="2"/>
              </a:rPr>
              <a:t>π</a:t>
            </a:r>
            <a:r>
              <a:rPr lang="en-US" altLang="zh-CN" sz="2000" baseline="30000" dirty="0" smtClean="0">
                <a:solidFill>
                  <a:srgbClr val="000090"/>
                </a:solidFill>
                <a:ea typeface="宋体" charset="-122"/>
                <a:cs typeface="宋体" charset="-122"/>
                <a:sym typeface="Wingdings" charset="2"/>
              </a:rPr>
              <a:t>+</a:t>
            </a:r>
            <a:r>
              <a:rPr lang="en-US" altLang="zh-CN" sz="2000" dirty="0" smtClean="0">
                <a:solidFill>
                  <a:srgbClr val="000090"/>
                </a:solidFill>
                <a:latin typeface="Symbol" charset="2"/>
                <a:ea typeface="宋体" charset="-122"/>
                <a:cs typeface="宋体" charset="-122"/>
                <a:sym typeface="Wingdings" charset="2"/>
              </a:rPr>
              <a:t>π</a:t>
            </a:r>
            <a:r>
              <a:rPr lang="en-US" altLang="zh-CN" sz="2000" baseline="30000" dirty="0" smtClean="0">
                <a:solidFill>
                  <a:srgbClr val="000090"/>
                </a:solidFill>
                <a:ea typeface="宋体" charset="-122"/>
                <a:cs typeface="宋体" charset="-122"/>
                <a:sym typeface="Wingdings" charset="2"/>
              </a:rPr>
              <a:t>-</a:t>
            </a:r>
            <a:r>
              <a:rPr lang="en-US" sz="2000" dirty="0" smtClean="0">
                <a:solidFill>
                  <a:srgbClr val="000090"/>
                </a:solidFill>
              </a:rPr>
              <a:t>h</a:t>
            </a:r>
            <a:r>
              <a:rPr lang="en-US" sz="2000" baseline="-25000" dirty="0" smtClean="0">
                <a:solidFill>
                  <a:srgbClr val="000090"/>
                </a:solidFill>
              </a:rPr>
              <a:t>c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6568338" y="3721256"/>
            <a:ext cx="117429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M(π</a:t>
            </a:r>
            <a:r>
              <a:rPr lang="en-US" altLang="zh-CN" baseline="30000" dirty="0" smtClean="0">
                <a:solidFill>
                  <a:srgbClr val="000090"/>
                </a:solidFill>
                <a:ea typeface="宋体" charset="-122"/>
                <a:cs typeface="宋体" charset="-122"/>
                <a:sym typeface="Wingdings" charset="2"/>
              </a:rPr>
              <a:t>-</a:t>
            </a:r>
            <a:r>
              <a:rPr lang="en-US" dirty="0" err="1" smtClean="0">
                <a:solidFill>
                  <a:srgbClr val="000090"/>
                </a:solidFill>
              </a:rPr>
              <a:t>h</a:t>
            </a:r>
            <a:r>
              <a:rPr lang="en-US" baseline="-25000" dirty="0" err="1" smtClean="0">
                <a:solidFill>
                  <a:srgbClr val="000090"/>
                </a:solidFill>
              </a:rPr>
              <a:t>c</a:t>
            </a:r>
            <a:r>
              <a:rPr lang="en-US" dirty="0" smtClean="0">
                <a:solidFill>
                  <a:srgbClr val="000090"/>
                </a:solidFill>
              </a:rPr>
              <a:t>)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33" y="1798739"/>
            <a:ext cx="2932982" cy="2105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224532" y="1529238"/>
            <a:ext cx="20122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Y(4260)</a:t>
            </a:r>
            <a:r>
              <a:rPr lang="en-US" sz="2000" dirty="0" smtClean="0">
                <a:solidFill>
                  <a:srgbClr val="000090"/>
                </a:solidFill>
                <a:sym typeface="Wingdings"/>
              </a:rPr>
              <a:t></a:t>
            </a:r>
            <a:r>
              <a:rPr lang="en-US" altLang="zh-CN" sz="2000" dirty="0" smtClean="0">
                <a:solidFill>
                  <a:srgbClr val="000090"/>
                </a:solidFill>
                <a:latin typeface="Symbol" charset="2"/>
                <a:ea typeface="宋体" charset="-122"/>
                <a:cs typeface="宋体" charset="-122"/>
                <a:sym typeface="Wingdings" charset="2"/>
              </a:rPr>
              <a:t>π</a:t>
            </a:r>
            <a:r>
              <a:rPr lang="en-US" altLang="zh-CN" sz="2000" baseline="30000" dirty="0" smtClean="0">
                <a:solidFill>
                  <a:srgbClr val="000090"/>
                </a:solidFill>
                <a:ea typeface="宋体" charset="-122"/>
                <a:cs typeface="宋体" charset="-122"/>
                <a:sym typeface="Wingdings" charset="2"/>
              </a:rPr>
              <a:t>+</a:t>
            </a:r>
            <a:r>
              <a:rPr lang="en-US" altLang="zh-CN" sz="2000" dirty="0" smtClean="0">
                <a:solidFill>
                  <a:srgbClr val="000090"/>
                </a:solidFill>
                <a:latin typeface="Symbol" charset="2"/>
                <a:ea typeface="宋体" charset="-122"/>
                <a:cs typeface="宋体" charset="-122"/>
                <a:sym typeface="Wingdings" charset="2"/>
              </a:rPr>
              <a:t>π</a:t>
            </a:r>
            <a:r>
              <a:rPr lang="en-US" altLang="zh-CN" sz="2000" baseline="30000" dirty="0" smtClean="0">
                <a:solidFill>
                  <a:srgbClr val="000090"/>
                </a:solidFill>
                <a:ea typeface="宋体" charset="-122"/>
                <a:cs typeface="宋体" charset="-122"/>
                <a:sym typeface="Wingdings" charset="2"/>
              </a:rPr>
              <a:t>-</a:t>
            </a:r>
            <a:r>
              <a:rPr lang="en-US" sz="2000" dirty="0" smtClean="0">
                <a:solidFill>
                  <a:srgbClr val="000090"/>
                </a:solidFill>
              </a:rPr>
              <a:t>J/</a:t>
            </a:r>
            <a:r>
              <a:rPr lang="en-US" altLang="zh-CN" sz="2000" dirty="0" smtClean="0">
                <a:solidFill>
                  <a:srgbClr val="000090"/>
                </a:solidFill>
                <a:latin typeface="Symbol" charset="2"/>
                <a:ea typeface="宋体" charset="-122"/>
                <a:cs typeface="宋体" charset="-122"/>
                <a:sym typeface="Wingdings" charset="2"/>
              </a:rPr>
              <a:t>ψ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1621108" y="3645256"/>
            <a:ext cx="132208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M(</a:t>
            </a:r>
            <a:r>
              <a:rPr lang="en-US" altLang="zh-CN" dirty="0" smtClean="0">
                <a:solidFill>
                  <a:srgbClr val="000090"/>
                </a:solidFill>
                <a:latin typeface="Symbol" charset="2"/>
                <a:ea typeface="宋体" charset="-122"/>
                <a:cs typeface="宋体" charset="-122"/>
                <a:sym typeface="Wingdings" charset="2"/>
              </a:rPr>
              <a:t>π</a:t>
            </a:r>
            <a:r>
              <a:rPr lang="en-US" altLang="zh-CN" baseline="30000" dirty="0" smtClean="0">
                <a:solidFill>
                  <a:srgbClr val="000090"/>
                </a:solidFill>
                <a:ea typeface="宋体" charset="-122"/>
                <a:cs typeface="宋体" charset="-122"/>
                <a:sym typeface="Wingdings" charset="2"/>
              </a:rPr>
              <a:t>-</a:t>
            </a:r>
            <a:r>
              <a:rPr lang="en-US" dirty="0" smtClean="0">
                <a:solidFill>
                  <a:srgbClr val="000090"/>
                </a:solidFill>
              </a:rPr>
              <a:t>J/</a:t>
            </a:r>
            <a:r>
              <a:rPr lang="en-US" altLang="zh-CN" dirty="0" smtClean="0">
                <a:solidFill>
                  <a:srgbClr val="000090"/>
                </a:solidFill>
                <a:latin typeface="Symbol" charset="2"/>
                <a:ea typeface="宋体" charset="-122"/>
                <a:cs typeface="宋体" charset="-122"/>
                <a:sym typeface="Wingdings" charset="2"/>
              </a:rPr>
              <a:t>ψ</a:t>
            </a:r>
            <a:r>
              <a:rPr lang="en-US" dirty="0" smtClean="0">
                <a:solidFill>
                  <a:srgbClr val="000090"/>
                </a:solidFill>
              </a:rPr>
              <a:t>)  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12903" y="4305031"/>
            <a:ext cx="2240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  <a:sym typeface="Wingdings"/>
              </a:rPr>
              <a:t>Z</a:t>
            </a:r>
            <a:r>
              <a:rPr lang="en-US" sz="2400" baseline="-25000" dirty="0" smtClean="0">
                <a:solidFill>
                  <a:srgbClr val="000090"/>
                </a:solidFill>
                <a:sym typeface="Wingdings"/>
              </a:rPr>
              <a:t>c</a:t>
            </a:r>
            <a:r>
              <a:rPr lang="en-US" sz="2400" dirty="0" smtClean="0">
                <a:solidFill>
                  <a:srgbClr val="000090"/>
                </a:solidFill>
                <a:sym typeface="Wingdings"/>
              </a:rPr>
              <a:t>(3900) </a:t>
            </a:r>
            <a:r>
              <a:rPr lang="en-US" sz="2400" dirty="0" err="1" smtClean="0">
                <a:solidFill>
                  <a:srgbClr val="000090"/>
                </a:solidFill>
                <a:sym typeface="Wingdings"/>
              </a:rPr>
              <a:t></a:t>
            </a:r>
            <a:r>
              <a:rPr lang="en-US" sz="2400" dirty="0" smtClean="0">
                <a:solidFill>
                  <a:srgbClr val="000090"/>
                </a:solidFill>
                <a:sym typeface="Wingdings"/>
              </a:rPr>
              <a:t> DD*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0800000">
            <a:off x="2680240" y="4366086"/>
            <a:ext cx="338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_</a:t>
            </a:r>
            <a:endParaRPr lang="en-US" sz="2400" dirty="0">
              <a:solidFill>
                <a:srgbClr val="00009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048" y="4848978"/>
            <a:ext cx="2775440" cy="14247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58979" y="4897293"/>
            <a:ext cx="932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D</a:t>
            </a:r>
            <a:r>
              <a:rPr lang="en-US" sz="2400" b="1" baseline="30000" dirty="0" smtClean="0">
                <a:solidFill>
                  <a:srgbClr val="0000FF"/>
                </a:solidFill>
              </a:rPr>
              <a:t>+</a:t>
            </a:r>
            <a:r>
              <a:rPr lang="en-US" sz="2400" b="1" dirty="0" smtClean="0">
                <a:solidFill>
                  <a:srgbClr val="0000FF"/>
                </a:solidFill>
              </a:rPr>
              <a:t>D*</a:t>
            </a:r>
            <a:r>
              <a:rPr lang="en-US" sz="2400" b="1" baseline="30000" dirty="0" smtClean="0">
                <a:solidFill>
                  <a:srgbClr val="0000FF"/>
                </a:solidFill>
              </a:rPr>
              <a:t>0</a:t>
            </a:r>
            <a:endParaRPr lang="en-US" sz="2400" b="1" baseline="30000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0800000">
            <a:off x="2607269" y="493367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_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17205" y="6481324"/>
            <a:ext cx="1788456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chemeClr val="accent2">
                    <a:lumMod val="75000"/>
                  </a:schemeClr>
                </a:solidFill>
                <a:sym typeface="Symbol"/>
              </a:rPr>
              <a:t>BESIII </a:t>
            </a:r>
            <a:r>
              <a:rPr lang="en-US" altLang="zh-CN" sz="1200" dirty="0" smtClean="0">
                <a:solidFill>
                  <a:schemeClr val="accent2">
                    <a:lumMod val="75000"/>
                  </a:schemeClr>
                </a:solidFill>
                <a:sym typeface="Wingdings"/>
              </a:rPr>
              <a:t>PRL 112, 022001 </a:t>
            </a:r>
            <a:endParaRPr lang="en-US" altLang="zh-CN" sz="1200" dirty="0" smtClean="0">
              <a:solidFill>
                <a:schemeClr val="accent2">
                  <a:lumMod val="75000"/>
                </a:schemeClr>
              </a:solidFill>
              <a:sym typeface="Symbo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4847" y="4643085"/>
            <a:ext cx="2089639" cy="190765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85336" y="4181420"/>
            <a:ext cx="2393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  <a:sym typeface="Wingdings"/>
              </a:rPr>
              <a:t>Z</a:t>
            </a:r>
            <a:r>
              <a:rPr lang="en-US" sz="2400" baseline="-25000" dirty="0" smtClean="0">
                <a:solidFill>
                  <a:srgbClr val="000090"/>
                </a:solidFill>
                <a:sym typeface="Wingdings"/>
              </a:rPr>
              <a:t>c</a:t>
            </a:r>
            <a:r>
              <a:rPr lang="en-US" sz="2400" dirty="0" smtClean="0">
                <a:solidFill>
                  <a:srgbClr val="000090"/>
                </a:solidFill>
                <a:sym typeface="Wingdings"/>
              </a:rPr>
              <a:t>(4020) </a:t>
            </a:r>
            <a:r>
              <a:rPr lang="en-US" sz="2400" dirty="0" err="1" smtClean="0">
                <a:solidFill>
                  <a:srgbClr val="000090"/>
                </a:solidFill>
                <a:sym typeface="Wingdings"/>
              </a:rPr>
              <a:t></a:t>
            </a:r>
            <a:r>
              <a:rPr lang="en-US" sz="2400" dirty="0" smtClean="0">
                <a:solidFill>
                  <a:srgbClr val="000090"/>
                </a:solidFill>
                <a:sym typeface="Wingdings"/>
              </a:rPr>
              <a:t> D*D*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10800000">
            <a:off x="7958981" y="4242475"/>
            <a:ext cx="338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_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07089" y="6581001"/>
            <a:ext cx="1788456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chemeClr val="accent2">
                    <a:lumMod val="75000"/>
                  </a:schemeClr>
                </a:solidFill>
                <a:sym typeface="Symbol"/>
              </a:rPr>
              <a:t>BESIII </a:t>
            </a:r>
            <a:r>
              <a:rPr lang="en-US" altLang="zh-CN" sz="1200" dirty="0" smtClean="0">
                <a:solidFill>
                  <a:schemeClr val="accent2">
                    <a:lumMod val="75000"/>
                  </a:schemeClr>
                </a:solidFill>
                <a:sym typeface="Wingdings"/>
              </a:rPr>
              <a:t>PRL  112, 132001</a:t>
            </a:r>
            <a:endParaRPr lang="en-US" altLang="zh-CN" sz="1200" dirty="0" smtClean="0">
              <a:solidFill>
                <a:schemeClr val="accent2">
                  <a:lumMod val="75000"/>
                </a:schemeClr>
              </a:solidFill>
              <a:sym typeface="Symbol"/>
            </a:endParaRPr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-18135" y="3773278"/>
            <a:ext cx="1679341" cy="2616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1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</a:rPr>
              <a:t>Belle:  PRL 110, 252002</a:t>
            </a:r>
            <a:endParaRPr lang="it-IT" altLang="zh-CN" sz="1100" dirty="0">
              <a:solidFill>
                <a:schemeClr val="accent2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1224532" y="1941559"/>
            <a:ext cx="964514" cy="4308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1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</a:rPr>
              <a:t>BESIII: PRL</a:t>
            </a:r>
          </a:p>
          <a:p>
            <a:pPr algn="l">
              <a:spcBef>
                <a:spcPct val="0"/>
              </a:spcBef>
            </a:pPr>
            <a:r>
              <a:rPr lang="en-US" sz="110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</a:rPr>
              <a:t>110, 252001</a:t>
            </a:r>
            <a:endParaRPr lang="it-IT" altLang="zh-CN" sz="1100" dirty="0">
              <a:solidFill>
                <a:schemeClr val="accent2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10837" y="3843634"/>
            <a:ext cx="1779707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200" dirty="0">
                <a:solidFill>
                  <a:schemeClr val="accent2">
                    <a:lumMod val="75000"/>
                  </a:schemeClr>
                </a:solidFill>
                <a:sym typeface="Symbol"/>
              </a:rPr>
              <a:t>BESIII </a:t>
            </a:r>
            <a:r>
              <a:rPr lang="en-US" altLang="zh-CN" sz="1200" dirty="0">
                <a:solidFill>
                  <a:schemeClr val="accent2">
                    <a:lumMod val="75000"/>
                  </a:schemeClr>
                </a:solidFill>
                <a:sym typeface="Wingdings"/>
              </a:rPr>
              <a:t>PRL 111, 242001</a:t>
            </a:r>
            <a:r>
              <a:rPr lang="en-US" altLang="zh-CN" sz="1200" dirty="0" smtClean="0">
                <a:solidFill>
                  <a:schemeClr val="accent2">
                    <a:lumMod val="75000"/>
                  </a:schemeClr>
                </a:solidFill>
                <a:sym typeface="Wingdings"/>
              </a:rPr>
              <a:t> </a:t>
            </a:r>
            <a:endParaRPr lang="en-US" altLang="zh-CN" sz="1200" dirty="0">
              <a:solidFill>
                <a:schemeClr val="accent2">
                  <a:lumMod val="75000"/>
                </a:schemeClr>
              </a:solidFill>
              <a:sym typeface="Symbo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17205" y="961892"/>
            <a:ext cx="1448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Z</a:t>
            </a:r>
            <a:r>
              <a:rPr lang="en-US" sz="2800" baseline="-25000" dirty="0" smtClean="0"/>
              <a:t>c</a:t>
            </a:r>
            <a:r>
              <a:rPr lang="en-US" sz="2800" dirty="0" smtClean="0"/>
              <a:t>(3900)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6557838" y="1010736"/>
            <a:ext cx="13997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Z</a:t>
            </a:r>
            <a:r>
              <a:rPr lang="en-US" sz="2800" baseline="-25000" dirty="0" smtClean="0"/>
              <a:t>c</a:t>
            </a:r>
            <a:r>
              <a:rPr lang="en-US" sz="2800" dirty="0" smtClean="0"/>
              <a:t>(4020)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3978278" y="3645256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Both: J</a:t>
            </a:r>
            <a:r>
              <a:rPr lang="en-US" baseline="30000" dirty="0" smtClean="0"/>
              <a:t>P</a:t>
            </a:r>
            <a:r>
              <a:rPr lang="en-US" dirty="0" smtClean="0"/>
              <a:t>=1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29062"/>
            <a:ext cx="7883235" cy="4963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16435" y="0"/>
            <a:ext cx="88152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Bottomonium</a:t>
            </a:r>
            <a:r>
              <a:rPr lang="en-US" sz="36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-like </a:t>
            </a:r>
            <a:r>
              <a:rPr lang="en-US" sz="3600" b="1" dirty="0" err="1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vs</a:t>
            </a:r>
            <a:r>
              <a:rPr lang="en-US" sz="36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Charmonium</a:t>
            </a:r>
            <a:r>
              <a:rPr lang="en-US" sz="36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-like states</a:t>
            </a:r>
            <a:endParaRPr lang="ru-RU" sz="3600" baseline="30000" dirty="0"/>
          </a:p>
        </p:txBody>
      </p:sp>
      <p:sp>
        <p:nvSpPr>
          <p:cNvPr id="6" name="Rectangle 5"/>
          <p:cNvSpPr/>
          <p:nvPr/>
        </p:nvSpPr>
        <p:spPr>
          <a:xfrm>
            <a:off x="2241860" y="5131352"/>
            <a:ext cx="116628" cy="1684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63564" y="4978266"/>
            <a:ext cx="2559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Times New Roman"/>
              </a:rPr>
              <a:t>i</a:t>
            </a:r>
            <a:endParaRPr lang="en-US" sz="2000" b="1" dirty="0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3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New last year (from BESIII):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other Y(4260) decay modes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836" y="-13203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Radiative</a:t>
            </a:r>
            <a:r>
              <a:rPr lang="en-US" dirty="0" smtClean="0"/>
              <a:t> decays?  Y(4260)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>
                <a:latin typeface="Symbol"/>
                <a:sym typeface="Wingdings"/>
              </a:rPr>
              <a:t>γ </a:t>
            </a:r>
            <a:r>
              <a:rPr lang="en-US" dirty="0" smtClean="0">
                <a:sym typeface="Wingdings"/>
              </a:rPr>
              <a:t>π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sym typeface="Wingdings"/>
              </a:rPr>
              <a:t>π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J/ψ?</a:t>
            </a:r>
            <a:endParaRPr lang="en-US" dirty="0"/>
          </a:p>
        </p:txBody>
      </p:sp>
      <p:pic>
        <p:nvPicPr>
          <p:cNvPr id="3" name="Picture 2" descr="Screen Shot 2017-01-12 at 9.53.46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61" y="1143000"/>
            <a:ext cx="3759323" cy="2747961"/>
          </a:xfrm>
          <a:prstGeom prst="rect">
            <a:avLst/>
          </a:prstGeom>
        </p:spPr>
      </p:pic>
      <p:pic>
        <p:nvPicPr>
          <p:cNvPr id="4" name="Picture 3" descr="Screen Shot 2017-01-12 at 9.55.42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745" y="3890961"/>
            <a:ext cx="3741948" cy="2760902"/>
          </a:xfrm>
          <a:prstGeom prst="rect">
            <a:avLst/>
          </a:prstGeom>
        </p:spPr>
      </p:pic>
      <p:pic>
        <p:nvPicPr>
          <p:cNvPr id="5" name="Picture 4" descr="Screen Shot 2017-01-12 at 9.56.13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6011" y="1530856"/>
            <a:ext cx="4689676" cy="3376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49911" y="1307941"/>
            <a:ext cx="922455" cy="391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05012" y="1313613"/>
            <a:ext cx="922455" cy="391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37275" y="2622207"/>
            <a:ext cx="922455" cy="391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98694" y="2622207"/>
            <a:ext cx="922455" cy="391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rot="5400000">
            <a:off x="518038" y="2407366"/>
            <a:ext cx="2287316" cy="1588"/>
          </a:xfrm>
          <a:prstGeom prst="line">
            <a:avLst/>
          </a:prstGeom>
          <a:ln w="6350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2363662" y="2408110"/>
            <a:ext cx="2287316" cy="1588"/>
          </a:xfrm>
          <a:prstGeom prst="line">
            <a:avLst/>
          </a:prstGeom>
          <a:ln w="6350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758269" y="1238432"/>
          <a:ext cx="669560" cy="167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3365" name="Equation" r:id="rId6" imgW="1066800" imgH="266700" progId="Equation.DSMT4">
                  <p:embed/>
                </p:oleObj>
              </mc:Choice>
              <mc:Fallback>
                <p:oleObj name="Equation" r:id="rId6" imgW="1066800" imgH="2667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269" y="1238432"/>
                        <a:ext cx="669560" cy="1673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79" name="Object 3"/>
          <p:cNvGraphicFramePr>
            <a:graphicFrameLocks noChangeAspect="1"/>
          </p:cNvGraphicFramePr>
          <p:nvPr/>
        </p:nvGraphicFramePr>
        <p:xfrm>
          <a:off x="2626617" y="1265246"/>
          <a:ext cx="668338" cy="16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3366" name="Equation" r:id="rId8" imgW="1066800" imgH="266700" progId="Equation.DSMT4">
                  <p:embed/>
                </p:oleObj>
              </mc:Choice>
              <mc:Fallback>
                <p:oleObj name="Equation" r:id="rId8" imgW="1066800" imgH="2667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6617" y="1265246"/>
                        <a:ext cx="668338" cy="168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0" name="Object 4"/>
          <p:cNvGraphicFramePr>
            <a:graphicFrameLocks noChangeAspect="1"/>
          </p:cNvGraphicFramePr>
          <p:nvPr/>
        </p:nvGraphicFramePr>
        <p:xfrm>
          <a:off x="732997" y="2596931"/>
          <a:ext cx="668338" cy="16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3367" name="Equation" r:id="rId10" imgW="1066800" imgH="266700" progId="Equation.DSMT4">
                  <p:embed/>
                </p:oleObj>
              </mc:Choice>
              <mc:Fallback>
                <p:oleObj name="Equation" r:id="rId10" imgW="1066800" imgH="2667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2997" y="2596931"/>
                        <a:ext cx="668338" cy="168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1" name="Object 5"/>
          <p:cNvGraphicFramePr>
            <a:graphicFrameLocks noChangeAspect="1"/>
          </p:cNvGraphicFramePr>
          <p:nvPr/>
        </p:nvGraphicFramePr>
        <p:xfrm>
          <a:off x="2626617" y="2622207"/>
          <a:ext cx="668338" cy="16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3368" name="Equation" r:id="rId12" imgW="1066800" imgH="266700" progId="Equation.DSMT4">
                  <p:embed/>
                </p:oleObj>
              </mc:Choice>
              <mc:Fallback>
                <p:oleObj name="Equation" r:id="rId12" imgW="1066800" imgH="2667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6617" y="2622207"/>
                        <a:ext cx="668338" cy="168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 rot="16200000">
            <a:off x="1299264" y="1146116"/>
            <a:ext cx="723275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3872 </a:t>
            </a:r>
            <a:r>
              <a:rPr lang="en-US" sz="1000" dirty="0" err="1" smtClean="0">
                <a:solidFill>
                  <a:srgbClr val="FF0000"/>
                </a:solidFill>
              </a:rPr>
              <a:t>MeV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3119608" y="1159850"/>
            <a:ext cx="723275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3872 </a:t>
            </a:r>
            <a:r>
              <a:rPr lang="en-US" sz="1000" dirty="0" err="1" smtClean="0">
                <a:solidFill>
                  <a:srgbClr val="FF0000"/>
                </a:solidFill>
              </a:rPr>
              <a:t>MeV</a:t>
            </a:r>
            <a:endParaRPr lang="en-US" sz="1000" dirty="0">
              <a:solidFill>
                <a:srgbClr val="FF0000"/>
              </a:solidFill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1669424" y="1661133"/>
          <a:ext cx="419100" cy="1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3369" name="Equation" r:id="rId14" imgW="419100" imgH="152400" progId="Equation.DSMT4">
                  <p:embed/>
                </p:oleObj>
              </mc:Choice>
              <mc:Fallback>
                <p:oleObj name="Equation" r:id="rId14" imgW="419100" imgH="15240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9424" y="1661133"/>
                        <a:ext cx="419100" cy="152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3" name="Object 7"/>
          <p:cNvGraphicFramePr>
            <a:graphicFrameLocks noChangeAspect="1"/>
          </p:cNvGraphicFramePr>
          <p:nvPr/>
        </p:nvGraphicFramePr>
        <p:xfrm>
          <a:off x="3495995" y="1649661"/>
          <a:ext cx="508000" cy="1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3370" name="Equation" r:id="rId16" imgW="508000" imgH="152400" progId="Equation.DSMT4">
                  <p:embed/>
                </p:oleObj>
              </mc:Choice>
              <mc:Fallback>
                <p:oleObj name="Equation" r:id="rId16" imgW="508000" imgH="15240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5995" y="1649661"/>
                        <a:ext cx="508000" cy="152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4" name="Object 8"/>
          <p:cNvGraphicFramePr>
            <a:graphicFrameLocks noChangeAspect="1"/>
          </p:cNvGraphicFramePr>
          <p:nvPr/>
        </p:nvGraphicFramePr>
        <p:xfrm>
          <a:off x="1702184" y="3014663"/>
          <a:ext cx="431800" cy="1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3371" name="Equation" r:id="rId18" imgW="431800" imgH="152400" progId="Equation.DSMT4">
                  <p:embed/>
                </p:oleObj>
              </mc:Choice>
              <mc:Fallback>
                <p:oleObj name="Equation" r:id="rId18" imgW="431800" imgH="15240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2184" y="3014663"/>
                        <a:ext cx="431800" cy="152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5" name="Object 9"/>
          <p:cNvGraphicFramePr>
            <a:graphicFrameLocks noChangeAspect="1"/>
          </p:cNvGraphicFramePr>
          <p:nvPr/>
        </p:nvGraphicFramePr>
        <p:xfrm>
          <a:off x="3552593" y="3013957"/>
          <a:ext cx="419100" cy="1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3372" name="Equation" r:id="rId20" imgW="419100" imgH="152400" progId="Equation.DSMT4">
                  <p:embed/>
                </p:oleObj>
              </mc:Choice>
              <mc:Fallback>
                <p:oleObj name="Equation" r:id="rId20" imgW="419100" imgH="15240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2593" y="3013957"/>
                        <a:ext cx="419100" cy="152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Straight Connector 24"/>
          <p:cNvCxnSpPr/>
          <p:nvPr/>
        </p:nvCxnSpPr>
        <p:spPr>
          <a:xfrm rot="5400000">
            <a:off x="5502715" y="3058532"/>
            <a:ext cx="2693994" cy="1588"/>
          </a:xfrm>
          <a:prstGeom prst="line">
            <a:avLst/>
          </a:prstGeom>
          <a:ln w="6350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16200000">
            <a:off x="6447892" y="1526550"/>
            <a:ext cx="723275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4251 </a:t>
            </a:r>
            <a:r>
              <a:rPr lang="en-US" sz="1000" dirty="0" err="1" smtClean="0">
                <a:solidFill>
                  <a:srgbClr val="FF0000"/>
                </a:solidFill>
              </a:rPr>
              <a:t>MeV</a:t>
            </a:r>
            <a:endParaRPr lang="en-US" sz="1000" dirty="0">
              <a:solidFill>
                <a:srgbClr val="FF0000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1045802" y="5042302"/>
            <a:ext cx="2304270" cy="1588"/>
          </a:xfrm>
          <a:prstGeom prst="line">
            <a:avLst/>
          </a:prstGeom>
          <a:ln w="6350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 rot="16200000">
            <a:off x="1811807" y="3941907"/>
            <a:ext cx="761747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</a:rPr>
              <a:t>3871.9 </a:t>
            </a:r>
            <a:r>
              <a:rPr lang="en-US" sz="900" dirty="0" err="1" smtClean="0">
                <a:solidFill>
                  <a:srgbClr val="FF0000"/>
                </a:solidFill>
              </a:rPr>
              <a:t>MeV</a:t>
            </a:r>
            <a:endParaRPr lang="en-US" sz="900" dirty="0">
              <a:solidFill>
                <a:srgbClr val="FF0000"/>
              </a:solidFill>
            </a:endParaRPr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/>
        </p:nvGraphicFramePr>
        <p:xfrm>
          <a:off x="4666633" y="5381569"/>
          <a:ext cx="2582846" cy="743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3373" name="Equation" r:id="rId22" imgW="1765300" imgH="508000" progId="Equation.DSMT4">
                  <p:embed/>
                </p:oleObj>
              </mc:Choice>
              <mc:Fallback>
                <p:oleObj name="Equation" r:id="rId22" imgW="1765300" imgH="50800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6633" y="5381569"/>
                        <a:ext cx="2582846" cy="74326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4568057" y="4984449"/>
            <a:ext cx="25851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assuming </a:t>
            </a:r>
            <a:r>
              <a:rPr lang="en-US" sz="1400" i="1" dirty="0" smtClean="0">
                <a:solidFill>
                  <a:srgbClr val="0000FF"/>
                </a:solidFill>
              </a:rPr>
              <a:t>Bf</a:t>
            </a:r>
            <a:r>
              <a:rPr lang="en-US" sz="1400" dirty="0" smtClean="0">
                <a:solidFill>
                  <a:srgbClr val="0000FF"/>
                </a:solidFill>
              </a:rPr>
              <a:t>(X</a:t>
            </a:r>
            <a:r>
              <a:rPr lang="en-US" sz="1400" baseline="-25000" dirty="0" smtClean="0">
                <a:solidFill>
                  <a:srgbClr val="0000FF"/>
                </a:solidFill>
              </a:rPr>
              <a:t>3872</a:t>
            </a:r>
            <a:r>
              <a:rPr lang="en-US" sz="1400" dirty="0" smtClean="0">
                <a:solidFill>
                  <a:srgbClr val="0000FF"/>
                </a:solidFill>
                <a:sym typeface="Wingdings"/>
              </a:rPr>
              <a:t>π</a:t>
            </a:r>
            <a:r>
              <a:rPr lang="en-US" sz="1400" baseline="30000" dirty="0" smtClean="0">
                <a:solidFill>
                  <a:srgbClr val="0000FF"/>
                </a:solidFill>
                <a:sym typeface="Wingdings"/>
              </a:rPr>
              <a:t>+</a:t>
            </a:r>
            <a:r>
              <a:rPr lang="en-US" sz="1400" dirty="0" smtClean="0">
                <a:solidFill>
                  <a:srgbClr val="0000FF"/>
                </a:solidFill>
                <a:sym typeface="Wingdings"/>
              </a:rPr>
              <a:t>π</a:t>
            </a:r>
            <a:r>
              <a:rPr lang="en-US" sz="1400" baseline="30000" dirty="0" smtClean="0">
                <a:solidFill>
                  <a:srgbClr val="0000FF"/>
                </a:solidFill>
                <a:sym typeface="Wingdings"/>
              </a:rPr>
              <a:t>-</a:t>
            </a:r>
            <a:r>
              <a:rPr lang="en-US" sz="1400" dirty="0" smtClean="0">
                <a:solidFill>
                  <a:srgbClr val="0000FF"/>
                </a:solidFill>
                <a:sym typeface="Wingdings"/>
              </a:rPr>
              <a:t>J/ψ)=5%: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414838" y="5533618"/>
            <a:ext cx="1455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  <a:sym typeface="Wingdings"/>
              </a:rPr>
              <a:t></a:t>
            </a:r>
            <a:r>
              <a:rPr lang="en-US" dirty="0" err="1" smtClean="0">
                <a:solidFill>
                  <a:srgbClr val="0000FF"/>
                </a:solidFill>
              </a:rPr>
              <a:t>not</a:t>
            </a:r>
            <a:r>
              <a:rPr lang="en-US" dirty="0" smtClean="0">
                <a:solidFill>
                  <a:srgbClr val="0000FF"/>
                </a:solidFill>
              </a:rPr>
              <a:t> small!!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56011" y="6282531"/>
            <a:ext cx="4766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800000"/>
                </a:solidFill>
                <a:latin typeface="Comic Sans MS"/>
              </a:rPr>
              <a:t>some commonality between X(3872) &amp; Y(4260)?</a:t>
            </a:r>
            <a:endParaRPr lang="en-US" sz="1600" dirty="0">
              <a:solidFill>
                <a:srgbClr val="800000"/>
              </a:solidFill>
              <a:latin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854" y="16730"/>
            <a:ext cx="8229600" cy="1143000"/>
          </a:xfrm>
        </p:spPr>
        <p:txBody>
          <a:bodyPr/>
          <a:lstStyle/>
          <a:p>
            <a:r>
              <a:rPr lang="en-US" dirty="0" smtClean="0"/>
              <a:t>A new spectroscopy?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334429" y="3104207"/>
            <a:ext cx="70557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2005: X(3915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)  far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from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any DD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threshold, cannot be</a:t>
            </a:r>
          </a:p>
          <a:p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                              a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molecule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. A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</a:rPr>
              <a:t>diquark-diantiquark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7379" y="1017437"/>
            <a:ext cx="1963017" cy="163765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334429" y="1836264"/>
            <a:ext cx="6792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</a:rPr>
              <a:t>2003: </a:t>
            </a:r>
            <a:r>
              <a:rPr lang="en-US" sz="2400" b="1" dirty="0" smtClean="0">
                <a:solidFill>
                  <a:srgbClr val="0070C0"/>
                </a:solidFill>
              </a:rPr>
              <a:t>X(3872)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</a:rPr>
              <a:t>  right </a:t>
            </a:r>
            <a:r>
              <a:rPr lang="en-US" sz="2400" b="1" dirty="0" smtClean="0">
                <a:solidFill>
                  <a:srgbClr val="0070C0"/>
                </a:solidFill>
              </a:rPr>
              <a:t>at </a:t>
            </a:r>
            <a:r>
              <a:rPr lang="en-US" sz="2400" b="1" dirty="0" smtClean="0">
                <a:solidFill>
                  <a:srgbClr val="0070C0"/>
                </a:solidFill>
              </a:rPr>
              <a:t>D</a:t>
            </a:r>
            <a:r>
              <a:rPr lang="en-US" sz="2400" b="1" baseline="30000" dirty="0" smtClean="0">
                <a:solidFill>
                  <a:srgbClr val="0070C0"/>
                </a:solidFill>
              </a:rPr>
              <a:t>0</a:t>
            </a:r>
            <a:r>
              <a:rPr lang="en-US" sz="2400" b="1" dirty="0" smtClean="0">
                <a:solidFill>
                  <a:srgbClr val="0070C0"/>
                </a:solidFill>
              </a:rPr>
              <a:t>D*</a:t>
            </a:r>
            <a:r>
              <a:rPr lang="en-US" sz="2400" b="1" baseline="30000" dirty="0" smtClean="0">
                <a:solidFill>
                  <a:srgbClr val="0070C0"/>
                </a:solidFill>
              </a:rPr>
              <a:t>0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</a:rPr>
              <a:t>threshold,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</a:rPr>
              <a:t>molecule </a:t>
            </a:r>
            <a:r>
              <a:rPr lang="en-US" sz="2400" b="1" dirty="0" smtClean="0">
                <a:solidFill>
                  <a:srgbClr val="0070C0"/>
                </a:solidFill>
              </a:rPr>
              <a:t>?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1229" y="2873199"/>
            <a:ext cx="1419225" cy="1062005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334428" y="4741482"/>
            <a:ext cx="78951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2005: 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Y(4260 )  far 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from 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any DD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threshold, quite</a:t>
            </a:r>
          </a:p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                           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complex. 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Not a good 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molecule or</a:t>
            </a:r>
          </a:p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                          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diquark-diantiquark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candidate.</a:t>
            </a:r>
          </a:p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                           A cc-gluon hybrid?</a:t>
            </a:r>
            <a:endParaRPr lang="en-US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2595" y="4882048"/>
            <a:ext cx="1967859" cy="8123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64454" y="156113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_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84140" y="282792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_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79372" y="448053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_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02975" y="561879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_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85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Y(4260)</a:t>
            </a:r>
            <a:r>
              <a:rPr lang="en-US" dirty="0" smtClean="0">
                <a:sym typeface="Wingdings"/>
              </a:rPr>
              <a:t>ωχ</a:t>
            </a:r>
            <a:r>
              <a:rPr lang="en-US" baseline="-25000" dirty="0" smtClean="0">
                <a:sym typeface="Wingdings"/>
              </a:rPr>
              <a:t>c0</a:t>
            </a:r>
            <a:r>
              <a:rPr lang="en-US" dirty="0" smtClean="0">
                <a:sym typeface="Wingdings"/>
              </a:rPr>
              <a:t>??</a:t>
            </a:r>
            <a:endParaRPr lang="en-US" dirty="0"/>
          </a:p>
        </p:txBody>
      </p:sp>
      <p:pic>
        <p:nvPicPr>
          <p:cNvPr id="4" name="Picture 3" descr="Screen Shot 2017-01-11 at 4.20.0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897" y="1417638"/>
            <a:ext cx="7302329" cy="527652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rot="16200000" flipH="1">
            <a:off x="1270979" y="3656241"/>
            <a:ext cx="4185451" cy="2"/>
          </a:xfrm>
          <a:prstGeom prst="straightConnector1">
            <a:avLst/>
          </a:prstGeom>
          <a:ln w="15875">
            <a:solidFill>
              <a:srgbClr val="FF0000"/>
            </a:solidFill>
            <a:prstDash val="sys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16200000">
            <a:off x="2936980" y="4979239"/>
            <a:ext cx="83869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4250 </a:t>
            </a:r>
            <a:r>
              <a:rPr lang="en-US" sz="1200" dirty="0" err="1" smtClean="0">
                <a:solidFill>
                  <a:srgbClr val="FF0000"/>
                </a:solidFill>
              </a:rPr>
              <a:t>MeV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97533" y="2486906"/>
            <a:ext cx="2266957" cy="876554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5059" name="Object 3"/>
          <p:cNvGraphicFramePr>
            <a:graphicFrameLocks noChangeAspect="1"/>
          </p:cNvGraphicFramePr>
          <p:nvPr/>
        </p:nvGraphicFramePr>
        <p:xfrm>
          <a:off x="5294171" y="2558460"/>
          <a:ext cx="2108200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189" name="Equation" r:id="rId4" imgW="1612900" imgH="584200" progId="Equation.DSMT4">
                  <p:embed/>
                </p:oleObj>
              </mc:Choice>
              <mc:Fallback>
                <p:oleObj name="Equation" r:id="rId4" imgW="1612900" imgH="5842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4171" y="2558460"/>
                        <a:ext cx="2108200" cy="763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直接箭头连接符 7"/>
          <p:cNvCxnSpPr/>
          <p:nvPr/>
        </p:nvCxnSpPr>
        <p:spPr bwMode="auto">
          <a:xfrm rot="10800000" flipV="1">
            <a:off x="3494825" y="2981666"/>
            <a:ext cx="1702708" cy="676393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  <a:effectLst/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594064" y="4907322"/>
            <a:ext cx="11354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800000"/>
                </a:solidFill>
              </a:rPr>
              <a:t>mass threshold</a:t>
            </a:r>
            <a:endParaRPr lang="en-US" sz="1200" dirty="0">
              <a:solidFill>
                <a:srgbClr val="800000"/>
              </a:solidFill>
            </a:endParaRPr>
          </a:p>
        </p:txBody>
      </p:sp>
      <p:cxnSp>
        <p:nvCxnSpPr>
          <p:cNvPr id="17" name="直接箭头连接符 7"/>
          <p:cNvCxnSpPr/>
          <p:nvPr/>
        </p:nvCxnSpPr>
        <p:spPr bwMode="auto">
          <a:xfrm rot="5400000" flipH="1" flipV="1">
            <a:off x="2077646" y="4665747"/>
            <a:ext cx="400314" cy="220879"/>
          </a:xfrm>
          <a:prstGeom prst="straightConnector1">
            <a:avLst/>
          </a:prstGeom>
          <a:ln w="15875">
            <a:solidFill>
              <a:srgbClr val="800000"/>
            </a:solidFill>
            <a:headEnd type="none" w="med" len="med"/>
            <a:tailEnd type="arrow"/>
          </a:ln>
          <a:effectLst/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Y(4260)</a:t>
            </a:r>
            <a:r>
              <a:rPr lang="en-US" dirty="0" smtClean="0">
                <a:sym typeface="Wingdings"/>
              </a:rPr>
              <a:t>ηJ/ψ ?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130086" y="4671710"/>
            <a:ext cx="70001" cy="3000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Screen Shot 2017-01-11 at 4.13.1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05" y="1766486"/>
            <a:ext cx="7326273" cy="4787413"/>
          </a:xfrm>
          <a:prstGeom prst="rect">
            <a:avLst/>
          </a:prstGeom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5790295" y="3054872"/>
            <a:ext cx="1326179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200" dirty="0" smtClean="0">
                <a:latin typeface="Tahoma" pitchFamily="34" charset="0"/>
              </a:rPr>
              <a:t>BESIII </a:t>
            </a:r>
            <a:r>
              <a:rPr lang="en-US" sz="1600" dirty="0" smtClean="0">
                <a:latin typeface="Symbol"/>
              </a:rPr>
              <a:t>η</a:t>
            </a:r>
            <a:r>
              <a:rPr lang="en-US" sz="1600" dirty="0" smtClean="0">
                <a:latin typeface="Tahoma" pitchFamily="34" charset="0"/>
              </a:rPr>
              <a:t>J/</a:t>
            </a:r>
            <a:r>
              <a:rPr lang="en-US" sz="1600" dirty="0" smtClean="0">
                <a:latin typeface="Symbol"/>
              </a:rPr>
              <a:t>ψ</a:t>
            </a:r>
            <a:r>
              <a:rPr lang="en-US" sz="1200" dirty="0" smtClean="0">
                <a:latin typeface="Tahoma" pitchFamily="34" charset="0"/>
              </a:rPr>
              <a:t> PRD91,112005</a:t>
            </a:r>
            <a:endParaRPr lang="it-IT" altLang="zh-CN" sz="1200" dirty="0">
              <a:latin typeface="Tahoma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16200000" flipH="1">
            <a:off x="2882304" y="3732380"/>
            <a:ext cx="3931786" cy="1"/>
          </a:xfrm>
          <a:prstGeom prst="straightConnector1">
            <a:avLst/>
          </a:prstGeom>
          <a:ln w="15875">
            <a:solidFill>
              <a:srgbClr val="FF0000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16200000">
            <a:off x="4401906" y="1698484"/>
            <a:ext cx="83869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4250 </a:t>
            </a:r>
            <a:r>
              <a:rPr lang="en-US" sz="1200" dirty="0" err="1" smtClean="0">
                <a:solidFill>
                  <a:srgbClr val="FF0000"/>
                </a:solidFill>
              </a:rPr>
              <a:t>MeV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314"/>
            <a:ext cx="8229600" cy="1143000"/>
          </a:xfrm>
        </p:spPr>
        <p:txBody>
          <a:bodyPr/>
          <a:lstStyle/>
          <a:p>
            <a:r>
              <a:rPr lang="en-US" dirty="0" err="1" smtClean="0">
                <a:sym typeface="Wingdings"/>
              </a:rPr>
              <a:t>e</a:t>
            </a:r>
            <a:r>
              <a:rPr lang="en-US" baseline="30000" dirty="0" err="1" smtClean="0">
                <a:sym typeface="Wingdings"/>
              </a:rPr>
              <a:t>+</a:t>
            </a:r>
            <a:r>
              <a:rPr lang="en-US" dirty="0" err="1" smtClean="0">
                <a:sym typeface="Wingdings"/>
              </a:rPr>
              <a:t>e</a:t>
            </a:r>
            <a:r>
              <a:rPr lang="en-US" baseline="30000" dirty="0" err="1" smtClean="0">
                <a:sym typeface="Wingdings"/>
              </a:rPr>
              <a:t>-</a:t>
            </a:r>
            <a:r>
              <a:rPr lang="en-US" dirty="0" err="1" smtClean="0">
                <a:sym typeface="Wingdings"/>
              </a:rPr>
              <a:t>π</a:t>
            </a:r>
            <a:r>
              <a:rPr lang="en-US" baseline="30000" dirty="0" err="1" smtClean="0">
                <a:sym typeface="Wingdings"/>
              </a:rPr>
              <a:t>+</a:t>
            </a:r>
            <a:r>
              <a:rPr lang="en-US" dirty="0" err="1" smtClean="0">
                <a:sym typeface="Wingdings"/>
              </a:rPr>
              <a:t>π</a:t>
            </a:r>
            <a:r>
              <a:rPr lang="en-US" baseline="30000" dirty="0" err="1" smtClean="0">
                <a:sym typeface="Wingdings"/>
              </a:rPr>
              <a:t>-</a:t>
            </a:r>
            <a:r>
              <a:rPr lang="en-US" dirty="0" err="1" smtClean="0">
                <a:sym typeface="Wingdings"/>
              </a:rPr>
              <a:t>h</a:t>
            </a:r>
            <a:r>
              <a:rPr lang="en-US" baseline="-25000" dirty="0" err="1" smtClean="0">
                <a:sym typeface="Wingdings"/>
              </a:rPr>
              <a:t>c</a:t>
            </a:r>
            <a:endParaRPr lang="en-US" dirty="0"/>
          </a:p>
        </p:txBody>
      </p:sp>
      <p:pic>
        <p:nvPicPr>
          <p:cNvPr id="61" name="Picture 60" descr="bes3_pipihc-scan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886" y="638174"/>
            <a:ext cx="5866532" cy="368556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018" y="4616888"/>
            <a:ext cx="5486400" cy="774700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5851835" y="1058661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</a:rPr>
              <a:t>1610.07044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endParaRPr lang="en-US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Y(4260) is not a single BW resonance! 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130086" y="5020366"/>
            <a:ext cx="70001" cy="3000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964223" y="3337166"/>
            <a:ext cx="896501" cy="647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759824" y="2203968"/>
            <a:ext cx="1521980" cy="1325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650" y="3409950"/>
            <a:ext cx="12700" cy="38100"/>
          </a:xfrm>
          <a:prstGeom prst="rect">
            <a:avLst/>
          </a:prstGeom>
        </p:spPr>
      </p:pic>
      <p:pic>
        <p:nvPicPr>
          <p:cNvPr id="11" name="Picture 10" descr="Screen Shot 2017-01-11 at 4.30.1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1373832"/>
            <a:ext cx="9144000" cy="32643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6972" y="5404069"/>
            <a:ext cx="4892373" cy="69418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96972" y="4878552"/>
            <a:ext cx="4612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2 BW res. fit preferred over 1 BW res. fit by &gt;7σ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44431" y="1859912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</a:rPr>
              <a:t>1611.01317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endParaRPr lang="en-US" dirty="0">
              <a:solidFill>
                <a:srgbClr val="00009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5400000">
            <a:off x="2581320" y="3952989"/>
            <a:ext cx="279867" cy="1588"/>
          </a:xfrm>
          <a:prstGeom prst="straightConnector1">
            <a:avLst/>
          </a:prstGeom>
          <a:ln w="15875">
            <a:solidFill>
              <a:srgbClr val="660066"/>
            </a:solidFill>
            <a:prstDash val="sys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6200000" flipH="1">
            <a:off x="2057812" y="2760160"/>
            <a:ext cx="1326877" cy="2"/>
          </a:xfrm>
          <a:prstGeom prst="straightConnector1">
            <a:avLst/>
          </a:prstGeom>
          <a:ln w="15875">
            <a:solidFill>
              <a:srgbClr val="660066"/>
            </a:solidFill>
            <a:prstDash val="sys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969612" y="1829123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</a:rPr>
              <a:t>1611.01317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endParaRPr lang="en-US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84666"/>
            <a:ext cx="9143999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Y(4260): mass</a:t>
            </a:r>
            <a:r>
              <a:rPr lang="en-US" sz="3556" dirty="0" smtClean="0"/>
              <a:t> </a:t>
            </a:r>
            <a:r>
              <a:rPr lang="en-US" sz="3556" dirty="0" err="1" smtClean="0">
                <a:sym typeface="Wingdings"/>
              </a:rPr>
              <a:t></a:t>
            </a:r>
            <a:r>
              <a:rPr lang="en-US" sz="3556" dirty="0" smtClean="0"/>
              <a:t> </a:t>
            </a:r>
            <a:r>
              <a:rPr lang="en-US" dirty="0" smtClean="0"/>
              <a:t>lower &amp; width</a:t>
            </a:r>
            <a:r>
              <a:rPr lang="en-US" sz="3556" dirty="0" smtClean="0"/>
              <a:t> </a:t>
            </a:r>
            <a:r>
              <a:rPr lang="en-US" sz="3556" dirty="0" err="1" smtClean="0">
                <a:sym typeface="Wingdings"/>
              </a:rPr>
              <a:t></a:t>
            </a:r>
            <a:r>
              <a:rPr lang="en-US" sz="3556" dirty="0" smtClean="0"/>
              <a:t> </a:t>
            </a:r>
            <a:r>
              <a:rPr lang="en-US" dirty="0" smtClean="0"/>
              <a:t>narrower</a:t>
            </a:r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6" y="1327666"/>
            <a:ext cx="2936803" cy="1989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89679" y="3354748"/>
            <a:ext cx="818086" cy="2534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800000"/>
                </a:solidFill>
              </a:rPr>
              <a:t>-</a:t>
            </a:r>
            <a:r>
              <a:rPr lang="en-US" sz="1200" dirty="0" smtClean="0">
                <a:solidFill>
                  <a:srgbClr val="800000"/>
                </a:solidFill>
              </a:rPr>
              <a:t>31 </a:t>
            </a:r>
            <a:r>
              <a:rPr lang="en-US" sz="1200" dirty="0" err="1" smtClean="0">
                <a:solidFill>
                  <a:srgbClr val="800000"/>
                </a:solidFill>
              </a:rPr>
              <a:t>MeV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62" y="3454315"/>
            <a:ext cx="2744045" cy="5356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2785" y="3163055"/>
            <a:ext cx="968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</a:rPr>
              <a:t>PDG-2016:</a:t>
            </a:r>
            <a:endParaRPr lang="en-US" sz="1400" dirty="0">
              <a:solidFill>
                <a:srgbClr val="8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8024" y="958334"/>
            <a:ext cx="1034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pre-2017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1663" y="1190621"/>
            <a:ext cx="2617090" cy="21145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17947" y="972574"/>
            <a:ext cx="111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post-2017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5776" y="3444474"/>
            <a:ext cx="1982100" cy="2838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5776" y="3730945"/>
            <a:ext cx="1609368" cy="294884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rot="10800000">
            <a:off x="2905993" y="3588548"/>
            <a:ext cx="701772" cy="7397"/>
          </a:xfrm>
          <a:prstGeom prst="straightConnector1">
            <a:avLst/>
          </a:prstGeom>
          <a:ln w="15875">
            <a:solidFill>
              <a:srgbClr val="80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0800000">
            <a:off x="2795561" y="3850820"/>
            <a:ext cx="701772" cy="7397"/>
          </a:xfrm>
          <a:prstGeom prst="straightConnector1">
            <a:avLst/>
          </a:prstGeom>
          <a:ln w="15875">
            <a:solidFill>
              <a:srgbClr val="80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762071" y="3627476"/>
            <a:ext cx="818086" cy="2534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aseline="12000" dirty="0" smtClean="0">
                <a:solidFill>
                  <a:srgbClr val="800000"/>
                </a:solidFill>
              </a:rPr>
              <a:t>×</a:t>
            </a:r>
            <a:r>
              <a:rPr lang="en-US" sz="1600" dirty="0" smtClean="0">
                <a:solidFill>
                  <a:srgbClr val="800000"/>
                </a:solidFill>
              </a:rPr>
              <a:t>⅓</a:t>
            </a:r>
            <a:endParaRPr lang="en-US" sz="1600" dirty="0"/>
          </a:p>
        </p:txBody>
      </p:sp>
      <p:cxnSp>
        <p:nvCxnSpPr>
          <p:cNvPr id="18" name="Straight Arrow Connector 17"/>
          <p:cNvCxnSpPr/>
          <p:nvPr/>
        </p:nvCxnSpPr>
        <p:spPr>
          <a:xfrm rot="5400000" flipH="1" flipV="1">
            <a:off x="3303994" y="2190240"/>
            <a:ext cx="1764678" cy="835198"/>
          </a:xfrm>
          <a:prstGeom prst="straightConnector1">
            <a:avLst/>
          </a:prstGeom>
          <a:ln w="9525">
            <a:solidFill>
              <a:srgbClr val="800000"/>
            </a:solidFill>
            <a:headEnd type="arrow" w="sm" len="sm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ight Brace 41"/>
          <p:cNvSpPr/>
          <p:nvPr/>
        </p:nvSpPr>
        <p:spPr>
          <a:xfrm rot="5400000">
            <a:off x="2294047" y="1876769"/>
            <a:ext cx="230199" cy="4335064"/>
          </a:xfrm>
          <a:prstGeom prst="rightBrac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25876" y="4210184"/>
            <a:ext cx="4572000" cy="21852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rgbClr val="800000"/>
                </a:solidFill>
              </a:rPr>
              <a:t>Y(4220) decay modes:</a:t>
            </a:r>
          </a:p>
          <a:p>
            <a:r>
              <a:rPr lang="en-US" sz="1500" dirty="0" smtClean="0">
                <a:solidFill>
                  <a:srgbClr val="800000"/>
                </a:solidFill>
              </a:rPr>
              <a:t>	</a:t>
            </a:r>
            <a:r>
              <a:rPr lang="en-US" sz="1500" b="1" dirty="0" smtClean="0">
                <a:solidFill>
                  <a:srgbClr val="800000"/>
                </a:solidFill>
              </a:rPr>
              <a:t>-</a:t>
            </a:r>
            <a:r>
              <a:rPr lang="en-US" sz="1500" dirty="0" smtClean="0">
                <a:solidFill>
                  <a:srgbClr val="800000"/>
                </a:solidFill>
              </a:rPr>
              <a:t> π</a:t>
            </a:r>
            <a:r>
              <a:rPr lang="en-US" sz="1500" baseline="30000" dirty="0" smtClean="0">
                <a:solidFill>
                  <a:srgbClr val="800000"/>
                </a:solidFill>
              </a:rPr>
              <a:t>+</a:t>
            </a:r>
            <a:r>
              <a:rPr lang="en-US" sz="1500" dirty="0" smtClean="0">
                <a:solidFill>
                  <a:srgbClr val="800000"/>
                </a:solidFill>
              </a:rPr>
              <a:t>π</a:t>
            </a:r>
            <a:r>
              <a:rPr lang="en-US" sz="1500" baseline="30000" dirty="0" smtClean="0">
                <a:solidFill>
                  <a:srgbClr val="800000"/>
                </a:solidFill>
              </a:rPr>
              <a:t>-</a:t>
            </a:r>
            <a:r>
              <a:rPr lang="en-US" sz="1500" dirty="0" smtClean="0">
                <a:solidFill>
                  <a:srgbClr val="800000"/>
                </a:solidFill>
              </a:rPr>
              <a:t>J/ψ</a:t>
            </a:r>
          </a:p>
          <a:p>
            <a:r>
              <a:rPr lang="en-US" sz="1500" dirty="0" smtClean="0">
                <a:solidFill>
                  <a:srgbClr val="800000"/>
                </a:solidFill>
              </a:rPr>
              <a:t>	   </a:t>
            </a:r>
            <a:r>
              <a:rPr lang="en-US" sz="1000" dirty="0" err="1" smtClean="0">
                <a:solidFill>
                  <a:srgbClr val="800000"/>
                </a:solidFill>
                <a:latin typeface="Wingdings"/>
                <a:ea typeface="Wingdings"/>
                <a:cs typeface="Wingdings"/>
              </a:rPr>
              <a:t></a:t>
            </a:r>
            <a:r>
              <a:rPr lang="en-US" sz="1500" dirty="0" smtClean="0">
                <a:solidFill>
                  <a:srgbClr val="800000"/>
                </a:solidFill>
              </a:rPr>
              <a:t> πZ</a:t>
            </a:r>
            <a:r>
              <a:rPr lang="en-US" sz="1500" baseline="-25000" dirty="0" smtClean="0">
                <a:solidFill>
                  <a:srgbClr val="800000"/>
                </a:solidFill>
              </a:rPr>
              <a:t>c</a:t>
            </a:r>
            <a:r>
              <a:rPr lang="en-US" sz="1500" dirty="0" smtClean="0">
                <a:solidFill>
                  <a:srgbClr val="800000"/>
                </a:solidFill>
              </a:rPr>
              <a:t>(3900)</a:t>
            </a:r>
            <a:endParaRPr lang="en-US" sz="1500" baseline="30000" dirty="0" smtClean="0">
              <a:solidFill>
                <a:srgbClr val="800000"/>
              </a:solidFill>
            </a:endParaRPr>
          </a:p>
          <a:p>
            <a:r>
              <a:rPr lang="en-US" sz="1500" baseline="30000" dirty="0" smtClean="0">
                <a:solidFill>
                  <a:srgbClr val="800000"/>
                </a:solidFill>
              </a:rPr>
              <a:t>	    </a:t>
            </a:r>
            <a:r>
              <a:rPr lang="en-US" sz="1000" dirty="0" err="1" smtClean="0">
                <a:solidFill>
                  <a:srgbClr val="800000"/>
                </a:solidFill>
                <a:latin typeface="Wingdings"/>
                <a:ea typeface="Wingdings"/>
                <a:cs typeface="Wingdings"/>
              </a:rPr>
              <a:t></a:t>
            </a:r>
            <a:r>
              <a:rPr lang="en-US" sz="1500" dirty="0" smtClean="0">
                <a:solidFill>
                  <a:srgbClr val="800000"/>
                </a:solidFill>
                <a:ea typeface="Wingdings"/>
                <a:cs typeface="Wingdings"/>
              </a:rPr>
              <a:t> f</a:t>
            </a:r>
            <a:r>
              <a:rPr lang="en-US" sz="1500" baseline="-25000" dirty="0" smtClean="0">
                <a:solidFill>
                  <a:srgbClr val="800000"/>
                </a:solidFill>
                <a:ea typeface="Wingdings"/>
                <a:cs typeface="Wingdings"/>
              </a:rPr>
              <a:t>0</a:t>
            </a:r>
            <a:r>
              <a:rPr lang="en-US" sz="1500" dirty="0" smtClean="0">
                <a:solidFill>
                  <a:srgbClr val="800000"/>
                </a:solidFill>
                <a:ea typeface="Wingdings"/>
                <a:cs typeface="Wingdings"/>
              </a:rPr>
              <a:t>(980) J/ψ</a:t>
            </a:r>
            <a:endParaRPr lang="en-US" sz="1500" dirty="0" smtClean="0">
              <a:solidFill>
                <a:srgbClr val="800000"/>
              </a:solidFill>
            </a:endParaRPr>
          </a:p>
          <a:p>
            <a:r>
              <a:rPr lang="en-US" sz="1500" baseline="30000" dirty="0" smtClean="0">
                <a:solidFill>
                  <a:srgbClr val="800000"/>
                </a:solidFill>
              </a:rPr>
              <a:t>	</a:t>
            </a:r>
            <a:r>
              <a:rPr lang="en-US" sz="1500" b="1" dirty="0" smtClean="0">
                <a:solidFill>
                  <a:srgbClr val="800000"/>
                </a:solidFill>
              </a:rPr>
              <a:t>-</a:t>
            </a:r>
            <a:r>
              <a:rPr lang="en-US" sz="1500" dirty="0" smtClean="0">
                <a:solidFill>
                  <a:srgbClr val="800000"/>
                </a:solidFill>
              </a:rPr>
              <a:t> </a:t>
            </a:r>
            <a:r>
              <a:rPr lang="en-US" sz="1500" dirty="0" err="1" smtClean="0">
                <a:solidFill>
                  <a:srgbClr val="800000"/>
                </a:solidFill>
              </a:rPr>
              <a:t>π</a:t>
            </a:r>
            <a:r>
              <a:rPr lang="en-US" sz="1500" baseline="30000" dirty="0" err="1" smtClean="0">
                <a:solidFill>
                  <a:srgbClr val="800000"/>
                </a:solidFill>
              </a:rPr>
              <a:t>+</a:t>
            </a:r>
            <a:r>
              <a:rPr lang="en-US" sz="1500" dirty="0" err="1" smtClean="0">
                <a:solidFill>
                  <a:srgbClr val="800000"/>
                </a:solidFill>
              </a:rPr>
              <a:t>π</a:t>
            </a:r>
            <a:r>
              <a:rPr lang="en-US" sz="1500" baseline="30000" dirty="0" err="1" smtClean="0">
                <a:solidFill>
                  <a:srgbClr val="800000"/>
                </a:solidFill>
              </a:rPr>
              <a:t>-</a:t>
            </a:r>
            <a:r>
              <a:rPr lang="en-US" sz="1500" dirty="0" err="1" smtClean="0">
                <a:solidFill>
                  <a:srgbClr val="800000"/>
                </a:solidFill>
              </a:rPr>
              <a:t>h</a:t>
            </a:r>
            <a:r>
              <a:rPr lang="en-US" sz="1500" baseline="-25000" dirty="0" err="1" smtClean="0">
                <a:solidFill>
                  <a:srgbClr val="800000"/>
                </a:solidFill>
              </a:rPr>
              <a:t>c</a:t>
            </a:r>
            <a:endParaRPr lang="en-US" sz="1500" baseline="-25000" dirty="0" smtClean="0">
              <a:solidFill>
                <a:srgbClr val="800000"/>
              </a:solidFill>
            </a:endParaRPr>
          </a:p>
          <a:p>
            <a:r>
              <a:rPr lang="en-US" sz="1500" baseline="30000" dirty="0" smtClean="0">
                <a:solidFill>
                  <a:srgbClr val="800000"/>
                </a:solidFill>
              </a:rPr>
              <a:t>	</a:t>
            </a:r>
            <a:r>
              <a:rPr lang="en-US" sz="1500" b="1" dirty="0" smtClean="0">
                <a:solidFill>
                  <a:srgbClr val="800000"/>
                </a:solidFill>
              </a:rPr>
              <a:t>-</a:t>
            </a:r>
            <a:r>
              <a:rPr lang="en-US" sz="1500" dirty="0" smtClean="0">
                <a:solidFill>
                  <a:srgbClr val="800000"/>
                </a:solidFill>
              </a:rPr>
              <a:t> ωχ</a:t>
            </a:r>
            <a:r>
              <a:rPr lang="en-US" sz="1500" baseline="-25000" dirty="0" smtClean="0">
                <a:solidFill>
                  <a:srgbClr val="800000"/>
                </a:solidFill>
              </a:rPr>
              <a:t>c0</a:t>
            </a:r>
            <a:r>
              <a:rPr lang="en-US" sz="1500" dirty="0" smtClean="0">
                <a:solidFill>
                  <a:srgbClr val="800000"/>
                </a:solidFill>
              </a:rPr>
              <a:t> </a:t>
            </a:r>
          </a:p>
          <a:p>
            <a:r>
              <a:rPr lang="en-US" sz="1500" dirty="0" smtClean="0">
                <a:solidFill>
                  <a:srgbClr val="800000"/>
                </a:solidFill>
              </a:rPr>
              <a:t>	</a:t>
            </a:r>
            <a:r>
              <a:rPr lang="en-US" sz="1500" b="1" dirty="0" smtClean="0">
                <a:solidFill>
                  <a:srgbClr val="800000"/>
                </a:solidFill>
              </a:rPr>
              <a:t>- </a:t>
            </a:r>
            <a:r>
              <a:rPr lang="en-US" sz="1500" dirty="0" smtClean="0">
                <a:solidFill>
                  <a:srgbClr val="800000"/>
                </a:solidFill>
              </a:rPr>
              <a:t>ηJ/ψ</a:t>
            </a:r>
          </a:p>
          <a:p>
            <a:r>
              <a:rPr lang="en-US" sz="1500" dirty="0" smtClean="0">
                <a:solidFill>
                  <a:srgbClr val="800000"/>
                </a:solidFill>
              </a:rPr>
              <a:t>	</a:t>
            </a:r>
            <a:r>
              <a:rPr lang="en-US" sz="1500" b="1" dirty="0" smtClean="0">
                <a:solidFill>
                  <a:srgbClr val="800000"/>
                </a:solidFill>
              </a:rPr>
              <a:t>-</a:t>
            </a:r>
            <a:r>
              <a:rPr lang="en-US" sz="1500" dirty="0" smtClean="0">
                <a:solidFill>
                  <a:srgbClr val="800000"/>
                </a:solidFill>
              </a:rPr>
              <a:t> γX(3872)</a:t>
            </a:r>
          </a:p>
          <a:p>
            <a:r>
              <a:rPr lang="en-US" sz="1500" dirty="0" smtClean="0">
                <a:solidFill>
                  <a:srgbClr val="800000"/>
                </a:solidFill>
              </a:rPr>
              <a:t>	</a:t>
            </a:r>
            <a:r>
              <a:rPr lang="en-US" sz="1500" b="1" dirty="0" smtClean="0">
                <a:solidFill>
                  <a:srgbClr val="800000"/>
                </a:solidFill>
              </a:rPr>
              <a:t>-</a:t>
            </a:r>
            <a:r>
              <a:rPr lang="en-US" sz="1500" dirty="0" smtClean="0">
                <a:solidFill>
                  <a:srgbClr val="800000"/>
                </a:solidFill>
              </a:rPr>
              <a:t> πDD*</a:t>
            </a:r>
            <a:endParaRPr lang="en-US" sz="1500" dirty="0">
              <a:solidFill>
                <a:srgbClr val="80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 rot="10645437">
            <a:off x="1809241" y="6086647"/>
            <a:ext cx="2872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800000"/>
                </a:solidFill>
              </a:rPr>
              <a:t>_</a:t>
            </a:r>
            <a:endParaRPr lang="en-US" sz="15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84666"/>
            <a:ext cx="9143999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Y(4260): mass</a:t>
            </a:r>
            <a:r>
              <a:rPr lang="en-US" sz="3556" dirty="0" smtClean="0"/>
              <a:t> </a:t>
            </a:r>
            <a:r>
              <a:rPr lang="en-US" sz="3556" dirty="0" err="1" smtClean="0">
                <a:sym typeface="Wingdings"/>
              </a:rPr>
              <a:t></a:t>
            </a:r>
            <a:r>
              <a:rPr lang="en-US" sz="3556" dirty="0" smtClean="0"/>
              <a:t> </a:t>
            </a:r>
            <a:r>
              <a:rPr lang="en-US" dirty="0" smtClean="0"/>
              <a:t>lower &amp; width</a:t>
            </a:r>
            <a:r>
              <a:rPr lang="en-US" sz="3556" dirty="0" smtClean="0"/>
              <a:t> </a:t>
            </a:r>
            <a:r>
              <a:rPr lang="en-US" sz="3556" dirty="0" err="1" smtClean="0">
                <a:sym typeface="Wingdings"/>
              </a:rPr>
              <a:t></a:t>
            </a:r>
            <a:r>
              <a:rPr lang="en-US" sz="3556" dirty="0" smtClean="0"/>
              <a:t> </a:t>
            </a:r>
            <a:r>
              <a:rPr lang="en-US" dirty="0" smtClean="0"/>
              <a:t>narrower</a:t>
            </a:r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6" y="1327666"/>
            <a:ext cx="2936803" cy="1989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89679" y="3354748"/>
            <a:ext cx="818086" cy="2534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800000"/>
                </a:solidFill>
              </a:rPr>
              <a:t>-</a:t>
            </a:r>
            <a:r>
              <a:rPr lang="en-US" sz="1200" dirty="0" smtClean="0">
                <a:solidFill>
                  <a:srgbClr val="800000"/>
                </a:solidFill>
              </a:rPr>
              <a:t>31 </a:t>
            </a:r>
            <a:r>
              <a:rPr lang="en-US" sz="1200" dirty="0" err="1" smtClean="0">
                <a:solidFill>
                  <a:srgbClr val="800000"/>
                </a:solidFill>
              </a:rPr>
              <a:t>MeV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62" y="3454315"/>
            <a:ext cx="2744045" cy="5356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2785" y="3163055"/>
            <a:ext cx="968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</a:rPr>
              <a:t>PDG-2016:</a:t>
            </a:r>
            <a:endParaRPr lang="en-US" sz="1400" dirty="0">
              <a:solidFill>
                <a:srgbClr val="8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8024" y="958334"/>
            <a:ext cx="1034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pre-2017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1663" y="1190621"/>
            <a:ext cx="2617090" cy="21145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17947" y="972574"/>
            <a:ext cx="111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post-2017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5776" y="3444474"/>
            <a:ext cx="1982100" cy="2838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5776" y="3730945"/>
            <a:ext cx="1609368" cy="294884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rot="10800000">
            <a:off x="2905993" y="3588548"/>
            <a:ext cx="701772" cy="7397"/>
          </a:xfrm>
          <a:prstGeom prst="straightConnector1">
            <a:avLst/>
          </a:prstGeom>
          <a:ln w="15875">
            <a:solidFill>
              <a:srgbClr val="80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0800000">
            <a:off x="2795561" y="3850820"/>
            <a:ext cx="701772" cy="7397"/>
          </a:xfrm>
          <a:prstGeom prst="straightConnector1">
            <a:avLst/>
          </a:prstGeom>
          <a:ln w="15875">
            <a:solidFill>
              <a:srgbClr val="80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762071" y="3627476"/>
            <a:ext cx="818086" cy="2534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aseline="12000" dirty="0" smtClean="0">
                <a:solidFill>
                  <a:srgbClr val="800000"/>
                </a:solidFill>
              </a:rPr>
              <a:t>×</a:t>
            </a:r>
            <a:r>
              <a:rPr lang="en-US" sz="1600" dirty="0" smtClean="0">
                <a:solidFill>
                  <a:srgbClr val="800000"/>
                </a:solidFill>
              </a:rPr>
              <a:t>⅓</a:t>
            </a:r>
            <a:endParaRPr lang="en-US" sz="1600" dirty="0"/>
          </a:p>
        </p:txBody>
      </p:sp>
      <p:cxnSp>
        <p:nvCxnSpPr>
          <p:cNvPr id="18" name="Straight Arrow Connector 17"/>
          <p:cNvCxnSpPr/>
          <p:nvPr/>
        </p:nvCxnSpPr>
        <p:spPr>
          <a:xfrm rot="5400000" flipH="1" flipV="1">
            <a:off x="3303994" y="2190240"/>
            <a:ext cx="1764678" cy="835198"/>
          </a:xfrm>
          <a:prstGeom prst="straightConnector1">
            <a:avLst/>
          </a:prstGeom>
          <a:ln w="9525">
            <a:solidFill>
              <a:srgbClr val="800000"/>
            </a:solidFill>
            <a:headEnd type="arrow" w="sm" len="sm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831704" y="1863907"/>
            <a:ext cx="1369450" cy="406851"/>
          </a:xfrm>
          <a:prstGeom prst="straightConnector1">
            <a:avLst/>
          </a:prstGeom>
          <a:ln w="9525">
            <a:solidFill>
              <a:srgbClr val="800000"/>
            </a:solidFill>
            <a:headEnd type="arrow" w="sm" len="sm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219015" y="1588690"/>
            <a:ext cx="2199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what is the 2</a:t>
            </a:r>
            <a:r>
              <a:rPr lang="en-US" baseline="30000" dirty="0" smtClean="0">
                <a:solidFill>
                  <a:srgbClr val="800000"/>
                </a:solidFill>
              </a:rPr>
              <a:t>nd</a:t>
            </a:r>
            <a:r>
              <a:rPr lang="en-US" dirty="0" smtClean="0">
                <a:solidFill>
                  <a:srgbClr val="800000"/>
                </a:solidFill>
              </a:rPr>
              <a:t> peak?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2" name="Right Brace 41"/>
          <p:cNvSpPr/>
          <p:nvPr/>
        </p:nvSpPr>
        <p:spPr>
          <a:xfrm rot="5400000">
            <a:off x="2294047" y="1876769"/>
            <a:ext cx="230199" cy="4335064"/>
          </a:xfrm>
          <a:prstGeom prst="rightBrac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25876" y="4210184"/>
            <a:ext cx="4572000" cy="21852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rgbClr val="800000"/>
                </a:solidFill>
              </a:rPr>
              <a:t>Y(4220) decay modes:</a:t>
            </a:r>
          </a:p>
          <a:p>
            <a:r>
              <a:rPr lang="en-US" sz="1500" dirty="0" smtClean="0">
                <a:solidFill>
                  <a:srgbClr val="800000"/>
                </a:solidFill>
              </a:rPr>
              <a:t>	</a:t>
            </a:r>
            <a:r>
              <a:rPr lang="en-US" sz="1500" b="1" dirty="0" smtClean="0">
                <a:solidFill>
                  <a:srgbClr val="800000"/>
                </a:solidFill>
              </a:rPr>
              <a:t>-</a:t>
            </a:r>
            <a:r>
              <a:rPr lang="en-US" sz="1500" dirty="0" smtClean="0">
                <a:solidFill>
                  <a:srgbClr val="800000"/>
                </a:solidFill>
              </a:rPr>
              <a:t> π</a:t>
            </a:r>
            <a:r>
              <a:rPr lang="en-US" sz="1500" baseline="30000" dirty="0" smtClean="0">
                <a:solidFill>
                  <a:srgbClr val="800000"/>
                </a:solidFill>
              </a:rPr>
              <a:t>+</a:t>
            </a:r>
            <a:r>
              <a:rPr lang="en-US" sz="1500" dirty="0" smtClean="0">
                <a:solidFill>
                  <a:srgbClr val="800000"/>
                </a:solidFill>
              </a:rPr>
              <a:t>π</a:t>
            </a:r>
            <a:r>
              <a:rPr lang="en-US" sz="1500" baseline="30000" dirty="0" smtClean="0">
                <a:solidFill>
                  <a:srgbClr val="800000"/>
                </a:solidFill>
              </a:rPr>
              <a:t>-</a:t>
            </a:r>
            <a:r>
              <a:rPr lang="en-US" sz="1500" dirty="0" smtClean="0">
                <a:solidFill>
                  <a:srgbClr val="800000"/>
                </a:solidFill>
              </a:rPr>
              <a:t>J/ψ</a:t>
            </a:r>
          </a:p>
          <a:p>
            <a:r>
              <a:rPr lang="en-US" sz="1500" dirty="0" smtClean="0">
                <a:solidFill>
                  <a:srgbClr val="800000"/>
                </a:solidFill>
              </a:rPr>
              <a:t>	   </a:t>
            </a:r>
            <a:r>
              <a:rPr lang="en-US" sz="1000" dirty="0" err="1" smtClean="0">
                <a:solidFill>
                  <a:srgbClr val="800000"/>
                </a:solidFill>
                <a:latin typeface="Wingdings"/>
                <a:ea typeface="Wingdings"/>
                <a:cs typeface="Wingdings"/>
              </a:rPr>
              <a:t></a:t>
            </a:r>
            <a:r>
              <a:rPr lang="en-US" sz="1500" dirty="0" smtClean="0">
                <a:solidFill>
                  <a:srgbClr val="800000"/>
                </a:solidFill>
              </a:rPr>
              <a:t> πZ</a:t>
            </a:r>
            <a:r>
              <a:rPr lang="en-US" sz="1500" baseline="-25000" dirty="0" smtClean="0">
                <a:solidFill>
                  <a:srgbClr val="800000"/>
                </a:solidFill>
              </a:rPr>
              <a:t>c</a:t>
            </a:r>
            <a:r>
              <a:rPr lang="en-US" sz="1500" dirty="0" smtClean="0">
                <a:solidFill>
                  <a:srgbClr val="800000"/>
                </a:solidFill>
              </a:rPr>
              <a:t>(3900)</a:t>
            </a:r>
            <a:endParaRPr lang="en-US" sz="1500" baseline="30000" dirty="0" smtClean="0">
              <a:solidFill>
                <a:srgbClr val="800000"/>
              </a:solidFill>
            </a:endParaRPr>
          </a:p>
          <a:p>
            <a:r>
              <a:rPr lang="en-US" sz="1500" baseline="30000" dirty="0" smtClean="0">
                <a:solidFill>
                  <a:srgbClr val="800000"/>
                </a:solidFill>
              </a:rPr>
              <a:t>	    </a:t>
            </a:r>
            <a:r>
              <a:rPr lang="en-US" sz="1000" dirty="0" err="1" smtClean="0">
                <a:solidFill>
                  <a:srgbClr val="800000"/>
                </a:solidFill>
                <a:latin typeface="Wingdings"/>
                <a:ea typeface="Wingdings"/>
                <a:cs typeface="Wingdings"/>
              </a:rPr>
              <a:t></a:t>
            </a:r>
            <a:r>
              <a:rPr lang="en-US" sz="1500" dirty="0" smtClean="0">
                <a:solidFill>
                  <a:srgbClr val="800000"/>
                </a:solidFill>
                <a:ea typeface="Wingdings"/>
                <a:cs typeface="Wingdings"/>
              </a:rPr>
              <a:t> f</a:t>
            </a:r>
            <a:r>
              <a:rPr lang="en-US" sz="1500" baseline="-25000" dirty="0" smtClean="0">
                <a:solidFill>
                  <a:srgbClr val="800000"/>
                </a:solidFill>
                <a:ea typeface="Wingdings"/>
                <a:cs typeface="Wingdings"/>
              </a:rPr>
              <a:t>0</a:t>
            </a:r>
            <a:r>
              <a:rPr lang="en-US" sz="1500" dirty="0" smtClean="0">
                <a:solidFill>
                  <a:srgbClr val="800000"/>
                </a:solidFill>
                <a:ea typeface="Wingdings"/>
                <a:cs typeface="Wingdings"/>
              </a:rPr>
              <a:t>(980) J/ψ</a:t>
            </a:r>
            <a:endParaRPr lang="en-US" sz="1500" dirty="0" smtClean="0">
              <a:solidFill>
                <a:srgbClr val="800000"/>
              </a:solidFill>
            </a:endParaRPr>
          </a:p>
          <a:p>
            <a:r>
              <a:rPr lang="en-US" sz="1500" baseline="30000" dirty="0" smtClean="0">
                <a:solidFill>
                  <a:srgbClr val="800000"/>
                </a:solidFill>
              </a:rPr>
              <a:t>	</a:t>
            </a:r>
            <a:r>
              <a:rPr lang="en-US" sz="1500" b="1" dirty="0" smtClean="0">
                <a:solidFill>
                  <a:srgbClr val="800000"/>
                </a:solidFill>
              </a:rPr>
              <a:t>-</a:t>
            </a:r>
            <a:r>
              <a:rPr lang="en-US" sz="1500" dirty="0" smtClean="0">
                <a:solidFill>
                  <a:srgbClr val="800000"/>
                </a:solidFill>
              </a:rPr>
              <a:t> </a:t>
            </a:r>
            <a:r>
              <a:rPr lang="en-US" sz="1500" dirty="0" err="1" smtClean="0">
                <a:solidFill>
                  <a:srgbClr val="800000"/>
                </a:solidFill>
              </a:rPr>
              <a:t>π</a:t>
            </a:r>
            <a:r>
              <a:rPr lang="en-US" sz="1500" baseline="30000" dirty="0" err="1" smtClean="0">
                <a:solidFill>
                  <a:srgbClr val="800000"/>
                </a:solidFill>
              </a:rPr>
              <a:t>+</a:t>
            </a:r>
            <a:r>
              <a:rPr lang="en-US" sz="1500" dirty="0" err="1" smtClean="0">
                <a:solidFill>
                  <a:srgbClr val="800000"/>
                </a:solidFill>
              </a:rPr>
              <a:t>π</a:t>
            </a:r>
            <a:r>
              <a:rPr lang="en-US" sz="1500" baseline="30000" dirty="0" err="1" smtClean="0">
                <a:solidFill>
                  <a:srgbClr val="800000"/>
                </a:solidFill>
              </a:rPr>
              <a:t>-</a:t>
            </a:r>
            <a:r>
              <a:rPr lang="en-US" sz="1500" dirty="0" err="1" smtClean="0">
                <a:solidFill>
                  <a:srgbClr val="800000"/>
                </a:solidFill>
              </a:rPr>
              <a:t>h</a:t>
            </a:r>
            <a:r>
              <a:rPr lang="en-US" sz="1500" baseline="-25000" dirty="0" err="1" smtClean="0">
                <a:solidFill>
                  <a:srgbClr val="800000"/>
                </a:solidFill>
              </a:rPr>
              <a:t>c</a:t>
            </a:r>
            <a:endParaRPr lang="en-US" sz="1500" baseline="-25000" dirty="0" smtClean="0">
              <a:solidFill>
                <a:srgbClr val="800000"/>
              </a:solidFill>
            </a:endParaRPr>
          </a:p>
          <a:p>
            <a:r>
              <a:rPr lang="en-US" sz="1500" baseline="30000" dirty="0" smtClean="0">
                <a:solidFill>
                  <a:srgbClr val="800000"/>
                </a:solidFill>
              </a:rPr>
              <a:t>	</a:t>
            </a:r>
            <a:r>
              <a:rPr lang="en-US" sz="1500" b="1" dirty="0" smtClean="0">
                <a:solidFill>
                  <a:srgbClr val="800000"/>
                </a:solidFill>
              </a:rPr>
              <a:t>-</a:t>
            </a:r>
            <a:r>
              <a:rPr lang="en-US" sz="1500" dirty="0" smtClean="0">
                <a:solidFill>
                  <a:srgbClr val="800000"/>
                </a:solidFill>
              </a:rPr>
              <a:t> ωχ</a:t>
            </a:r>
            <a:r>
              <a:rPr lang="en-US" sz="1500" baseline="-25000" dirty="0" smtClean="0">
                <a:solidFill>
                  <a:srgbClr val="800000"/>
                </a:solidFill>
              </a:rPr>
              <a:t>c0</a:t>
            </a:r>
            <a:r>
              <a:rPr lang="en-US" sz="1500" dirty="0" smtClean="0">
                <a:solidFill>
                  <a:srgbClr val="800000"/>
                </a:solidFill>
              </a:rPr>
              <a:t> </a:t>
            </a:r>
          </a:p>
          <a:p>
            <a:r>
              <a:rPr lang="en-US" sz="1500" dirty="0" smtClean="0">
                <a:solidFill>
                  <a:srgbClr val="800000"/>
                </a:solidFill>
              </a:rPr>
              <a:t>	</a:t>
            </a:r>
            <a:r>
              <a:rPr lang="en-US" sz="1500" b="1" dirty="0" smtClean="0">
                <a:solidFill>
                  <a:srgbClr val="800000"/>
                </a:solidFill>
              </a:rPr>
              <a:t>- </a:t>
            </a:r>
            <a:r>
              <a:rPr lang="en-US" sz="1500" dirty="0" smtClean="0">
                <a:solidFill>
                  <a:srgbClr val="800000"/>
                </a:solidFill>
              </a:rPr>
              <a:t>ηJ/ψ</a:t>
            </a:r>
          </a:p>
          <a:p>
            <a:r>
              <a:rPr lang="en-US" sz="1500" dirty="0" smtClean="0">
                <a:solidFill>
                  <a:srgbClr val="800000"/>
                </a:solidFill>
              </a:rPr>
              <a:t>	</a:t>
            </a:r>
            <a:r>
              <a:rPr lang="en-US" sz="1500" b="1" dirty="0" smtClean="0">
                <a:solidFill>
                  <a:srgbClr val="800000"/>
                </a:solidFill>
              </a:rPr>
              <a:t>-</a:t>
            </a:r>
            <a:r>
              <a:rPr lang="en-US" sz="1500" dirty="0" smtClean="0">
                <a:solidFill>
                  <a:srgbClr val="800000"/>
                </a:solidFill>
              </a:rPr>
              <a:t> γX(3872)</a:t>
            </a:r>
          </a:p>
          <a:p>
            <a:r>
              <a:rPr lang="en-US" sz="1500" dirty="0" smtClean="0">
                <a:solidFill>
                  <a:srgbClr val="800000"/>
                </a:solidFill>
              </a:rPr>
              <a:t>	</a:t>
            </a:r>
            <a:r>
              <a:rPr lang="en-US" sz="1500" b="1" dirty="0" smtClean="0">
                <a:solidFill>
                  <a:srgbClr val="800000"/>
                </a:solidFill>
              </a:rPr>
              <a:t>-</a:t>
            </a:r>
            <a:r>
              <a:rPr lang="en-US" sz="1500" dirty="0" smtClean="0">
                <a:solidFill>
                  <a:srgbClr val="800000"/>
                </a:solidFill>
              </a:rPr>
              <a:t> πDD*</a:t>
            </a:r>
            <a:endParaRPr lang="en-US" sz="1500" dirty="0">
              <a:solidFill>
                <a:srgbClr val="8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 rot="10645437">
            <a:off x="1809241" y="6086647"/>
            <a:ext cx="2872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800000"/>
                </a:solidFill>
              </a:rPr>
              <a:t>_</a:t>
            </a:r>
            <a:endParaRPr lang="en-US" sz="15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84666"/>
            <a:ext cx="9143999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Y(4260): mass</a:t>
            </a:r>
            <a:r>
              <a:rPr lang="en-US" sz="3556" dirty="0" smtClean="0"/>
              <a:t> </a:t>
            </a:r>
            <a:r>
              <a:rPr lang="en-US" sz="3556" dirty="0" err="1" smtClean="0">
                <a:sym typeface="Wingdings"/>
              </a:rPr>
              <a:t></a:t>
            </a:r>
            <a:r>
              <a:rPr lang="en-US" sz="3556" dirty="0" smtClean="0"/>
              <a:t> </a:t>
            </a:r>
            <a:r>
              <a:rPr lang="en-US" dirty="0" smtClean="0"/>
              <a:t>lower &amp; width</a:t>
            </a:r>
            <a:r>
              <a:rPr lang="en-US" sz="3556" dirty="0" smtClean="0"/>
              <a:t> </a:t>
            </a:r>
            <a:r>
              <a:rPr lang="en-US" sz="3556" dirty="0" err="1" smtClean="0">
                <a:sym typeface="Wingdings"/>
              </a:rPr>
              <a:t></a:t>
            </a:r>
            <a:r>
              <a:rPr lang="en-US" sz="3556" dirty="0" smtClean="0"/>
              <a:t> </a:t>
            </a:r>
            <a:r>
              <a:rPr lang="en-US" dirty="0" smtClean="0"/>
              <a:t>narrower</a:t>
            </a:r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6" y="1327666"/>
            <a:ext cx="2936803" cy="1989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89679" y="3354748"/>
            <a:ext cx="818086" cy="2534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800000"/>
                </a:solidFill>
              </a:rPr>
              <a:t>-</a:t>
            </a:r>
            <a:r>
              <a:rPr lang="en-US" sz="1200" dirty="0" smtClean="0">
                <a:solidFill>
                  <a:srgbClr val="800000"/>
                </a:solidFill>
              </a:rPr>
              <a:t>31 </a:t>
            </a:r>
            <a:r>
              <a:rPr lang="en-US" sz="1200" dirty="0" err="1" smtClean="0">
                <a:solidFill>
                  <a:srgbClr val="800000"/>
                </a:solidFill>
              </a:rPr>
              <a:t>MeV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62" y="3454315"/>
            <a:ext cx="2744045" cy="5356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2785" y="3163055"/>
            <a:ext cx="968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</a:rPr>
              <a:t>PDG-2016:</a:t>
            </a:r>
            <a:endParaRPr lang="en-US" sz="1400" dirty="0">
              <a:solidFill>
                <a:srgbClr val="8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8024" y="958334"/>
            <a:ext cx="1034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pre-2017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1663" y="1190621"/>
            <a:ext cx="2617090" cy="21145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17947" y="972574"/>
            <a:ext cx="111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post-2017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5776" y="3444474"/>
            <a:ext cx="1982100" cy="2838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5776" y="3730945"/>
            <a:ext cx="1609368" cy="294884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rot="10800000">
            <a:off x="2905993" y="3588548"/>
            <a:ext cx="701772" cy="7397"/>
          </a:xfrm>
          <a:prstGeom prst="straightConnector1">
            <a:avLst/>
          </a:prstGeom>
          <a:ln w="15875">
            <a:solidFill>
              <a:srgbClr val="80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0800000">
            <a:off x="2795561" y="3850820"/>
            <a:ext cx="701772" cy="7397"/>
          </a:xfrm>
          <a:prstGeom prst="straightConnector1">
            <a:avLst/>
          </a:prstGeom>
          <a:ln w="15875">
            <a:solidFill>
              <a:srgbClr val="80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762071" y="3627476"/>
            <a:ext cx="818086" cy="2534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aseline="12000" dirty="0" smtClean="0">
                <a:solidFill>
                  <a:srgbClr val="800000"/>
                </a:solidFill>
              </a:rPr>
              <a:t>×</a:t>
            </a:r>
            <a:r>
              <a:rPr lang="en-US" sz="1600" dirty="0" smtClean="0">
                <a:solidFill>
                  <a:srgbClr val="800000"/>
                </a:solidFill>
              </a:rPr>
              <a:t>⅓</a:t>
            </a:r>
            <a:endParaRPr lang="en-US" sz="1600" dirty="0"/>
          </a:p>
        </p:txBody>
      </p:sp>
      <p:cxnSp>
        <p:nvCxnSpPr>
          <p:cNvPr id="18" name="Straight Arrow Connector 17"/>
          <p:cNvCxnSpPr/>
          <p:nvPr/>
        </p:nvCxnSpPr>
        <p:spPr>
          <a:xfrm rot="5400000" flipH="1" flipV="1">
            <a:off x="3303994" y="2190240"/>
            <a:ext cx="1764678" cy="835198"/>
          </a:xfrm>
          <a:prstGeom prst="straightConnector1">
            <a:avLst/>
          </a:prstGeom>
          <a:ln w="9525">
            <a:solidFill>
              <a:srgbClr val="800000"/>
            </a:solidFill>
            <a:headEnd type="arrow" w="sm" len="sm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831704" y="1863907"/>
            <a:ext cx="1369450" cy="406851"/>
          </a:xfrm>
          <a:prstGeom prst="straightConnector1">
            <a:avLst/>
          </a:prstGeom>
          <a:ln w="9525">
            <a:solidFill>
              <a:srgbClr val="800000"/>
            </a:solidFill>
            <a:headEnd type="arrow" w="sm" len="sm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219015" y="1588690"/>
            <a:ext cx="2199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what is the 2</a:t>
            </a:r>
            <a:r>
              <a:rPr lang="en-US" baseline="30000" dirty="0" smtClean="0">
                <a:solidFill>
                  <a:srgbClr val="800000"/>
                </a:solidFill>
              </a:rPr>
              <a:t>nd</a:t>
            </a:r>
            <a:r>
              <a:rPr lang="en-US" dirty="0" smtClean="0">
                <a:solidFill>
                  <a:srgbClr val="800000"/>
                </a:solidFill>
              </a:rPr>
              <a:t> peak?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5776" y="4206839"/>
            <a:ext cx="1969958" cy="25222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4090" y="4438886"/>
            <a:ext cx="1668798" cy="24958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9699" y="2447315"/>
            <a:ext cx="3071472" cy="171570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67329" y="4210184"/>
            <a:ext cx="2662692" cy="492092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5463322" y="4111086"/>
            <a:ext cx="818086" cy="2534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800000"/>
                </a:solidFill>
              </a:rPr>
              <a:t>δM≈-1.8σ</a:t>
            </a:r>
            <a:endParaRPr lang="en-US" sz="1200" dirty="0">
              <a:solidFill>
                <a:srgbClr val="800000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rot="10800000">
            <a:off x="5565557" y="4327554"/>
            <a:ext cx="701772" cy="7397"/>
          </a:xfrm>
          <a:prstGeom prst="straightConnector1">
            <a:avLst/>
          </a:prstGeom>
          <a:ln w="15875">
            <a:solidFill>
              <a:srgbClr val="80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10800000">
            <a:off x="5517243" y="4576026"/>
            <a:ext cx="701772" cy="7397"/>
          </a:xfrm>
          <a:prstGeom prst="straightConnector1">
            <a:avLst/>
          </a:prstGeom>
          <a:ln w="15875">
            <a:solidFill>
              <a:srgbClr val="80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5463054" y="4498130"/>
            <a:ext cx="818086" cy="2534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800000"/>
                </a:solidFill>
              </a:rPr>
              <a:t>spot on</a:t>
            </a:r>
            <a:endParaRPr lang="en-US" sz="1200" dirty="0"/>
          </a:p>
        </p:txBody>
      </p:sp>
      <p:sp>
        <p:nvSpPr>
          <p:cNvPr id="42" name="Right Brace 41"/>
          <p:cNvSpPr/>
          <p:nvPr/>
        </p:nvSpPr>
        <p:spPr>
          <a:xfrm rot="5400000">
            <a:off x="2294047" y="1876769"/>
            <a:ext cx="230199" cy="4335064"/>
          </a:xfrm>
          <a:prstGeom prst="rightBrac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Arrow Connector 42"/>
          <p:cNvCxnSpPr/>
          <p:nvPr/>
        </p:nvCxnSpPr>
        <p:spPr>
          <a:xfrm rot="10800000">
            <a:off x="4928338" y="2362531"/>
            <a:ext cx="1945760" cy="800527"/>
          </a:xfrm>
          <a:prstGeom prst="straightConnector1">
            <a:avLst/>
          </a:prstGeom>
          <a:ln w="15875">
            <a:solidFill>
              <a:srgbClr val="80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225144" y="4932476"/>
            <a:ext cx="20856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800000"/>
                </a:solidFill>
              </a:rPr>
              <a:t>Y(4320) decay modes: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	</a:t>
            </a:r>
            <a:r>
              <a:rPr lang="en-US" sz="1500" b="1" dirty="0" smtClean="0">
                <a:solidFill>
                  <a:srgbClr val="800000"/>
                </a:solidFill>
              </a:rPr>
              <a:t>-</a:t>
            </a:r>
            <a:r>
              <a:rPr lang="en-US" sz="1500" dirty="0" smtClean="0">
                <a:solidFill>
                  <a:srgbClr val="800000"/>
                </a:solidFill>
              </a:rPr>
              <a:t> π</a:t>
            </a:r>
            <a:r>
              <a:rPr lang="en-US" sz="1500" baseline="30000" dirty="0" smtClean="0">
                <a:solidFill>
                  <a:srgbClr val="800000"/>
                </a:solidFill>
              </a:rPr>
              <a:t>+</a:t>
            </a:r>
            <a:r>
              <a:rPr lang="en-US" sz="1500" dirty="0" smtClean="0">
                <a:solidFill>
                  <a:srgbClr val="800000"/>
                </a:solidFill>
              </a:rPr>
              <a:t>π</a:t>
            </a:r>
            <a:r>
              <a:rPr lang="en-US" sz="1500" baseline="30000" dirty="0" smtClean="0">
                <a:solidFill>
                  <a:srgbClr val="800000"/>
                </a:solidFill>
              </a:rPr>
              <a:t>-</a:t>
            </a:r>
            <a:r>
              <a:rPr lang="en-US" sz="1500" dirty="0" smtClean="0">
                <a:solidFill>
                  <a:srgbClr val="800000"/>
                </a:solidFill>
              </a:rPr>
              <a:t>J/ψ</a:t>
            </a:r>
          </a:p>
          <a:p>
            <a:r>
              <a:rPr lang="en-US" sz="1500" baseline="30000" dirty="0" smtClean="0">
                <a:solidFill>
                  <a:srgbClr val="800000"/>
                </a:solidFill>
              </a:rPr>
              <a:t>	</a:t>
            </a:r>
            <a:r>
              <a:rPr lang="en-US" sz="1500" b="1" dirty="0" smtClean="0">
                <a:solidFill>
                  <a:srgbClr val="800000"/>
                </a:solidFill>
              </a:rPr>
              <a:t>-</a:t>
            </a:r>
            <a:r>
              <a:rPr lang="en-US" sz="1500" dirty="0" smtClean="0">
                <a:solidFill>
                  <a:srgbClr val="800000"/>
                </a:solidFill>
              </a:rPr>
              <a:t> </a:t>
            </a:r>
            <a:r>
              <a:rPr lang="en-US" sz="1500" dirty="0" err="1" smtClean="0">
                <a:solidFill>
                  <a:srgbClr val="800000"/>
                </a:solidFill>
              </a:rPr>
              <a:t>π</a:t>
            </a:r>
            <a:r>
              <a:rPr lang="en-US" sz="1500" baseline="30000" dirty="0" err="1" smtClean="0">
                <a:solidFill>
                  <a:srgbClr val="800000"/>
                </a:solidFill>
              </a:rPr>
              <a:t>+</a:t>
            </a:r>
            <a:r>
              <a:rPr lang="en-US" sz="1500" dirty="0" err="1" smtClean="0">
                <a:solidFill>
                  <a:srgbClr val="800000"/>
                </a:solidFill>
              </a:rPr>
              <a:t>π</a:t>
            </a:r>
            <a:r>
              <a:rPr lang="en-US" sz="1500" baseline="30000" dirty="0" err="1" smtClean="0">
                <a:solidFill>
                  <a:srgbClr val="800000"/>
                </a:solidFill>
              </a:rPr>
              <a:t>-</a:t>
            </a:r>
            <a:r>
              <a:rPr lang="en-US" sz="1500" dirty="0" err="1" smtClean="0">
                <a:solidFill>
                  <a:srgbClr val="800000"/>
                </a:solidFill>
              </a:rPr>
              <a:t>ψ</a:t>
            </a:r>
            <a:r>
              <a:rPr lang="en-US" sz="1500" dirty="0" smtClean="0">
                <a:solidFill>
                  <a:srgbClr val="800000"/>
                </a:solidFill>
              </a:rPr>
              <a:t>’</a:t>
            </a:r>
          </a:p>
          <a:p>
            <a:r>
              <a:rPr lang="en-US" sz="1500" dirty="0" smtClean="0">
                <a:solidFill>
                  <a:srgbClr val="800000"/>
                </a:solidFill>
              </a:rPr>
              <a:t>	</a:t>
            </a:r>
          </a:p>
        </p:txBody>
      </p:sp>
      <p:sp>
        <p:nvSpPr>
          <p:cNvPr id="45" name="Right Brace 44"/>
          <p:cNvSpPr/>
          <p:nvPr/>
        </p:nvSpPr>
        <p:spPr>
          <a:xfrm rot="5400000">
            <a:off x="6097021" y="2649844"/>
            <a:ext cx="230199" cy="4335064"/>
          </a:xfrm>
          <a:prstGeom prst="rightBrac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25876" y="4210184"/>
            <a:ext cx="4572000" cy="21852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rgbClr val="800000"/>
                </a:solidFill>
              </a:rPr>
              <a:t>Y(4220) decay modes:</a:t>
            </a:r>
          </a:p>
          <a:p>
            <a:r>
              <a:rPr lang="en-US" sz="1500" dirty="0" smtClean="0">
                <a:solidFill>
                  <a:srgbClr val="800000"/>
                </a:solidFill>
              </a:rPr>
              <a:t>	</a:t>
            </a:r>
            <a:r>
              <a:rPr lang="en-US" sz="1500" b="1" dirty="0" smtClean="0">
                <a:solidFill>
                  <a:srgbClr val="800000"/>
                </a:solidFill>
              </a:rPr>
              <a:t>-</a:t>
            </a:r>
            <a:r>
              <a:rPr lang="en-US" sz="1500" dirty="0" smtClean="0">
                <a:solidFill>
                  <a:srgbClr val="800000"/>
                </a:solidFill>
              </a:rPr>
              <a:t> π</a:t>
            </a:r>
            <a:r>
              <a:rPr lang="en-US" sz="1500" baseline="30000" dirty="0" smtClean="0">
                <a:solidFill>
                  <a:srgbClr val="800000"/>
                </a:solidFill>
              </a:rPr>
              <a:t>+</a:t>
            </a:r>
            <a:r>
              <a:rPr lang="en-US" sz="1500" dirty="0" smtClean="0">
                <a:solidFill>
                  <a:srgbClr val="800000"/>
                </a:solidFill>
              </a:rPr>
              <a:t>π</a:t>
            </a:r>
            <a:r>
              <a:rPr lang="en-US" sz="1500" baseline="30000" dirty="0" smtClean="0">
                <a:solidFill>
                  <a:srgbClr val="800000"/>
                </a:solidFill>
              </a:rPr>
              <a:t>-</a:t>
            </a:r>
            <a:r>
              <a:rPr lang="en-US" sz="1500" dirty="0" smtClean="0">
                <a:solidFill>
                  <a:srgbClr val="800000"/>
                </a:solidFill>
              </a:rPr>
              <a:t>J/ψ</a:t>
            </a:r>
          </a:p>
          <a:p>
            <a:r>
              <a:rPr lang="en-US" sz="1500" dirty="0" smtClean="0">
                <a:solidFill>
                  <a:srgbClr val="800000"/>
                </a:solidFill>
              </a:rPr>
              <a:t>	   </a:t>
            </a:r>
            <a:r>
              <a:rPr lang="en-US" sz="1000" dirty="0" err="1" smtClean="0">
                <a:solidFill>
                  <a:srgbClr val="800000"/>
                </a:solidFill>
                <a:latin typeface="Wingdings"/>
                <a:ea typeface="Wingdings"/>
                <a:cs typeface="Wingdings"/>
              </a:rPr>
              <a:t></a:t>
            </a:r>
            <a:r>
              <a:rPr lang="en-US" sz="1500" dirty="0" smtClean="0">
                <a:solidFill>
                  <a:srgbClr val="800000"/>
                </a:solidFill>
              </a:rPr>
              <a:t> πZ</a:t>
            </a:r>
            <a:r>
              <a:rPr lang="en-US" sz="1500" baseline="-25000" dirty="0" smtClean="0">
                <a:solidFill>
                  <a:srgbClr val="800000"/>
                </a:solidFill>
              </a:rPr>
              <a:t>c</a:t>
            </a:r>
            <a:r>
              <a:rPr lang="en-US" sz="1500" dirty="0" smtClean="0">
                <a:solidFill>
                  <a:srgbClr val="800000"/>
                </a:solidFill>
              </a:rPr>
              <a:t>(3900)</a:t>
            </a:r>
            <a:endParaRPr lang="en-US" sz="1500" baseline="30000" dirty="0" smtClean="0">
              <a:solidFill>
                <a:srgbClr val="800000"/>
              </a:solidFill>
            </a:endParaRPr>
          </a:p>
          <a:p>
            <a:r>
              <a:rPr lang="en-US" sz="1500" baseline="30000" dirty="0" smtClean="0">
                <a:solidFill>
                  <a:srgbClr val="800000"/>
                </a:solidFill>
              </a:rPr>
              <a:t>	    </a:t>
            </a:r>
            <a:r>
              <a:rPr lang="en-US" sz="1000" dirty="0" err="1" smtClean="0">
                <a:solidFill>
                  <a:srgbClr val="800000"/>
                </a:solidFill>
                <a:latin typeface="Wingdings"/>
                <a:ea typeface="Wingdings"/>
                <a:cs typeface="Wingdings"/>
              </a:rPr>
              <a:t></a:t>
            </a:r>
            <a:r>
              <a:rPr lang="en-US" sz="1500" dirty="0" smtClean="0">
                <a:solidFill>
                  <a:srgbClr val="800000"/>
                </a:solidFill>
                <a:ea typeface="Wingdings"/>
                <a:cs typeface="Wingdings"/>
              </a:rPr>
              <a:t> f</a:t>
            </a:r>
            <a:r>
              <a:rPr lang="en-US" sz="1500" baseline="-25000" dirty="0" smtClean="0">
                <a:solidFill>
                  <a:srgbClr val="800000"/>
                </a:solidFill>
                <a:ea typeface="Wingdings"/>
                <a:cs typeface="Wingdings"/>
              </a:rPr>
              <a:t>0</a:t>
            </a:r>
            <a:r>
              <a:rPr lang="en-US" sz="1500" dirty="0" smtClean="0">
                <a:solidFill>
                  <a:srgbClr val="800000"/>
                </a:solidFill>
                <a:ea typeface="Wingdings"/>
                <a:cs typeface="Wingdings"/>
              </a:rPr>
              <a:t>(980) J/ψ</a:t>
            </a:r>
            <a:endParaRPr lang="en-US" sz="1500" dirty="0" smtClean="0">
              <a:solidFill>
                <a:srgbClr val="800000"/>
              </a:solidFill>
            </a:endParaRPr>
          </a:p>
          <a:p>
            <a:r>
              <a:rPr lang="en-US" sz="1500" baseline="30000" dirty="0" smtClean="0">
                <a:solidFill>
                  <a:srgbClr val="800000"/>
                </a:solidFill>
              </a:rPr>
              <a:t>	</a:t>
            </a:r>
            <a:r>
              <a:rPr lang="en-US" sz="1500" b="1" dirty="0" smtClean="0">
                <a:solidFill>
                  <a:srgbClr val="800000"/>
                </a:solidFill>
              </a:rPr>
              <a:t>-</a:t>
            </a:r>
            <a:r>
              <a:rPr lang="en-US" sz="1500" dirty="0" smtClean="0">
                <a:solidFill>
                  <a:srgbClr val="800000"/>
                </a:solidFill>
              </a:rPr>
              <a:t> </a:t>
            </a:r>
            <a:r>
              <a:rPr lang="en-US" sz="1500" dirty="0" err="1" smtClean="0">
                <a:solidFill>
                  <a:srgbClr val="800000"/>
                </a:solidFill>
              </a:rPr>
              <a:t>π</a:t>
            </a:r>
            <a:r>
              <a:rPr lang="en-US" sz="1500" baseline="30000" dirty="0" err="1" smtClean="0">
                <a:solidFill>
                  <a:srgbClr val="800000"/>
                </a:solidFill>
              </a:rPr>
              <a:t>+</a:t>
            </a:r>
            <a:r>
              <a:rPr lang="en-US" sz="1500" dirty="0" err="1" smtClean="0">
                <a:solidFill>
                  <a:srgbClr val="800000"/>
                </a:solidFill>
              </a:rPr>
              <a:t>π</a:t>
            </a:r>
            <a:r>
              <a:rPr lang="en-US" sz="1500" baseline="30000" dirty="0" err="1" smtClean="0">
                <a:solidFill>
                  <a:srgbClr val="800000"/>
                </a:solidFill>
              </a:rPr>
              <a:t>-</a:t>
            </a:r>
            <a:r>
              <a:rPr lang="en-US" sz="1500" dirty="0" err="1" smtClean="0">
                <a:solidFill>
                  <a:srgbClr val="800000"/>
                </a:solidFill>
              </a:rPr>
              <a:t>h</a:t>
            </a:r>
            <a:r>
              <a:rPr lang="en-US" sz="1500" baseline="-25000" dirty="0" err="1" smtClean="0">
                <a:solidFill>
                  <a:srgbClr val="800000"/>
                </a:solidFill>
              </a:rPr>
              <a:t>c</a:t>
            </a:r>
            <a:endParaRPr lang="en-US" sz="1500" baseline="-25000" dirty="0" smtClean="0">
              <a:solidFill>
                <a:srgbClr val="800000"/>
              </a:solidFill>
            </a:endParaRPr>
          </a:p>
          <a:p>
            <a:r>
              <a:rPr lang="en-US" sz="1500" baseline="30000" dirty="0" smtClean="0">
                <a:solidFill>
                  <a:srgbClr val="800000"/>
                </a:solidFill>
              </a:rPr>
              <a:t> 	</a:t>
            </a:r>
            <a:r>
              <a:rPr lang="en-US" sz="1500" b="1" dirty="0" smtClean="0">
                <a:solidFill>
                  <a:srgbClr val="800000"/>
                </a:solidFill>
              </a:rPr>
              <a:t>-</a:t>
            </a:r>
            <a:r>
              <a:rPr lang="en-US" sz="1500" dirty="0" smtClean="0">
                <a:solidFill>
                  <a:srgbClr val="800000"/>
                </a:solidFill>
              </a:rPr>
              <a:t> ωχ</a:t>
            </a:r>
            <a:r>
              <a:rPr lang="en-US" sz="1500" baseline="-25000" dirty="0" smtClean="0">
                <a:solidFill>
                  <a:srgbClr val="800000"/>
                </a:solidFill>
              </a:rPr>
              <a:t>c0</a:t>
            </a:r>
            <a:r>
              <a:rPr lang="en-US" sz="1500" dirty="0" smtClean="0">
                <a:solidFill>
                  <a:srgbClr val="800000"/>
                </a:solidFill>
              </a:rPr>
              <a:t> </a:t>
            </a:r>
          </a:p>
          <a:p>
            <a:r>
              <a:rPr lang="en-US" sz="1500" dirty="0" smtClean="0">
                <a:solidFill>
                  <a:srgbClr val="800000"/>
                </a:solidFill>
              </a:rPr>
              <a:t>	</a:t>
            </a:r>
            <a:r>
              <a:rPr lang="en-US" sz="1500" b="1" dirty="0" smtClean="0">
                <a:solidFill>
                  <a:srgbClr val="800000"/>
                </a:solidFill>
              </a:rPr>
              <a:t>- </a:t>
            </a:r>
            <a:r>
              <a:rPr lang="en-US" sz="1500" dirty="0" smtClean="0">
                <a:solidFill>
                  <a:srgbClr val="800000"/>
                </a:solidFill>
              </a:rPr>
              <a:t>ηJ/ψ</a:t>
            </a:r>
          </a:p>
          <a:p>
            <a:r>
              <a:rPr lang="en-US" sz="1500" dirty="0" smtClean="0">
                <a:solidFill>
                  <a:srgbClr val="800000"/>
                </a:solidFill>
              </a:rPr>
              <a:t>	</a:t>
            </a:r>
            <a:r>
              <a:rPr lang="en-US" sz="1500" b="1" dirty="0" smtClean="0">
                <a:solidFill>
                  <a:srgbClr val="800000"/>
                </a:solidFill>
              </a:rPr>
              <a:t>-</a:t>
            </a:r>
            <a:r>
              <a:rPr lang="en-US" sz="1500" dirty="0" smtClean="0">
                <a:solidFill>
                  <a:srgbClr val="800000"/>
                </a:solidFill>
              </a:rPr>
              <a:t> γX(3872)</a:t>
            </a:r>
          </a:p>
          <a:p>
            <a:r>
              <a:rPr lang="en-US" sz="1500" dirty="0" smtClean="0">
                <a:solidFill>
                  <a:srgbClr val="800000"/>
                </a:solidFill>
              </a:rPr>
              <a:t>	</a:t>
            </a:r>
            <a:r>
              <a:rPr lang="en-US" sz="1500" b="1" dirty="0" smtClean="0">
                <a:solidFill>
                  <a:srgbClr val="800000"/>
                </a:solidFill>
              </a:rPr>
              <a:t>-</a:t>
            </a:r>
            <a:r>
              <a:rPr lang="en-US" sz="1500" dirty="0" smtClean="0">
                <a:solidFill>
                  <a:srgbClr val="800000"/>
                </a:solidFill>
              </a:rPr>
              <a:t> πDD*</a:t>
            </a:r>
            <a:endParaRPr lang="en-US" sz="1500" dirty="0">
              <a:solidFill>
                <a:srgbClr val="80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363052" y="2447315"/>
            <a:ext cx="91140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</a:rPr>
              <a:t>Y(4360)??</a:t>
            </a:r>
            <a:endParaRPr lang="en-US" sz="1400" dirty="0">
              <a:solidFill>
                <a:srgbClr val="8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 rot="10645437">
            <a:off x="1809241" y="6086647"/>
            <a:ext cx="2872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800000"/>
                </a:solidFill>
              </a:rPr>
              <a:t>_</a:t>
            </a:r>
            <a:endParaRPr lang="en-US" sz="15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86570"/>
            <a:ext cx="8229600" cy="1143000"/>
          </a:xfrm>
        </p:spPr>
        <p:txBody>
          <a:bodyPr/>
          <a:lstStyle/>
          <a:p>
            <a:r>
              <a:rPr lang="en-US" dirty="0" smtClean="0"/>
              <a:t>What is the Y(4260)?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905" y="0"/>
            <a:ext cx="8229600" cy="1143000"/>
          </a:xfrm>
        </p:spPr>
        <p:txBody>
          <a:bodyPr/>
          <a:lstStyle/>
          <a:p>
            <a:r>
              <a:rPr lang="en-US" dirty="0" smtClean="0"/>
              <a:t>some proposed models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3566" y="1716109"/>
            <a:ext cx="2067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DD</a:t>
            </a:r>
            <a:r>
              <a:rPr lang="en-US" baseline="-25000" dirty="0" smtClean="0"/>
              <a:t>1</a:t>
            </a:r>
            <a:r>
              <a:rPr lang="en-US" dirty="0" smtClean="0"/>
              <a:t>(2420) molecule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5040145" y="1576840"/>
          <a:ext cx="28352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2381" name="Equation" r:id="rId3" imgW="2514600" imgH="482600" progId="Equation.DSMT4">
                  <p:embed/>
                </p:oleObj>
              </mc:Choice>
              <mc:Fallback>
                <p:oleObj name="Equation" r:id="rId3" imgW="2514600" imgH="4826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0145" y="1576840"/>
                        <a:ext cx="2835275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9380" y="1213048"/>
            <a:ext cx="1257288" cy="11660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3566" y="3912365"/>
            <a:ext cx="2505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QCD </a:t>
            </a:r>
            <a:r>
              <a:rPr lang="en-US" dirty="0" err="1" smtClean="0"/>
              <a:t>diquark-diantiquark</a:t>
            </a:r>
            <a:endParaRPr lang="en-US" dirty="0" smtClean="0"/>
          </a:p>
          <a:p>
            <a:r>
              <a:rPr lang="en-US" dirty="0" smtClean="0"/>
              <a:t>             “tetra-quark”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3566" y="2797173"/>
            <a:ext cx="209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QCD cc-gluon hybrid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0800000">
            <a:off x="778804" y="175043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2020" y="2651304"/>
            <a:ext cx="1857813" cy="7785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24763" y="2714066"/>
            <a:ext cx="255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78804" y="5594146"/>
            <a:ext cx="2121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hadrocharmonium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0864" y="5259505"/>
            <a:ext cx="1155804" cy="10504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0864" y="3558887"/>
            <a:ext cx="1083921" cy="14808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6099" y="-146621"/>
            <a:ext cx="8229600" cy="1143000"/>
          </a:xfrm>
        </p:spPr>
        <p:txBody>
          <a:bodyPr/>
          <a:lstStyle/>
          <a:p>
            <a:r>
              <a:rPr lang="en-US" dirty="0" smtClean="0"/>
              <a:t>Models for the Y(4260) I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7963" y="1892681"/>
            <a:ext cx="1274458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90"/>
                </a:solidFill>
              </a:rPr>
              <a:t>Ding PRD 79, 014001</a:t>
            </a:r>
            <a:endParaRPr lang="en-US" sz="1000" dirty="0">
              <a:solidFill>
                <a:srgbClr val="00009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6099" y="1257989"/>
            <a:ext cx="17100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Molecule?</a:t>
            </a:r>
            <a:endParaRPr lang="en-US" sz="2800" dirty="0"/>
          </a:p>
        </p:txBody>
      </p:sp>
      <p:sp>
        <p:nvSpPr>
          <p:cNvPr id="39" name="TextBox 38"/>
          <p:cNvSpPr txBox="1"/>
          <p:nvPr/>
        </p:nvSpPr>
        <p:spPr>
          <a:xfrm>
            <a:off x="3276657" y="4349520"/>
            <a:ext cx="194155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M=2421.4 ± 0.6 </a:t>
            </a:r>
            <a:r>
              <a:rPr lang="en-US" sz="1600" dirty="0" err="1" smtClean="0"/>
              <a:t>MeV</a:t>
            </a:r>
            <a:endParaRPr lang="en-US" sz="1600" dirty="0" smtClean="0"/>
          </a:p>
          <a:p>
            <a:r>
              <a:rPr lang="en-US" sz="1600" dirty="0" err="1" smtClean="0">
                <a:latin typeface="Symbol"/>
              </a:rPr>
              <a:t>Γ</a:t>
            </a:r>
            <a:r>
              <a:rPr lang="en-US" sz="1600" dirty="0" smtClean="0"/>
              <a:t>= 27.4 ± 2.5 </a:t>
            </a:r>
            <a:r>
              <a:rPr lang="en-US" sz="1600" dirty="0" err="1" smtClean="0"/>
              <a:t>MeV</a:t>
            </a:r>
            <a:endParaRPr lang="en-US" sz="1600" dirty="0"/>
          </a:p>
        </p:txBody>
      </p:sp>
      <p:sp>
        <p:nvSpPr>
          <p:cNvPr id="40" name="TextBox 39"/>
          <p:cNvSpPr txBox="1"/>
          <p:nvPr/>
        </p:nvSpPr>
        <p:spPr>
          <a:xfrm>
            <a:off x="3286657" y="4935845"/>
            <a:ext cx="206883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Decay: D</a:t>
            </a:r>
            <a:r>
              <a:rPr lang="en-US" sz="1500" baseline="-25000" dirty="0" smtClean="0"/>
              <a:t>1</a:t>
            </a:r>
            <a:r>
              <a:rPr lang="en-US" sz="1500" dirty="0" smtClean="0"/>
              <a:t>(2420)</a:t>
            </a:r>
            <a:r>
              <a:rPr lang="en-US" sz="1500" dirty="0" smtClean="0">
                <a:sym typeface="Wingdings"/>
              </a:rPr>
              <a:t>D*</a:t>
            </a:r>
            <a:r>
              <a:rPr lang="en-US" sz="1500" dirty="0" err="1" smtClean="0">
                <a:latin typeface="Symbol"/>
              </a:rPr>
              <a:t>π</a:t>
            </a:r>
            <a:endParaRPr lang="en-US" sz="1500" dirty="0" smtClean="0">
              <a:latin typeface="Symbol"/>
            </a:endParaRPr>
          </a:p>
          <a:p>
            <a:r>
              <a:rPr lang="en-US" sz="800" dirty="0" smtClean="0">
                <a:latin typeface="Symbol"/>
              </a:rPr>
              <a:t> </a:t>
            </a:r>
            <a:r>
              <a:rPr lang="en-US" sz="400" dirty="0" smtClean="0">
                <a:latin typeface="Symbol"/>
              </a:rPr>
              <a:t>     </a:t>
            </a:r>
            <a:r>
              <a:rPr lang="en-US" sz="1500" dirty="0" smtClean="0"/>
              <a:t>Y</a:t>
            </a:r>
            <a:r>
              <a:rPr lang="en-US" sz="1400" dirty="0" smtClean="0"/>
              <a:t>(4260) </a:t>
            </a:r>
            <a:r>
              <a:rPr lang="en-US" sz="1500" dirty="0" smtClean="0"/>
              <a:t>“B.E.” ≈ 66 </a:t>
            </a:r>
            <a:r>
              <a:rPr lang="en-US" sz="1500" dirty="0" err="1" smtClean="0"/>
              <a:t>MeV</a:t>
            </a:r>
            <a:endParaRPr lang="en-US" sz="1500" dirty="0"/>
          </a:p>
        </p:txBody>
      </p:sp>
      <p:sp>
        <p:nvSpPr>
          <p:cNvPr id="41" name="TextBox 40"/>
          <p:cNvSpPr txBox="1"/>
          <p:nvPr/>
        </p:nvSpPr>
        <p:spPr>
          <a:xfrm>
            <a:off x="3416116" y="3980188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</a:t>
            </a:r>
            <a:r>
              <a:rPr lang="en-US" baseline="-25000" dirty="0" smtClean="0"/>
              <a:t>1</a:t>
            </a:r>
            <a:r>
              <a:rPr lang="en-US" dirty="0" smtClean="0"/>
              <a:t>(2420)    J</a:t>
            </a:r>
            <a:r>
              <a:rPr lang="en-US" baseline="30000" dirty="0" smtClean="0"/>
              <a:t>P</a:t>
            </a:r>
            <a:r>
              <a:rPr lang="en-US" dirty="0" smtClean="0"/>
              <a:t>=1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  <p:sp>
        <p:nvSpPr>
          <p:cNvPr id="42" name="Rectangle 41"/>
          <p:cNvSpPr/>
          <p:nvPr/>
        </p:nvSpPr>
        <p:spPr>
          <a:xfrm>
            <a:off x="3126122" y="3964211"/>
            <a:ext cx="2266754" cy="152563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/>
          <p:cNvCxnSpPr/>
          <p:nvPr/>
        </p:nvCxnSpPr>
        <p:spPr>
          <a:xfrm>
            <a:off x="3126121" y="4373368"/>
            <a:ext cx="2266755" cy="1588"/>
          </a:xfrm>
          <a:prstGeom prst="line">
            <a:avLst/>
          </a:prstGeom>
          <a:ln w="158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4439223" y="5647496"/>
            <a:ext cx="190730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rgbClr val="800000"/>
                </a:solidFill>
                <a:latin typeface="Comic Sans MS"/>
              </a:rPr>
              <a:t>pre-2017: BE≈35 </a:t>
            </a:r>
            <a:r>
              <a:rPr lang="en-US" sz="1300" dirty="0" err="1" smtClean="0">
                <a:solidFill>
                  <a:srgbClr val="800000"/>
                </a:solidFill>
                <a:latin typeface="Comic Sans MS"/>
              </a:rPr>
              <a:t>MeV</a:t>
            </a:r>
            <a:endParaRPr lang="en-US" sz="1300" dirty="0">
              <a:solidFill>
                <a:srgbClr val="800000"/>
              </a:solidFill>
              <a:latin typeface="Comic Sans MS"/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 rot="16200000" flipH="1">
            <a:off x="4691270" y="5501810"/>
            <a:ext cx="159203" cy="132169"/>
          </a:xfrm>
          <a:prstGeom prst="straightConnector1">
            <a:avLst/>
          </a:prstGeom>
          <a:ln w="15875">
            <a:solidFill>
              <a:srgbClr val="80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" name="Picture 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739" y="1781209"/>
            <a:ext cx="1939073" cy="1798298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94460" y="2137880"/>
            <a:ext cx="2266754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90"/>
                </a:solidFill>
              </a:rPr>
              <a:t>Wang, </a:t>
            </a:r>
            <a:r>
              <a:rPr lang="en-US" sz="1000" dirty="0" err="1" smtClean="0">
                <a:solidFill>
                  <a:srgbClr val="000090"/>
                </a:solidFill>
              </a:rPr>
              <a:t>Hanhart</a:t>
            </a:r>
            <a:r>
              <a:rPr lang="en-US" sz="1000" dirty="0" smtClean="0">
                <a:solidFill>
                  <a:srgbClr val="000090"/>
                </a:solidFill>
              </a:rPr>
              <a:t> &amp; Zhao PRL 111, 132002</a:t>
            </a:r>
            <a:endParaRPr lang="en-US" sz="1000" dirty="0">
              <a:solidFill>
                <a:srgbClr val="00009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4460" y="2392682"/>
            <a:ext cx="3451223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solidFill>
                  <a:srgbClr val="000090"/>
                </a:solidFill>
              </a:rPr>
              <a:t>Cleven</a:t>
            </a:r>
            <a:r>
              <a:rPr lang="en-US" sz="1000" dirty="0" smtClean="0">
                <a:solidFill>
                  <a:srgbClr val="000090"/>
                </a:solidFill>
              </a:rPr>
              <a:t>, Wang, </a:t>
            </a:r>
            <a:r>
              <a:rPr lang="en-US" sz="1000" dirty="0" err="1" smtClean="0">
                <a:solidFill>
                  <a:srgbClr val="000090"/>
                </a:solidFill>
              </a:rPr>
              <a:t>Guo</a:t>
            </a:r>
            <a:r>
              <a:rPr lang="en-US" sz="1000" dirty="0" smtClean="0">
                <a:solidFill>
                  <a:srgbClr val="000090"/>
                </a:solidFill>
              </a:rPr>
              <a:t>, </a:t>
            </a:r>
            <a:r>
              <a:rPr lang="en-US" sz="1000" dirty="0" err="1" smtClean="0">
                <a:solidFill>
                  <a:srgbClr val="000090"/>
                </a:solidFill>
              </a:rPr>
              <a:t>Hanhart</a:t>
            </a:r>
            <a:r>
              <a:rPr lang="en-US" sz="1000" dirty="0" smtClean="0">
                <a:solidFill>
                  <a:srgbClr val="000090"/>
                </a:solidFill>
              </a:rPr>
              <a:t>, </a:t>
            </a:r>
            <a:r>
              <a:rPr lang="en-US" sz="1000" dirty="0" err="1" smtClean="0">
                <a:solidFill>
                  <a:srgbClr val="000090"/>
                </a:solidFill>
              </a:rPr>
              <a:t>Meissner</a:t>
            </a:r>
            <a:r>
              <a:rPr lang="en-US" sz="1000" dirty="0" smtClean="0">
                <a:solidFill>
                  <a:srgbClr val="000090"/>
                </a:solidFill>
              </a:rPr>
              <a:t> &amp; Zhao PRD 90, 074039</a:t>
            </a:r>
            <a:endParaRPr lang="en-US" sz="1000" dirty="0">
              <a:solidFill>
                <a:srgbClr val="000090"/>
              </a:solidFill>
            </a:endParaRPr>
          </a:p>
        </p:txBody>
      </p:sp>
      <p:pic>
        <p:nvPicPr>
          <p:cNvPr id="24" name="Picture 23" descr="Screen Shot 2017-01-20 at 2.17.1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9386" y="1516656"/>
            <a:ext cx="1928126" cy="3061265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 flipV="1">
            <a:off x="7010579" y="4569341"/>
            <a:ext cx="454786" cy="8580"/>
          </a:xfrm>
          <a:prstGeom prst="straightConnector1">
            <a:avLst/>
          </a:prstGeom>
          <a:ln w="15875">
            <a:solidFill>
              <a:schemeClr val="tx1"/>
            </a:solidFill>
            <a:headEnd type="arrow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778894" y="4628068"/>
            <a:ext cx="841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~66 </a:t>
            </a:r>
            <a:r>
              <a:rPr lang="en-US" sz="1400" dirty="0" err="1" smtClean="0"/>
              <a:t>MeV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854" y="16730"/>
            <a:ext cx="8229600" cy="1143000"/>
          </a:xfrm>
        </p:spPr>
        <p:txBody>
          <a:bodyPr/>
          <a:lstStyle/>
          <a:p>
            <a:r>
              <a:rPr lang="en-US" dirty="0" smtClean="0"/>
              <a:t>A new spectroscopy?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334429" y="3104207"/>
            <a:ext cx="70557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2005: X(3915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)  far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from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any DD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threshold, cannot be</a:t>
            </a:r>
          </a:p>
          <a:p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                              a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molecule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. A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</a:rPr>
              <a:t>diquark-diantiquark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7379" y="1017437"/>
            <a:ext cx="1963017" cy="163765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334429" y="1836264"/>
            <a:ext cx="6792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</a:rPr>
              <a:t>2003: </a:t>
            </a:r>
            <a:r>
              <a:rPr lang="en-US" sz="2400" b="1" dirty="0" smtClean="0">
                <a:solidFill>
                  <a:srgbClr val="0070C0"/>
                </a:solidFill>
              </a:rPr>
              <a:t>X(3872)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</a:rPr>
              <a:t>  right </a:t>
            </a:r>
            <a:r>
              <a:rPr lang="en-US" sz="2400" b="1" dirty="0" smtClean="0">
                <a:solidFill>
                  <a:srgbClr val="0070C0"/>
                </a:solidFill>
              </a:rPr>
              <a:t>at </a:t>
            </a:r>
            <a:r>
              <a:rPr lang="en-US" sz="2400" b="1" dirty="0" smtClean="0">
                <a:solidFill>
                  <a:srgbClr val="0070C0"/>
                </a:solidFill>
              </a:rPr>
              <a:t>D</a:t>
            </a:r>
            <a:r>
              <a:rPr lang="en-US" sz="2400" b="1" baseline="30000" dirty="0" smtClean="0">
                <a:solidFill>
                  <a:srgbClr val="0070C0"/>
                </a:solidFill>
              </a:rPr>
              <a:t>0</a:t>
            </a:r>
            <a:r>
              <a:rPr lang="en-US" sz="2400" b="1" dirty="0" smtClean="0">
                <a:solidFill>
                  <a:srgbClr val="0070C0"/>
                </a:solidFill>
              </a:rPr>
              <a:t>D*</a:t>
            </a:r>
            <a:r>
              <a:rPr lang="en-US" sz="2400" b="1" baseline="30000" dirty="0" smtClean="0">
                <a:solidFill>
                  <a:srgbClr val="0070C0"/>
                </a:solidFill>
              </a:rPr>
              <a:t>0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</a:rPr>
              <a:t>threshold,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</a:rPr>
              <a:t>molecule </a:t>
            </a:r>
            <a:r>
              <a:rPr lang="en-US" sz="2400" b="1" dirty="0" smtClean="0">
                <a:solidFill>
                  <a:srgbClr val="0070C0"/>
                </a:solidFill>
              </a:rPr>
              <a:t>?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1229" y="2873199"/>
            <a:ext cx="1419225" cy="1062005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334428" y="4741482"/>
            <a:ext cx="78951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2005: 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Y(4260 )  far 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from 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any DD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threshold, quite</a:t>
            </a:r>
          </a:p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                           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complex. 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Not a good 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molecule or</a:t>
            </a:r>
          </a:p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                          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diquark-diantiquark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candidate.</a:t>
            </a:r>
          </a:p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                           A cc-gluon hybrid?</a:t>
            </a:r>
            <a:endParaRPr lang="en-US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2595" y="4882048"/>
            <a:ext cx="1967859" cy="812314"/>
          </a:xfrm>
          <a:prstGeom prst="rect">
            <a:avLst/>
          </a:prstGeom>
        </p:spPr>
      </p:pic>
      <p:sp>
        <p:nvSpPr>
          <p:cNvPr id="9" name="Horizontal Scroll 8"/>
          <p:cNvSpPr/>
          <p:nvPr/>
        </p:nvSpPr>
        <p:spPr>
          <a:xfrm rot="19845771">
            <a:off x="1549872" y="2763834"/>
            <a:ext cx="5843487" cy="1317139"/>
          </a:xfrm>
          <a:prstGeom prst="horizontalScroll">
            <a:avLst/>
          </a:prstGeom>
          <a:solidFill>
            <a:srgbClr val="FFFF00">
              <a:alpha val="83000"/>
            </a:srgbClr>
          </a:solidFill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800000"/>
                </a:solidFill>
                <a:latin typeface="Comic Sans MS"/>
              </a:rPr>
              <a:t>no unifying theme!</a:t>
            </a:r>
            <a:endParaRPr lang="en-US" sz="3200" dirty="0">
              <a:solidFill>
                <a:srgbClr val="800000"/>
              </a:solidFill>
              <a:latin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64454" y="156113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_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84140" y="282792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_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79372" y="448053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_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02975" y="561879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_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24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6099" y="-146621"/>
            <a:ext cx="8229600" cy="1143000"/>
          </a:xfrm>
        </p:spPr>
        <p:txBody>
          <a:bodyPr/>
          <a:lstStyle/>
          <a:p>
            <a:r>
              <a:rPr lang="en-US" dirty="0" smtClean="0"/>
              <a:t>Models for the Y(4260) II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94546" y="965184"/>
            <a:ext cx="2632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cc-gluon hybrid?</a:t>
            </a:r>
            <a:endParaRPr lang="en-US" sz="2800" dirty="0"/>
          </a:p>
        </p:txBody>
      </p:sp>
      <p:sp>
        <p:nvSpPr>
          <p:cNvPr id="49" name="TextBox 48"/>
          <p:cNvSpPr txBox="1"/>
          <p:nvPr/>
        </p:nvSpPr>
        <p:spPr>
          <a:xfrm rot="10800000">
            <a:off x="317797" y="1098183"/>
            <a:ext cx="34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_</a:t>
            </a:r>
            <a:endParaRPr lang="en-US" sz="2400" b="1" dirty="0"/>
          </a:p>
        </p:txBody>
      </p:sp>
      <p:sp>
        <p:nvSpPr>
          <p:cNvPr id="68" name="TextBox 67"/>
          <p:cNvSpPr txBox="1"/>
          <p:nvPr/>
        </p:nvSpPr>
        <p:spPr>
          <a:xfrm>
            <a:off x="673562" y="6014004"/>
            <a:ext cx="1890261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90"/>
                </a:solidFill>
              </a:rPr>
              <a:t>Had. </a:t>
            </a:r>
            <a:r>
              <a:rPr lang="en-US" sz="1000" dirty="0" err="1" smtClean="0">
                <a:solidFill>
                  <a:srgbClr val="000090"/>
                </a:solidFill>
              </a:rPr>
              <a:t>Spectr</a:t>
            </a:r>
            <a:r>
              <a:rPr lang="en-US" sz="1000" dirty="0" smtClean="0">
                <a:solidFill>
                  <a:srgbClr val="000090"/>
                </a:solidFill>
              </a:rPr>
              <a:t>. </a:t>
            </a:r>
            <a:r>
              <a:rPr lang="en-US" sz="1000" dirty="0" err="1" smtClean="0">
                <a:solidFill>
                  <a:srgbClr val="000090"/>
                </a:solidFill>
              </a:rPr>
              <a:t>Collab</a:t>
            </a:r>
            <a:r>
              <a:rPr lang="en-US" sz="1000" dirty="0" smtClean="0">
                <a:solidFill>
                  <a:srgbClr val="000090"/>
                </a:solidFill>
              </a:rPr>
              <a:t>.  JHEP07, 126</a:t>
            </a:r>
            <a:endParaRPr lang="en-US" sz="1000" dirty="0">
              <a:solidFill>
                <a:srgbClr val="00009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275938" y="4756634"/>
            <a:ext cx="486806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2012 LQCD calc:  l</a:t>
            </a:r>
            <a:r>
              <a:rPr lang="en-US" sz="1400" dirty="0" smtClean="0"/>
              <a:t>owest 1</a:t>
            </a:r>
            <a:r>
              <a:rPr lang="en-US" sz="1400" b="1" baseline="30000" dirty="0" smtClean="0"/>
              <a:t>- - </a:t>
            </a:r>
            <a:r>
              <a:rPr lang="en-US" sz="1400" dirty="0" smtClean="0"/>
              <a:t>cc-gluon hybrid: M=4285 ± 14 </a:t>
            </a:r>
            <a:r>
              <a:rPr lang="en-US" sz="1400" dirty="0" err="1" smtClean="0"/>
              <a:t>MeV</a:t>
            </a:r>
            <a:r>
              <a:rPr lang="en-US" sz="1400" dirty="0" smtClean="0"/>
              <a:t>”</a:t>
            </a:r>
            <a:endParaRPr lang="en-US" sz="1400" dirty="0"/>
          </a:p>
        </p:txBody>
      </p:sp>
      <p:sp>
        <p:nvSpPr>
          <p:cNvPr id="73" name="TextBox 72"/>
          <p:cNvSpPr txBox="1"/>
          <p:nvPr/>
        </p:nvSpPr>
        <p:spPr>
          <a:xfrm>
            <a:off x="265053" y="5382541"/>
            <a:ext cx="28797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  <a:latin typeface="Comic Sans MS"/>
              </a:rPr>
              <a:t>pre-2017: too high by ~35 </a:t>
            </a:r>
            <a:r>
              <a:rPr lang="en-US" sz="1400" dirty="0" err="1" smtClean="0">
                <a:solidFill>
                  <a:srgbClr val="800000"/>
                </a:solidFill>
                <a:latin typeface="Comic Sans MS"/>
              </a:rPr>
              <a:t>MeV</a:t>
            </a:r>
            <a:endParaRPr lang="en-US" sz="1400" dirty="0" smtClean="0">
              <a:solidFill>
                <a:srgbClr val="800000"/>
              </a:solidFill>
              <a:latin typeface="Comic Sans MS"/>
            </a:endParaRPr>
          </a:p>
          <a:p>
            <a:r>
              <a:rPr lang="en-US" sz="1400" dirty="0" smtClean="0">
                <a:solidFill>
                  <a:srgbClr val="800000"/>
                </a:solidFill>
                <a:latin typeface="Comic Sans MS"/>
              </a:rPr>
              <a:t>post-2017: too high by ~65 </a:t>
            </a:r>
            <a:r>
              <a:rPr lang="en-US" sz="1400" dirty="0" err="1" smtClean="0">
                <a:solidFill>
                  <a:srgbClr val="800000"/>
                </a:solidFill>
                <a:latin typeface="Comic Sans MS"/>
              </a:rPr>
              <a:t>MeV</a:t>
            </a:r>
            <a:endParaRPr lang="en-US" sz="1400" dirty="0">
              <a:solidFill>
                <a:srgbClr val="800000"/>
              </a:solidFill>
              <a:latin typeface="Comic Sans MS"/>
            </a:endParaRPr>
          </a:p>
        </p:txBody>
      </p:sp>
      <p:pic>
        <p:nvPicPr>
          <p:cNvPr id="23" name="Picture 22" descr="Screen Shot 2016-05-31 at 11.17.3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916" y="2012752"/>
            <a:ext cx="3568700" cy="23241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705723" y="3247002"/>
            <a:ext cx="4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J=1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 rot="19485763">
            <a:off x="2655943" y="2536839"/>
            <a:ext cx="846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S-wave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 rot="1753494">
            <a:off x="2648654" y="3474307"/>
            <a:ext cx="846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P-wave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571" y="1473902"/>
            <a:ext cx="1419643" cy="594898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313653" y="2302879"/>
            <a:ext cx="1556423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90"/>
                </a:solidFill>
              </a:rPr>
              <a:t>Close &amp; Page PLB 628, 215</a:t>
            </a:r>
            <a:endParaRPr lang="en-US" sz="1000" dirty="0">
              <a:solidFill>
                <a:srgbClr val="00009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39396" y="2115165"/>
            <a:ext cx="1082348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90"/>
                </a:solidFill>
              </a:rPr>
              <a:t>Zhu PLB 625, 212</a:t>
            </a:r>
            <a:endParaRPr lang="en-US" sz="1000" dirty="0">
              <a:solidFill>
                <a:srgbClr val="00009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06099" y="2559898"/>
            <a:ext cx="1486981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90"/>
                </a:solidFill>
              </a:rPr>
              <a:t>Kou &amp; </a:t>
            </a:r>
            <a:r>
              <a:rPr lang="en-US" sz="1000" dirty="0" err="1" smtClean="0">
                <a:solidFill>
                  <a:srgbClr val="000090"/>
                </a:solidFill>
              </a:rPr>
              <a:t>Pene</a:t>
            </a:r>
            <a:r>
              <a:rPr lang="en-US" sz="1000" dirty="0" smtClean="0">
                <a:solidFill>
                  <a:srgbClr val="000090"/>
                </a:solidFill>
              </a:rPr>
              <a:t> PLB 631, 164</a:t>
            </a:r>
            <a:endParaRPr lang="en-US" sz="1000" dirty="0">
              <a:solidFill>
                <a:srgbClr val="00009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519550" y="1822777"/>
            <a:ext cx="536124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 D</a:t>
            </a:r>
            <a:endParaRPr lang="en-US" sz="3200" b="1" baseline="30000" dirty="0"/>
          </a:p>
        </p:txBody>
      </p:sp>
      <p:sp>
        <p:nvSpPr>
          <p:cNvPr id="87" name="TextBox 86"/>
          <p:cNvSpPr txBox="1"/>
          <p:nvPr/>
        </p:nvSpPr>
        <p:spPr>
          <a:xfrm rot="10800000">
            <a:off x="948291" y="5115611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_</a:t>
            </a:r>
            <a:endParaRPr lang="en-US" sz="1200" dirty="0"/>
          </a:p>
        </p:txBody>
      </p:sp>
      <p:sp>
        <p:nvSpPr>
          <p:cNvPr id="80" name="TextBox 79"/>
          <p:cNvSpPr txBox="1"/>
          <p:nvPr/>
        </p:nvSpPr>
        <p:spPr>
          <a:xfrm rot="21069019">
            <a:off x="3562682" y="5714192"/>
            <a:ext cx="1005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800000"/>
                </a:solidFill>
              </a:rPr>
              <a:t>very broad</a:t>
            </a:r>
          </a:p>
          <a:p>
            <a:pPr algn="ctr"/>
            <a:r>
              <a:rPr lang="en-US" sz="1400" dirty="0" smtClean="0">
                <a:solidFill>
                  <a:srgbClr val="800000"/>
                </a:solidFill>
              </a:rPr>
              <a:t>hard to see</a:t>
            </a:r>
            <a:endParaRPr lang="en-US" sz="1400" dirty="0">
              <a:solidFill>
                <a:srgbClr val="800000"/>
              </a:solidFill>
            </a:endParaRPr>
          </a:p>
        </p:txBody>
      </p:sp>
      <p:pic>
        <p:nvPicPr>
          <p:cNvPr id="56" name="Picture 55" descr="Screen Shot 2017-02-15 at 12.57.20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3175" y="1359675"/>
            <a:ext cx="5151521" cy="2977177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3685942" y="3484175"/>
            <a:ext cx="1261884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D</a:t>
            </a:r>
            <a:r>
              <a:rPr lang="en-US" sz="3200" b="1" baseline="-25000" dirty="0" smtClean="0"/>
              <a:t>1</a:t>
            </a:r>
            <a:r>
              <a:rPr lang="en-US" sz="2000" b="1" dirty="0" smtClean="0"/>
              <a:t>(2420)</a:t>
            </a:r>
            <a:endParaRPr lang="en-US" sz="2000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3717858" y="3992291"/>
            <a:ext cx="787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D*</a:t>
            </a:r>
            <a:r>
              <a:rPr lang="en-US" sz="2800" dirty="0" err="1" smtClean="0">
                <a:latin typeface="Symbol"/>
              </a:rPr>
              <a:t>π</a:t>
            </a:r>
            <a:endParaRPr lang="en-US" sz="2800" b="1" dirty="0"/>
          </a:p>
        </p:txBody>
      </p:sp>
      <p:sp>
        <p:nvSpPr>
          <p:cNvPr id="63" name="TextBox 62"/>
          <p:cNvSpPr txBox="1"/>
          <p:nvPr/>
        </p:nvSpPr>
        <p:spPr>
          <a:xfrm rot="5400000">
            <a:off x="3761964" y="3803013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ea typeface="Arial Unicode MS" pitchFamily="34" charset="-122"/>
                <a:cs typeface="Arial Unicode MS" pitchFamily="34" charset="-122"/>
                <a:sym typeface="Wingdings"/>
              </a:rPr>
              <a:t></a:t>
            </a:r>
            <a:endParaRPr lang="en-US" sz="1600" b="1" dirty="0"/>
          </a:p>
        </p:txBody>
      </p:sp>
      <p:sp>
        <p:nvSpPr>
          <p:cNvPr id="64" name="TextBox 63"/>
          <p:cNvSpPr txBox="1"/>
          <p:nvPr/>
        </p:nvSpPr>
        <p:spPr>
          <a:xfrm rot="10800000">
            <a:off x="3761965" y="3545731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_  </a:t>
            </a:r>
            <a:endParaRPr lang="en-US" sz="2800" dirty="0"/>
          </a:p>
        </p:txBody>
      </p:sp>
      <p:sp>
        <p:nvSpPr>
          <p:cNvPr id="69" name="TextBox 68"/>
          <p:cNvSpPr txBox="1"/>
          <p:nvPr/>
        </p:nvSpPr>
        <p:spPr>
          <a:xfrm rot="10800000">
            <a:off x="3747797" y="406645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_</a:t>
            </a:r>
            <a:endParaRPr lang="en-US" sz="2400" dirty="0"/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778" y="1271406"/>
            <a:ext cx="741888" cy="310886"/>
          </a:xfrm>
          <a:prstGeom prst="rect">
            <a:avLst/>
          </a:prstGeom>
        </p:spPr>
      </p:pic>
      <p:sp>
        <p:nvSpPr>
          <p:cNvPr id="72" name="TextBox 71"/>
          <p:cNvSpPr txBox="1"/>
          <p:nvPr/>
        </p:nvSpPr>
        <p:spPr>
          <a:xfrm>
            <a:off x="5258600" y="996379"/>
            <a:ext cx="518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- -</a:t>
            </a:r>
            <a:endParaRPr lang="en-US" sz="2400" b="1" baseline="30000" dirty="0">
              <a:solidFill>
                <a:srgbClr val="FF0000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5611211" y="2059467"/>
            <a:ext cx="375131" cy="132999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9" name="Straight Arrow Connector 78"/>
          <p:cNvCxnSpPr/>
          <p:nvPr/>
        </p:nvCxnSpPr>
        <p:spPr>
          <a:xfrm rot="5400000">
            <a:off x="5286767" y="1783283"/>
            <a:ext cx="652065" cy="1588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5776691" y="996379"/>
            <a:ext cx="2255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</a:t>
            </a:r>
            <a:r>
              <a:rPr lang="en-US" baseline="-25000" dirty="0" smtClean="0">
                <a:solidFill>
                  <a:srgbClr val="FF0000"/>
                </a:solidFill>
              </a:rPr>
              <a:t>LQCD</a:t>
            </a:r>
            <a:r>
              <a:rPr lang="en-US" dirty="0" smtClean="0">
                <a:solidFill>
                  <a:srgbClr val="FF0000"/>
                </a:solidFill>
              </a:rPr>
              <a:t>=4285 ± 14 </a:t>
            </a:r>
            <a:r>
              <a:rPr lang="en-US" dirty="0" err="1" smtClean="0">
                <a:solidFill>
                  <a:srgbClr val="FF0000"/>
                </a:solidFill>
              </a:rPr>
              <a:t>MeV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91" name="Straight Connector 90"/>
          <p:cNvCxnSpPr/>
          <p:nvPr/>
        </p:nvCxnSpPr>
        <p:spPr>
          <a:xfrm>
            <a:off x="5611211" y="2225578"/>
            <a:ext cx="375131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5901752" y="2021081"/>
            <a:ext cx="582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Y</a:t>
            </a:r>
            <a:r>
              <a:rPr lang="en-US" sz="1600" b="1" baseline="-25000" dirty="0" smtClean="0">
                <a:solidFill>
                  <a:schemeClr val="accent1">
                    <a:lumMod val="75000"/>
                  </a:schemeClr>
                </a:solidFill>
              </a:rPr>
              <a:t>4220</a:t>
            </a:r>
            <a:endParaRPr lang="en-US" sz="1600" b="1" baseline="-25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6099" y="0"/>
            <a:ext cx="8229600" cy="1143000"/>
          </a:xfrm>
        </p:spPr>
        <p:txBody>
          <a:bodyPr/>
          <a:lstStyle/>
          <a:p>
            <a:r>
              <a:rPr lang="en-US" dirty="0" smtClean="0"/>
              <a:t>Models for the Y(4260) III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12632" y="1582287"/>
            <a:ext cx="2501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Maiani</a:t>
            </a:r>
            <a:r>
              <a:rPr lang="en-US" dirty="0" smtClean="0"/>
              <a:t> et al.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14511" y="1643842"/>
            <a:ext cx="1339291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PRD 89, 114010 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255824" y="4110682"/>
            <a:ext cx="697978" cy="7074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604813" y="3863446"/>
            <a:ext cx="697978" cy="707488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785393" y="3929929"/>
            <a:ext cx="34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C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45955" y="4578725"/>
            <a:ext cx="51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L=1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222432" y="1059067"/>
            <a:ext cx="2627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QCD </a:t>
            </a:r>
            <a:r>
              <a:rPr lang="en-US" sz="2800" dirty="0" err="1" smtClean="0"/>
              <a:t>tetraquark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53" name="Oval 52"/>
          <p:cNvSpPr/>
          <p:nvPr/>
        </p:nvSpPr>
        <p:spPr>
          <a:xfrm>
            <a:off x="6134166" y="5077794"/>
            <a:ext cx="697978" cy="707488"/>
          </a:xfrm>
          <a:prstGeom prst="ellipse">
            <a:avLst/>
          </a:prstGeom>
          <a:solidFill>
            <a:srgbClr val="66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 rot="19843412">
            <a:off x="5660006" y="4095339"/>
            <a:ext cx="229793" cy="536603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/>
          <p:cNvCxnSpPr/>
          <p:nvPr/>
        </p:nvCxnSpPr>
        <p:spPr>
          <a:xfrm rot="16200000" flipH="1">
            <a:off x="5702502" y="4801278"/>
            <a:ext cx="718329" cy="31111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Curved Right Arrow 60"/>
          <p:cNvSpPr/>
          <p:nvPr/>
        </p:nvSpPr>
        <p:spPr>
          <a:xfrm rot="19030914">
            <a:off x="5585855" y="4903764"/>
            <a:ext cx="569511" cy="428304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313745" y="4178616"/>
            <a:ext cx="4048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</a:rPr>
              <a:t>q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 rot="10800000">
            <a:off x="6325171" y="5201288"/>
            <a:ext cx="34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_</a:t>
            </a:r>
            <a:endParaRPr lang="en-US" sz="2400" b="1" dirty="0"/>
          </a:p>
        </p:txBody>
      </p:sp>
      <p:sp>
        <p:nvSpPr>
          <p:cNvPr id="67" name="TextBox 66"/>
          <p:cNvSpPr txBox="1"/>
          <p:nvPr/>
        </p:nvSpPr>
        <p:spPr>
          <a:xfrm>
            <a:off x="6337115" y="5158384"/>
            <a:ext cx="34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</a:t>
            </a:r>
            <a:endParaRPr lang="en-US" sz="2400" b="1" dirty="0"/>
          </a:p>
        </p:txBody>
      </p:sp>
      <p:sp>
        <p:nvSpPr>
          <p:cNvPr id="87" name="Up Arrow 86"/>
          <p:cNvSpPr/>
          <p:nvPr/>
        </p:nvSpPr>
        <p:spPr>
          <a:xfrm rot="19810543">
            <a:off x="5208493" y="3900176"/>
            <a:ext cx="258499" cy="416030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Up Arrow 88"/>
          <p:cNvSpPr/>
          <p:nvPr/>
        </p:nvSpPr>
        <p:spPr>
          <a:xfrm rot="19810543">
            <a:off x="5661495" y="3657922"/>
            <a:ext cx="258499" cy="416030"/>
          </a:xfrm>
          <a:prstGeom prst="upArrow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Up Arrow 90"/>
          <p:cNvSpPr/>
          <p:nvPr/>
        </p:nvSpPr>
        <p:spPr>
          <a:xfrm rot="19810543">
            <a:off x="6173542" y="4851475"/>
            <a:ext cx="258499" cy="416030"/>
          </a:xfrm>
          <a:prstGeom prst="upArrow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Up Arrow 94"/>
          <p:cNvSpPr/>
          <p:nvPr/>
        </p:nvSpPr>
        <p:spPr>
          <a:xfrm rot="8988052">
            <a:off x="6173542" y="5768207"/>
            <a:ext cx="258499" cy="449122"/>
          </a:xfrm>
          <a:prstGeom prst="upArrow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/>
          <p:cNvSpPr txBox="1"/>
          <p:nvPr/>
        </p:nvSpPr>
        <p:spPr>
          <a:xfrm>
            <a:off x="4072942" y="4344064"/>
            <a:ext cx="1083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S=1 </a:t>
            </a:r>
            <a:r>
              <a:rPr lang="en-US" sz="1400" dirty="0" err="1" smtClean="0"/>
              <a:t>diquark</a:t>
            </a:r>
            <a:endParaRPr lang="en-US" sz="1400" dirty="0"/>
          </a:p>
        </p:txBody>
      </p:sp>
      <p:sp>
        <p:nvSpPr>
          <p:cNvPr id="97" name="TextBox 96"/>
          <p:cNvSpPr txBox="1"/>
          <p:nvPr/>
        </p:nvSpPr>
        <p:spPr>
          <a:xfrm>
            <a:off x="4635486" y="5621189"/>
            <a:ext cx="1083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S=0 </a:t>
            </a:r>
            <a:r>
              <a:rPr lang="en-US" sz="1400" dirty="0" err="1" smtClean="0"/>
              <a:t>diquark</a:t>
            </a:r>
            <a:endParaRPr lang="en-US" sz="1400" dirty="0"/>
          </a:p>
        </p:txBody>
      </p:sp>
      <p:sp>
        <p:nvSpPr>
          <p:cNvPr id="52" name="TextBox 51"/>
          <p:cNvSpPr txBox="1"/>
          <p:nvPr/>
        </p:nvSpPr>
        <p:spPr>
          <a:xfrm>
            <a:off x="312735" y="2205175"/>
            <a:ext cx="3846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L=1 excitation of the X(3872):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942883" y="2211664"/>
            <a:ext cx="21348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</a:rPr>
              <a:t>- naturally accounts for</a:t>
            </a:r>
          </a:p>
          <a:p>
            <a:r>
              <a:rPr lang="en-US" sz="1400" dirty="0" smtClean="0">
                <a:solidFill>
                  <a:srgbClr val="800000"/>
                </a:solidFill>
              </a:rPr>
              <a:t>large Y(4260)</a:t>
            </a:r>
            <a:r>
              <a:rPr lang="en-US" sz="1400" dirty="0" smtClean="0">
                <a:solidFill>
                  <a:srgbClr val="800000"/>
                </a:solidFill>
                <a:sym typeface="Wingdings"/>
              </a:rPr>
              <a:t>γX(3872)</a:t>
            </a:r>
          </a:p>
          <a:p>
            <a:r>
              <a:rPr lang="en-US" sz="1400" dirty="0" smtClean="0">
                <a:solidFill>
                  <a:srgbClr val="800000"/>
                </a:solidFill>
                <a:sym typeface="Wingdings"/>
              </a:rPr>
              <a:t>as an allowed E1 transition</a:t>
            </a:r>
            <a:endParaRPr lang="en-US" sz="1400" dirty="0">
              <a:solidFill>
                <a:srgbClr val="8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1537970" y="4086150"/>
            <a:ext cx="697978" cy="7074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1886959" y="3838914"/>
            <a:ext cx="697978" cy="707488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067539" y="3905397"/>
            <a:ext cx="34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C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825621" y="4767291"/>
            <a:ext cx="51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L=0</a:t>
            </a:r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2416312" y="5053262"/>
            <a:ext cx="697978" cy="707488"/>
          </a:xfrm>
          <a:prstGeom prst="ellipse">
            <a:avLst/>
          </a:prstGeom>
          <a:solidFill>
            <a:srgbClr val="66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 rot="19843412">
            <a:off x="1942152" y="4070807"/>
            <a:ext cx="229793" cy="536603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 rot="16200000" flipH="1">
            <a:off x="1984648" y="4776746"/>
            <a:ext cx="718329" cy="31111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595891" y="4154084"/>
            <a:ext cx="4048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</a:rPr>
              <a:t>q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 rot="10800000">
            <a:off x="2607317" y="5176756"/>
            <a:ext cx="34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_</a:t>
            </a:r>
            <a:endParaRPr lang="en-US" sz="24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2619261" y="5133852"/>
            <a:ext cx="34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</a:t>
            </a:r>
            <a:endParaRPr lang="en-US" sz="2400" b="1" dirty="0"/>
          </a:p>
        </p:txBody>
      </p:sp>
      <p:sp>
        <p:nvSpPr>
          <p:cNvPr id="45" name="Up Arrow 44"/>
          <p:cNvSpPr/>
          <p:nvPr/>
        </p:nvSpPr>
        <p:spPr>
          <a:xfrm rot="19810543">
            <a:off x="1490639" y="3875644"/>
            <a:ext cx="258499" cy="416030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Up Arrow 45"/>
          <p:cNvSpPr/>
          <p:nvPr/>
        </p:nvSpPr>
        <p:spPr>
          <a:xfrm rot="19810543">
            <a:off x="1943641" y="3633390"/>
            <a:ext cx="258499" cy="416030"/>
          </a:xfrm>
          <a:prstGeom prst="upArrow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Up Arrow 46"/>
          <p:cNvSpPr/>
          <p:nvPr/>
        </p:nvSpPr>
        <p:spPr>
          <a:xfrm rot="19810543">
            <a:off x="2455688" y="4826943"/>
            <a:ext cx="258499" cy="416030"/>
          </a:xfrm>
          <a:prstGeom prst="upArrow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Up Arrow 47"/>
          <p:cNvSpPr/>
          <p:nvPr/>
        </p:nvSpPr>
        <p:spPr>
          <a:xfrm rot="8988052">
            <a:off x="2408251" y="5727319"/>
            <a:ext cx="258499" cy="449122"/>
          </a:xfrm>
          <a:prstGeom prst="upArrow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563548" y="4424836"/>
            <a:ext cx="1083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S=1 </a:t>
            </a:r>
            <a:r>
              <a:rPr lang="en-US" sz="1400" dirty="0" err="1" smtClean="0"/>
              <a:t>diquark</a:t>
            </a:r>
            <a:endParaRPr lang="en-US" sz="1400" dirty="0"/>
          </a:p>
        </p:txBody>
      </p:sp>
      <p:sp>
        <p:nvSpPr>
          <p:cNvPr id="50" name="TextBox 49"/>
          <p:cNvSpPr txBox="1"/>
          <p:nvPr/>
        </p:nvSpPr>
        <p:spPr>
          <a:xfrm>
            <a:off x="1105117" y="5524283"/>
            <a:ext cx="1083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S=0 </a:t>
            </a:r>
            <a:r>
              <a:rPr lang="en-US" sz="1400" dirty="0" err="1" smtClean="0"/>
              <a:t>diquark</a:t>
            </a:r>
            <a:endParaRPr lang="en-US" sz="1400" dirty="0"/>
          </a:p>
        </p:txBody>
      </p:sp>
      <p:sp>
        <p:nvSpPr>
          <p:cNvPr id="51" name="TextBox 50"/>
          <p:cNvSpPr txBox="1"/>
          <p:nvPr/>
        </p:nvSpPr>
        <p:spPr>
          <a:xfrm>
            <a:off x="442495" y="3107874"/>
            <a:ext cx="1237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X(3872):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177212" y="3134994"/>
            <a:ext cx="1227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Y(4220):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253291" y="3056920"/>
            <a:ext cx="1473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800000"/>
                </a:solidFill>
              </a:rPr>
              <a:t>ΔL=1</a:t>
            </a:r>
          </a:p>
          <a:p>
            <a:pPr algn="ctr"/>
            <a:r>
              <a:rPr lang="en-US" dirty="0" smtClean="0">
                <a:solidFill>
                  <a:srgbClr val="800000"/>
                </a:solidFill>
              </a:rPr>
              <a:t>ΔM=350 </a:t>
            </a:r>
            <a:r>
              <a:rPr lang="en-US" dirty="0" err="1" smtClean="0">
                <a:solidFill>
                  <a:srgbClr val="800000"/>
                </a:solidFill>
              </a:rPr>
              <a:t>MeV</a:t>
            </a:r>
            <a:endParaRPr lang="en-US" dirty="0">
              <a:solidFill>
                <a:srgbClr val="800000"/>
              </a:solidFill>
            </a:endParaRPr>
          </a:p>
        </p:txBody>
      </p:sp>
      <p:graphicFrame>
        <p:nvGraphicFramePr>
          <p:cNvPr id="62" name="Table 61"/>
          <p:cNvGraphicFramePr>
            <a:graphicFrameLocks noGrp="1"/>
          </p:cNvGraphicFramePr>
          <p:nvPr/>
        </p:nvGraphicFramePr>
        <p:xfrm>
          <a:off x="6979583" y="3504582"/>
          <a:ext cx="2098144" cy="1617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3820"/>
                <a:gridCol w="734540"/>
                <a:gridCol w="569784"/>
              </a:tblGrid>
              <a:tr h="38671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L=1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L=0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δM</a:t>
                      </a:r>
                    </a:p>
                    <a:p>
                      <a:pPr algn="ctr"/>
                      <a:r>
                        <a:rPr lang="en-US" sz="1200" dirty="0" smtClean="0"/>
                        <a:t> </a:t>
                      </a:r>
                      <a:r>
                        <a:rPr lang="en-US" sz="1000" dirty="0" smtClean="0"/>
                        <a:t>(</a:t>
                      </a:r>
                      <a:r>
                        <a:rPr lang="en-US" sz="1000" dirty="0" err="1" smtClean="0"/>
                        <a:t>MeV</a:t>
                      </a:r>
                      <a:r>
                        <a:rPr lang="en-US" sz="1000" dirty="0" smtClean="0"/>
                        <a:t>)</a:t>
                      </a:r>
                      <a:endParaRPr lang="en-US" sz="1000" dirty="0"/>
                    </a:p>
                  </a:txBody>
                  <a:tcPr/>
                </a:tc>
              </a:tr>
              <a:tr h="38671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</a:t>
                      </a:r>
                      <a:r>
                        <a:rPr lang="en-US" sz="1200" baseline="-25000" dirty="0" smtClean="0"/>
                        <a:t>1</a:t>
                      </a:r>
                      <a:r>
                        <a:rPr lang="en-US" sz="1200" dirty="0" smtClean="0"/>
                        <a:t>(2420)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</a:t>
                      </a:r>
                      <a:r>
                        <a:rPr lang="en-US" sz="1200" baseline="30000" dirty="0" smtClean="0"/>
                        <a:t>*</a:t>
                      </a:r>
                      <a:r>
                        <a:rPr lang="en-US" sz="1200" dirty="0" smtClean="0"/>
                        <a:t>(2010)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410</a:t>
                      </a:r>
                      <a:endParaRPr lang="en-US" sz="1200" dirty="0"/>
                    </a:p>
                  </a:txBody>
                  <a:tcPr/>
                </a:tc>
              </a:tr>
              <a:tr h="38671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</a:t>
                      </a:r>
                      <a:r>
                        <a:rPr lang="en-US" sz="1200" baseline="-25000" dirty="0" smtClean="0"/>
                        <a:t>s1</a:t>
                      </a:r>
                      <a:r>
                        <a:rPr lang="en-US" sz="1200" dirty="0" smtClean="0"/>
                        <a:t>(2460)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</a:t>
                      </a:r>
                      <a:r>
                        <a:rPr lang="en-US" sz="1200" baseline="-25000" dirty="0" smtClean="0"/>
                        <a:t>s</a:t>
                      </a:r>
                      <a:r>
                        <a:rPr lang="en-US" sz="1200" baseline="0" dirty="0" smtClean="0"/>
                        <a:t>(</a:t>
                      </a:r>
                      <a:r>
                        <a:rPr lang="en-US" sz="1200" dirty="0" smtClean="0"/>
                        <a:t>2110)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350</a:t>
                      </a:r>
                      <a:endParaRPr lang="en-US" sz="1200" dirty="0"/>
                    </a:p>
                  </a:txBody>
                  <a:tcPr/>
                </a:tc>
              </a:tr>
              <a:tr h="38671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</a:t>
                      </a:r>
                      <a:r>
                        <a:rPr lang="en-US" sz="1200" baseline="-25000" dirty="0" smtClean="0"/>
                        <a:t>c</a:t>
                      </a:r>
                      <a:r>
                        <a:rPr lang="en-US" sz="1200" dirty="0" smtClean="0"/>
                        <a:t>(3525)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J/ψ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430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3" name="TextBox 62"/>
          <p:cNvSpPr txBox="1"/>
          <p:nvPr/>
        </p:nvSpPr>
        <p:spPr>
          <a:xfrm>
            <a:off x="6942883" y="3002000"/>
            <a:ext cx="1864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n-US" sz="1200" dirty="0" smtClean="0">
                <a:solidFill>
                  <a:srgbClr val="800000"/>
                </a:solidFill>
              </a:rPr>
              <a:t> 350 </a:t>
            </a:r>
            <a:r>
              <a:rPr lang="en-US" sz="1200" dirty="0" err="1" smtClean="0">
                <a:solidFill>
                  <a:srgbClr val="800000"/>
                </a:solidFill>
              </a:rPr>
              <a:t>MeV</a:t>
            </a:r>
            <a:r>
              <a:rPr lang="en-US" sz="1200" dirty="0" smtClean="0">
                <a:solidFill>
                  <a:srgbClr val="800000"/>
                </a:solidFill>
              </a:rPr>
              <a:t> is a typical mass</a:t>
            </a:r>
          </a:p>
          <a:p>
            <a:r>
              <a:rPr lang="en-US" sz="1200" dirty="0" smtClean="0">
                <a:solidFill>
                  <a:srgbClr val="800000"/>
                </a:solidFill>
              </a:rPr>
              <a:t>“penalty” for ΔL=1:</a:t>
            </a:r>
            <a:endParaRPr lang="en-US" sz="1200" dirty="0">
              <a:solidFill>
                <a:srgbClr val="800000"/>
              </a:solidFill>
            </a:endParaRPr>
          </a:p>
        </p:txBody>
      </p:sp>
      <p:cxnSp>
        <p:nvCxnSpPr>
          <p:cNvPr id="68" name="Straight Arrow Connector 67"/>
          <p:cNvCxnSpPr/>
          <p:nvPr/>
        </p:nvCxnSpPr>
        <p:spPr>
          <a:xfrm rot="10800000">
            <a:off x="2000769" y="3429339"/>
            <a:ext cx="2050459" cy="1"/>
          </a:xfrm>
          <a:prstGeom prst="straightConnector1">
            <a:avLst/>
          </a:prstGeom>
          <a:ln w="22225">
            <a:solidFill>
              <a:srgbClr val="80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Oval 72"/>
          <p:cNvSpPr/>
          <p:nvPr/>
        </p:nvSpPr>
        <p:spPr>
          <a:xfrm>
            <a:off x="2081127" y="5285280"/>
            <a:ext cx="697978" cy="707488"/>
          </a:xfrm>
          <a:prstGeom prst="ellipse">
            <a:avLst/>
          </a:prstGeom>
          <a:solidFill>
            <a:srgbClr val="FF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 rot="10800000">
            <a:off x="2161336" y="5425205"/>
            <a:ext cx="34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_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139466" y="5344190"/>
            <a:ext cx="4048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</a:rPr>
              <a:t>q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 rot="19843412">
            <a:off x="2513383" y="5257799"/>
            <a:ext cx="229793" cy="527212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5785177" y="5323616"/>
            <a:ext cx="697978" cy="707488"/>
          </a:xfrm>
          <a:prstGeom prst="ellipse">
            <a:avLst/>
          </a:prstGeom>
          <a:solidFill>
            <a:srgbClr val="FF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 rot="19843412">
            <a:off x="6231237" y="5282331"/>
            <a:ext cx="229793" cy="527212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 rot="10800000">
            <a:off x="5865386" y="5463541"/>
            <a:ext cx="34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_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843516" y="5382526"/>
            <a:ext cx="4048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</a:rPr>
              <a:t>q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275353" y="4546402"/>
            <a:ext cx="663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gluons</a:t>
            </a:r>
            <a:endParaRPr lang="en-US" sz="1400" dirty="0"/>
          </a:p>
        </p:txBody>
      </p:sp>
      <p:sp>
        <p:nvSpPr>
          <p:cNvPr id="64" name="TextBox 63"/>
          <p:cNvSpPr txBox="1"/>
          <p:nvPr/>
        </p:nvSpPr>
        <p:spPr>
          <a:xfrm>
            <a:off x="5983085" y="4420204"/>
            <a:ext cx="663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gluons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6099" y="0"/>
            <a:ext cx="8229600" cy="1143000"/>
          </a:xfrm>
        </p:spPr>
        <p:txBody>
          <a:bodyPr/>
          <a:lstStyle/>
          <a:p>
            <a:r>
              <a:rPr lang="en-US" dirty="0" smtClean="0"/>
              <a:t>Models for the Y(4260) IV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29185" y="1404610"/>
            <a:ext cx="2787943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90"/>
                </a:solidFill>
              </a:rPr>
              <a:t>Dubynskiy</a:t>
            </a:r>
            <a:r>
              <a:rPr lang="en-US" sz="1400" dirty="0" smtClean="0">
                <a:solidFill>
                  <a:srgbClr val="000090"/>
                </a:solidFill>
              </a:rPr>
              <a:t> &amp; </a:t>
            </a:r>
            <a:r>
              <a:rPr lang="en-US" sz="1400" dirty="0" err="1" smtClean="0">
                <a:solidFill>
                  <a:srgbClr val="000090"/>
                </a:solidFill>
              </a:rPr>
              <a:t>Voloshin</a:t>
            </a:r>
            <a:r>
              <a:rPr lang="en-US" sz="1400" dirty="0" smtClean="0">
                <a:solidFill>
                  <a:srgbClr val="000090"/>
                </a:solidFill>
              </a:rPr>
              <a:t>, PLB 666, 344 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22432" y="881390"/>
            <a:ext cx="3104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Hadrocharmonium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76" name="Oval 75"/>
          <p:cNvSpPr/>
          <p:nvPr/>
        </p:nvSpPr>
        <p:spPr>
          <a:xfrm>
            <a:off x="2658677" y="2265264"/>
            <a:ext cx="3589717" cy="332925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Up Arrow 77"/>
          <p:cNvSpPr/>
          <p:nvPr/>
        </p:nvSpPr>
        <p:spPr>
          <a:xfrm>
            <a:off x="4062194" y="3293754"/>
            <a:ext cx="258499" cy="416030"/>
          </a:xfrm>
          <a:prstGeom prst="upArrow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Up Arrow 82"/>
          <p:cNvSpPr/>
          <p:nvPr/>
        </p:nvSpPr>
        <p:spPr>
          <a:xfrm>
            <a:off x="4564658" y="3303778"/>
            <a:ext cx="258499" cy="449122"/>
          </a:xfrm>
          <a:prstGeom prst="upArrow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4324846" y="3545411"/>
            <a:ext cx="697978" cy="707488"/>
          </a:xfrm>
          <a:prstGeom prst="ellipse">
            <a:avLst/>
          </a:prstGeom>
          <a:solidFill>
            <a:srgbClr val="FF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>
            <a:off x="4580426" y="3640419"/>
            <a:ext cx="34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</a:t>
            </a:r>
            <a:endParaRPr lang="en-US" sz="2400" b="1" dirty="0"/>
          </a:p>
        </p:txBody>
      </p:sp>
      <p:sp>
        <p:nvSpPr>
          <p:cNvPr id="86" name="TextBox 85"/>
          <p:cNvSpPr txBox="1"/>
          <p:nvPr/>
        </p:nvSpPr>
        <p:spPr>
          <a:xfrm rot="10800000">
            <a:off x="4564659" y="3625243"/>
            <a:ext cx="34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_</a:t>
            </a:r>
            <a:endParaRPr lang="en-US" sz="2400" b="1" dirty="0"/>
          </a:p>
        </p:txBody>
      </p:sp>
      <p:sp>
        <p:nvSpPr>
          <p:cNvPr id="88" name="Oval 87"/>
          <p:cNvSpPr/>
          <p:nvPr/>
        </p:nvSpPr>
        <p:spPr>
          <a:xfrm>
            <a:off x="3865579" y="3545411"/>
            <a:ext cx="697978" cy="707488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/>
          <p:cNvSpPr txBox="1"/>
          <p:nvPr/>
        </p:nvSpPr>
        <p:spPr>
          <a:xfrm>
            <a:off x="3971548" y="3631838"/>
            <a:ext cx="34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C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2" name="Oval 91"/>
          <p:cNvSpPr/>
          <p:nvPr/>
        </p:nvSpPr>
        <p:spPr>
          <a:xfrm rot="21390124">
            <a:off x="4316897" y="3639388"/>
            <a:ext cx="307916" cy="52721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175971" y="2386301"/>
            <a:ext cx="31199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800000"/>
                </a:solidFill>
              </a:rPr>
              <a:t>color-singlet </a:t>
            </a:r>
            <a:r>
              <a:rPr lang="en-US" sz="1600" dirty="0" err="1" smtClean="0">
                <a:solidFill>
                  <a:srgbClr val="800000"/>
                </a:solidFill>
              </a:rPr>
              <a:t>charmonium</a:t>
            </a:r>
            <a:r>
              <a:rPr lang="en-US" sz="1600" dirty="0" smtClean="0">
                <a:solidFill>
                  <a:srgbClr val="800000"/>
                </a:solidFill>
              </a:rPr>
              <a:t> core</a:t>
            </a:r>
          </a:p>
          <a:p>
            <a:r>
              <a:rPr lang="en-US" sz="1600" dirty="0" smtClean="0">
                <a:solidFill>
                  <a:srgbClr val="800000"/>
                </a:solidFill>
              </a:rPr>
              <a:t>(for Y(4260) this a J/ψ + </a:t>
            </a:r>
            <a:r>
              <a:rPr lang="en-US" sz="1600" dirty="0" err="1" smtClean="0">
                <a:solidFill>
                  <a:srgbClr val="800000"/>
                </a:solidFill>
              </a:rPr>
              <a:t>h</a:t>
            </a:r>
            <a:r>
              <a:rPr lang="en-US" sz="1600" baseline="-25000" dirty="0" err="1" smtClean="0">
                <a:solidFill>
                  <a:srgbClr val="800000"/>
                </a:solidFill>
              </a:rPr>
              <a:t>c</a:t>
            </a:r>
            <a:r>
              <a:rPr lang="en-US" sz="1600" dirty="0" smtClean="0">
                <a:solidFill>
                  <a:srgbClr val="800000"/>
                </a:solidFill>
              </a:rPr>
              <a:t> mixture)</a:t>
            </a:r>
          </a:p>
        </p:txBody>
      </p:sp>
      <p:cxnSp>
        <p:nvCxnSpPr>
          <p:cNvPr id="98" name="Straight Arrow Connector 97"/>
          <p:cNvCxnSpPr>
            <a:stCxn id="93" idx="3"/>
          </p:cNvCxnSpPr>
          <p:nvPr/>
        </p:nvCxnSpPr>
        <p:spPr>
          <a:xfrm>
            <a:off x="3295969" y="2678689"/>
            <a:ext cx="675585" cy="1005352"/>
          </a:xfrm>
          <a:prstGeom prst="straightConnector1">
            <a:avLst/>
          </a:prstGeom>
          <a:ln w="15875">
            <a:solidFill>
              <a:srgbClr val="800000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0" y="3348031"/>
            <a:ext cx="277141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800000"/>
                </a:solidFill>
              </a:rPr>
              <a:t>surrounding color-singlet cloud</a:t>
            </a:r>
          </a:p>
          <a:p>
            <a:r>
              <a:rPr lang="en-US" sz="1600" dirty="0" smtClean="0">
                <a:solidFill>
                  <a:srgbClr val="800000"/>
                </a:solidFill>
              </a:rPr>
              <a:t>     of light quarks &amp; gluons</a:t>
            </a:r>
          </a:p>
        </p:txBody>
      </p:sp>
      <p:cxnSp>
        <p:nvCxnSpPr>
          <p:cNvPr id="100" name="Straight Arrow Connector 99"/>
          <p:cNvCxnSpPr/>
          <p:nvPr/>
        </p:nvCxnSpPr>
        <p:spPr>
          <a:xfrm>
            <a:off x="2462712" y="3684041"/>
            <a:ext cx="759720" cy="68859"/>
          </a:xfrm>
          <a:prstGeom prst="straightConnector1">
            <a:avLst/>
          </a:prstGeom>
          <a:ln w="15875">
            <a:solidFill>
              <a:srgbClr val="800000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0" y="4479048"/>
            <a:ext cx="483738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800000"/>
                </a:solidFill>
              </a:rPr>
              <a:t>charmonium</a:t>
            </a:r>
            <a:r>
              <a:rPr lang="en-US" sz="1600" dirty="0" smtClean="0">
                <a:solidFill>
                  <a:srgbClr val="800000"/>
                </a:solidFill>
              </a:rPr>
              <a:t> core &amp; light-quark gluon cloud are coupled </a:t>
            </a:r>
          </a:p>
          <a:p>
            <a:r>
              <a:rPr lang="en-US" sz="1600" dirty="0" smtClean="0">
                <a:solidFill>
                  <a:srgbClr val="800000"/>
                </a:solidFill>
              </a:rPr>
              <a:t>         via Van-</a:t>
            </a:r>
            <a:r>
              <a:rPr lang="en-US" sz="1600" dirty="0" err="1" smtClean="0">
                <a:solidFill>
                  <a:srgbClr val="800000"/>
                </a:solidFill>
              </a:rPr>
              <a:t>der</a:t>
            </a:r>
            <a:r>
              <a:rPr lang="en-US" sz="1600" dirty="0" smtClean="0">
                <a:solidFill>
                  <a:srgbClr val="800000"/>
                </a:solidFill>
              </a:rPr>
              <a:t>-Waals–like color field forces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1800698" y="5700376"/>
            <a:ext cx="6340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Y(4260) </a:t>
            </a:r>
            <a:r>
              <a:rPr lang="en-US" sz="1400" dirty="0" err="1" smtClean="0">
                <a:sym typeface="Wingdings"/>
              </a:rPr>
              <a:t></a:t>
            </a:r>
            <a:r>
              <a:rPr lang="en-US" sz="1400" dirty="0" smtClean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J/ψ (or </a:t>
            </a:r>
            <a:r>
              <a:rPr lang="en-US" dirty="0" err="1" smtClean="0">
                <a:sym typeface="Wingdings"/>
              </a:rPr>
              <a:t>h</a:t>
            </a:r>
            <a:r>
              <a:rPr lang="en-US" baseline="-25000" dirty="0" err="1" smtClean="0">
                <a:sym typeface="Wingdings"/>
              </a:rPr>
              <a:t>c</a:t>
            </a:r>
            <a:r>
              <a:rPr lang="en-US" dirty="0" smtClean="0">
                <a:sym typeface="Wingdings"/>
              </a:rPr>
              <a:t>)+ light-hadrons decays should  be dominant,</a:t>
            </a:r>
          </a:p>
          <a:p>
            <a:r>
              <a:rPr lang="en-US" dirty="0" smtClean="0">
                <a:sym typeface="Wingdings"/>
              </a:rPr>
              <a:t> --- decays to other </a:t>
            </a:r>
            <a:r>
              <a:rPr lang="en-US" dirty="0" err="1" smtClean="0">
                <a:sym typeface="Wingdings"/>
              </a:rPr>
              <a:t>charmonium</a:t>
            </a:r>
            <a:r>
              <a:rPr lang="en-US" dirty="0" smtClean="0">
                <a:sym typeface="Wingdings"/>
              </a:rPr>
              <a:t> states are suppressed</a:t>
            </a:r>
            <a:endParaRPr lang="en-US" dirty="0"/>
          </a:p>
        </p:txBody>
      </p:sp>
      <p:sp>
        <p:nvSpPr>
          <p:cNvPr id="112" name="TextBox 111"/>
          <p:cNvSpPr txBox="1"/>
          <p:nvPr/>
        </p:nvSpPr>
        <p:spPr>
          <a:xfrm>
            <a:off x="3105135" y="1712387"/>
            <a:ext cx="3436044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Li &amp; </a:t>
            </a:r>
            <a:r>
              <a:rPr lang="en-US" sz="1400" dirty="0" err="1" smtClean="0">
                <a:solidFill>
                  <a:srgbClr val="000090"/>
                </a:solidFill>
              </a:rPr>
              <a:t>Voloshin</a:t>
            </a:r>
            <a:r>
              <a:rPr lang="en-US" sz="1400" dirty="0" smtClean="0">
                <a:solidFill>
                  <a:srgbClr val="000090"/>
                </a:solidFill>
              </a:rPr>
              <a:t>, Mod. Phys. </a:t>
            </a:r>
            <a:r>
              <a:rPr lang="en-US" sz="1400" dirty="0" err="1" smtClean="0">
                <a:solidFill>
                  <a:srgbClr val="000090"/>
                </a:solidFill>
              </a:rPr>
              <a:t>Lett</a:t>
            </a:r>
            <a:r>
              <a:rPr lang="en-US" sz="1400" dirty="0" smtClean="0">
                <a:solidFill>
                  <a:srgbClr val="000090"/>
                </a:solidFill>
              </a:rPr>
              <a:t>. A29, 1450060 </a:t>
            </a:r>
            <a:endParaRPr lang="en-US" sz="1400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386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Testing Y(4260) models against data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3751" y="1050325"/>
            <a:ext cx="70711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- DD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(2420) molecule:</a:t>
            </a:r>
          </a:p>
          <a:p>
            <a:r>
              <a:rPr lang="en-US" sz="800" dirty="0" smtClean="0"/>
              <a:t>    </a:t>
            </a:r>
          </a:p>
          <a:p>
            <a:r>
              <a:rPr lang="en-US" dirty="0" smtClean="0"/>
              <a:t>                  expect a strong Y(4260)</a:t>
            </a:r>
            <a:r>
              <a:rPr lang="en-US" dirty="0" smtClean="0">
                <a:sym typeface="Wingdings"/>
              </a:rPr>
              <a:t> affinity  for DD</a:t>
            </a:r>
            <a:r>
              <a:rPr lang="en-US" baseline="-25000" dirty="0" smtClean="0">
                <a:sym typeface="Wingdings"/>
              </a:rPr>
              <a:t>1</a:t>
            </a:r>
            <a:r>
              <a:rPr lang="en-US" dirty="0" smtClean="0">
                <a:sym typeface="Wingdings"/>
              </a:rPr>
              <a:t>(2420)-like final states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06345" y="2955273"/>
            <a:ext cx="82447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- QCD </a:t>
            </a:r>
            <a:r>
              <a:rPr lang="en-US" sz="2400" dirty="0" err="1" smtClean="0"/>
              <a:t>tetraquark</a:t>
            </a:r>
            <a:r>
              <a:rPr lang="en-US" sz="2400" dirty="0" smtClean="0"/>
              <a:t> models:</a:t>
            </a:r>
          </a:p>
          <a:p>
            <a:r>
              <a:rPr lang="en-US" sz="800" dirty="0" smtClean="0"/>
              <a:t>    </a:t>
            </a:r>
          </a:p>
          <a:p>
            <a:r>
              <a:rPr lang="en-US" dirty="0" smtClean="0"/>
              <a:t>                  expect partner states, including charged partners  (likewise for the X(3872))</a:t>
            </a:r>
            <a:endParaRPr lang="en-US" dirty="0"/>
          </a:p>
        </p:txBody>
      </p:sp>
      <p:sp>
        <p:nvSpPr>
          <p:cNvPr id="121" name="TextBox 120"/>
          <p:cNvSpPr txBox="1"/>
          <p:nvPr/>
        </p:nvSpPr>
        <p:spPr>
          <a:xfrm>
            <a:off x="573943" y="4326437"/>
            <a:ext cx="1288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Y</a:t>
            </a:r>
            <a:r>
              <a:rPr lang="en-US" baseline="30000" dirty="0" smtClean="0">
                <a:solidFill>
                  <a:srgbClr val="800000"/>
                </a:solidFill>
              </a:rPr>
              <a:t>-</a:t>
            </a:r>
            <a:r>
              <a:rPr lang="en-US" dirty="0" smtClean="0">
                <a:solidFill>
                  <a:srgbClr val="800000"/>
                </a:solidFill>
              </a:rPr>
              <a:t>(I=1;I</a:t>
            </a:r>
            <a:r>
              <a:rPr lang="en-US" baseline="-25000" dirty="0" smtClean="0">
                <a:solidFill>
                  <a:srgbClr val="800000"/>
                </a:solidFill>
              </a:rPr>
              <a:t>z</a:t>
            </a:r>
            <a:r>
              <a:rPr lang="en-US" dirty="0" smtClean="0">
                <a:solidFill>
                  <a:srgbClr val="800000"/>
                </a:solidFill>
              </a:rPr>
              <a:t>=-1)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7465365" y="3987883"/>
            <a:ext cx="1361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Y</a:t>
            </a:r>
            <a:r>
              <a:rPr lang="en-US" baseline="30000" dirty="0" smtClean="0">
                <a:solidFill>
                  <a:srgbClr val="800000"/>
                </a:solidFill>
              </a:rPr>
              <a:t>+</a:t>
            </a:r>
            <a:r>
              <a:rPr lang="en-US" dirty="0" smtClean="0">
                <a:solidFill>
                  <a:srgbClr val="800000"/>
                </a:solidFill>
              </a:rPr>
              <a:t>(I=1;I</a:t>
            </a:r>
            <a:r>
              <a:rPr lang="en-US" baseline="-25000" dirty="0" smtClean="0">
                <a:solidFill>
                  <a:srgbClr val="800000"/>
                </a:solidFill>
              </a:rPr>
              <a:t>z</a:t>
            </a:r>
            <a:r>
              <a:rPr lang="en-US" dirty="0" smtClean="0">
                <a:solidFill>
                  <a:srgbClr val="800000"/>
                </a:solidFill>
              </a:rPr>
              <a:t>=+1)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26" name="TextBox 125"/>
          <p:cNvSpPr txBox="1"/>
          <p:nvPr/>
        </p:nvSpPr>
        <p:spPr>
          <a:xfrm rot="10800000">
            <a:off x="1095164" y="106479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_</a:t>
            </a:r>
            <a:endParaRPr lang="en-US" sz="2400" dirty="0"/>
          </a:p>
        </p:txBody>
      </p:sp>
      <p:sp>
        <p:nvSpPr>
          <p:cNvPr id="127" name="TextBox 126"/>
          <p:cNvSpPr txBox="1"/>
          <p:nvPr/>
        </p:nvSpPr>
        <p:spPr>
          <a:xfrm rot="10800000">
            <a:off x="5112337" y="1563475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_</a:t>
            </a:r>
            <a:endParaRPr lang="en-US" sz="2000" dirty="0"/>
          </a:p>
        </p:txBody>
      </p:sp>
      <p:sp>
        <p:nvSpPr>
          <p:cNvPr id="137" name="TextBox 136"/>
          <p:cNvSpPr txBox="1"/>
          <p:nvPr/>
        </p:nvSpPr>
        <p:spPr>
          <a:xfrm>
            <a:off x="4012375" y="5377332"/>
            <a:ext cx="1402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-: Y</a:t>
            </a:r>
            <a:r>
              <a:rPr lang="en-US" baseline="30000" dirty="0" smtClean="0">
                <a:solidFill>
                  <a:srgbClr val="800000"/>
                </a:solidFill>
              </a:rPr>
              <a:t>0</a:t>
            </a:r>
            <a:r>
              <a:rPr lang="en-US" dirty="0" smtClean="0">
                <a:solidFill>
                  <a:srgbClr val="800000"/>
                </a:solidFill>
              </a:rPr>
              <a:t>(I=0;I</a:t>
            </a:r>
            <a:r>
              <a:rPr lang="en-US" baseline="-25000" dirty="0" smtClean="0">
                <a:solidFill>
                  <a:srgbClr val="800000"/>
                </a:solidFill>
              </a:rPr>
              <a:t>z</a:t>
            </a:r>
            <a:r>
              <a:rPr lang="en-US" dirty="0" smtClean="0">
                <a:solidFill>
                  <a:srgbClr val="800000"/>
                </a:solidFill>
              </a:rPr>
              <a:t>=0)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051" y="3801821"/>
            <a:ext cx="906182" cy="12842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9826" y="3872263"/>
            <a:ext cx="840680" cy="124249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4113" y="3843563"/>
            <a:ext cx="855816" cy="124249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2856" y="3872263"/>
            <a:ext cx="822509" cy="1221217"/>
          </a:xfrm>
          <a:prstGeom prst="rect">
            <a:avLst/>
          </a:prstGeom>
        </p:spPr>
      </p:pic>
      <p:sp>
        <p:nvSpPr>
          <p:cNvPr id="27" name="Right Brace 26"/>
          <p:cNvSpPr/>
          <p:nvPr/>
        </p:nvSpPr>
        <p:spPr>
          <a:xfrm rot="5400000">
            <a:off x="4547652" y="4235634"/>
            <a:ext cx="230199" cy="1825818"/>
          </a:xfrm>
          <a:prstGeom prst="rightBrace">
            <a:avLst>
              <a:gd name="adj1" fmla="val 470795"/>
              <a:gd name="adj2" fmla="val 50000"/>
            </a:avLst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480611" y="4172549"/>
            <a:ext cx="363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800000"/>
                </a:solidFill>
              </a:rPr>
              <a:t>±</a:t>
            </a:r>
            <a:endParaRPr lang="en-US" sz="2800" dirty="0">
              <a:solidFill>
                <a:srgbClr val="8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3751" y="2047093"/>
            <a:ext cx="70711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- cc-gluon hybrid:</a:t>
            </a:r>
          </a:p>
          <a:p>
            <a:r>
              <a:rPr lang="en-US" sz="800" dirty="0" smtClean="0"/>
              <a:t>    </a:t>
            </a:r>
          </a:p>
          <a:p>
            <a:r>
              <a:rPr lang="en-US" dirty="0" smtClean="0"/>
              <a:t>                  expect a strong Y(4260)</a:t>
            </a:r>
            <a:r>
              <a:rPr lang="en-US" dirty="0" smtClean="0">
                <a:sym typeface="Wingdings"/>
              </a:rPr>
              <a:t> affinity  for D*D</a:t>
            </a:r>
            <a:r>
              <a:rPr lang="en-US" baseline="-25000" dirty="0" smtClean="0">
                <a:sym typeface="Wingdings"/>
              </a:rPr>
              <a:t>0</a:t>
            </a:r>
            <a:r>
              <a:rPr lang="en-US" dirty="0" smtClean="0">
                <a:sym typeface="Wingdings"/>
              </a:rPr>
              <a:t>(2400)-like final states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 rot="10800000">
            <a:off x="1035097" y="214565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_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 rot="10800000">
            <a:off x="5232471" y="2567109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_</a:t>
            </a:r>
            <a:endParaRPr lang="en-US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706345" y="5680914"/>
            <a:ext cx="82447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- </a:t>
            </a:r>
            <a:r>
              <a:rPr lang="en-US" sz="2400" dirty="0" err="1" smtClean="0"/>
              <a:t>hadrocharmonium</a:t>
            </a:r>
            <a:r>
              <a:rPr lang="en-US" sz="2400" dirty="0" smtClean="0"/>
              <a:t> model:</a:t>
            </a:r>
          </a:p>
          <a:p>
            <a:r>
              <a:rPr lang="en-US" sz="800" dirty="0" smtClean="0"/>
              <a:t>    </a:t>
            </a:r>
          </a:p>
          <a:p>
            <a:r>
              <a:rPr lang="en-US" dirty="0" smtClean="0"/>
              <a:t>                  expect </a:t>
            </a:r>
            <a:r>
              <a:rPr lang="en-US" i="1" dirty="0" smtClean="0"/>
              <a:t>Bf</a:t>
            </a:r>
            <a:r>
              <a:rPr lang="en-US" dirty="0" smtClean="0"/>
              <a:t>(Y</a:t>
            </a:r>
            <a:r>
              <a:rPr lang="en-US" sz="1400" dirty="0" smtClean="0"/>
              <a:t>(4260)</a:t>
            </a:r>
            <a:r>
              <a:rPr lang="en-US" sz="1400" dirty="0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ππ J/ψ) &gt;&gt;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4350506" y="6156356"/>
            <a:ext cx="181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Bf</a:t>
            </a:r>
            <a:r>
              <a:rPr lang="en-US" dirty="0" smtClean="0"/>
              <a:t>(Y</a:t>
            </a:r>
            <a:r>
              <a:rPr lang="en-US" sz="1400" dirty="0" smtClean="0"/>
              <a:t>(4260)</a:t>
            </a:r>
            <a:r>
              <a:rPr lang="en-US" sz="1400" dirty="0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ω χ</a:t>
            </a:r>
            <a:r>
              <a:rPr lang="en-US" baseline="-25000" dirty="0" smtClean="0">
                <a:sym typeface="Wingdings"/>
              </a:rPr>
              <a:t>c0</a:t>
            </a:r>
            <a:r>
              <a:rPr lang="en-US" dirty="0" smtClean="0">
                <a:sym typeface="Wingdings"/>
              </a:rPr>
              <a:t>)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3969819" y="5140880"/>
            <a:ext cx="1446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+: Y</a:t>
            </a:r>
            <a:r>
              <a:rPr lang="en-US" baseline="30000" dirty="0" smtClean="0">
                <a:solidFill>
                  <a:srgbClr val="800000"/>
                </a:solidFill>
              </a:rPr>
              <a:t>0</a:t>
            </a:r>
            <a:r>
              <a:rPr lang="en-US" dirty="0" smtClean="0">
                <a:solidFill>
                  <a:srgbClr val="800000"/>
                </a:solidFill>
              </a:rPr>
              <a:t>(I=1;I</a:t>
            </a:r>
            <a:r>
              <a:rPr lang="en-US" baseline="-25000" dirty="0" smtClean="0">
                <a:solidFill>
                  <a:srgbClr val="800000"/>
                </a:solidFill>
              </a:rPr>
              <a:t>z</a:t>
            </a:r>
            <a:r>
              <a:rPr lang="en-US" dirty="0" smtClean="0">
                <a:solidFill>
                  <a:srgbClr val="800000"/>
                </a:solidFill>
              </a:rPr>
              <a:t>=0)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062" y="-190524"/>
            <a:ext cx="8229600" cy="1143000"/>
          </a:xfrm>
        </p:spPr>
        <p:txBody>
          <a:bodyPr/>
          <a:lstStyle/>
          <a:p>
            <a:r>
              <a:rPr lang="en-US" dirty="0" smtClean="0"/>
              <a:t>Partner states?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63272" y="2738832"/>
            <a:ext cx="1288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Y</a:t>
            </a:r>
            <a:r>
              <a:rPr lang="en-US" baseline="30000" dirty="0" smtClean="0">
                <a:solidFill>
                  <a:srgbClr val="800000"/>
                </a:solidFill>
              </a:rPr>
              <a:t>-</a:t>
            </a:r>
            <a:r>
              <a:rPr lang="en-US" dirty="0" smtClean="0">
                <a:solidFill>
                  <a:srgbClr val="800000"/>
                </a:solidFill>
              </a:rPr>
              <a:t>(I=1;I</a:t>
            </a:r>
            <a:r>
              <a:rPr lang="en-US" baseline="-25000" dirty="0" smtClean="0">
                <a:solidFill>
                  <a:srgbClr val="800000"/>
                </a:solidFill>
              </a:rPr>
              <a:t>z</a:t>
            </a:r>
            <a:r>
              <a:rPr lang="en-US" dirty="0" smtClean="0">
                <a:solidFill>
                  <a:srgbClr val="800000"/>
                </a:solidFill>
              </a:rPr>
              <a:t>=-1)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26003" y="2725028"/>
            <a:ext cx="1361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Y</a:t>
            </a:r>
            <a:r>
              <a:rPr lang="en-US" baseline="30000" dirty="0" smtClean="0">
                <a:solidFill>
                  <a:srgbClr val="800000"/>
                </a:solidFill>
              </a:rPr>
              <a:t>+</a:t>
            </a:r>
            <a:r>
              <a:rPr lang="en-US" dirty="0" smtClean="0">
                <a:solidFill>
                  <a:srgbClr val="800000"/>
                </a:solidFill>
              </a:rPr>
              <a:t>(I=1;I</a:t>
            </a:r>
            <a:r>
              <a:rPr lang="en-US" baseline="-25000" dirty="0" smtClean="0">
                <a:solidFill>
                  <a:srgbClr val="800000"/>
                </a:solidFill>
              </a:rPr>
              <a:t>z</a:t>
            </a:r>
            <a:r>
              <a:rPr lang="en-US" dirty="0" smtClean="0">
                <a:solidFill>
                  <a:srgbClr val="800000"/>
                </a:solidFill>
              </a:rPr>
              <a:t>=+1)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47682" y="2765771"/>
            <a:ext cx="1446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+: Y</a:t>
            </a:r>
            <a:r>
              <a:rPr lang="en-US" baseline="30000" dirty="0" smtClean="0">
                <a:solidFill>
                  <a:srgbClr val="800000"/>
                </a:solidFill>
              </a:rPr>
              <a:t>0</a:t>
            </a:r>
            <a:r>
              <a:rPr lang="en-US" dirty="0" smtClean="0">
                <a:solidFill>
                  <a:srgbClr val="800000"/>
                </a:solidFill>
              </a:rPr>
              <a:t>(I=1;I</a:t>
            </a:r>
            <a:r>
              <a:rPr lang="en-US" baseline="-25000" dirty="0" smtClean="0">
                <a:solidFill>
                  <a:srgbClr val="800000"/>
                </a:solidFill>
              </a:rPr>
              <a:t>z</a:t>
            </a:r>
            <a:r>
              <a:rPr lang="en-US" dirty="0" smtClean="0">
                <a:solidFill>
                  <a:srgbClr val="800000"/>
                </a:solidFill>
              </a:rPr>
              <a:t>=0)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71272" y="3149576"/>
            <a:ext cx="1402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-: Y</a:t>
            </a:r>
            <a:r>
              <a:rPr lang="en-US" baseline="30000" dirty="0" smtClean="0">
                <a:solidFill>
                  <a:srgbClr val="800000"/>
                </a:solidFill>
              </a:rPr>
              <a:t>0</a:t>
            </a:r>
            <a:r>
              <a:rPr lang="en-US" dirty="0" smtClean="0">
                <a:solidFill>
                  <a:srgbClr val="800000"/>
                </a:solidFill>
              </a:rPr>
              <a:t>(I=0;I</a:t>
            </a:r>
            <a:r>
              <a:rPr lang="en-US" baseline="-25000" dirty="0" smtClean="0">
                <a:solidFill>
                  <a:srgbClr val="800000"/>
                </a:solidFill>
              </a:rPr>
              <a:t>z</a:t>
            </a:r>
            <a:r>
              <a:rPr lang="en-US" dirty="0" smtClean="0">
                <a:solidFill>
                  <a:srgbClr val="800000"/>
                </a:solidFill>
              </a:rPr>
              <a:t>=0)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272" y="1101552"/>
            <a:ext cx="1099771" cy="15585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6856" y="1143294"/>
            <a:ext cx="962298" cy="14222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2311" y="1116778"/>
            <a:ext cx="1020047" cy="14809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6003" y="1171994"/>
            <a:ext cx="1008340" cy="1497129"/>
          </a:xfrm>
          <a:prstGeom prst="rect">
            <a:avLst/>
          </a:prstGeom>
        </p:spPr>
      </p:pic>
      <p:sp>
        <p:nvSpPr>
          <p:cNvPr id="11" name="Right Brace 10"/>
          <p:cNvSpPr/>
          <p:nvPr/>
        </p:nvSpPr>
        <p:spPr>
          <a:xfrm rot="5400000">
            <a:off x="4761257" y="1412986"/>
            <a:ext cx="230199" cy="2561161"/>
          </a:xfrm>
          <a:prstGeom prst="rightBrace">
            <a:avLst>
              <a:gd name="adj1" fmla="val 470795"/>
              <a:gd name="adj2" fmla="val 50000"/>
            </a:avLst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80894" y="1592408"/>
            <a:ext cx="363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±</a:t>
            </a:r>
            <a:endParaRPr lang="en-US" sz="2800" dirty="0"/>
          </a:p>
        </p:txBody>
      </p:sp>
      <p:sp>
        <p:nvSpPr>
          <p:cNvPr id="13" name="Oval 12"/>
          <p:cNvSpPr/>
          <p:nvPr/>
        </p:nvSpPr>
        <p:spPr>
          <a:xfrm>
            <a:off x="4132250" y="3163380"/>
            <a:ext cx="1760121" cy="409986"/>
          </a:xfrm>
          <a:prstGeom prst="ellipse">
            <a:avLst/>
          </a:prstGeom>
          <a:noFill/>
          <a:ln w="2540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594525" y="3334242"/>
            <a:ext cx="1100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Y(4260)?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52877" y="2725028"/>
            <a:ext cx="7342817" cy="438352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72837" y="3094360"/>
            <a:ext cx="33602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I=1, 1</a:t>
            </a:r>
            <a:r>
              <a:rPr lang="en-US" b="1" baseline="30000" dirty="0" smtClean="0">
                <a:solidFill>
                  <a:srgbClr val="FF0000"/>
                </a:solidFill>
              </a:rPr>
              <a:t>-</a:t>
            </a:r>
            <a:r>
              <a:rPr lang="en-US" sz="1000" b="1" baseline="30000" dirty="0" smtClean="0">
                <a:solidFill>
                  <a:srgbClr val="FF0000"/>
                </a:solidFill>
              </a:rPr>
              <a:t> </a:t>
            </a:r>
            <a:r>
              <a:rPr lang="en-US" b="1" baseline="30000" dirty="0" smtClean="0">
                <a:solidFill>
                  <a:srgbClr val="FF0000"/>
                </a:solidFill>
              </a:rPr>
              <a:t>-</a:t>
            </a:r>
            <a:r>
              <a:rPr lang="en-US" b="1" dirty="0" smtClean="0">
                <a:solidFill>
                  <a:srgbClr val="FF0000"/>
                </a:solidFill>
              </a:rPr>
              <a:t> states have not been seen</a:t>
            </a:r>
          </a:p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—need to look at </a:t>
            </a:r>
            <a:r>
              <a:rPr lang="en-US" sz="1400" b="1" dirty="0" err="1" smtClean="0">
                <a:solidFill>
                  <a:srgbClr val="FF0000"/>
                </a:solidFill>
              </a:rPr>
              <a:t>π</a:t>
            </a:r>
            <a:r>
              <a:rPr lang="en-US" sz="1400" b="1" baseline="30000" dirty="0" smtClean="0">
                <a:solidFill>
                  <a:srgbClr val="FF0000"/>
                </a:solidFill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</a:rPr>
              <a:t>J/ψ or </a:t>
            </a:r>
            <a:r>
              <a:rPr lang="en-US" sz="1400" b="1" dirty="0" err="1" smtClean="0">
                <a:solidFill>
                  <a:srgbClr val="FF0000"/>
                </a:solidFill>
              </a:rPr>
              <a:t>πψ</a:t>
            </a:r>
            <a:r>
              <a:rPr lang="en-US" sz="1400" b="1" dirty="0" smtClean="0">
                <a:solidFill>
                  <a:srgbClr val="FF0000"/>
                </a:solidFill>
              </a:rPr>
              <a:t>’—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0880" y="4690527"/>
            <a:ext cx="498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(same for X(3872).  </a:t>
            </a:r>
            <a:r>
              <a:rPr lang="en-US" dirty="0" err="1" smtClean="0"/>
              <a:t>BaBar</a:t>
            </a:r>
            <a:r>
              <a:rPr lang="en-US" dirty="0" smtClean="0"/>
              <a:t> &amp; Belle searches</a:t>
            </a:r>
          </a:p>
          <a:p>
            <a:r>
              <a:rPr lang="en-US" dirty="0" smtClean="0"/>
              <a:t>    for B</a:t>
            </a:r>
            <a:r>
              <a:rPr lang="en-US" sz="1200" dirty="0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K</a:t>
            </a:r>
            <a:r>
              <a:rPr lang="en-US" baseline="30000" dirty="0" smtClean="0">
                <a:sym typeface="Wingdings"/>
              </a:rPr>
              <a:t>”</a:t>
            </a:r>
            <a:r>
              <a:rPr lang="en-US" dirty="0" smtClean="0">
                <a:sym typeface="Wingdings"/>
              </a:rPr>
              <a:t>X</a:t>
            </a:r>
            <a:r>
              <a:rPr lang="en-US" baseline="30000" dirty="0" smtClean="0">
                <a:sym typeface="Wingdings"/>
              </a:rPr>
              <a:t>±”</a:t>
            </a:r>
            <a:r>
              <a:rPr lang="en-US" dirty="0" smtClean="0">
                <a:sym typeface="Wingdings"/>
              </a:rPr>
              <a:t>; </a:t>
            </a:r>
            <a:r>
              <a:rPr lang="en-US" baseline="30000" dirty="0" smtClean="0"/>
              <a:t>“</a:t>
            </a:r>
            <a:r>
              <a:rPr lang="en-US" dirty="0" smtClean="0"/>
              <a:t>X</a:t>
            </a:r>
            <a:r>
              <a:rPr lang="en-US" baseline="30000" dirty="0" smtClean="0"/>
              <a:t>±“</a:t>
            </a:r>
            <a:r>
              <a:rPr lang="en-US" sz="1200" dirty="0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ρ</a:t>
            </a:r>
            <a:r>
              <a:rPr lang="en-US" baseline="30000" dirty="0" smtClean="0">
                <a:sym typeface="Wingdings"/>
              </a:rPr>
              <a:t>±</a:t>
            </a:r>
            <a:r>
              <a:rPr lang="en-US" dirty="0" smtClean="0">
                <a:sym typeface="Wingdings"/>
              </a:rPr>
              <a:t> J/ψ found nothing):</a:t>
            </a:r>
            <a:endParaRPr lang="en-US" dirty="0"/>
          </a:p>
        </p:txBody>
      </p:sp>
      <p:pic>
        <p:nvPicPr>
          <p:cNvPr id="20" name="Picture 19" descr="Screen Shot 2017-01-13 at 4.30.03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1565" y="4496472"/>
            <a:ext cx="2358159" cy="177094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105856" y="4496472"/>
            <a:ext cx="594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Belle</a:t>
            </a:r>
            <a:endParaRPr lang="en-US" sz="1600" dirty="0"/>
          </a:p>
        </p:txBody>
      </p:sp>
      <p:graphicFrame>
        <p:nvGraphicFramePr>
          <p:cNvPr id="78852" name="Object 4"/>
          <p:cNvGraphicFramePr>
            <a:graphicFrameLocks noChangeAspect="1"/>
          </p:cNvGraphicFramePr>
          <p:nvPr/>
        </p:nvGraphicFramePr>
        <p:xfrm>
          <a:off x="7245824" y="4259318"/>
          <a:ext cx="1404937" cy="2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840" name="Equation" r:id="rId8" imgW="1193800" imgH="241300" progId="Equation.DSMT4">
                  <p:embed/>
                </p:oleObj>
              </mc:Choice>
              <mc:Fallback>
                <p:oleObj name="Equation" r:id="rId8" imgW="1193800" imgH="2413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45824" y="4259318"/>
                        <a:ext cx="1404937" cy="284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Straight Arrow Connector 30"/>
          <p:cNvCxnSpPr/>
          <p:nvPr/>
        </p:nvCxnSpPr>
        <p:spPr>
          <a:xfrm rot="5400000">
            <a:off x="7704551" y="4839045"/>
            <a:ext cx="279867" cy="1588"/>
          </a:xfrm>
          <a:prstGeom prst="straightConnector1">
            <a:avLst/>
          </a:prstGeom>
          <a:ln w="28575">
            <a:solidFill>
              <a:srgbClr val="660066"/>
            </a:solidFill>
            <a:prstDash val="solid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769532" y="5785884"/>
            <a:ext cx="928459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000090"/>
                </a:solidFill>
              </a:rPr>
              <a:t>PRD 84, 052004 </a:t>
            </a:r>
            <a:endParaRPr lang="en-US" sz="900" dirty="0">
              <a:solidFill>
                <a:srgbClr val="000090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80894" y="4525963"/>
            <a:ext cx="2146956" cy="1770949"/>
          </a:xfrm>
          <a:prstGeom prst="rect">
            <a:avLst/>
          </a:prstGeom>
        </p:spPr>
      </p:pic>
      <p:graphicFrame>
        <p:nvGraphicFramePr>
          <p:cNvPr id="78857" name="Object 9"/>
          <p:cNvGraphicFramePr>
            <a:graphicFrameLocks noChangeAspect="1"/>
          </p:cNvGraphicFramePr>
          <p:nvPr/>
        </p:nvGraphicFramePr>
        <p:xfrm>
          <a:off x="5153862" y="4212175"/>
          <a:ext cx="1330325" cy="284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841" name="Equation" r:id="rId11" imgW="1130300" imgH="241300" progId="Equation.DSMT4">
                  <p:embed/>
                </p:oleObj>
              </mc:Choice>
              <mc:Fallback>
                <p:oleObj name="Equation" r:id="rId11" imgW="1130300" imgH="2413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3862" y="4212175"/>
                        <a:ext cx="1330325" cy="284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6062349" y="4543481"/>
            <a:ext cx="594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Belle</a:t>
            </a:r>
            <a:endParaRPr lang="en-US" sz="1600" dirty="0"/>
          </a:p>
        </p:txBody>
      </p:sp>
      <p:sp>
        <p:nvSpPr>
          <p:cNvPr id="30" name="Rectangle 29"/>
          <p:cNvSpPr/>
          <p:nvPr/>
        </p:nvSpPr>
        <p:spPr>
          <a:xfrm>
            <a:off x="7447016" y="6145194"/>
            <a:ext cx="1343318" cy="1719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2" name="Object 6"/>
          <p:cNvGraphicFramePr>
            <a:graphicFrameLocks noChangeAspect="1"/>
          </p:cNvGraphicFramePr>
          <p:nvPr/>
        </p:nvGraphicFramePr>
        <p:xfrm>
          <a:off x="7194941" y="6154368"/>
          <a:ext cx="1298172" cy="2427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842" name="Equation" r:id="rId13" imgW="914400" imgH="241300" progId="Equation.DSMT4">
                  <p:embed/>
                </p:oleObj>
              </mc:Choice>
              <mc:Fallback>
                <p:oleObj name="Equation" r:id="rId13" imgW="914400" imgH="2413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4941" y="6154368"/>
                        <a:ext cx="1298172" cy="2427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33"/>
          <p:cNvSpPr/>
          <p:nvPr/>
        </p:nvSpPr>
        <p:spPr>
          <a:xfrm>
            <a:off x="5125976" y="6180230"/>
            <a:ext cx="1343318" cy="1719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5" name="Object 6"/>
          <p:cNvGraphicFramePr>
            <a:graphicFrameLocks noChangeAspect="1"/>
          </p:cNvGraphicFramePr>
          <p:nvPr/>
        </p:nvGraphicFramePr>
        <p:xfrm>
          <a:off x="5119153" y="6136850"/>
          <a:ext cx="1298172" cy="2427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843" name="Equation" r:id="rId15" imgW="914400" imgH="241300" progId="Equation.DSMT4">
                  <p:embed/>
                </p:oleObj>
              </mc:Choice>
              <mc:Fallback>
                <p:oleObj name="Equation" r:id="rId15" imgW="914400" imgH="2413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9153" y="6136850"/>
                        <a:ext cx="1298172" cy="2427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574" y="-1648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Bf</a:t>
            </a:r>
            <a:r>
              <a:rPr lang="en-US" dirty="0" smtClean="0"/>
              <a:t>(Y</a:t>
            </a:r>
            <a:r>
              <a:rPr lang="en-US" sz="3556" dirty="0" smtClean="0"/>
              <a:t>(4260)</a:t>
            </a:r>
            <a:r>
              <a:rPr lang="en-US" sz="2667" dirty="0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ππJ/ψ) </a:t>
            </a:r>
            <a:r>
              <a:rPr lang="en-US" i="1" dirty="0" err="1" smtClean="0">
                <a:sym typeface="Wingdings"/>
              </a:rPr>
              <a:t>vs</a:t>
            </a:r>
            <a:r>
              <a:rPr lang="en-US" dirty="0" smtClean="0">
                <a:sym typeface="Wingdings"/>
              </a:rPr>
              <a:t> </a:t>
            </a:r>
            <a:r>
              <a:rPr lang="en-US" i="1" dirty="0" smtClean="0">
                <a:sym typeface="Wingdings"/>
              </a:rPr>
              <a:t>Bf</a:t>
            </a:r>
            <a:r>
              <a:rPr lang="en-US" dirty="0" smtClean="0">
                <a:sym typeface="Wingdings"/>
              </a:rPr>
              <a:t>(Y</a:t>
            </a:r>
            <a:r>
              <a:rPr lang="en-US" sz="3556" dirty="0" smtClean="0">
                <a:sym typeface="Wingdings"/>
              </a:rPr>
              <a:t>(4260)</a:t>
            </a:r>
            <a:r>
              <a:rPr lang="en-US" sz="2667" dirty="0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ωχ</a:t>
            </a:r>
            <a:r>
              <a:rPr lang="en-US" baseline="-25000" dirty="0" smtClean="0">
                <a:sym typeface="Wingdings"/>
              </a:rPr>
              <a:t>c0</a:t>
            </a:r>
            <a:r>
              <a:rPr lang="en-US" dirty="0" smtClean="0">
                <a:sym typeface="Wingdings"/>
              </a:rPr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780" y="1238157"/>
            <a:ext cx="4018014" cy="33463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1599694"/>
            <a:ext cx="4153780" cy="305196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77721" y="1984874"/>
            <a:ext cx="1538450" cy="10268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980873" y="1984874"/>
            <a:ext cx="1978786" cy="5723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83119" y="2245105"/>
            <a:ext cx="1920187" cy="1588"/>
          </a:xfrm>
          <a:prstGeom prst="line">
            <a:avLst/>
          </a:prstGeom>
          <a:ln w="158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719484" y="2557229"/>
            <a:ext cx="2012695" cy="1588"/>
          </a:xfrm>
          <a:prstGeom prst="line">
            <a:avLst/>
          </a:prstGeom>
          <a:ln w="15875">
            <a:solidFill>
              <a:srgbClr val="FF66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16739" name="Object 3"/>
          <p:cNvGraphicFramePr>
            <a:graphicFrameLocks noChangeAspect="1"/>
          </p:cNvGraphicFramePr>
          <p:nvPr/>
        </p:nvGraphicFramePr>
        <p:xfrm>
          <a:off x="6732179" y="2432460"/>
          <a:ext cx="10541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914" name="Equation" r:id="rId5" imgW="1054100" imgH="266700" progId="Equation.DSMT4">
                  <p:embed/>
                </p:oleObj>
              </mc:Choice>
              <mc:Fallback>
                <p:oleObj name="Equation" r:id="rId5" imgW="1054100" imgH="2667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179" y="2432460"/>
                        <a:ext cx="105410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/>
          <p:cNvSpPr/>
          <p:nvPr/>
        </p:nvSpPr>
        <p:spPr>
          <a:xfrm>
            <a:off x="5423116" y="1312790"/>
            <a:ext cx="2359742" cy="4842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5711525" y="1391469"/>
          <a:ext cx="157956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915" name="Equation" r:id="rId7" imgW="787400" imgH="266700" progId="Equation.DSMT4">
                  <p:embed/>
                </p:oleObj>
              </mc:Choice>
              <mc:Fallback>
                <p:oleObj name="Equation" r:id="rId7" imgW="787400" imgH="2667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1525" y="1391469"/>
                        <a:ext cx="1579562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6741" name="Object 5"/>
          <p:cNvGraphicFramePr>
            <a:graphicFrameLocks noChangeAspect="1"/>
          </p:cNvGraphicFramePr>
          <p:nvPr/>
        </p:nvGraphicFramePr>
        <p:xfrm>
          <a:off x="385809" y="4651662"/>
          <a:ext cx="8332365" cy="4899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916" name="Equation" r:id="rId9" imgW="4533900" imgH="266700" progId="Equation.DSMT4">
                  <p:embed/>
                </p:oleObj>
              </mc:Choice>
              <mc:Fallback>
                <p:oleObj name="Equation" r:id="rId9" imgW="4533900" imgH="2667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809" y="4651662"/>
                        <a:ext cx="8332365" cy="4899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6742" name="Object 6"/>
          <p:cNvGraphicFramePr>
            <a:graphicFrameLocks noChangeAspect="1"/>
          </p:cNvGraphicFramePr>
          <p:nvPr/>
        </p:nvGraphicFramePr>
        <p:xfrm>
          <a:off x="1407517" y="1357600"/>
          <a:ext cx="2293937" cy="48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917" name="Equation" r:id="rId11" imgW="1143000" imgH="241300" progId="Equation.DSMT4">
                  <p:embed/>
                </p:oleObj>
              </mc:Choice>
              <mc:Fallback>
                <p:oleObj name="Equation" r:id="rId11" imgW="1143000" imgH="2413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7517" y="1357600"/>
                        <a:ext cx="2293937" cy="484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6743" name="Object 7"/>
          <p:cNvGraphicFramePr>
            <a:graphicFrameLocks noChangeAspect="1"/>
          </p:cNvGraphicFramePr>
          <p:nvPr/>
        </p:nvGraphicFramePr>
        <p:xfrm>
          <a:off x="1062038" y="5337069"/>
          <a:ext cx="7283450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918" name="Equation" r:id="rId13" imgW="3962400" imgH="266700" progId="Equation.DSMT4">
                  <p:embed/>
                </p:oleObj>
              </mc:Choice>
              <mc:Fallback>
                <p:oleObj name="Equation" r:id="rId13" imgW="3962400" imgH="26670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2038" y="5337069"/>
                        <a:ext cx="7283450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Straight Connector 24"/>
          <p:cNvCxnSpPr/>
          <p:nvPr/>
        </p:nvCxnSpPr>
        <p:spPr>
          <a:xfrm>
            <a:off x="1062038" y="5337069"/>
            <a:ext cx="5500621" cy="488950"/>
          </a:xfrm>
          <a:prstGeom prst="line">
            <a:avLst/>
          </a:prstGeom>
          <a:ln w="15875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194672" y="5337069"/>
            <a:ext cx="5383049" cy="488950"/>
          </a:xfrm>
          <a:prstGeom prst="line">
            <a:avLst/>
          </a:prstGeom>
          <a:ln w="15875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3046215" y="1973536"/>
            <a:ext cx="1038286" cy="4842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>
            <a:off x="1063905" y="3784020"/>
            <a:ext cx="1920187" cy="1588"/>
          </a:xfrm>
          <a:prstGeom prst="line">
            <a:avLst/>
          </a:prstGeom>
          <a:ln w="158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16200000" flipH="1">
            <a:off x="1110546" y="3016942"/>
            <a:ext cx="1537330" cy="1"/>
          </a:xfrm>
          <a:prstGeom prst="line">
            <a:avLst/>
          </a:prstGeom>
          <a:ln w="15875">
            <a:solidFill>
              <a:schemeClr val="accent6">
                <a:lumMod val="75000"/>
              </a:schemeClr>
            </a:solidFill>
            <a:prstDash val="solid"/>
            <a:headEnd type="arrow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1194672" y="2854791"/>
            <a:ext cx="1038286" cy="3138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6745" name="Object 9"/>
          <p:cNvGraphicFramePr>
            <a:graphicFrameLocks noChangeAspect="1"/>
          </p:cNvGraphicFramePr>
          <p:nvPr/>
        </p:nvGraphicFramePr>
        <p:xfrm>
          <a:off x="1195388" y="2838836"/>
          <a:ext cx="13970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919" name="Equation" r:id="rId15" imgW="1397000" imgH="241300" progId="Equation.DSMT4">
                  <p:embed/>
                </p:oleObj>
              </mc:Choice>
              <mc:Fallback>
                <p:oleObj name="Equation" r:id="rId15" imgW="1397000" imgH="24130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5388" y="2838836"/>
                        <a:ext cx="1397000" cy="241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62"/>
            <a:ext cx="8229600" cy="815151"/>
          </a:xfrm>
        </p:spPr>
        <p:txBody>
          <a:bodyPr/>
          <a:lstStyle/>
          <a:p>
            <a:r>
              <a:rPr lang="en-US" dirty="0" smtClean="0"/>
              <a:t>What is the Y(4260)?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5075" y="979961"/>
            <a:ext cx="8174716" cy="513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Y(4260) mass is lower and width narrower than previously thought</a:t>
            </a:r>
          </a:p>
          <a:p>
            <a:r>
              <a:rPr lang="en-US" sz="800" dirty="0" smtClean="0"/>
              <a:t>    </a:t>
            </a:r>
          </a:p>
          <a:p>
            <a:r>
              <a:rPr lang="en-US" dirty="0" smtClean="0"/>
              <a:t>	“Y(4260)” </a:t>
            </a:r>
            <a:r>
              <a:rPr lang="en-US" sz="1400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Y(4220)?</a:t>
            </a:r>
          </a:p>
          <a:p>
            <a:r>
              <a:rPr lang="en-US" sz="1000" dirty="0" smtClean="0">
                <a:sym typeface="Wingdings"/>
              </a:rPr>
              <a:t>   </a:t>
            </a:r>
          </a:p>
          <a:p>
            <a:r>
              <a:rPr lang="en-US" dirty="0" smtClean="0"/>
              <a:t>If it is a DD</a:t>
            </a:r>
            <a:r>
              <a:rPr lang="en-US" baseline="-25000" dirty="0" smtClean="0"/>
              <a:t>1</a:t>
            </a:r>
            <a:r>
              <a:rPr lang="en-US" sz="1400" dirty="0" smtClean="0"/>
              <a:t>(2420) </a:t>
            </a:r>
            <a:r>
              <a:rPr lang="en-US" dirty="0" smtClean="0"/>
              <a:t>molecule:</a:t>
            </a:r>
          </a:p>
          <a:p>
            <a:r>
              <a:rPr lang="en-US" dirty="0" smtClean="0"/>
              <a:t>           B.E. ≈ 66 </a:t>
            </a:r>
            <a:r>
              <a:rPr lang="en-US" dirty="0" err="1" smtClean="0"/>
              <a:t>MeV</a:t>
            </a:r>
            <a:r>
              <a:rPr lang="en-US" dirty="0" smtClean="0"/>
              <a:t>    </a:t>
            </a:r>
            <a:r>
              <a:rPr lang="en-US" sz="1600" dirty="0" err="1" smtClean="0">
                <a:solidFill>
                  <a:srgbClr val="800000"/>
                </a:solidFill>
                <a:latin typeface="Wingdings"/>
                <a:ea typeface="Wingdings"/>
                <a:cs typeface="Wingdings"/>
              </a:rPr>
              <a:t></a:t>
            </a:r>
            <a:r>
              <a:rPr lang="en-US" sz="1600" dirty="0" err="1" smtClean="0">
                <a:solidFill>
                  <a:srgbClr val="800000"/>
                </a:solidFill>
              </a:rPr>
              <a:t>too</a:t>
            </a:r>
            <a:r>
              <a:rPr lang="en-US" sz="1600" dirty="0" smtClean="0">
                <a:solidFill>
                  <a:srgbClr val="800000"/>
                </a:solidFill>
              </a:rPr>
              <a:t> large??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  “affinity” to DD</a:t>
            </a:r>
            <a:r>
              <a:rPr lang="en-US" baseline="-25000" dirty="0" smtClean="0"/>
              <a:t>1</a:t>
            </a:r>
            <a:r>
              <a:rPr lang="en-US" sz="1400" dirty="0" smtClean="0"/>
              <a:t>(2420) </a:t>
            </a:r>
            <a:r>
              <a:rPr lang="en-US" dirty="0" smtClean="0"/>
              <a:t>should be high</a:t>
            </a:r>
          </a:p>
          <a:p>
            <a:r>
              <a:rPr lang="en-US" sz="1000" dirty="0" smtClean="0"/>
              <a:t>   </a:t>
            </a:r>
          </a:p>
          <a:p>
            <a:r>
              <a:rPr lang="en-US" dirty="0" smtClean="0"/>
              <a:t>If it is a cc-gluon hybrid:</a:t>
            </a:r>
          </a:p>
          <a:p>
            <a:r>
              <a:rPr lang="en-US" dirty="0" smtClean="0"/>
              <a:t>	   its mass is ~65 </a:t>
            </a:r>
            <a:r>
              <a:rPr lang="en-US" dirty="0" err="1" smtClean="0"/>
              <a:t>MeV</a:t>
            </a:r>
            <a:r>
              <a:rPr lang="en-US" dirty="0" smtClean="0"/>
              <a:t> below current </a:t>
            </a:r>
            <a:r>
              <a:rPr lang="en-US" sz="1600" dirty="0" smtClean="0"/>
              <a:t>(m</a:t>
            </a:r>
            <a:r>
              <a:rPr lang="en-US" sz="1600" baseline="-25000" dirty="0" smtClean="0"/>
              <a:t>π</a:t>
            </a:r>
            <a:r>
              <a:rPr lang="en-US" sz="1600" dirty="0" smtClean="0"/>
              <a:t>≈400 </a:t>
            </a:r>
            <a:r>
              <a:rPr lang="en-US" sz="1600" dirty="0" err="1" smtClean="0"/>
              <a:t>MeV</a:t>
            </a:r>
            <a:r>
              <a:rPr lang="en-US" sz="1600" dirty="0" smtClean="0"/>
              <a:t>) </a:t>
            </a:r>
            <a:r>
              <a:rPr lang="en-US" dirty="0" smtClean="0"/>
              <a:t>LQCD predictions  </a:t>
            </a:r>
            <a:r>
              <a:rPr lang="en-US" sz="1600" dirty="0" err="1" smtClean="0">
                <a:solidFill>
                  <a:srgbClr val="800000"/>
                </a:solidFill>
                <a:latin typeface="Wingdings"/>
                <a:ea typeface="Wingdings"/>
                <a:cs typeface="Wingdings"/>
              </a:rPr>
              <a:t></a:t>
            </a:r>
            <a:r>
              <a:rPr lang="en-US" sz="1600" dirty="0" smtClean="0">
                <a:solidFill>
                  <a:srgbClr val="800000"/>
                </a:solidFill>
              </a:rPr>
              <a:t> not so bad?  </a:t>
            </a:r>
          </a:p>
          <a:p>
            <a:r>
              <a:rPr lang="en-US" dirty="0" smtClean="0"/>
              <a:t>	   “affinity” to DD</a:t>
            </a:r>
            <a:r>
              <a:rPr lang="en-US" baseline="-25000" dirty="0" smtClean="0"/>
              <a:t>0</a:t>
            </a:r>
            <a:r>
              <a:rPr lang="en-US" sz="1400" dirty="0" smtClean="0"/>
              <a:t>(2400) </a:t>
            </a:r>
            <a:r>
              <a:rPr lang="en-US" dirty="0" smtClean="0"/>
              <a:t>should be high  </a:t>
            </a:r>
          </a:p>
          <a:p>
            <a:r>
              <a:rPr lang="en-US" sz="1000" dirty="0" smtClean="0"/>
              <a:t>   </a:t>
            </a:r>
          </a:p>
          <a:p>
            <a:r>
              <a:rPr lang="en-US" dirty="0" smtClean="0"/>
              <a:t>If it is a QCD </a:t>
            </a:r>
            <a:r>
              <a:rPr lang="en-US" dirty="0" err="1" smtClean="0"/>
              <a:t>diquark</a:t>
            </a:r>
            <a:r>
              <a:rPr lang="en-US" dirty="0" smtClean="0"/>
              <a:t>–</a:t>
            </a:r>
            <a:r>
              <a:rPr lang="en-US" dirty="0" err="1" smtClean="0"/>
              <a:t>diantiquark</a:t>
            </a:r>
            <a:r>
              <a:rPr lang="en-US" dirty="0" smtClean="0"/>
              <a:t> </a:t>
            </a:r>
            <a:r>
              <a:rPr lang="en-US" dirty="0" err="1" smtClean="0"/>
              <a:t>tetraquark</a:t>
            </a:r>
            <a:r>
              <a:rPr lang="en-US" dirty="0" smtClean="0"/>
              <a:t>:</a:t>
            </a:r>
          </a:p>
          <a:p>
            <a:r>
              <a:rPr lang="en-US" dirty="0" smtClean="0"/>
              <a:t>	    it should have </a:t>
            </a:r>
            <a:r>
              <a:rPr lang="en-US" dirty="0" err="1" smtClean="0"/>
              <a:t>Isospin</a:t>
            </a:r>
            <a:r>
              <a:rPr lang="en-US" dirty="0" smtClean="0"/>
              <a:t>- &amp; SU</a:t>
            </a:r>
            <a:r>
              <a:rPr lang="en-US" baseline="-25000" dirty="0" smtClean="0"/>
              <a:t>F</a:t>
            </a:r>
            <a:r>
              <a:rPr lang="en-US" dirty="0" smtClean="0"/>
              <a:t>(3)-multiplet partner states   </a:t>
            </a:r>
            <a:r>
              <a:rPr lang="en-US" sz="1600" dirty="0" err="1" smtClean="0">
                <a:solidFill>
                  <a:srgbClr val="800000"/>
                </a:solidFill>
                <a:latin typeface="Wingdings"/>
                <a:ea typeface="Wingdings"/>
                <a:cs typeface="Wingdings"/>
              </a:rPr>
              <a:t></a:t>
            </a:r>
            <a:r>
              <a:rPr lang="en-US" sz="1600" dirty="0" smtClean="0">
                <a:solidFill>
                  <a:srgbClr val="800000"/>
                </a:solidFill>
              </a:rPr>
              <a:t> not seen</a:t>
            </a:r>
          </a:p>
          <a:p>
            <a:r>
              <a:rPr lang="en-US" sz="1000" dirty="0" smtClean="0"/>
              <a:t>   </a:t>
            </a:r>
          </a:p>
          <a:p>
            <a:r>
              <a:rPr lang="en-US" dirty="0" smtClean="0"/>
              <a:t>If it is </a:t>
            </a:r>
            <a:r>
              <a:rPr lang="en-US" dirty="0" err="1" smtClean="0"/>
              <a:t>hadrocharmonium</a:t>
            </a:r>
            <a:r>
              <a:rPr lang="en-US" dirty="0" smtClean="0"/>
              <a:t>:</a:t>
            </a:r>
          </a:p>
          <a:p>
            <a:r>
              <a:rPr lang="en-US" dirty="0" smtClean="0"/>
              <a:t>	    decays to non-J/</a:t>
            </a:r>
            <a:r>
              <a:rPr lang="en-US" dirty="0" err="1" smtClean="0"/>
              <a:t>ψ(h</a:t>
            </a:r>
            <a:r>
              <a:rPr lang="en-US" baseline="-25000" dirty="0" err="1" smtClean="0"/>
              <a:t>c</a:t>
            </a:r>
            <a:r>
              <a:rPr lang="en-US" dirty="0" smtClean="0"/>
              <a:t>) </a:t>
            </a:r>
            <a:r>
              <a:rPr lang="en-US" dirty="0" err="1" smtClean="0"/>
              <a:t>charmonium</a:t>
            </a:r>
            <a:r>
              <a:rPr lang="en-US" dirty="0" smtClean="0"/>
              <a:t> states should be suppressed</a:t>
            </a:r>
          </a:p>
          <a:p>
            <a:r>
              <a:rPr lang="en-US" sz="1000" dirty="0" smtClean="0"/>
              <a:t>   </a:t>
            </a:r>
          </a:p>
          <a:p>
            <a:r>
              <a:rPr lang="en-US" dirty="0" smtClean="0"/>
              <a:t>BESIII is well suited to further investigate this intriguing puzzle  </a:t>
            </a:r>
          </a:p>
          <a:p>
            <a:r>
              <a:rPr lang="en-US" dirty="0" smtClean="0"/>
              <a:t>	  </a:t>
            </a:r>
          </a:p>
          <a:p>
            <a:r>
              <a:rPr lang="en-US" dirty="0" smtClean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 rot="10800000">
            <a:off x="1566019" y="184937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0800000">
            <a:off x="2565008" y="239873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0800000">
            <a:off x="2620224" y="336856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0800000">
            <a:off x="1520696" y="2858623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_</a:t>
            </a:r>
            <a:endParaRPr lang="en-US" sz="1600" dirty="0"/>
          </a:p>
        </p:txBody>
      </p:sp>
      <p:graphicFrame>
        <p:nvGraphicFramePr>
          <p:cNvPr id="108548" name="Object 4"/>
          <p:cNvGraphicFramePr>
            <a:graphicFrameLocks noChangeAspect="1"/>
          </p:cNvGraphicFramePr>
          <p:nvPr/>
        </p:nvGraphicFramePr>
        <p:xfrm>
          <a:off x="6522331" y="5216959"/>
          <a:ext cx="2367460" cy="32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838" name="Equation" r:id="rId3" imgW="1498600" imgH="203200" progId="Equation.DSMT4">
                  <p:embed/>
                </p:oleObj>
              </mc:Choice>
              <mc:Fallback>
                <p:oleObj name="Equation" r:id="rId3" imgW="1498600" imgH="2032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2331" y="5216959"/>
                        <a:ext cx="2367460" cy="321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8550" name="Object 6"/>
          <p:cNvGraphicFramePr>
            <a:graphicFrameLocks noChangeAspect="1"/>
          </p:cNvGraphicFramePr>
          <p:nvPr/>
        </p:nvGraphicFramePr>
        <p:xfrm>
          <a:off x="7441758" y="4780750"/>
          <a:ext cx="1283919" cy="285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839" name="Equation" r:id="rId5" imgW="914400" imgH="203200" progId="Equation.DSMT4">
                  <p:embed/>
                </p:oleObj>
              </mc:Choice>
              <mc:Fallback>
                <p:oleObj name="Equation" r:id="rId5" imgW="914400" imgH="2032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1758" y="4780750"/>
                        <a:ext cx="1283919" cy="2853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61235"/>
            <a:ext cx="8229600" cy="1143000"/>
          </a:xfrm>
        </p:spPr>
        <p:txBody>
          <a:bodyPr/>
          <a:lstStyle/>
          <a:p>
            <a:r>
              <a:rPr lang="en-US" dirty="0" smtClean="0"/>
              <a:t>Big job/opportunity for BESIII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157" y="0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2157" y="1143000"/>
            <a:ext cx="8749498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The study of the spectrum of hadrons has taught us lots of physics</a:t>
            </a:r>
          </a:p>
          <a:p>
            <a:r>
              <a:rPr lang="en-US" sz="2200" dirty="0" smtClean="0"/>
              <a:t>           -- discovery of flavor</a:t>
            </a:r>
          </a:p>
          <a:p>
            <a:r>
              <a:rPr lang="en-US" sz="2200" dirty="0" smtClean="0"/>
              <a:t>           -- prediction of quarks</a:t>
            </a:r>
          </a:p>
          <a:p>
            <a:r>
              <a:rPr lang="en-US" sz="2200" dirty="0" smtClean="0"/>
              <a:t>           -- etc.</a:t>
            </a:r>
          </a:p>
          <a:p>
            <a:endParaRPr lang="en-US" sz="2200" dirty="0" smtClean="0"/>
          </a:p>
          <a:p>
            <a:r>
              <a:rPr lang="en-US" sz="2200" dirty="0" smtClean="0"/>
              <a:t>After 70 years of research, the </a:t>
            </a:r>
            <a:r>
              <a:rPr lang="en-US" sz="2200" dirty="0" err="1" smtClean="0"/>
              <a:t>hadron</a:t>
            </a:r>
            <a:r>
              <a:rPr lang="en-US" sz="2200" dirty="0" smtClean="0"/>
              <a:t> spectrum is still not well understood</a:t>
            </a:r>
          </a:p>
          <a:p>
            <a:endParaRPr lang="en-US" sz="2200" dirty="0" smtClean="0"/>
          </a:p>
          <a:p>
            <a:r>
              <a:rPr lang="en-US" sz="2200" dirty="0" smtClean="0"/>
              <a:t>There are many interesting puzzles, with new ones appearing every year </a:t>
            </a:r>
          </a:p>
          <a:p>
            <a:endParaRPr lang="en-US" sz="2200" dirty="0" smtClean="0"/>
          </a:p>
          <a:p>
            <a:r>
              <a:rPr lang="en-US" sz="2200" dirty="0" smtClean="0"/>
              <a:t>This is an experiment-driven subject: theory is way behind experiment</a:t>
            </a:r>
          </a:p>
          <a:p>
            <a:endParaRPr lang="en-US" sz="2200" dirty="0" smtClean="0"/>
          </a:p>
          <a:p>
            <a:r>
              <a:rPr lang="en-US" sz="2200" dirty="0" smtClean="0"/>
              <a:t>We need a major breakthrough or a new revolutionary idea </a:t>
            </a:r>
          </a:p>
          <a:p>
            <a:endParaRPr lang="en-US" sz="2200" dirty="0" smtClean="0"/>
          </a:p>
          <a:p>
            <a:r>
              <a:rPr lang="en-US" sz="2200" dirty="0" smtClean="0"/>
              <a:t>The BESIII experiment is well suited to make such a major breakthrough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50" y="2908300"/>
            <a:ext cx="7759700" cy="10414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lecture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82" y="1406234"/>
            <a:ext cx="7754998" cy="450653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279738" y="4750333"/>
            <a:ext cx="1387548" cy="493847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279756" y="4549993"/>
            <a:ext cx="1387548" cy="435504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481806" y="2647290"/>
            <a:ext cx="1387548" cy="493847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484" y="229167"/>
            <a:ext cx="8229600" cy="1143000"/>
          </a:xfrm>
        </p:spPr>
        <p:txBody>
          <a:bodyPr/>
          <a:lstStyle/>
          <a:p>
            <a:r>
              <a:rPr lang="en-US" dirty="0" smtClean="0"/>
              <a:t>Discovery of the X(3872)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235" y="1786534"/>
            <a:ext cx="2837195" cy="38850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37554" y="3202541"/>
            <a:ext cx="684803" cy="27699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X(3872)</a:t>
            </a:r>
            <a:endParaRPr lang="en-US" sz="1200" b="1" dirty="0">
              <a:solidFill>
                <a:schemeClr val="bg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rot="5400000">
            <a:off x="3983436" y="3672773"/>
            <a:ext cx="1255934" cy="8694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995227" y="4048461"/>
            <a:ext cx="599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Symbol"/>
              </a:rPr>
              <a:t>π</a:t>
            </a:r>
            <a:r>
              <a:rPr lang="en-US" baseline="30000" dirty="0" err="1" smtClean="0">
                <a:solidFill>
                  <a:srgbClr val="FF0000"/>
                </a:solidFill>
                <a:latin typeface="Symbol"/>
              </a:rPr>
              <a:t>+</a:t>
            </a:r>
            <a:r>
              <a:rPr lang="en-US" dirty="0" err="1" smtClean="0">
                <a:solidFill>
                  <a:srgbClr val="FF0000"/>
                </a:solidFill>
                <a:latin typeface="Symbol"/>
              </a:rPr>
              <a:t>π</a:t>
            </a:r>
            <a:r>
              <a:rPr lang="en-US" baseline="30000" dirty="0" smtClean="0">
                <a:solidFill>
                  <a:srgbClr val="FF0000"/>
                </a:solidFill>
                <a:latin typeface="Symbol"/>
              </a:rPr>
              <a:t>-</a:t>
            </a:r>
            <a:endParaRPr lang="en-US" baseline="30000" dirty="0">
              <a:solidFill>
                <a:srgbClr val="FF0000"/>
              </a:solidFill>
              <a:latin typeface="Symbo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824" y="-8731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Select B</a:t>
            </a:r>
            <a:r>
              <a:rPr lang="en-US" sz="3600" dirty="0" smtClean="0">
                <a:sym typeface="Wingdings"/>
              </a:rPr>
              <a:t>K</a:t>
            </a:r>
            <a:r>
              <a:rPr lang="en-US" sz="3600" dirty="0" smtClean="0">
                <a:latin typeface="Symbol"/>
                <a:sym typeface="Wingdings"/>
              </a:rPr>
              <a:t>ψ</a:t>
            </a:r>
            <a:r>
              <a:rPr lang="en-US" sz="3600" dirty="0" smtClean="0">
                <a:sym typeface="Wingdings"/>
              </a:rPr>
              <a:t>’;   </a:t>
            </a:r>
            <a:r>
              <a:rPr lang="en-US" sz="3600" dirty="0" smtClean="0">
                <a:latin typeface="Symbol"/>
                <a:sym typeface="Wingdings"/>
              </a:rPr>
              <a:t>ψ</a:t>
            </a:r>
            <a:r>
              <a:rPr lang="en-US" sz="3600" dirty="0" smtClean="0">
                <a:sym typeface="Wingdings"/>
              </a:rPr>
              <a:t>’</a:t>
            </a:r>
            <a:r>
              <a:rPr lang="en-US" sz="3600" dirty="0" smtClean="0">
                <a:latin typeface="Symbol"/>
                <a:sym typeface="Wingdings"/>
              </a:rPr>
              <a:t>π</a:t>
            </a:r>
            <a:r>
              <a:rPr lang="en-US" sz="3600" baseline="30000" dirty="0" smtClean="0">
                <a:sym typeface="Wingdings"/>
              </a:rPr>
              <a:t>+</a:t>
            </a:r>
            <a:r>
              <a:rPr lang="en-US" sz="3600" dirty="0" smtClean="0">
                <a:latin typeface="Symbol"/>
                <a:sym typeface="Wingdings"/>
              </a:rPr>
              <a:t>π</a:t>
            </a:r>
            <a:r>
              <a:rPr lang="en-US" sz="3600" baseline="30000" dirty="0" smtClean="0">
                <a:sym typeface="Wingdings"/>
              </a:rPr>
              <a:t>-</a:t>
            </a:r>
            <a:r>
              <a:rPr lang="en-US" sz="3600" dirty="0" smtClean="0">
                <a:sym typeface="Wingdings"/>
              </a:rPr>
              <a:t>J/</a:t>
            </a:r>
            <a:r>
              <a:rPr lang="en-US" sz="3600" dirty="0" smtClean="0">
                <a:latin typeface="Symbol"/>
                <a:sym typeface="Wingdings"/>
              </a:rPr>
              <a:t>ψ</a:t>
            </a:r>
            <a:endParaRPr lang="en-US" sz="3600" dirty="0"/>
          </a:p>
        </p:txBody>
      </p:sp>
      <p:pic>
        <p:nvPicPr>
          <p:cNvPr id="8" name="Picture 4" descr="x3872 carto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055688"/>
            <a:ext cx="9144000" cy="4964112"/>
          </a:xfrm>
          <a:prstGeom prst="rect">
            <a:avLst/>
          </a:prstGeom>
        </p:spPr>
      </p:pic>
      <p:sp>
        <p:nvSpPr>
          <p:cNvPr id="9" name="Oval 6"/>
          <p:cNvSpPr>
            <a:spLocks noChangeArrowheads="1"/>
          </p:cNvSpPr>
          <p:nvPr/>
        </p:nvSpPr>
        <p:spPr bwMode="auto">
          <a:xfrm>
            <a:off x="4572000" y="2590800"/>
            <a:ext cx="1219200" cy="1219200"/>
          </a:xfrm>
          <a:prstGeom prst="ellipse">
            <a:avLst/>
          </a:prstGeom>
          <a:solidFill>
            <a:srgbClr val="FF6600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 dirty="0" smtClean="0">
                <a:latin typeface="Comic Sans MS" pitchFamily="1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Symbol" pitchFamily="1" charset="2"/>
              </a:rPr>
              <a:t>ψ</a:t>
            </a:r>
            <a:r>
              <a:rPr lang="en-US" sz="3200" b="1" dirty="0" smtClean="0">
                <a:solidFill>
                  <a:schemeClr val="bg1"/>
                </a:solidFill>
                <a:latin typeface="Symbol" pitchFamily="1" charset="2"/>
              </a:rPr>
              <a:t>’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6553200" y="838200"/>
            <a:ext cx="2590800" cy="43434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pitchFamily="1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101636" y="3265920"/>
            <a:ext cx="705033" cy="71688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B</a:t>
            </a:r>
            <a:r>
              <a:rPr lang="en-US" sz="2800" baseline="30000" dirty="0" smtClean="0"/>
              <a:t>0</a:t>
            </a:r>
            <a:endParaRPr lang="en-US" sz="2800" baseline="30000" dirty="0"/>
          </a:p>
        </p:txBody>
      </p:sp>
      <p:sp>
        <p:nvSpPr>
          <p:cNvPr id="15" name="Oval 6"/>
          <p:cNvSpPr>
            <a:spLocks noChangeArrowheads="1"/>
          </p:cNvSpPr>
          <p:nvPr/>
        </p:nvSpPr>
        <p:spPr bwMode="auto">
          <a:xfrm>
            <a:off x="4572000" y="4285440"/>
            <a:ext cx="637713" cy="575520"/>
          </a:xfrm>
          <a:prstGeom prst="ellipse">
            <a:avLst/>
          </a:prstGeom>
          <a:solidFill>
            <a:srgbClr val="FF6600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 dirty="0" smtClean="0">
                <a:latin typeface="Comic Sans MS" pitchFamily="1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K</a:t>
            </a:r>
            <a:r>
              <a:rPr lang="en-US" sz="3200" baseline="30000" dirty="0" smtClean="0">
                <a:solidFill>
                  <a:schemeClr val="bg1"/>
                </a:solidFill>
              </a:rPr>
              <a:t>0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101636" y="4645850"/>
            <a:ext cx="705033" cy="71688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B</a:t>
            </a:r>
            <a:r>
              <a:rPr lang="en-US" sz="2800" baseline="30000" dirty="0" smtClean="0"/>
              <a:t>0</a:t>
            </a:r>
            <a:endParaRPr lang="en-US" sz="2800" baseline="30000" dirty="0"/>
          </a:p>
        </p:txBody>
      </p:sp>
      <p:sp>
        <p:nvSpPr>
          <p:cNvPr id="17" name="TextBox 6"/>
          <p:cNvSpPr txBox="1">
            <a:spLocks noChangeArrowheads="1"/>
          </p:cNvSpPr>
          <p:nvPr/>
        </p:nvSpPr>
        <p:spPr bwMode="auto">
          <a:xfrm rot="10800000">
            <a:off x="3195335" y="4796310"/>
            <a:ext cx="3642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_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91009" y="5263541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flavor =?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1055688"/>
            <a:ext cx="1543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Belle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242" y="117467"/>
            <a:ext cx="8229600" cy="1143000"/>
          </a:xfrm>
        </p:spPr>
        <p:txBody>
          <a:bodyPr/>
          <a:lstStyle/>
          <a:p>
            <a:r>
              <a:rPr lang="en-US" dirty="0" smtClean="0"/>
              <a:t>mysterious satellite peak of the </a:t>
            </a:r>
            <a:r>
              <a:rPr lang="en-US" dirty="0" err="1" smtClean="0"/>
              <a:t>ψ</a:t>
            </a:r>
            <a:r>
              <a:rPr lang="en-US" dirty="0" smtClean="0"/>
              <a:t>’</a:t>
            </a:r>
            <a:endParaRPr lang="en-US" dirty="0"/>
          </a:p>
        </p:txBody>
      </p:sp>
      <p:pic>
        <p:nvPicPr>
          <p:cNvPr id="3" name="Picture 2" descr="belle_x3872_prl_fig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3705" y="2061280"/>
            <a:ext cx="3727115" cy="278750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0636" y="2294643"/>
            <a:ext cx="446722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00242" y="2090922"/>
            <a:ext cx="33528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78885" y="3209043"/>
            <a:ext cx="1962779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15" name="TextBox 24"/>
          <p:cNvSpPr txBox="1">
            <a:spLocks noChangeArrowheads="1"/>
          </p:cNvSpPr>
          <p:nvPr/>
        </p:nvSpPr>
        <p:spPr bwMode="auto">
          <a:xfrm>
            <a:off x="3616044" y="4147546"/>
            <a:ext cx="671979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953735"/>
                </a:solidFill>
                <a:sym typeface="Wingdings" pitchFamily="1" charset="2"/>
              </a:rPr>
              <a:t></a:t>
            </a:r>
            <a:r>
              <a:rPr lang="en-US" sz="2400" b="1" dirty="0" smtClean="0">
                <a:solidFill>
                  <a:srgbClr val="953735"/>
                </a:solidFill>
                <a:sym typeface="Wingdings" pitchFamily="1" charset="2"/>
              </a:rPr>
              <a:t>K</a:t>
            </a:r>
          </a:p>
          <a:p>
            <a:endParaRPr lang="en-US" sz="2400" b="1" baseline="30000" dirty="0">
              <a:solidFill>
                <a:srgbClr val="953735"/>
              </a:solidFill>
            </a:endParaRPr>
          </a:p>
        </p:txBody>
      </p:sp>
      <p:sp>
        <p:nvSpPr>
          <p:cNvPr id="16" name="TextBox 29"/>
          <p:cNvSpPr txBox="1">
            <a:spLocks noChangeArrowheads="1"/>
          </p:cNvSpPr>
          <p:nvPr/>
        </p:nvSpPr>
        <p:spPr bwMode="auto">
          <a:xfrm>
            <a:off x="340636" y="3209043"/>
            <a:ext cx="14843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953735"/>
                </a:solidFill>
                <a:sym typeface="Wingdings" pitchFamily="1" charset="2"/>
              </a:rPr>
              <a:t>B meson</a:t>
            </a:r>
            <a:endParaRPr lang="en-US" sz="2400" b="1" baseline="30000" dirty="0">
              <a:solidFill>
                <a:srgbClr val="953735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311244" y="3971043"/>
            <a:ext cx="3810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19" name="TextBox 22"/>
          <p:cNvSpPr txBox="1">
            <a:spLocks noChangeArrowheads="1"/>
          </p:cNvSpPr>
          <p:nvPr/>
        </p:nvSpPr>
        <p:spPr bwMode="auto">
          <a:xfrm>
            <a:off x="3311244" y="3894843"/>
            <a:ext cx="3714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953735"/>
                </a:solidFill>
              </a:rPr>
              <a:t>s</a:t>
            </a:r>
          </a:p>
          <a:p>
            <a:r>
              <a:rPr lang="en-US" sz="2400" b="1">
                <a:solidFill>
                  <a:srgbClr val="953735"/>
                </a:solidFill>
              </a:rPr>
              <a:t>q</a:t>
            </a:r>
          </a:p>
        </p:txBody>
      </p:sp>
      <p:sp>
        <p:nvSpPr>
          <p:cNvPr id="20" name="TextBox 23"/>
          <p:cNvSpPr txBox="1">
            <a:spLocks noChangeArrowheads="1"/>
          </p:cNvSpPr>
          <p:nvPr/>
        </p:nvSpPr>
        <p:spPr bwMode="auto">
          <a:xfrm>
            <a:off x="3311244" y="4008148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953735"/>
                </a:solidFill>
              </a:rPr>
              <a:t>_</a:t>
            </a:r>
          </a:p>
        </p:txBody>
      </p:sp>
      <p:sp>
        <p:nvSpPr>
          <p:cNvPr id="21" name="Oval 20"/>
          <p:cNvSpPr/>
          <p:nvPr/>
        </p:nvSpPr>
        <p:spPr>
          <a:xfrm>
            <a:off x="3311244" y="3894843"/>
            <a:ext cx="381000" cy="838200"/>
          </a:xfrm>
          <a:prstGeom prst="ellipse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437085" y="2270636"/>
            <a:ext cx="180662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367068" y="2207260"/>
            <a:ext cx="3810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367068" y="2131060"/>
            <a:ext cx="381000" cy="838200"/>
          </a:xfrm>
          <a:prstGeom prst="ellipse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26" name="TextBox 13"/>
          <p:cNvSpPr txBox="1">
            <a:spLocks noChangeArrowheads="1"/>
          </p:cNvSpPr>
          <p:nvPr/>
        </p:nvSpPr>
        <p:spPr bwMode="auto">
          <a:xfrm>
            <a:off x="3367068" y="2131060"/>
            <a:ext cx="355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953735"/>
                </a:solidFill>
              </a:rPr>
              <a:t>c</a:t>
            </a:r>
          </a:p>
          <a:p>
            <a:r>
              <a:rPr lang="en-US" sz="2400" b="1">
                <a:solidFill>
                  <a:srgbClr val="953735"/>
                </a:solidFill>
              </a:rPr>
              <a:t>c</a:t>
            </a:r>
          </a:p>
        </p:txBody>
      </p:sp>
      <p:sp>
        <p:nvSpPr>
          <p:cNvPr id="27" name="TextBox 14"/>
          <p:cNvSpPr txBox="1">
            <a:spLocks noChangeArrowheads="1"/>
          </p:cNvSpPr>
          <p:nvPr/>
        </p:nvSpPr>
        <p:spPr bwMode="auto">
          <a:xfrm>
            <a:off x="3367068" y="2256106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953735"/>
                </a:solidFill>
              </a:rPr>
              <a:t>_</a:t>
            </a:r>
          </a:p>
        </p:txBody>
      </p:sp>
      <p:sp>
        <p:nvSpPr>
          <p:cNvPr id="28" name="TextBox 24"/>
          <p:cNvSpPr txBox="1">
            <a:spLocks noChangeArrowheads="1"/>
          </p:cNvSpPr>
          <p:nvPr/>
        </p:nvSpPr>
        <p:spPr bwMode="auto">
          <a:xfrm>
            <a:off x="3679668" y="2247418"/>
            <a:ext cx="14542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rgbClr val="953735"/>
                </a:solidFill>
                <a:sym typeface="Wingdings" pitchFamily="1" charset="2"/>
              </a:rPr>
              <a:t></a:t>
            </a:r>
            <a:r>
              <a:rPr lang="en-US" sz="2400" dirty="0" smtClean="0">
                <a:solidFill>
                  <a:srgbClr val="800000"/>
                </a:solidFill>
                <a:latin typeface="Symbol"/>
                <a:sym typeface="Wingdings"/>
              </a:rPr>
              <a:t>π</a:t>
            </a:r>
            <a:r>
              <a:rPr lang="en-US" sz="2400" baseline="30000" dirty="0" smtClean="0">
                <a:solidFill>
                  <a:srgbClr val="800000"/>
                </a:solidFill>
                <a:sym typeface="Wingdings"/>
              </a:rPr>
              <a:t>+</a:t>
            </a:r>
            <a:r>
              <a:rPr lang="en-US" sz="2400" dirty="0" smtClean="0">
                <a:solidFill>
                  <a:srgbClr val="800000"/>
                </a:solidFill>
                <a:latin typeface="Symbol"/>
                <a:sym typeface="Wingdings"/>
              </a:rPr>
              <a:t>π</a:t>
            </a:r>
            <a:r>
              <a:rPr lang="en-US" sz="2400" baseline="30000" dirty="0" smtClean="0">
                <a:solidFill>
                  <a:srgbClr val="800000"/>
                </a:solidFill>
                <a:sym typeface="Wingdings"/>
              </a:rPr>
              <a:t>-</a:t>
            </a:r>
            <a:r>
              <a:rPr lang="en-US" sz="2400" dirty="0" smtClean="0">
                <a:solidFill>
                  <a:srgbClr val="800000"/>
                </a:solidFill>
                <a:sym typeface="Wingdings"/>
              </a:rPr>
              <a:t>J/</a:t>
            </a:r>
            <a:r>
              <a:rPr lang="en-US" sz="2400" dirty="0" smtClean="0">
                <a:solidFill>
                  <a:srgbClr val="800000"/>
                </a:solidFill>
                <a:latin typeface="Symbol"/>
                <a:sym typeface="Wingdings"/>
              </a:rPr>
              <a:t>ψ</a:t>
            </a:r>
            <a:endParaRPr lang="en-US" sz="2400" b="1" dirty="0" smtClean="0">
              <a:solidFill>
                <a:srgbClr val="800000"/>
              </a:solidFill>
              <a:sym typeface="Wingdings" pitchFamily="1" charset="2"/>
            </a:endParaRPr>
          </a:p>
          <a:p>
            <a:endParaRPr lang="en-US" sz="2400" b="1" baseline="30000" dirty="0">
              <a:solidFill>
                <a:srgbClr val="953735"/>
              </a:solidFill>
            </a:endParaRPr>
          </a:p>
        </p:txBody>
      </p:sp>
      <p:sp>
        <p:nvSpPr>
          <p:cNvPr id="29" name="TextBox 24"/>
          <p:cNvSpPr txBox="1">
            <a:spLocks noChangeArrowheads="1"/>
          </p:cNvSpPr>
          <p:nvPr/>
        </p:nvSpPr>
        <p:spPr bwMode="auto">
          <a:xfrm>
            <a:off x="6169359" y="4725105"/>
            <a:ext cx="2598488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rgbClr val="953735"/>
                </a:solidFill>
                <a:sym typeface="Wingdings" pitchFamily="1" charset="2"/>
              </a:rPr>
              <a:t>M(</a:t>
            </a:r>
            <a:r>
              <a:rPr lang="en-US" sz="2400" dirty="0" smtClean="0">
                <a:solidFill>
                  <a:srgbClr val="800000"/>
                </a:solidFill>
                <a:latin typeface="Symbol"/>
                <a:sym typeface="Wingdings"/>
              </a:rPr>
              <a:t>π</a:t>
            </a:r>
            <a:r>
              <a:rPr lang="en-US" sz="2400" baseline="30000" dirty="0" smtClean="0">
                <a:solidFill>
                  <a:srgbClr val="800000"/>
                </a:solidFill>
                <a:sym typeface="Wingdings"/>
              </a:rPr>
              <a:t>+</a:t>
            </a:r>
            <a:r>
              <a:rPr lang="en-US" sz="2400" dirty="0" smtClean="0">
                <a:solidFill>
                  <a:srgbClr val="800000"/>
                </a:solidFill>
                <a:latin typeface="Symbol"/>
                <a:sym typeface="Wingdings"/>
              </a:rPr>
              <a:t>π</a:t>
            </a:r>
            <a:r>
              <a:rPr lang="en-US" sz="2400" baseline="30000" dirty="0" smtClean="0">
                <a:solidFill>
                  <a:srgbClr val="800000"/>
                </a:solidFill>
                <a:sym typeface="Wingdings"/>
              </a:rPr>
              <a:t>-</a:t>
            </a:r>
            <a:r>
              <a:rPr lang="en-US" sz="2400" dirty="0" smtClean="0">
                <a:solidFill>
                  <a:srgbClr val="800000"/>
                </a:solidFill>
                <a:sym typeface="Wingdings"/>
              </a:rPr>
              <a:t>J/</a:t>
            </a:r>
            <a:r>
              <a:rPr lang="en-US" sz="2400" dirty="0" smtClean="0">
                <a:solidFill>
                  <a:srgbClr val="800000"/>
                </a:solidFill>
                <a:latin typeface="Symbol"/>
                <a:sym typeface="Wingdings"/>
              </a:rPr>
              <a:t>ψ)-M(</a:t>
            </a:r>
            <a:r>
              <a:rPr lang="en-US" sz="2400" dirty="0" smtClean="0">
                <a:solidFill>
                  <a:srgbClr val="800000"/>
                </a:solidFill>
                <a:sym typeface="Wingdings"/>
              </a:rPr>
              <a:t>J/</a:t>
            </a:r>
            <a:r>
              <a:rPr lang="en-US" sz="2400" dirty="0" smtClean="0">
                <a:solidFill>
                  <a:srgbClr val="800000"/>
                </a:solidFill>
                <a:latin typeface="Symbol"/>
                <a:sym typeface="Wingdings"/>
              </a:rPr>
              <a:t>ψ)</a:t>
            </a:r>
            <a:endParaRPr lang="en-US" sz="2400" b="1" baseline="30000" dirty="0">
              <a:solidFill>
                <a:srgbClr val="953735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986290" y="2899480"/>
            <a:ext cx="1781557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90"/>
                </a:solidFill>
              </a:rPr>
              <a:t>Belle PRL 91, 262001 (2003)</a:t>
            </a:r>
            <a:endParaRPr lang="en-US" sz="1100" dirty="0">
              <a:solidFill>
                <a:srgbClr val="00009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74168" y="18550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神秘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453646" y="19684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卫星高峰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6143" y="104339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lecture: particle zoo </a:t>
            </a:r>
            <a:r>
              <a:rPr lang="en-US" sz="3600" dirty="0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quarks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71500" y="1746930"/>
            <a:ext cx="7808661" cy="0"/>
          </a:xfrm>
          <a:prstGeom prst="straightConnector1">
            <a:avLst/>
          </a:prstGeom>
          <a:ln w="31750">
            <a:solidFill>
              <a:schemeClr val="accent3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36570" y="1314462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1947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99935" y="1285265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1964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17" y="3244575"/>
            <a:ext cx="1317135" cy="11127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70" y="4995900"/>
            <a:ext cx="916206" cy="12417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7200" y="2771775"/>
            <a:ext cx="93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dirty="0" smtClean="0"/>
              <a:t>(1236)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22320" y="4750284"/>
            <a:ext cx="94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Symbol" charset="2"/>
                <a:ea typeface="Symbol" charset="2"/>
                <a:cs typeface="Symbol" charset="2"/>
              </a:rPr>
              <a:t>X</a:t>
            </a:r>
            <a:r>
              <a:rPr lang="en-US" smtClean="0"/>
              <a:t>(1315)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5216" y="5365512"/>
            <a:ext cx="1774825" cy="129723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904982" y="5067340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baseline="30000" dirty="0" smtClean="0">
                <a:latin typeface="Symbol" charset="2"/>
                <a:ea typeface="Symbol" charset="2"/>
                <a:cs typeface="Symbol" charset="2"/>
              </a:rPr>
              <a:t>*</a:t>
            </a:r>
            <a:r>
              <a:rPr lang="en-US" dirty="0" smtClean="0"/>
              <a:t>(1315)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71500" y="2386013"/>
            <a:ext cx="111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dirty="0" err="1" smtClean="0"/>
              <a:t>,K,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L,S</a:t>
            </a:r>
            <a:r>
              <a:rPr lang="en-US" dirty="0" smtClean="0"/>
              <a:t>,</a:t>
            </a:r>
            <a:r>
              <a:rPr lang="is-IS" dirty="0" smtClean="0"/>
              <a:t>…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834116" y="2368132"/>
            <a:ext cx="1321164" cy="93904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042038" y="2237699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a typeface="Symbol" charset="2"/>
                <a:cs typeface="Symbol" charset="2"/>
              </a:rPr>
              <a:t>K</a:t>
            </a:r>
            <a:r>
              <a:rPr lang="en-US" baseline="30000" dirty="0" smtClean="0">
                <a:latin typeface="Symbol" charset="2"/>
                <a:ea typeface="Symbol" charset="2"/>
                <a:cs typeface="Symbol" charset="2"/>
              </a:rPr>
              <a:t>*</a:t>
            </a:r>
            <a:r>
              <a:rPr lang="en-US" dirty="0" smtClean="0"/>
              <a:t>(890)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055897" y="3490124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r</a:t>
            </a:r>
            <a:r>
              <a:rPr lang="en-US" dirty="0" smtClean="0"/>
              <a:t>(770)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993332" y="4825299"/>
            <a:ext cx="629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 smtClean="0"/>
              <a:t>etc…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7517" y="2486610"/>
            <a:ext cx="1329706" cy="113249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3383" y="4934950"/>
            <a:ext cx="1294009" cy="1231730"/>
          </a:xfrm>
          <a:prstGeom prst="rect">
            <a:avLst/>
          </a:prstGeom>
        </p:spPr>
      </p:pic>
      <p:sp>
        <p:nvSpPr>
          <p:cNvPr id="27" name="Right Arrow 26"/>
          <p:cNvSpPr/>
          <p:nvPr/>
        </p:nvSpPr>
        <p:spPr>
          <a:xfrm>
            <a:off x="3011317" y="3998150"/>
            <a:ext cx="484005" cy="23512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26143" y="1849805"/>
            <a:ext cx="2163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many, many particles</a:t>
            </a:r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435601" y="1916833"/>
            <a:ext cx="1935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octets &amp; </a:t>
            </a:r>
            <a:r>
              <a:rPr lang="en-US" dirty="0" err="1" smtClean="0"/>
              <a:t>decuplets</a:t>
            </a:r>
            <a:endParaRPr lang="en-US" dirty="0"/>
          </a:p>
        </p:txBody>
      </p:sp>
      <p:sp>
        <p:nvSpPr>
          <p:cNvPr id="30" name="Right Arrow 29"/>
          <p:cNvSpPr/>
          <p:nvPr/>
        </p:nvSpPr>
        <p:spPr>
          <a:xfrm>
            <a:off x="4741597" y="3979269"/>
            <a:ext cx="484005" cy="23512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6670" y="3111206"/>
            <a:ext cx="1096187" cy="74825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 flipH="1">
            <a:off x="5239890" y="3810061"/>
            <a:ext cx="994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SU(3)</a:t>
            </a:r>
            <a:endParaRPr lang="en-US" sz="2800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8596" y="3508748"/>
            <a:ext cx="1378884" cy="109896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20219" y="3781427"/>
            <a:ext cx="1407666" cy="956666"/>
          </a:xfrm>
          <a:prstGeom prst="rect">
            <a:avLst/>
          </a:prstGeom>
        </p:spPr>
      </p:pic>
      <p:sp>
        <p:nvSpPr>
          <p:cNvPr id="37" name="Right Arrow 36"/>
          <p:cNvSpPr/>
          <p:nvPr/>
        </p:nvSpPr>
        <p:spPr>
          <a:xfrm>
            <a:off x="6213786" y="3949028"/>
            <a:ext cx="1058547" cy="26536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6213786" y="2685977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dirty="0" smtClean="0"/>
              <a:t>(1020)</a:t>
            </a:r>
            <a:endParaRPr lang="en-US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72333" y="3181379"/>
            <a:ext cx="1788972" cy="164392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7450507" y="2627931"/>
            <a:ext cx="1305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quarks!</a:t>
            </a:r>
            <a:endParaRPr lang="en-US" sz="28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3762270" y="1232564"/>
            <a:ext cx="1068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16 years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1450078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accent2"/>
                </a:solidFill>
                <a:latin typeface="Comic Sans MS" pitchFamily="1" charset="0"/>
                <a:ea typeface="ＭＳ Ｐゴシック" pitchFamily="1" charset="-128"/>
                <a:cs typeface="ＭＳ Ｐゴシック" pitchFamily="1" charset="-128"/>
              </a:rPr>
              <a:t>X(3872) </a:t>
            </a:r>
            <a:r>
              <a:rPr lang="en-US" sz="3200" b="1" dirty="0">
                <a:solidFill>
                  <a:schemeClr val="accent2"/>
                </a:solidFill>
                <a:latin typeface="Comic Sans MS" pitchFamily="1" charset="0"/>
                <a:ea typeface="ＭＳ Ｐゴシック" pitchFamily="1" charset="-128"/>
                <a:cs typeface="ＭＳ Ｐゴシック" pitchFamily="1" charset="-128"/>
              </a:rPr>
              <a:t>seen in many experiments</a:t>
            </a:r>
          </a:p>
        </p:txBody>
      </p:sp>
      <p:pic>
        <p:nvPicPr>
          <p:cNvPr id="29699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" y="1228402"/>
            <a:ext cx="2695575" cy="2743200"/>
          </a:xfrm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1482725"/>
            <a:ext cx="3157538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3733800" y="3170238"/>
            <a:ext cx="2162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ko-KR" sz="2000" b="1">
                <a:solidFill>
                  <a:srgbClr val="CC6600"/>
                </a:solidFill>
                <a:latin typeface="Comic Sans MS" pitchFamily="1" charset="0"/>
                <a:ea typeface="Times New Roman" pitchFamily="1" charset="0"/>
                <a:cs typeface="Times New Roman" pitchFamily="1" charset="0"/>
                <a:sym typeface="Wingdings" pitchFamily="1" charset="2"/>
              </a:rPr>
              <a:t>X(3872)</a:t>
            </a:r>
          </a:p>
        </p:txBody>
      </p:sp>
      <p:sp>
        <p:nvSpPr>
          <p:cNvPr id="29702" name="Line 6"/>
          <p:cNvSpPr>
            <a:spLocks noChangeShapeType="1"/>
          </p:cNvSpPr>
          <p:nvPr/>
        </p:nvSpPr>
        <p:spPr bwMode="auto">
          <a:xfrm flipH="1" flipV="1">
            <a:off x="4881563" y="2865438"/>
            <a:ext cx="71437" cy="284162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4800600" y="1676400"/>
            <a:ext cx="974725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ko-KR" sz="3200" b="1">
                <a:solidFill>
                  <a:srgbClr val="000066"/>
                </a:solidFill>
                <a:latin typeface="Comic Sans MS" pitchFamily="1" charset="0"/>
                <a:ea typeface="Times New Roman" pitchFamily="1" charset="0"/>
                <a:cs typeface="Times New Roman" pitchFamily="1" charset="0"/>
              </a:rPr>
              <a:t>CDF</a:t>
            </a:r>
          </a:p>
        </p:txBody>
      </p:sp>
      <p:pic>
        <p:nvPicPr>
          <p:cNvPr id="29704" name="Picture 8" descr="dzero_11-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4114800"/>
            <a:ext cx="30480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4505325" y="4912618"/>
            <a:ext cx="1965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ko-KR" sz="2000" b="1" dirty="0">
                <a:solidFill>
                  <a:srgbClr val="CC6600"/>
                </a:solidFill>
                <a:latin typeface="Comic Sans MS" pitchFamily="1" charset="0"/>
                <a:ea typeface="Times New Roman" pitchFamily="1" charset="0"/>
                <a:cs typeface="Times New Roman" pitchFamily="1" charset="0"/>
                <a:sym typeface="Wingdings" pitchFamily="1" charset="2"/>
              </a:rPr>
              <a:t>X(3872)</a:t>
            </a:r>
          </a:p>
        </p:txBody>
      </p:sp>
      <p:sp>
        <p:nvSpPr>
          <p:cNvPr id="29706" name="Line 10"/>
          <p:cNvSpPr>
            <a:spLocks noChangeShapeType="1"/>
          </p:cNvSpPr>
          <p:nvPr/>
        </p:nvSpPr>
        <p:spPr bwMode="auto">
          <a:xfrm flipH="1" flipV="1">
            <a:off x="5372100" y="4648200"/>
            <a:ext cx="76200" cy="38100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7" name="Text Box 11"/>
          <p:cNvSpPr txBox="1">
            <a:spLocks noChangeArrowheads="1"/>
          </p:cNvSpPr>
          <p:nvPr/>
        </p:nvSpPr>
        <p:spPr bwMode="auto">
          <a:xfrm>
            <a:off x="3733800" y="4648200"/>
            <a:ext cx="7715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ko-KR" sz="3200" b="1">
                <a:solidFill>
                  <a:srgbClr val="000066"/>
                </a:solidFill>
                <a:latin typeface="Comic Sans MS" pitchFamily="1" charset="0"/>
                <a:ea typeface="Times New Roman" pitchFamily="1" charset="0"/>
                <a:cs typeface="Times New Roman" pitchFamily="1" charset="0"/>
              </a:rPr>
              <a:t>D0</a:t>
            </a:r>
          </a:p>
        </p:txBody>
      </p:sp>
      <p:pic>
        <p:nvPicPr>
          <p:cNvPr id="29708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28600" y="4267200"/>
            <a:ext cx="3733800" cy="180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9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97188" y="5237163"/>
            <a:ext cx="48736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0" name="Picture 15" descr="Belle-log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81200" y="1447800"/>
            <a:ext cx="6477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13" name="Text Box 11"/>
          <p:cNvSpPr txBox="1">
            <a:spLocks noChangeArrowheads="1"/>
          </p:cNvSpPr>
          <p:nvPr/>
        </p:nvSpPr>
        <p:spPr bwMode="auto">
          <a:xfrm>
            <a:off x="2209800" y="4398963"/>
            <a:ext cx="1054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ko-KR" sz="2400" b="1">
                <a:solidFill>
                  <a:srgbClr val="008000"/>
                </a:solidFill>
                <a:latin typeface="Comic Sans MS" pitchFamily="1" charset="0"/>
                <a:ea typeface="Times New Roman" pitchFamily="1" charset="0"/>
                <a:cs typeface="Times New Roman" pitchFamily="1" charset="0"/>
              </a:rPr>
              <a:t>BaBar</a:t>
            </a:r>
          </a:p>
        </p:txBody>
      </p:sp>
      <p:pic>
        <p:nvPicPr>
          <p:cNvPr id="29714" name="Picture 1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84875" y="1600200"/>
            <a:ext cx="3159125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5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05600" y="4267200"/>
            <a:ext cx="2438400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16" name="Text Box 11"/>
          <p:cNvSpPr txBox="1">
            <a:spLocks noChangeArrowheads="1"/>
          </p:cNvSpPr>
          <p:nvPr/>
        </p:nvSpPr>
        <p:spPr bwMode="auto">
          <a:xfrm>
            <a:off x="7010400" y="5862638"/>
            <a:ext cx="914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ko-KR" sz="2400" b="1">
                <a:solidFill>
                  <a:srgbClr val="000066"/>
                </a:solidFill>
                <a:latin typeface="Comic Sans MS" pitchFamily="1" charset="0"/>
                <a:ea typeface="Times New Roman" pitchFamily="1" charset="0"/>
                <a:cs typeface="Times New Roman" pitchFamily="1" charset="0"/>
              </a:rPr>
              <a:t>CMS</a:t>
            </a:r>
          </a:p>
        </p:txBody>
      </p:sp>
      <p:sp>
        <p:nvSpPr>
          <p:cNvPr id="29717" name="Text Box 5"/>
          <p:cNvSpPr txBox="1">
            <a:spLocks noChangeArrowheads="1"/>
          </p:cNvSpPr>
          <p:nvPr/>
        </p:nvSpPr>
        <p:spPr bwMode="auto">
          <a:xfrm>
            <a:off x="7924801" y="5924550"/>
            <a:ext cx="1219200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ko-KR" sz="2000" b="1" dirty="0">
                <a:solidFill>
                  <a:srgbClr val="CC6600"/>
                </a:solidFill>
                <a:latin typeface="Comic Sans MS" pitchFamily="1" charset="0"/>
                <a:ea typeface="Times New Roman" pitchFamily="1" charset="0"/>
                <a:cs typeface="Times New Roman" pitchFamily="1" charset="0"/>
                <a:sym typeface="Wingdings" pitchFamily="1" charset="2"/>
              </a:rPr>
              <a:t>X(3872)</a:t>
            </a:r>
          </a:p>
        </p:txBody>
      </p:sp>
      <p:sp>
        <p:nvSpPr>
          <p:cNvPr id="29718" name="Line 6"/>
          <p:cNvSpPr>
            <a:spLocks noChangeShapeType="1"/>
          </p:cNvSpPr>
          <p:nvPr/>
        </p:nvSpPr>
        <p:spPr bwMode="auto">
          <a:xfrm flipH="1" flipV="1">
            <a:off x="8458200" y="5638800"/>
            <a:ext cx="71438" cy="284163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X(3872) width is narrow</a:t>
            </a:r>
            <a:endParaRPr lang="en-US" dirty="0"/>
          </a:p>
        </p:txBody>
      </p:sp>
      <p:pic>
        <p:nvPicPr>
          <p:cNvPr id="5" name="Picture 4" descr="Mx3872_pipijpsi_Gam=1.2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776" y="2306867"/>
            <a:ext cx="5065311" cy="1893908"/>
          </a:xfrm>
          <a:prstGeom prst="rect">
            <a:avLst/>
          </a:prstGeom>
        </p:spPr>
      </p:pic>
      <p:pic>
        <p:nvPicPr>
          <p:cNvPr id="9" name="Picture 8" descr="Screenshot 2015-10-01 11.51.1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6928" y="3613666"/>
            <a:ext cx="3841754" cy="2100373"/>
          </a:xfrm>
          <a:prstGeom prst="rect">
            <a:avLst/>
          </a:prstGeom>
        </p:spPr>
      </p:pic>
      <p:graphicFrame>
        <p:nvGraphicFramePr>
          <p:cNvPr id="10" name="Object 2"/>
          <p:cNvGraphicFramePr>
            <a:graphicFrameLocks noChangeAspect="1"/>
          </p:cNvGraphicFramePr>
          <p:nvPr/>
        </p:nvGraphicFramePr>
        <p:xfrm>
          <a:off x="639051" y="5417088"/>
          <a:ext cx="3904125" cy="11357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49" name="Equation" r:id="rId6" imgW="2413000" imgH="546100" progId="Equation.DSMT4">
                  <p:embed/>
                </p:oleObj>
              </mc:Choice>
              <mc:Fallback>
                <p:oleObj name="Equation" r:id="rId6" imgW="2413000" imgH="5461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051" y="5417088"/>
                        <a:ext cx="3904125" cy="113570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3251504" y="884977"/>
            <a:ext cx="241604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Symbol"/>
              </a:rPr>
              <a:t>Γ</a:t>
            </a:r>
            <a:r>
              <a:rPr lang="en-US" sz="3200" b="1" baseline="-25000" dirty="0" err="1" smtClean="0">
                <a:solidFill>
                  <a:srgbClr val="0000FF"/>
                </a:solidFill>
              </a:rPr>
              <a:t>tot</a:t>
            </a:r>
            <a:r>
              <a:rPr lang="en-US" sz="3200" b="1" dirty="0" smtClean="0">
                <a:solidFill>
                  <a:srgbClr val="0000FF"/>
                </a:solidFill>
              </a:rPr>
              <a:t>&lt;1.2 </a:t>
            </a:r>
            <a:r>
              <a:rPr lang="en-US" sz="3200" b="1" dirty="0" err="1" smtClean="0">
                <a:solidFill>
                  <a:srgbClr val="0000FF"/>
                </a:solidFill>
              </a:rPr>
              <a:t>MeV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02092" y="2527763"/>
            <a:ext cx="10917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3366FF"/>
                </a:solidFill>
              </a:rPr>
              <a:t>173 events</a:t>
            </a:r>
            <a:endParaRPr lang="en-US" sz="1600" dirty="0">
              <a:solidFill>
                <a:srgbClr val="3366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06928" y="2122201"/>
            <a:ext cx="4203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For comparison: </a:t>
            </a:r>
            <a:r>
              <a:rPr lang="en-US" dirty="0" smtClean="0">
                <a:solidFill>
                  <a:srgbClr val="800000"/>
                </a:solidFill>
                <a:latin typeface="Symbol"/>
              </a:rPr>
              <a:t>Γ</a:t>
            </a:r>
            <a:r>
              <a:rPr lang="en-US" baseline="-15000" dirty="0" smtClean="0">
                <a:solidFill>
                  <a:srgbClr val="800000"/>
                </a:solidFill>
                <a:latin typeface="Symbol"/>
              </a:rPr>
              <a:t>χ</a:t>
            </a:r>
            <a:r>
              <a:rPr lang="en-US" baseline="-39000" dirty="0" smtClean="0">
                <a:solidFill>
                  <a:srgbClr val="800000"/>
                </a:solidFill>
              </a:rPr>
              <a:t>c1</a:t>
            </a:r>
            <a:r>
              <a:rPr lang="en-US" baseline="-25000" dirty="0" smtClean="0">
                <a:solidFill>
                  <a:srgbClr val="800000"/>
                </a:solidFill>
              </a:rPr>
              <a:t>(1P) </a:t>
            </a:r>
            <a:r>
              <a:rPr lang="en-US" dirty="0" smtClean="0">
                <a:solidFill>
                  <a:srgbClr val="800000"/>
                </a:solidFill>
              </a:rPr>
              <a:t>= 0.84±0.04 </a:t>
            </a:r>
            <a:r>
              <a:rPr lang="en-US" dirty="0" err="1" smtClean="0">
                <a:solidFill>
                  <a:srgbClr val="800000"/>
                </a:solidFill>
              </a:rPr>
              <a:t>MeV</a:t>
            </a:r>
            <a:endParaRPr lang="en-US" dirty="0" smtClean="0">
              <a:solidFill>
                <a:srgbClr val="8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27805" y="2976822"/>
            <a:ext cx="1479892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Belle PRD 84 052004</a:t>
            </a:r>
            <a:endParaRPr lang="en-US" sz="1200" dirty="0"/>
          </a:p>
        </p:txBody>
      </p:sp>
      <p:sp>
        <p:nvSpPr>
          <p:cNvPr id="17" name="Rectangle 16"/>
          <p:cNvSpPr/>
          <p:nvPr/>
        </p:nvSpPr>
        <p:spPr>
          <a:xfrm>
            <a:off x="4160220" y="3413834"/>
            <a:ext cx="5718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Symbol"/>
              </a:rPr>
              <a:t>Γ</a:t>
            </a:r>
            <a:r>
              <a:rPr lang="en-US" baseline="-25000" dirty="0" smtClean="0">
                <a:solidFill>
                  <a:srgbClr val="800000"/>
                </a:solidFill>
              </a:rPr>
              <a:t>D*</a:t>
            </a:r>
            <a:r>
              <a:rPr lang="en-US" baseline="-9000" dirty="0" smtClean="0">
                <a:solidFill>
                  <a:srgbClr val="800000"/>
                </a:solidFill>
              </a:rPr>
              <a:t>+</a:t>
            </a:r>
            <a:endParaRPr lang="en-US" dirty="0"/>
          </a:p>
        </p:txBody>
      </p:sp>
      <p:sp>
        <p:nvSpPr>
          <p:cNvPr id="19" name="TextBox 24"/>
          <p:cNvSpPr txBox="1">
            <a:spLocks noChangeArrowheads="1"/>
          </p:cNvSpPr>
          <p:nvPr/>
        </p:nvSpPr>
        <p:spPr bwMode="auto">
          <a:xfrm>
            <a:off x="1753134" y="4200775"/>
            <a:ext cx="1583036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rgbClr val="953735"/>
                </a:solidFill>
                <a:sym typeface="Wingdings" pitchFamily="1" charset="2"/>
              </a:rPr>
              <a:t>M(</a:t>
            </a:r>
            <a:r>
              <a:rPr lang="en-US" sz="2400" dirty="0" smtClean="0">
                <a:solidFill>
                  <a:srgbClr val="800000"/>
                </a:solidFill>
                <a:latin typeface="Symbol"/>
                <a:sym typeface="Wingdings"/>
              </a:rPr>
              <a:t>π</a:t>
            </a:r>
            <a:r>
              <a:rPr lang="en-US" sz="2400" baseline="30000" dirty="0" smtClean="0">
                <a:solidFill>
                  <a:srgbClr val="800000"/>
                </a:solidFill>
                <a:sym typeface="Wingdings"/>
              </a:rPr>
              <a:t>+</a:t>
            </a:r>
            <a:r>
              <a:rPr lang="en-US" sz="2400" dirty="0" smtClean="0">
                <a:solidFill>
                  <a:srgbClr val="800000"/>
                </a:solidFill>
                <a:latin typeface="Symbol"/>
                <a:sym typeface="Wingdings"/>
              </a:rPr>
              <a:t>π</a:t>
            </a:r>
            <a:r>
              <a:rPr lang="en-US" sz="2400" baseline="30000" dirty="0" smtClean="0">
                <a:solidFill>
                  <a:srgbClr val="800000"/>
                </a:solidFill>
                <a:sym typeface="Wingdings"/>
              </a:rPr>
              <a:t>-</a:t>
            </a:r>
            <a:r>
              <a:rPr lang="en-US" sz="2400" dirty="0" smtClean="0">
                <a:solidFill>
                  <a:srgbClr val="800000"/>
                </a:solidFill>
                <a:sym typeface="Wingdings"/>
              </a:rPr>
              <a:t>J/</a:t>
            </a:r>
            <a:r>
              <a:rPr lang="en-US" sz="2400" dirty="0" smtClean="0">
                <a:solidFill>
                  <a:srgbClr val="800000"/>
                </a:solidFill>
                <a:latin typeface="Symbol"/>
                <a:sym typeface="Wingdings"/>
              </a:rPr>
              <a:t>ψ)</a:t>
            </a:r>
            <a:endParaRPr lang="en-US" sz="2400" b="1" baseline="30000" dirty="0">
              <a:solidFill>
                <a:srgbClr val="953735"/>
              </a:solidFill>
            </a:endParaRPr>
          </a:p>
        </p:txBody>
      </p:sp>
      <p:sp>
        <p:nvSpPr>
          <p:cNvPr id="20" name="TextBox 24"/>
          <p:cNvSpPr txBox="1">
            <a:spLocks noChangeArrowheads="1"/>
          </p:cNvSpPr>
          <p:nvPr/>
        </p:nvSpPr>
        <p:spPr bwMode="auto">
          <a:xfrm>
            <a:off x="1915768" y="1845202"/>
            <a:ext cx="1531188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rgbClr val="953735"/>
                </a:solidFill>
                <a:sym typeface="Wingdings" pitchFamily="1" charset="2"/>
              </a:rPr>
              <a:t>B</a:t>
            </a:r>
            <a:r>
              <a:rPr lang="en-US" b="1" dirty="0" smtClean="0">
                <a:solidFill>
                  <a:srgbClr val="953735"/>
                </a:solidFill>
                <a:sym typeface="Wingdings"/>
              </a:rPr>
              <a:t></a:t>
            </a:r>
            <a:r>
              <a:rPr lang="en-US" sz="2400" dirty="0" smtClean="0">
                <a:solidFill>
                  <a:srgbClr val="800000"/>
                </a:solidFill>
                <a:latin typeface="Symbol"/>
                <a:sym typeface="Wingdings"/>
              </a:rPr>
              <a:t>π</a:t>
            </a:r>
            <a:r>
              <a:rPr lang="en-US" sz="2400" baseline="30000" dirty="0" smtClean="0">
                <a:solidFill>
                  <a:srgbClr val="800000"/>
                </a:solidFill>
                <a:sym typeface="Wingdings"/>
              </a:rPr>
              <a:t>+</a:t>
            </a:r>
            <a:r>
              <a:rPr lang="en-US" sz="2400" dirty="0" smtClean="0">
                <a:solidFill>
                  <a:srgbClr val="800000"/>
                </a:solidFill>
                <a:latin typeface="Symbol"/>
                <a:sym typeface="Wingdings"/>
              </a:rPr>
              <a:t>π</a:t>
            </a:r>
            <a:r>
              <a:rPr lang="en-US" sz="2400" baseline="30000" dirty="0" smtClean="0">
                <a:solidFill>
                  <a:srgbClr val="800000"/>
                </a:solidFill>
                <a:sym typeface="Wingdings"/>
              </a:rPr>
              <a:t>-</a:t>
            </a:r>
            <a:r>
              <a:rPr lang="en-US" sz="2400" dirty="0" smtClean="0">
                <a:solidFill>
                  <a:srgbClr val="800000"/>
                </a:solidFill>
                <a:sym typeface="Wingdings"/>
              </a:rPr>
              <a:t>J/</a:t>
            </a:r>
            <a:r>
              <a:rPr lang="en-US" sz="2400" dirty="0" smtClean="0">
                <a:solidFill>
                  <a:srgbClr val="800000"/>
                </a:solidFill>
                <a:latin typeface="Symbol"/>
                <a:sym typeface="Wingdings"/>
              </a:rPr>
              <a:t>ψ</a:t>
            </a:r>
            <a:endParaRPr lang="en-US" sz="2400" b="1" baseline="30000" dirty="0">
              <a:solidFill>
                <a:srgbClr val="953735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8632" y="5066706"/>
            <a:ext cx="127290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800000"/>
                </a:solidFill>
              </a:rPr>
              <a:t>Breit</a:t>
            </a:r>
            <a:r>
              <a:rPr lang="en-US" sz="1600" b="1" dirty="0" smtClean="0">
                <a:solidFill>
                  <a:srgbClr val="800000"/>
                </a:solidFill>
              </a:rPr>
              <a:t>-Wigner</a:t>
            </a:r>
          </a:p>
          <a:p>
            <a:pPr algn="ctr"/>
            <a:r>
              <a:rPr lang="en-US" sz="1600" b="1" dirty="0" smtClean="0">
                <a:solidFill>
                  <a:srgbClr val="800000"/>
                </a:solidFill>
              </a:rPr>
              <a:t>function</a:t>
            </a:r>
            <a:endParaRPr lang="en-US" sz="1600" b="1" dirty="0">
              <a:solidFill>
                <a:srgbClr val="8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86723" y="4832312"/>
            <a:ext cx="18658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800000"/>
                </a:solidFill>
              </a:rPr>
              <a:t>Gaussian resolution</a:t>
            </a:r>
          </a:p>
          <a:p>
            <a:pPr algn="ctr"/>
            <a:r>
              <a:rPr lang="en-US" sz="1600" b="1" dirty="0" smtClean="0">
                <a:solidFill>
                  <a:srgbClr val="800000"/>
                </a:solidFill>
              </a:rPr>
              <a:t>function</a:t>
            </a:r>
            <a:endParaRPr lang="en-US" sz="1600" b="1" dirty="0">
              <a:solidFill>
                <a:srgbClr val="8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124794" y="4143191"/>
            <a:ext cx="14091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Symbol"/>
              </a:rPr>
              <a:t>Γ</a:t>
            </a:r>
            <a:r>
              <a:rPr lang="en-US" baseline="-25000" dirty="0" err="1" smtClean="0"/>
              <a:t>tot</a:t>
            </a:r>
            <a:r>
              <a:rPr lang="en-US" dirty="0" smtClean="0"/>
              <a:t>=1.2 </a:t>
            </a:r>
            <a:r>
              <a:rPr lang="en-US" dirty="0" err="1" smtClean="0"/>
              <a:t>MeV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rot="5400000">
            <a:off x="6536730" y="4762180"/>
            <a:ext cx="583737" cy="1588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459527" y="6091126"/>
            <a:ext cx="164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σ</a:t>
            </a:r>
            <a:r>
              <a:rPr lang="en-US" dirty="0" smtClean="0">
                <a:solidFill>
                  <a:srgbClr val="800000"/>
                </a:solidFill>
              </a:rPr>
              <a:t>≈2.5 </a:t>
            </a:r>
            <a:r>
              <a:rPr lang="en-US" dirty="0" err="1" smtClean="0">
                <a:solidFill>
                  <a:srgbClr val="800000"/>
                </a:solidFill>
              </a:rPr>
              <a:t>MeV</a:t>
            </a:r>
            <a:endParaRPr lang="en-US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Box 4"/>
          <p:cNvSpPr txBox="1">
            <a:spLocks noChangeArrowheads="1"/>
          </p:cNvSpPr>
          <p:nvPr/>
        </p:nvSpPr>
        <p:spPr bwMode="auto">
          <a:xfrm>
            <a:off x="359661" y="184046"/>
            <a:ext cx="84779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rgbClr val="953735"/>
                </a:solidFill>
              </a:rPr>
              <a:t>X(3872)</a:t>
            </a:r>
            <a:r>
              <a:rPr lang="en-US" sz="3200" b="1" dirty="0">
                <a:solidFill>
                  <a:srgbClr val="953735"/>
                </a:solidFill>
                <a:sym typeface="Wingdings" pitchFamily="1" charset="2"/>
              </a:rPr>
              <a:t></a:t>
            </a:r>
            <a:r>
              <a:rPr lang="en-US" sz="4000" b="1" dirty="0" smtClean="0">
                <a:solidFill>
                  <a:srgbClr val="953735"/>
                </a:solidFill>
                <a:sym typeface="Wingdings" pitchFamily="1" charset="2"/>
              </a:rPr>
              <a:t> </a:t>
            </a:r>
            <a:r>
              <a:rPr lang="en-US" sz="4000" b="1" dirty="0" err="1" smtClean="0">
                <a:solidFill>
                  <a:srgbClr val="953735"/>
                </a:solidFill>
                <a:latin typeface="Symbol" pitchFamily="1" charset="2"/>
                <a:sym typeface="Wingdings" pitchFamily="1" charset="2"/>
              </a:rPr>
              <a:t>γ</a:t>
            </a:r>
            <a:r>
              <a:rPr lang="en-US" sz="4000" b="1" dirty="0" smtClean="0">
                <a:solidFill>
                  <a:srgbClr val="953735"/>
                </a:solidFill>
                <a:latin typeface="Symbol" pitchFamily="1" charset="2"/>
                <a:sym typeface="Wingdings" pitchFamily="1" charset="2"/>
              </a:rPr>
              <a:t> </a:t>
            </a:r>
            <a:r>
              <a:rPr lang="en-US" sz="4000" b="1" dirty="0">
                <a:solidFill>
                  <a:srgbClr val="953735"/>
                </a:solidFill>
                <a:sym typeface="Wingdings" pitchFamily="1" charset="2"/>
              </a:rPr>
              <a:t>J</a:t>
            </a:r>
            <a:r>
              <a:rPr lang="en-US" sz="4000" b="1" dirty="0" smtClean="0">
                <a:solidFill>
                  <a:srgbClr val="953735"/>
                </a:solidFill>
                <a:sym typeface="Wingdings" pitchFamily="1" charset="2"/>
              </a:rPr>
              <a:t>/</a:t>
            </a:r>
            <a:r>
              <a:rPr lang="en-US" sz="4000" b="1" dirty="0" smtClean="0">
                <a:solidFill>
                  <a:srgbClr val="953735"/>
                </a:solidFill>
                <a:latin typeface="Symbol" pitchFamily="1" charset="2"/>
                <a:sym typeface="Wingdings" pitchFamily="1" charset="2"/>
              </a:rPr>
              <a:t>ψ  </a:t>
            </a:r>
            <a:r>
              <a:rPr lang="en-US" sz="4000" b="1" dirty="0" smtClean="0">
                <a:solidFill>
                  <a:srgbClr val="953735"/>
                </a:solidFill>
                <a:sym typeface="Wingdings" pitchFamily="1" charset="2"/>
              </a:rPr>
              <a:t>&amp; </a:t>
            </a:r>
            <a:r>
              <a:rPr lang="en-US" sz="4000" b="1" dirty="0" err="1" smtClean="0">
                <a:solidFill>
                  <a:srgbClr val="953735"/>
                </a:solidFill>
                <a:latin typeface="Symbol" pitchFamily="1" charset="2"/>
                <a:sym typeface="Wingdings" pitchFamily="1" charset="2"/>
              </a:rPr>
              <a:t>γ</a:t>
            </a:r>
            <a:r>
              <a:rPr lang="en-US" sz="4000" b="1" dirty="0" smtClean="0">
                <a:solidFill>
                  <a:srgbClr val="953735"/>
                </a:solidFill>
                <a:latin typeface="Symbol" pitchFamily="1" charset="2"/>
                <a:sym typeface="Wingdings" pitchFamily="1" charset="2"/>
              </a:rPr>
              <a:t> </a:t>
            </a:r>
            <a:r>
              <a:rPr lang="en-US" sz="4000" b="1" dirty="0" err="1" smtClean="0">
                <a:solidFill>
                  <a:srgbClr val="953735"/>
                </a:solidFill>
                <a:latin typeface="Symbol" pitchFamily="1" charset="2"/>
                <a:sym typeface="Wingdings" pitchFamily="1" charset="2"/>
              </a:rPr>
              <a:t>ψ</a:t>
            </a:r>
            <a:r>
              <a:rPr lang="en-US" sz="4000" b="1" dirty="0" smtClean="0">
                <a:solidFill>
                  <a:srgbClr val="953735"/>
                </a:solidFill>
                <a:sym typeface="Wingdings" pitchFamily="1" charset="2"/>
              </a:rPr>
              <a:t>’ also established</a:t>
            </a:r>
            <a:endParaRPr lang="en-US" sz="4000" b="1" dirty="0">
              <a:solidFill>
                <a:srgbClr val="953735"/>
              </a:solidFill>
            </a:endParaRPr>
          </a:p>
        </p:txBody>
      </p:sp>
      <p:pic>
        <p:nvPicPr>
          <p:cNvPr id="3584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83071"/>
            <a:ext cx="4470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6369" y="4091281"/>
            <a:ext cx="45958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Box 2"/>
          <p:cNvSpPr txBox="1">
            <a:spLocks noChangeArrowheads="1"/>
          </p:cNvSpPr>
          <p:nvPr/>
        </p:nvSpPr>
        <p:spPr bwMode="auto">
          <a:xfrm>
            <a:off x="969618" y="4334251"/>
            <a:ext cx="1397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Belle 2010</a:t>
            </a:r>
          </a:p>
        </p:txBody>
      </p:sp>
      <p:sp>
        <p:nvSpPr>
          <p:cNvPr id="35848" name="TextBox 5"/>
          <p:cNvSpPr txBox="1">
            <a:spLocks noChangeArrowheads="1"/>
          </p:cNvSpPr>
          <p:nvPr/>
        </p:nvSpPr>
        <p:spPr bwMode="auto">
          <a:xfrm>
            <a:off x="914400" y="1911671"/>
            <a:ext cx="1539875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 err="1"/>
              <a:t>BaBar</a:t>
            </a:r>
            <a:r>
              <a:rPr lang="en-US" sz="2000" dirty="0"/>
              <a:t> 2009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1143000" y="3054671"/>
            <a:ext cx="1236663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latin typeface="Arial" charset="0"/>
                <a:ea typeface="+mn-ea"/>
                <a:cs typeface="Arial" charset="0"/>
              </a:rPr>
              <a:t>PRL 102, 132001</a:t>
            </a:r>
          </a:p>
        </p:txBody>
      </p:sp>
      <p:sp>
        <p:nvSpPr>
          <p:cNvPr id="35851" name="TextBox 4"/>
          <p:cNvSpPr txBox="1">
            <a:spLocks noChangeArrowheads="1"/>
          </p:cNvSpPr>
          <p:nvPr/>
        </p:nvSpPr>
        <p:spPr bwMode="auto">
          <a:xfrm>
            <a:off x="2032308" y="6399483"/>
            <a:ext cx="1223737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/>
              <a:t>  M(</a:t>
            </a:r>
            <a:r>
              <a:rPr lang="en-US" sz="2000" b="1" dirty="0" smtClean="0">
                <a:latin typeface="Symbol" pitchFamily="1" charset="2"/>
                <a:sym typeface="Wingdings" pitchFamily="1" charset="2"/>
              </a:rPr>
              <a:t>γ </a:t>
            </a:r>
            <a:r>
              <a:rPr lang="en-US" sz="2000" b="1" dirty="0">
                <a:sym typeface="Wingdings" pitchFamily="1" charset="2"/>
              </a:rPr>
              <a:t>J</a:t>
            </a:r>
            <a:r>
              <a:rPr lang="en-US" sz="2000" b="1" dirty="0" smtClean="0">
                <a:sym typeface="Wingdings" pitchFamily="1" charset="2"/>
              </a:rPr>
              <a:t>/</a:t>
            </a:r>
            <a:r>
              <a:rPr lang="en-US" sz="2000" b="1" dirty="0" smtClean="0">
                <a:latin typeface="Symbol" pitchFamily="1" charset="2"/>
                <a:sym typeface="Wingdings" pitchFamily="1" charset="2"/>
              </a:rPr>
              <a:t>ψ </a:t>
            </a:r>
            <a:r>
              <a:rPr lang="en-US" sz="2000" b="1" dirty="0">
                <a:sym typeface="Wingdings" pitchFamily="1" charset="2"/>
              </a:rPr>
              <a:t>)</a:t>
            </a:r>
            <a:endParaRPr lang="en-US" sz="2000" b="1" dirty="0"/>
          </a:p>
        </p:txBody>
      </p:sp>
      <p:sp>
        <p:nvSpPr>
          <p:cNvPr id="35852" name="TextBox 4"/>
          <p:cNvSpPr txBox="1">
            <a:spLocks noChangeArrowheads="1"/>
          </p:cNvSpPr>
          <p:nvPr/>
        </p:nvSpPr>
        <p:spPr bwMode="auto">
          <a:xfrm>
            <a:off x="1780256" y="1063946"/>
            <a:ext cx="163378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ym typeface="Wingdings" pitchFamily="1" charset="2"/>
              </a:rPr>
              <a:t>B</a:t>
            </a:r>
            <a:r>
              <a:rPr lang="en-US" sz="2000" b="1" dirty="0">
                <a:sym typeface="Wingdings" pitchFamily="1" charset="2"/>
              </a:rPr>
              <a:t></a:t>
            </a:r>
            <a:r>
              <a:rPr lang="en-US" sz="2800" b="1" dirty="0">
                <a:sym typeface="Wingdings" pitchFamily="1" charset="2"/>
              </a:rPr>
              <a:t>K</a:t>
            </a:r>
            <a:r>
              <a:rPr lang="en-US" sz="2800" b="1" dirty="0" smtClean="0">
                <a:sym typeface="Wingdings" pitchFamily="1" charset="2"/>
              </a:rPr>
              <a:t> </a:t>
            </a:r>
            <a:r>
              <a:rPr lang="en-US" sz="2800" b="1" dirty="0" err="1" smtClean="0">
                <a:latin typeface="Symbol" pitchFamily="1" charset="2"/>
                <a:sym typeface="Wingdings" pitchFamily="1" charset="2"/>
              </a:rPr>
              <a:t>γ</a:t>
            </a:r>
            <a:r>
              <a:rPr lang="en-US" sz="2800" b="1" dirty="0" smtClean="0">
                <a:latin typeface="Symbol" pitchFamily="1" charset="2"/>
                <a:sym typeface="Wingdings" pitchFamily="1" charset="2"/>
              </a:rPr>
              <a:t> </a:t>
            </a:r>
            <a:r>
              <a:rPr lang="en-US" sz="2800" b="1" dirty="0" smtClean="0">
                <a:sym typeface="Wingdings" pitchFamily="1" charset="2"/>
              </a:rPr>
              <a:t>J/</a:t>
            </a:r>
            <a:r>
              <a:rPr lang="en-US" sz="2800" b="1" dirty="0" smtClean="0">
                <a:latin typeface="Symbol" pitchFamily="1" charset="2"/>
                <a:sym typeface="Wingdings" pitchFamily="1" charset="2"/>
              </a:rPr>
              <a:t>ψ</a:t>
            </a:r>
            <a:r>
              <a:rPr lang="en-US" sz="2800" b="1" dirty="0" smtClean="0">
                <a:sym typeface="Wingdings" pitchFamily="1" charset="2"/>
              </a:rPr>
              <a:t> </a:t>
            </a:r>
            <a:endParaRPr lang="en-US" sz="2800" b="1" dirty="0"/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5768958" y="1159851"/>
            <a:ext cx="15320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ym typeface="Wingdings" pitchFamily="1" charset="2"/>
              </a:rPr>
              <a:t>B</a:t>
            </a:r>
            <a:r>
              <a:rPr lang="en-US" sz="2000" b="1" dirty="0">
                <a:sym typeface="Wingdings" pitchFamily="1" charset="2"/>
              </a:rPr>
              <a:t></a:t>
            </a:r>
            <a:r>
              <a:rPr lang="en-US" sz="2800" b="1" dirty="0">
                <a:sym typeface="Wingdings" pitchFamily="1" charset="2"/>
              </a:rPr>
              <a:t>K</a:t>
            </a:r>
            <a:r>
              <a:rPr lang="en-US" sz="2800" b="1" dirty="0" smtClean="0">
                <a:sym typeface="Wingdings" pitchFamily="1" charset="2"/>
              </a:rPr>
              <a:t> </a:t>
            </a:r>
            <a:r>
              <a:rPr lang="en-US" sz="2800" b="1" dirty="0" err="1" smtClean="0">
                <a:latin typeface="Symbol" pitchFamily="1" charset="2"/>
                <a:sym typeface="Wingdings" pitchFamily="1" charset="2"/>
              </a:rPr>
              <a:t>γ</a:t>
            </a:r>
            <a:r>
              <a:rPr lang="en-US" sz="2800" b="1" dirty="0" smtClean="0">
                <a:latin typeface="Symbol" pitchFamily="1" charset="2"/>
                <a:sym typeface="Wingdings" pitchFamily="1" charset="2"/>
              </a:rPr>
              <a:t> </a:t>
            </a:r>
            <a:r>
              <a:rPr lang="en-US" sz="2800" b="1" dirty="0" err="1" smtClean="0">
                <a:latin typeface="Symbol" pitchFamily="1" charset="2"/>
                <a:sym typeface="Wingdings" pitchFamily="1" charset="2"/>
              </a:rPr>
              <a:t>ψ</a:t>
            </a:r>
            <a:r>
              <a:rPr lang="en-US" sz="2800" b="1" dirty="0" smtClean="0">
                <a:latin typeface="Symbol" pitchFamily="1" charset="2"/>
                <a:sym typeface="Wingdings" pitchFamily="1" charset="2"/>
              </a:rPr>
              <a:t>’</a:t>
            </a:r>
            <a:r>
              <a:rPr lang="en-US" sz="2800" b="1" dirty="0" smtClean="0">
                <a:sym typeface="Wingdings" pitchFamily="1" charset="2"/>
              </a:rPr>
              <a:t> </a:t>
            </a:r>
            <a:endParaRPr lang="en-US" sz="28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2180" y="1683071"/>
            <a:ext cx="4081443" cy="1978646"/>
          </a:xfrm>
          <a:prstGeom prst="rect">
            <a:avLst/>
          </a:prstGeom>
        </p:spPr>
      </p:pic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6340354" y="3500318"/>
            <a:ext cx="1125553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/>
              <a:t>  M(</a:t>
            </a:r>
            <a:r>
              <a:rPr lang="en-US" sz="2000" b="1" dirty="0" smtClean="0">
                <a:latin typeface="Symbol" pitchFamily="1" charset="2"/>
                <a:sym typeface="Wingdings" pitchFamily="1" charset="2"/>
              </a:rPr>
              <a:t>γ </a:t>
            </a:r>
            <a:r>
              <a:rPr lang="en-US" sz="2000" b="1" dirty="0" err="1" smtClean="0">
                <a:latin typeface="Symbol" pitchFamily="1" charset="2"/>
                <a:sym typeface="Wingdings" pitchFamily="1" charset="2"/>
              </a:rPr>
              <a:t>ψ</a:t>
            </a:r>
            <a:r>
              <a:rPr lang="en-US" sz="2000" b="1" dirty="0" smtClean="0">
                <a:latin typeface="Symbol" pitchFamily="1" charset="2"/>
                <a:sym typeface="Wingdings" pitchFamily="1" charset="2"/>
              </a:rPr>
              <a:t>’</a:t>
            </a:r>
            <a:r>
              <a:rPr lang="en-US" sz="2000" b="1" dirty="0" smtClean="0">
                <a:sym typeface="Wingdings" pitchFamily="1" charset="2"/>
              </a:rPr>
              <a:t>)  </a:t>
            </a:r>
            <a:endParaRPr lang="en-US" sz="2000" b="1" dirty="0"/>
          </a:p>
        </p:txBody>
      </p:sp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5338319" y="1864046"/>
            <a:ext cx="1539875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 err="1" smtClean="0"/>
              <a:t>LHCb</a:t>
            </a:r>
            <a:r>
              <a:rPr lang="en-US" sz="2000" dirty="0" smtClean="0"/>
              <a:t> 2014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2990508" y="4287771"/>
            <a:ext cx="153118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Belle PRL 107 091803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2990508" y="1818543"/>
            <a:ext cx="1587243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BaBar</a:t>
            </a:r>
            <a:r>
              <a:rPr lang="en-US" sz="1200" dirty="0" smtClean="0"/>
              <a:t> PRL 102 132001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6878194" y="1773171"/>
            <a:ext cx="1977737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LHCb</a:t>
            </a:r>
            <a:r>
              <a:rPr lang="en-US" sz="1200" dirty="0" smtClean="0"/>
              <a:t> NP B886 665  </a:t>
            </a:r>
            <a:r>
              <a:rPr lang="en-US" sz="1000" dirty="0" smtClean="0"/>
              <a:t>(1404.027)</a:t>
            </a:r>
            <a:endParaRPr lang="en-US" sz="1000" dirty="0"/>
          </a:p>
        </p:txBody>
      </p:sp>
      <p:sp>
        <p:nvSpPr>
          <p:cNvPr id="23" name="TextBox 22"/>
          <p:cNvSpPr txBox="1"/>
          <p:nvPr/>
        </p:nvSpPr>
        <p:spPr>
          <a:xfrm>
            <a:off x="4816268" y="4472691"/>
            <a:ext cx="2569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953735"/>
                </a:solidFill>
              </a:rPr>
              <a:t>X(3872)</a:t>
            </a:r>
            <a:r>
              <a:rPr lang="en-US" sz="2000" b="1" dirty="0" smtClean="0">
                <a:solidFill>
                  <a:srgbClr val="953735"/>
                </a:solidFill>
                <a:sym typeface="Wingdings" pitchFamily="1" charset="2"/>
              </a:rPr>
              <a:t></a:t>
            </a:r>
            <a:r>
              <a:rPr lang="en-US" sz="2800" b="1" dirty="0" smtClean="0">
                <a:solidFill>
                  <a:srgbClr val="953735"/>
                </a:solidFill>
                <a:sym typeface="Wingdings" pitchFamily="1" charset="2"/>
              </a:rPr>
              <a:t> </a:t>
            </a:r>
            <a:r>
              <a:rPr lang="en-US" sz="2800" b="1" dirty="0" err="1" smtClean="0">
                <a:solidFill>
                  <a:srgbClr val="953735"/>
                </a:solidFill>
                <a:latin typeface="Symbol" pitchFamily="1" charset="2"/>
                <a:sym typeface="Wingdings" pitchFamily="1" charset="2"/>
              </a:rPr>
              <a:t>γ</a:t>
            </a:r>
            <a:r>
              <a:rPr lang="en-US" sz="2800" b="1" dirty="0" smtClean="0">
                <a:solidFill>
                  <a:srgbClr val="953735"/>
                </a:solidFill>
                <a:latin typeface="Symbol" pitchFamily="1" charset="2"/>
                <a:sym typeface="Wingdings" pitchFamily="1" charset="2"/>
              </a:rPr>
              <a:t>   </a:t>
            </a:r>
            <a:r>
              <a:rPr lang="en-US" sz="2800" b="1" dirty="0" smtClean="0">
                <a:solidFill>
                  <a:srgbClr val="953735"/>
                </a:solidFill>
                <a:sym typeface="Wingdings" pitchFamily="1" charset="2"/>
              </a:rPr>
              <a:t>J/</a:t>
            </a:r>
            <a:r>
              <a:rPr lang="en-US" sz="2800" b="1" dirty="0" smtClean="0">
                <a:solidFill>
                  <a:srgbClr val="953735"/>
                </a:solidFill>
                <a:latin typeface="Symbol" pitchFamily="1" charset="2"/>
                <a:sym typeface="Wingdings" pitchFamily="1" charset="2"/>
              </a:rPr>
              <a:t>ψ 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5944524" y="4995911"/>
            <a:ext cx="3042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</a:t>
            </a:r>
            <a:r>
              <a:rPr lang="en-US" sz="2000" b="1" baseline="-25000" dirty="0" smtClean="0"/>
              <a:t>γ</a:t>
            </a:r>
            <a:r>
              <a:rPr lang="en-US" sz="2000" b="1" dirty="0" smtClean="0"/>
              <a:t>=-1 × C</a:t>
            </a:r>
            <a:r>
              <a:rPr lang="en-US" sz="2000" b="1" baseline="-25000" dirty="0" smtClean="0"/>
              <a:t>J/ψ</a:t>
            </a:r>
            <a:r>
              <a:rPr lang="en-US" sz="2000" b="1" dirty="0" smtClean="0"/>
              <a:t>=-1 </a:t>
            </a:r>
            <a:r>
              <a:rPr lang="en-US" sz="2000" b="1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sz="2000" b="1" dirty="0" smtClean="0"/>
              <a:t> C</a:t>
            </a:r>
            <a:r>
              <a:rPr lang="en-US" sz="2000" b="1" baseline="-25000" dirty="0" smtClean="0"/>
              <a:t>X3872</a:t>
            </a:r>
            <a:r>
              <a:rPr lang="en-US" sz="2000" b="1" dirty="0" smtClean="0"/>
              <a:t>=+1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37053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b="1" dirty="0" smtClean="0">
                <a:latin typeface="+mn-lt"/>
              </a:rPr>
              <a:t>spin of X(3872) established as J=1</a:t>
            </a:r>
            <a:br>
              <a:rPr lang="en-US" sz="4000" b="1" dirty="0" smtClean="0">
                <a:latin typeface="+mn-lt"/>
              </a:rPr>
            </a:br>
            <a:r>
              <a:rPr lang="en-US" sz="4000" b="1" dirty="0" smtClean="0">
                <a:latin typeface="+mn-lt"/>
              </a:rPr>
              <a:t>Parity established as P=+1</a:t>
            </a:r>
            <a:endParaRPr lang="en-US" sz="4000" b="1" baseline="30000" dirty="0">
              <a:latin typeface="+mn-lt"/>
            </a:endParaRPr>
          </a:p>
        </p:txBody>
      </p:sp>
      <p:pic>
        <p:nvPicPr>
          <p:cNvPr id="135171" name="Picture 1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-85161" y="2256252"/>
            <a:ext cx="5367338" cy="1447800"/>
          </a:xfrm>
        </p:spPr>
      </p:pic>
      <p:sp>
        <p:nvSpPr>
          <p:cNvPr id="135173" name="Text Box 24"/>
          <p:cNvSpPr txBox="1">
            <a:spLocks noChangeArrowheads="1"/>
          </p:cNvSpPr>
          <p:nvPr/>
        </p:nvSpPr>
        <p:spPr bwMode="auto">
          <a:xfrm>
            <a:off x="1662449" y="4252172"/>
            <a:ext cx="2185664" cy="646331"/>
          </a:xfrm>
          <a:prstGeom prst="rect">
            <a:avLst/>
          </a:prstGeom>
          <a:solidFill>
            <a:srgbClr val="FFFF00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CC0000"/>
                </a:solidFill>
                <a:latin typeface="Comic Sans MS" charset="0"/>
              </a:rPr>
              <a:t>J</a:t>
            </a:r>
            <a:r>
              <a:rPr lang="en-US" sz="3600" b="1" baseline="30000" dirty="0">
                <a:solidFill>
                  <a:srgbClr val="CC0000"/>
                </a:solidFill>
                <a:latin typeface="Comic Sans MS" charset="0"/>
              </a:rPr>
              <a:t>PC</a:t>
            </a:r>
            <a:r>
              <a:rPr lang="en-US" sz="3600" b="1" dirty="0">
                <a:solidFill>
                  <a:srgbClr val="CC0000"/>
                </a:solidFill>
                <a:latin typeface="Comic Sans MS" charset="0"/>
              </a:rPr>
              <a:t> = 1</a:t>
            </a:r>
            <a:r>
              <a:rPr lang="en-US" sz="3600" b="1" baseline="30000" dirty="0">
                <a:solidFill>
                  <a:srgbClr val="CC0000"/>
                </a:solidFill>
                <a:latin typeface="Comic Sans MS" charset="0"/>
              </a:rPr>
              <a:t>++</a:t>
            </a:r>
          </a:p>
        </p:txBody>
      </p:sp>
      <p:sp>
        <p:nvSpPr>
          <p:cNvPr id="135174" name="TextBox 16"/>
          <p:cNvSpPr txBox="1">
            <a:spLocks noChangeArrowheads="1"/>
          </p:cNvSpPr>
          <p:nvPr/>
        </p:nvSpPr>
        <p:spPr bwMode="auto">
          <a:xfrm>
            <a:off x="143439" y="1646652"/>
            <a:ext cx="36496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Angular correlation analysis by LHCb:</a:t>
            </a:r>
          </a:p>
        </p:txBody>
      </p:sp>
      <p:pic>
        <p:nvPicPr>
          <p:cNvPr id="8" name="Picture 7" descr="Screenshot 2015-10-05 15.03.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1597" y="1890859"/>
            <a:ext cx="3726144" cy="44927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97139" y="1646652"/>
            <a:ext cx="1494219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LHCb</a:t>
            </a:r>
            <a:r>
              <a:rPr lang="en-US" sz="1200" dirty="0" smtClean="0"/>
              <a:t> PRD 92 011102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6597139" y="6284003"/>
            <a:ext cx="138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D-wave&lt;4%</a:t>
            </a:r>
            <a:endParaRPr lang="en-US" dirty="0">
              <a:solidFill>
                <a:srgbClr val="800000"/>
              </a:solidFill>
              <a:latin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2659078" y="1938547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  <a:cs typeface="ＭＳ Ｐゴシック" pitchFamily="1" charset="-128"/>
              </a:rPr>
              <a:t>the 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Symbol" pitchFamily="1" charset="2"/>
                <a:sym typeface="Wingdings" pitchFamily="1" charset="2"/>
              </a:rPr>
              <a:t>χ</a:t>
            </a:r>
            <a:r>
              <a:rPr lang="en-US" sz="3600" baseline="-25000" dirty="0" smtClean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  <a:cs typeface="ＭＳ Ｐゴシック" pitchFamily="1" charset="-128"/>
              </a:rPr>
              <a:t>c1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  <a:cs typeface="ＭＳ Ｐゴシック" pitchFamily="1" charset="-128"/>
              </a:rPr>
              <a:t> 1</a:t>
            </a:r>
            <a:r>
              <a:rPr lang="en-US" sz="3600" baseline="30000" dirty="0" smtClean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  <a:cs typeface="ＭＳ Ｐゴシック" pitchFamily="1" charset="-128"/>
              </a:rPr>
              <a:t>++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ea typeface="ＭＳ Ｐゴシック" pitchFamily="1" charset="-128"/>
                <a:cs typeface="ＭＳ Ｐゴシック" pitchFamily="1" charset="-128"/>
              </a:rPr>
              <a:t> cc state?</a:t>
            </a:r>
          </a:p>
        </p:txBody>
      </p:sp>
      <p:sp>
        <p:nvSpPr>
          <p:cNvPr id="45074" name="TextBox 5"/>
          <p:cNvSpPr txBox="1">
            <a:spLocks noChangeArrowheads="1"/>
          </p:cNvSpPr>
          <p:nvPr/>
        </p:nvSpPr>
        <p:spPr bwMode="auto">
          <a:xfrm>
            <a:off x="7081063" y="2019411"/>
            <a:ext cx="3385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_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397675" y="3274143"/>
            <a:ext cx="759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X(3872)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5" name="TextBox 5"/>
          <p:cNvSpPr txBox="1">
            <a:spLocks noChangeArrowheads="1"/>
          </p:cNvSpPr>
          <p:nvPr/>
        </p:nvSpPr>
        <p:spPr bwMode="auto">
          <a:xfrm>
            <a:off x="5818669" y="2181983"/>
            <a:ext cx="30008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‘</a:t>
            </a:r>
            <a:endParaRPr 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244" y="875615"/>
            <a:ext cx="4265146" cy="58403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7282" y="0"/>
            <a:ext cx="88867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/>
              <a:t>Charmonium</a:t>
            </a:r>
            <a:r>
              <a:rPr lang="en-US" sz="4000" dirty="0" smtClean="0"/>
              <a:t> assignment for the X(3872)?</a:t>
            </a:r>
            <a:endParaRPr lang="en-US" sz="4000" dirty="0"/>
          </a:p>
        </p:txBody>
      </p:sp>
      <p:sp>
        <p:nvSpPr>
          <p:cNvPr id="12" name="Oval 11"/>
          <p:cNvSpPr/>
          <p:nvPr/>
        </p:nvSpPr>
        <p:spPr>
          <a:xfrm>
            <a:off x="3367032" y="2745245"/>
            <a:ext cx="908887" cy="391821"/>
          </a:xfrm>
          <a:prstGeom prst="ellipse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30"/>
          <p:cNvSpPr txBox="1">
            <a:spLocks noChangeArrowheads="1"/>
          </p:cNvSpPr>
          <p:nvPr/>
        </p:nvSpPr>
        <p:spPr bwMode="auto">
          <a:xfrm>
            <a:off x="3521785" y="2204841"/>
            <a:ext cx="51568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Symbol" pitchFamily="1" charset="2"/>
              </a:rPr>
              <a:t>χ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libri" pitchFamily="1" charset="0"/>
              </a:rPr>
              <a:t>’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libri" pitchFamily="1" charset="0"/>
            </a:endParaRP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3769712" y="2181983"/>
            <a:ext cx="62796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baseline="-25000" dirty="0" smtClean="0">
                <a:solidFill>
                  <a:schemeClr val="accent2">
                    <a:lumMod val="75000"/>
                  </a:schemeClr>
                </a:solidFill>
                <a:sym typeface="Wingdings" pitchFamily="1" charset="2"/>
              </a:rPr>
              <a:t>c1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sym typeface="Wingdings" pitchFamily="1" charset="2"/>
              </a:rPr>
              <a:t>?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256657" y="-1143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Is the X(3872) the </a:t>
            </a:r>
            <a:r>
              <a:rPr lang="en-US" b="1" dirty="0" smtClean="0">
                <a:latin typeface="Symbol" pitchFamily="1" charset="2"/>
                <a:sym typeface="Wingdings" pitchFamily="1" charset="2"/>
              </a:rPr>
              <a:t>χ</a:t>
            </a:r>
            <a:r>
              <a:rPr lang="en-US" baseline="-25000" dirty="0" smtClean="0">
                <a:ea typeface="ＭＳ Ｐゴシック" pitchFamily="1" charset="-128"/>
                <a:cs typeface="ＭＳ Ｐゴシック" pitchFamily="1" charset="-128"/>
              </a:rPr>
              <a:t>c1</a:t>
            </a: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 1</a:t>
            </a:r>
            <a:r>
              <a:rPr lang="en-US" baseline="30000" dirty="0" smtClean="0">
                <a:ea typeface="ＭＳ Ｐゴシック" pitchFamily="1" charset="-128"/>
                <a:cs typeface="ＭＳ Ｐゴシック" pitchFamily="1" charset="-128"/>
              </a:rPr>
              <a:t>++</a:t>
            </a: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 cc state?</a:t>
            </a:r>
          </a:p>
        </p:txBody>
      </p:sp>
      <p:sp>
        <p:nvSpPr>
          <p:cNvPr id="45064" name="TextBox 18"/>
          <p:cNvSpPr txBox="1">
            <a:spLocks noChangeArrowheads="1"/>
          </p:cNvSpPr>
          <p:nvPr/>
        </p:nvSpPr>
        <p:spPr bwMode="auto">
          <a:xfrm>
            <a:off x="5715000" y="1447800"/>
            <a:ext cx="278794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Arial" pitchFamily="1" charset="0"/>
              <a:buChar char="•"/>
            </a:pPr>
            <a:r>
              <a:rPr lang="en-US" sz="2400" dirty="0"/>
              <a:t>Mass is too </a:t>
            </a:r>
            <a:r>
              <a:rPr lang="en-US" sz="2400" dirty="0" smtClean="0"/>
              <a:t>low  </a:t>
            </a:r>
            <a:endParaRPr lang="en-US" sz="2400" dirty="0"/>
          </a:p>
          <a:p>
            <a:pPr lvl="1">
              <a:buFont typeface="Arial" pitchFamily="1" charset="0"/>
              <a:buChar char="•"/>
            </a:pPr>
            <a:r>
              <a:rPr lang="en-US" sz="2000" dirty="0"/>
              <a:t>3872 </a:t>
            </a:r>
            <a:r>
              <a:rPr lang="en-US" sz="2000" i="1" dirty="0" err="1"/>
              <a:t>vs</a:t>
            </a:r>
            <a:r>
              <a:rPr lang="en-US" sz="2000" dirty="0" smtClean="0"/>
              <a:t> ≥3890 </a:t>
            </a:r>
            <a:r>
              <a:rPr lang="en-US" sz="2000" dirty="0" err="1"/>
              <a:t>MeV</a:t>
            </a:r>
            <a:endParaRPr lang="en-US" sz="2000" dirty="0"/>
          </a:p>
        </p:txBody>
      </p:sp>
      <p:sp>
        <p:nvSpPr>
          <p:cNvPr id="45073" name="TextBox 23"/>
          <p:cNvSpPr txBox="1">
            <a:spLocks noChangeArrowheads="1"/>
          </p:cNvSpPr>
          <p:nvPr/>
        </p:nvSpPr>
        <p:spPr bwMode="auto">
          <a:xfrm>
            <a:off x="6556017" y="2542715"/>
            <a:ext cx="21303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rgbClr val="376092"/>
                </a:solidFill>
              </a:rPr>
              <a:t>≥3890 </a:t>
            </a:r>
            <a:r>
              <a:rPr lang="en-US" dirty="0" err="1" smtClean="0">
                <a:solidFill>
                  <a:srgbClr val="376092"/>
                </a:solidFill>
              </a:rPr>
              <a:t>MeV</a:t>
            </a:r>
            <a:r>
              <a:rPr lang="en-US" dirty="0" smtClean="0">
                <a:solidFill>
                  <a:srgbClr val="376092"/>
                </a:solidFill>
              </a:rPr>
              <a:t> is set </a:t>
            </a:r>
            <a:r>
              <a:rPr lang="en-US" dirty="0">
                <a:solidFill>
                  <a:srgbClr val="376092"/>
                </a:solidFill>
              </a:rPr>
              <a:t>by:</a:t>
            </a:r>
          </a:p>
          <a:p>
            <a:pPr algn="ctr"/>
            <a:r>
              <a:rPr lang="en-US" dirty="0" smtClean="0">
                <a:solidFill>
                  <a:srgbClr val="376092"/>
                </a:solidFill>
              </a:rPr>
              <a:t>M</a:t>
            </a:r>
            <a:r>
              <a:rPr lang="en-US" dirty="0" smtClean="0">
                <a:solidFill>
                  <a:srgbClr val="376092"/>
                </a:solidFill>
                <a:latin typeface="Symbol" pitchFamily="1" charset="2"/>
              </a:rPr>
              <a:t>χ</a:t>
            </a:r>
            <a:r>
              <a:rPr lang="en-US" baseline="-25000" dirty="0" smtClean="0">
                <a:solidFill>
                  <a:srgbClr val="376092"/>
                </a:solidFill>
              </a:rPr>
              <a:t>c2</a:t>
            </a:r>
            <a:r>
              <a:rPr lang="en-US" dirty="0">
                <a:solidFill>
                  <a:srgbClr val="376092"/>
                </a:solidFill>
              </a:rPr>
              <a:t>=</a:t>
            </a:r>
            <a:r>
              <a:rPr lang="en-US" dirty="0" smtClean="0">
                <a:solidFill>
                  <a:srgbClr val="376092"/>
                </a:solidFill>
              </a:rPr>
              <a:t>3927 </a:t>
            </a:r>
            <a:r>
              <a:rPr lang="en-US" dirty="0" err="1">
                <a:solidFill>
                  <a:srgbClr val="376092"/>
                </a:solidFill>
              </a:rPr>
              <a:t>MeV</a:t>
            </a:r>
            <a:endParaRPr lang="en-US" dirty="0">
              <a:solidFill>
                <a:srgbClr val="376092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244" y="875615"/>
            <a:ext cx="4265146" cy="5840394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533825" y="2946104"/>
            <a:ext cx="693987" cy="254296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3515419" y="2892623"/>
            <a:ext cx="759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X(3872)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5" name="TextBox 5"/>
          <p:cNvSpPr txBox="1">
            <a:spLocks noChangeArrowheads="1"/>
          </p:cNvSpPr>
          <p:nvPr/>
        </p:nvSpPr>
        <p:spPr bwMode="auto">
          <a:xfrm>
            <a:off x="4955390" y="134034"/>
            <a:ext cx="30008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smtClean="0"/>
              <a:t>‘</a:t>
            </a:r>
            <a:endParaRPr lang="en-US" sz="3600" dirty="0"/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 rot="10800000">
            <a:off x="6387716" y="235313"/>
            <a:ext cx="44114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/>
              <a:t>_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rot="10800000">
            <a:off x="5514032" y="2946106"/>
            <a:ext cx="1300542" cy="1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071906" y="2832211"/>
            <a:ext cx="242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76092"/>
                </a:solidFill>
              </a:rPr>
              <a:t>‘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rot="10800000" flipV="1">
            <a:off x="4774055" y="2799362"/>
            <a:ext cx="459525" cy="2"/>
          </a:xfrm>
          <a:prstGeom prst="straightConnector1">
            <a:avLst/>
          </a:prstGeom>
          <a:ln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>
            <a:off x="4331646" y="3079557"/>
            <a:ext cx="901934" cy="1"/>
          </a:xfrm>
          <a:prstGeom prst="straightConnector1">
            <a:avLst/>
          </a:prstGeom>
          <a:ln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6200000" flipH="1">
            <a:off x="4916840" y="3242295"/>
            <a:ext cx="325476" cy="1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16200000" flipH="1">
            <a:off x="4916842" y="2651978"/>
            <a:ext cx="325476" cy="1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791194" y="2760831"/>
            <a:ext cx="7519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55 </a:t>
            </a:r>
            <a:r>
              <a:rPr lang="en-US" sz="1400" dirty="0" err="1" smtClean="0">
                <a:solidFill>
                  <a:srgbClr val="FF0000"/>
                </a:solidFill>
              </a:rPr>
              <a:t>MeV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rot="10800000" flipV="1">
            <a:off x="4773183" y="3959070"/>
            <a:ext cx="459525" cy="2"/>
          </a:xfrm>
          <a:prstGeom prst="straightConnector1">
            <a:avLst/>
          </a:prstGeom>
          <a:ln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10800000">
            <a:off x="4330774" y="4173571"/>
            <a:ext cx="901934" cy="1"/>
          </a:xfrm>
          <a:prstGeom prst="straightConnector1">
            <a:avLst/>
          </a:prstGeom>
          <a:ln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6200000" flipH="1">
            <a:off x="4915968" y="4314411"/>
            <a:ext cx="325476" cy="1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16200000" flipH="1">
            <a:off x="4915970" y="3811686"/>
            <a:ext cx="325476" cy="1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790322" y="3887692"/>
            <a:ext cx="7519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41 </a:t>
            </a:r>
            <a:r>
              <a:rPr lang="en-US" sz="1400" dirty="0" err="1" smtClean="0">
                <a:solidFill>
                  <a:srgbClr val="FF0000"/>
                </a:solidFill>
              </a:rPr>
              <a:t>MeV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840188" y="3554782"/>
            <a:ext cx="2846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n</a:t>
            </a:r>
            <a:r>
              <a:rPr lang="en-US" baseline="-25000" dirty="0" smtClean="0">
                <a:solidFill>
                  <a:srgbClr val="FF0000"/>
                </a:solidFill>
              </a:rPr>
              <a:t>r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-n</a:t>
            </a:r>
            <a:r>
              <a:rPr lang="en-US" baseline="-25000" dirty="0" smtClean="0">
                <a:solidFill>
                  <a:srgbClr val="FF0000"/>
                </a:solidFill>
              </a:rPr>
              <a:t>r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baseline="-25000" dirty="0" smtClean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rgbClr val="FF0000"/>
                </a:solidFill>
              </a:rPr>
              <a:t> mass splitting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decreases </a:t>
            </a:r>
            <a:r>
              <a:rPr lang="en-US" dirty="0" smtClean="0">
                <a:solidFill>
                  <a:srgbClr val="FF0000"/>
                </a:solidFill>
              </a:rPr>
              <a:t>with </a:t>
            </a:r>
            <a:r>
              <a:rPr lang="en-US" i="1" dirty="0" smtClean="0">
                <a:solidFill>
                  <a:srgbClr val="FF0000"/>
                </a:solidFill>
              </a:rPr>
              <a:t>increasing</a:t>
            </a:r>
            <a:r>
              <a:rPr lang="en-US" dirty="0" smtClean="0">
                <a:solidFill>
                  <a:srgbClr val="FF0000"/>
                </a:solidFill>
              </a:rPr>
              <a:t> n</a:t>
            </a:r>
            <a:r>
              <a:rPr lang="en-US" baseline="-25000" dirty="0" smtClean="0">
                <a:solidFill>
                  <a:srgbClr val="FF0000"/>
                </a:solidFill>
              </a:rPr>
              <a:t>r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0D0D0D"/>
                </a:solidFill>
                <a:latin typeface="Symbol" pitchFamily="1" charset="2"/>
              </a:rPr>
              <a:t>π</a:t>
            </a:r>
            <a:r>
              <a:rPr lang="en-US" b="1" baseline="30000" dirty="0" err="1" smtClean="0">
                <a:solidFill>
                  <a:srgbClr val="0D0D0D"/>
                </a:solidFill>
              </a:rPr>
              <a:t>+</a:t>
            </a:r>
            <a:r>
              <a:rPr lang="en-US" b="1" dirty="0" err="1" smtClean="0">
                <a:solidFill>
                  <a:srgbClr val="0D0D0D"/>
                </a:solidFill>
                <a:latin typeface="Symbol" pitchFamily="1" charset="2"/>
              </a:rPr>
              <a:t>π</a:t>
            </a:r>
            <a:r>
              <a:rPr lang="en-US" b="1" baseline="30000" dirty="0" smtClean="0">
                <a:solidFill>
                  <a:srgbClr val="0D0D0D"/>
                </a:solidFill>
              </a:rPr>
              <a:t>-</a:t>
            </a:r>
            <a:r>
              <a:rPr lang="en-US" b="1" dirty="0" smtClean="0">
                <a:solidFill>
                  <a:srgbClr val="0D0D0D"/>
                </a:solidFill>
              </a:rPr>
              <a:t> system in X</a:t>
            </a:r>
            <a:r>
              <a:rPr lang="en-US" b="1" baseline="-25000" dirty="0" smtClean="0">
                <a:solidFill>
                  <a:srgbClr val="0D0D0D"/>
                </a:solidFill>
              </a:rPr>
              <a:t>3872</a:t>
            </a:r>
            <a:r>
              <a:rPr lang="en-US" sz="3556" b="1" dirty="0" smtClean="0">
                <a:solidFill>
                  <a:srgbClr val="0D0D0D"/>
                </a:solidFill>
                <a:sym typeface="Wingdings" pitchFamily="1" charset="2"/>
              </a:rPr>
              <a:t></a:t>
            </a:r>
            <a:r>
              <a:rPr lang="en-US" b="1" dirty="0" smtClean="0">
                <a:solidFill>
                  <a:srgbClr val="0D0D0D"/>
                </a:solidFill>
                <a:latin typeface="Symbol" pitchFamily="1" charset="2"/>
              </a:rPr>
              <a:t>π</a:t>
            </a:r>
            <a:r>
              <a:rPr lang="en-US" b="1" baseline="30000" dirty="0" smtClean="0">
                <a:solidFill>
                  <a:srgbClr val="0D0D0D"/>
                </a:solidFill>
              </a:rPr>
              <a:t>+</a:t>
            </a:r>
            <a:r>
              <a:rPr lang="en-US" b="1" dirty="0" smtClean="0">
                <a:solidFill>
                  <a:srgbClr val="0D0D0D"/>
                </a:solidFill>
                <a:latin typeface="Symbol" pitchFamily="1" charset="2"/>
              </a:rPr>
              <a:t>π</a:t>
            </a:r>
            <a:r>
              <a:rPr lang="en-US" b="1" baseline="30000" dirty="0" smtClean="0">
                <a:solidFill>
                  <a:srgbClr val="0D0D0D"/>
                </a:solidFill>
              </a:rPr>
              <a:t>-</a:t>
            </a:r>
            <a:r>
              <a:rPr lang="en-US" b="1" dirty="0" smtClean="0">
                <a:solidFill>
                  <a:srgbClr val="0D0D0D"/>
                </a:solidFill>
                <a:sym typeface="Wingdings" pitchFamily="1" charset="2"/>
              </a:rPr>
              <a:t> J/</a:t>
            </a:r>
            <a:r>
              <a:rPr lang="en-US" b="1" dirty="0" smtClean="0">
                <a:solidFill>
                  <a:srgbClr val="0D0D0D"/>
                </a:solidFill>
                <a:latin typeface="Symbol" pitchFamily="1" charset="2"/>
                <a:sym typeface="Wingdings" pitchFamily="1" charset="2"/>
              </a:rPr>
              <a:t>ψ</a:t>
            </a:r>
            <a:r>
              <a:rPr lang="en-US" b="1" dirty="0" smtClean="0">
                <a:solidFill>
                  <a:srgbClr val="0D0D0D"/>
                </a:solidFill>
                <a:sym typeface="Wingdings" pitchFamily="1" charset="2"/>
              </a:rPr>
              <a:t>  comes from </a:t>
            </a:r>
            <a:r>
              <a:rPr lang="en-US" b="1" dirty="0" err="1" smtClean="0">
                <a:solidFill>
                  <a:srgbClr val="0D0D0D"/>
                </a:solidFill>
                <a:latin typeface="Symbol" pitchFamily="1" charset="2"/>
                <a:sym typeface="Wingdings" pitchFamily="1" charset="2"/>
              </a:rPr>
              <a:t>ρ</a:t>
            </a:r>
            <a:r>
              <a:rPr lang="en-US" b="1" dirty="0" err="1" smtClean="0">
                <a:solidFill>
                  <a:srgbClr val="0D0D0D"/>
                </a:solidFill>
                <a:sym typeface="Wingdings" pitchFamily="1" charset="2"/>
              </a:rPr>
              <a:t></a:t>
            </a:r>
            <a:r>
              <a:rPr lang="en-US" b="1" dirty="0" err="1" smtClean="0">
                <a:solidFill>
                  <a:srgbClr val="0D0D0D"/>
                </a:solidFill>
                <a:latin typeface="Symbol" pitchFamily="1" charset="2"/>
              </a:rPr>
              <a:t>π</a:t>
            </a:r>
            <a:r>
              <a:rPr lang="en-US" b="1" baseline="30000" dirty="0" err="1" smtClean="0">
                <a:solidFill>
                  <a:srgbClr val="0D0D0D"/>
                </a:solidFill>
              </a:rPr>
              <a:t>+</a:t>
            </a:r>
            <a:r>
              <a:rPr lang="en-US" b="1" dirty="0" err="1" smtClean="0">
                <a:solidFill>
                  <a:srgbClr val="0D0D0D"/>
                </a:solidFill>
                <a:latin typeface="Symbol" pitchFamily="1" charset="2"/>
              </a:rPr>
              <a:t>π</a:t>
            </a:r>
            <a:r>
              <a:rPr lang="en-US" b="1" baseline="30000" dirty="0" smtClean="0">
                <a:solidFill>
                  <a:srgbClr val="0D0D0D"/>
                </a:solidFill>
              </a:rPr>
              <a:t>- </a:t>
            </a:r>
            <a:r>
              <a:rPr lang="en-US" b="1" dirty="0" smtClean="0">
                <a:solidFill>
                  <a:srgbClr val="0D0D0D"/>
                </a:solidFill>
              </a:rPr>
              <a:t>established</a:t>
            </a:r>
            <a:endParaRPr lang="en-US" dirty="0"/>
          </a:p>
        </p:txBody>
      </p:sp>
      <p:pic>
        <p:nvPicPr>
          <p:cNvPr id="3" name="Picture 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7937" y="2979548"/>
            <a:ext cx="3657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46"/>
          <p:cNvSpPr txBox="1">
            <a:spLocks noChangeArrowheads="1"/>
          </p:cNvSpPr>
          <p:nvPr/>
        </p:nvSpPr>
        <p:spPr bwMode="auto">
          <a:xfrm>
            <a:off x="1025525" y="4732148"/>
            <a:ext cx="90737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17375E"/>
                </a:solidFill>
                <a:sym typeface="Wingdings" pitchFamily="1" charset="2"/>
              </a:rPr>
              <a:t>M</a:t>
            </a:r>
            <a:r>
              <a:rPr lang="en-US" b="1" dirty="0" smtClean="0">
                <a:solidFill>
                  <a:srgbClr val="17375E"/>
                </a:solidFill>
                <a:sym typeface="Wingdings" pitchFamily="1" charset="2"/>
              </a:rPr>
              <a:t>(</a:t>
            </a:r>
            <a:r>
              <a:rPr lang="en-US" b="1" dirty="0" smtClean="0">
                <a:solidFill>
                  <a:srgbClr val="0D0D0D"/>
                </a:solidFill>
                <a:latin typeface="Symbol" pitchFamily="1" charset="2"/>
              </a:rPr>
              <a:t>π</a:t>
            </a:r>
            <a:r>
              <a:rPr lang="en-US" b="1" baseline="30000" dirty="0" smtClean="0">
                <a:solidFill>
                  <a:srgbClr val="0D0D0D"/>
                </a:solidFill>
              </a:rPr>
              <a:t>+</a:t>
            </a:r>
            <a:r>
              <a:rPr lang="en-US" b="1" dirty="0" smtClean="0">
                <a:solidFill>
                  <a:srgbClr val="0D0D0D"/>
                </a:solidFill>
                <a:latin typeface="Symbol" pitchFamily="1" charset="2"/>
              </a:rPr>
              <a:t>π</a:t>
            </a:r>
            <a:r>
              <a:rPr lang="en-US" b="1" baseline="30000" dirty="0" smtClean="0">
                <a:solidFill>
                  <a:srgbClr val="0D0D0D"/>
                </a:solidFill>
              </a:rPr>
              <a:t>-</a:t>
            </a:r>
            <a:r>
              <a:rPr lang="en-US" b="1" dirty="0" smtClean="0">
                <a:solidFill>
                  <a:srgbClr val="17375E"/>
                </a:solidFill>
                <a:sym typeface="Wingdings" pitchFamily="1" charset="2"/>
              </a:rPr>
              <a:t>)</a:t>
            </a:r>
            <a:endParaRPr lang="en-US" b="1" baseline="30000" dirty="0">
              <a:solidFill>
                <a:srgbClr val="17375E"/>
              </a:solidFill>
            </a:endParaRPr>
          </a:p>
        </p:txBody>
      </p:sp>
      <p:sp>
        <p:nvSpPr>
          <p:cNvPr id="5" name="TextBox 47"/>
          <p:cNvSpPr txBox="1">
            <a:spLocks noChangeArrowheads="1"/>
          </p:cNvSpPr>
          <p:nvPr/>
        </p:nvSpPr>
        <p:spPr bwMode="auto">
          <a:xfrm>
            <a:off x="4071937" y="4808348"/>
            <a:ext cx="125849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17375E"/>
                </a:solidFill>
                <a:sym typeface="Wingdings" pitchFamily="1" charset="2"/>
              </a:rPr>
              <a:t>M</a:t>
            </a:r>
            <a:r>
              <a:rPr lang="en-US" b="1" dirty="0" smtClean="0">
                <a:solidFill>
                  <a:srgbClr val="17375E"/>
                </a:solidFill>
                <a:sym typeface="Wingdings" pitchFamily="1" charset="2"/>
              </a:rPr>
              <a:t>(</a:t>
            </a:r>
            <a:r>
              <a:rPr lang="en-US" b="1" dirty="0" smtClean="0">
                <a:solidFill>
                  <a:srgbClr val="0D0D0D"/>
                </a:solidFill>
                <a:latin typeface="Symbol" pitchFamily="1" charset="2"/>
              </a:rPr>
              <a:t>π</a:t>
            </a:r>
            <a:r>
              <a:rPr lang="en-US" b="1" baseline="30000" dirty="0" smtClean="0">
                <a:solidFill>
                  <a:srgbClr val="0D0D0D"/>
                </a:solidFill>
              </a:rPr>
              <a:t>+</a:t>
            </a:r>
            <a:r>
              <a:rPr lang="en-US" b="1" dirty="0" smtClean="0">
                <a:solidFill>
                  <a:srgbClr val="0D0D0D"/>
                </a:solidFill>
                <a:latin typeface="Symbol" pitchFamily="1" charset="2"/>
              </a:rPr>
              <a:t>π</a:t>
            </a:r>
            <a:r>
              <a:rPr lang="en-US" b="1" baseline="30000" dirty="0" smtClean="0">
                <a:solidFill>
                  <a:srgbClr val="0D0D0D"/>
                </a:solidFill>
              </a:rPr>
              <a:t>-</a:t>
            </a:r>
            <a:r>
              <a:rPr lang="en-US" b="1" dirty="0" smtClean="0">
                <a:solidFill>
                  <a:srgbClr val="17375E"/>
                </a:solidFill>
                <a:sym typeface="Wingdings" pitchFamily="1" charset="2"/>
              </a:rPr>
              <a:t> </a:t>
            </a:r>
            <a:r>
              <a:rPr lang="en-US" b="1" dirty="0">
                <a:solidFill>
                  <a:srgbClr val="17375E"/>
                </a:solidFill>
                <a:sym typeface="Wingdings" pitchFamily="1" charset="2"/>
              </a:rPr>
              <a:t>)  </a:t>
            </a:r>
            <a:endParaRPr lang="en-US" b="1" baseline="30000" dirty="0">
              <a:solidFill>
                <a:srgbClr val="17375E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719137" y="2827148"/>
            <a:ext cx="5437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 smtClean="0"/>
              <a:t>Belle</a:t>
            </a:r>
            <a:endParaRPr lang="en-US" sz="1400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005137" y="2827148"/>
            <a:ext cx="473344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CDF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7" y="3131948"/>
            <a:ext cx="236696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rot="5400000">
            <a:off x="1633538" y="3360548"/>
            <a:ext cx="1219200" cy="3175"/>
          </a:xfrm>
          <a:prstGeom prst="straightConnector1">
            <a:avLst/>
          </a:prstGeom>
          <a:ln w="28575">
            <a:solidFill>
              <a:srgbClr val="804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39"/>
          <p:cNvSpPr txBox="1">
            <a:spLocks noChangeArrowheads="1"/>
          </p:cNvSpPr>
          <p:nvPr/>
        </p:nvSpPr>
        <p:spPr bwMode="auto">
          <a:xfrm>
            <a:off x="2014537" y="2217548"/>
            <a:ext cx="41941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err="1" smtClean="0">
                <a:solidFill>
                  <a:srgbClr val="804000"/>
                </a:solidFill>
              </a:rPr>
              <a:t>m</a:t>
            </a:r>
            <a:r>
              <a:rPr lang="en-US" sz="2400" baseline="-25000" dirty="0" err="1" smtClean="0">
                <a:solidFill>
                  <a:srgbClr val="804000"/>
                </a:solidFill>
                <a:latin typeface="Symbol" pitchFamily="1" charset="2"/>
              </a:rPr>
              <a:t>ρ</a:t>
            </a:r>
            <a:r>
              <a:rPr lang="en-US" sz="2000" dirty="0" smtClean="0">
                <a:solidFill>
                  <a:srgbClr val="804000"/>
                </a:solidFill>
                <a:latin typeface="Comic Sans MS" pitchFamily="1" charset="0"/>
              </a:rPr>
              <a:t>=</a:t>
            </a:r>
            <a:r>
              <a:rPr lang="en-US" sz="2000" dirty="0">
                <a:solidFill>
                  <a:srgbClr val="804000"/>
                </a:solidFill>
                <a:latin typeface="Comic Sans MS" pitchFamily="1" charset="0"/>
              </a:rPr>
              <a:t>775 </a:t>
            </a:r>
            <a:r>
              <a:rPr lang="en-US" sz="2000" dirty="0" err="1">
                <a:solidFill>
                  <a:srgbClr val="804000"/>
                </a:solidFill>
                <a:latin typeface="Comic Sans MS" pitchFamily="1" charset="0"/>
              </a:rPr>
              <a:t>MeV</a:t>
            </a:r>
            <a:r>
              <a:rPr lang="en-US" sz="2000" dirty="0">
                <a:solidFill>
                  <a:srgbClr val="804000"/>
                </a:solidFill>
                <a:latin typeface="Comic Sans MS" pitchFamily="1" charset="0"/>
              </a:rPr>
              <a:t> is at kinematic limit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5291137" y="3208148"/>
            <a:ext cx="1220788" cy="1588"/>
          </a:xfrm>
          <a:prstGeom prst="straightConnector1">
            <a:avLst/>
          </a:prstGeom>
          <a:ln w="28575">
            <a:solidFill>
              <a:srgbClr val="804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013604" y="2844082"/>
            <a:ext cx="1390124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CDF PRL 96 102002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354012" y="2841048"/>
            <a:ext cx="1479892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Belle PRD 84 052004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1023937" y="5177680"/>
            <a:ext cx="50016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D0D0D"/>
                </a:solidFill>
              </a:rPr>
              <a:t>X</a:t>
            </a:r>
            <a:r>
              <a:rPr lang="en-US" sz="3200" b="1" baseline="-25000" dirty="0" smtClean="0">
                <a:solidFill>
                  <a:srgbClr val="0D0D0D"/>
                </a:solidFill>
              </a:rPr>
              <a:t>3872</a:t>
            </a:r>
            <a:r>
              <a:rPr lang="en-US" sz="2400" b="1" dirty="0" smtClean="0">
                <a:solidFill>
                  <a:srgbClr val="0D0D0D"/>
                </a:solidFill>
                <a:sym typeface="Wingdings" pitchFamily="1" charset="2"/>
              </a:rPr>
              <a:t></a:t>
            </a:r>
            <a:r>
              <a:rPr lang="en-US" sz="3200" b="1" dirty="0" smtClean="0">
                <a:solidFill>
                  <a:srgbClr val="0D0D0D"/>
                </a:solidFill>
                <a:latin typeface="Symbol" pitchFamily="1" charset="2"/>
                <a:sym typeface="Wingdings" pitchFamily="1" charset="2"/>
              </a:rPr>
              <a:t> </a:t>
            </a:r>
            <a:r>
              <a:rPr lang="en-US" sz="3200" b="1" dirty="0" smtClean="0">
                <a:solidFill>
                  <a:srgbClr val="0D0D0D"/>
                </a:solidFill>
                <a:latin typeface="Symbol" pitchFamily="1" charset="2"/>
              </a:rPr>
              <a:t>ρ</a:t>
            </a:r>
            <a:r>
              <a:rPr lang="en-US" sz="3200" b="1" baseline="30000" dirty="0" smtClean="0">
                <a:solidFill>
                  <a:srgbClr val="0D0D0D"/>
                </a:solidFill>
              </a:rPr>
              <a:t>0</a:t>
            </a:r>
            <a:r>
              <a:rPr lang="en-US" sz="3200" b="1" dirty="0" smtClean="0">
                <a:solidFill>
                  <a:srgbClr val="0D0D0D"/>
                </a:solidFill>
                <a:sym typeface="Wingdings" pitchFamily="1" charset="2"/>
              </a:rPr>
              <a:t>J/ψ</a:t>
            </a:r>
            <a:r>
              <a:rPr lang="en-US" sz="2400" b="1" dirty="0" smtClean="0">
                <a:solidFill>
                  <a:srgbClr val="0D0D0D"/>
                </a:solidFill>
                <a:sym typeface="Wingdings" pitchFamily="1" charset="2"/>
              </a:rPr>
              <a:t></a:t>
            </a:r>
            <a:r>
              <a:rPr lang="en-US" sz="3200" b="1" dirty="0" smtClean="0">
                <a:solidFill>
                  <a:srgbClr val="0D0D0D"/>
                </a:solidFill>
                <a:latin typeface="Symbol" pitchFamily="1" charset="2"/>
              </a:rPr>
              <a:t>π</a:t>
            </a:r>
            <a:r>
              <a:rPr lang="en-US" sz="3200" b="1" baseline="30000" dirty="0" smtClean="0">
                <a:solidFill>
                  <a:srgbClr val="0D0D0D"/>
                </a:solidFill>
              </a:rPr>
              <a:t>+</a:t>
            </a:r>
            <a:r>
              <a:rPr lang="en-US" sz="3200" b="1" dirty="0" smtClean="0">
                <a:solidFill>
                  <a:srgbClr val="0D0D0D"/>
                </a:solidFill>
                <a:latin typeface="Symbol" pitchFamily="1" charset="2"/>
              </a:rPr>
              <a:t>π</a:t>
            </a:r>
            <a:r>
              <a:rPr lang="en-US" sz="3200" b="1" baseline="30000" dirty="0" smtClean="0">
                <a:solidFill>
                  <a:srgbClr val="0D0D0D"/>
                </a:solidFill>
              </a:rPr>
              <a:t>-</a:t>
            </a:r>
            <a:r>
              <a:rPr lang="en-US" sz="3200" b="1" dirty="0" smtClean="0">
                <a:solidFill>
                  <a:srgbClr val="0D0D0D"/>
                </a:solidFill>
                <a:sym typeface="Wingdings" pitchFamily="1" charset="2"/>
              </a:rPr>
              <a:t> J/ψ</a:t>
            </a:r>
            <a:endParaRPr lang="en-US" sz="3200" dirty="0" smtClean="0"/>
          </a:p>
          <a:p>
            <a:endParaRPr lang="en-US" sz="3200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1023937" y="3625668"/>
            <a:ext cx="609600" cy="42068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50"/>
          <p:cNvSpPr txBox="1">
            <a:spLocks noChangeArrowheads="1"/>
          </p:cNvSpPr>
          <p:nvPr/>
        </p:nvSpPr>
        <p:spPr bwMode="auto">
          <a:xfrm>
            <a:off x="302716" y="3102448"/>
            <a:ext cx="15311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 smtClean="0">
                <a:solidFill>
                  <a:srgbClr val="17375E"/>
                </a:solidFill>
                <a:latin typeface="Symbol" pitchFamily="1" charset="2"/>
                <a:sym typeface="Wingdings" pitchFamily="1" charset="2"/>
              </a:rPr>
              <a:t>truncated</a:t>
            </a:r>
          </a:p>
          <a:p>
            <a:r>
              <a:rPr lang="en-US" sz="1400" b="1" dirty="0" err="1" smtClean="0">
                <a:solidFill>
                  <a:srgbClr val="17375E"/>
                </a:solidFill>
                <a:latin typeface="Symbol" pitchFamily="1" charset="2"/>
                <a:sym typeface="Wingdings" pitchFamily="1" charset="2"/>
              </a:rPr>
              <a:t>ρ</a:t>
            </a:r>
            <a:r>
              <a:rPr lang="en-US" sz="1400" b="1" dirty="0" err="1" smtClean="0">
                <a:solidFill>
                  <a:srgbClr val="17375E"/>
                </a:solidFill>
                <a:sym typeface="Wingdings" pitchFamily="1" charset="2"/>
              </a:rPr>
              <a:t></a:t>
            </a:r>
            <a:r>
              <a:rPr lang="en-US" sz="1400" b="1" dirty="0" err="1" smtClean="0">
                <a:solidFill>
                  <a:srgbClr val="0D0D0D"/>
                </a:solidFill>
                <a:latin typeface="Symbol" pitchFamily="1" charset="2"/>
              </a:rPr>
              <a:t>π</a:t>
            </a:r>
            <a:r>
              <a:rPr lang="en-US" sz="1400" b="1" baseline="30000" dirty="0" err="1" smtClean="0">
                <a:solidFill>
                  <a:srgbClr val="0D0D0D"/>
                </a:solidFill>
              </a:rPr>
              <a:t>+</a:t>
            </a:r>
            <a:r>
              <a:rPr lang="en-US" sz="1400" b="1" dirty="0" err="1" smtClean="0">
                <a:solidFill>
                  <a:srgbClr val="0D0D0D"/>
                </a:solidFill>
                <a:latin typeface="Symbol" pitchFamily="1" charset="2"/>
              </a:rPr>
              <a:t>π</a:t>
            </a:r>
            <a:r>
              <a:rPr lang="en-US" sz="1400" b="1" baseline="30000" dirty="0" smtClean="0">
                <a:solidFill>
                  <a:srgbClr val="0D0D0D"/>
                </a:solidFill>
              </a:rPr>
              <a:t>-</a:t>
            </a:r>
            <a:r>
              <a:rPr lang="en-US" sz="1400" b="1" baseline="30000" dirty="0" smtClean="0">
                <a:solidFill>
                  <a:srgbClr val="17375E"/>
                </a:solidFill>
                <a:sym typeface="Wingdings" pitchFamily="1" charset="2"/>
              </a:rPr>
              <a:t>  </a:t>
            </a:r>
            <a:r>
              <a:rPr lang="en-US" sz="1400" b="1" dirty="0" err="1">
                <a:solidFill>
                  <a:srgbClr val="17375E"/>
                </a:solidFill>
                <a:sym typeface="Wingdings" pitchFamily="1" charset="2"/>
              </a:rPr>
              <a:t>lineshape</a:t>
            </a:r>
            <a:endParaRPr lang="en-US" sz="1400" b="1" dirty="0">
              <a:solidFill>
                <a:srgbClr val="17375E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62605" y="3143630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截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6742951" y="3219171"/>
            <a:ext cx="1683995" cy="1200329"/>
          </a:xfrm>
          <a:prstGeom prst="rect">
            <a:avLst/>
          </a:prstGeom>
          <a:noFill/>
          <a:ln w="19050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800000"/>
                </a:solidFill>
              </a:rPr>
              <a:t>m</a:t>
            </a:r>
            <a:r>
              <a:rPr lang="en-US" baseline="-25000" dirty="0" err="1" smtClean="0">
                <a:solidFill>
                  <a:srgbClr val="800000"/>
                </a:solidFill>
              </a:rPr>
              <a:t>ρ</a:t>
            </a:r>
            <a:r>
              <a:rPr lang="en-US" dirty="0" smtClean="0">
                <a:solidFill>
                  <a:srgbClr val="800000"/>
                </a:solidFill>
              </a:rPr>
              <a:t> = 775 </a:t>
            </a:r>
            <a:r>
              <a:rPr lang="en-US" dirty="0" err="1" smtClean="0">
                <a:solidFill>
                  <a:srgbClr val="800000"/>
                </a:solidFill>
              </a:rPr>
              <a:t>MeV</a:t>
            </a:r>
            <a:endParaRPr lang="en-US" dirty="0" smtClean="0">
              <a:solidFill>
                <a:srgbClr val="800000"/>
              </a:solidFill>
            </a:endParaRPr>
          </a:p>
          <a:p>
            <a:r>
              <a:rPr lang="en-US" dirty="0" err="1" smtClean="0">
                <a:solidFill>
                  <a:srgbClr val="800000"/>
                </a:solidFill>
              </a:rPr>
              <a:t>Γ</a:t>
            </a:r>
            <a:r>
              <a:rPr lang="en-US" baseline="-25000" dirty="0" err="1" smtClean="0">
                <a:solidFill>
                  <a:srgbClr val="800000"/>
                </a:solidFill>
              </a:rPr>
              <a:t>ρ</a:t>
            </a:r>
            <a:r>
              <a:rPr lang="en-US" dirty="0" smtClean="0">
                <a:solidFill>
                  <a:srgbClr val="800000"/>
                </a:solidFill>
              </a:rPr>
              <a:t>= 149 </a:t>
            </a:r>
            <a:r>
              <a:rPr lang="en-US" dirty="0" err="1" smtClean="0">
                <a:solidFill>
                  <a:srgbClr val="800000"/>
                </a:solidFill>
              </a:rPr>
              <a:t>MeV</a:t>
            </a:r>
            <a:endParaRPr lang="en-US" dirty="0" smtClean="0">
              <a:solidFill>
                <a:srgbClr val="800000"/>
              </a:solidFill>
            </a:endParaRPr>
          </a:p>
          <a:p>
            <a:r>
              <a:rPr lang="en-US" dirty="0" smtClean="0">
                <a:solidFill>
                  <a:srgbClr val="800000"/>
                </a:solidFill>
              </a:rPr>
              <a:t>J</a:t>
            </a:r>
            <a:r>
              <a:rPr lang="en-US" baseline="30000" dirty="0" smtClean="0">
                <a:solidFill>
                  <a:srgbClr val="800000"/>
                </a:solidFill>
              </a:rPr>
              <a:t>PC</a:t>
            </a:r>
            <a:r>
              <a:rPr lang="en-US" dirty="0" smtClean="0">
                <a:solidFill>
                  <a:srgbClr val="800000"/>
                </a:solidFill>
              </a:rPr>
              <a:t>=1</a:t>
            </a:r>
            <a:r>
              <a:rPr lang="en-US" baseline="30000" dirty="0" smtClean="0">
                <a:solidFill>
                  <a:srgbClr val="800000"/>
                </a:solidFill>
              </a:rPr>
              <a:t>- -</a:t>
            </a:r>
          </a:p>
          <a:p>
            <a:r>
              <a:rPr lang="en-US" dirty="0" err="1" smtClean="0">
                <a:solidFill>
                  <a:srgbClr val="800000"/>
                </a:solidFill>
              </a:rPr>
              <a:t>Isospin</a:t>
            </a:r>
            <a:r>
              <a:rPr lang="en-US" dirty="0" smtClean="0">
                <a:solidFill>
                  <a:srgbClr val="800000"/>
                </a:solidFill>
              </a:rPr>
              <a:t>= 1</a:t>
            </a:r>
            <a:endParaRPr lang="en-US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0D0D0D"/>
                </a:solidFill>
                <a:latin typeface="Symbol" pitchFamily="1" charset="2"/>
              </a:rPr>
              <a:t>π</a:t>
            </a:r>
            <a:r>
              <a:rPr lang="en-US" b="1" baseline="30000" dirty="0" err="1" smtClean="0">
                <a:solidFill>
                  <a:srgbClr val="0D0D0D"/>
                </a:solidFill>
              </a:rPr>
              <a:t>+</a:t>
            </a:r>
            <a:r>
              <a:rPr lang="en-US" b="1" dirty="0" err="1" smtClean="0">
                <a:solidFill>
                  <a:srgbClr val="0D0D0D"/>
                </a:solidFill>
                <a:latin typeface="Symbol" pitchFamily="1" charset="2"/>
              </a:rPr>
              <a:t>π</a:t>
            </a:r>
            <a:r>
              <a:rPr lang="en-US" b="1" baseline="30000" dirty="0" smtClean="0">
                <a:solidFill>
                  <a:srgbClr val="0D0D0D"/>
                </a:solidFill>
              </a:rPr>
              <a:t>-</a:t>
            </a:r>
            <a:r>
              <a:rPr lang="en-US" b="1" dirty="0" smtClean="0">
                <a:solidFill>
                  <a:srgbClr val="0D0D0D"/>
                </a:solidFill>
              </a:rPr>
              <a:t> system in X</a:t>
            </a:r>
            <a:r>
              <a:rPr lang="en-US" b="1" baseline="-25000" dirty="0" smtClean="0">
                <a:solidFill>
                  <a:srgbClr val="0D0D0D"/>
                </a:solidFill>
              </a:rPr>
              <a:t>3872</a:t>
            </a:r>
            <a:r>
              <a:rPr lang="en-US" sz="3556" b="1" dirty="0" smtClean="0">
                <a:solidFill>
                  <a:srgbClr val="0D0D0D"/>
                </a:solidFill>
                <a:sym typeface="Wingdings" pitchFamily="1" charset="2"/>
              </a:rPr>
              <a:t></a:t>
            </a:r>
            <a:r>
              <a:rPr lang="en-US" b="1" dirty="0" smtClean="0">
                <a:solidFill>
                  <a:srgbClr val="0D0D0D"/>
                </a:solidFill>
                <a:latin typeface="Symbol" pitchFamily="1" charset="2"/>
              </a:rPr>
              <a:t>π</a:t>
            </a:r>
            <a:r>
              <a:rPr lang="en-US" b="1" baseline="30000" dirty="0" smtClean="0">
                <a:solidFill>
                  <a:srgbClr val="0D0D0D"/>
                </a:solidFill>
              </a:rPr>
              <a:t>+</a:t>
            </a:r>
            <a:r>
              <a:rPr lang="en-US" b="1" dirty="0" smtClean="0">
                <a:solidFill>
                  <a:srgbClr val="0D0D0D"/>
                </a:solidFill>
                <a:latin typeface="Symbol" pitchFamily="1" charset="2"/>
              </a:rPr>
              <a:t>π</a:t>
            </a:r>
            <a:r>
              <a:rPr lang="en-US" b="1" baseline="30000" dirty="0" smtClean="0">
                <a:solidFill>
                  <a:srgbClr val="0D0D0D"/>
                </a:solidFill>
              </a:rPr>
              <a:t>-</a:t>
            </a:r>
            <a:r>
              <a:rPr lang="en-US" b="1" dirty="0" smtClean="0">
                <a:solidFill>
                  <a:srgbClr val="0D0D0D"/>
                </a:solidFill>
                <a:sym typeface="Wingdings" pitchFamily="1" charset="2"/>
              </a:rPr>
              <a:t> J/</a:t>
            </a:r>
            <a:r>
              <a:rPr lang="en-US" b="1" dirty="0" smtClean="0">
                <a:solidFill>
                  <a:srgbClr val="0D0D0D"/>
                </a:solidFill>
                <a:latin typeface="Symbol" pitchFamily="1" charset="2"/>
                <a:sym typeface="Wingdings" pitchFamily="1" charset="2"/>
              </a:rPr>
              <a:t>ψ</a:t>
            </a:r>
            <a:r>
              <a:rPr lang="en-US" b="1" dirty="0" smtClean="0">
                <a:solidFill>
                  <a:srgbClr val="0D0D0D"/>
                </a:solidFill>
                <a:sym typeface="Wingdings" pitchFamily="1" charset="2"/>
              </a:rPr>
              <a:t>  comes from </a:t>
            </a:r>
            <a:r>
              <a:rPr lang="en-US" b="1" dirty="0" err="1" smtClean="0">
                <a:solidFill>
                  <a:srgbClr val="0D0D0D"/>
                </a:solidFill>
                <a:latin typeface="Symbol" pitchFamily="1" charset="2"/>
                <a:sym typeface="Wingdings" pitchFamily="1" charset="2"/>
              </a:rPr>
              <a:t>ρ</a:t>
            </a:r>
            <a:r>
              <a:rPr lang="en-US" b="1" dirty="0" err="1" smtClean="0">
                <a:solidFill>
                  <a:srgbClr val="0D0D0D"/>
                </a:solidFill>
                <a:sym typeface="Wingdings" pitchFamily="1" charset="2"/>
              </a:rPr>
              <a:t></a:t>
            </a:r>
            <a:r>
              <a:rPr lang="en-US" b="1" dirty="0" err="1" smtClean="0">
                <a:solidFill>
                  <a:srgbClr val="0D0D0D"/>
                </a:solidFill>
                <a:latin typeface="Symbol" pitchFamily="1" charset="2"/>
              </a:rPr>
              <a:t>π</a:t>
            </a:r>
            <a:r>
              <a:rPr lang="en-US" b="1" baseline="30000" dirty="0" err="1" smtClean="0">
                <a:solidFill>
                  <a:srgbClr val="0D0D0D"/>
                </a:solidFill>
              </a:rPr>
              <a:t>+</a:t>
            </a:r>
            <a:r>
              <a:rPr lang="en-US" b="1" dirty="0" err="1" smtClean="0">
                <a:solidFill>
                  <a:srgbClr val="0D0D0D"/>
                </a:solidFill>
                <a:latin typeface="Symbol" pitchFamily="1" charset="2"/>
              </a:rPr>
              <a:t>π</a:t>
            </a:r>
            <a:r>
              <a:rPr lang="en-US" b="1" baseline="30000" dirty="0" smtClean="0">
                <a:solidFill>
                  <a:srgbClr val="0D0D0D"/>
                </a:solidFill>
              </a:rPr>
              <a:t>- </a:t>
            </a:r>
            <a:r>
              <a:rPr lang="en-US" b="1" dirty="0" smtClean="0">
                <a:solidFill>
                  <a:srgbClr val="0D0D0D"/>
                </a:solidFill>
              </a:rPr>
              <a:t>established</a:t>
            </a:r>
            <a:endParaRPr lang="en-US" dirty="0"/>
          </a:p>
        </p:txBody>
      </p:sp>
      <p:pic>
        <p:nvPicPr>
          <p:cNvPr id="3" name="Picture 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7937" y="2979548"/>
            <a:ext cx="3657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46"/>
          <p:cNvSpPr txBox="1">
            <a:spLocks noChangeArrowheads="1"/>
          </p:cNvSpPr>
          <p:nvPr/>
        </p:nvSpPr>
        <p:spPr bwMode="auto">
          <a:xfrm>
            <a:off x="1025525" y="4732148"/>
            <a:ext cx="90737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17375E"/>
                </a:solidFill>
                <a:sym typeface="Wingdings" pitchFamily="1" charset="2"/>
              </a:rPr>
              <a:t>M</a:t>
            </a:r>
            <a:r>
              <a:rPr lang="en-US" b="1" dirty="0" smtClean="0">
                <a:solidFill>
                  <a:srgbClr val="17375E"/>
                </a:solidFill>
                <a:sym typeface="Wingdings" pitchFamily="1" charset="2"/>
              </a:rPr>
              <a:t>(</a:t>
            </a:r>
            <a:r>
              <a:rPr lang="en-US" b="1" dirty="0" smtClean="0">
                <a:solidFill>
                  <a:srgbClr val="0D0D0D"/>
                </a:solidFill>
                <a:latin typeface="Symbol" pitchFamily="1" charset="2"/>
              </a:rPr>
              <a:t>π</a:t>
            </a:r>
            <a:r>
              <a:rPr lang="en-US" b="1" baseline="30000" dirty="0" smtClean="0">
                <a:solidFill>
                  <a:srgbClr val="0D0D0D"/>
                </a:solidFill>
              </a:rPr>
              <a:t>+</a:t>
            </a:r>
            <a:r>
              <a:rPr lang="en-US" b="1" dirty="0" smtClean="0">
                <a:solidFill>
                  <a:srgbClr val="0D0D0D"/>
                </a:solidFill>
                <a:latin typeface="Symbol" pitchFamily="1" charset="2"/>
              </a:rPr>
              <a:t>π</a:t>
            </a:r>
            <a:r>
              <a:rPr lang="en-US" b="1" baseline="30000" dirty="0" smtClean="0">
                <a:solidFill>
                  <a:srgbClr val="0D0D0D"/>
                </a:solidFill>
              </a:rPr>
              <a:t>-</a:t>
            </a:r>
            <a:r>
              <a:rPr lang="en-US" b="1" dirty="0" smtClean="0">
                <a:solidFill>
                  <a:srgbClr val="17375E"/>
                </a:solidFill>
                <a:sym typeface="Wingdings" pitchFamily="1" charset="2"/>
              </a:rPr>
              <a:t>)</a:t>
            </a:r>
            <a:endParaRPr lang="en-US" b="1" baseline="30000" dirty="0">
              <a:solidFill>
                <a:srgbClr val="17375E"/>
              </a:solidFill>
            </a:endParaRPr>
          </a:p>
        </p:txBody>
      </p:sp>
      <p:sp>
        <p:nvSpPr>
          <p:cNvPr id="5" name="TextBox 47"/>
          <p:cNvSpPr txBox="1">
            <a:spLocks noChangeArrowheads="1"/>
          </p:cNvSpPr>
          <p:nvPr/>
        </p:nvSpPr>
        <p:spPr bwMode="auto">
          <a:xfrm>
            <a:off x="4071937" y="4808348"/>
            <a:ext cx="1091625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17375E"/>
                </a:solidFill>
                <a:sym typeface="Wingdings" pitchFamily="1" charset="2"/>
              </a:rPr>
              <a:t>M</a:t>
            </a:r>
            <a:r>
              <a:rPr lang="en-US" b="1" dirty="0" smtClean="0">
                <a:solidFill>
                  <a:srgbClr val="17375E"/>
                </a:solidFill>
                <a:sym typeface="Wingdings" pitchFamily="1" charset="2"/>
              </a:rPr>
              <a:t>(</a:t>
            </a:r>
            <a:r>
              <a:rPr lang="en-US" b="1" dirty="0" smtClean="0">
                <a:solidFill>
                  <a:srgbClr val="0D0D0D"/>
                </a:solidFill>
                <a:latin typeface="Symbol" pitchFamily="1" charset="2"/>
              </a:rPr>
              <a:t>π</a:t>
            </a:r>
            <a:r>
              <a:rPr lang="en-US" b="1" baseline="30000" dirty="0" smtClean="0">
                <a:solidFill>
                  <a:srgbClr val="0D0D0D"/>
                </a:solidFill>
              </a:rPr>
              <a:t>+</a:t>
            </a:r>
            <a:r>
              <a:rPr lang="en-US" b="1" dirty="0" smtClean="0">
                <a:solidFill>
                  <a:srgbClr val="0D0D0D"/>
                </a:solidFill>
                <a:latin typeface="Symbol" pitchFamily="1" charset="2"/>
              </a:rPr>
              <a:t>π</a:t>
            </a:r>
            <a:r>
              <a:rPr lang="en-US" b="1" baseline="30000" dirty="0" smtClean="0">
                <a:solidFill>
                  <a:srgbClr val="0D0D0D"/>
                </a:solidFill>
              </a:rPr>
              <a:t>-</a:t>
            </a:r>
            <a:r>
              <a:rPr lang="en-US" b="1" dirty="0" smtClean="0">
                <a:solidFill>
                  <a:srgbClr val="17375E"/>
                </a:solidFill>
                <a:sym typeface="Wingdings" pitchFamily="1" charset="2"/>
              </a:rPr>
              <a:t> )       </a:t>
            </a:r>
            <a:endParaRPr lang="en-US" b="1" baseline="30000" dirty="0">
              <a:solidFill>
                <a:srgbClr val="17375E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719137" y="2827148"/>
            <a:ext cx="5437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 smtClean="0"/>
              <a:t>Belle</a:t>
            </a:r>
            <a:endParaRPr lang="en-US" sz="1400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005137" y="2827148"/>
            <a:ext cx="473344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CDF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7" y="3131948"/>
            <a:ext cx="236696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rot="5400000">
            <a:off x="1633538" y="3360548"/>
            <a:ext cx="1219200" cy="3175"/>
          </a:xfrm>
          <a:prstGeom prst="straightConnector1">
            <a:avLst/>
          </a:prstGeom>
          <a:ln w="28575">
            <a:solidFill>
              <a:srgbClr val="804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39"/>
          <p:cNvSpPr txBox="1">
            <a:spLocks noChangeArrowheads="1"/>
          </p:cNvSpPr>
          <p:nvPr/>
        </p:nvSpPr>
        <p:spPr bwMode="auto">
          <a:xfrm>
            <a:off x="2014537" y="2217548"/>
            <a:ext cx="41941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err="1" smtClean="0">
                <a:solidFill>
                  <a:srgbClr val="804000"/>
                </a:solidFill>
              </a:rPr>
              <a:t>m</a:t>
            </a:r>
            <a:r>
              <a:rPr lang="en-US" sz="2400" baseline="-25000" dirty="0" err="1" smtClean="0">
                <a:solidFill>
                  <a:srgbClr val="804000"/>
                </a:solidFill>
                <a:latin typeface="Symbol" pitchFamily="1" charset="2"/>
              </a:rPr>
              <a:t>ρ</a:t>
            </a:r>
            <a:r>
              <a:rPr lang="en-US" sz="2000" dirty="0" smtClean="0">
                <a:solidFill>
                  <a:srgbClr val="804000"/>
                </a:solidFill>
                <a:latin typeface="Comic Sans MS" pitchFamily="1" charset="0"/>
              </a:rPr>
              <a:t>=</a:t>
            </a:r>
            <a:r>
              <a:rPr lang="en-US" sz="2000" dirty="0">
                <a:solidFill>
                  <a:srgbClr val="804000"/>
                </a:solidFill>
                <a:latin typeface="Comic Sans MS" pitchFamily="1" charset="0"/>
              </a:rPr>
              <a:t>775 </a:t>
            </a:r>
            <a:r>
              <a:rPr lang="en-US" sz="2000" dirty="0" err="1">
                <a:solidFill>
                  <a:srgbClr val="804000"/>
                </a:solidFill>
                <a:latin typeface="Comic Sans MS" pitchFamily="1" charset="0"/>
              </a:rPr>
              <a:t>MeV</a:t>
            </a:r>
            <a:r>
              <a:rPr lang="en-US" sz="2000" dirty="0">
                <a:solidFill>
                  <a:srgbClr val="804000"/>
                </a:solidFill>
                <a:latin typeface="Comic Sans MS" pitchFamily="1" charset="0"/>
              </a:rPr>
              <a:t> is at kinematic limit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5291137" y="3208148"/>
            <a:ext cx="1220788" cy="1588"/>
          </a:xfrm>
          <a:prstGeom prst="straightConnector1">
            <a:avLst/>
          </a:prstGeom>
          <a:ln w="28575">
            <a:solidFill>
              <a:srgbClr val="804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013604" y="2844082"/>
            <a:ext cx="1390124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CDF PRL 96 102002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354012" y="2841048"/>
            <a:ext cx="1479892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Belle PRD 84 052004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1023937" y="5177680"/>
            <a:ext cx="50016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D0D0D"/>
                </a:solidFill>
              </a:rPr>
              <a:t>X</a:t>
            </a:r>
            <a:r>
              <a:rPr lang="en-US" sz="3200" b="1" baseline="-25000" dirty="0" smtClean="0">
                <a:solidFill>
                  <a:srgbClr val="0D0D0D"/>
                </a:solidFill>
              </a:rPr>
              <a:t>3872</a:t>
            </a:r>
            <a:r>
              <a:rPr lang="en-US" sz="2400" b="1" dirty="0" smtClean="0">
                <a:solidFill>
                  <a:srgbClr val="0D0D0D"/>
                </a:solidFill>
                <a:sym typeface="Wingdings" pitchFamily="1" charset="2"/>
              </a:rPr>
              <a:t></a:t>
            </a:r>
            <a:r>
              <a:rPr lang="en-US" sz="3200" b="1" dirty="0" smtClean="0">
                <a:solidFill>
                  <a:srgbClr val="0D0D0D"/>
                </a:solidFill>
                <a:latin typeface="Symbol" pitchFamily="1" charset="2"/>
                <a:sym typeface="Wingdings" pitchFamily="1" charset="2"/>
              </a:rPr>
              <a:t> </a:t>
            </a:r>
            <a:r>
              <a:rPr lang="en-US" sz="3200" b="1" dirty="0" smtClean="0">
                <a:solidFill>
                  <a:srgbClr val="0D0D0D"/>
                </a:solidFill>
                <a:latin typeface="Symbol" pitchFamily="1" charset="2"/>
              </a:rPr>
              <a:t>ρ</a:t>
            </a:r>
            <a:r>
              <a:rPr lang="en-US" sz="3200" b="1" baseline="30000" dirty="0" smtClean="0">
                <a:solidFill>
                  <a:srgbClr val="0D0D0D"/>
                </a:solidFill>
              </a:rPr>
              <a:t>0</a:t>
            </a:r>
            <a:r>
              <a:rPr lang="en-US" sz="3200" b="1" dirty="0" smtClean="0">
                <a:solidFill>
                  <a:srgbClr val="0D0D0D"/>
                </a:solidFill>
                <a:sym typeface="Wingdings" pitchFamily="1" charset="2"/>
              </a:rPr>
              <a:t>J/ψ</a:t>
            </a:r>
            <a:r>
              <a:rPr lang="en-US" sz="2400" b="1" dirty="0" smtClean="0">
                <a:solidFill>
                  <a:srgbClr val="0D0D0D"/>
                </a:solidFill>
                <a:sym typeface="Wingdings" pitchFamily="1" charset="2"/>
              </a:rPr>
              <a:t></a:t>
            </a:r>
            <a:r>
              <a:rPr lang="en-US" sz="3200" b="1" dirty="0" smtClean="0">
                <a:solidFill>
                  <a:srgbClr val="0D0D0D"/>
                </a:solidFill>
                <a:latin typeface="Symbol" pitchFamily="1" charset="2"/>
              </a:rPr>
              <a:t>π</a:t>
            </a:r>
            <a:r>
              <a:rPr lang="en-US" sz="3200" b="1" baseline="30000" dirty="0" smtClean="0">
                <a:solidFill>
                  <a:srgbClr val="0D0D0D"/>
                </a:solidFill>
              </a:rPr>
              <a:t>+</a:t>
            </a:r>
            <a:r>
              <a:rPr lang="en-US" sz="3200" b="1" dirty="0" smtClean="0">
                <a:solidFill>
                  <a:srgbClr val="0D0D0D"/>
                </a:solidFill>
                <a:latin typeface="Symbol" pitchFamily="1" charset="2"/>
              </a:rPr>
              <a:t>π</a:t>
            </a:r>
            <a:r>
              <a:rPr lang="en-US" sz="3200" b="1" baseline="30000" dirty="0" smtClean="0">
                <a:solidFill>
                  <a:srgbClr val="0D0D0D"/>
                </a:solidFill>
              </a:rPr>
              <a:t>-</a:t>
            </a:r>
            <a:r>
              <a:rPr lang="en-US" sz="3200" b="1" dirty="0" smtClean="0">
                <a:solidFill>
                  <a:srgbClr val="0D0D0D"/>
                </a:solidFill>
                <a:sym typeface="Wingdings" pitchFamily="1" charset="2"/>
              </a:rPr>
              <a:t> J/ψ</a:t>
            </a:r>
            <a:endParaRPr lang="en-US" sz="3200" dirty="0" smtClean="0"/>
          </a:p>
          <a:p>
            <a:endParaRPr lang="en-US" sz="3200" dirty="0"/>
          </a:p>
        </p:txBody>
      </p:sp>
      <p:sp>
        <p:nvSpPr>
          <p:cNvPr id="20" name="TextBox 19"/>
          <p:cNvSpPr txBox="1"/>
          <p:nvPr/>
        </p:nvSpPr>
        <p:spPr>
          <a:xfrm>
            <a:off x="6974630" y="2494845"/>
            <a:ext cx="1728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“usual”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ρ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meson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4838" y="2979548"/>
            <a:ext cx="2282382" cy="141941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426879" y="4260458"/>
            <a:ext cx="14745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    775 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MeV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   </a:t>
            </a:r>
            <a:endParaRPr lang="en-US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31095" y="4073204"/>
            <a:ext cx="2673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|</a:t>
            </a:r>
            <a:endParaRPr lang="en-US" sz="1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023937" y="3625668"/>
            <a:ext cx="609600" cy="42068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50"/>
          <p:cNvSpPr txBox="1">
            <a:spLocks noChangeArrowheads="1"/>
          </p:cNvSpPr>
          <p:nvPr/>
        </p:nvSpPr>
        <p:spPr bwMode="auto">
          <a:xfrm>
            <a:off x="302716" y="3102448"/>
            <a:ext cx="15311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 smtClean="0">
                <a:solidFill>
                  <a:srgbClr val="17375E"/>
                </a:solidFill>
                <a:latin typeface="Symbol" pitchFamily="1" charset="2"/>
                <a:sym typeface="Wingdings" pitchFamily="1" charset="2"/>
              </a:rPr>
              <a:t>truncated</a:t>
            </a:r>
          </a:p>
          <a:p>
            <a:r>
              <a:rPr lang="en-US" sz="1400" b="1" dirty="0" err="1" smtClean="0">
                <a:solidFill>
                  <a:srgbClr val="17375E"/>
                </a:solidFill>
                <a:latin typeface="Symbol" pitchFamily="1" charset="2"/>
                <a:sym typeface="Wingdings" pitchFamily="1" charset="2"/>
              </a:rPr>
              <a:t>ρ</a:t>
            </a:r>
            <a:r>
              <a:rPr lang="en-US" sz="1400" b="1" dirty="0" err="1" smtClean="0">
                <a:solidFill>
                  <a:srgbClr val="17375E"/>
                </a:solidFill>
                <a:sym typeface="Wingdings" pitchFamily="1" charset="2"/>
              </a:rPr>
              <a:t></a:t>
            </a:r>
            <a:r>
              <a:rPr lang="en-US" sz="1400" b="1" dirty="0" err="1" smtClean="0">
                <a:solidFill>
                  <a:srgbClr val="0D0D0D"/>
                </a:solidFill>
                <a:latin typeface="Symbol" pitchFamily="1" charset="2"/>
              </a:rPr>
              <a:t>π</a:t>
            </a:r>
            <a:r>
              <a:rPr lang="en-US" sz="1400" b="1" baseline="30000" dirty="0" err="1" smtClean="0">
                <a:solidFill>
                  <a:srgbClr val="0D0D0D"/>
                </a:solidFill>
              </a:rPr>
              <a:t>+</a:t>
            </a:r>
            <a:r>
              <a:rPr lang="en-US" sz="1400" b="1" dirty="0" err="1" smtClean="0">
                <a:solidFill>
                  <a:srgbClr val="0D0D0D"/>
                </a:solidFill>
                <a:latin typeface="Symbol" pitchFamily="1" charset="2"/>
              </a:rPr>
              <a:t>π</a:t>
            </a:r>
            <a:r>
              <a:rPr lang="en-US" sz="1400" b="1" baseline="30000" dirty="0" smtClean="0">
                <a:solidFill>
                  <a:srgbClr val="0D0D0D"/>
                </a:solidFill>
              </a:rPr>
              <a:t>-</a:t>
            </a:r>
            <a:r>
              <a:rPr lang="en-US" sz="1400" b="1" baseline="30000" dirty="0" smtClean="0">
                <a:solidFill>
                  <a:srgbClr val="17375E"/>
                </a:solidFill>
                <a:sym typeface="Wingdings" pitchFamily="1" charset="2"/>
              </a:rPr>
              <a:t>  </a:t>
            </a:r>
            <a:r>
              <a:rPr lang="en-US" sz="1400" b="1" dirty="0" err="1">
                <a:solidFill>
                  <a:srgbClr val="17375E"/>
                </a:solidFill>
                <a:sym typeface="Wingdings" pitchFamily="1" charset="2"/>
              </a:rPr>
              <a:t>lineshape</a:t>
            </a:r>
            <a:endParaRPr lang="en-US" sz="1400" b="1" dirty="0">
              <a:solidFill>
                <a:srgbClr val="17375E"/>
              </a:solidFill>
            </a:endParaRPr>
          </a:p>
        </p:txBody>
      </p:sp>
      <p:sp>
        <p:nvSpPr>
          <p:cNvPr id="28" name="TextBox 46"/>
          <p:cNvSpPr txBox="1">
            <a:spLocks noChangeArrowheads="1"/>
          </p:cNvSpPr>
          <p:nvPr/>
        </p:nvSpPr>
        <p:spPr bwMode="auto">
          <a:xfrm>
            <a:off x="8372721" y="4260458"/>
            <a:ext cx="66098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accent2">
                    <a:lumMod val="75000"/>
                  </a:schemeClr>
                </a:solidFill>
                <a:sym typeface="Wingdings" pitchFamily="1" charset="2"/>
              </a:rPr>
              <a:t>M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  <a:sym typeface="Wingdings" pitchFamily="1" charset="2"/>
              </a:rPr>
              <a:t>(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  <a:latin typeface="Symbol" pitchFamily="1" charset="2"/>
              </a:rPr>
              <a:t>π</a:t>
            </a:r>
            <a:r>
              <a:rPr lang="en-US" sz="1200" baseline="30000" dirty="0" smtClean="0">
                <a:solidFill>
                  <a:schemeClr val="accent2">
                    <a:lumMod val="75000"/>
                  </a:schemeClr>
                </a:solidFill>
              </a:rPr>
              <a:t>+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  <a:latin typeface="Symbol" pitchFamily="1" charset="2"/>
              </a:rPr>
              <a:t>π</a:t>
            </a:r>
            <a:r>
              <a:rPr lang="en-US" sz="1200" baseline="30000" dirty="0" smtClean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  <a:sym typeface="Wingdings" pitchFamily="1" charset="2"/>
              </a:rPr>
              <a:t>)</a:t>
            </a:r>
            <a:endParaRPr lang="en-US" sz="1200" baseline="30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62605" y="3143630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截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0D0D0D"/>
                </a:solidFill>
                <a:latin typeface="Symbol" pitchFamily="1" charset="2"/>
              </a:rPr>
              <a:t>π</a:t>
            </a:r>
            <a:r>
              <a:rPr lang="en-US" b="1" baseline="30000" dirty="0" err="1" smtClean="0">
                <a:solidFill>
                  <a:srgbClr val="0D0D0D"/>
                </a:solidFill>
              </a:rPr>
              <a:t>+</a:t>
            </a:r>
            <a:r>
              <a:rPr lang="en-US" b="1" dirty="0" err="1" smtClean="0">
                <a:solidFill>
                  <a:srgbClr val="0D0D0D"/>
                </a:solidFill>
                <a:latin typeface="Symbol" pitchFamily="1" charset="2"/>
              </a:rPr>
              <a:t>π</a:t>
            </a:r>
            <a:r>
              <a:rPr lang="en-US" b="1" baseline="30000" dirty="0" smtClean="0">
                <a:solidFill>
                  <a:srgbClr val="0D0D0D"/>
                </a:solidFill>
              </a:rPr>
              <a:t>-</a:t>
            </a:r>
            <a:r>
              <a:rPr lang="en-US" b="1" dirty="0" smtClean="0">
                <a:solidFill>
                  <a:srgbClr val="0D0D0D"/>
                </a:solidFill>
              </a:rPr>
              <a:t> system in X</a:t>
            </a:r>
            <a:r>
              <a:rPr lang="en-US" b="1" baseline="-25000" dirty="0" smtClean="0">
                <a:solidFill>
                  <a:srgbClr val="0D0D0D"/>
                </a:solidFill>
              </a:rPr>
              <a:t>3872</a:t>
            </a:r>
            <a:r>
              <a:rPr lang="en-US" sz="3556" b="1" dirty="0" smtClean="0">
                <a:solidFill>
                  <a:srgbClr val="0D0D0D"/>
                </a:solidFill>
                <a:sym typeface="Wingdings" pitchFamily="1" charset="2"/>
              </a:rPr>
              <a:t></a:t>
            </a:r>
            <a:r>
              <a:rPr lang="en-US" b="1" dirty="0" smtClean="0">
                <a:solidFill>
                  <a:srgbClr val="0D0D0D"/>
                </a:solidFill>
                <a:latin typeface="Symbol" pitchFamily="1" charset="2"/>
              </a:rPr>
              <a:t>π</a:t>
            </a:r>
            <a:r>
              <a:rPr lang="en-US" b="1" baseline="30000" dirty="0" smtClean="0">
                <a:solidFill>
                  <a:srgbClr val="0D0D0D"/>
                </a:solidFill>
              </a:rPr>
              <a:t>+</a:t>
            </a:r>
            <a:r>
              <a:rPr lang="en-US" b="1" dirty="0" smtClean="0">
                <a:solidFill>
                  <a:srgbClr val="0D0D0D"/>
                </a:solidFill>
                <a:latin typeface="Symbol" pitchFamily="1" charset="2"/>
              </a:rPr>
              <a:t>π</a:t>
            </a:r>
            <a:r>
              <a:rPr lang="en-US" b="1" baseline="30000" dirty="0" smtClean="0">
                <a:solidFill>
                  <a:srgbClr val="0D0D0D"/>
                </a:solidFill>
              </a:rPr>
              <a:t>-</a:t>
            </a:r>
            <a:r>
              <a:rPr lang="en-US" b="1" dirty="0" smtClean="0">
                <a:solidFill>
                  <a:srgbClr val="0D0D0D"/>
                </a:solidFill>
                <a:sym typeface="Wingdings" pitchFamily="1" charset="2"/>
              </a:rPr>
              <a:t> J/</a:t>
            </a:r>
            <a:r>
              <a:rPr lang="en-US" b="1" dirty="0" smtClean="0">
                <a:solidFill>
                  <a:srgbClr val="0D0D0D"/>
                </a:solidFill>
                <a:latin typeface="Symbol" pitchFamily="1" charset="2"/>
                <a:sym typeface="Wingdings" pitchFamily="1" charset="2"/>
              </a:rPr>
              <a:t>ψ</a:t>
            </a:r>
            <a:r>
              <a:rPr lang="en-US" b="1" dirty="0" smtClean="0">
                <a:solidFill>
                  <a:srgbClr val="0D0D0D"/>
                </a:solidFill>
                <a:sym typeface="Wingdings" pitchFamily="1" charset="2"/>
              </a:rPr>
              <a:t>  comes from </a:t>
            </a:r>
            <a:r>
              <a:rPr lang="en-US" b="1" dirty="0" err="1" smtClean="0">
                <a:solidFill>
                  <a:srgbClr val="0D0D0D"/>
                </a:solidFill>
                <a:latin typeface="Symbol" pitchFamily="1" charset="2"/>
                <a:sym typeface="Wingdings" pitchFamily="1" charset="2"/>
              </a:rPr>
              <a:t>ρ</a:t>
            </a:r>
            <a:r>
              <a:rPr lang="en-US" b="1" dirty="0" err="1" smtClean="0">
                <a:solidFill>
                  <a:srgbClr val="0D0D0D"/>
                </a:solidFill>
                <a:sym typeface="Wingdings" pitchFamily="1" charset="2"/>
              </a:rPr>
              <a:t></a:t>
            </a:r>
            <a:r>
              <a:rPr lang="en-US" b="1" dirty="0" err="1" smtClean="0">
                <a:solidFill>
                  <a:srgbClr val="0D0D0D"/>
                </a:solidFill>
                <a:latin typeface="Symbol" pitchFamily="1" charset="2"/>
              </a:rPr>
              <a:t>π</a:t>
            </a:r>
            <a:r>
              <a:rPr lang="en-US" b="1" baseline="30000" dirty="0" err="1" smtClean="0">
                <a:solidFill>
                  <a:srgbClr val="0D0D0D"/>
                </a:solidFill>
              </a:rPr>
              <a:t>+</a:t>
            </a:r>
            <a:r>
              <a:rPr lang="en-US" b="1" dirty="0" err="1" smtClean="0">
                <a:solidFill>
                  <a:srgbClr val="0D0D0D"/>
                </a:solidFill>
                <a:latin typeface="Symbol" pitchFamily="1" charset="2"/>
              </a:rPr>
              <a:t>π</a:t>
            </a:r>
            <a:r>
              <a:rPr lang="en-US" b="1" baseline="30000" dirty="0" smtClean="0">
                <a:solidFill>
                  <a:srgbClr val="0D0D0D"/>
                </a:solidFill>
              </a:rPr>
              <a:t>- </a:t>
            </a:r>
            <a:r>
              <a:rPr lang="en-US" b="1" dirty="0" smtClean="0">
                <a:solidFill>
                  <a:srgbClr val="0D0D0D"/>
                </a:solidFill>
              </a:rPr>
              <a:t>established</a:t>
            </a:r>
            <a:endParaRPr lang="en-US" dirty="0"/>
          </a:p>
        </p:txBody>
      </p:sp>
      <p:pic>
        <p:nvPicPr>
          <p:cNvPr id="3" name="Picture 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7937" y="2979548"/>
            <a:ext cx="3657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46"/>
          <p:cNvSpPr txBox="1">
            <a:spLocks noChangeArrowheads="1"/>
          </p:cNvSpPr>
          <p:nvPr/>
        </p:nvSpPr>
        <p:spPr bwMode="auto">
          <a:xfrm>
            <a:off x="1025525" y="4732148"/>
            <a:ext cx="90737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17375E"/>
                </a:solidFill>
                <a:sym typeface="Wingdings" pitchFamily="1" charset="2"/>
              </a:rPr>
              <a:t>M</a:t>
            </a:r>
            <a:r>
              <a:rPr lang="en-US" b="1" dirty="0" smtClean="0">
                <a:solidFill>
                  <a:srgbClr val="17375E"/>
                </a:solidFill>
                <a:sym typeface="Wingdings" pitchFamily="1" charset="2"/>
              </a:rPr>
              <a:t>(</a:t>
            </a:r>
            <a:r>
              <a:rPr lang="en-US" b="1" dirty="0" smtClean="0">
                <a:solidFill>
                  <a:srgbClr val="0D0D0D"/>
                </a:solidFill>
                <a:latin typeface="Symbol" pitchFamily="1" charset="2"/>
              </a:rPr>
              <a:t>π</a:t>
            </a:r>
            <a:r>
              <a:rPr lang="en-US" b="1" baseline="30000" dirty="0" smtClean="0">
                <a:solidFill>
                  <a:srgbClr val="0D0D0D"/>
                </a:solidFill>
              </a:rPr>
              <a:t>+</a:t>
            </a:r>
            <a:r>
              <a:rPr lang="en-US" b="1" dirty="0" smtClean="0">
                <a:solidFill>
                  <a:srgbClr val="0D0D0D"/>
                </a:solidFill>
                <a:latin typeface="Symbol" pitchFamily="1" charset="2"/>
              </a:rPr>
              <a:t>π</a:t>
            </a:r>
            <a:r>
              <a:rPr lang="en-US" b="1" baseline="30000" dirty="0" smtClean="0">
                <a:solidFill>
                  <a:srgbClr val="0D0D0D"/>
                </a:solidFill>
              </a:rPr>
              <a:t>-</a:t>
            </a:r>
            <a:r>
              <a:rPr lang="en-US" b="1" dirty="0" smtClean="0">
                <a:solidFill>
                  <a:srgbClr val="17375E"/>
                </a:solidFill>
                <a:sym typeface="Wingdings" pitchFamily="1" charset="2"/>
              </a:rPr>
              <a:t>)</a:t>
            </a:r>
            <a:endParaRPr lang="en-US" b="1" baseline="30000" dirty="0">
              <a:solidFill>
                <a:srgbClr val="17375E"/>
              </a:solidFill>
            </a:endParaRPr>
          </a:p>
        </p:txBody>
      </p:sp>
      <p:sp>
        <p:nvSpPr>
          <p:cNvPr id="5" name="TextBox 47"/>
          <p:cNvSpPr txBox="1">
            <a:spLocks noChangeArrowheads="1"/>
          </p:cNvSpPr>
          <p:nvPr/>
        </p:nvSpPr>
        <p:spPr bwMode="auto">
          <a:xfrm>
            <a:off x="4090477" y="4808348"/>
            <a:ext cx="1091625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17375E"/>
                </a:solidFill>
                <a:sym typeface="Wingdings" pitchFamily="1" charset="2"/>
              </a:rPr>
              <a:t>M</a:t>
            </a:r>
            <a:r>
              <a:rPr lang="en-US" b="1" dirty="0" smtClean="0">
                <a:solidFill>
                  <a:srgbClr val="17375E"/>
                </a:solidFill>
                <a:sym typeface="Wingdings" pitchFamily="1" charset="2"/>
              </a:rPr>
              <a:t>(</a:t>
            </a:r>
            <a:r>
              <a:rPr lang="en-US" b="1" dirty="0" smtClean="0">
                <a:solidFill>
                  <a:srgbClr val="0D0D0D"/>
                </a:solidFill>
                <a:latin typeface="Symbol" pitchFamily="1" charset="2"/>
              </a:rPr>
              <a:t>π</a:t>
            </a:r>
            <a:r>
              <a:rPr lang="en-US" b="1" baseline="30000" dirty="0" smtClean="0">
                <a:solidFill>
                  <a:srgbClr val="0D0D0D"/>
                </a:solidFill>
              </a:rPr>
              <a:t>+</a:t>
            </a:r>
            <a:r>
              <a:rPr lang="en-US" b="1" dirty="0" smtClean="0">
                <a:solidFill>
                  <a:srgbClr val="0D0D0D"/>
                </a:solidFill>
                <a:latin typeface="Symbol" pitchFamily="1" charset="2"/>
              </a:rPr>
              <a:t>π</a:t>
            </a:r>
            <a:r>
              <a:rPr lang="en-US" b="1" baseline="30000" dirty="0" smtClean="0">
                <a:solidFill>
                  <a:srgbClr val="0D0D0D"/>
                </a:solidFill>
              </a:rPr>
              <a:t>-</a:t>
            </a:r>
            <a:r>
              <a:rPr lang="en-US" b="1" dirty="0" smtClean="0">
                <a:solidFill>
                  <a:srgbClr val="17375E"/>
                </a:solidFill>
                <a:sym typeface="Wingdings" pitchFamily="1" charset="2"/>
              </a:rPr>
              <a:t> </a:t>
            </a:r>
            <a:r>
              <a:rPr lang="en-US" b="1" dirty="0">
                <a:solidFill>
                  <a:srgbClr val="17375E"/>
                </a:solidFill>
                <a:sym typeface="Wingdings" pitchFamily="1" charset="2"/>
              </a:rPr>
              <a:t>)  </a:t>
            </a:r>
            <a:endParaRPr lang="en-US" b="1" baseline="30000" dirty="0">
              <a:solidFill>
                <a:srgbClr val="17375E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719137" y="2827148"/>
            <a:ext cx="5437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 smtClean="0"/>
              <a:t>Belle</a:t>
            </a:r>
            <a:endParaRPr lang="en-US" sz="1400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005137" y="2827148"/>
            <a:ext cx="473344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CDF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7" y="3131948"/>
            <a:ext cx="236696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rot="5400000">
            <a:off x="1633538" y="3360548"/>
            <a:ext cx="1219200" cy="3175"/>
          </a:xfrm>
          <a:prstGeom prst="straightConnector1">
            <a:avLst/>
          </a:prstGeom>
          <a:ln w="28575">
            <a:solidFill>
              <a:srgbClr val="804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39"/>
          <p:cNvSpPr txBox="1">
            <a:spLocks noChangeArrowheads="1"/>
          </p:cNvSpPr>
          <p:nvPr/>
        </p:nvSpPr>
        <p:spPr bwMode="auto">
          <a:xfrm>
            <a:off x="2014537" y="2217548"/>
            <a:ext cx="41941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err="1" smtClean="0">
                <a:solidFill>
                  <a:srgbClr val="804000"/>
                </a:solidFill>
              </a:rPr>
              <a:t>m</a:t>
            </a:r>
            <a:r>
              <a:rPr lang="en-US" sz="2400" baseline="-25000" dirty="0" err="1" smtClean="0">
                <a:solidFill>
                  <a:srgbClr val="804000"/>
                </a:solidFill>
                <a:latin typeface="Symbol" pitchFamily="1" charset="2"/>
              </a:rPr>
              <a:t>ρ</a:t>
            </a:r>
            <a:r>
              <a:rPr lang="en-US" sz="2000" dirty="0" smtClean="0">
                <a:solidFill>
                  <a:srgbClr val="804000"/>
                </a:solidFill>
                <a:latin typeface="Comic Sans MS" pitchFamily="1" charset="0"/>
              </a:rPr>
              <a:t>=</a:t>
            </a:r>
            <a:r>
              <a:rPr lang="en-US" sz="2000" dirty="0">
                <a:solidFill>
                  <a:srgbClr val="804000"/>
                </a:solidFill>
                <a:latin typeface="Comic Sans MS" pitchFamily="1" charset="0"/>
              </a:rPr>
              <a:t>775 </a:t>
            </a:r>
            <a:r>
              <a:rPr lang="en-US" sz="2000" dirty="0" err="1">
                <a:solidFill>
                  <a:srgbClr val="804000"/>
                </a:solidFill>
                <a:latin typeface="Comic Sans MS" pitchFamily="1" charset="0"/>
              </a:rPr>
              <a:t>MeV</a:t>
            </a:r>
            <a:r>
              <a:rPr lang="en-US" sz="2000" dirty="0">
                <a:solidFill>
                  <a:srgbClr val="804000"/>
                </a:solidFill>
                <a:latin typeface="Comic Sans MS" pitchFamily="1" charset="0"/>
              </a:rPr>
              <a:t> is at kinematic limit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5291137" y="3208148"/>
            <a:ext cx="1220788" cy="1588"/>
          </a:xfrm>
          <a:prstGeom prst="straightConnector1">
            <a:avLst/>
          </a:prstGeom>
          <a:ln w="28575">
            <a:solidFill>
              <a:srgbClr val="804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013604" y="2844082"/>
            <a:ext cx="1390124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CDF PRL 96 102002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354012" y="2841048"/>
            <a:ext cx="1479892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Belle PRD 84 052004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1023937" y="5177680"/>
            <a:ext cx="50016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D0D0D"/>
                </a:solidFill>
              </a:rPr>
              <a:t>X</a:t>
            </a:r>
            <a:r>
              <a:rPr lang="en-US" sz="3200" b="1" baseline="-25000" dirty="0" smtClean="0">
                <a:solidFill>
                  <a:srgbClr val="0D0D0D"/>
                </a:solidFill>
              </a:rPr>
              <a:t>3872</a:t>
            </a:r>
            <a:r>
              <a:rPr lang="en-US" sz="2400" b="1" dirty="0" smtClean="0">
                <a:solidFill>
                  <a:srgbClr val="0D0D0D"/>
                </a:solidFill>
                <a:sym typeface="Wingdings" pitchFamily="1" charset="2"/>
              </a:rPr>
              <a:t></a:t>
            </a:r>
            <a:r>
              <a:rPr lang="en-US" sz="3200" b="1" dirty="0" smtClean="0">
                <a:solidFill>
                  <a:srgbClr val="0D0D0D"/>
                </a:solidFill>
                <a:latin typeface="Symbol" pitchFamily="1" charset="2"/>
                <a:sym typeface="Wingdings" pitchFamily="1" charset="2"/>
              </a:rPr>
              <a:t> </a:t>
            </a:r>
            <a:r>
              <a:rPr lang="en-US" sz="3200" b="1" dirty="0" smtClean="0">
                <a:solidFill>
                  <a:srgbClr val="0D0D0D"/>
                </a:solidFill>
                <a:latin typeface="Symbol" pitchFamily="1" charset="2"/>
              </a:rPr>
              <a:t>ρ</a:t>
            </a:r>
            <a:r>
              <a:rPr lang="en-US" sz="3200" b="1" baseline="30000" dirty="0" smtClean="0">
                <a:solidFill>
                  <a:srgbClr val="0D0D0D"/>
                </a:solidFill>
              </a:rPr>
              <a:t>0</a:t>
            </a:r>
            <a:r>
              <a:rPr lang="en-US" sz="3200" b="1" dirty="0" smtClean="0">
                <a:solidFill>
                  <a:srgbClr val="0D0D0D"/>
                </a:solidFill>
                <a:sym typeface="Wingdings" pitchFamily="1" charset="2"/>
              </a:rPr>
              <a:t>J/ψ</a:t>
            </a:r>
            <a:r>
              <a:rPr lang="en-US" sz="2400" b="1" dirty="0" smtClean="0">
                <a:solidFill>
                  <a:srgbClr val="0D0D0D"/>
                </a:solidFill>
                <a:sym typeface="Wingdings" pitchFamily="1" charset="2"/>
              </a:rPr>
              <a:t></a:t>
            </a:r>
            <a:r>
              <a:rPr lang="en-US" sz="3200" b="1" dirty="0" smtClean="0">
                <a:solidFill>
                  <a:srgbClr val="0D0D0D"/>
                </a:solidFill>
                <a:latin typeface="Symbol" pitchFamily="1" charset="2"/>
              </a:rPr>
              <a:t>π</a:t>
            </a:r>
            <a:r>
              <a:rPr lang="en-US" sz="3200" b="1" baseline="30000" dirty="0" smtClean="0">
                <a:solidFill>
                  <a:srgbClr val="0D0D0D"/>
                </a:solidFill>
              </a:rPr>
              <a:t>+</a:t>
            </a:r>
            <a:r>
              <a:rPr lang="en-US" sz="3200" b="1" dirty="0" smtClean="0">
                <a:solidFill>
                  <a:srgbClr val="0D0D0D"/>
                </a:solidFill>
                <a:latin typeface="Symbol" pitchFamily="1" charset="2"/>
              </a:rPr>
              <a:t>π</a:t>
            </a:r>
            <a:r>
              <a:rPr lang="en-US" sz="3200" b="1" baseline="30000" dirty="0" smtClean="0">
                <a:solidFill>
                  <a:srgbClr val="0D0D0D"/>
                </a:solidFill>
              </a:rPr>
              <a:t>-</a:t>
            </a:r>
            <a:r>
              <a:rPr lang="en-US" sz="3200" b="1" dirty="0" smtClean="0">
                <a:solidFill>
                  <a:srgbClr val="0D0D0D"/>
                </a:solidFill>
                <a:sym typeface="Wingdings" pitchFamily="1" charset="2"/>
              </a:rPr>
              <a:t> J/ψ</a:t>
            </a:r>
            <a:endParaRPr lang="en-US" sz="3200" dirty="0" smtClean="0"/>
          </a:p>
          <a:p>
            <a:endParaRPr lang="en-US" sz="3200" dirty="0"/>
          </a:p>
        </p:txBody>
      </p:sp>
      <p:sp>
        <p:nvSpPr>
          <p:cNvPr id="20" name="TextBox 19"/>
          <p:cNvSpPr txBox="1"/>
          <p:nvPr/>
        </p:nvSpPr>
        <p:spPr>
          <a:xfrm>
            <a:off x="6783647" y="2494845"/>
            <a:ext cx="1954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truncated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ρ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meson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4838" y="2979548"/>
            <a:ext cx="2282382" cy="141941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426879" y="4260458"/>
            <a:ext cx="14745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    775 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MeV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   </a:t>
            </a:r>
            <a:endParaRPr lang="en-US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742335" y="2997524"/>
            <a:ext cx="1305079" cy="1242949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7631095" y="4073204"/>
            <a:ext cx="2673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|</a:t>
            </a:r>
            <a:endParaRPr lang="en-US" sz="1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760875" y="3054259"/>
            <a:ext cx="1566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chemeClr val="bg1">
                    <a:lumMod val="50000"/>
                  </a:schemeClr>
                </a:solidFill>
              </a:rPr>
              <a:t>m</a:t>
            </a:r>
            <a:r>
              <a:rPr lang="en-US" sz="1400" b="1" baseline="-25000" dirty="0" err="1" smtClean="0">
                <a:solidFill>
                  <a:schemeClr val="bg1">
                    <a:lumMod val="50000"/>
                  </a:schemeClr>
                </a:solidFill>
              </a:rPr>
              <a:t>ππ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</a:rPr>
              <a:t>&gt;M</a:t>
            </a:r>
            <a:r>
              <a:rPr lang="en-US" sz="1400" b="1" baseline="-25000" dirty="0" smtClean="0">
                <a:solidFill>
                  <a:schemeClr val="bg1">
                    <a:lumMod val="50000"/>
                  </a:schemeClr>
                </a:solidFill>
              </a:rPr>
              <a:t>X3872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</a:rPr>
              <a:t>-m</a:t>
            </a:r>
            <a:r>
              <a:rPr lang="en-US" sz="1400" b="1" baseline="-25000" dirty="0" smtClean="0">
                <a:solidFill>
                  <a:schemeClr val="bg1">
                    <a:lumMod val="50000"/>
                  </a:schemeClr>
                </a:solidFill>
              </a:rPr>
              <a:t>J/ψ</a:t>
            </a:r>
            <a:endParaRPr lang="en-US" sz="1400" b="1" baseline="-25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1023937" y="3625668"/>
            <a:ext cx="609600" cy="42068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50"/>
          <p:cNvSpPr txBox="1">
            <a:spLocks noChangeArrowheads="1"/>
          </p:cNvSpPr>
          <p:nvPr/>
        </p:nvSpPr>
        <p:spPr bwMode="auto">
          <a:xfrm>
            <a:off x="302716" y="3102448"/>
            <a:ext cx="15311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 smtClean="0">
                <a:solidFill>
                  <a:srgbClr val="17375E"/>
                </a:solidFill>
                <a:latin typeface="Symbol" pitchFamily="1" charset="2"/>
                <a:sym typeface="Wingdings" pitchFamily="1" charset="2"/>
              </a:rPr>
              <a:t>truncated</a:t>
            </a:r>
          </a:p>
          <a:p>
            <a:r>
              <a:rPr lang="en-US" sz="1400" b="1" dirty="0" err="1" smtClean="0">
                <a:solidFill>
                  <a:srgbClr val="17375E"/>
                </a:solidFill>
                <a:latin typeface="Symbol" pitchFamily="1" charset="2"/>
                <a:sym typeface="Wingdings" pitchFamily="1" charset="2"/>
              </a:rPr>
              <a:t>ρ</a:t>
            </a:r>
            <a:r>
              <a:rPr lang="en-US" sz="1400" b="1" dirty="0" err="1" smtClean="0">
                <a:solidFill>
                  <a:srgbClr val="17375E"/>
                </a:solidFill>
                <a:sym typeface="Wingdings" pitchFamily="1" charset="2"/>
              </a:rPr>
              <a:t></a:t>
            </a:r>
            <a:r>
              <a:rPr lang="en-US" sz="1400" b="1" dirty="0" err="1" smtClean="0">
                <a:solidFill>
                  <a:srgbClr val="0D0D0D"/>
                </a:solidFill>
                <a:latin typeface="Symbol" pitchFamily="1" charset="2"/>
              </a:rPr>
              <a:t>π</a:t>
            </a:r>
            <a:r>
              <a:rPr lang="en-US" sz="1400" b="1" baseline="30000" dirty="0" err="1" smtClean="0">
                <a:solidFill>
                  <a:srgbClr val="0D0D0D"/>
                </a:solidFill>
              </a:rPr>
              <a:t>+</a:t>
            </a:r>
            <a:r>
              <a:rPr lang="en-US" sz="1400" b="1" dirty="0" err="1" smtClean="0">
                <a:solidFill>
                  <a:srgbClr val="0D0D0D"/>
                </a:solidFill>
                <a:latin typeface="Symbol" pitchFamily="1" charset="2"/>
              </a:rPr>
              <a:t>π</a:t>
            </a:r>
            <a:r>
              <a:rPr lang="en-US" sz="1400" b="1" baseline="30000" dirty="0" smtClean="0">
                <a:solidFill>
                  <a:srgbClr val="0D0D0D"/>
                </a:solidFill>
              </a:rPr>
              <a:t>-</a:t>
            </a:r>
            <a:r>
              <a:rPr lang="en-US" sz="1400" b="1" baseline="30000" dirty="0" smtClean="0">
                <a:solidFill>
                  <a:srgbClr val="17375E"/>
                </a:solidFill>
                <a:sym typeface="Wingdings" pitchFamily="1" charset="2"/>
              </a:rPr>
              <a:t>  </a:t>
            </a:r>
            <a:r>
              <a:rPr lang="en-US" sz="1400" b="1" dirty="0" err="1">
                <a:solidFill>
                  <a:srgbClr val="17375E"/>
                </a:solidFill>
                <a:sym typeface="Wingdings" pitchFamily="1" charset="2"/>
              </a:rPr>
              <a:t>lineshape</a:t>
            </a:r>
            <a:endParaRPr lang="en-US" sz="1400" b="1" dirty="0">
              <a:solidFill>
                <a:srgbClr val="17375E"/>
              </a:solidFill>
            </a:endParaRPr>
          </a:p>
        </p:txBody>
      </p:sp>
      <p:sp>
        <p:nvSpPr>
          <p:cNvPr id="30" name="TextBox 46"/>
          <p:cNvSpPr txBox="1">
            <a:spLocks noChangeArrowheads="1"/>
          </p:cNvSpPr>
          <p:nvPr/>
        </p:nvSpPr>
        <p:spPr bwMode="auto">
          <a:xfrm>
            <a:off x="8372721" y="4260458"/>
            <a:ext cx="66098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accent2">
                    <a:lumMod val="75000"/>
                  </a:schemeClr>
                </a:solidFill>
                <a:sym typeface="Wingdings" pitchFamily="1" charset="2"/>
              </a:rPr>
              <a:t>M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  <a:sym typeface="Wingdings" pitchFamily="1" charset="2"/>
              </a:rPr>
              <a:t>(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  <a:latin typeface="Symbol" pitchFamily="1" charset="2"/>
              </a:rPr>
              <a:t>π</a:t>
            </a:r>
            <a:r>
              <a:rPr lang="en-US" sz="1200" baseline="30000" dirty="0" smtClean="0">
                <a:solidFill>
                  <a:schemeClr val="accent2">
                    <a:lumMod val="75000"/>
                  </a:schemeClr>
                </a:solidFill>
              </a:rPr>
              <a:t>+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  <a:latin typeface="Symbol" pitchFamily="1" charset="2"/>
              </a:rPr>
              <a:t>π</a:t>
            </a:r>
            <a:r>
              <a:rPr lang="en-US" sz="1200" baseline="30000" dirty="0" smtClean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  <a:sym typeface="Wingdings" pitchFamily="1" charset="2"/>
              </a:rPr>
              <a:t>)</a:t>
            </a:r>
            <a:endParaRPr lang="en-US" sz="1200" baseline="30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62605" y="3143630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截</a:t>
            </a:r>
            <a:endParaRPr lang="en-US" sz="1200" dirty="0"/>
          </a:p>
        </p:txBody>
      </p:sp>
      <p:sp>
        <p:nvSpPr>
          <p:cNvPr id="26" name="Oval 25"/>
          <p:cNvSpPr/>
          <p:nvPr/>
        </p:nvSpPr>
        <p:spPr>
          <a:xfrm>
            <a:off x="5556644" y="3185647"/>
            <a:ext cx="479928" cy="1362759"/>
          </a:xfrm>
          <a:prstGeom prst="ellipse">
            <a:avLst/>
          </a:prstGeom>
          <a:noFill/>
          <a:ln w="1905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/>
        </p:nvGraphicFramePr>
        <p:xfrm>
          <a:off x="5900737" y="4887445"/>
          <a:ext cx="2773140" cy="428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65" name="Equation" r:id="rId6" imgW="1892300" imgH="292100" progId="Equation.DSMT4">
                  <p:embed/>
                </p:oleObj>
              </mc:Choice>
              <mc:Fallback>
                <p:oleObj name="Equation" r:id="rId6" imgW="1892300" imgH="2921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0737" y="4887445"/>
                        <a:ext cx="2773140" cy="4280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6792742" y="2335128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切去了右</a:t>
            </a:r>
            <a:r>
              <a:rPr lang="zh-TW" altLang="en-US" sz="1400" b="1" dirty="0" smtClean="0">
                <a:solidFill>
                  <a:schemeClr val="accent2">
                    <a:lumMod val="75000"/>
                  </a:schemeClr>
                </a:solidFill>
              </a:rPr>
              <a:t>面</a:t>
            </a:r>
            <a:endParaRPr lang="en-US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rot="16200000" flipV="1">
            <a:off x="5841134" y="4183740"/>
            <a:ext cx="915709" cy="491701"/>
          </a:xfrm>
          <a:prstGeom prst="straightConnector1">
            <a:avLst/>
          </a:prstGeom>
          <a:ln w="9525">
            <a:solidFill>
              <a:srgbClr val="80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868" y="0"/>
            <a:ext cx="8229600" cy="822439"/>
          </a:xfrm>
        </p:spPr>
        <p:txBody>
          <a:bodyPr/>
          <a:lstStyle/>
          <a:p>
            <a:r>
              <a:rPr lang="en-US" b="1" dirty="0" smtClean="0">
                <a:latin typeface="Symbol" pitchFamily="1" charset="2"/>
                <a:sym typeface="Wingdings" pitchFamily="1" charset="2"/>
              </a:rPr>
              <a:t>χ</a:t>
            </a:r>
            <a:r>
              <a:rPr lang="en-US" baseline="-25000" dirty="0" smtClean="0">
                <a:sym typeface="Wingdings"/>
              </a:rPr>
              <a:t>c1</a:t>
            </a:r>
            <a:r>
              <a:rPr lang="en-US" dirty="0" smtClean="0">
                <a:sym typeface="Wingdings"/>
              </a:rPr>
              <a:t></a:t>
            </a:r>
            <a:r>
              <a:rPr lang="en-US" b="1" dirty="0" smtClean="0">
                <a:latin typeface="Symbol" pitchFamily="1" charset="2"/>
                <a:sym typeface="Wingdings" pitchFamily="1" charset="2"/>
              </a:rPr>
              <a:t>ρ</a:t>
            </a:r>
            <a:r>
              <a:rPr lang="en-US" dirty="0" smtClean="0">
                <a:sym typeface="Wingdings"/>
              </a:rPr>
              <a:t>J/</a:t>
            </a:r>
            <a:r>
              <a:rPr lang="en-US" b="1" dirty="0" smtClean="0">
                <a:latin typeface="Symbol" pitchFamily="1" charset="2"/>
                <a:sym typeface="Wingdings" pitchFamily="1" charset="2"/>
              </a:rPr>
              <a:t>ψ </a:t>
            </a:r>
            <a:r>
              <a:rPr lang="en-US" b="1" dirty="0" smtClean="0">
                <a:latin typeface="+mn-lt"/>
                <a:sym typeface="Wingdings" pitchFamily="1" charset="2"/>
              </a:rPr>
              <a:t>violates </a:t>
            </a:r>
            <a:r>
              <a:rPr lang="en-US" b="1" dirty="0" err="1" smtClean="0">
                <a:latin typeface="+mn-lt"/>
                <a:sym typeface="Wingdings" pitchFamily="1" charset="2"/>
              </a:rPr>
              <a:t>Isospin</a:t>
            </a:r>
            <a:endParaRPr lang="en-US" dirty="0">
              <a:latin typeface="+mn-lt"/>
            </a:endParaRPr>
          </a:p>
        </p:txBody>
      </p:sp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1854815" y="117212"/>
            <a:ext cx="30008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smtClean="0"/>
              <a:t>‘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671" y="1001345"/>
            <a:ext cx="5259074" cy="45688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17671" y="4601485"/>
            <a:ext cx="988963" cy="96874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717671" y="2779625"/>
            <a:ext cx="1426189" cy="145748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52605" y="3050337"/>
            <a:ext cx="7873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Symbol" pitchFamily="1" charset="2"/>
                <a:sym typeface="Wingdings" pitchFamily="1" charset="2"/>
              </a:rPr>
              <a:t>χ</a:t>
            </a:r>
            <a:r>
              <a:rPr lang="en-US" sz="4000" baseline="-25000" dirty="0" smtClean="0">
                <a:sym typeface="Wingdings"/>
              </a:rPr>
              <a:t>c1</a:t>
            </a:r>
            <a:endParaRPr lang="en-US" sz="4000" dirty="0"/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2355046" y="3050337"/>
            <a:ext cx="30008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smtClean="0"/>
              <a:t>‘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1717671" y="2194849"/>
            <a:ext cx="13863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Ispin</a:t>
            </a:r>
            <a:r>
              <a:rPr lang="en-US" sz="3200" dirty="0" smtClean="0">
                <a:solidFill>
                  <a:schemeClr val="bg1"/>
                </a:solidFill>
              </a:rPr>
              <a:t>=0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4997" y="1342959"/>
            <a:ext cx="13863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Ispin</a:t>
            </a:r>
            <a:r>
              <a:rPr lang="en-US" sz="3200" dirty="0" smtClean="0">
                <a:solidFill>
                  <a:schemeClr val="bg1"/>
                </a:solidFill>
              </a:rPr>
              <a:t>=0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10216" y="3465835"/>
            <a:ext cx="13863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Ispin</a:t>
            </a:r>
            <a:r>
              <a:rPr lang="en-US" sz="3200" dirty="0" smtClean="0">
                <a:solidFill>
                  <a:schemeClr val="bg1"/>
                </a:solidFill>
              </a:rPr>
              <a:t>=1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44693" y="5762527"/>
            <a:ext cx="60183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Initial </a:t>
            </a:r>
            <a:r>
              <a:rPr lang="en-US" sz="3200" dirty="0" err="1" smtClean="0"/>
              <a:t>Isospin</a:t>
            </a:r>
            <a:r>
              <a:rPr lang="en-US" sz="3200" dirty="0" smtClean="0"/>
              <a:t>=0        final </a:t>
            </a:r>
            <a:r>
              <a:rPr lang="en-US" sz="3200" dirty="0" err="1" smtClean="0"/>
              <a:t>Isospin</a:t>
            </a:r>
            <a:r>
              <a:rPr lang="en-US" sz="3200" dirty="0" smtClean="0"/>
              <a:t> =1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4162266" y="5637595"/>
            <a:ext cx="4656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≠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817" y="27356"/>
            <a:ext cx="8517832" cy="96690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lecture: </a:t>
            </a:r>
            <a:r>
              <a:rPr lang="en-US" smtClean="0"/>
              <a:t>hadrons &amp; the quark </a:t>
            </a:r>
            <a:r>
              <a:rPr lang="en-US" dirty="0" smtClean="0"/>
              <a:t>model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71500" y="1518322"/>
            <a:ext cx="7808661" cy="0"/>
          </a:xfrm>
          <a:prstGeom prst="straightConnector1">
            <a:avLst/>
          </a:prstGeom>
          <a:ln w="31750">
            <a:solidFill>
              <a:schemeClr val="accent3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36570" y="108585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1964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99935" y="1056657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1974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762270" y="1003956"/>
            <a:ext cx="1340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</a:rPr>
              <a:t>- 10 years -</a:t>
            </a:r>
            <a:endParaRPr lang="en-US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431" y="3289686"/>
            <a:ext cx="1655763" cy="15825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5673" y="3151954"/>
            <a:ext cx="1375891" cy="15608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0293" y="1759727"/>
            <a:ext cx="1517779" cy="12779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6005" y="1404066"/>
            <a:ext cx="1593768" cy="131858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210222" y="1160316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K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*(1430)</a:t>
            </a:r>
            <a:endParaRPr lang="en-US" sz="16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729" y="2104088"/>
            <a:ext cx="1634432" cy="146563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267" y="3313096"/>
            <a:ext cx="1043240" cy="149356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9141" y="2770847"/>
            <a:ext cx="1069234" cy="105458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02097" y="3899904"/>
            <a:ext cx="1114845" cy="107039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6143" y="5236278"/>
            <a:ext cx="3502920" cy="7389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76490" y="5045635"/>
            <a:ext cx="606077" cy="845825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6916296" y="3476743"/>
            <a:ext cx="15392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</a:t>
            </a:r>
            <a:r>
              <a:rPr lang="en-US" sz="1600" baseline="-25000" dirty="0" smtClean="0"/>
              <a:t>1</a:t>
            </a:r>
            <a:r>
              <a:rPr lang="en-US" sz="1600" dirty="0" smtClean="0"/>
              <a:t>(1285)/</a:t>
            </a:r>
            <a:r>
              <a:rPr lang="en-US" sz="1600" dirty="0" smtClean="0"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sz="1600" dirty="0" smtClean="0"/>
              <a:t>(1440</a:t>
            </a:r>
            <a:endParaRPr lang="en-US" sz="1600" dirty="0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32464" y="1679599"/>
            <a:ext cx="1248607" cy="148518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56599" y="4059876"/>
            <a:ext cx="1197802" cy="101902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65510" y="3707186"/>
            <a:ext cx="1106271" cy="111664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34959" y="4749570"/>
            <a:ext cx="1262716" cy="131632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02300" y="5746366"/>
            <a:ext cx="3046807" cy="820294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98303" y="4841711"/>
            <a:ext cx="1403266" cy="1166790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239817" y="2009184"/>
            <a:ext cx="23633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45200"/>
                </a:solidFill>
              </a:rPr>
              <a:t>some problems but for</a:t>
            </a:r>
          </a:p>
          <a:p>
            <a:r>
              <a:rPr lang="en-US" b="1" dirty="0" smtClean="0">
                <a:solidFill>
                  <a:srgbClr val="945200"/>
                </a:solidFill>
              </a:rPr>
              <a:t>many states the quark</a:t>
            </a:r>
          </a:p>
          <a:p>
            <a:r>
              <a:rPr lang="en-US" b="1" dirty="0" smtClean="0">
                <a:solidFill>
                  <a:srgbClr val="945200"/>
                </a:solidFill>
              </a:rPr>
              <a:t>model works well</a:t>
            </a:r>
            <a:endParaRPr lang="en-US" b="1" dirty="0">
              <a:solidFill>
                <a:srgbClr val="945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202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256657" y="-1143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Is the X(3872) the </a:t>
            </a:r>
            <a:r>
              <a:rPr lang="en-US" b="1" dirty="0" smtClean="0">
                <a:latin typeface="Symbol" pitchFamily="1" charset="2"/>
                <a:sym typeface="Wingdings" pitchFamily="1" charset="2"/>
              </a:rPr>
              <a:t>χ</a:t>
            </a:r>
            <a:r>
              <a:rPr lang="en-US" baseline="-25000" dirty="0" smtClean="0">
                <a:ea typeface="ＭＳ Ｐゴシック" pitchFamily="1" charset="-128"/>
                <a:cs typeface="ＭＳ Ｐゴシック" pitchFamily="1" charset="-128"/>
              </a:rPr>
              <a:t>c1</a:t>
            </a: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 1</a:t>
            </a:r>
            <a:r>
              <a:rPr lang="en-US" baseline="30000" dirty="0" smtClean="0">
                <a:ea typeface="ＭＳ Ｐゴシック" pitchFamily="1" charset="-128"/>
                <a:cs typeface="ＭＳ Ｐゴシック" pitchFamily="1" charset="-128"/>
              </a:rPr>
              <a:t>++</a:t>
            </a: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 cc state?</a:t>
            </a:r>
          </a:p>
        </p:txBody>
      </p:sp>
      <p:sp>
        <p:nvSpPr>
          <p:cNvPr id="45064" name="TextBox 18"/>
          <p:cNvSpPr txBox="1">
            <a:spLocks noChangeArrowheads="1"/>
          </p:cNvSpPr>
          <p:nvPr/>
        </p:nvSpPr>
        <p:spPr bwMode="auto">
          <a:xfrm>
            <a:off x="5715000" y="1270128"/>
            <a:ext cx="278794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Arial" pitchFamily="1" charset="0"/>
              <a:buChar char="•"/>
            </a:pPr>
            <a:r>
              <a:rPr lang="en-US" sz="2400" dirty="0"/>
              <a:t>Mass is too </a:t>
            </a:r>
            <a:r>
              <a:rPr lang="en-US" sz="2400" dirty="0" smtClean="0"/>
              <a:t>low  </a:t>
            </a:r>
            <a:endParaRPr lang="en-US" sz="2400" dirty="0"/>
          </a:p>
          <a:p>
            <a:pPr lvl="1">
              <a:buFont typeface="Arial" pitchFamily="1" charset="0"/>
              <a:buChar char="•"/>
            </a:pPr>
            <a:r>
              <a:rPr lang="en-US" sz="2000" dirty="0"/>
              <a:t>3872 </a:t>
            </a:r>
            <a:r>
              <a:rPr lang="en-US" sz="2000" i="1" dirty="0" err="1"/>
              <a:t>vs</a:t>
            </a:r>
            <a:r>
              <a:rPr lang="en-US" sz="2000" dirty="0" smtClean="0"/>
              <a:t> ≥3890 </a:t>
            </a:r>
            <a:r>
              <a:rPr lang="en-US" sz="2000" dirty="0" err="1"/>
              <a:t>MeV</a:t>
            </a:r>
            <a:endParaRPr lang="en-US" sz="20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244" y="875615"/>
            <a:ext cx="4265146" cy="5840394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533825" y="2946104"/>
            <a:ext cx="693987" cy="254296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3515419" y="2892623"/>
            <a:ext cx="759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X(3872)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5" name="TextBox 5"/>
          <p:cNvSpPr txBox="1">
            <a:spLocks noChangeArrowheads="1"/>
          </p:cNvSpPr>
          <p:nvPr/>
        </p:nvSpPr>
        <p:spPr bwMode="auto">
          <a:xfrm>
            <a:off x="4955390" y="134034"/>
            <a:ext cx="30008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smtClean="0"/>
              <a:t>‘</a:t>
            </a:r>
            <a:endParaRPr lang="en-US" sz="3600" dirty="0"/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 rot="10800000">
            <a:off x="6373428" y="221024"/>
            <a:ext cx="44114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/>
              <a:t>_</a:t>
            </a:r>
          </a:p>
        </p:txBody>
      </p:sp>
      <p:sp>
        <p:nvSpPr>
          <p:cNvPr id="12" name="TextBox 18"/>
          <p:cNvSpPr txBox="1">
            <a:spLocks noChangeArrowheads="1"/>
          </p:cNvSpPr>
          <p:nvPr/>
        </p:nvSpPr>
        <p:spPr bwMode="auto">
          <a:xfrm>
            <a:off x="5715000" y="2507902"/>
            <a:ext cx="313392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 pitchFamily="1" charset="0"/>
              <a:buChar char="•"/>
            </a:pPr>
            <a:r>
              <a:rPr lang="en-US" sz="2000" dirty="0" smtClean="0"/>
              <a:t> X(3872)</a:t>
            </a:r>
            <a:r>
              <a:rPr lang="en-US" sz="2000" dirty="0" smtClean="0">
                <a:sym typeface="Wingdings"/>
              </a:rPr>
              <a:t>ρ J/ψ decay</a:t>
            </a:r>
          </a:p>
          <a:p>
            <a:r>
              <a:rPr lang="en-US" sz="2000" dirty="0" smtClean="0">
                <a:sym typeface="Wingdings"/>
              </a:rPr>
              <a:t>         violates </a:t>
            </a:r>
            <a:r>
              <a:rPr lang="en-US" sz="2000" dirty="0" err="1" smtClean="0">
                <a:sym typeface="Wingdings"/>
              </a:rPr>
              <a:t>Isospin</a:t>
            </a:r>
            <a:r>
              <a:rPr lang="en-US" sz="2000" dirty="0" smtClean="0">
                <a:sym typeface="Wingdings"/>
              </a:rPr>
              <a:t>, and</a:t>
            </a:r>
          </a:p>
          <a:p>
            <a:r>
              <a:rPr lang="en-US" sz="2000" dirty="0" smtClean="0">
                <a:sym typeface="Wingdings"/>
              </a:rPr>
              <a:t>         should be small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 rot="18383292">
            <a:off x="2061397" y="4269083"/>
            <a:ext cx="103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Symbol"/>
              </a:rPr>
              <a:t>ρ</a:t>
            </a:r>
            <a:r>
              <a:rPr lang="en-US" dirty="0" smtClean="0">
                <a:solidFill>
                  <a:srgbClr val="FF0000"/>
                </a:solidFill>
              </a:rPr>
              <a:t> meson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rot="5400000">
            <a:off x="1963556" y="3463890"/>
            <a:ext cx="2136923" cy="160994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X(3872)</a:t>
            </a:r>
            <a:r>
              <a:rPr lang="en-US" sz="3600" dirty="0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ωJ/ψ seen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60" y="1694663"/>
            <a:ext cx="4435329" cy="41898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4970" y="1593441"/>
            <a:ext cx="799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BaBar</a:t>
            </a:r>
            <a:r>
              <a:rPr lang="en-US" dirty="0" smtClean="0"/>
              <a:t>: 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674589" y="2743200"/>
          <a:ext cx="4232514" cy="5236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685" name="Equation" r:id="rId4" imgW="3695700" imgH="457200" progId="Equation.DSMT4">
                  <p:embed/>
                </p:oleObj>
              </mc:Choice>
              <mc:Fallback>
                <p:oleObj name="Equation" r:id="rId4" imgW="3695700" imgH="4572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4589" y="2743200"/>
                        <a:ext cx="4232514" cy="5236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475516" y="1996898"/>
            <a:ext cx="759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X</a:t>
            </a:r>
            <a:r>
              <a:rPr lang="en-US" sz="1400" b="1" dirty="0" smtClean="0">
                <a:solidFill>
                  <a:srgbClr val="FF0000"/>
                </a:solidFill>
              </a:rPr>
              <a:t>(3872)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97745" y="2295473"/>
            <a:ext cx="6490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0000FF"/>
                </a:solidFill>
              </a:rPr>
              <a:t>X(3915)</a:t>
            </a:r>
            <a:endParaRPr lang="en-US" sz="1100" b="1" dirty="0">
              <a:solidFill>
                <a:srgbClr val="0000FF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16200000" flipH="1">
            <a:off x="372231" y="2252283"/>
            <a:ext cx="779538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6200000" flipH="1">
            <a:off x="-555058" y="2961632"/>
            <a:ext cx="2416177" cy="8275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7503" y="1859537"/>
            <a:ext cx="759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X</a:t>
            </a:r>
            <a:r>
              <a:rPr lang="en-US" sz="1400" b="1" dirty="0" smtClean="0">
                <a:solidFill>
                  <a:srgbClr val="FF0000"/>
                </a:solidFill>
              </a:rPr>
              <a:t>(3872)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61170" y="3555600"/>
            <a:ext cx="1997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truncated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ω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meson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8308" y="3924932"/>
            <a:ext cx="1520595" cy="141941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697393" y="5224950"/>
            <a:ext cx="14745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    785 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MeV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   </a:t>
            </a:r>
            <a:endParaRPr lang="en-US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08909" y="3962016"/>
            <a:ext cx="1427622" cy="1242949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965002" y="5007371"/>
            <a:ext cx="2673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|</a:t>
            </a:r>
            <a:endParaRPr lang="en-US" sz="1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62559" y="4018751"/>
            <a:ext cx="1566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chemeClr val="bg1">
                    <a:lumMod val="50000"/>
                  </a:schemeClr>
                </a:solidFill>
              </a:rPr>
              <a:t>m</a:t>
            </a:r>
            <a:r>
              <a:rPr lang="en-US" sz="1400" b="1" baseline="-25000" dirty="0" err="1" smtClean="0">
                <a:solidFill>
                  <a:schemeClr val="bg1">
                    <a:lumMod val="50000"/>
                  </a:schemeClr>
                </a:solidFill>
              </a:rPr>
              <a:t>ππ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</a:rPr>
              <a:t>&gt;M</a:t>
            </a:r>
            <a:r>
              <a:rPr lang="en-US" sz="1400" b="1" baseline="-25000" dirty="0" smtClean="0">
                <a:solidFill>
                  <a:schemeClr val="bg1">
                    <a:lumMod val="50000"/>
                  </a:schemeClr>
                </a:solidFill>
              </a:rPr>
              <a:t>X3872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</a:rPr>
              <a:t>-m</a:t>
            </a:r>
            <a:r>
              <a:rPr lang="en-US" sz="1400" b="1" baseline="-25000" dirty="0" smtClean="0">
                <a:solidFill>
                  <a:schemeClr val="bg1">
                    <a:lumMod val="50000"/>
                  </a:schemeClr>
                </a:solidFill>
              </a:rPr>
              <a:t>J/ψ</a:t>
            </a:r>
            <a:endParaRPr lang="en-US" sz="1400" b="1" baseline="-2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Box 46"/>
          <p:cNvSpPr txBox="1">
            <a:spLocks noChangeArrowheads="1"/>
          </p:cNvSpPr>
          <p:nvPr/>
        </p:nvSpPr>
        <p:spPr bwMode="auto">
          <a:xfrm>
            <a:off x="7680173" y="5204965"/>
            <a:ext cx="7980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accent2">
                    <a:lumMod val="75000"/>
                  </a:schemeClr>
                </a:solidFill>
                <a:sym typeface="Wingdings" pitchFamily="1" charset="2"/>
              </a:rPr>
              <a:t>M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  <a:sym typeface="Wingdings" pitchFamily="1" charset="2"/>
              </a:rPr>
              <a:t>(π</a:t>
            </a:r>
            <a:r>
              <a:rPr lang="en-US" sz="1200" baseline="30000" dirty="0" smtClean="0">
                <a:solidFill>
                  <a:schemeClr val="accent2">
                    <a:lumMod val="75000"/>
                  </a:schemeClr>
                </a:solidFill>
                <a:sym typeface="Wingdings" pitchFamily="1" charset="2"/>
              </a:rPr>
              <a:t>+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  <a:latin typeface="Symbol" pitchFamily="1" charset="2"/>
              </a:rPr>
              <a:t>π</a:t>
            </a:r>
            <a:r>
              <a:rPr lang="en-US" sz="1200" baseline="30000" dirty="0" smtClean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  <a:latin typeface="Symbol" pitchFamily="1" charset="2"/>
              </a:rPr>
              <a:t>π</a:t>
            </a:r>
            <a:r>
              <a:rPr lang="en-US" sz="1200" baseline="30000" dirty="0" smtClean="0">
                <a:solidFill>
                  <a:schemeClr val="accent2">
                    <a:lumMod val="75000"/>
                  </a:schemeClr>
                </a:solidFill>
              </a:rPr>
              <a:t>0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  <a:sym typeface="Wingdings" pitchFamily="1" charset="2"/>
              </a:rPr>
              <a:t>)</a:t>
            </a:r>
            <a:endParaRPr lang="en-US" sz="1200" baseline="30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6308308" y="4867117"/>
            <a:ext cx="656694" cy="477225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 rot="5400000" flipH="1" flipV="1">
            <a:off x="5605830" y="5182082"/>
            <a:ext cx="751541" cy="6534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674589" y="5801428"/>
            <a:ext cx="2785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only the tail of the </a:t>
            </a:r>
            <a:r>
              <a:rPr lang="en-US" sz="1400" dirty="0" err="1" smtClean="0">
                <a:solidFill>
                  <a:srgbClr val="FF0000"/>
                </a:solidFill>
              </a:rPr>
              <a:t>ω</a:t>
            </a:r>
            <a:r>
              <a:rPr lang="en-US" sz="1400" dirty="0" smtClean="0">
                <a:solidFill>
                  <a:srgbClr val="FF0000"/>
                </a:solidFill>
              </a:rPr>
              <a:t> is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accessible in X</a:t>
            </a:r>
            <a:r>
              <a:rPr lang="en-US" sz="1400" baseline="-25000" dirty="0" smtClean="0">
                <a:solidFill>
                  <a:srgbClr val="FF0000"/>
                </a:solidFill>
              </a:rPr>
              <a:t>3872</a:t>
            </a:r>
            <a:r>
              <a:rPr lang="en-US" sz="1000" dirty="0" smtClean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1400" dirty="0" smtClean="0">
                <a:solidFill>
                  <a:srgbClr val="FF0000"/>
                </a:solidFill>
                <a:sym typeface="Wingdings"/>
              </a:rPr>
              <a:t>ωJ/ψ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4160"/>
            <a:ext cx="8229600" cy="1143000"/>
          </a:xfrm>
        </p:spPr>
        <p:txBody>
          <a:bodyPr/>
          <a:lstStyle/>
          <a:p>
            <a:r>
              <a:rPr lang="en-US" dirty="0" smtClean="0"/>
              <a:t>Strong decays to D</a:t>
            </a:r>
            <a:r>
              <a:rPr lang="en-US" baseline="30000" dirty="0" smtClean="0"/>
              <a:t>0</a:t>
            </a:r>
            <a:r>
              <a:rPr lang="en-US" dirty="0" smtClean="0"/>
              <a:t>D*</a:t>
            </a:r>
            <a:r>
              <a:rPr lang="en-US" baseline="30000" dirty="0" smtClean="0"/>
              <a:t>0</a:t>
            </a:r>
            <a:endParaRPr lang="en-US" baseline="30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950" y="1339878"/>
            <a:ext cx="4375610" cy="24062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41" y="1382749"/>
            <a:ext cx="4038049" cy="21682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86228" y="1434589"/>
            <a:ext cx="1408966" cy="2462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Belle PRD 81 031103</a:t>
            </a:r>
            <a:endParaRPr lang="en-US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7227580" y="1481158"/>
            <a:ext cx="1408966" cy="2462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Babar PRD 77 111101</a:t>
            </a:r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 rot="10800000">
            <a:off x="6308620" y="124254"/>
            <a:ext cx="3898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_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1961117" y="3746116"/>
            <a:ext cx="4985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A50021"/>
                </a:solidFill>
              </a:rPr>
              <a:t>Bf</a:t>
            </a:r>
            <a:r>
              <a:rPr lang="en-US" dirty="0" smtClean="0">
                <a:solidFill>
                  <a:srgbClr val="A50021"/>
                </a:solidFill>
              </a:rPr>
              <a:t>(X(3872)</a:t>
            </a:r>
            <a:r>
              <a:rPr lang="en-US" dirty="0" smtClean="0">
                <a:solidFill>
                  <a:srgbClr val="A50021"/>
                </a:solidFill>
                <a:sym typeface="Wingdings"/>
              </a:rPr>
              <a:t>D</a:t>
            </a:r>
            <a:r>
              <a:rPr lang="en-US" baseline="30000" dirty="0" smtClean="0">
                <a:solidFill>
                  <a:srgbClr val="A50021"/>
                </a:solidFill>
                <a:sym typeface="Wingdings"/>
              </a:rPr>
              <a:t>0</a:t>
            </a:r>
            <a:r>
              <a:rPr lang="en-US" dirty="0" smtClean="0">
                <a:solidFill>
                  <a:srgbClr val="A50021"/>
                </a:solidFill>
                <a:sym typeface="Wingdings"/>
              </a:rPr>
              <a:t>D*</a:t>
            </a:r>
            <a:r>
              <a:rPr lang="en-US" baseline="30000" dirty="0" smtClean="0">
                <a:solidFill>
                  <a:srgbClr val="A50021"/>
                </a:solidFill>
                <a:sym typeface="Wingdings"/>
              </a:rPr>
              <a:t>0</a:t>
            </a:r>
            <a:r>
              <a:rPr lang="en-US" dirty="0" smtClean="0">
                <a:solidFill>
                  <a:srgbClr val="A50021"/>
                </a:solidFill>
                <a:sym typeface="Wingdings"/>
              </a:rPr>
              <a:t>) = (10</a:t>
            </a:r>
            <a:r>
              <a:rPr lang="en-US" sz="1600" dirty="0" smtClean="0">
                <a:solidFill>
                  <a:srgbClr val="A50021"/>
                </a:solidFill>
                <a:sym typeface="Wingdings"/>
              </a:rPr>
              <a:t>±3</a:t>
            </a:r>
            <a:r>
              <a:rPr lang="en-US" dirty="0" smtClean="0">
                <a:solidFill>
                  <a:srgbClr val="A50021"/>
                </a:solidFill>
                <a:sym typeface="Wingdings"/>
              </a:rPr>
              <a:t>)x</a:t>
            </a:r>
            <a:r>
              <a:rPr lang="en-US" i="1" dirty="0" smtClean="0">
                <a:solidFill>
                  <a:srgbClr val="A50021"/>
                </a:solidFill>
                <a:sym typeface="Wingdings"/>
              </a:rPr>
              <a:t>Bf</a:t>
            </a:r>
            <a:r>
              <a:rPr lang="en-US" dirty="0" smtClean="0">
                <a:solidFill>
                  <a:srgbClr val="A50021"/>
                </a:solidFill>
                <a:sym typeface="Wingdings"/>
              </a:rPr>
              <a:t>(X(3872)</a:t>
            </a:r>
            <a:r>
              <a:rPr lang="en-US" dirty="0" smtClean="0">
                <a:solidFill>
                  <a:srgbClr val="A50021"/>
                </a:solidFill>
                <a:latin typeface="Symbol"/>
                <a:sym typeface="Wingdings"/>
              </a:rPr>
              <a:t>π</a:t>
            </a:r>
            <a:r>
              <a:rPr lang="en-US" baseline="30000" dirty="0" smtClean="0">
                <a:solidFill>
                  <a:srgbClr val="A50021"/>
                </a:solidFill>
                <a:sym typeface="Wingdings"/>
              </a:rPr>
              <a:t>+</a:t>
            </a:r>
            <a:r>
              <a:rPr lang="en-US" dirty="0" smtClean="0">
                <a:solidFill>
                  <a:srgbClr val="A50021"/>
                </a:solidFill>
                <a:latin typeface="Symbol"/>
                <a:sym typeface="Wingdings"/>
              </a:rPr>
              <a:t>π</a:t>
            </a:r>
            <a:r>
              <a:rPr lang="en-US" baseline="30000" dirty="0" smtClean="0">
                <a:solidFill>
                  <a:srgbClr val="A50021"/>
                </a:solidFill>
                <a:sym typeface="Wingdings"/>
              </a:rPr>
              <a:t>-</a:t>
            </a:r>
            <a:r>
              <a:rPr lang="en-US" dirty="0" smtClean="0">
                <a:solidFill>
                  <a:srgbClr val="A50021"/>
                </a:solidFill>
                <a:sym typeface="Wingdings"/>
              </a:rPr>
              <a:t>J/</a:t>
            </a:r>
            <a:r>
              <a:rPr lang="en-US" dirty="0" smtClean="0">
                <a:solidFill>
                  <a:srgbClr val="A50021"/>
                </a:solidFill>
                <a:latin typeface="Symbol"/>
                <a:sym typeface="Wingdings"/>
              </a:rPr>
              <a:t>ψ</a:t>
            </a:r>
            <a:r>
              <a:rPr lang="en-US" dirty="0" smtClean="0">
                <a:solidFill>
                  <a:srgbClr val="A50021"/>
                </a:solidFill>
                <a:sym typeface="Wingdings"/>
              </a:rPr>
              <a:t>)</a:t>
            </a:r>
            <a:endParaRPr lang="en-US" dirty="0">
              <a:solidFill>
                <a:srgbClr val="A5002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63216" y="878213"/>
            <a:ext cx="1757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B</a:t>
            </a:r>
            <a:r>
              <a:rPr lang="en-US" sz="2400" baseline="30000" dirty="0" smtClean="0">
                <a:solidFill>
                  <a:srgbClr val="000090"/>
                </a:solidFill>
                <a:sym typeface="Wingdings"/>
              </a:rPr>
              <a:t>+</a:t>
            </a:r>
            <a:r>
              <a:rPr lang="en-US" sz="2400" dirty="0" smtClean="0">
                <a:solidFill>
                  <a:srgbClr val="000090"/>
                </a:solidFill>
                <a:sym typeface="Wingdings"/>
              </a:rPr>
              <a:t>K</a:t>
            </a:r>
            <a:r>
              <a:rPr lang="en-US" sz="2400" baseline="30000" dirty="0" smtClean="0">
                <a:solidFill>
                  <a:srgbClr val="000090"/>
                </a:solidFill>
                <a:sym typeface="Wingdings"/>
              </a:rPr>
              <a:t>+</a:t>
            </a:r>
            <a:r>
              <a:rPr lang="en-US" sz="2400" dirty="0" smtClean="0">
                <a:solidFill>
                  <a:srgbClr val="000090"/>
                </a:solidFill>
                <a:sym typeface="Wingdings"/>
              </a:rPr>
              <a:t>D</a:t>
            </a:r>
            <a:r>
              <a:rPr lang="en-US" sz="2400" baseline="30000" dirty="0" smtClean="0">
                <a:solidFill>
                  <a:srgbClr val="000090"/>
                </a:solidFill>
                <a:sym typeface="Wingdings"/>
              </a:rPr>
              <a:t>0</a:t>
            </a:r>
            <a:r>
              <a:rPr lang="en-US" sz="2400" dirty="0" smtClean="0">
                <a:solidFill>
                  <a:srgbClr val="000090"/>
                </a:solidFill>
                <a:sym typeface="Wingdings"/>
              </a:rPr>
              <a:t>D*</a:t>
            </a:r>
            <a:r>
              <a:rPr lang="en-US" sz="2400" baseline="30000" dirty="0" smtClean="0">
                <a:solidFill>
                  <a:srgbClr val="000090"/>
                </a:solidFill>
                <a:sym typeface="Wingdings"/>
              </a:rPr>
              <a:t>0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48886" y="1013417"/>
            <a:ext cx="64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Belle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346712" y="1013417"/>
            <a:ext cx="737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BaBar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10800000">
            <a:off x="4803648" y="944626"/>
            <a:ext cx="300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_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0800000">
            <a:off x="3389352" y="377203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_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6" name="Left Brace 15"/>
          <p:cNvSpPr/>
          <p:nvPr/>
        </p:nvSpPr>
        <p:spPr>
          <a:xfrm rot="16200000">
            <a:off x="3387303" y="3900014"/>
            <a:ext cx="152401" cy="399430"/>
          </a:xfrm>
          <a:prstGeom prst="leftBrac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8" name="TextBox 17"/>
          <p:cNvSpPr txBox="1"/>
          <p:nvPr/>
        </p:nvSpPr>
        <p:spPr>
          <a:xfrm>
            <a:off x="3222469" y="3997607"/>
            <a:ext cx="846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50021"/>
                </a:solidFill>
              </a:rPr>
              <a:t>S-wave</a:t>
            </a:r>
            <a:endParaRPr lang="en-US" dirty="0">
              <a:solidFill>
                <a:srgbClr val="A5002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10800000">
            <a:off x="7976715" y="554495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X(3872) </a:t>
            </a:r>
            <a:r>
              <a:rPr lang="en-US" dirty="0"/>
              <a:t>d</a:t>
            </a:r>
            <a:r>
              <a:rPr lang="en-US" dirty="0" smtClean="0"/>
              <a:t>ecay channels</a:t>
            </a:r>
            <a:endParaRPr lang="en-US" dirty="0"/>
          </a:p>
        </p:txBody>
      </p:sp>
      <p:graphicFrame>
        <p:nvGraphicFramePr>
          <p:cNvPr id="5" name="Chart 4"/>
          <p:cNvGraphicFramePr/>
          <p:nvPr/>
        </p:nvGraphicFramePr>
        <p:xfrm>
          <a:off x="1504612" y="1417638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 rot="18078750">
            <a:off x="4083879" y="1883629"/>
            <a:ext cx="585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Symbol"/>
                <a:sym typeface="Wingdings"/>
              </a:rPr>
              <a:t>γψ</a:t>
            </a:r>
            <a:r>
              <a:rPr lang="en-US" dirty="0" smtClean="0">
                <a:sym typeface="Wingdings"/>
              </a:rPr>
              <a:t>’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550910" flipH="1">
            <a:off x="3474134" y="1746308"/>
            <a:ext cx="766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ymbol"/>
                <a:sym typeface="Wingdings"/>
              </a:rPr>
              <a:t>γ</a:t>
            </a:r>
            <a:r>
              <a:rPr lang="en-US" dirty="0" smtClean="0">
                <a:sym typeface="Wingdings"/>
              </a:rPr>
              <a:t>J/ψ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9458586">
            <a:off x="4776157" y="1929345"/>
            <a:ext cx="1347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ymbol"/>
                <a:sym typeface="Wingdings"/>
              </a:rPr>
              <a:t>π</a:t>
            </a:r>
            <a:r>
              <a:rPr lang="en-US" baseline="30000" dirty="0" smtClean="0">
                <a:latin typeface="Symbol"/>
                <a:sym typeface="Wingdings"/>
              </a:rPr>
              <a:t>+</a:t>
            </a:r>
            <a:r>
              <a:rPr lang="en-US" dirty="0" smtClean="0">
                <a:latin typeface="Symbol"/>
                <a:sym typeface="Wingdings"/>
              </a:rPr>
              <a:t>π-</a:t>
            </a:r>
            <a:r>
              <a:rPr lang="en-US" dirty="0" smtClean="0">
                <a:sym typeface="Wingdings"/>
              </a:rPr>
              <a:t>J/ψ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20601345">
            <a:off x="5363563" y="2559412"/>
            <a:ext cx="671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ωJ/ψ</a:t>
            </a:r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2743442" y="3429000"/>
            <a:ext cx="118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</a:t>
            </a:r>
            <a:r>
              <a:rPr lang="en-US" baseline="30000" dirty="0" smtClean="0"/>
              <a:t>0</a:t>
            </a:r>
            <a:r>
              <a:rPr lang="en-US" dirty="0" smtClean="0"/>
              <a:t>D*</a:t>
            </a:r>
            <a:r>
              <a:rPr lang="en-US" baseline="30000" dirty="0" smtClean="0"/>
              <a:t>0</a:t>
            </a:r>
            <a:endParaRPr lang="en-US" baseline="30000" dirty="0"/>
          </a:p>
        </p:txBody>
      </p:sp>
      <p:sp>
        <p:nvSpPr>
          <p:cNvPr id="13" name="Rectangle 12"/>
          <p:cNvSpPr/>
          <p:nvPr/>
        </p:nvSpPr>
        <p:spPr>
          <a:xfrm>
            <a:off x="6409916" y="2604451"/>
            <a:ext cx="1190695" cy="18145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382306" y="2517489"/>
            <a:ext cx="2501743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Wingdings"/>
              </a:rPr>
              <a:t>γJ/ψ			&gt;0.8%   </a:t>
            </a:r>
            <a:endParaRPr lang="en-US" dirty="0" smtClean="0">
              <a:latin typeface="Symbol"/>
              <a:sym typeface="Wingdings"/>
            </a:endParaRPr>
          </a:p>
          <a:p>
            <a:r>
              <a:rPr lang="en-US" sz="300" dirty="0" smtClean="0">
                <a:latin typeface="Symbol"/>
                <a:sym typeface="Wingdings"/>
              </a:rPr>
              <a:t>  </a:t>
            </a:r>
          </a:p>
          <a:p>
            <a:r>
              <a:rPr lang="en-US" dirty="0" err="1" smtClean="0">
                <a:sym typeface="Wingdings"/>
              </a:rPr>
              <a:t>γψ</a:t>
            </a:r>
            <a:r>
              <a:rPr lang="en-US" dirty="0" smtClean="0">
                <a:sym typeface="Wingdings"/>
              </a:rPr>
              <a:t>’			&gt;3.6%</a:t>
            </a:r>
            <a:endParaRPr lang="en-US" dirty="0" smtClean="0"/>
          </a:p>
          <a:p>
            <a:r>
              <a:rPr lang="en-US" sz="200" dirty="0" smtClean="0">
                <a:latin typeface="Symbol"/>
                <a:sym typeface="Wingdings"/>
              </a:rPr>
              <a:t>  </a:t>
            </a:r>
          </a:p>
          <a:p>
            <a:r>
              <a:rPr lang="en-US" sz="300" dirty="0" smtClean="0">
                <a:latin typeface="Symbol"/>
                <a:sym typeface="Wingdings"/>
              </a:rPr>
              <a:t>   </a:t>
            </a:r>
          </a:p>
          <a:p>
            <a:r>
              <a:rPr lang="en-US" dirty="0" smtClean="0">
                <a:latin typeface="Symbol"/>
                <a:sym typeface="Wingdings"/>
              </a:rPr>
              <a:t>π</a:t>
            </a:r>
            <a:r>
              <a:rPr lang="en-US" baseline="30000" dirty="0" smtClean="0">
                <a:latin typeface="Symbol"/>
                <a:sym typeface="Wingdings"/>
              </a:rPr>
              <a:t>+</a:t>
            </a:r>
            <a:r>
              <a:rPr lang="en-US" dirty="0" smtClean="0">
                <a:latin typeface="Symbol"/>
                <a:sym typeface="Wingdings"/>
              </a:rPr>
              <a:t>π-</a:t>
            </a:r>
            <a:r>
              <a:rPr lang="en-US" dirty="0" smtClean="0">
                <a:sym typeface="Wingdings"/>
              </a:rPr>
              <a:t>J/</a:t>
            </a:r>
            <a:r>
              <a:rPr lang="en-US" dirty="0" smtClean="0">
                <a:latin typeface="Symbol"/>
                <a:sym typeface="Wingdings"/>
              </a:rPr>
              <a:t>ψ		&gt;3.1%</a:t>
            </a:r>
          </a:p>
          <a:p>
            <a:r>
              <a:rPr lang="en-US" sz="300" dirty="0" smtClean="0">
                <a:latin typeface="Symbol"/>
                <a:sym typeface="Wingdings"/>
              </a:rPr>
              <a:t>  </a:t>
            </a:r>
          </a:p>
          <a:p>
            <a:r>
              <a:rPr lang="en-US" sz="300" dirty="0" smtClean="0">
                <a:latin typeface="Symbol"/>
                <a:sym typeface="Wingdings"/>
              </a:rPr>
              <a:t>   </a:t>
            </a:r>
          </a:p>
          <a:p>
            <a:r>
              <a:rPr lang="en-US" dirty="0" smtClean="0">
                <a:latin typeface="Symbol"/>
                <a:sym typeface="Wingdings"/>
              </a:rPr>
              <a:t>ω</a:t>
            </a:r>
            <a:r>
              <a:rPr lang="en-US" dirty="0" smtClean="0">
                <a:sym typeface="Wingdings"/>
              </a:rPr>
              <a:t>J/</a:t>
            </a:r>
            <a:r>
              <a:rPr lang="en-US" dirty="0" smtClean="0">
                <a:latin typeface="Symbol"/>
                <a:sym typeface="Wingdings"/>
              </a:rPr>
              <a:t>ψ		&gt;2.3%</a:t>
            </a:r>
          </a:p>
          <a:p>
            <a:r>
              <a:rPr lang="en-US" sz="400" dirty="0" smtClean="0">
                <a:latin typeface="Symbol"/>
                <a:sym typeface="Wingdings"/>
              </a:rPr>
              <a:t>  </a:t>
            </a:r>
          </a:p>
          <a:p>
            <a:r>
              <a:rPr lang="en-US" sz="500" dirty="0" smtClean="0">
                <a:latin typeface="Symbol"/>
                <a:sym typeface="Wingdings"/>
              </a:rPr>
              <a:t>   </a:t>
            </a:r>
          </a:p>
          <a:p>
            <a:r>
              <a:rPr lang="en-US" dirty="0" smtClean="0"/>
              <a:t>D</a:t>
            </a:r>
            <a:r>
              <a:rPr lang="en-US" baseline="30000" dirty="0" smtClean="0"/>
              <a:t>0</a:t>
            </a:r>
            <a:r>
              <a:rPr lang="en-US" dirty="0" smtClean="0"/>
              <a:t>D*</a:t>
            </a:r>
            <a:r>
              <a:rPr lang="en-US" baseline="30000" dirty="0" smtClean="0"/>
              <a:t>0		</a:t>
            </a:r>
            <a:r>
              <a:rPr lang="en-US" dirty="0" smtClean="0"/>
              <a:t>&gt;38%</a:t>
            </a:r>
          </a:p>
          <a:p>
            <a:r>
              <a:rPr lang="en-US" sz="1200" baseline="30000" dirty="0" smtClean="0"/>
              <a:t> </a:t>
            </a:r>
            <a:r>
              <a:rPr lang="en-US" sz="800" dirty="0" smtClean="0"/>
              <a:t>  </a:t>
            </a:r>
            <a:endParaRPr lang="en-US" sz="800" baseline="30000" dirty="0" smtClean="0"/>
          </a:p>
          <a:p>
            <a:r>
              <a:rPr lang="en-US" dirty="0" smtClean="0"/>
              <a:t>total seen	&gt;48%</a:t>
            </a:r>
            <a:endParaRPr lang="en-US" baseline="300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>
              <a:latin typeface="Symbol"/>
              <a:sym typeface="Wingdings"/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10800000">
            <a:off x="2969233" y="345821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0800000">
            <a:off x="6641850" y="399711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92195" y="2924260"/>
            <a:ext cx="1405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mtClean="0">
                <a:solidFill>
                  <a:srgbClr val="800000"/>
                </a:solidFill>
                <a:latin typeface="Comic Sans MS"/>
              </a:rPr>
              <a:t>strong </a:t>
            </a:r>
            <a:r>
              <a:rPr lang="en-US" dirty="0" smtClean="0">
                <a:solidFill>
                  <a:srgbClr val="800000"/>
                </a:solidFill>
                <a:latin typeface="Comic Sans MS"/>
              </a:rPr>
              <a:t>DD*</a:t>
            </a:r>
          </a:p>
          <a:p>
            <a:pPr algn="ctr"/>
            <a:r>
              <a:rPr lang="en-US" dirty="0" smtClean="0">
                <a:solidFill>
                  <a:srgbClr val="800000"/>
                </a:solidFill>
                <a:latin typeface="Comic Sans MS"/>
              </a:rPr>
              <a:t>coupling</a:t>
            </a:r>
          </a:p>
        </p:txBody>
      </p:sp>
      <p:cxnSp>
        <p:nvCxnSpPr>
          <p:cNvPr id="18" name="Straight Arrow Connector 17"/>
          <p:cNvCxnSpPr>
            <a:stCxn id="17" idx="3"/>
          </p:cNvCxnSpPr>
          <p:nvPr/>
        </p:nvCxnSpPr>
        <p:spPr>
          <a:xfrm>
            <a:off x="1598086" y="3247426"/>
            <a:ext cx="1145358" cy="323167"/>
          </a:xfrm>
          <a:prstGeom prst="straightConnector1">
            <a:avLst/>
          </a:prstGeom>
          <a:ln w="15875"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10800000">
            <a:off x="1144935" y="2930720"/>
            <a:ext cx="32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800000"/>
                </a:solidFill>
                <a:latin typeface="Comic Sans MS"/>
              </a:rPr>
              <a:t>_</a:t>
            </a:r>
          </a:p>
        </p:txBody>
      </p:sp>
      <p:graphicFrame>
        <p:nvGraphicFramePr>
          <p:cNvPr id="357380" name="Object 4"/>
          <p:cNvGraphicFramePr>
            <a:graphicFrameLocks noChangeAspect="1"/>
          </p:cNvGraphicFramePr>
          <p:nvPr/>
        </p:nvGraphicFramePr>
        <p:xfrm>
          <a:off x="727837" y="5225174"/>
          <a:ext cx="7785100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599" name="Equation" r:id="rId4" imgW="2235200" imgH="266700" progId="Equation.DSMT4">
                  <p:embed/>
                </p:oleObj>
              </mc:Choice>
              <mc:Fallback>
                <p:oleObj name="Equation" r:id="rId4" imgW="2235200" imgH="2667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837" y="5225174"/>
                        <a:ext cx="7785100" cy="927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Straight Arrow Connector 24"/>
          <p:cNvCxnSpPr/>
          <p:nvPr/>
        </p:nvCxnSpPr>
        <p:spPr>
          <a:xfrm flipV="1">
            <a:off x="6185207" y="4366446"/>
            <a:ext cx="2201394" cy="52532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256657" y="-1143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Is the X(3872) the </a:t>
            </a:r>
            <a:r>
              <a:rPr lang="en-US" b="1" dirty="0" smtClean="0">
                <a:latin typeface="Symbol" pitchFamily="1" charset="2"/>
                <a:sym typeface="Wingdings" pitchFamily="1" charset="2"/>
              </a:rPr>
              <a:t>χ</a:t>
            </a:r>
            <a:r>
              <a:rPr lang="en-US" baseline="-25000" dirty="0" smtClean="0">
                <a:ea typeface="ＭＳ Ｐゴシック" pitchFamily="1" charset="-128"/>
                <a:cs typeface="ＭＳ Ｐゴシック" pitchFamily="1" charset="-128"/>
              </a:rPr>
              <a:t>c1</a:t>
            </a: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 1</a:t>
            </a:r>
            <a:r>
              <a:rPr lang="en-US" baseline="30000" dirty="0" smtClean="0">
                <a:ea typeface="ＭＳ Ｐゴシック" pitchFamily="1" charset="-128"/>
                <a:cs typeface="ＭＳ Ｐゴシック" pitchFamily="1" charset="-128"/>
              </a:rPr>
              <a:t>++</a:t>
            </a: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 cc state?</a:t>
            </a:r>
          </a:p>
        </p:txBody>
      </p:sp>
      <p:sp>
        <p:nvSpPr>
          <p:cNvPr id="45064" name="TextBox 18"/>
          <p:cNvSpPr txBox="1">
            <a:spLocks noChangeArrowheads="1"/>
          </p:cNvSpPr>
          <p:nvPr/>
        </p:nvSpPr>
        <p:spPr bwMode="auto">
          <a:xfrm>
            <a:off x="5715000" y="1270128"/>
            <a:ext cx="278794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Arial" pitchFamily="1" charset="0"/>
              <a:buChar char="•"/>
            </a:pPr>
            <a:r>
              <a:rPr lang="en-US" sz="2400" dirty="0"/>
              <a:t>Mass is too </a:t>
            </a:r>
            <a:r>
              <a:rPr lang="en-US" sz="2400" dirty="0" smtClean="0"/>
              <a:t>low  </a:t>
            </a:r>
            <a:endParaRPr lang="en-US" sz="2400" dirty="0"/>
          </a:p>
          <a:p>
            <a:pPr lvl="1">
              <a:buFont typeface="Arial" pitchFamily="1" charset="0"/>
              <a:buChar char="•"/>
            </a:pPr>
            <a:r>
              <a:rPr lang="en-US" sz="2000" dirty="0"/>
              <a:t>3872 </a:t>
            </a:r>
            <a:r>
              <a:rPr lang="en-US" sz="2000" i="1" dirty="0" err="1"/>
              <a:t>vs</a:t>
            </a:r>
            <a:r>
              <a:rPr lang="en-US" sz="2000" dirty="0" smtClean="0"/>
              <a:t> ≥3890 </a:t>
            </a:r>
            <a:r>
              <a:rPr lang="en-US" sz="2000" dirty="0" err="1"/>
              <a:t>MeV</a:t>
            </a:r>
            <a:endParaRPr lang="en-US" sz="20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244" y="875615"/>
            <a:ext cx="4265146" cy="5840394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533825" y="2946104"/>
            <a:ext cx="693987" cy="254296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3515419" y="2892623"/>
            <a:ext cx="759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X(3872)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5" name="TextBox 5"/>
          <p:cNvSpPr txBox="1">
            <a:spLocks noChangeArrowheads="1"/>
          </p:cNvSpPr>
          <p:nvPr/>
        </p:nvSpPr>
        <p:spPr bwMode="auto">
          <a:xfrm>
            <a:off x="4955390" y="134034"/>
            <a:ext cx="30008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smtClean="0"/>
              <a:t>‘</a:t>
            </a:r>
            <a:endParaRPr lang="en-US" sz="3600" dirty="0"/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 rot="10800000">
            <a:off x="6373428" y="221025"/>
            <a:ext cx="44114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/>
              <a:t>_</a:t>
            </a:r>
          </a:p>
        </p:txBody>
      </p:sp>
      <p:sp>
        <p:nvSpPr>
          <p:cNvPr id="12" name="TextBox 18"/>
          <p:cNvSpPr txBox="1">
            <a:spLocks noChangeArrowheads="1"/>
          </p:cNvSpPr>
          <p:nvPr/>
        </p:nvSpPr>
        <p:spPr bwMode="auto">
          <a:xfrm>
            <a:off x="5715000" y="2507902"/>
            <a:ext cx="313392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 pitchFamily="1" charset="0"/>
              <a:buChar char="•"/>
            </a:pPr>
            <a:r>
              <a:rPr lang="en-US" sz="2000" dirty="0" smtClean="0"/>
              <a:t> X(3872)</a:t>
            </a:r>
            <a:r>
              <a:rPr lang="en-US" sz="2000" dirty="0" smtClean="0">
                <a:sym typeface="Wingdings"/>
              </a:rPr>
              <a:t>ρ J/ψ decay</a:t>
            </a:r>
          </a:p>
          <a:p>
            <a:r>
              <a:rPr lang="en-US" sz="2000" dirty="0" smtClean="0">
                <a:sym typeface="Wingdings"/>
              </a:rPr>
              <a:t>         violates </a:t>
            </a:r>
            <a:r>
              <a:rPr lang="en-US" sz="2000" dirty="0" err="1" smtClean="0">
                <a:sym typeface="Wingdings"/>
              </a:rPr>
              <a:t>Isospin</a:t>
            </a:r>
            <a:r>
              <a:rPr lang="en-US" sz="2000" dirty="0" smtClean="0">
                <a:sym typeface="Wingdings"/>
              </a:rPr>
              <a:t>, and</a:t>
            </a:r>
          </a:p>
          <a:p>
            <a:r>
              <a:rPr lang="en-US" sz="2000" dirty="0" smtClean="0">
                <a:sym typeface="Wingdings"/>
              </a:rPr>
              <a:t>         should be small</a:t>
            </a:r>
            <a:endParaRPr lang="en-US" sz="2000" dirty="0"/>
          </a:p>
        </p:txBody>
      </p:sp>
      <p:sp>
        <p:nvSpPr>
          <p:cNvPr id="14" name="TextBox 18"/>
          <p:cNvSpPr txBox="1">
            <a:spLocks noChangeArrowheads="1"/>
          </p:cNvSpPr>
          <p:nvPr/>
        </p:nvSpPr>
        <p:spPr bwMode="auto">
          <a:xfrm>
            <a:off x="5715000" y="3942478"/>
            <a:ext cx="3429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 pitchFamily="1" charset="0"/>
              <a:buChar char="•"/>
            </a:pPr>
            <a:r>
              <a:rPr lang="en-US" sz="2000" dirty="0" smtClean="0"/>
              <a:t> Width is too narrow</a:t>
            </a:r>
            <a:endParaRPr lang="en-US" sz="2000" dirty="0" smtClean="0">
              <a:sym typeface="Wingdings"/>
            </a:endParaRPr>
          </a:p>
          <a:p>
            <a:r>
              <a:rPr lang="en-US" sz="2000" dirty="0" smtClean="0">
                <a:sym typeface="Wingdings"/>
              </a:rPr>
              <a:t>         Γ(X3872)&lt;1.2 </a:t>
            </a:r>
            <a:r>
              <a:rPr lang="en-US" sz="2000" dirty="0" err="1" smtClean="0">
                <a:sym typeface="Wingdings"/>
              </a:rPr>
              <a:t>MeV</a:t>
            </a:r>
            <a:r>
              <a:rPr lang="en-US" sz="2000" dirty="0" smtClean="0">
                <a:sym typeface="Wingdings"/>
              </a:rPr>
              <a:t>; </a:t>
            </a:r>
          </a:p>
          <a:p>
            <a:r>
              <a:rPr lang="en-US" sz="2000" dirty="0" smtClean="0">
                <a:sym typeface="Wingdings"/>
              </a:rPr>
              <a:t>         Γ(χ</a:t>
            </a:r>
            <a:r>
              <a:rPr lang="en-US" sz="2000" baseline="-25000" dirty="0" smtClean="0">
                <a:sym typeface="Wingdings"/>
              </a:rPr>
              <a:t>c1</a:t>
            </a:r>
            <a:r>
              <a:rPr lang="en-US" sz="2000" dirty="0" smtClean="0">
                <a:sym typeface="Wingdings"/>
              </a:rPr>
              <a:t>) should be wider</a:t>
            </a:r>
          </a:p>
          <a:p>
            <a:r>
              <a:rPr lang="en-US" sz="2000" dirty="0" smtClean="0">
                <a:sym typeface="Wingdings"/>
              </a:rPr>
              <a:t>         than~2×Γ(χ</a:t>
            </a:r>
            <a:r>
              <a:rPr lang="en-US" sz="2000" baseline="-25000" dirty="0" smtClean="0">
                <a:sym typeface="Wingdings"/>
              </a:rPr>
              <a:t>c1</a:t>
            </a:r>
            <a:r>
              <a:rPr lang="en-US" sz="2000" dirty="0" smtClean="0">
                <a:sym typeface="Wingdings"/>
              </a:rPr>
              <a:t>)=1.7 </a:t>
            </a:r>
            <a:r>
              <a:rPr lang="en-US" sz="2000" dirty="0" err="1" smtClean="0">
                <a:sym typeface="Wingdings"/>
              </a:rPr>
              <a:t>MeV</a:t>
            </a:r>
            <a:endParaRPr lang="en-US" sz="2000" dirty="0"/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6528297" y="4560318"/>
            <a:ext cx="2616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/>
              <a:t>‘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256657" y="-1143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Is the X(3872) the </a:t>
            </a:r>
            <a:r>
              <a:rPr lang="en-US" b="1" dirty="0" smtClean="0">
                <a:latin typeface="Symbol" pitchFamily="1" charset="2"/>
                <a:sym typeface="Wingdings" pitchFamily="1" charset="2"/>
              </a:rPr>
              <a:t>χ</a:t>
            </a:r>
            <a:r>
              <a:rPr lang="en-US" baseline="-25000" dirty="0" smtClean="0">
                <a:ea typeface="ＭＳ Ｐゴシック" pitchFamily="1" charset="-128"/>
                <a:cs typeface="ＭＳ Ｐゴシック" pitchFamily="1" charset="-128"/>
              </a:rPr>
              <a:t>c1</a:t>
            </a: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 1</a:t>
            </a:r>
            <a:r>
              <a:rPr lang="en-US" baseline="30000" dirty="0" smtClean="0">
                <a:ea typeface="ＭＳ Ｐゴシック" pitchFamily="1" charset="-128"/>
                <a:cs typeface="ＭＳ Ｐゴシック" pitchFamily="1" charset="-128"/>
              </a:rPr>
              <a:t>++</a:t>
            </a: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 cc state?</a:t>
            </a:r>
          </a:p>
        </p:txBody>
      </p:sp>
      <p:sp>
        <p:nvSpPr>
          <p:cNvPr id="45064" name="TextBox 18"/>
          <p:cNvSpPr txBox="1">
            <a:spLocks noChangeArrowheads="1"/>
          </p:cNvSpPr>
          <p:nvPr/>
        </p:nvSpPr>
        <p:spPr bwMode="auto">
          <a:xfrm>
            <a:off x="5715000" y="1270128"/>
            <a:ext cx="278794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Arial" pitchFamily="1" charset="0"/>
              <a:buChar char="•"/>
            </a:pPr>
            <a:r>
              <a:rPr lang="en-US" sz="2400" dirty="0"/>
              <a:t>Mass is too </a:t>
            </a:r>
            <a:r>
              <a:rPr lang="en-US" sz="2400" dirty="0" smtClean="0"/>
              <a:t>low  </a:t>
            </a:r>
            <a:endParaRPr lang="en-US" sz="2400" dirty="0"/>
          </a:p>
          <a:p>
            <a:pPr lvl="1">
              <a:buFont typeface="Arial" pitchFamily="1" charset="0"/>
              <a:buChar char="•"/>
            </a:pPr>
            <a:r>
              <a:rPr lang="en-US" sz="2000" dirty="0"/>
              <a:t>3872 </a:t>
            </a:r>
            <a:r>
              <a:rPr lang="en-US" sz="2000" i="1" dirty="0" err="1"/>
              <a:t>vs</a:t>
            </a:r>
            <a:r>
              <a:rPr lang="en-US" sz="2000" dirty="0" smtClean="0"/>
              <a:t> ≥3900 </a:t>
            </a:r>
            <a:r>
              <a:rPr lang="en-US" sz="2000" dirty="0" err="1"/>
              <a:t>MeV</a:t>
            </a:r>
            <a:endParaRPr lang="en-US" sz="20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244" y="875615"/>
            <a:ext cx="4265146" cy="5840394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533825" y="2946104"/>
            <a:ext cx="693987" cy="254296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3515419" y="2892623"/>
            <a:ext cx="759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X(3872)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5" name="TextBox 5"/>
          <p:cNvSpPr txBox="1">
            <a:spLocks noChangeArrowheads="1"/>
          </p:cNvSpPr>
          <p:nvPr/>
        </p:nvSpPr>
        <p:spPr bwMode="auto">
          <a:xfrm>
            <a:off x="4955390" y="134034"/>
            <a:ext cx="30008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smtClean="0"/>
              <a:t>‘</a:t>
            </a:r>
            <a:endParaRPr lang="en-US" sz="3600" dirty="0"/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 rot="10800000">
            <a:off x="6387716" y="221025"/>
            <a:ext cx="44114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/>
              <a:t>_</a:t>
            </a:r>
          </a:p>
        </p:txBody>
      </p:sp>
      <p:sp>
        <p:nvSpPr>
          <p:cNvPr id="12" name="TextBox 18"/>
          <p:cNvSpPr txBox="1">
            <a:spLocks noChangeArrowheads="1"/>
          </p:cNvSpPr>
          <p:nvPr/>
        </p:nvSpPr>
        <p:spPr bwMode="auto">
          <a:xfrm>
            <a:off x="5715000" y="2507902"/>
            <a:ext cx="313392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 pitchFamily="1" charset="0"/>
              <a:buChar char="•"/>
            </a:pPr>
            <a:r>
              <a:rPr lang="en-US" sz="2000" dirty="0" smtClean="0"/>
              <a:t> X(3872)</a:t>
            </a:r>
            <a:r>
              <a:rPr lang="en-US" sz="2000" dirty="0" smtClean="0">
                <a:sym typeface="Wingdings"/>
              </a:rPr>
              <a:t>ρ J/ψ decay</a:t>
            </a:r>
          </a:p>
          <a:p>
            <a:r>
              <a:rPr lang="en-US" sz="2000" dirty="0" smtClean="0">
                <a:sym typeface="Wingdings"/>
              </a:rPr>
              <a:t>         violates </a:t>
            </a:r>
            <a:r>
              <a:rPr lang="en-US" sz="2000" dirty="0" err="1" smtClean="0">
                <a:sym typeface="Wingdings"/>
              </a:rPr>
              <a:t>Isospin</a:t>
            </a:r>
            <a:r>
              <a:rPr lang="en-US" sz="2000" dirty="0" smtClean="0">
                <a:sym typeface="Wingdings"/>
              </a:rPr>
              <a:t>, and</a:t>
            </a:r>
          </a:p>
          <a:p>
            <a:r>
              <a:rPr lang="en-US" sz="2000" dirty="0" smtClean="0">
                <a:sym typeface="Wingdings"/>
              </a:rPr>
              <a:t>         should be small</a:t>
            </a:r>
            <a:endParaRPr lang="en-US" sz="2000" dirty="0"/>
          </a:p>
        </p:txBody>
      </p:sp>
      <p:sp>
        <p:nvSpPr>
          <p:cNvPr id="14" name="TextBox 18"/>
          <p:cNvSpPr txBox="1">
            <a:spLocks noChangeArrowheads="1"/>
          </p:cNvSpPr>
          <p:nvPr/>
        </p:nvSpPr>
        <p:spPr bwMode="auto">
          <a:xfrm>
            <a:off x="5715000" y="3942478"/>
            <a:ext cx="3429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 pitchFamily="1" charset="0"/>
              <a:buChar char="•"/>
            </a:pPr>
            <a:r>
              <a:rPr lang="en-US" sz="2000" dirty="0" smtClean="0"/>
              <a:t> Width is too narrow</a:t>
            </a:r>
            <a:endParaRPr lang="en-US" sz="2000" dirty="0" smtClean="0">
              <a:sym typeface="Wingdings"/>
            </a:endParaRPr>
          </a:p>
          <a:p>
            <a:r>
              <a:rPr lang="en-US" sz="2000" dirty="0" smtClean="0">
                <a:sym typeface="Wingdings"/>
              </a:rPr>
              <a:t>         Γ(X3872)&lt;1.2 </a:t>
            </a:r>
            <a:r>
              <a:rPr lang="en-US" sz="2000" dirty="0" err="1" smtClean="0">
                <a:sym typeface="Wingdings"/>
              </a:rPr>
              <a:t>MeV</a:t>
            </a:r>
            <a:r>
              <a:rPr lang="en-US" sz="2000" dirty="0" smtClean="0">
                <a:sym typeface="Wingdings"/>
              </a:rPr>
              <a:t>; </a:t>
            </a:r>
          </a:p>
          <a:p>
            <a:r>
              <a:rPr lang="en-US" sz="2000" dirty="0" smtClean="0">
                <a:sym typeface="Wingdings"/>
              </a:rPr>
              <a:t>         Γ(χ</a:t>
            </a:r>
            <a:r>
              <a:rPr lang="en-US" sz="2000" baseline="-25000" dirty="0" smtClean="0">
                <a:sym typeface="Wingdings"/>
              </a:rPr>
              <a:t>c1</a:t>
            </a:r>
            <a:r>
              <a:rPr lang="en-US" sz="2000" dirty="0" smtClean="0">
                <a:sym typeface="Wingdings"/>
              </a:rPr>
              <a:t>) should be much</a:t>
            </a:r>
          </a:p>
          <a:p>
            <a:r>
              <a:rPr lang="en-US" sz="2000" dirty="0" smtClean="0">
                <a:sym typeface="Wingdings"/>
              </a:rPr>
              <a:t>         wider than Γ(χ</a:t>
            </a:r>
            <a:r>
              <a:rPr lang="en-US" sz="2000" baseline="-25000" dirty="0" smtClean="0">
                <a:sym typeface="Wingdings"/>
              </a:rPr>
              <a:t>c1</a:t>
            </a:r>
            <a:r>
              <a:rPr lang="en-US" sz="2000" dirty="0" smtClean="0">
                <a:sym typeface="Wingdings"/>
              </a:rPr>
              <a:t>)=</a:t>
            </a:r>
            <a:r>
              <a:rPr lang="en-US" dirty="0" smtClean="0">
                <a:sym typeface="Wingdings"/>
              </a:rPr>
              <a:t>0.84 </a:t>
            </a:r>
            <a:r>
              <a:rPr lang="en-US" dirty="0" err="1" smtClean="0">
                <a:sym typeface="Wingdings"/>
              </a:rPr>
              <a:t>MeV</a:t>
            </a:r>
            <a:endParaRPr lang="en-US" dirty="0"/>
          </a:p>
        </p:txBody>
      </p: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4387608" y="4345741"/>
          <a:ext cx="4604537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2783"/>
                <a:gridCol w="1035365"/>
                <a:gridCol w="1145804"/>
                <a:gridCol w="1090585"/>
              </a:tblGrid>
              <a:tr h="30443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predicted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measured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comment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mass </a:t>
                      </a:r>
                      <a:r>
                        <a:rPr lang="en-US" sz="1400" dirty="0" smtClean="0"/>
                        <a:t>(</a:t>
                      </a:r>
                      <a:r>
                        <a:rPr lang="en-US" sz="1400" dirty="0" err="1" smtClean="0"/>
                        <a:t>MeV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≥3900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3872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smtClean="0">
                          <a:solidFill>
                            <a:srgbClr val="FF0000"/>
                          </a:solidFill>
                        </a:rPr>
                        <a:t>NG</a:t>
                      </a:r>
                      <a:endParaRPr lang="en-US" b="1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width </a:t>
                      </a:r>
                      <a:r>
                        <a:rPr lang="en-US" sz="1400" dirty="0" smtClean="0"/>
                        <a:t>(</a:t>
                      </a:r>
                      <a:r>
                        <a:rPr lang="en-US" sz="1400" dirty="0" err="1" smtClean="0"/>
                        <a:t>MeV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&gt;1.7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&lt;1.2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smtClean="0">
                          <a:solidFill>
                            <a:srgbClr val="FF0000"/>
                          </a:solidFill>
                        </a:rPr>
                        <a:t>NG</a:t>
                      </a:r>
                      <a:endParaRPr lang="en-US" b="1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decay mode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ρJ/ψ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ρJ/ψ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smtClean="0">
                          <a:solidFill>
                            <a:srgbClr val="FF0000"/>
                          </a:solidFill>
                        </a:rPr>
                        <a:t>NG</a:t>
                      </a:r>
                      <a:endParaRPr lang="en-US" b="1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9" name="Straight Arrow Connector 18"/>
          <p:cNvCxnSpPr/>
          <p:nvPr/>
        </p:nvCxnSpPr>
        <p:spPr>
          <a:xfrm rot="10800000" flipV="1">
            <a:off x="5758475" y="5487014"/>
            <a:ext cx="959840" cy="285489"/>
          </a:xfrm>
          <a:prstGeom prst="straightConnector1">
            <a:avLst/>
          </a:prstGeom>
          <a:ln w="1270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758474" y="5487014"/>
            <a:ext cx="959844" cy="306932"/>
          </a:xfrm>
          <a:prstGeom prst="straightConnector1">
            <a:avLst/>
          </a:prstGeom>
          <a:ln w="1270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636067" y="4066390"/>
            <a:ext cx="282451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2225"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X(3872) as the χ</a:t>
            </a:r>
            <a:r>
              <a:rPr lang="en-US" b="1" baseline="-25000" dirty="0" smtClean="0">
                <a:solidFill>
                  <a:srgbClr val="000090"/>
                </a:solidFill>
              </a:rPr>
              <a:t>c1</a:t>
            </a:r>
            <a:r>
              <a:rPr lang="en-US" b="1" dirty="0" smtClean="0">
                <a:solidFill>
                  <a:srgbClr val="000090"/>
                </a:solidFill>
              </a:rPr>
              <a:t> scorecard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11152" y="4092785"/>
            <a:ext cx="244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‘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not a good fit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887" y="2058358"/>
            <a:ext cx="4261568" cy="39634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35688" y="2945204"/>
            <a:ext cx="252354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800000"/>
                </a:solidFill>
              </a:rPr>
              <a:t>-- wrong  mass</a:t>
            </a:r>
          </a:p>
          <a:p>
            <a:endParaRPr lang="en-US" sz="2000" b="1" dirty="0" smtClean="0">
              <a:solidFill>
                <a:srgbClr val="800000"/>
              </a:solidFill>
            </a:endParaRPr>
          </a:p>
          <a:p>
            <a:r>
              <a:rPr lang="en-US" sz="2000" b="1" dirty="0" smtClean="0">
                <a:solidFill>
                  <a:srgbClr val="800000"/>
                </a:solidFill>
              </a:rPr>
              <a:t>-- wrong width</a:t>
            </a:r>
          </a:p>
          <a:p>
            <a:endParaRPr lang="en-US" sz="2000" b="1" dirty="0" smtClean="0">
              <a:solidFill>
                <a:srgbClr val="800000"/>
              </a:solidFill>
            </a:endParaRPr>
          </a:p>
          <a:p>
            <a:r>
              <a:rPr lang="en-US" sz="2000" b="1" dirty="0" smtClean="0">
                <a:solidFill>
                  <a:srgbClr val="800000"/>
                </a:solidFill>
              </a:rPr>
              <a:t>-- wrong decay modes</a:t>
            </a:r>
            <a:endParaRPr lang="en-US" sz="2000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256657" y="-1143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Is the X(3872) the </a:t>
            </a:r>
            <a:r>
              <a:rPr lang="en-US" b="1" dirty="0" smtClean="0">
                <a:latin typeface="Symbol" pitchFamily="1" charset="2"/>
                <a:sym typeface="Wingdings" pitchFamily="1" charset="2"/>
              </a:rPr>
              <a:t>χ</a:t>
            </a:r>
            <a:r>
              <a:rPr lang="en-US" baseline="-25000" dirty="0" smtClean="0">
                <a:ea typeface="ＭＳ Ｐゴシック" pitchFamily="1" charset="-128"/>
                <a:cs typeface="ＭＳ Ｐゴシック" pitchFamily="1" charset="-128"/>
              </a:rPr>
              <a:t>c1</a:t>
            </a: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 1</a:t>
            </a:r>
            <a:r>
              <a:rPr lang="en-US" baseline="30000" dirty="0" smtClean="0">
                <a:ea typeface="ＭＳ Ｐゴシック" pitchFamily="1" charset="-128"/>
                <a:cs typeface="ＭＳ Ｐゴシック" pitchFamily="1" charset="-128"/>
              </a:rPr>
              <a:t>++</a:t>
            </a: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 cc state?</a:t>
            </a:r>
          </a:p>
        </p:txBody>
      </p:sp>
      <p:sp>
        <p:nvSpPr>
          <p:cNvPr id="45064" name="TextBox 18"/>
          <p:cNvSpPr txBox="1">
            <a:spLocks noChangeArrowheads="1"/>
          </p:cNvSpPr>
          <p:nvPr/>
        </p:nvSpPr>
        <p:spPr bwMode="auto">
          <a:xfrm>
            <a:off x="5715000" y="1270128"/>
            <a:ext cx="278794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Arial" pitchFamily="1" charset="0"/>
              <a:buChar char="•"/>
            </a:pPr>
            <a:r>
              <a:rPr lang="en-US" sz="2400" dirty="0"/>
              <a:t>Mass is too </a:t>
            </a:r>
            <a:r>
              <a:rPr lang="en-US" sz="2400" dirty="0" smtClean="0"/>
              <a:t>low  </a:t>
            </a:r>
            <a:endParaRPr lang="en-US" sz="2400" dirty="0"/>
          </a:p>
          <a:p>
            <a:pPr lvl="1">
              <a:buFont typeface="Arial" pitchFamily="1" charset="0"/>
              <a:buChar char="•"/>
            </a:pPr>
            <a:r>
              <a:rPr lang="en-US" sz="2000" dirty="0"/>
              <a:t>3872 </a:t>
            </a:r>
            <a:r>
              <a:rPr lang="en-US" sz="2000" i="1" dirty="0" err="1"/>
              <a:t>vs</a:t>
            </a:r>
            <a:r>
              <a:rPr lang="en-US" sz="2000" dirty="0" smtClean="0"/>
              <a:t> ≥3900 </a:t>
            </a:r>
            <a:r>
              <a:rPr lang="en-US" sz="2000" dirty="0" err="1"/>
              <a:t>MeV</a:t>
            </a:r>
            <a:endParaRPr lang="en-US" sz="20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244" y="875615"/>
            <a:ext cx="4265146" cy="5840394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533825" y="2946104"/>
            <a:ext cx="693987" cy="254296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3515419" y="2892623"/>
            <a:ext cx="759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X(3872)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5" name="TextBox 5"/>
          <p:cNvSpPr txBox="1">
            <a:spLocks noChangeArrowheads="1"/>
          </p:cNvSpPr>
          <p:nvPr/>
        </p:nvSpPr>
        <p:spPr bwMode="auto">
          <a:xfrm>
            <a:off x="4955390" y="134034"/>
            <a:ext cx="30008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smtClean="0"/>
              <a:t>‘</a:t>
            </a:r>
            <a:endParaRPr lang="en-US" sz="3600" dirty="0"/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 rot="10800000">
            <a:off x="6373428" y="278177"/>
            <a:ext cx="44114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/>
              <a:t>_</a:t>
            </a:r>
          </a:p>
        </p:txBody>
      </p:sp>
      <p:sp>
        <p:nvSpPr>
          <p:cNvPr id="12" name="TextBox 18"/>
          <p:cNvSpPr txBox="1">
            <a:spLocks noChangeArrowheads="1"/>
          </p:cNvSpPr>
          <p:nvPr/>
        </p:nvSpPr>
        <p:spPr bwMode="auto">
          <a:xfrm>
            <a:off x="5715000" y="2507902"/>
            <a:ext cx="313392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 pitchFamily="1" charset="0"/>
              <a:buChar char="•"/>
            </a:pPr>
            <a:r>
              <a:rPr lang="en-US" sz="2000" dirty="0" smtClean="0"/>
              <a:t> X(3872)</a:t>
            </a:r>
            <a:r>
              <a:rPr lang="en-US" sz="2000" dirty="0" smtClean="0">
                <a:sym typeface="Wingdings"/>
              </a:rPr>
              <a:t>ρ J/ψ decay</a:t>
            </a:r>
          </a:p>
          <a:p>
            <a:r>
              <a:rPr lang="en-US" sz="2000" dirty="0" smtClean="0">
                <a:sym typeface="Wingdings"/>
              </a:rPr>
              <a:t>         violates </a:t>
            </a:r>
            <a:r>
              <a:rPr lang="en-US" sz="2000" dirty="0" err="1" smtClean="0">
                <a:sym typeface="Wingdings"/>
              </a:rPr>
              <a:t>Isospin</a:t>
            </a:r>
            <a:r>
              <a:rPr lang="en-US" sz="2000" dirty="0" smtClean="0">
                <a:sym typeface="Wingdings"/>
              </a:rPr>
              <a:t>, and</a:t>
            </a:r>
          </a:p>
          <a:p>
            <a:r>
              <a:rPr lang="en-US" sz="2000" dirty="0" smtClean="0">
                <a:sym typeface="Wingdings"/>
              </a:rPr>
              <a:t>         should be small</a:t>
            </a:r>
            <a:endParaRPr lang="en-US" sz="2000" dirty="0"/>
          </a:p>
        </p:txBody>
      </p:sp>
      <p:sp>
        <p:nvSpPr>
          <p:cNvPr id="14" name="TextBox 18"/>
          <p:cNvSpPr txBox="1">
            <a:spLocks noChangeArrowheads="1"/>
          </p:cNvSpPr>
          <p:nvPr/>
        </p:nvSpPr>
        <p:spPr bwMode="auto">
          <a:xfrm>
            <a:off x="5715000" y="3942478"/>
            <a:ext cx="3429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 pitchFamily="1" charset="0"/>
              <a:buChar char="•"/>
            </a:pPr>
            <a:r>
              <a:rPr lang="en-US" sz="2000" dirty="0" smtClean="0"/>
              <a:t> Width is too narrow</a:t>
            </a:r>
            <a:endParaRPr lang="en-US" sz="2000" dirty="0" smtClean="0">
              <a:sym typeface="Wingdings"/>
            </a:endParaRPr>
          </a:p>
          <a:p>
            <a:r>
              <a:rPr lang="en-US" sz="2000" dirty="0" smtClean="0">
                <a:sym typeface="Wingdings"/>
              </a:rPr>
              <a:t>         Γ(X3872)&lt;1.2 </a:t>
            </a:r>
            <a:r>
              <a:rPr lang="en-US" sz="2000" dirty="0" err="1" smtClean="0">
                <a:sym typeface="Wingdings"/>
              </a:rPr>
              <a:t>MeV</a:t>
            </a:r>
            <a:r>
              <a:rPr lang="en-US" sz="2000" dirty="0" smtClean="0">
                <a:sym typeface="Wingdings"/>
              </a:rPr>
              <a:t>; </a:t>
            </a:r>
          </a:p>
          <a:p>
            <a:r>
              <a:rPr lang="en-US" sz="2000" dirty="0" smtClean="0">
                <a:sym typeface="Wingdings"/>
              </a:rPr>
              <a:t>         Γ(χ</a:t>
            </a:r>
            <a:r>
              <a:rPr lang="en-US" sz="2000" baseline="-25000" dirty="0" smtClean="0">
                <a:sym typeface="Wingdings"/>
              </a:rPr>
              <a:t>c1</a:t>
            </a:r>
            <a:r>
              <a:rPr lang="en-US" sz="2000" dirty="0" smtClean="0">
                <a:sym typeface="Wingdings"/>
              </a:rPr>
              <a:t>) should be much</a:t>
            </a:r>
          </a:p>
          <a:p>
            <a:r>
              <a:rPr lang="en-US" sz="2000" dirty="0" smtClean="0">
                <a:sym typeface="Wingdings"/>
              </a:rPr>
              <a:t>         wider than Γ(χ</a:t>
            </a:r>
            <a:r>
              <a:rPr lang="en-US" sz="2000" baseline="-25000" dirty="0" smtClean="0">
                <a:sym typeface="Wingdings"/>
              </a:rPr>
              <a:t>c1</a:t>
            </a:r>
            <a:r>
              <a:rPr lang="en-US" sz="2000" dirty="0" smtClean="0">
                <a:sym typeface="Wingdings"/>
              </a:rPr>
              <a:t>)=</a:t>
            </a:r>
            <a:r>
              <a:rPr lang="en-US" dirty="0" smtClean="0">
                <a:sym typeface="Wingdings"/>
              </a:rPr>
              <a:t>0.84 </a:t>
            </a:r>
            <a:r>
              <a:rPr lang="en-US" dirty="0" err="1" smtClean="0">
                <a:sym typeface="Wingdings"/>
              </a:rPr>
              <a:t>MeV</a:t>
            </a:r>
            <a:endParaRPr lang="en-US" dirty="0"/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6528297" y="4560318"/>
            <a:ext cx="2616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/>
              <a:t>‘</a:t>
            </a:r>
            <a:endParaRPr lang="en-US" sz="2400" dirty="0"/>
          </a:p>
        </p:txBody>
      </p: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4387608" y="5145018"/>
          <a:ext cx="4604537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2783"/>
                <a:gridCol w="1035365"/>
                <a:gridCol w="1145804"/>
                <a:gridCol w="1090585"/>
              </a:tblGrid>
              <a:tr h="30443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predicted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measured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comment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mass </a:t>
                      </a:r>
                      <a:r>
                        <a:rPr lang="en-US" sz="1400" dirty="0" smtClean="0"/>
                        <a:t>(</a:t>
                      </a:r>
                      <a:r>
                        <a:rPr lang="en-US" sz="1400" dirty="0" err="1" smtClean="0"/>
                        <a:t>MeV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≥3900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3872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smtClean="0">
                          <a:solidFill>
                            <a:srgbClr val="FF0000"/>
                          </a:solidFill>
                        </a:rPr>
                        <a:t>NG</a:t>
                      </a:r>
                      <a:endParaRPr lang="en-US" b="1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width </a:t>
                      </a:r>
                      <a:r>
                        <a:rPr lang="en-US" sz="1400" dirty="0" smtClean="0"/>
                        <a:t>(</a:t>
                      </a:r>
                      <a:r>
                        <a:rPr lang="en-US" sz="1400" dirty="0" err="1" smtClean="0"/>
                        <a:t>MeV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&gt;1.7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&lt;1.2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smtClean="0">
                          <a:solidFill>
                            <a:srgbClr val="FF0000"/>
                          </a:solidFill>
                        </a:rPr>
                        <a:t>NG</a:t>
                      </a:r>
                      <a:endParaRPr lang="en-US" b="1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decay mode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ρJ/ψ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ρJ/ψ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smtClean="0">
                          <a:solidFill>
                            <a:srgbClr val="FF0000"/>
                          </a:solidFill>
                        </a:rPr>
                        <a:t>NG</a:t>
                      </a:r>
                      <a:endParaRPr lang="en-US" b="1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9" name="Straight Arrow Connector 18"/>
          <p:cNvCxnSpPr/>
          <p:nvPr/>
        </p:nvCxnSpPr>
        <p:spPr>
          <a:xfrm rot="10800000" flipV="1">
            <a:off x="5758475" y="6286291"/>
            <a:ext cx="959840" cy="285489"/>
          </a:xfrm>
          <a:prstGeom prst="straightConnector1">
            <a:avLst/>
          </a:prstGeom>
          <a:ln w="1270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758474" y="6286291"/>
            <a:ext cx="959844" cy="306932"/>
          </a:xfrm>
          <a:prstGeom prst="straightConnector1">
            <a:avLst/>
          </a:prstGeom>
          <a:ln w="1270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Horizontal Scroll 14"/>
          <p:cNvSpPr/>
          <p:nvPr/>
        </p:nvSpPr>
        <p:spPr>
          <a:xfrm rot="19845771">
            <a:off x="-265719" y="2234053"/>
            <a:ext cx="7218425" cy="1317139"/>
          </a:xfrm>
          <a:prstGeom prst="horizontalScroll">
            <a:avLst/>
          </a:prstGeom>
          <a:solidFill>
            <a:srgbClr val="FFFF00">
              <a:alpha val="83000"/>
            </a:srgbClr>
          </a:solidFill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800000"/>
                </a:solidFill>
                <a:latin typeface="Comic Sans MS"/>
              </a:rPr>
              <a:t>The X(3782) is probably not the χ</a:t>
            </a:r>
            <a:r>
              <a:rPr lang="en-US" sz="3200" baseline="-25000" dirty="0" smtClean="0">
                <a:solidFill>
                  <a:srgbClr val="800000"/>
                </a:solidFill>
                <a:latin typeface="Comic Sans MS"/>
              </a:rPr>
              <a:t>c1</a:t>
            </a:r>
            <a:r>
              <a:rPr lang="en-US" sz="3200" dirty="0" smtClean="0">
                <a:solidFill>
                  <a:srgbClr val="800000"/>
                </a:solidFill>
                <a:latin typeface="Comic Sans MS"/>
              </a:rPr>
              <a:t> </a:t>
            </a:r>
            <a:endParaRPr lang="en-US" sz="3200" dirty="0">
              <a:solidFill>
                <a:srgbClr val="800000"/>
              </a:solidFill>
              <a:latin typeface="Comic Sans MS"/>
            </a:endParaRPr>
          </a:p>
        </p:txBody>
      </p:sp>
      <p:sp>
        <p:nvSpPr>
          <p:cNvPr id="17" name="TextBox 16"/>
          <p:cNvSpPr txBox="1"/>
          <p:nvPr/>
        </p:nvSpPr>
        <p:spPr>
          <a:xfrm rot="19804423">
            <a:off x="6032369" y="1048668"/>
            <a:ext cx="25860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800000"/>
                </a:solidFill>
                <a:latin typeface="Comic Sans MS"/>
              </a:rPr>
              <a:t>‘</a:t>
            </a:r>
            <a:endParaRPr lang="en-US" sz="3200" dirty="0">
              <a:solidFill>
                <a:srgbClr val="800000"/>
              </a:solidFill>
              <a:latin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 not the χ</a:t>
            </a:r>
            <a:r>
              <a:rPr lang="en-US" baseline="-25000" dirty="0" smtClean="0"/>
              <a:t>c1</a:t>
            </a:r>
            <a:r>
              <a:rPr lang="en-US" dirty="0" smtClean="0"/>
              <a:t>, what?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45604" y="469741"/>
            <a:ext cx="3254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‘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M(X</a:t>
            </a:r>
            <a:r>
              <a:rPr lang="en-US" baseline="-25000" dirty="0" smtClean="0"/>
              <a:t>3872</a:t>
            </a:r>
            <a:r>
              <a:rPr lang="en-US" dirty="0" smtClean="0"/>
              <a:t>)≈m</a:t>
            </a:r>
            <a:r>
              <a:rPr lang="en-US" baseline="-25000" dirty="0" smtClean="0"/>
              <a:t>D</a:t>
            </a:r>
            <a:r>
              <a:rPr lang="en-US" sz="3600" baseline="-9000" dirty="0" smtClean="0"/>
              <a:t>0</a:t>
            </a:r>
            <a:r>
              <a:rPr lang="en-US" dirty="0" smtClean="0"/>
              <a:t> +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D</a:t>
            </a:r>
            <a:r>
              <a:rPr lang="en-US" baseline="-25000" dirty="0" smtClean="0"/>
              <a:t>*</a:t>
            </a:r>
            <a:r>
              <a:rPr lang="en-US" sz="3600" baseline="-9000" dirty="0" smtClean="0"/>
              <a:t>0</a:t>
            </a:r>
            <a:endParaRPr lang="en-US" sz="3600" baseline="-9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35" y="1974669"/>
            <a:ext cx="5284391" cy="33568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641" y="5331523"/>
            <a:ext cx="4720373" cy="303656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rot="5400000">
            <a:off x="4391185" y="3385866"/>
            <a:ext cx="1742195" cy="10114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68014" y="2552625"/>
            <a:ext cx="3172663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curious fact:</a:t>
            </a: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M</a:t>
            </a:r>
            <a:r>
              <a:rPr lang="en-US" baseline="-25000" dirty="0" smtClean="0">
                <a:solidFill>
                  <a:schemeClr val="accent2">
                    <a:lumMod val="75000"/>
                  </a:schemeClr>
                </a:solidFill>
              </a:rPr>
              <a:t>X(3872)     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=3871.69 ±0.17 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</a:rPr>
              <a:t>MeV</a:t>
            </a:r>
            <a:endParaRPr lang="en-US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 smtClean="0"/>
              <a:t>m</a:t>
            </a:r>
            <a:r>
              <a:rPr lang="en-US" baseline="-25000" dirty="0" smtClean="0"/>
              <a:t>D</a:t>
            </a:r>
            <a:r>
              <a:rPr lang="en-US" baseline="-7000" dirty="0" smtClean="0"/>
              <a:t>0</a:t>
            </a:r>
            <a:r>
              <a:rPr lang="en-US" dirty="0" smtClean="0"/>
              <a:t>+m</a:t>
            </a:r>
            <a:r>
              <a:rPr lang="en-US" baseline="-25000" dirty="0" smtClean="0"/>
              <a:t>D*</a:t>
            </a:r>
            <a:r>
              <a:rPr lang="en-US" baseline="-7000" dirty="0" smtClean="0"/>
              <a:t>0</a:t>
            </a:r>
            <a:r>
              <a:rPr lang="en-US" dirty="0" smtClean="0"/>
              <a:t>=3871.80 ±0.16 </a:t>
            </a:r>
            <a:r>
              <a:rPr lang="en-US" sz="1600" dirty="0" err="1" smtClean="0"/>
              <a:t>MeV</a:t>
            </a:r>
            <a:endParaRPr lang="en-US" sz="1600" dirty="0" smtClean="0"/>
          </a:p>
          <a:p>
            <a:r>
              <a:rPr lang="en-US" sz="800" dirty="0" smtClean="0"/>
              <a:t>    </a:t>
            </a:r>
          </a:p>
          <a:p>
            <a:r>
              <a:rPr lang="en-US" dirty="0" smtClean="0"/>
              <a:t>(m</a:t>
            </a:r>
            <a:r>
              <a:rPr lang="en-US" baseline="-25000" dirty="0" smtClean="0"/>
              <a:t>D</a:t>
            </a:r>
            <a:r>
              <a:rPr lang="en-US" baseline="-7000" dirty="0" smtClean="0"/>
              <a:t>0</a:t>
            </a:r>
            <a:r>
              <a:rPr lang="en-US" dirty="0" smtClean="0"/>
              <a:t>+m</a:t>
            </a:r>
            <a:r>
              <a:rPr lang="en-US" baseline="-25000" dirty="0" smtClean="0"/>
              <a:t>D*</a:t>
            </a:r>
            <a:r>
              <a:rPr lang="en-US" baseline="-7000" dirty="0" smtClean="0"/>
              <a:t>0</a:t>
            </a:r>
            <a:r>
              <a:rPr lang="en-US" dirty="0" smtClean="0"/>
              <a:t>)-M</a:t>
            </a:r>
            <a:r>
              <a:rPr lang="en-US" baseline="-25000" dirty="0" smtClean="0"/>
              <a:t>X </a:t>
            </a:r>
            <a:r>
              <a:rPr lang="en-US" dirty="0" smtClean="0"/>
              <a:t>=0.11 ±0.23 </a:t>
            </a:r>
            <a:r>
              <a:rPr lang="en-US" sz="1600" dirty="0" err="1" smtClean="0"/>
              <a:t>MeV</a:t>
            </a:r>
            <a:endParaRPr lang="en-US" sz="1600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099829" y="4761107"/>
            <a:ext cx="4681597" cy="1588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931513" y="3497928"/>
            <a:ext cx="2610454" cy="1588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2188" y="4488634"/>
            <a:ext cx="1090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r>
              <a:rPr lang="en-US" baseline="-25000" dirty="0" smtClean="0"/>
              <a:t>D</a:t>
            </a:r>
            <a:r>
              <a:rPr lang="en-US" baseline="-7000" dirty="0" smtClean="0"/>
              <a:t>0</a:t>
            </a:r>
            <a:r>
              <a:rPr lang="en-US" dirty="0" smtClean="0"/>
              <a:t>+m</a:t>
            </a:r>
            <a:r>
              <a:rPr lang="en-US" baseline="-25000" dirty="0" smtClean="0"/>
              <a:t>D*</a:t>
            </a:r>
            <a:r>
              <a:rPr lang="en-US" baseline="-7000" dirty="0" smtClean="0"/>
              <a:t>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57518" y="4607259"/>
            <a:ext cx="923600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X(3872)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3716742" y="4585712"/>
            <a:ext cx="1138536" cy="400150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42" y="-207090"/>
            <a:ext cx="8229600" cy="1143000"/>
          </a:xfrm>
        </p:spPr>
        <p:txBody>
          <a:bodyPr/>
          <a:lstStyle/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lecture: </a:t>
            </a:r>
            <a:r>
              <a:rPr lang="en-US" dirty="0" err="1" smtClean="0"/>
              <a:t>charmonium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62242" y="1301110"/>
            <a:ext cx="3571110" cy="4216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forty-plus years of work</a:t>
            </a:r>
          </a:p>
          <a:p>
            <a:endParaRPr lang="en-US" sz="2400" dirty="0" smtClean="0">
              <a:solidFill>
                <a:srgbClr val="000090"/>
              </a:solidFill>
            </a:endParaRPr>
          </a:p>
          <a:p>
            <a:r>
              <a:rPr lang="en-US" sz="2400" dirty="0" smtClean="0">
                <a:solidFill>
                  <a:srgbClr val="000090"/>
                </a:solidFill>
              </a:rPr>
              <a:t>potential model works well</a:t>
            </a:r>
          </a:p>
          <a:p>
            <a:endParaRPr lang="en-US" sz="2400" dirty="0" smtClean="0">
              <a:solidFill>
                <a:srgbClr val="000090"/>
              </a:solidFill>
            </a:endParaRPr>
          </a:p>
          <a:p>
            <a:r>
              <a:rPr lang="en-US" sz="3200" dirty="0" smtClean="0">
                <a:solidFill>
                  <a:srgbClr val="000090"/>
                </a:solidFill>
              </a:rPr>
              <a:t>   </a:t>
            </a:r>
          </a:p>
          <a:p>
            <a:endParaRPr lang="en-US" sz="2400" dirty="0" smtClean="0">
              <a:solidFill>
                <a:srgbClr val="000090"/>
              </a:solidFill>
            </a:endParaRPr>
          </a:p>
          <a:p>
            <a:r>
              <a:rPr lang="en-US" sz="2400" dirty="0" smtClean="0">
                <a:solidFill>
                  <a:srgbClr val="000090"/>
                </a:solidFill>
              </a:rPr>
              <a:t>all M&lt;2m</a:t>
            </a:r>
            <a:r>
              <a:rPr lang="en-US" sz="2400" baseline="-25000" dirty="0" smtClean="0">
                <a:solidFill>
                  <a:srgbClr val="000090"/>
                </a:solidFill>
              </a:rPr>
              <a:t>D</a:t>
            </a:r>
            <a:r>
              <a:rPr lang="en-US" sz="2400" dirty="0" smtClean="0">
                <a:solidFill>
                  <a:srgbClr val="000090"/>
                </a:solidFill>
              </a:rPr>
              <a:t> states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  found </a:t>
            </a:r>
            <a:r>
              <a:rPr lang="en-US" dirty="0" smtClean="0">
                <a:solidFill>
                  <a:srgbClr val="000090"/>
                </a:solidFill>
              </a:rPr>
              <a:t>at predicted masses</a:t>
            </a:r>
          </a:p>
          <a:p>
            <a:endParaRPr lang="en-US" sz="2400" dirty="0" smtClean="0">
              <a:solidFill>
                <a:srgbClr val="000090"/>
              </a:solidFill>
            </a:endParaRPr>
          </a:p>
          <a:p>
            <a:r>
              <a:rPr lang="en-US" sz="2400" dirty="0" smtClean="0">
                <a:solidFill>
                  <a:srgbClr val="000090"/>
                </a:solidFill>
              </a:rPr>
              <a:t>OZI-rule applies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  no exceptions</a:t>
            </a:r>
            <a:endParaRPr lang="en-US" sz="2000" dirty="0">
              <a:solidFill>
                <a:srgbClr val="00009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672" y="1765528"/>
            <a:ext cx="3266250" cy="42976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6205" y="2584389"/>
            <a:ext cx="1724464" cy="15639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4084" y="4704391"/>
            <a:ext cx="1958976" cy="90018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0764" y="5709412"/>
            <a:ext cx="1785316" cy="102087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167770" y="4535114"/>
            <a:ext cx="12123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OZI-allowed</a:t>
            </a:r>
            <a:endParaRPr lang="en-US" sz="1600" b="1" dirty="0">
              <a:solidFill>
                <a:srgbClr val="008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63394" y="5648519"/>
            <a:ext cx="14989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OZI-suppressed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09968" y="6065364"/>
            <a:ext cx="49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J/ψ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70854" y="4961560"/>
            <a:ext cx="441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008000"/>
                </a:solidFill>
              </a:rPr>
              <a:t>ψ</a:t>
            </a:r>
            <a:r>
              <a:rPr lang="en-US" sz="1600" b="1" dirty="0" smtClean="0">
                <a:solidFill>
                  <a:srgbClr val="008000"/>
                </a:solidFill>
              </a:rPr>
              <a:t>’’</a:t>
            </a:r>
            <a:endParaRPr lang="en-US" sz="1600" b="1" dirty="0">
              <a:solidFill>
                <a:srgbClr val="008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715674" y="6403918"/>
            <a:ext cx="3034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FF0000"/>
                </a:solidFill>
              </a:rPr>
              <a:t>π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697795" y="5637126"/>
            <a:ext cx="318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ρ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796080" y="4689002"/>
            <a:ext cx="330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D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796080" y="5212405"/>
            <a:ext cx="330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D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809312" y="499798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_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428331" y="4583334"/>
            <a:ext cx="23896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dirty="0" smtClean="0"/>
              <a:t>C</a:t>
            </a:r>
            <a:endParaRPr lang="en-US" sz="800" b="1" dirty="0"/>
          </a:p>
        </p:txBody>
      </p:sp>
      <p:sp>
        <p:nvSpPr>
          <p:cNvPr id="33" name="Rectangle 32"/>
          <p:cNvSpPr/>
          <p:nvPr/>
        </p:nvSpPr>
        <p:spPr>
          <a:xfrm>
            <a:off x="8415469" y="5440353"/>
            <a:ext cx="23896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dirty="0" smtClean="0"/>
              <a:t>C</a:t>
            </a:r>
            <a:endParaRPr lang="en-US" sz="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8546072" y="219598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8666307" y="5768762"/>
            <a:ext cx="76301" cy="277661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8675636" y="6452941"/>
            <a:ext cx="76301" cy="277661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7034504" y="4822518"/>
            <a:ext cx="167647" cy="605965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7075264" y="6041624"/>
            <a:ext cx="150627" cy="395809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3052642" y="1767666"/>
            <a:ext cx="77987" cy="39417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/>
          <p:cNvCxnSpPr/>
          <p:nvPr/>
        </p:nvCxnSpPr>
        <p:spPr>
          <a:xfrm>
            <a:off x="458852" y="5637126"/>
            <a:ext cx="3631857" cy="20259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019219" y="5615717"/>
            <a:ext cx="118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2</a:t>
            </a:r>
            <a:r>
              <a:rPr lang="en-US" sz="1100" baseline="30000" dirty="0" smtClean="0"/>
              <a:t>- +</a:t>
            </a:r>
            <a:r>
              <a:rPr lang="en-US" sz="1100" dirty="0" smtClean="0"/>
              <a:t>       2</a:t>
            </a:r>
            <a:r>
              <a:rPr lang="en-US" sz="1100" baseline="30000" dirty="0" smtClean="0"/>
              <a:t>-</a:t>
            </a:r>
            <a:r>
              <a:rPr lang="en-US" sz="1100" dirty="0" smtClean="0"/>
              <a:t> </a:t>
            </a:r>
            <a:r>
              <a:rPr lang="en-US" sz="1100" baseline="30000" dirty="0" smtClean="0"/>
              <a:t>-</a:t>
            </a:r>
            <a:r>
              <a:rPr lang="en-US" sz="1100" dirty="0" smtClean="0"/>
              <a:t>        3</a:t>
            </a:r>
            <a:r>
              <a:rPr lang="en-US" sz="1100" baseline="30000" dirty="0" smtClean="0"/>
              <a:t>-</a:t>
            </a:r>
            <a:r>
              <a:rPr lang="en-US" sz="1100" dirty="0" smtClean="0"/>
              <a:t> </a:t>
            </a:r>
            <a:r>
              <a:rPr lang="en-US" sz="1100" baseline="30000" dirty="0" smtClean="0"/>
              <a:t>-</a:t>
            </a:r>
            <a:r>
              <a:rPr lang="en-US" sz="1100" dirty="0" smtClean="0"/>
              <a:t>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3663141" y="3224714"/>
            <a:ext cx="420665" cy="184666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 smtClean="0"/>
              <a:t>    </a:t>
            </a:r>
            <a:endParaRPr lang="en-US" sz="600" dirty="0"/>
          </a:p>
        </p:txBody>
      </p:sp>
      <p:sp>
        <p:nvSpPr>
          <p:cNvPr id="50" name="TextBox 49"/>
          <p:cNvSpPr txBox="1"/>
          <p:nvPr/>
        </p:nvSpPr>
        <p:spPr>
          <a:xfrm>
            <a:off x="3312213" y="3317047"/>
            <a:ext cx="420665" cy="184666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 smtClean="0"/>
              <a:t>    </a:t>
            </a:r>
            <a:endParaRPr lang="en-US" sz="600" dirty="0"/>
          </a:p>
        </p:txBody>
      </p:sp>
      <p:sp>
        <p:nvSpPr>
          <p:cNvPr id="51" name="TextBox 50"/>
          <p:cNvSpPr txBox="1"/>
          <p:nvPr/>
        </p:nvSpPr>
        <p:spPr>
          <a:xfrm>
            <a:off x="2890149" y="3269845"/>
            <a:ext cx="420665" cy="184666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 smtClean="0"/>
              <a:t>    </a:t>
            </a:r>
            <a:endParaRPr lang="en-US" sz="600" dirty="0"/>
          </a:p>
        </p:txBody>
      </p:sp>
      <p:sp>
        <p:nvSpPr>
          <p:cNvPr id="52" name="TextBox 51"/>
          <p:cNvSpPr txBox="1"/>
          <p:nvPr/>
        </p:nvSpPr>
        <p:spPr>
          <a:xfrm>
            <a:off x="2825554" y="3219430"/>
            <a:ext cx="610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η</a:t>
            </a:r>
            <a:r>
              <a:rPr lang="en-US" sz="1000" baseline="-25000" dirty="0" smtClean="0"/>
              <a:t>2</a:t>
            </a:r>
            <a:r>
              <a:rPr lang="en-US" sz="1000" dirty="0" smtClean="0"/>
              <a:t>(1</a:t>
            </a:r>
            <a:r>
              <a:rPr lang="en-US" sz="1000" baseline="30000" dirty="0" smtClean="0"/>
              <a:t>1</a:t>
            </a:r>
            <a:r>
              <a:rPr lang="en-US" sz="1000" dirty="0" smtClean="0"/>
              <a:t>D</a:t>
            </a:r>
            <a:r>
              <a:rPr lang="en-US" sz="1000" baseline="-25000" dirty="0" smtClean="0"/>
              <a:t>2</a:t>
            </a:r>
            <a:r>
              <a:rPr lang="en-US" sz="1000" dirty="0" smtClean="0"/>
              <a:t>)</a:t>
            </a:r>
            <a:endParaRPr lang="en-US" sz="1000" baseline="-25000" dirty="0" smtClean="0"/>
          </a:p>
        </p:txBody>
      </p:sp>
      <p:sp>
        <p:nvSpPr>
          <p:cNvPr id="53" name="TextBox 52"/>
          <p:cNvSpPr txBox="1"/>
          <p:nvPr/>
        </p:nvSpPr>
        <p:spPr>
          <a:xfrm>
            <a:off x="3238465" y="3286270"/>
            <a:ext cx="6350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ψ</a:t>
            </a:r>
            <a:r>
              <a:rPr lang="en-US" sz="1000" baseline="-25000" dirty="0" smtClean="0"/>
              <a:t>2</a:t>
            </a:r>
            <a:r>
              <a:rPr lang="en-US" sz="1000" dirty="0" smtClean="0"/>
              <a:t>(1</a:t>
            </a:r>
            <a:r>
              <a:rPr lang="en-US" sz="1000" baseline="30000" dirty="0" smtClean="0"/>
              <a:t>3</a:t>
            </a:r>
            <a:r>
              <a:rPr lang="en-US" sz="1000" dirty="0" smtClean="0"/>
              <a:t>D</a:t>
            </a:r>
            <a:r>
              <a:rPr lang="en-US" sz="1000" baseline="-25000" dirty="0" smtClean="0"/>
              <a:t>2</a:t>
            </a:r>
            <a:r>
              <a:rPr lang="en-US" sz="1000" b="1" dirty="0" smtClean="0"/>
              <a:t>)</a:t>
            </a:r>
            <a:endParaRPr lang="en-US" sz="1000" b="1" baseline="-25000" dirty="0" smtClean="0"/>
          </a:p>
        </p:txBody>
      </p:sp>
      <p:sp>
        <p:nvSpPr>
          <p:cNvPr id="54" name="TextBox 53"/>
          <p:cNvSpPr txBox="1"/>
          <p:nvPr/>
        </p:nvSpPr>
        <p:spPr>
          <a:xfrm>
            <a:off x="3600533" y="3163159"/>
            <a:ext cx="6350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ψ</a:t>
            </a:r>
            <a:r>
              <a:rPr lang="en-US" sz="1000" baseline="-25000" dirty="0" smtClean="0"/>
              <a:t>3</a:t>
            </a:r>
            <a:r>
              <a:rPr lang="en-US" sz="1000" dirty="0" smtClean="0"/>
              <a:t>(1</a:t>
            </a:r>
            <a:r>
              <a:rPr lang="en-US" sz="1000" baseline="30000" dirty="0" smtClean="0"/>
              <a:t>3</a:t>
            </a:r>
            <a:r>
              <a:rPr lang="en-US" sz="1000" dirty="0" smtClean="0"/>
              <a:t>D</a:t>
            </a:r>
            <a:r>
              <a:rPr lang="en-US" sz="1000" baseline="-25000" dirty="0" smtClean="0"/>
              <a:t>3</a:t>
            </a:r>
            <a:r>
              <a:rPr lang="en-US" sz="1000" b="1" dirty="0" smtClean="0"/>
              <a:t>)</a:t>
            </a:r>
            <a:endParaRPr lang="en-US" sz="1000" b="1" baseline="-25000" dirty="0" smtClean="0"/>
          </a:p>
        </p:txBody>
      </p:sp>
      <p:cxnSp>
        <p:nvCxnSpPr>
          <p:cNvPr id="55" name="Straight Connector 54"/>
          <p:cNvCxnSpPr/>
          <p:nvPr/>
        </p:nvCxnSpPr>
        <p:spPr>
          <a:xfrm>
            <a:off x="458852" y="1838116"/>
            <a:ext cx="3618690" cy="1588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rot="5400000" flipH="1" flipV="1">
            <a:off x="2174964" y="3748545"/>
            <a:ext cx="3817683" cy="2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3670708" y="2274254"/>
            <a:ext cx="420665" cy="184666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 smtClean="0"/>
              <a:t>    </a:t>
            </a:r>
            <a:endParaRPr lang="en-US" sz="600" dirty="0"/>
          </a:p>
        </p:txBody>
      </p:sp>
      <p:sp>
        <p:nvSpPr>
          <p:cNvPr id="77" name="TextBox 76"/>
          <p:cNvSpPr txBox="1"/>
          <p:nvPr/>
        </p:nvSpPr>
        <p:spPr>
          <a:xfrm>
            <a:off x="3319780" y="2366587"/>
            <a:ext cx="420665" cy="184666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 smtClean="0"/>
              <a:t>    </a:t>
            </a:r>
            <a:endParaRPr lang="en-US" sz="600" dirty="0"/>
          </a:p>
        </p:txBody>
      </p:sp>
      <p:sp>
        <p:nvSpPr>
          <p:cNvPr id="78" name="TextBox 77"/>
          <p:cNvSpPr txBox="1"/>
          <p:nvPr/>
        </p:nvSpPr>
        <p:spPr>
          <a:xfrm>
            <a:off x="2897716" y="2319385"/>
            <a:ext cx="420665" cy="184666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 smtClean="0"/>
              <a:t>    </a:t>
            </a:r>
            <a:endParaRPr lang="en-US" sz="600" dirty="0"/>
          </a:p>
        </p:txBody>
      </p:sp>
      <p:sp>
        <p:nvSpPr>
          <p:cNvPr id="79" name="TextBox 78"/>
          <p:cNvSpPr txBox="1"/>
          <p:nvPr/>
        </p:nvSpPr>
        <p:spPr>
          <a:xfrm>
            <a:off x="2833121" y="2268970"/>
            <a:ext cx="6702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η</a:t>
            </a:r>
            <a:r>
              <a:rPr lang="en-US" sz="1000" baseline="-25000" dirty="0" smtClean="0"/>
              <a:t>2</a:t>
            </a:r>
            <a:r>
              <a:rPr lang="en-US" sz="1000" dirty="0" smtClean="0"/>
              <a:t>(21</a:t>
            </a:r>
            <a:r>
              <a:rPr lang="en-US" sz="1000" baseline="30000" dirty="0" smtClean="0"/>
              <a:t>1</a:t>
            </a:r>
            <a:r>
              <a:rPr lang="en-US" sz="1000" dirty="0" smtClean="0"/>
              <a:t>D</a:t>
            </a:r>
            <a:r>
              <a:rPr lang="en-US" sz="1000" baseline="-25000" dirty="0" smtClean="0"/>
              <a:t>2</a:t>
            </a:r>
            <a:r>
              <a:rPr lang="en-US" sz="1000" dirty="0" smtClean="0"/>
              <a:t>)</a:t>
            </a:r>
            <a:endParaRPr lang="en-US" sz="1000" baseline="-25000" dirty="0" smtClean="0"/>
          </a:p>
        </p:txBody>
      </p:sp>
      <p:sp>
        <p:nvSpPr>
          <p:cNvPr id="80" name="TextBox 79"/>
          <p:cNvSpPr txBox="1"/>
          <p:nvPr/>
        </p:nvSpPr>
        <p:spPr>
          <a:xfrm>
            <a:off x="3246032" y="2335810"/>
            <a:ext cx="6350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ψ</a:t>
            </a:r>
            <a:r>
              <a:rPr lang="en-US" sz="1000" baseline="-25000" dirty="0" smtClean="0"/>
              <a:t>2</a:t>
            </a:r>
            <a:r>
              <a:rPr lang="en-US" sz="1000" dirty="0" smtClean="0"/>
              <a:t>(2</a:t>
            </a:r>
            <a:r>
              <a:rPr lang="en-US" sz="1000" baseline="30000" dirty="0" smtClean="0"/>
              <a:t>3</a:t>
            </a:r>
            <a:r>
              <a:rPr lang="en-US" sz="1000" dirty="0" smtClean="0"/>
              <a:t>D</a:t>
            </a:r>
            <a:r>
              <a:rPr lang="en-US" sz="1000" baseline="-25000" dirty="0" smtClean="0"/>
              <a:t>2</a:t>
            </a:r>
            <a:r>
              <a:rPr lang="en-US" sz="1000" b="1" dirty="0" smtClean="0"/>
              <a:t>)</a:t>
            </a:r>
            <a:endParaRPr lang="en-US" sz="1000" b="1" baseline="-25000" dirty="0" smtClean="0"/>
          </a:p>
        </p:txBody>
      </p:sp>
      <p:sp>
        <p:nvSpPr>
          <p:cNvPr id="81" name="TextBox 80"/>
          <p:cNvSpPr txBox="1"/>
          <p:nvPr/>
        </p:nvSpPr>
        <p:spPr>
          <a:xfrm>
            <a:off x="3608100" y="2212699"/>
            <a:ext cx="6350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ψ</a:t>
            </a:r>
            <a:r>
              <a:rPr lang="en-US" sz="1000" baseline="-25000" dirty="0" smtClean="0"/>
              <a:t>3</a:t>
            </a:r>
            <a:r>
              <a:rPr lang="en-US" sz="1000" dirty="0" smtClean="0"/>
              <a:t>(2</a:t>
            </a:r>
            <a:r>
              <a:rPr lang="en-US" sz="1000" baseline="30000" dirty="0" smtClean="0"/>
              <a:t>3</a:t>
            </a:r>
            <a:r>
              <a:rPr lang="en-US" sz="1000" dirty="0" smtClean="0"/>
              <a:t>D</a:t>
            </a:r>
            <a:r>
              <a:rPr lang="en-US" sz="1000" baseline="-25000" dirty="0" smtClean="0"/>
              <a:t>3</a:t>
            </a:r>
            <a:r>
              <a:rPr lang="en-US" sz="1000" b="1" dirty="0" smtClean="0"/>
              <a:t>)</a:t>
            </a:r>
            <a:endParaRPr lang="en-US" sz="1000" b="1" baseline="-25000" dirty="0" smtClean="0"/>
          </a:p>
        </p:txBody>
      </p:sp>
      <p:cxnSp>
        <p:nvCxnSpPr>
          <p:cNvPr id="82" name="Straight Connector 81"/>
          <p:cNvCxnSpPr/>
          <p:nvPr/>
        </p:nvCxnSpPr>
        <p:spPr>
          <a:xfrm>
            <a:off x="436570" y="3632751"/>
            <a:ext cx="3631857" cy="20259"/>
          </a:xfrm>
          <a:prstGeom prst="line">
            <a:avLst/>
          </a:prstGeom>
          <a:ln w="317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571500" y="935910"/>
            <a:ext cx="7808661" cy="0"/>
          </a:xfrm>
          <a:prstGeom prst="straightConnector1">
            <a:avLst/>
          </a:prstGeom>
          <a:ln w="31750">
            <a:solidFill>
              <a:schemeClr val="accent3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36570" y="442913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1975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699935" y="413716"/>
            <a:ext cx="960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2000+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0453" y="1105187"/>
            <a:ext cx="2402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Cornell model potential</a:t>
            </a:r>
          </a:p>
          <a:p>
            <a:r>
              <a:rPr lang="en-US" dirty="0" smtClean="0"/>
              <a:t> -- </a:t>
            </a:r>
            <a:r>
              <a:rPr lang="en-US" dirty="0" err="1" smtClean="0"/>
              <a:t>spectum</a:t>
            </a:r>
            <a:r>
              <a:rPr lang="en-US" dirty="0" smtClean="0"/>
              <a:t> predicted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590" y="-98124"/>
            <a:ext cx="8229600" cy="1143000"/>
          </a:xfrm>
        </p:spPr>
        <p:txBody>
          <a:bodyPr/>
          <a:lstStyle/>
          <a:p>
            <a:r>
              <a:rPr lang="en-US" dirty="0" smtClean="0"/>
              <a:t>a deuteron-like molecule?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807" y="1974454"/>
            <a:ext cx="4000500" cy="264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4240" y="4616054"/>
            <a:ext cx="18682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0090"/>
                </a:solidFill>
              </a:rPr>
              <a:t>m</a:t>
            </a:r>
            <a:r>
              <a:rPr lang="en-US" sz="2800" b="1" baseline="-25000" dirty="0" err="1" smtClean="0">
                <a:solidFill>
                  <a:srgbClr val="000090"/>
                </a:solidFill>
              </a:rPr>
              <a:t>d</a:t>
            </a:r>
            <a:r>
              <a:rPr lang="en-US" sz="2800" b="1" dirty="0" err="1" smtClean="0">
                <a:solidFill>
                  <a:srgbClr val="000090"/>
                </a:solidFill>
              </a:rPr>
              <a:t>≈m</a:t>
            </a:r>
            <a:r>
              <a:rPr lang="en-US" sz="2800" b="1" baseline="-25000" dirty="0" err="1" smtClean="0">
                <a:solidFill>
                  <a:srgbClr val="000090"/>
                </a:solidFill>
              </a:rPr>
              <a:t>n</a:t>
            </a:r>
            <a:r>
              <a:rPr lang="en-US" sz="2800" b="1" dirty="0" err="1" smtClean="0">
                <a:solidFill>
                  <a:srgbClr val="000090"/>
                </a:solidFill>
              </a:rPr>
              <a:t>+m</a:t>
            </a:r>
            <a:r>
              <a:rPr lang="en-US" sz="2800" b="1" baseline="-25000" dirty="0" err="1" smtClean="0">
                <a:solidFill>
                  <a:srgbClr val="000090"/>
                </a:solidFill>
              </a:rPr>
              <a:t>p</a:t>
            </a:r>
            <a:endParaRPr lang="en-US" sz="2800" b="1" baseline="-25000" dirty="0">
              <a:solidFill>
                <a:srgbClr val="00009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rot="19335043">
            <a:off x="6269337" y="3093548"/>
            <a:ext cx="365325" cy="269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225023" y="2923601"/>
            <a:ext cx="383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π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2272614" y="2753548"/>
            <a:ext cx="383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π</a:t>
            </a:r>
            <a:endParaRPr lang="en-US" sz="2800" dirty="0"/>
          </a:p>
        </p:txBody>
      </p:sp>
      <p:sp>
        <p:nvSpPr>
          <p:cNvPr id="11" name="Oval 10"/>
          <p:cNvSpPr/>
          <p:nvPr/>
        </p:nvSpPr>
        <p:spPr>
          <a:xfrm>
            <a:off x="1474290" y="2452338"/>
            <a:ext cx="566000" cy="562820"/>
          </a:xfrm>
          <a:prstGeom prst="ellipse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545465" y="3612018"/>
            <a:ext cx="566000" cy="562820"/>
          </a:xfrm>
          <a:prstGeom prst="ellipse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566221" y="2452338"/>
            <a:ext cx="349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p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655752" y="3616531"/>
            <a:ext cx="349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n</a:t>
            </a:r>
            <a:endParaRPr lang="en-US" sz="2400" b="1" dirty="0"/>
          </a:p>
        </p:txBody>
      </p:sp>
      <p:cxnSp>
        <p:nvCxnSpPr>
          <p:cNvPr id="16" name="Straight Connector 15"/>
          <p:cNvCxnSpPr>
            <a:endCxn id="12" idx="1"/>
          </p:cNvCxnSpPr>
          <p:nvPr/>
        </p:nvCxnSpPr>
        <p:spPr>
          <a:xfrm rot="16200000" flipH="1">
            <a:off x="1881981" y="2948068"/>
            <a:ext cx="780438" cy="71230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338788" y="1197632"/>
            <a:ext cx="17572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deuteron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(</a:t>
            </a:r>
            <a:r>
              <a:rPr lang="en-US" sz="2400" baseline="48000" dirty="0" smtClean="0"/>
              <a:t>2</a:t>
            </a:r>
            <a:r>
              <a:rPr lang="en-US" sz="2400" dirty="0" smtClean="0"/>
              <a:t>H nucleus)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1430509" y="1992663"/>
            <a:ext cx="288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48000" dirty="0" smtClean="0"/>
              <a:t>1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5043449" y="1389678"/>
            <a:ext cx="16884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X(3872)?</a:t>
            </a:r>
            <a:endParaRPr lang="en-US" sz="3200" dirty="0"/>
          </a:p>
        </p:txBody>
      </p:sp>
      <p:sp>
        <p:nvSpPr>
          <p:cNvPr id="17" name="TextBox 16"/>
          <p:cNvSpPr txBox="1"/>
          <p:nvPr/>
        </p:nvSpPr>
        <p:spPr>
          <a:xfrm>
            <a:off x="5535516" y="4877664"/>
            <a:ext cx="2710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</a:rPr>
              <a:t>m</a:t>
            </a:r>
            <a:r>
              <a:rPr lang="en-US" sz="2800" b="1" baseline="-25000" dirty="0" smtClean="0">
                <a:solidFill>
                  <a:srgbClr val="000090"/>
                </a:solidFill>
              </a:rPr>
              <a:t>X3872</a:t>
            </a:r>
            <a:r>
              <a:rPr lang="en-US" sz="2800" b="1" dirty="0" smtClean="0">
                <a:solidFill>
                  <a:srgbClr val="000090"/>
                </a:solidFill>
              </a:rPr>
              <a:t>≈m</a:t>
            </a:r>
            <a:r>
              <a:rPr lang="en-US" sz="2800" b="1" baseline="-25000" dirty="0" smtClean="0">
                <a:solidFill>
                  <a:srgbClr val="000090"/>
                </a:solidFill>
              </a:rPr>
              <a:t>D</a:t>
            </a:r>
            <a:r>
              <a:rPr lang="en-US" sz="2400" b="1" baseline="-9000" dirty="0" smtClean="0">
                <a:solidFill>
                  <a:srgbClr val="000090"/>
                </a:solidFill>
              </a:rPr>
              <a:t>0</a:t>
            </a:r>
            <a:r>
              <a:rPr lang="en-US" sz="2800" b="1" dirty="0" smtClean="0">
                <a:solidFill>
                  <a:srgbClr val="000090"/>
                </a:solidFill>
              </a:rPr>
              <a:t>+m</a:t>
            </a:r>
            <a:r>
              <a:rPr lang="en-US" sz="2800" b="1" baseline="-25000" dirty="0" smtClean="0">
                <a:solidFill>
                  <a:srgbClr val="000090"/>
                </a:solidFill>
              </a:rPr>
              <a:t>D*</a:t>
            </a:r>
            <a:r>
              <a:rPr lang="en-US" sz="2400" b="1" baseline="-9000" dirty="0" smtClean="0">
                <a:solidFill>
                  <a:srgbClr val="000090"/>
                </a:solidFill>
              </a:rPr>
              <a:t>0</a:t>
            </a:r>
            <a:endParaRPr lang="en-US" sz="2400" b="1" baseline="-9000" dirty="0">
              <a:solidFill>
                <a:srgbClr val="00009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16046" y="104487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氘核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" y="0"/>
            <a:ext cx="8458200" cy="914400"/>
          </a:xfrm>
        </p:spPr>
        <p:txBody>
          <a:bodyPr>
            <a:normAutofit fontScale="90000"/>
          </a:bodyPr>
          <a:lstStyle/>
          <a:p>
            <a:r>
              <a:rPr lang="en-US" sz="4889" b="1" dirty="0" smtClean="0"/>
              <a:t>An </a:t>
            </a:r>
            <a:r>
              <a:rPr lang="en-US" sz="4889" b="1" dirty="0"/>
              <a:t>old idea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endParaRPr lang="en-US" sz="18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4664" y="62137"/>
            <a:ext cx="761787" cy="10761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7000" y="44013"/>
            <a:ext cx="963696" cy="11564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251" y="43546"/>
            <a:ext cx="732498" cy="10947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339" y="62138"/>
            <a:ext cx="711960" cy="104895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39276" y="1111092"/>
            <a:ext cx="197812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 smtClean="0">
                <a:solidFill>
                  <a:schemeClr val="accent4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    </a:t>
            </a:r>
            <a:r>
              <a:rPr lang="en-US" sz="1200" b="1" dirty="0" err="1" smtClean="0">
                <a:solidFill>
                  <a:schemeClr val="accent4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Okun</a:t>
            </a:r>
            <a:r>
              <a:rPr lang="en-US" sz="1200" b="1" dirty="0" smtClean="0">
                <a:solidFill>
                  <a:schemeClr val="accent4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     </a:t>
            </a:r>
            <a:r>
              <a:rPr lang="en-US" sz="1200" b="1" dirty="0" err="1">
                <a:solidFill>
                  <a:schemeClr val="accent4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Voloshin</a:t>
            </a:r>
            <a:endParaRPr lang="en-US" sz="1200" b="1" dirty="0">
              <a:solidFill>
                <a:schemeClr val="accent4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defRPr/>
            </a:pPr>
            <a:r>
              <a:rPr lang="en-US" sz="12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JETP </a:t>
            </a:r>
            <a:r>
              <a:rPr lang="en-US" sz="1200" b="1" dirty="0" err="1">
                <a:solidFill>
                  <a:schemeClr val="accent4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Lett</a:t>
            </a:r>
            <a:r>
              <a:rPr lang="en-US" sz="12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23, 333 (1974)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580405" y="1120188"/>
            <a:ext cx="2416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DeRujula</a:t>
            </a:r>
            <a:r>
              <a:rPr lang="en-US" sz="1400" b="1" dirty="0" smtClean="0"/>
              <a:t>      </a:t>
            </a:r>
            <a:r>
              <a:rPr lang="en-US" sz="1400" b="1" dirty="0" err="1" smtClean="0"/>
              <a:t>Georgi</a:t>
            </a:r>
            <a:r>
              <a:rPr lang="en-US" sz="1400" b="1" dirty="0" smtClean="0"/>
              <a:t>    Glashow</a:t>
            </a:r>
          </a:p>
          <a:p>
            <a:r>
              <a:rPr lang="en-US" sz="1400" b="1" dirty="0" smtClean="0"/>
              <a:t>       PRL 38, 317 (1977)</a:t>
            </a:r>
            <a:endParaRPr lang="en-US" sz="1400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2587" y="44013"/>
            <a:ext cx="1076175" cy="1076175"/>
          </a:xfrm>
          <a:prstGeom prst="rect">
            <a:avLst/>
          </a:prstGeom>
        </p:spPr>
      </p:pic>
      <p:pic>
        <p:nvPicPr>
          <p:cNvPr id="83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37120" y="2327623"/>
            <a:ext cx="6017752" cy="4542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9" name="Line 4"/>
          <p:cNvSpPr>
            <a:spLocks noChangeShapeType="1"/>
          </p:cNvSpPr>
          <p:nvPr/>
        </p:nvSpPr>
        <p:spPr bwMode="auto">
          <a:xfrm>
            <a:off x="2443322" y="2653027"/>
            <a:ext cx="762000" cy="0"/>
          </a:xfrm>
          <a:prstGeom prst="line">
            <a:avLst/>
          </a:prstGeom>
          <a:noFill/>
          <a:ln w="53975">
            <a:solidFill>
              <a:srgbClr val="80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" name="Text Box 6"/>
          <p:cNvSpPr txBox="1">
            <a:spLocks noChangeArrowheads="1"/>
          </p:cNvSpPr>
          <p:nvPr/>
        </p:nvSpPr>
        <p:spPr bwMode="auto">
          <a:xfrm>
            <a:off x="3914525" y="4828265"/>
            <a:ext cx="6463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-98" charset="0"/>
              </a:rPr>
              <a:t>J/ψ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Comic Sans MS" pitchFamily="-98" charset="0"/>
            </a:endParaRPr>
          </a:p>
        </p:txBody>
      </p:sp>
      <p:sp>
        <p:nvSpPr>
          <p:cNvPr id="91" name="Text Box 6"/>
          <p:cNvSpPr txBox="1">
            <a:spLocks noChangeArrowheads="1"/>
          </p:cNvSpPr>
          <p:nvPr/>
        </p:nvSpPr>
        <p:spPr bwMode="auto">
          <a:xfrm>
            <a:off x="4086313" y="5448640"/>
            <a:ext cx="4067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Comic Sans MS" pitchFamily="-98" charset="0"/>
              </a:rPr>
              <a:t>η</a:t>
            </a:r>
            <a:r>
              <a:rPr lang="en-US" sz="2000" b="1" baseline="-25000" dirty="0" err="1" smtClean="0">
                <a:solidFill>
                  <a:schemeClr val="accent2">
                    <a:lumMod val="75000"/>
                  </a:schemeClr>
                </a:solidFill>
                <a:latin typeface="Comic Sans MS" pitchFamily="-98" charset="0"/>
              </a:rPr>
              <a:t>c</a:t>
            </a:r>
            <a:endParaRPr lang="en-US" sz="2000" b="1" baseline="-25000" dirty="0">
              <a:solidFill>
                <a:schemeClr val="accent2">
                  <a:lumMod val="75000"/>
                </a:schemeClr>
              </a:solidFill>
              <a:latin typeface="Comic Sans MS" pitchFamily="-98" charset="0"/>
            </a:endParaRPr>
          </a:p>
        </p:txBody>
      </p:sp>
      <p:sp>
        <p:nvSpPr>
          <p:cNvPr id="102" name="Oval 5"/>
          <p:cNvSpPr>
            <a:spLocks noChangeArrowheads="1"/>
          </p:cNvSpPr>
          <p:nvPr/>
        </p:nvSpPr>
        <p:spPr bwMode="auto">
          <a:xfrm>
            <a:off x="2376603" y="2339843"/>
            <a:ext cx="1143000" cy="370528"/>
          </a:xfrm>
          <a:prstGeom prst="ellips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2238553" y="2011929"/>
            <a:ext cx="966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ψ(4030)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721938" y="1096894"/>
            <a:ext cx="29246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800000"/>
                </a:solidFill>
                <a:latin typeface="Comic Sans MS"/>
              </a:rPr>
              <a:t>the ψ(4030 (the ψ(3S)?) has</a:t>
            </a:r>
          </a:p>
          <a:p>
            <a:r>
              <a:rPr lang="en-US" sz="1600" dirty="0" smtClean="0">
                <a:solidFill>
                  <a:srgbClr val="800000"/>
                </a:solidFill>
                <a:latin typeface="Comic Sans MS"/>
              </a:rPr>
              <a:t>very strong decays to D*D*,</a:t>
            </a:r>
          </a:p>
          <a:p>
            <a:r>
              <a:rPr lang="en-US" sz="1600" dirty="0" smtClean="0">
                <a:solidFill>
                  <a:srgbClr val="800000"/>
                </a:solidFill>
                <a:latin typeface="Comic Sans MS"/>
              </a:rPr>
              <a:t>even though the phase space</a:t>
            </a:r>
          </a:p>
          <a:p>
            <a:r>
              <a:rPr lang="en-US" sz="1600" dirty="0" smtClean="0">
                <a:solidFill>
                  <a:srgbClr val="800000"/>
                </a:solidFill>
                <a:latin typeface="Comic Sans MS"/>
              </a:rPr>
              <a:t>for this mode is very small</a:t>
            </a:r>
            <a:endParaRPr lang="en-US" sz="1600" dirty="0">
              <a:solidFill>
                <a:srgbClr val="800000"/>
              </a:solidFill>
              <a:latin typeface="Comic Sans M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21456" y="1007164"/>
            <a:ext cx="3133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800000"/>
                </a:solidFill>
                <a:latin typeface="Comic Sans MS"/>
              </a:rPr>
              <a:t>_</a:t>
            </a:r>
            <a:endParaRPr lang="en-US" sz="1600" dirty="0">
              <a:solidFill>
                <a:srgbClr val="800000"/>
              </a:solidFill>
              <a:latin typeface="Comic Sans MS"/>
            </a:endParaRPr>
          </a:p>
        </p:txBody>
      </p:sp>
      <p:sp>
        <p:nvSpPr>
          <p:cNvPr id="40" name="Oval 5"/>
          <p:cNvSpPr>
            <a:spLocks noChangeArrowheads="1"/>
          </p:cNvSpPr>
          <p:nvPr/>
        </p:nvSpPr>
        <p:spPr bwMode="auto">
          <a:xfrm>
            <a:off x="1645483" y="3016871"/>
            <a:ext cx="1143000" cy="370528"/>
          </a:xfrm>
          <a:prstGeom prst="ellipse">
            <a:avLst/>
          </a:prstGeom>
          <a:noFill/>
          <a:ln w="9525">
            <a:solidFill>
              <a:schemeClr val="accent4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1" name="Text Box 6"/>
          <p:cNvSpPr txBox="1">
            <a:spLocks noChangeArrowheads="1"/>
          </p:cNvSpPr>
          <p:nvPr/>
        </p:nvSpPr>
        <p:spPr bwMode="auto">
          <a:xfrm>
            <a:off x="4286724" y="3415782"/>
            <a:ext cx="88526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-98" charset="0"/>
              </a:rPr>
              <a:t>χ</a:t>
            </a:r>
            <a:r>
              <a:rPr lang="en-US" sz="2000" b="1" baseline="-25000" dirty="0" smtClean="0">
                <a:solidFill>
                  <a:schemeClr val="accent2">
                    <a:lumMod val="75000"/>
                  </a:schemeClr>
                </a:solidFill>
                <a:latin typeface="Comic Sans MS" pitchFamily="-98" charset="0"/>
              </a:rPr>
              <a:t>c</a:t>
            </a:r>
            <a:r>
              <a:rPr lang="en-US" sz="1600" b="1" baseline="-25000" dirty="0" smtClean="0">
                <a:solidFill>
                  <a:schemeClr val="accent2">
                    <a:lumMod val="75000"/>
                  </a:schemeClr>
                </a:solidFill>
                <a:latin typeface="Comic Sans MS" pitchFamily="-98" charset="0"/>
              </a:rPr>
              <a:t>0,1,2</a:t>
            </a:r>
            <a:endParaRPr lang="en-US" sz="1600" b="1" baseline="-25000" dirty="0">
              <a:solidFill>
                <a:schemeClr val="accent2">
                  <a:lumMod val="75000"/>
                </a:schemeClr>
              </a:solidFill>
              <a:latin typeface="Comic Sans MS" pitchFamily="-98" charset="0"/>
            </a:endParaRPr>
          </a:p>
        </p:txBody>
      </p:sp>
      <p:sp>
        <p:nvSpPr>
          <p:cNvPr id="42" name="Text Box 6"/>
          <p:cNvSpPr txBox="1">
            <a:spLocks noChangeArrowheads="1"/>
          </p:cNvSpPr>
          <p:nvPr/>
        </p:nvSpPr>
        <p:spPr bwMode="auto">
          <a:xfrm>
            <a:off x="3703197" y="4055657"/>
            <a:ext cx="88526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Comic Sans MS" pitchFamily="-98" charset="0"/>
              </a:rPr>
              <a:t>h</a:t>
            </a:r>
            <a:r>
              <a:rPr lang="en-US" sz="2000" b="1" baseline="-25000" dirty="0" err="1" smtClean="0">
                <a:solidFill>
                  <a:schemeClr val="accent2">
                    <a:lumMod val="75000"/>
                  </a:schemeClr>
                </a:solidFill>
                <a:latin typeface="Comic Sans MS" pitchFamily="-98" charset="0"/>
              </a:rPr>
              <a:t>c</a:t>
            </a:r>
            <a:endParaRPr lang="en-US" sz="1600" b="1" baseline="-25000" dirty="0">
              <a:solidFill>
                <a:schemeClr val="accent2">
                  <a:lumMod val="75000"/>
                </a:schemeClr>
              </a:solidFill>
              <a:latin typeface="Comic Sans MS" pitchFamily="-98" charset="0"/>
            </a:endParaRPr>
          </a:p>
        </p:txBody>
      </p:sp>
      <p:sp>
        <p:nvSpPr>
          <p:cNvPr id="43" name="Line 7"/>
          <p:cNvSpPr>
            <a:spLocks noChangeShapeType="1"/>
          </p:cNvSpPr>
          <p:nvPr/>
        </p:nvSpPr>
        <p:spPr bwMode="auto">
          <a:xfrm flipV="1">
            <a:off x="1253476" y="2653027"/>
            <a:ext cx="2832837" cy="27612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Text Box 6"/>
          <p:cNvSpPr txBox="1">
            <a:spLocks noChangeArrowheads="1"/>
          </p:cNvSpPr>
          <p:nvPr/>
        </p:nvSpPr>
        <p:spPr bwMode="auto">
          <a:xfrm>
            <a:off x="875992" y="2912569"/>
            <a:ext cx="10040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err="1" smtClean="0"/>
              <a:t>m</a:t>
            </a:r>
            <a:r>
              <a:rPr lang="en-US" sz="1600" baseline="-25000" dirty="0" err="1" smtClean="0"/>
              <a:t>D</a:t>
            </a:r>
            <a:r>
              <a:rPr lang="en-US" sz="1600" dirty="0" err="1" smtClean="0"/>
              <a:t>+m</a:t>
            </a:r>
            <a:r>
              <a:rPr lang="en-US" sz="1600" baseline="-25000" dirty="0" err="1" smtClean="0"/>
              <a:t>D</a:t>
            </a:r>
            <a:r>
              <a:rPr lang="en-US" sz="1600" baseline="-25000" dirty="0" smtClean="0"/>
              <a:t>*</a:t>
            </a:r>
            <a:endParaRPr lang="en-US" sz="1600" dirty="0" smtClean="0"/>
          </a:p>
        </p:txBody>
      </p:sp>
      <p:sp>
        <p:nvSpPr>
          <p:cNvPr id="47" name="Text Box 6"/>
          <p:cNvSpPr txBox="1">
            <a:spLocks noChangeArrowheads="1"/>
          </p:cNvSpPr>
          <p:nvPr/>
        </p:nvSpPr>
        <p:spPr bwMode="auto">
          <a:xfrm>
            <a:off x="844665" y="2499676"/>
            <a:ext cx="10040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/>
              <a:t>2m</a:t>
            </a:r>
            <a:r>
              <a:rPr lang="en-US" sz="1600" baseline="-25000" dirty="0" smtClean="0"/>
              <a:t>D*</a:t>
            </a:r>
            <a:endParaRPr lang="en-US" sz="1600" dirty="0" smtClean="0"/>
          </a:p>
        </p:txBody>
      </p:sp>
      <p:sp>
        <p:nvSpPr>
          <p:cNvPr id="48" name="Line 7"/>
          <p:cNvSpPr>
            <a:spLocks noChangeShapeType="1"/>
          </p:cNvSpPr>
          <p:nvPr/>
        </p:nvSpPr>
        <p:spPr bwMode="auto">
          <a:xfrm flipV="1">
            <a:off x="1546144" y="3470341"/>
            <a:ext cx="5030560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Text Box 6"/>
          <p:cNvSpPr txBox="1">
            <a:spLocks noChangeArrowheads="1"/>
          </p:cNvSpPr>
          <p:nvPr/>
        </p:nvSpPr>
        <p:spPr bwMode="auto">
          <a:xfrm>
            <a:off x="1088112" y="3243554"/>
            <a:ext cx="8314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+mj-lt"/>
              </a:rPr>
              <a:t>2m</a:t>
            </a:r>
            <a:r>
              <a:rPr lang="en-US" sz="1600" baseline="-25000" dirty="0" smtClean="0">
                <a:latin typeface="+mj-lt"/>
              </a:rPr>
              <a:t>D</a:t>
            </a:r>
            <a:endParaRPr lang="en-US" sz="1600" dirty="0">
              <a:latin typeface="+mj-lt"/>
            </a:endParaRPr>
          </a:p>
        </p:txBody>
      </p:sp>
      <p:sp>
        <p:nvSpPr>
          <p:cNvPr id="34" name="Oval 5"/>
          <p:cNvSpPr>
            <a:spLocks noChangeArrowheads="1"/>
          </p:cNvSpPr>
          <p:nvPr/>
        </p:nvSpPr>
        <p:spPr bwMode="auto">
          <a:xfrm>
            <a:off x="5075137" y="2798743"/>
            <a:ext cx="1143000" cy="370528"/>
          </a:xfrm>
          <a:prstGeom prst="ellipse">
            <a:avLst/>
          </a:prstGeom>
          <a:noFill/>
          <a:ln w="9525">
            <a:solidFill>
              <a:schemeClr val="accent4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4" name="Oval 5"/>
          <p:cNvSpPr>
            <a:spLocks noChangeArrowheads="1"/>
          </p:cNvSpPr>
          <p:nvPr/>
        </p:nvSpPr>
        <p:spPr bwMode="auto">
          <a:xfrm>
            <a:off x="5799037" y="3202135"/>
            <a:ext cx="1143000" cy="370528"/>
          </a:xfrm>
          <a:prstGeom prst="ellipse">
            <a:avLst/>
          </a:prstGeom>
          <a:noFill/>
          <a:ln w="9525">
            <a:solidFill>
              <a:schemeClr val="accent4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" y="0"/>
            <a:ext cx="8458200" cy="914400"/>
          </a:xfrm>
        </p:spPr>
        <p:txBody>
          <a:bodyPr>
            <a:normAutofit fontScale="90000"/>
          </a:bodyPr>
          <a:lstStyle/>
          <a:p>
            <a:r>
              <a:rPr lang="en-US" sz="4889" b="1" dirty="0" smtClean="0"/>
              <a:t>An </a:t>
            </a:r>
            <a:r>
              <a:rPr lang="en-US" sz="4889" b="1" dirty="0"/>
              <a:t>old idea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endParaRPr lang="en-US" sz="18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4664" y="62137"/>
            <a:ext cx="761787" cy="10761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7000" y="44013"/>
            <a:ext cx="963696" cy="11564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251" y="43546"/>
            <a:ext cx="732498" cy="10947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339" y="62138"/>
            <a:ext cx="711960" cy="104895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39276" y="1111092"/>
            <a:ext cx="197812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 smtClean="0">
                <a:solidFill>
                  <a:schemeClr val="accent4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    </a:t>
            </a:r>
            <a:r>
              <a:rPr lang="en-US" sz="1200" b="1" dirty="0" err="1" smtClean="0">
                <a:solidFill>
                  <a:schemeClr val="accent4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Okun</a:t>
            </a:r>
            <a:r>
              <a:rPr lang="en-US" sz="1200" b="1" dirty="0" smtClean="0">
                <a:solidFill>
                  <a:schemeClr val="accent4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     </a:t>
            </a:r>
            <a:r>
              <a:rPr lang="en-US" sz="1200" b="1" dirty="0" err="1">
                <a:solidFill>
                  <a:schemeClr val="accent4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Voloshin</a:t>
            </a:r>
            <a:endParaRPr lang="en-US" sz="1200" b="1" dirty="0">
              <a:solidFill>
                <a:schemeClr val="accent4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defRPr/>
            </a:pPr>
            <a:r>
              <a:rPr lang="en-US" sz="12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JETP </a:t>
            </a:r>
            <a:r>
              <a:rPr lang="en-US" sz="1200" b="1" dirty="0" err="1">
                <a:solidFill>
                  <a:schemeClr val="accent4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Lett</a:t>
            </a:r>
            <a:r>
              <a:rPr lang="en-US" sz="12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23, 333 (1974)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580405" y="1120188"/>
            <a:ext cx="2416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DeRujula</a:t>
            </a:r>
            <a:r>
              <a:rPr lang="en-US" sz="1400" b="1" dirty="0" smtClean="0"/>
              <a:t>      </a:t>
            </a:r>
            <a:r>
              <a:rPr lang="en-US" sz="1400" b="1" dirty="0" err="1" smtClean="0"/>
              <a:t>Georgi</a:t>
            </a:r>
            <a:r>
              <a:rPr lang="en-US" sz="1400" b="1" dirty="0" smtClean="0"/>
              <a:t>    Glashow</a:t>
            </a:r>
          </a:p>
          <a:p>
            <a:r>
              <a:rPr lang="en-US" sz="1400" b="1" dirty="0" smtClean="0"/>
              <a:t>       PRL 38, 317 (1977)</a:t>
            </a:r>
            <a:endParaRPr lang="en-US" sz="1400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2587" y="44013"/>
            <a:ext cx="1076175" cy="1076175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8208" y="1181652"/>
            <a:ext cx="1346766" cy="1180813"/>
          </a:xfrm>
          <a:prstGeom prst="rect">
            <a:avLst/>
          </a:prstGeom>
        </p:spPr>
      </p:pic>
      <p:pic>
        <p:nvPicPr>
          <p:cNvPr id="83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37120" y="2315865"/>
            <a:ext cx="6017752" cy="4542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4" name="Line 4"/>
          <p:cNvSpPr>
            <a:spLocks noChangeShapeType="1"/>
          </p:cNvSpPr>
          <p:nvPr/>
        </p:nvSpPr>
        <p:spPr bwMode="auto">
          <a:xfrm>
            <a:off x="5171993" y="3073968"/>
            <a:ext cx="762000" cy="0"/>
          </a:xfrm>
          <a:prstGeom prst="line">
            <a:avLst/>
          </a:prstGeom>
          <a:noFill/>
          <a:ln w="53975">
            <a:solidFill>
              <a:srgbClr val="CC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73858">
            <a:off x="5702519" y="1861642"/>
            <a:ext cx="1340600" cy="1061966"/>
          </a:xfrm>
          <a:prstGeom prst="rect">
            <a:avLst/>
          </a:prstGeom>
        </p:spPr>
      </p:pic>
      <p:sp>
        <p:nvSpPr>
          <p:cNvPr id="86" name="Text Box 6"/>
          <p:cNvSpPr txBox="1">
            <a:spLocks noChangeArrowheads="1"/>
          </p:cNvSpPr>
          <p:nvPr/>
        </p:nvSpPr>
        <p:spPr bwMode="auto">
          <a:xfrm>
            <a:off x="2200229" y="1872317"/>
            <a:ext cx="1190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Comic Sans MS" pitchFamily="-98" charset="0"/>
              </a:rPr>
              <a:t>ψ</a:t>
            </a:r>
            <a:r>
              <a:rPr lang="en-US" sz="2000" b="1" dirty="0" smtClean="0">
                <a:solidFill>
                  <a:srgbClr val="0000FF"/>
                </a:solidFill>
                <a:latin typeface="Comic Sans MS" pitchFamily="-98" charset="0"/>
              </a:rPr>
              <a:t>(4040)</a:t>
            </a:r>
            <a:endParaRPr lang="en-US" sz="2000" b="1" dirty="0">
              <a:solidFill>
                <a:srgbClr val="0000FF"/>
              </a:solidFill>
              <a:latin typeface="Comic Sans MS" pitchFamily="-98" charset="0"/>
            </a:endParaRPr>
          </a:p>
        </p:txBody>
      </p:sp>
      <p:sp>
        <p:nvSpPr>
          <p:cNvPr id="87" name="Text Box 6"/>
          <p:cNvSpPr txBox="1">
            <a:spLocks noChangeArrowheads="1"/>
          </p:cNvSpPr>
          <p:nvPr/>
        </p:nvSpPr>
        <p:spPr bwMode="auto">
          <a:xfrm>
            <a:off x="4880294" y="2381874"/>
            <a:ext cx="13955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C0000"/>
                </a:solidFill>
                <a:latin typeface="Comic Sans MS" pitchFamily="-98" charset="0"/>
              </a:rPr>
              <a:t>X</a:t>
            </a:r>
            <a:r>
              <a:rPr lang="en-US" sz="2000" b="1" dirty="0">
                <a:solidFill>
                  <a:srgbClr val="CC0000"/>
                </a:solidFill>
                <a:latin typeface="Comic Sans MS" pitchFamily="-98" charset="0"/>
              </a:rPr>
              <a:t>(3872</a:t>
            </a:r>
            <a:r>
              <a:rPr lang="en-US" sz="2000" b="1" dirty="0" smtClean="0">
                <a:solidFill>
                  <a:srgbClr val="CC0000"/>
                </a:solidFill>
                <a:latin typeface="Comic Sans MS" pitchFamily="-98" charset="0"/>
              </a:rPr>
              <a:t>)</a:t>
            </a:r>
            <a:r>
              <a:rPr lang="en-US" sz="2400" b="1" dirty="0" smtClean="0">
                <a:solidFill>
                  <a:srgbClr val="CC0000"/>
                </a:solidFill>
                <a:latin typeface="Comic Sans MS" pitchFamily="-98" charset="0"/>
              </a:rPr>
              <a:t>?</a:t>
            </a:r>
            <a:endParaRPr lang="en-US" sz="2400" b="1" dirty="0">
              <a:solidFill>
                <a:srgbClr val="CC0000"/>
              </a:solidFill>
              <a:latin typeface="Comic Sans MS" pitchFamily="-98" charset="0"/>
            </a:endParaRPr>
          </a:p>
        </p:txBody>
      </p:sp>
      <p:sp>
        <p:nvSpPr>
          <p:cNvPr id="88" name="Line 7"/>
          <p:cNvSpPr>
            <a:spLocks noChangeShapeType="1"/>
          </p:cNvSpPr>
          <p:nvPr/>
        </p:nvSpPr>
        <p:spPr bwMode="auto">
          <a:xfrm>
            <a:off x="2795379" y="2151042"/>
            <a:ext cx="130133" cy="311851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Line 4"/>
          <p:cNvSpPr>
            <a:spLocks noChangeShapeType="1"/>
          </p:cNvSpPr>
          <p:nvPr/>
        </p:nvSpPr>
        <p:spPr bwMode="auto">
          <a:xfrm>
            <a:off x="2721938" y="2653027"/>
            <a:ext cx="762000" cy="0"/>
          </a:xfrm>
          <a:prstGeom prst="line">
            <a:avLst/>
          </a:prstGeom>
          <a:noFill/>
          <a:ln w="53975">
            <a:solidFill>
              <a:srgbClr val="0000FF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" name="Text Box 6"/>
          <p:cNvSpPr txBox="1">
            <a:spLocks noChangeArrowheads="1"/>
          </p:cNvSpPr>
          <p:nvPr/>
        </p:nvSpPr>
        <p:spPr bwMode="auto">
          <a:xfrm>
            <a:off x="3914525" y="4828265"/>
            <a:ext cx="6463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-98" charset="0"/>
              </a:rPr>
              <a:t>J/ψ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Comic Sans MS" pitchFamily="-98" charset="0"/>
            </a:endParaRPr>
          </a:p>
        </p:txBody>
      </p:sp>
      <p:sp>
        <p:nvSpPr>
          <p:cNvPr id="91" name="Text Box 6"/>
          <p:cNvSpPr txBox="1">
            <a:spLocks noChangeArrowheads="1"/>
          </p:cNvSpPr>
          <p:nvPr/>
        </p:nvSpPr>
        <p:spPr bwMode="auto">
          <a:xfrm>
            <a:off x="4086313" y="5448640"/>
            <a:ext cx="4067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Comic Sans MS" pitchFamily="-98" charset="0"/>
              </a:rPr>
              <a:t>η</a:t>
            </a:r>
            <a:r>
              <a:rPr lang="en-US" sz="2000" b="1" baseline="-25000" dirty="0" err="1" smtClean="0">
                <a:solidFill>
                  <a:schemeClr val="accent2">
                    <a:lumMod val="75000"/>
                  </a:schemeClr>
                </a:solidFill>
                <a:latin typeface="Comic Sans MS" pitchFamily="-98" charset="0"/>
              </a:rPr>
              <a:t>c</a:t>
            </a:r>
            <a:endParaRPr lang="en-US" sz="2000" b="1" baseline="-25000" dirty="0">
              <a:solidFill>
                <a:schemeClr val="accent2">
                  <a:lumMod val="75000"/>
                </a:schemeClr>
              </a:solidFill>
              <a:latin typeface="Comic Sans MS" pitchFamily="-98" charset="0"/>
            </a:endParaRP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44469" y="2604935"/>
            <a:ext cx="1120281" cy="988483"/>
          </a:xfrm>
          <a:prstGeom prst="rect">
            <a:avLst/>
          </a:prstGeom>
        </p:spPr>
      </p:pic>
      <p:sp>
        <p:nvSpPr>
          <p:cNvPr id="98" name="Line 4"/>
          <p:cNvSpPr>
            <a:spLocks noChangeShapeType="1"/>
          </p:cNvSpPr>
          <p:nvPr/>
        </p:nvSpPr>
        <p:spPr bwMode="auto">
          <a:xfrm>
            <a:off x="6104746" y="3457200"/>
            <a:ext cx="762000" cy="0"/>
          </a:xfrm>
          <a:prstGeom prst="line">
            <a:avLst/>
          </a:prstGeom>
          <a:noFill/>
          <a:ln w="53975">
            <a:solidFill>
              <a:srgbClr val="008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" name="Oval 5"/>
          <p:cNvSpPr>
            <a:spLocks noChangeArrowheads="1"/>
          </p:cNvSpPr>
          <p:nvPr/>
        </p:nvSpPr>
        <p:spPr bwMode="auto">
          <a:xfrm>
            <a:off x="5933993" y="3251745"/>
            <a:ext cx="1143000" cy="356656"/>
          </a:xfrm>
          <a:prstGeom prst="ellips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00" name="Text Box 6"/>
          <p:cNvSpPr txBox="1">
            <a:spLocks noChangeArrowheads="1"/>
          </p:cNvSpPr>
          <p:nvPr/>
        </p:nvSpPr>
        <p:spPr bwMode="auto">
          <a:xfrm>
            <a:off x="6866746" y="3073968"/>
            <a:ext cx="14227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  <a:latin typeface="Comic Sans MS" pitchFamily="-98" charset="0"/>
              </a:rPr>
              <a:t>X</a:t>
            </a:r>
            <a:r>
              <a:rPr lang="en-US" sz="2000" b="1" dirty="0" smtClean="0">
                <a:solidFill>
                  <a:srgbClr val="008000"/>
                </a:solidFill>
                <a:latin typeface="Comic Sans MS" pitchFamily="-98" charset="0"/>
              </a:rPr>
              <a:t>?</a:t>
            </a:r>
            <a:endParaRPr lang="en-US" sz="2400" b="1" dirty="0">
              <a:solidFill>
                <a:srgbClr val="008000"/>
              </a:solidFill>
              <a:latin typeface="Comic Sans MS" pitchFamily="-98" charset="0"/>
            </a:endParaRPr>
          </a:p>
        </p:txBody>
      </p:sp>
      <p:sp>
        <p:nvSpPr>
          <p:cNvPr id="101" name="Oval 5"/>
          <p:cNvSpPr>
            <a:spLocks noChangeArrowheads="1"/>
          </p:cNvSpPr>
          <p:nvPr/>
        </p:nvSpPr>
        <p:spPr bwMode="auto">
          <a:xfrm>
            <a:off x="5001240" y="2828224"/>
            <a:ext cx="1143000" cy="370528"/>
          </a:xfrm>
          <a:prstGeom prst="ellips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2" name="Oval 5"/>
          <p:cNvSpPr>
            <a:spLocks noChangeArrowheads="1"/>
          </p:cNvSpPr>
          <p:nvPr/>
        </p:nvSpPr>
        <p:spPr bwMode="auto">
          <a:xfrm>
            <a:off x="2417402" y="2381261"/>
            <a:ext cx="1143000" cy="370528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" name="TextBox 102"/>
          <p:cNvSpPr txBox="1"/>
          <p:nvPr/>
        </p:nvSpPr>
        <p:spPr>
          <a:xfrm>
            <a:off x="3600060" y="1485716"/>
            <a:ext cx="710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P-wave</a:t>
            </a:r>
            <a:endParaRPr lang="en-US" sz="1400" dirty="0"/>
          </a:p>
        </p:txBody>
      </p:sp>
      <p:sp>
        <p:nvSpPr>
          <p:cNvPr id="104" name="TextBox 103"/>
          <p:cNvSpPr txBox="1"/>
          <p:nvPr/>
        </p:nvSpPr>
        <p:spPr>
          <a:xfrm>
            <a:off x="6338496" y="2161948"/>
            <a:ext cx="710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S-wave</a:t>
            </a:r>
            <a:endParaRPr lang="en-US" sz="1400" dirty="0"/>
          </a:p>
        </p:txBody>
      </p:sp>
      <p:sp>
        <p:nvSpPr>
          <p:cNvPr id="105" name="TextBox 104"/>
          <p:cNvSpPr txBox="1"/>
          <p:nvPr/>
        </p:nvSpPr>
        <p:spPr>
          <a:xfrm>
            <a:off x="7644898" y="2751789"/>
            <a:ext cx="710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S-wave</a:t>
            </a:r>
            <a:endParaRPr lang="en-US" sz="1400" dirty="0"/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5905686" y="3904935"/>
            <a:ext cx="5621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b="1" dirty="0" err="1" smtClean="0">
                <a:solidFill>
                  <a:srgbClr val="008000"/>
                </a:solidFill>
                <a:latin typeface="+mj-lt"/>
                <a:sym typeface="Wingdings"/>
              </a:rPr>
              <a:t>η</a:t>
            </a:r>
            <a:endParaRPr lang="en-US" sz="2400" b="1" dirty="0">
              <a:solidFill>
                <a:srgbClr val="008000"/>
              </a:solidFill>
              <a:latin typeface="Comic Sans MS" pitchFamily="-98" charset="0"/>
            </a:endParaRPr>
          </a:p>
        </p:txBody>
      </p:sp>
      <p:sp>
        <p:nvSpPr>
          <p:cNvPr id="35" name="Line 7"/>
          <p:cNvSpPr>
            <a:spLocks noChangeShapeType="1"/>
          </p:cNvSpPr>
          <p:nvPr/>
        </p:nvSpPr>
        <p:spPr bwMode="auto">
          <a:xfrm flipV="1">
            <a:off x="1253476" y="2653027"/>
            <a:ext cx="2832837" cy="27612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Line 7"/>
          <p:cNvSpPr>
            <a:spLocks noChangeShapeType="1"/>
          </p:cNvSpPr>
          <p:nvPr/>
        </p:nvSpPr>
        <p:spPr bwMode="auto">
          <a:xfrm flipV="1">
            <a:off x="1576508" y="3105985"/>
            <a:ext cx="4683689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Text Box 6"/>
          <p:cNvSpPr txBox="1">
            <a:spLocks noChangeArrowheads="1"/>
          </p:cNvSpPr>
          <p:nvPr/>
        </p:nvSpPr>
        <p:spPr bwMode="auto">
          <a:xfrm>
            <a:off x="875992" y="2912569"/>
            <a:ext cx="10040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err="1" smtClean="0"/>
              <a:t>m</a:t>
            </a:r>
            <a:r>
              <a:rPr lang="en-US" sz="1600" baseline="-25000" dirty="0" err="1" smtClean="0"/>
              <a:t>D</a:t>
            </a:r>
            <a:r>
              <a:rPr lang="en-US" sz="1600" dirty="0" err="1" smtClean="0"/>
              <a:t>+m</a:t>
            </a:r>
            <a:r>
              <a:rPr lang="en-US" sz="1600" baseline="-25000" dirty="0" err="1" smtClean="0"/>
              <a:t>D</a:t>
            </a:r>
            <a:r>
              <a:rPr lang="en-US" sz="1600" baseline="-25000" dirty="0" smtClean="0"/>
              <a:t>*</a:t>
            </a:r>
            <a:endParaRPr lang="en-US" sz="1600" dirty="0" smtClean="0"/>
          </a:p>
        </p:txBody>
      </p:sp>
      <p:sp>
        <p:nvSpPr>
          <p:cNvPr id="39" name="Text Box 6"/>
          <p:cNvSpPr txBox="1">
            <a:spLocks noChangeArrowheads="1"/>
          </p:cNvSpPr>
          <p:nvPr/>
        </p:nvSpPr>
        <p:spPr bwMode="auto">
          <a:xfrm>
            <a:off x="844665" y="2499676"/>
            <a:ext cx="10040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/>
              <a:t>2m</a:t>
            </a:r>
            <a:r>
              <a:rPr lang="en-US" sz="1600" baseline="-25000" dirty="0" smtClean="0"/>
              <a:t>D*</a:t>
            </a:r>
            <a:endParaRPr lang="en-US" sz="1600" dirty="0" smtClean="0"/>
          </a:p>
        </p:txBody>
      </p:sp>
      <p:sp>
        <p:nvSpPr>
          <p:cNvPr id="40" name="Line 7"/>
          <p:cNvSpPr>
            <a:spLocks noChangeShapeType="1"/>
          </p:cNvSpPr>
          <p:nvPr/>
        </p:nvSpPr>
        <p:spPr bwMode="auto">
          <a:xfrm flipV="1">
            <a:off x="1546144" y="3470341"/>
            <a:ext cx="5030560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Text Box 6"/>
          <p:cNvSpPr txBox="1">
            <a:spLocks noChangeArrowheads="1"/>
          </p:cNvSpPr>
          <p:nvPr/>
        </p:nvSpPr>
        <p:spPr bwMode="auto">
          <a:xfrm>
            <a:off x="1088112" y="3243554"/>
            <a:ext cx="8314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+mj-lt"/>
              </a:rPr>
              <a:t>2m</a:t>
            </a:r>
            <a:r>
              <a:rPr lang="en-US" sz="1600" baseline="-25000" dirty="0" smtClean="0">
                <a:latin typeface="+mj-lt"/>
              </a:rPr>
              <a:t>D</a:t>
            </a:r>
            <a:endParaRPr lang="en-US" sz="1600" dirty="0">
              <a:latin typeface="+mj-lt"/>
            </a:endParaRPr>
          </a:p>
        </p:txBody>
      </p:sp>
      <p:sp>
        <p:nvSpPr>
          <p:cNvPr id="36" name="Line 4"/>
          <p:cNvSpPr>
            <a:spLocks noChangeShapeType="1"/>
          </p:cNvSpPr>
          <p:nvPr/>
        </p:nvSpPr>
        <p:spPr bwMode="auto">
          <a:xfrm>
            <a:off x="1765842" y="3297625"/>
            <a:ext cx="762000" cy="0"/>
          </a:xfrm>
          <a:prstGeom prst="line">
            <a:avLst/>
          </a:prstGeom>
          <a:noFill/>
          <a:ln w="53975">
            <a:solidFill>
              <a:schemeClr val="accent4">
                <a:lumMod val="75000"/>
              </a:schemeClr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Oval 5"/>
          <p:cNvSpPr>
            <a:spLocks noChangeArrowheads="1"/>
          </p:cNvSpPr>
          <p:nvPr/>
        </p:nvSpPr>
        <p:spPr bwMode="auto">
          <a:xfrm>
            <a:off x="1645483" y="3016871"/>
            <a:ext cx="1143000" cy="370528"/>
          </a:xfrm>
          <a:prstGeom prst="ellipse">
            <a:avLst/>
          </a:prstGeom>
          <a:noFill/>
          <a:ln w="9525">
            <a:solidFill>
              <a:schemeClr val="accent4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3" name="Text Box 6"/>
          <p:cNvSpPr txBox="1">
            <a:spLocks noChangeArrowheads="1"/>
          </p:cNvSpPr>
          <p:nvPr/>
        </p:nvSpPr>
        <p:spPr bwMode="auto">
          <a:xfrm>
            <a:off x="5302486" y="3515725"/>
            <a:ext cx="3417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Comic Sans MS" pitchFamily="-98" charset="0"/>
              </a:rPr>
              <a:t>ρ</a:t>
            </a:r>
            <a:endParaRPr lang="en-US" sz="2400" b="1" dirty="0">
              <a:solidFill>
                <a:srgbClr val="FF0000"/>
              </a:solidFill>
              <a:latin typeface="Comic Sans MS" pitchFamily="-9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2836"/>
            <a:ext cx="9144000" cy="10038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X(3872) as a deuteron-like DD* molecule</a:t>
            </a:r>
            <a:endParaRPr lang="en-US" sz="4000" dirty="0"/>
          </a:p>
        </p:txBody>
      </p:sp>
      <p:sp>
        <p:nvSpPr>
          <p:cNvPr id="64" name="TextBox 63"/>
          <p:cNvSpPr txBox="1"/>
          <p:nvPr/>
        </p:nvSpPr>
        <p:spPr>
          <a:xfrm rot="10800000">
            <a:off x="6042519" y="64194"/>
            <a:ext cx="5119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 smtClean="0"/>
              <a:t>_</a:t>
            </a:r>
            <a:endParaRPr lang="en-US" sz="4000" b="1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163046" y="976251"/>
          <a:ext cx="1920875" cy="1233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977" name="Equation" r:id="rId3" imgW="1092200" imgH="546100" progId="Equation.DSMT4">
                  <p:embed/>
                </p:oleObj>
              </mc:Choice>
              <mc:Fallback>
                <p:oleObj name="Equation" r:id="rId3" imgW="1092200" imgH="5461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3046" y="976251"/>
                        <a:ext cx="1920875" cy="1233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3" name="Straight Arrow Connector 52"/>
          <p:cNvCxnSpPr>
            <a:stCxn id="78" idx="3"/>
          </p:cNvCxnSpPr>
          <p:nvPr/>
        </p:nvCxnSpPr>
        <p:spPr>
          <a:xfrm flipV="1">
            <a:off x="3006950" y="1986912"/>
            <a:ext cx="241580" cy="295553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rot="10800000">
            <a:off x="3824330" y="2114067"/>
            <a:ext cx="519181" cy="150895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24708" name="Object 4"/>
          <p:cNvGraphicFramePr>
            <a:graphicFrameLocks noChangeAspect="1"/>
          </p:cNvGraphicFramePr>
          <p:nvPr/>
        </p:nvGraphicFramePr>
        <p:xfrm>
          <a:off x="415420" y="5201155"/>
          <a:ext cx="3236913" cy="1192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978" name="Equation" r:id="rId5" imgW="2273300" imgH="838200" progId="Equation.DSMT4">
                  <p:embed/>
                </p:oleObj>
              </mc:Choice>
              <mc:Fallback>
                <p:oleObj name="Equation" r:id="rId5" imgW="2273300" imgH="8382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420" y="5201155"/>
                        <a:ext cx="3236913" cy="1192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" name="TextBox 66"/>
          <p:cNvSpPr txBox="1"/>
          <p:nvPr/>
        </p:nvSpPr>
        <p:spPr>
          <a:xfrm>
            <a:off x="1324313" y="1248512"/>
            <a:ext cx="866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size =</a:t>
            </a:r>
            <a:endParaRPr lang="en-US" sz="2400" dirty="0"/>
          </a:p>
        </p:txBody>
      </p:sp>
      <p:sp>
        <p:nvSpPr>
          <p:cNvPr id="77" name="TextBox 76"/>
          <p:cNvSpPr txBox="1"/>
          <p:nvPr/>
        </p:nvSpPr>
        <p:spPr>
          <a:xfrm>
            <a:off x="4083921" y="1790901"/>
            <a:ext cx="10348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binding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    energy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053707" y="1959299"/>
            <a:ext cx="9532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reduced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    mass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1544159" y="3577371"/>
            <a:ext cx="1141345" cy="1080816"/>
          </a:xfrm>
          <a:prstGeom prst="ellipse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1853355" y="4426200"/>
            <a:ext cx="513790" cy="5041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1925324" y="4437368"/>
            <a:ext cx="34982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n</a:t>
            </a:r>
            <a:endParaRPr lang="en-US" sz="2400" b="1" baseline="30000" dirty="0"/>
          </a:p>
        </p:txBody>
      </p:sp>
      <p:sp>
        <p:nvSpPr>
          <p:cNvPr id="84" name="TextBox 83"/>
          <p:cNvSpPr txBox="1"/>
          <p:nvPr/>
        </p:nvSpPr>
        <p:spPr>
          <a:xfrm>
            <a:off x="1882413" y="3377684"/>
            <a:ext cx="560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D*</a:t>
            </a:r>
            <a:r>
              <a:rPr lang="en-US" sz="2000" b="1" baseline="30000" dirty="0" smtClean="0">
                <a:solidFill>
                  <a:schemeClr val="bg1"/>
                </a:solidFill>
              </a:rPr>
              <a:t>0</a:t>
            </a:r>
            <a:endParaRPr lang="en-US" sz="2000" b="1" baseline="30000" dirty="0">
              <a:solidFill>
                <a:schemeClr val="bg1"/>
              </a:solidFill>
            </a:endParaRPr>
          </a:p>
        </p:txBody>
      </p:sp>
      <p:cxnSp>
        <p:nvCxnSpPr>
          <p:cNvPr id="86" name="Straight Arrow Connector 85"/>
          <p:cNvCxnSpPr>
            <a:stCxn id="80" idx="1"/>
            <a:endCxn id="80" idx="5"/>
          </p:cNvCxnSpPr>
          <p:nvPr/>
        </p:nvCxnSpPr>
        <p:spPr>
          <a:xfrm rot="16200000" flipH="1">
            <a:off x="1732705" y="3714253"/>
            <a:ext cx="764252" cy="807053"/>
          </a:xfrm>
          <a:prstGeom prst="straightConnector1">
            <a:avLst/>
          </a:prstGeom>
          <a:ln w="15875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1785778" y="3916170"/>
            <a:ext cx="7271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≈4 fm</a:t>
            </a:r>
            <a:endParaRPr lang="en-US" dirty="0"/>
          </a:p>
        </p:txBody>
      </p:sp>
      <p:sp>
        <p:nvSpPr>
          <p:cNvPr id="88" name="Oval 87"/>
          <p:cNvSpPr/>
          <p:nvPr/>
        </p:nvSpPr>
        <p:spPr>
          <a:xfrm>
            <a:off x="1810248" y="3283550"/>
            <a:ext cx="561535" cy="5041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1909828" y="3253300"/>
            <a:ext cx="38233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p</a:t>
            </a:r>
            <a:endParaRPr lang="en-US" sz="2400" b="1" baseline="30000" dirty="0"/>
          </a:p>
        </p:txBody>
      </p:sp>
      <p:sp>
        <p:nvSpPr>
          <p:cNvPr id="100" name="TextBox 99"/>
          <p:cNvSpPr txBox="1"/>
          <p:nvPr/>
        </p:nvSpPr>
        <p:spPr>
          <a:xfrm>
            <a:off x="1453454" y="2791635"/>
            <a:ext cx="136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deuteron</a:t>
            </a:r>
            <a:endParaRPr lang="en-US" sz="2400" b="1" dirty="0"/>
          </a:p>
        </p:txBody>
      </p:sp>
      <p:graphicFrame>
        <p:nvGraphicFramePr>
          <p:cNvPr id="104" name="Object 103"/>
          <p:cNvGraphicFramePr>
            <a:graphicFrameLocks noChangeAspect="1"/>
          </p:cNvGraphicFramePr>
          <p:nvPr/>
        </p:nvGraphicFramePr>
        <p:xfrm>
          <a:off x="3607670" y="6393367"/>
          <a:ext cx="14478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979" name="Equation" r:id="rId7" imgW="1447800" imgH="419100" progId="Equation.DSMT4">
                  <p:embed/>
                </p:oleObj>
              </mc:Choice>
              <mc:Fallback>
                <p:oleObj name="Equation" r:id="rId7" imgW="1447800" imgH="41910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7670" y="6393367"/>
                        <a:ext cx="1447800" cy="419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" name="Rectangle 105"/>
          <p:cNvSpPr/>
          <p:nvPr/>
        </p:nvSpPr>
        <p:spPr>
          <a:xfrm>
            <a:off x="370757" y="976251"/>
            <a:ext cx="4684713" cy="165151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343147" y="956124"/>
            <a:ext cx="9214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QM: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2836"/>
            <a:ext cx="9144000" cy="10038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X(3872) as a deuteron-like DD* molecule</a:t>
            </a:r>
            <a:endParaRPr lang="en-US" sz="4000" dirty="0"/>
          </a:p>
        </p:txBody>
      </p:sp>
      <p:sp>
        <p:nvSpPr>
          <p:cNvPr id="11" name="Oval 10"/>
          <p:cNvSpPr/>
          <p:nvPr/>
        </p:nvSpPr>
        <p:spPr>
          <a:xfrm>
            <a:off x="5746039" y="2855564"/>
            <a:ext cx="2508989" cy="2416596"/>
          </a:xfrm>
          <a:prstGeom prst="ellipse">
            <a:avLst/>
          </a:prstGeom>
          <a:noFill/>
          <a:ln w="2540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843069" y="4919963"/>
            <a:ext cx="513790" cy="5041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15875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901233" y="4958743"/>
            <a:ext cx="42912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800000"/>
                </a:solidFill>
              </a:rPr>
              <a:t>D</a:t>
            </a:r>
            <a:r>
              <a:rPr lang="en-US" sz="2000" b="1" baseline="30000" dirty="0" smtClean="0">
                <a:solidFill>
                  <a:srgbClr val="800000"/>
                </a:solidFill>
              </a:rPr>
              <a:t>0</a:t>
            </a:r>
            <a:endParaRPr lang="en-US" sz="2000" b="1" baseline="30000" dirty="0">
              <a:solidFill>
                <a:srgbClr val="80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792523" y="2581905"/>
            <a:ext cx="513790" cy="504138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803102" y="2601295"/>
            <a:ext cx="560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D*</a:t>
            </a:r>
            <a:r>
              <a:rPr lang="en-US" sz="2000" b="1" baseline="30000" dirty="0" smtClean="0">
                <a:solidFill>
                  <a:schemeClr val="bg1"/>
                </a:solidFill>
              </a:rPr>
              <a:t>0</a:t>
            </a:r>
            <a:endParaRPr lang="en-US" sz="2000" b="1" baseline="300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0800000">
            <a:off x="6812796" y="2627763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_</a:t>
            </a:r>
            <a:endParaRPr lang="en-US" sz="2000" b="1" baseline="30000" dirty="0">
              <a:solidFill>
                <a:schemeClr val="bg1"/>
              </a:solidFill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rot="16200000" flipH="1">
            <a:off x="6196297" y="3173248"/>
            <a:ext cx="1825399" cy="1633558"/>
          </a:xfrm>
          <a:prstGeom prst="straightConnector1">
            <a:avLst/>
          </a:prstGeom>
          <a:ln w="15875">
            <a:solidFill>
              <a:srgbClr val="80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6730938" y="3723665"/>
            <a:ext cx="7296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&gt;8 fm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 rot="10800000">
            <a:off x="6042519" y="149921"/>
            <a:ext cx="5119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 smtClean="0"/>
              <a:t>_</a:t>
            </a:r>
            <a:endParaRPr lang="en-US" sz="4000" b="1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163046" y="976251"/>
          <a:ext cx="1920875" cy="1233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968" name="Equation" r:id="rId3" imgW="1092200" imgH="546100" progId="Equation.DSMT4">
                  <p:embed/>
                </p:oleObj>
              </mc:Choice>
              <mc:Fallback>
                <p:oleObj name="Equation" r:id="rId3" imgW="1092200" imgH="5461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3046" y="976251"/>
                        <a:ext cx="1920875" cy="1233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TextBox 51"/>
          <p:cNvSpPr txBox="1"/>
          <p:nvPr/>
        </p:nvSpPr>
        <p:spPr>
          <a:xfrm>
            <a:off x="5661198" y="1870730"/>
            <a:ext cx="2929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800000"/>
                </a:solidFill>
              </a:rPr>
              <a:t>|BE|=|</a:t>
            </a:r>
            <a:r>
              <a:rPr lang="en-US" sz="1600" dirty="0" err="1" smtClean="0">
                <a:solidFill>
                  <a:srgbClr val="800000"/>
                </a:solidFill>
              </a:rPr>
              <a:t>m</a:t>
            </a:r>
            <a:r>
              <a:rPr lang="en-US" sz="1600" baseline="-25000" dirty="0" err="1" smtClean="0">
                <a:solidFill>
                  <a:srgbClr val="800000"/>
                </a:solidFill>
              </a:rPr>
              <a:t>D</a:t>
            </a:r>
            <a:r>
              <a:rPr lang="en-US" sz="1600" dirty="0" err="1" smtClean="0">
                <a:solidFill>
                  <a:srgbClr val="800000"/>
                </a:solidFill>
              </a:rPr>
              <a:t>+m</a:t>
            </a:r>
            <a:r>
              <a:rPr lang="en-US" sz="1600" baseline="-25000" dirty="0" err="1" smtClean="0">
                <a:solidFill>
                  <a:srgbClr val="800000"/>
                </a:solidFill>
              </a:rPr>
              <a:t>D</a:t>
            </a:r>
            <a:r>
              <a:rPr lang="en-US" sz="1600" baseline="-25000" dirty="0" smtClean="0">
                <a:solidFill>
                  <a:srgbClr val="800000"/>
                </a:solidFill>
              </a:rPr>
              <a:t>*</a:t>
            </a:r>
            <a:r>
              <a:rPr lang="en-US" sz="1600" dirty="0" smtClean="0">
                <a:solidFill>
                  <a:srgbClr val="800000"/>
                </a:solidFill>
              </a:rPr>
              <a:t>-m</a:t>
            </a:r>
            <a:r>
              <a:rPr lang="en-US" sz="1600" baseline="-25000" dirty="0" smtClean="0">
                <a:solidFill>
                  <a:srgbClr val="800000"/>
                </a:solidFill>
              </a:rPr>
              <a:t>X3872</a:t>
            </a:r>
            <a:r>
              <a:rPr lang="en-US" sz="1600" dirty="0" smtClean="0">
                <a:solidFill>
                  <a:srgbClr val="800000"/>
                </a:solidFill>
              </a:rPr>
              <a:t>|&lt;0.2 </a:t>
            </a:r>
            <a:r>
              <a:rPr lang="en-US" sz="1600" dirty="0" err="1" smtClean="0">
                <a:solidFill>
                  <a:srgbClr val="800000"/>
                </a:solidFill>
              </a:rPr>
              <a:t>MeV</a:t>
            </a:r>
            <a:endParaRPr lang="en-US" sz="1600" dirty="0">
              <a:solidFill>
                <a:srgbClr val="800000"/>
              </a:solidFill>
            </a:endParaRPr>
          </a:p>
        </p:txBody>
      </p:sp>
      <p:cxnSp>
        <p:nvCxnSpPr>
          <p:cNvPr id="53" name="Straight Arrow Connector 52"/>
          <p:cNvCxnSpPr>
            <a:stCxn id="78" idx="3"/>
          </p:cNvCxnSpPr>
          <p:nvPr/>
        </p:nvCxnSpPr>
        <p:spPr>
          <a:xfrm flipV="1">
            <a:off x="3006950" y="1986912"/>
            <a:ext cx="241580" cy="295553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rot="10800000">
            <a:off x="3824330" y="2114067"/>
            <a:ext cx="519181" cy="150895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24708" name="Object 4"/>
          <p:cNvGraphicFramePr>
            <a:graphicFrameLocks noChangeAspect="1"/>
          </p:cNvGraphicFramePr>
          <p:nvPr/>
        </p:nvGraphicFramePr>
        <p:xfrm>
          <a:off x="415420" y="5201155"/>
          <a:ext cx="3236913" cy="1192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969" name="Equation" r:id="rId5" imgW="2273300" imgH="838200" progId="Equation.DSMT4">
                  <p:embed/>
                </p:oleObj>
              </mc:Choice>
              <mc:Fallback>
                <p:oleObj name="Equation" r:id="rId5" imgW="2273300" imgH="8382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420" y="5201155"/>
                        <a:ext cx="3236913" cy="1192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" name="TextBox 66"/>
          <p:cNvSpPr txBox="1"/>
          <p:nvPr/>
        </p:nvSpPr>
        <p:spPr>
          <a:xfrm>
            <a:off x="1324313" y="1248512"/>
            <a:ext cx="866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size =</a:t>
            </a:r>
            <a:endParaRPr lang="en-US" sz="2400" dirty="0"/>
          </a:p>
        </p:txBody>
      </p:sp>
      <p:sp>
        <p:nvSpPr>
          <p:cNvPr id="77" name="TextBox 76"/>
          <p:cNvSpPr txBox="1"/>
          <p:nvPr/>
        </p:nvSpPr>
        <p:spPr>
          <a:xfrm>
            <a:off x="4083921" y="1790901"/>
            <a:ext cx="10348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binding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    energy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053707" y="1959299"/>
            <a:ext cx="9532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reduced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    mass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1544159" y="3577371"/>
            <a:ext cx="1141345" cy="1080816"/>
          </a:xfrm>
          <a:prstGeom prst="ellipse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1853355" y="4426200"/>
            <a:ext cx="513790" cy="5041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1925324" y="4437368"/>
            <a:ext cx="34982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n</a:t>
            </a:r>
            <a:endParaRPr lang="en-US" sz="2400" b="1" baseline="30000" dirty="0"/>
          </a:p>
        </p:txBody>
      </p:sp>
      <p:sp>
        <p:nvSpPr>
          <p:cNvPr id="84" name="TextBox 83"/>
          <p:cNvSpPr txBox="1"/>
          <p:nvPr/>
        </p:nvSpPr>
        <p:spPr>
          <a:xfrm>
            <a:off x="1882413" y="3377684"/>
            <a:ext cx="560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D*</a:t>
            </a:r>
            <a:r>
              <a:rPr lang="en-US" sz="2000" b="1" baseline="30000" dirty="0" smtClean="0">
                <a:solidFill>
                  <a:schemeClr val="bg1"/>
                </a:solidFill>
              </a:rPr>
              <a:t>0</a:t>
            </a:r>
            <a:endParaRPr lang="en-US" sz="2000" b="1" baseline="30000" dirty="0">
              <a:solidFill>
                <a:schemeClr val="bg1"/>
              </a:solidFill>
            </a:endParaRPr>
          </a:p>
        </p:txBody>
      </p:sp>
      <p:cxnSp>
        <p:nvCxnSpPr>
          <p:cNvPr id="86" name="Straight Arrow Connector 85"/>
          <p:cNvCxnSpPr>
            <a:stCxn id="80" idx="1"/>
            <a:endCxn id="80" idx="5"/>
          </p:cNvCxnSpPr>
          <p:nvPr/>
        </p:nvCxnSpPr>
        <p:spPr>
          <a:xfrm rot="16200000" flipH="1">
            <a:off x="1732705" y="3714253"/>
            <a:ext cx="764252" cy="807053"/>
          </a:xfrm>
          <a:prstGeom prst="straightConnector1">
            <a:avLst/>
          </a:prstGeom>
          <a:ln w="15875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1785778" y="3916170"/>
            <a:ext cx="7271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≈4 fm</a:t>
            </a:r>
            <a:endParaRPr lang="en-US" dirty="0"/>
          </a:p>
        </p:txBody>
      </p:sp>
      <p:sp>
        <p:nvSpPr>
          <p:cNvPr id="88" name="Oval 87"/>
          <p:cNvSpPr/>
          <p:nvPr/>
        </p:nvSpPr>
        <p:spPr>
          <a:xfrm>
            <a:off x="1810248" y="3283550"/>
            <a:ext cx="561535" cy="5041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1909828" y="3253300"/>
            <a:ext cx="38233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p</a:t>
            </a:r>
            <a:endParaRPr lang="en-US" sz="2400" b="1" baseline="30000" dirty="0"/>
          </a:p>
        </p:txBody>
      </p:sp>
      <p:graphicFrame>
        <p:nvGraphicFramePr>
          <p:cNvPr id="336901" name="Object 5"/>
          <p:cNvGraphicFramePr>
            <a:graphicFrameLocks noChangeAspect="1"/>
          </p:cNvGraphicFramePr>
          <p:nvPr/>
        </p:nvGraphicFramePr>
        <p:xfrm>
          <a:off x="5246688" y="5407025"/>
          <a:ext cx="3452812" cy="1227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970" name="Equation" r:id="rId7" imgW="2425700" imgH="863600" progId="Equation.DSMT4">
                  <p:embed/>
                </p:oleObj>
              </mc:Choice>
              <mc:Fallback>
                <p:oleObj name="Equation" r:id="rId7" imgW="2425700" imgH="8636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6688" y="5407025"/>
                        <a:ext cx="3452812" cy="1227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" name="TextBox 97"/>
          <p:cNvSpPr txBox="1"/>
          <p:nvPr/>
        </p:nvSpPr>
        <p:spPr>
          <a:xfrm>
            <a:off x="6292217" y="1311545"/>
            <a:ext cx="1169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</a:rPr>
              <a:t>X(3872)</a:t>
            </a:r>
            <a:endParaRPr lang="en-US" sz="2400" b="1" dirty="0">
              <a:solidFill>
                <a:srgbClr val="800000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1453454" y="2791635"/>
            <a:ext cx="136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deuteron</a:t>
            </a:r>
            <a:endParaRPr lang="en-US" sz="2400" b="1" dirty="0"/>
          </a:p>
        </p:txBody>
      </p:sp>
      <p:graphicFrame>
        <p:nvGraphicFramePr>
          <p:cNvPr id="104" name="Object 103"/>
          <p:cNvGraphicFramePr>
            <a:graphicFrameLocks noChangeAspect="1"/>
          </p:cNvGraphicFramePr>
          <p:nvPr/>
        </p:nvGraphicFramePr>
        <p:xfrm>
          <a:off x="3607670" y="6393367"/>
          <a:ext cx="14478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971" name="Equation" r:id="rId9" imgW="1447800" imgH="419100" progId="Equation.DSMT4">
                  <p:embed/>
                </p:oleObj>
              </mc:Choice>
              <mc:Fallback>
                <p:oleObj name="Equation" r:id="rId9" imgW="1447800" imgH="4191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7670" y="6393367"/>
                        <a:ext cx="1447800" cy="419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" name="Rectangle 105"/>
          <p:cNvSpPr/>
          <p:nvPr/>
        </p:nvSpPr>
        <p:spPr>
          <a:xfrm>
            <a:off x="370757" y="976251"/>
            <a:ext cx="4684713" cy="165151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343147" y="956124"/>
            <a:ext cx="9214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QM: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64" y="-204210"/>
            <a:ext cx="8229600" cy="1143000"/>
          </a:xfrm>
        </p:spPr>
        <p:txBody>
          <a:bodyPr/>
          <a:lstStyle/>
          <a:p>
            <a:r>
              <a:rPr lang="en-US" dirty="0" smtClean="0"/>
              <a:t>DD* molecule </a:t>
            </a:r>
            <a:r>
              <a:rPr lang="en-US" i="1" dirty="0" err="1" smtClean="0"/>
              <a:t>vs</a:t>
            </a:r>
            <a:r>
              <a:rPr lang="en-US" dirty="0" smtClean="0"/>
              <a:t> cc meson</a:t>
            </a:r>
            <a:endParaRPr lang="en-US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59" y="3926512"/>
            <a:ext cx="1620292" cy="195396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2110" y="3027082"/>
            <a:ext cx="1259221" cy="1259221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 rot="10800000">
            <a:off x="1824861" y="177"/>
            <a:ext cx="5119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 smtClean="0"/>
              <a:t>_</a:t>
            </a:r>
            <a:endParaRPr lang="en-US" sz="4000" b="1" dirty="0"/>
          </a:p>
        </p:txBody>
      </p:sp>
      <p:sp>
        <p:nvSpPr>
          <p:cNvPr id="59" name="TextBox 58"/>
          <p:cNvSpPr txBox="1"/>
          <p:nvPr/>
        </p:nvSpPr>
        <p:spPr>
          <a:xfrm rot="10800000">
            <a:off x="5539483" y="153006"/>
            <a:ext cx="511993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smtClean="0"/>
              <a:t>_</a:t>
            </a:r>
            <a:endParaRPr lang="en-US" sz="3200" b="1" dirty="0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7700" y="1032456"/>
            <a:ext cx="5149656" cy="5387665"/>
          </a:xfrm>
          <a:prstGeom prst="rect">
            <a:avLst/>
          </a:prstGeom>
        </p:spPr>
      </p:pic>
      <p:sp>
        <p:nvSpPr>
          <p:cNvPr id="61" name="Oval 60"/>
          <p:cNvSpPr/>
          <p:nvPr/>
        </p:nvSpPr>
        <p:spPr>
          <a:xfrm>
            <a:off x="5750844" y="3439092"/>
            <a:ext cx="262292" cy="305845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5728526" y="3344824"/>
            <a:ext cx="293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</a:rPr>
              <a:t>c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5836888" y="3620667"/>
            <a:ext cx="262292" cy="305845"/>
          </a:xfrm>
          <a:prstGeom prst="ellipse">
            <a:avLst/>
          </a:prstGeom>
          <a:solidFill>
            <a:srgbClr val="F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5806061" y="3551637"/>
            <a:ext cx="293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</a:rPr>
              <a:t>c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806606" y="3372693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_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>
            <a:off x="6076865" y="3542620"/>
            <a:ext cx="297178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6119512" y="3776766"/>
            <a:ext cx="297178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6010052" y="3492842"/>
            <a:ext cx="603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&lt;1 fm</a:t>
            </a:r>
            <a:endParaRPr lang="en-US" sz="1400" dirty="0"/>
          </a:p>
        </p:txBody>
      </p:sp>
      <p:cxnSp>
        <p:nvCxnSpPr>
          <p:cNvPr id="69" name="Straight Arrow Connector 68"/>
          <p:cNvCxnSpPr/>
          <p:nvPr/>
        </p:nvCxnSpPr>
        <p:spPr>
          <a:xfrm rot="5400000">
            <a:off x="6177047" y="3468549"/>
            <a:ext cx="1933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rot="5400000">
            <a:off x="6177592" y="3869457"/>
            <a:ext cx="193300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5376831" y="3449656"/>
            <a:ext cx="431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χ</a:t>
            </a:r>
            <a:r>
              <a:rPr lang="en-US" b="1" baseline="-25000" dirty="0" smtClean="0"/>
              <a:t>c1</a:t>
            </a:r>
            <a:endParaRPr lang="en-US" b="1" baseline="-25000" dirty="0"/>
          </a:p>
        </p:txBody>
      </p:sp>
      <p:sp>
        <p:nvSpPr>
          <p:cNvPr id="72" name="TextBox 71"/>
          <p:cNvSpPr txBox="1"/>
          <p:nvPr/>
        </p:nvSpPr>
        <p:spPr>
          <a:xfrm>
            <a:off x="5517394" y="3431905"/>
            <a:ext cx="244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‘</a:t>
            </a:r>
            <a:endParaRPr lang="en-US" b="1" baseline="-25000" dirty="0"/>
          </a:p>
        </p:txBody>
      </p:sp>
      <p:sp>
        <p:nvSpPr>
          <p:cNvPr id="73" name="TextBox 72"/>
          <p:cNvSpPr txBox="1"/>
          <p:nvPr/>
        </p:nvSpPr>
        <p:spPr>
          <a:xfrm>
            <a:off x="8283839" y="3073349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耐用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887087" y="2497435"/>
            <a:ext cx="16466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cc meson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-- very compact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-- very durable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394108" y="2819345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紧凑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76" name="Straight Arrow Connector 75"/>
          <p:cNvCxnSpPr>
            <a:endCxn id="65" idx="0"/>
          </p:cNvCxnSpPr>
          <p:nvPr/>
        </p:nvCxnSpPr>
        <p:spPr>
          <a:xfrm rot="10800000" flipV="1">
            <a:off x="5963059" y="2819345"/>
            <a:ext cx="924030" cy="553348"/>
          </a:xfrm>
          <a:prstGeom prst="straightConnector1">
            <a:avLst/>
          </a:prstGeom>
          <a:ln w="12700">
            <a:solidFill>
              <a:schemeClr val="accent1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7239968" y="3978526"/>
            <a:ext cx="1295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like a steel ball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975534" y="2383757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_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611201" y="3322250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脆弱</a:t>
            </a: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895672" y="2515762"/>
            <a:ext cx="14965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DD* molecule</a:t>
            </a: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-- very large</a:t>
            </a: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-- very fragile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 rot="10800000">
            <a:off x="1065512" y="2549182"/>
            <a:ext cx="300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_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88639" y="5951921"/>
            <a:ext cx="953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like an egg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402614" y="632346"/>
            <a:ext cx="2095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--- very different --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030514" y="3277399"/>
            <a:ext cx="131500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800000"/>
                </a:solidFill>
              </a:rPr>
              <a:t>&gt;8 fm</a:t>
            </a:r>
            <a:endParaRPr lang="en-US" sz="2800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017" y="-7664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pp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X(3872) + … at high energy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86" y="3299842"/>
            <a:ext cx="4999355" cy="32004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1262" y="4554876"/>
            <a:ext cx="127353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solidFill>
                  <a:srgbClr val="FF0000"/>
                </a:solidFill>
              </a:rPr>
              <a:t>prompt 84%</a:t>
            </a:r>
            <a:endParaRPr lang="en-US" sz="1700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rot="16200000" flipH="1">
            <a:off x="1533421" y="3682461"/>
            <a:ext cx="1440705" cy="30412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143383" y="5129649"/>
            <a:ext cx="1359542" cy="307777"/>
          </a:xfrm>
          <a:prstGeom prst="rect">
            <a:avLst/>
          </a:prstGeom>
          <a:solidFill>
            <a:srgbClr val="F400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sym typeface="Wingdings"/>
              </a:rPr>
              <a:t>long-lived (16%)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5400000">
            <a:off x="2302790" y="3718616"/>
            <a:ext cx="2613106" cy="1565780"/>
          </a:xfrm>
          <a:prstGeom prst="straightConnector1">
            <a:avLst/>
          </a:prstGeom>
          <a:ln>
            <a:solidFill>
              <a:srgbClr val="F4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611013" y="3205902"/>
            <a:ext cx="958015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</a:rPr>
              <a:t>unpublished</a:t>
            </a:r>
            <a:endParaRPr lang="en-US" sz="1400" b="1" baseline="30000" dirty="0">
              <a:solidFill>
                <a:srgbClr val="00009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69028" y="3058152"/>
            <a:ext cx="2253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1.95 </a:t>
            </a:r>
            <a:r>
              <a:rPr lang="en-US" dirty="0" err="1" smtClean="0"/>
              <a:t>TeV</a:t>
            </a:r>
            <a:r>
              <a:rPr lang="en-US" dirty="0" smtClean="0"/>
              <a:t> pp collisions</a:t>
            </a:r>
          </a:p>
          <a:p>
            <a:endParaRPr lang="en-US" dirty="0" smtClean="0"/>
          </a:p>
        </p:txBody>
      </p:sp>
      <p:sp>
        <p:nvSpPr>
          <p:cNvPr id="19" name="TextBox 18"/>
          <p:cNvSpPr txBox="1"/>
          <p:nvPr/>
        </p:nvSpPr>
        <p:spPr>
          <a:xfrm rot="10800000">
            <a:off x="3548720" y="3139605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_</a:t>
            </a:r>
            <a:endParaRPr lang="en-US" sz="1400" dirty="0"/>
          </a:p>
        </p:txBody>
      </p:sp>
      <p:sp>
        <p:nvSpPr>
          <p:cNvPr id="51" name="Explosion 1 50"/>
          <p:cNvSpPr/>
          <p:nvPr/>
        </p:nvSpPr>
        <p:spPr>
          <a:xfrm>
            <a:off x="1861354" y="1945639"/>
            <a:ext cx="741351" cy="734091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Arrow Connector 53"/>
          <p:cNvCxnSpPr/>
          <p:nvPr/>
        </p:nvCxnSpPr>
        <p:spPr>
          <a:xfrm flipV="1">
            <a:off x="1229841" y="2319072"/>
            <a:ext cx="647547" cy="16336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2550474" y="2303089"/>
            <a:ext cx="635358" cy="1588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2808806" y="1945639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</a:rPr>
              <a:t>p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321262" y="1970704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</a:rPr>
              <a:t>p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 rot="16200000" flipV="1">
            <a:off x="1694763" y="1528971"/>
            <a:ext cx="333180" cy="326643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rot="10800000">
            <a:off x="1627205" y="1812355"/>
            <a:ext cx="375676" cy="8462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2062947" y="1451604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3366FF"/>
                </a:solidFill>
                <a:latin typeface="Symbol"/>
                <a:sym typeface="Wingdings"/>
              </a:rPr>
              <a:t>π</a:t>
            </a:r>
            <a:r>
              <a:rPr lang="en-US" baseline="30000" dirty="0" smtClean="0">
                <a:solidFill>
                  <a:srgbClr val="3366FF"/>
                </a:solidFill>
                <a:latin typeface="Symbol"/>
                <a:sym typeface="Wingdings"/>
              </a:rPr>
              <a:t>+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457652" y="1712316"/>
            <a:ext cx="44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3366FF"/>
                </a:solidFill>
                <a:latin typeface="Symbol"/>
                <a:sym typeface="Wingdings"/>
              </a:rPr>
              <a:t>π</a:t>
            </a:r>
            <a:r>
              <a:rPr lang="en-US" dirty="0" smtClean="0">
                <a:solidFill>
                  <a:srgbClr val="3366FF"/>
                </a:solidFill>
                <a:latin typeface="Symbol"/>
                <a:sym typeface="Wingdings"/>
              </a:rPr>
              <a:t>  </a:t>
            </a:r>
            <a:r>
              <a:rPr lang="en-US" baseline="30000" dirty="0" smtClean="0">
                <a:solidFill>
                  <a:srgbClr val="3366FF"/>
                </a:solidFill>
                <a:latin typeface="Symbol"/>
                <a:sym typeface="Wingdings"/>
              </a:rPr>
              <a:t>-</a:t>
            </a:r>
            <a:endParaRPr lang="en-US" dirty="0">
              <a:solidFill>
                <a:srgbClr val="3366FF"/>
              </a:solidFill>
            </a:endParaRPr>
          </a:p>
        </p:txBody>
      </p:sp>
      <p:cxnSp>
        <p:nvCxnSpPr>
          <p:cNvPr id="62" name="Straight Arrow Connector 61"/>
          <p:cNvCxnSpPr/>
          <p:nvPr/>
        </p:nvCxnSpPr>
        <p:spPr>
          <a:xfrm rot="16200000" flipV="1">
            <a:off x="1916071" y="1711341"/>
            <a:ext cx="371280" cy="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1402912" y="1130332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J</a:t>
            </a:r>
            <a:r>
              <a:rPr lang="en-US" dirty="0" smtClean="0">
                <a:solidFill>
                  <a:srgbClr val="0000FF"/>
                </a:solidFill>
                <a:latin typeface="Symbol"/>
                <a:sym typeface="Wingdings"/>
              </a:rPr>
              <a:t>/ψ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9" name="Left Arrow 68"/>
          <p:cNvSpPr/>
          <p:nvPr/>
        </p:nvSpPr>
        <p:spPr>
          <a:xfrm rot="3408648">
            <a:off x="1885882" y="1872504"/>
            <a:ext cx="514852" cy="298740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 rot="3417177">
            <a:off x="1879578" y="1892961"/>
            <a:ext cx="5765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</a:rPr>
              <a:t>X3872</a:t>
            </a:r>
            <a:endParaRPr lang="en-US" sz="1200" dirty="0">
              <a:solidFill>
                <a:srgbClr val="008000"/>
              </a:solidFill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2450177" y="2495624"/>
            <a:ext cx="339280" cy="276439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rot="16200000" flipH="1">
            <a:off x="2187781" y="2602560"/>
            <a:ext cx="355152" cy="169640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rot="5400000">
            <a:off x="1808002" y="2555391"/>
            <a:ext cx="235868" cy="197481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V="1">
            <a:off x="2409228" y="1896982"/>
            <a:ext cx="307954" cy="184666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 rot="10800000">
            <a:off x="2805991" y="203271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4">
                    <a:lumMod val="50000"/>
                  </a:schemeClr>
                </a:solidFill>
              </a:rPr>
              <a:t>_</a:t>
            </a:r>
            <a:endParaRPr lang="en-US" sz="1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764156" y="3774047"/>
            <a:ext cx="309464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84%  pp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X(3872) +…  (direct)</a:t>
            </a:r>
          </a:p>
          <a:p>
            <a:r>
              <a:rPr lang="en-US" dirty="0" smtClean="0">
                <a:sym typeface="Wingdings"/>
              </a:rPr>
              <a:t>		“prompt” production</a:t>
            </a:r>
          </a:p>
          <a:p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16%  pp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B-meson + …</a:t>
            </a:r>
          </a:p>
          <a:p>
            <a:r>
              <a:rPr lang="en-US" dirty="0" smtClean="0">
                <a:sym typeface="Wingdings"/>
              </a:rPr>
              <a:t>                      X(3872) + …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 rot="10800000">
            <a:off x="6391359" y="384938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_</a:t>
            </a:r>
            <a:endParaRPr lang="en-US" sz="1400" dirty="0"/>
          </a:p>
        </p:txBody>
      </p:sp>
      <p:sp>
        <p:nvSpPr>
          <p:cNvPr id="65" name="TextBox 64"/>
          <p:cNvSpPr txBox="1"/>
          <p:nvPr/>
        </p:nvSpPr>
        <p:spPr>
          <a:xfrm>
            <a:off x="6861588" y="4760317"/>
            <a:ext cx="290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|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 rot="10800000">
            <a:off x="6387785" y="4687498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_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 rot="10800000">
            <a:off x="930548" y="313627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_</a:t>
            </a:r>
            <a:endParaRPr lang="en-US" sz="3600" dirty="0"/>
          </a:p>
        </p:txBody>
      </p:sp>
      <p:sp>
        <p:nvSpPr>
          <p:cNvPr id="34" name="Explosion 1 33"/>
          <p:cNvSpPr/>
          <p:nvPr/>
        </p:nvSpPr>
        <p:spPr>
          <a:xfrm>
            <a:off x="4663170" y="1947925"/>
            <a:ext cx="741351" cy="734091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4031657" y="2307237"/>
            <a:ext cx="647547" cy="16336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5352290" y="2291254"/>
            <a:ext cx="635358" cy="1588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610622" y="1933804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</a:rPr>
              <a:t>p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123078" y="1958869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</a:rPr>
              <a:t>p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rot="16200000" flipV="1">
            <a:off x="4200983" y="991584"/>
            <a:ext cx="333180" cy="326643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10800000">
            <a:off x="4133425" y="1274968"/>
            <a:ext cx="375676" cy="8462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569167" y="914217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3366FF"/>
                </a:solidFill>
                <a:latin typeface="Symbol"/>
                <a:sym typeface="Wingdings"/>
              </a:rPr>
              <a:t>π</a:t>
            </a:r>
            <a:r>
              <a:rPr lang="en-US" baseline="30000" dirty="0" smtClean="0">
                <a:solidFill>
                  <a:srgbClr val="3366FF"/>
                </a:solidFill>
                <a:latin typeface="Symbol"/>
                <a:sym typeface="Wingdings"/>
              </a:rPr>
              <a:t>+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81924" y="1180160"/>
            <a:ext cx="44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3366FF"/>
                </a:solidFill>
                <a:latin typeface="Symbol"/>
                <a:sym typeface="Wingdings"/>
              </a:rPr>
              <a:t>π</a:t>
            </a:r>
            <a:r>
              <a:rPr lang="en-US" dirty="0" smtClean="0">
                <a:solidFill>
                  <a:srgbClr val="3366FF"/>
                </a:solidFill>
                <a:latin typeface="Symbol"/>
                <a:sym typeface="Wingdings"/>
              </a:rPr>
              <a:t>  </a:t>
            </a:r>
            <a:r>
              <a:rPr lang="en-US" baseline="30000" dirty="0" smtClean="0">
                <a:solidFill>
                  <a:srgbClr val="3366FF"/>
                </a:solidFill>
                <a:latin typeface="Symbol"/>
                <a:sym typeface="Wingdings"/>
              </a:rPr>
              <a:t>-</a:t>
            </a:r>
            <a:endParaRPr lang="en-US" dirty="0">
              <a:solidFill>
                <a:srgbClr val="3366FF"/>
              </a:solidFill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rot="16200000" flipV="1">
            <a:off x="4422291" y="1173954"/>
            <a:ext cx="371280" cy="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Left Arrow 43"/>
          <p:cNvSpPr/>
          <p:nvPr/>
        </p:nvSpPr>
        <p:spPr>
          <a:xfrm rot="3408648">
            <a:off x="4359258" y="1335117"/>
            <a:ext cx="514852" cy="298740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 rot="3417177">
            <a:off x="4329376" y="1344419"/>
            <a:ext cx="59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</a:rPr>
              <a:t>X3872</a:t>
            </a:r>
            <a:endParaRPr lang="en-US" sz="1200" dirty="0">
              <a:solidFill>
                <a:srgbClr val="008000"/>
              </a:solidFill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5251993" y="2483789"/>
            <a:ext cx="339280" cy="276439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rot="16200000" flipH="1">
            <a:off x="4989597" y="2590725"/>
            <a:ext cx="355152" cy="169640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>
            <a:off x="4609818" y="2543556"/>
            <a:ext cx="235868" cy="197481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5211044" y="1885147"/>
            <a:ext cx="307954" cy="184666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 rot="10800000">
            <a:off x="5607807" y="2020878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4">
                    <a:lumMod val="50000"/>
                  </a:schemeClr>
                </a:solidFill>
              </a:rPr>
              <a:t>_</a:t>
            </a:r>
            <a:endParaRPr lang="en-US" sz="1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823154" y="803648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J</a:t>
            </a:r>
            <a:r>
              <a:rPr lang="en-US" dirty="0" smtClean="0">
                <a:solidFill>
                  <a:srgbClr val="0000FF"/>
                </a:solidFill>
                <a:latin typeface="Symbol"/>
                <a:sym typeface="Wingdings"/>
              </a:rPr>
              <a:t>/ψ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7" name="Left Arrow 66"/>
          <p:cNvSpPr/>
          <p:nvPr/>
        </p:nvSpPr>
        <p:spPr>
          <a:xfrm rot="3408648">
            <a:off x="4531910" y="1769002"/>
            <a:ext cx="810055" cy="390009"/>
          </a:xfrm>
          <a:prstGeom prst="leftArrow">
            <a:avLst/>
          </a:prstGeom>
          <a:solidFill>
            <a:srgbClr val="F000FF"/>
          </a:solidFill>
          <a:ln>
            <a:solidFill>
              <a:srgbClr val="F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1625584" y="2773478"/>
            <a:ext cx="149835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solidFill>
                  <a:srgbClr val="FF0000"/>
                </a:solidFill>
              </a:rPr>
              <a:t>pp</a:t>
            </a:r>
            <a:r>
              <a:rPr lang="en-US" sz="1100" dirty="0" smtClean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1700" dirty="0" smtClean="0">
                <a:solidFill>
                  <a:srgbClr val="FF0000"/>
                </a:solidFill>
                <a:sym typeface="Wingdings"/>
              </a:rPr>
              <a:t>X(3872)</a:t>
            </a:r>
            <a:r>
              <a:rPr lang="en-US" sz="1400" dirty="0" smtClean="0">
                <a:solidFill>
                  <a:srgbClr val="FF0000"/>
                </a:solidFill>
                <a:sym typeface="Wingdings"/>
              </a:rPr>
              <a:t>+…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204251" y="2806394"/>
            <a:ext cx="2046141" cy="338554"/>
          </a:xfrm>
          <a:prstGeom prst="rect">
            <a:avLst/>
          </a:prstGeom>
          <a:solidFill>
            <a:srgbClr val="F400FF"/>
          </a:solidFill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</a:rPr>
              <a:t>pp</a:t>
            </a:r>
            <a:r>
              <a:rPr lang="en-US" sz="1200" dirty="0" err="1" smtClean="0">
                <a:solidFill>
                  <a:schemeClr val="bg1"/>
                </a:solidFill>
                <a:sym typeface="Wingdings"/>
              </a:rPr>
              <a:t></a:t>
            </a:r>
            <a:r>
              <a:rPr lang="en-US" sz="1600" dirty="0" err="1" smtClean="0">
                <a:solidFill>
                  <a:schemeClr val="bg1"/>
                </a:solidFill>
              </a:rPr>
              <a:t>B</a:t>
            </a:r>
            <a:r>
              <a:rPr lang="en-US" sz="1100" dirty="0" smtClean="0">
                <a:solidFill>
                  <a:schemeClr val="bg1"/>
                </a:solidFill>
              </a:rPr>
              <a:t>+…</a:t>
            </a:r>
            <a:r>
              <a:rPr lang="en-US" sz="1600" dirty="0" smtClean="0">
                <a:solidFill>
                  <a:schemeClr val="bg1"/>
                </a:solidFill>
              </a:rPr>
              <a:t>; B</a:t>
            </a:r>
            <a:r>
              <a:rPr lang="en-US" sz="1100" dirty="0" smtClean="0">
                <a:solidFill>
                  <a:schemeClr val="bg1"/>
                </a:solidFill>
                <a:sym typeface="Wingdings"/>
              </a:rPr>
              <a:t></a:t>
            </a:r>
            <a:r>
              <a:rPr lang="en-US" sz="1600" dirty="0" smtClean="0">
                <a:solidFill>
                  <a:schemeClr val="bg1"/>
                </a:solidFill>
                <a:sym typeface="Wingdings"/>
              </a:rPr>
              <a:t>X(3872)</a:t>
            </a:r>
            <a:r>
              <a:rPr lang="en-US" sz="1100" dirty="0" smtClean="0">
                <a:solidFill>
                  <a:schemeClr val="bg1"/>
                </a:solidFill>
                <a:sym typeface="Wingdings"/>
              </a:rPr>
              <a:t>+…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 rot="19630617">
            <a:off x="4798279" y="1786038"/>
            <a:ext cx="31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79" name="Straight Arrow Connector 78"/>
          <p:cNvCxnSpPr/>
          <p:nvPr/>
        </p:nvCxnSpPr>
        <p:spPr>
          <a:xfrm flipV="1">
            <a:off x="5291720" y="1793189"/>
            <a:ext cx="613897" cy="448354"/>
          </a:xfrm>
          <a:prstGeom prst="straightConnector1">
            <a:avLst/>
          </a:prstGeom>
          <a:ln w="15875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V="1">
            <a:off x="4723159" y="1156613"/>
            <a:ext cx="613897" cy="448354"/>
          </a:xfrm>
          <a:prstGeom prst="straightConnector1">
            <a:avLst/>
          </a:prstGeom>
          <a:ln w="15875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rot="16200000" flipH="1">
            <a:off x="5148487" y="1307744"/>
            <a:ext cx="644821" cy="519703"/>
          </a:xfrm>
          <a:prstGeom prst="straightConnector1">
            <a:avLst/>
          </a:prstGeom>
          <a:ln w="15875">
            <a:solidFill>
              <a:srgbClr val="FF0000"/>
            </a:solidFill>
            <a:prstDash val="solid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 rot="19644937">
            <a:off x="5287841" y="1386811"/>
            <a:ext cx="38090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ct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2072525" y="6316378"/>
            <a:ext cx="195913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         ct</a:t>
            </a:r>
            <a:endParaRPr lang="en-US" sz="2400" b="1" dirty="0"/>
          </a:p>
        </p:txBody>
      </p:sp>
      <p:sp>
        <p:nvSpPr>
          <p:cNvPr id="89" name="TextBox 88"/>
          <p:cNvSpPr txBox="1"/>
          <p:nvPr/>
        </p:nvSpPr>
        <p:spPr>
          <a:xfrm rot="10800000">
            <a:off x="1730021" y="2845750"/>
            <a:ext cx="30008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solidFill>
                  <a:srgbClr val="FF0000"/>
                </a:solidFill>
              </a:rPr>
              <a:t>_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 rot="10800000">
            <a:off x="4305861" y="288243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_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9273" y="-185963"/>
            <a:ext cx="9095546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at LHC: X</a:t>
            </a:r>
            <a:r>
              <a:rPr lang="en-US" sz="3600" baseline="-25000" dirty="0" smtClean="0"/>
              <a:t>3872</a:t>
            </a:r>
            <a:r>
              <a:rPr lang="en-US" sz="3600" dirty="0" smtClean="0"/>
              <a:t> produced like </a:t>
            </a:r>
            <a:r>
              <a:rPr lang="en-US" sz="3600" dirty="0" err="1" smtClean="0"/>
              <a:t>ψ</a:t>
            </a:r>
            <a:r>
              <a:rPr lang="en-US" sz="3600" dirty="0" smtClean="0"/>
              <a:t>’; not like </a:t>
            </a:r>
            <a:r>
              <a:rPr lang="en-US" sz="3600" baseline="30000" dirty="0" smtClean="0"/>
              <a:t>3</a:t>
            </a:r>
            <a:r>
              <a:rPr lang="en-US" sz="3600" dirty="0" smtClean="0"/>
              <a:t>He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62" y="1175587"/>
            <a:ext cx="5274028" cy="50457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52910" y="5213094"/>
            <a:ext cx="17363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ALICE PL B754 360 (2016) </a:t>
            </a:r>
          </a:p>
          <a:p>
            <a:r>
              <a:rPr lang="en-US" sz="1100" dirty="0" smtClean="0"/>
              <a:t>       PRC 93 029917 (2016)</a:t>
            </a:r>
            <a:endParaRPr lang="en-US" sz="1100" dirty="0"/>
          </a:p>
        </p:txBody>
      </p:sp>
      <p:sp>
        <p:nvSpPr>
          <p:cNvPr id="5" name="TextBox 4"/>
          <p:cNvSpPr txBox="1"/>
          <p:nvPr/>
        </p:nvSpPr>
        <p:spPr>
          <a:xfrm>
            <a:off x="3775273" y="5306425"/>
            <a:ext cx="16290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ATLAS JHEP01 717 (2017) </a:t>
            </a:r>
            <a:endParaRPr lang="en-US" sz="1100" dirty="0"/>
          </a:p>
        </p:txBody>
      </p:sp>
      <p:sp>
        <p:nvSpPr>
          <p:cNvPr id="6" name="TextBox 5"/>
          <p:cNvSpPr txBox="1"/>
          <p:nvPr/>
        </p:nvSpPr>
        <p:spPr>
          <a:xfrm>
            <a:off x="2712210" y="6206982"/>
            <a:ext cx="26353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See Esposito et al.,  PRD 92 034028 (2015)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4689126" y="3309341"/>
            <a:ext cx="170259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pp </a:t>
            </a:r>
            <a:r>
              <a:rPr lang="en-US" sz="2000" dirty="0" err="1" smtClean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 X</a:t>
            </a:r>
            <a:r>
              <a:rPr lang="en-US" sz="2000" baseline="-25000" dirty="0" smtClean="0">
                <a:solidFill>
                  <a:srgbClr val="FF0000"/>
                </a:solidFill>
                <a:sym typeface="Wingdings"/>
              </a:rPr>
              <a:t>3872 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+ …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14136" y="2918433"/>
            <a:ext cx="137163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pp </a:t>
            </a:r>
            <a:r>
              <a:rPr lang="en-US" sz="2000" dirty="0" err="1" smtClean="0">
                <a:solidFill>
                  <a:srgbClr val="800000"/>
                </a:solidFill>
                <a:sym typeface="Wingdings"/>
              </a:rPr>
              <a:t>ψ</a:t>
            </a:r>
            <a:r>
              <a:rPr lang="en-US" sz="2000" dirty="0" smtClean="0">
                <a:solidFill>
                  <a:srgbClr val="800000"/>
                </a:solidFill>
                <a:sym typeface="Wingdings"/>
              </a:rPr>
              <a:t>’+ …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52951" y="2501517"/>
            <a:ext cx="69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 </a:t>
            </a:r>
            <a:r>
              <a:rPr lang="en-US" dirty="0" err="1" smtClean="0"/>
              <a:t>TeV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486457" y="3835305"/>
            <a:ext cx="1314642" cy="3564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389417" y="3712765"/>
            <a:ext cx="1422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pp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  <a:sym typeface="Wingdings"/>
              </a:rPr>
              <a:t>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sym typeface="Wingdings"/>
              </a:rPr>
              <a:t> </a:t>
            </a:r>
            <a:r>
              <a:rPr lang="en-US" baseline="30000" dirty="0" smtClean="0">
                <a:solidFill>
                  <a:schemeClr val="accent6">
                    <a:lumMod val="75000"/>
                  </a:schemeClr>
                </a:solidFill>
                <a:sym typeface="Wingdings"/>
              </a:rPr>
              <a:t>3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sym typeface="Wingdings"/>
              </a:rPr>
              <a:t>He + …</a:t>
            </a: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sym typeface="Wingdings"/>
              </a:rPr>
              <a:t>    2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sym typeface="Wingdings"/>
              </a:rPr>
              <a:t>TeV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5400000" flipH="1" flipV="1">
            <a:off x="1633796" y="3403310"/>
            <a:ext cx="657250" cy="206740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Explosion 1 16"/>
          <p:cNvSpPr/>
          <p:nvPr/>
        </p:nvSpPr>
        <p:spPr>
          <a:xfrm>
            <a:off x="7133459" y="4833944"/>
            <a:ext cx="741351" cy="734091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5929324" y="5234983"/>
            <a:ext cx="1256981" cy="21419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822579" y="5191394"/>
            <a:ext cx="1164970" cy="1588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554808" y="4822062"/>
            <a:ext cx="432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</a:rPr>
              <a:t>p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29324" y="4887070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</a:rPr>
              <a:t>p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rot="16200000" flipV="1">
            <a:off x="6677143" y="4296076"/>
            <a:ext cx="912494" cy="75911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766569" y="3862911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X</a:t>
            </a:r>
            <a:r>
              <a:rPr lang="en-US" baseline="-25000" dirty="0" smtClean="0">
                <a:solidFill>
                  <a:srgbClr val="0000FF"/>
                </a:solidFill>
              </a:rPr>
              <a:t>3872</a:t>
            </a:r>
            <a:endParaRPr lang="en-US" baseline="-25000" dirty="0">
              <a:solidFill>
                <a:srgbClr val="0000FF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7722282" y="5383929"/>
            <a:ext cx="339280" cy="276439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6200000" flipH="1">
            <a:off x="7459886" y="5490865"/>
            <a:ext cx="355152" cy="169640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>
            <a:off x="7116919" y="5471302"/>
            <a:ext cx="235868" cy="197481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7681333" y="4785287"/>
            <a:ext cx="307954" cy="184666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8" name="Object 37"/>
          <p:cNvGraphicFramePr>
            <a:graphicFrameLocks noChangeAspect="1"/>
          </p:cNvGraphicFramePr>
          <p:nvPr/>
        </p:nvGraphicFramePr>
        <p:xfrm>
          <a:off x="7270094" y="4472984"/>
          <a:ext cx="242854" cy="3885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046" name="Equation" r:id="rId4" imgW="127000" imgH="203200" progId="Equation.DSMT4">
                  <p:embed/>
                </p:oleObj>
              </mc:Choice>
              <mc:Fallback>
                <p:oleObj name="Equation" r:id="rId4" imgW="127000" imgH="2032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0094" y="4472984"/>
                        <a:ext cx="242854" cy="38856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0" name="Straight Arrow Connector 39"/>
          <p:cNvCxnSpPr/>
          <p:nvPr/>
        </p:nvCxnSpPr>
        <p:spPr>
          <a:xfrm rot="16200000" flipV="1">
            <a:off x="6303954" y="4756384"/>
            <a:ext cx="912494" cy="12737"/>
          </a:xfrm>
          <a:prstGeom prst="straightConnector1">
            <a:avLst/>
          </a:prstGeom>
          <a:ln w="19050">
            <a:solidFill>
              <a:srgbClr val="0000FF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40995" name="Object 3"/>
          <p:cNvGraphicFramePr>
            <a:graphicFrameLocks noChangeAspect="1"/>
          </p:cNvGraphicFramePr>
          <p:nvPr/>
        </p:nvGraphicFramePr>
        <p:xfrm>
          <a:off x="6428799" y="4437681"/>
          <a:ext cx="341312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047" name="Equation" r:id="rId6" imgW="177800" imgH="266700" progId="Equation.DSMT4">
                  <p:embed/>
                </p:oleObj>
              </mc:Choice>
              <mc:Fallback>
                <p:oleObj name="Equation" r:id="rId6" imgW="177800" imgH="2667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8799" y="4437681"/>
                        <a:ext cx="341312" cy="511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6182372" y="5596044"/>
            <a:ext cx="2817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solidFill>
                  <a:srgbClr val="0000FF"/>
                </a:solidFill>
              </a:rPr>
              <a:t>p</a:t>
            </a:r>
            <a:r>
              <a:rPr lang="en-US" sz="2400" i="1" baseline="-25000" dirty="0" err="1" smtClean="0">
                <a:solidFill>
                  <a:srgbClr val="0000FF"/>
                </a:solidFill>
              </a:rPr>
              <a:t>T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00FF"/>
                </a:solidFill>
              </a:rPr>
              <a:t>= transverse momentum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rot="10800000" flipV="1">
            <a:off x="3966351" y="5871054"/>
            <a:ext cx="2294142" cy="213135"/>
          </a:xfrm>
          <a:prstGeom prst="straightConnector1">
            <a:avLst/>
          </a:prstGeom>
          <a:ln w="127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896" y="-16463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is X(3872) a deuteron-like molecule?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1647" y="4431509"/>
            <a:ext cx="1693837" cy="17387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27174" y="5186391"/>
            <a:ext cx="60852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</a:rPr>
              <a:t>&gt;8 fm</a:t>
            </a:r>
            <a:endParaRPr lang="en-US" sz="1400" b="1" dirty="0">
              <a:solidFill>
                <a:srgbClr val="800000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6285269" y="5190355"/>
            <a:ext cx="769435" cy="307777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1570" y="5186391"/>
            <a:ext cx="320252" cy="32303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7504742" y="5231158"/>
            <a:ext cx="245237" cy="1588"/>
          </a:xfrm>
          <a:prstGeom prst="line">
            <a:avLst/>
          </a:prstGeom>
          <a:ln w="9525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515983" y="5399870"/>
            <a:ext cx="245237" cy="1588"/>
          </a:xfrm>
          <a:prstGeom prst="line">
            <a:avLst/>
          </a:prstGeom>
          <a:ln w="9525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558612" y="5150684"/>
            <a:ext cx="6608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800000"/>
                </a:solidFill>
              </a:rPr>
              <a:t>≈0.5 fm</a:t>
            </a:r>
            <a:endParaRPr lang="en-US" sz="1200" b="1" dirty="0">
              <a:solidFill>
                <a:srgbClr val="8000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rot="5400000" flipH="1" flipV="1">
            <a:off x="7488832" y="5097394"/>
            <a:ext cx="273886" cy="2"/>
          </a:xfrm>
          <a:prstGeom prst="line">
            <a:avLst/>
          </a:prstGeom>
          <a:ln w="9525">
            <a:solidFill>
              <a:srgbClr val="80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 flipH="1" flipV="1">
            <a:off x="7488830" y="5711222"/>
            <a:ext cx="273886" cy="2"/>
          </a:xfrm>
          <a:prstGeom prst="line">
            <a:avLst/>
          </a:prstGeom>
          <a:ln w="9525">
            <a:solidFill>
              <a:srgbClr val="8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89418" y="5935196"/>
            <a:ext cx="23521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800000"/>
                </a:solidFill>
              </a:rPr>
              <a:t>Bf</a:t>
            </a:r>
            <a:r>
              <a:rPr lang="en-US" sz="1600" dirty="0" smtClean="0">
                <a:solidFill>
                  <a:srgbClr val="800000"/>
                </a:solidFill>
              </a:rPr>
              <a:t> (X</a:t>
            </a:r>
            <a:r>
              <a:rPr lang="en-US" sz="1600" baseline="-25000" dirty="0" smtClean="0">
                <a:solidFill>
                  <a:srgbClr val="800000"/>
                </a:solidFill>
              </a:rPr>
              <a:t>3872</a:t>
            </a:r>
            <a:r>
              <a:rPr lang="en-US" sz="1600" dirty="0" smtClean="0">
                <a:solidFill>
                  <a:srgbClr val="800000"/>
                </a:solidFill>
              </a:rPr>
              <a:t> </a:t>
            </a:r>
            <a:r>
              <a:rPr lang="en-US" sz="1600" dirty="0" err="1" smtClean="0">
                <a:solidFill>
                  <a:srgbClr val="800000"/>
                </a:solidFill>
                <a:sym typeface="Wingdings"/>
              </a:rPr>
              <a:t></a:t>
            </a:r>
            <a:r>
              <a:rPr lang="en-US" sz="1600" dirty="0" smtClean="0">
                <a:solidFill>
                  <a:srgbClr val="800000"/>
                </a:solidFill>
                <a:sym typeface="Wingdings"/>
              </a:rPr>
              <a:t> J/ψ + …) &gt;10%</a:t>
            </a:r>
            <a:endParaRPr lang="en-US" sz="1600" dirty="0">
              <a:solidFill>
                <a:srgbClr val="8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64112" y="1511535"/>
            <a:ext cx="370936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does a molecule survive in</a:t>
            </a:r>
          </a:p>
          <a:p>
            <a:r>
              <a:rPr lang="en-US" dirty="0" smtClean="0"/>
              <a:t>       high energy, high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pp collisions?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how do the </a:t>
            </a:r>
            <a:r>
              <a:rPr lang="en-US" dirty="0" err="1" smtClean="0"/>
              <a:t>c</a:t>
            </a:r>
            <a:r>
              <a:rPr lang="en-US" dirty="0" smtClean="0"/>
              <a:t> and </a:t>
            </a:r>
            <a:r>
              <a:rPr lang="en-US" dirty="0" err="1" smtClean="0"/>
              <a:t>c</a:t>
            </a:r>
            <a:r>
              <a:rPr lang="en-US" dirty="0" smtClean="0"/>
              <a:t> quarks get close</a:t>
            </a:r>
          </a:p>
          <a:p>
            <a:r>
              <a:rPr lang="en-US" dirty="0" smtClean="0"/>
              <a:t>       enough to form a J/ψ meson?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 rot="10800000">
            <a:off x="2618239" y="432787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3615" y="1253979"/>
            <a:ext cx="2751046" cy="2551423"/>
          </a:xfrm>
          <a:prstGeom prst="rect">
            <a:avLst/>
          </a:prstGeom>
        </p:spPr>
      </p:pic>
      <p:cxnSp>
        <p:nvCxnSpPr>
          <p:cNvPr id="34" name="Straight Connector 33"/>
          <p:cNvCxnSpPr/>
          <p:nvPr/>
        </p:nvCxnSpPr>
        <p:spPr>
          <a:xfrm>
            <a:off x="6684344" y="2471410"/>
            <a:ext cx="697145" cy="307776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0639" y="5033766"/>
            <a:ext cx="1483314" cy="90560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918" y="4962699"/>
            <a:ext cx="1279643" cy="95478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2024" y="2712350"/>
            <a:ext cx="631457" cy="855377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 rot="10800000" flipV="1">
            <a:off x="4833401" y="2471409"/>
            <a:ext cx="848667" cy="170834"/>
          </a:xfrm>
          <a:prstGeom prst="line">
            <a:avLst/>
          </a:prstGeom>
          <a:ln w="9525">
            <a:solidFill>
              <a:srgbClr val="80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256088" y="2471409"/>
            <a:ext cx="6575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</a:rPr>
              <a:t>“eggs”</a:t>
            </a:r>
            <a:endParaRPr lang="en-US" sz="1400" dirty="0">
              <a:solidFill>
                <a:srgbClr val="800000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5902" y="2886039"/>
            <a:ext cx="355600" cy="2540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7381489" y="2625297"/>
            <a:ext cx="105061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“steel balls”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1920639" y="5976000"/>
            <a:ext cx="1362546" cy="1588"/>
          </a:xfrm>
          <a:prstGeom prst="line">
            <a:avLst/>
          </a:prstGeom>
          <a:ln w="15875">
            <a:solidFill>
              <a:srgbClr val="80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993210" y="4954798"/>
            <a:ext cx="438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</a:rPr>
              <a:t>J/ψ</a:t>
            </a:r>
            <a:endParaRPr lang="en-US" sz="1400" dirty="0">
              <a:solidFill>
                <a:srgbClr val="8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656831" y="1142203"/>
            <a:ext cx="1626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-- </a:t>
            </a:r>
            <a:r>
              <a:rPr lang="en-US" b="1" dirty="0" smtClean="0"/>
              <a:t>production</a:t>
            </a:r>
            <a:r>
              <a:rPr lang="en-US" dirty="0" smtClean="0"/>
              <a:t> --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1991177" y="3958547"/>
            <a:ext cx="10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--</a:t>
            </a:r>
            <a:r>
              <a:rPr lang="en-US" b="1" dirty="0" smtClean="0"/>
              <a:t> decay</a:t>
            </a:r>
            <a:r>
              <a:rPr lang="en-US" dirty="0" smtClean="0"/>
              <a:t>--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896" y="-16463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is X(3872) a deuteron-like molecule?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1647" y="4431509"/>
            <a:ext cx="1693837" cy="17387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27174" y="5186391"/>
            <a:ext cx="60852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</a:rPr>
              <a:t>&gt;8 fm</a:t>
            </a:r>
            <a:endParaRPr lang="en-US" sz="1400" b="1" dirty="0">
              <a:solidFill>
                <a:srgbClr val="800000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6285269" y="5190355"/>
            <a:ext cx="769435" cy="307777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1570" y="5186391"/>
            <a:ext cx="320252" cy="32303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7504742" y="5231158"/>
            <a:ext cx="245237" cy="1588"/>
          </a:xfrm>
          <a:prstGeom prst="line">
            <a:avLst/>
          </a:prstGeom>
          <a:ln w="9525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515983" y="5399870"/>
            <a:ext cx="245237" cy="1588"/>
          </a:xfrm>
          <a:prstGeom prst="line">
            <a:avLst/>
          </a:prstGeom>
          <a:ln w="9525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558612" y="5150684"/>
            <a:ext cx="6608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800000"/>
                </a:solidFill>
              </a:rPr>
              <a:t>≈0.5 fm</a:t>
            </a:r>
            <a:endParaRPr lang="en-US" sz="1200" b="1" dirty="0">
              <a:solidFill>
                <a:srgbClr val="8000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rot="5400000" flipH="1" flipV="1">
            <a:off x="7488832" y="5097394"/>
            <a:ext cx="273886" cy="2"/>
          </a:xfrm>
          <a:prstGeom prst="line">
            <a:avLst/>
          </a:prstGeom>
          <a:ln w="9525">
            <a:solidFill>
              <a:srgbClr val="80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 flipH="1" flipV="1">
            <a:off x="7488830" y="5711222"/>
            <a:ext cx="273886" cy="2"/>
          </a:xfrm>
          <a:prstGeom prst="line">
            <a:avLst/>
          </a:prstGeom>
          <a:ln w="9525">
            <a:solidFill>
              <a:srgbClr val="8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89418" y="5935196"/>
            <a:ext cx="23521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800000"/>
                </a:solidFill>
              </a:rPr>
              <a:t>Bf</a:t>
            </a:r>
            <a:r>
              <a:rPr lang="en-US" sz="1600" dirty="0" smtClean="0">
                <a:solidFill>
                  <a:srgbClr val="800000"/>
                </a:solidFill>
              </a:rPr>
              <a:t> (X</a:t>
            </a:r>
            <a:r>
              <a:rPr lang="en-US" sz="1600" baseline="-25000" dirty="0" smtClean="0">
                <a:solidFill>
                  <a:srgbClr val="800000"/>
                </a:solidFill>
              </a:rPr>
              <a:t>3872</a:t>
            </a:r>
            <a:r>
              <a:rPr lang="en-US" sz="1600" dirty="0" smtClean="0">
                <a:solidFill>
                  <a:srgbClr val="800000"/>
                </a:solidFill>
              </a:rPr>
              <a:t> </a:t>
            </a:r>
            <a:r>
              <a:rPr lang="en-US" sz="1600" dirty="0" err="1" smtClean="0">
                <a:solidFill>
                  <a:srgbClr val="800000"/>
                </a:solidFill>
                <a:sym typeface="Wingdings"/>
              </a:rPr>
              <a:t></a:t>
            </a:r>
            <a:r>
              <a:rPr lang="en-US" sz="1600" dirty="0" smtClean="0">
                <a:solidFill>
                  <a:srgbClr val="800000"/>
                </a:solidFill>
                <a:sym typeface="Wingdings"/>
              </a:rPr>
              <a:t> J/ψ + …) &gt;10%</a:t>
            </a:r>
            <a:endParaRPr lang="en-US" sz="1600" dirty="0">
              <a:solidFill>
                <a:srgbClr val="8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64112" y="1511535"/>
            <a:ext cx="370936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does a molecule survive in</a:t>
            </a:r>
          </a:p>
          <a:p>
            <a:r>
              <a:rPr lang="en-US" dirty="0" smtClean="0"/>
              <a:t>       high energy, high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pp collisions?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how do the </a:t>
            </a:r>
            <a:r>
              <a:rPr lang="en-US" dirty="0" err="1" smtClean="0"/>
              <a:t>c</a:t>
            </a:r>
            <a:r>
              <a:rPr lang="en-US" dirty="0" smtClean="0"/>
              <a:t> and </a:t>
            </a:r>
            <a:r>
              <a:rPr lang="en-US" dirty="0" err="1" smtClean="0"/>
              <a:t>c</a:t>
            </a:r>
            <a:r>
              <a:rPr lang="en-US" dirty="0" smtClean="0"/>
              <a:t> quarks get close</a:t>
            </a:r>
          </a:p>
          <a:p>
            <a:r>
              <a:rPr lang="en-US" dirty="0" smtClean="0"/>
              <a:t>       enough to form a J/ψ meson?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 rot="10800000">
            <a:off x="2618239" y="432787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3615" y="1253979"/>
            <a:ext cx="2751046" cy="2551423"/>
          </a:xfrm>
          <a:prstGeom prst="rect">
            <a:avLst/>
          </a:prstGeom>
        </p:spPr>
      </p:pic>
      <p:cxnSp>
        <p:nvCxnSpPr>
          <p:cNvPr id="34" name="Straight Connector 33"/>
          <p:cNvCxnSpPr/>
          <p:nvPr/>
        </p:nvCxnSpPr>
        <p:spPr>
          <a:xfrm>
            <a:off x="6684344" y="2471410"/>
            <a:ext cx="697145" cy="307776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0639" y="5033766"/>
            <a:ext cx="1483314" cy="90560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918" y="4962699"/>
            <a:ext cx="1279643" cy="95478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2024" y="2712350"/>
            <a:ext cx="631457" cy="855377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 rot="10800000" flipV="1">
            <a:off x="4833401" y="2471409"/>
            <a:ext cx="848667" cy="170834"/>
          </a:xfrm>
          <a:prstGeom prst="line">
            <a:avLst/>
          </a:prstGeom>
          <a:ln w="9525">
            <a:solidFill>
              <a:srgbClr val="80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256088" y="2471409"/>
            <a:ext cx="6575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</a:rPr>
              <a:t>“eggs”</a:t>
            </a:r>
            <a:endParaRPr lang="en-US" sz="1400" dirty="0">
              <a:solidFill>
                <a:srgbClr val="800000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5902" y="2886039"/>
            <a:ext cx="355600" cy="2540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7381489" y="2625297"/>
            <a:ext cx="105061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“steel balls”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1920639" y="5976000"/>
            <a:ext cx="1362546" cy="1588"/>
          </a:xfrm>
          <a:prstGeom prst="line">
            <a:avLst/>
          </a:prstGeom>
          <a:ln w="15875">
            <a:solidFill>
              <a:srgbClr val="80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993210" y="4954798"/>
            <a:ext cx="438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</a:rPr>
              <a:t>J/ψ</a:t>
            </a:r>
            <a:endParaRPr lang="en-US" sz="1400" dirty="0">
              <a:solidFill>
                <a:srgbClr val="8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656831" y="1142203"/>
            <a:ext cx="1626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-- </a:t>
            </a:r>
            <a:r>
              <a:rPr lang="en-US" b="1" dirty="0" smtClean="0"/>
              <a:t>production</a:t>
            </a:r>
            <a:r>
              <a:rPr lang="en-US" dirty="0" smtClean="0"/>
              <a:t> --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1991177" y="3958547"/>
            <a:ext cx="10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--</a:t>
            </a:r>
            <a:r>
              <a:rPr lang="en-US" b="1" dirty="0" smtClean="0"/>
              <a:t> decay</a:t>
            </a:r>
            <a:r>
              <a:rPr lang="en-US" dirty="0" smtClean="0"/>
              <a:t>--</a:t>
            </a:r>
            <a:endParaRPr lang="en-US" dirty="0"/>
          </a:p>
        </p:txBody>
      </p:sp>
      <p:sp>
        <p:nvSpPr>
          <p:cNvPr id="37" name="Horizontal Scroll 36"/>
          <p:cNvSpPr/>
          <p:nvPr/>
        </p:nvSpPr>
        <p:spPr>
          <a:xfrm rot="19845771">
            <a:off x="-376509" y="2909158"/>
            <a:ext cx="8957744" cy="1317139"/>
          </a:xfrm>
          <a:prstGeom prst="horizontalScroll">
            <a:avLst/>
          </a:prstGeom>
          <a:solidFill>
            <a:srgbClr val="FFFF00">
              <a:alpha val="83000"/>
            </a:srgbClr>
          </a:solidFill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800000"/>
                </a:solidFill>
                <a:latin typeface="Comic Sans MS"/>
              </a:rPr>
              <a:t>The X(3782) is not like a “pure” molecule</a:t>
            </a:r>
            <a:endParaRPr lang="en-US" sz="3200" dirty="0">
              <a:solidFill>
                <a:srgbClr val="800000"/>
              </a:solidFill>
              <a:latin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42" y="-207090"/>
            <a:ext cx="8229600" cy="1143000"/>
          </a:xfrm>
        </p:spPr>
        <p:txBody>
          <a:bodyPr/>
          <a:lstStyle/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lecture: </a:t>
            </a:r>
            <a:r>
              <a:rPr lang="en-US" dirty="0" err="1" smtClean="0"/>
              <a:t>charmonium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62242" y="1301110"/>
            <a:ext cx="3571110" cy="4216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forty-plus years of work</a:t>
            </a:r>
          </a:p>
          <a:p>
            <a:endParaRPr lang="en-US" sz="2400" dirty="0" smtClean="0">
              <a:solidFill>
                <a:srgbClr val="000090"/>
              </a:solidFill>
            </a:endParaRPr>
          </a:p>
          <a:p>
            <a:r>
              <a:rPr lang="en-US" sz="2400" dirty="0" smtClean="0">
                <a:solidFill>
                  <a:srgbClr val="000090"/>
                </a:solidFill>
              </a:rPr>
              <a:t>potential model works well</a:t>
            </a:r>
          </a:p>
          <a:p>
            <a:endParaRPr lang="en-US" sz="2400" dirty="0" smtClean="0">
              <a:solidFill>
                <a:srgbClr val="000090"/>
              </a:solidFill>
            </a:endParaRPr>
          </a:p>
          <a:p>
            <a:r>
              <a:rPr lang="en-US" sz="3200" dirty="0" smtClean="0">
                <a:solidFill>
                  <a:srgbClr val="000090"/>
                </a:solidFill>
              </a:rPr>
              <a:t>   </a:t>
            </a:r>
          </a:p>
          <a:p>
            <a:endParaRPr lang="en-US" sz="2400" dirty="0" smtClean="0">
              <a:solidFill>
                <a:srgbClr val="000090"/>
              </a:solidFill>
            </a:endParaRPr>
          </a:p>
          <a:p>
            <a:r>
              <a:rPr lang="en-US" sz="2400" dirty="0" smtClean="0">
                <a:solidFill>
                  <a:srgbClr val="000090"/>
                </a:solidFill>
              </a:rPr>
              <a:t>all M&lt;2m</a:t>
            </a:r>
            <a:r>
              <a:rPr lang="en-US" sz="2400" baseline="-25000" dirty="0" smtClean="0">
                <a:solidFill>
                  <a:srgbClr val="000090"/>
                </a:solidFill>
              </a:rPr>
              <a:t>D</a:t>
            </a:r>
            <a:r>
              <a:rPr lang="en-US" sz="2400" dirty="0" smtClean="0">
                <a:solidFill>
                  <a:srgbClr val="000090"/>
                </a:solidFill>
              </a:rPr>
              <a:t> states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  found </a:t>
            </a:r>
            <a:r>
              <a:rPr lang="en-US" dirty="0" smtClean="0">
                <a:solidFill>
                  <a:srgbClr val="000090"/>
                </a:solidFill>
              </a:rPr>
              <a:t>at predicted masses</a:t>
            </a:r>
          </a:p>
          <a:p>
            <a:endParaRPr lang="en-US" sz="2400" dirty="0" smtClean="0">
              <a:solidFill>
                <a:srgbClr val="000090"/>
              </a:solidFill>
            </a:endParaRPr>
          </a:p>
          <a:p>
            <a:r>
              <a:rPr lang="en-US" sz="2400" dirty="0" smtClean="0">
                <a:solidFill>
                  <a:srgbClr val="000090"/>
                </a:solidFill>
              </a:rPr>
              <a:t>OZI-rule applies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  no exceptions</a:t>
            </a:r>
            <a:endParaRPr lang="en-US" sz="2000" dirty="0">
              <a:solidFill>
                <a:srgbClr val="00009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672" y="1765528"/>
            <a:ext cx="3266250" cy="42976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6205" y="2584389"/>
            <a:ext cx="1724464" cy="15639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4084" y="4704391"/>
            <a:ext cx="1958976" cy="90018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0764" y="5709412"/>
            <a:ext cx="1785316" cy="102087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167770" y="4535114"/>
            <a:ext cx="12123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OZI-allowed</a:t>
            </a:r>
            <a:endParaRPr lang="en-US" sz="1600" b="1" dirty="0">
              <a:solidFill>
                <a:srgbClr val="008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63394" y="5648519"/>
            <a:ext cx="14989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OZI-suppressed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09968" y="6065364"/>
            <a:ext cx="49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J/ψ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70854" y="4961560"/>
            <a:ext cx="441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008000"/>
                </a:solidFill>
              </a:rPr>
              <a:t>ψ</a:t>
            </a:r>
            <a:r>
              <a:rPr lang="en-US" sz="1600" b="1" dirty="0" smtClean="0">
                <a:solidFill>
                  <a:srgbClr val="008000"/>
                </a:solidFill>
              </a:rPr>
              <a:t>’’</a:t>
            </a:r>
            <a:endParaRPr lang="en-US" sz="1600" b="1" dirty="0">
              <a:solidFill>
                <a:srgbClr val="008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715674" y="6403918"/>
            <a:ext cx="3034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FF0000"/>
                </a:solidFill>
              </a:rPr>
              <a:t>π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697795" y="5637126"/>
            <a:ext cx="318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ρ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796080" y="4689002"/>
            <a:ext cx="330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D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796080" y="5212405"/>
            <a:ext cx="330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D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809312" y="499798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_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428331" y="4583334"/>
            <a:ext cx="23896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dirty="0" smtClean="0"/>
              <a:t>C</a:t>
            </a:r>
            <a:endParaRPr lang="en-US" sz="800" b="1" dirty="0"/>
          </a:p>
        </p:txBody>
      </p:sp>
      <p:sp>
        <p:nvSpPr>
          <p:cNvPr id="33" name="Rectangle 32"/>
          <p:cNvSpPr/>
          <p:nvPr/>
        </p:nvSpPr>
        <p:spPr>
          <a:xfrm>
            <a:off x="8415469" y="5440353"/>
            <a:ext cx="23896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dirty="0" smtClean="0"/>
              <a:t>C</a:t>
            </a:r>
            <a:endParaRPr lang="en-US" sz="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8546072" y="219598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8666307" y="5768762"/>
            <a:ext cx="76301" cy="277661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8675636" y="6452941"/>
            <a:ext cx="76301" cy="277661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7034504" y="4822518"/>
            <a:ext cx="167647" cy="605965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7075264" y="6041624"/>
            <a:ext cx="150627" cy="395809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3052642" y="1767666"/>
            <a:ext cx="77987" cy="39417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/>
          <p:cNvCxnSpPr/>
          <p:nvPr/>
        </p:nvCxnSpPr>
        <p:spPr>
          <a:xfrm>
            <a:off x="458852" y="5637126"/>
            <a:ext cx="3631857" cy="20259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019219" y="5615717"/>
            <a:ext cx="118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2</a:t>
            </a:r>
            <a:r>
              <a:rPr lang="en-US" sz="1100" baseline="30000" dirty="0" smtClean="0"/>
              <a:t>- +</a:t>
            </a:r>
            <a:r>
              <a:rPr lang="en-US" sz="1100" dirty="0" smtClean="0"/>
              <a:t>       2</a:t>
            </a:r>
            <a:r>
              <a:rPr lang="en-US" sz="1100" baseline="30000" dirty="0" smtClean="0"/>
              <a:t>-</a:t>
            </a:r>
            <a:r>
              <a:rPr lang="en-US" sz="1100" dirty="0" smtClean="0"/>
              <a:t> </a:t>
            </a:r>
            <a:r>
              <a:rPr lang="en-US" sz="1100" baseline="30000" dirty="0" smtClean="0"/>
              <a:t>-</a:t>
            </a:r>
            <a:r>
              <a:rPr lang="en-US" sz="1100" dirty="0" smtClean="0"/>
              <a:t>        3</a:t>
            </a:r>
            <a:r>
              <a:rPr lang="en-US" sz="1100" baseline="30000" dirty="0" smtClean="0"/>
              <a:t>-</a:t>
            </a:r>
            <a:r>
              <a:rPr lang="en-US" sz="1100" dirty="0" smtClean="0"/>
              <a:t> </a:t>
            </a:r>
            <a:r>
              <a:rPr lang="en-US" sz="1100" baseline="30000" dirty="0" smtClean="0"/>
              <a:t>-</a:t>
            </a:r>
            <a:r>
              <a:rPr lang="en-US" sz="1100" dirty="0" smtClean="0"/>
              <a:t>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3663141" y="3224714"/>
            <a:ext cx="420665" cy="184666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 smtClean="0"/>
              <a:t>    </a:t>
            </a:r>
            <a:endParaRPr lang="en-US" sz="600" dirty="0"/>
          </a:p>
        </p:txBody>
      </p:sp>
      <p:sp>
        <p:nvSpPr>
          <p:cNvPr id="50" name="TextBox 49"/>
          <p:cNvSpPr txBox="1"/>
          <p:nvPr/>
        </p:nvSpPr>
        <p:spPr>
          <a:xfrm>
            <a:off x="3312213" y="3317047"/>
            <a:ext cx="420665" cy="184666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 smtClean="0"/>
              <a:t>    </a:t>
            </a:r>
            <a:endParaRPr lang="en-US" sz="600" dirty="0"/>
          </a:p>
        </p:txBody>
      </p:sp>
      <p:sp>
        <p:nvSpPr>
          <p:cNvPr id="51" name="TextBox 50"/>
          <p:cNvSpPr txBox="1"/>
          <p:nvPr/>
        </p:nvSpPr>
        <p:spPr>
          <a:xfrm>
            <a:off x="2890149" y="3269845"/>
            <a:ext cx="420665" cy="184666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 smtClean="0"/>
              <a:t>    </a:t>
            </a:r>
            <a:endParaRPr lang="en-US" sz="600" dirty="0"/>
          </a:p>
        </p:txBody>
      </p:sp>
      <p:sp>
        <p:nvSpPr>
          <p:cNvPr id="52" name="TextBox 51"/>
          <p:cNvSpPr txBox="1"/>
          <p:nvPr/>
        </p:nvSpPr>
        <p:spPr>
          <a:xfrm>
            <a:off x="2825554" y="3219430"/>
            <a:ext cx="610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η</a:t>
            </a:r>
            <a:r>
              <a:rPr lang="en-US" sz="1000" baseline="-25000" dirty="0" smtClean="0"/>
              <a:t>2</a:t>
            </a:r>
            <a:r>
              <a:rPr lang="en-US" sz="1000" dirty="0" smtClean="0"/>
              <a:t>(1</a:t>
            </a:r>
            <a:r>
              <a:rPr lang="en-US" sz="1000" baseline="30000" dirty="0" smtClean="0"/>
              <a:t>1</a:t>
            </a:r>
            <a:r>
              <a:rPr lang="en-US" sz="1000" dirty="0" smtClean="0"/>
              <a:t>D</a:t>
            </a:r>
            <a:r>
              <a:rPr lang="en-US" sz="1000" baseline="-25000" dirty="0" smtClean="0"/>
              <a:t>2</a:t>
            </a:r>
            <a:r>
              <a:rPr lang="en-US" sz="1000" dirty="0" smtClean="0"/>
              <a:t>)</a:t>
            </a:r>
            <a:endParaRPr lang="en-US" sz="1000" baseline="-25000" dirty="0" smtClean="0"/>
          </a:p>
        </p:txBody>
      </p:sp>
      <p:sp>
        <p:nvSpPr>
          <p:cNvPr id="53" name="TextBox 52"/>
          <p:cNvSpPr txBox="1"/>
          <p:nvPr/>
        </p:nvSpPr>
        <p:spPr>
          <a:xfrm>
            <a:off x="3238465" y="3286270"/>
            <a:ext cx="6350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ψ</a:t>
            </a:r>
            <a:r>
              <a:rPr lang="en-US" sz="1000" baseline="-25000" dirty="0" smtClean="0"/>
              <a:t>2</a:t>
            </a:r>
            <a:r>
              <a:rPr lang="en-US" sz="1000" dirty="0" smtClean="0"/>
              <a:t>(1</a:t>
            </a:r>
            <a:r>
              <a:rPr lang="en-US" sz="1000" baseline="30000" dirty="0" smtClean="0"/>
              <a:t>3</a:t>
            </a:r>
            <a:r>
              <a:rPr lang="en-US" sz="1000" dirty="0" smtClean="0"/>
              <a:t>D</a:t>
            </a:r>
            <a:r>
              <a:rPr lang="en-US" sz="1000" baseline="-25000" dirty="0" smtClean="0"/>
              <a:t>2</a:t>
            </a:r>
            <a:r>
              <a:rPr lang="en-US" sz="1000" b="1" dirty="0" smtClean="0"/>
              <a:t>)</a:t>
            </a:r>
            <a:endParaRPr lang="en-US" sz="1000" b="1" baseline="-25000" dirty="0" smtClean="0"/>
          </a:p>
        </p:txBody>
      </p:sp>
      <p:sp>
        <p:nvSpPr>
          <p:cNvPr id="54" name="TextBox 53"/>
          <p:cNvSpPr txBox="1"/>
          <p:nvPr/>
        </p:nvSpPr>
        <p:spPr>
          <a:xfrm>
            <a:off x="3600533" y="3163159"/>
            <a:ext cx="6350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ψ</a:t>
            </a:r>
            <a:r>
              <a:rPr lang="en-US" sz="1000" baseline="-25000" dirty="0" smtClean="0"/>
              <a:t>3</a:t>
            </a:r>
            <a:r>
              <a:rPr lang="en-US" sz="1000" dirty="0" smtClean="0"/>
              <a:t>(1</a:t>
            </a:r>
            <a:r>
              <a:rPr lang="en-US" sz="1000" baseline="30000" dirty="0" smtClean="0"/>
              <a:t>3</a:t>
            </a:r>
            <a:r>
              <a:rPr lang="en-US" sz="1000" dirty="0" smtClean="0"/>
              <a:t>D</a:t>
            </a:r>
            <a:r>
              <a:rPr lang="en-US" sz="1000" baseline="-25000" dirty="0" smtClean="0"/>
              <a:t>3</a:t>
            </a:r>
            <a:r>
              <a:rPr lang="en-US" sz="1000" b="1" dirty="0" smtClean="0"/>
              <a:t>)</a:t>
            </a:r>
            <a:endParaRPr lang="en-US" sz="1000" b="1" baseline="-25000" dirty="0" smtClean="0"/>
          </a:p>
        </p:txBody>
      </p:sp>
      <p:cxnSp>
        <p:nvCxnSpPr>
          <p:cNvPr id="55" name="Straight Connector 54"/>
          <p:cNvCxnSpPr/>
          <p:nvPr/>
        </p:nvCxnSpPr>
        <p:spPr>
          <a:xfrm>
            <a:off x="458852" y="1838116"/>
            <a:ext cx="3618690" cy="1588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rot="5400000" flipH="1" flipV="1">
            <a:off x="2174964" y="3748545"/>
            <a:ext cx="3817683" cy="2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3670708" y="2274254"/>
            <a:ext cx="420665" cy="184666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 smtClean="0"/>
              <a:t>    </a:t>
            </a:r>
            <a:endParaRPr lang="en-US" sz="600" dirty="0"/>
          </a:p>
        </p:txBody>
      </p:sp>
      <p:sp>
        <p:nvSpPr>
          <p:cNvPr id="77" name="TextBox 76"/>
          <p:cNvSpPr txBox="1"/>
          <p:nvPr/>
        </p:nvSpPr>
        <p:spPr>
          <a:xfrm>
            <a:off x="3319780" y="2366587"/>
            <a:ext cx="420665" cy="184666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 smtClean="0"/>
              <a:t>    </a:t>
            </a:r>
            <a:endParaRPr lang="en-US" sz="600" dirty="0"/>
          </a:p>
        </p:txBody>
      </p:sp>
      <p:sp>
        <p:nvSpPr>
          <p:cNvPr id="78" name="TextBox 77"/>
          <p:cNvSpPr txBox="1"/>
          <p:nvPr/>
        </p:nvSpPr>
        <p:spPr>
          <a:xfrm>
            <a:off x="2897716" y="2319385"/>
            <a:ext cx="420665" cy="184666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 smtClean="0"/>
              <a:t>    </a:t>
            </a:r>
            <a:endParaRPr lang="en-US" sz="600" dirty="0"/>
          </a:p>
        </p:txBody>
      </p:sp>
      <p:sp>
        <p:nvSpPr>
          <p:cNvPr id="79" name="TextBox 78"/>
          <p:cNvSpPr txBox="1"/>
          <p:nvPr/>
        </p:nvSpPr>
        <p:spPr>
          <a:xfrm>
            <a:off x="2833121" y="2268970"/>
            <a:ext cx="6702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η</a:t>
            </a:r>
            <a:r>
              <a:rPr lang="en-US" sz="1000" baseline="-25000" dirty="0" smtClean="0"/>
              <a:t>2</a:t>
            </a:r>
            <a:r>
              <a:rPr lang="en-US" sz="1000" dirty="0" smtClean="0"/>
              <a:t>(21</a:t>
            </a:r>
            <a:r>
              <a:rPr lang="en-US" sz="1000" baseline="30000" dirty="0" smtClean="0"/>
              <a:t>1</a:t>
            </a:r>
            <a:r>
              <a:rPr lang="en-US" sz="1000" dirty="0" smtClean="0"/>
              <a:t>D</a:t>
            </a:r>
            <a:r>
              <a:rPr lang="en-US" sz="1000" baseline="-25000" dirty="0" smtClean="0"/>
              <a:t>2</a:t>
            </a:r>
            <a:r>
              <a:rPr lang="en-US" sz="1000" dirty="0" smtClean="0"/>
              <a:t>)</a:t>
            </a:r>
            <a:endParaRPr lang="en-US" sz="1000" baseline="-25000" dirty="0" smtClean="0"/>
          </a:p>
        </p:txBody>
      </p:sp>
      <p:sp>
        <p:nvSpPr>
          <p:cNvPr id="80" name="TextBox 79"/>
          <p:cNvSpPr txBox="1"/>
          <p:nvPr/>
        </p:nvSpPr>
        <p:spPr>
          <a:xfrm>
            <a:off x="3246032" y="2335810"/>
            <a:ext cx="6350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ψ</a:t>
            </a:r>
            <a:r>
              <a:rPr lang="en-US" sz="1000" baseline="-25000" dirty="0" smtClean="0"/>
              <a:t>2</a:t>
            </a:r>
            <a:r>
              <a:rPr lang="en-US" sz="1000" dirty="0" smtClean="0"/>
              <a:t>(2</a:t>
            </a:r>
            <a:r>
              <a:rPr lang="en-US" sz="1000" baseline="30000" dirty="0" smtClean="0"/>
              <a:t>3</a:t>
            </a:r>
            <a:r>
              <a:rPr lang="en-US" sz="1000" dirty="0" smtClean="0"/>
              <a:t>D</a:t>
            </a:r>
            <a:r>
              <a:rPr lang="en-US" sz="1000" baseline="-25000" dirty="0" smtClean="0"/>
              <a:t>2</a:t>
            </a:r>
            <a:r>
              <a:rPr lang="en-US" sz="1000" b="1" dirty="0" smtClean="0"/>
              <a:t>)</a:t>
            </a:r>
            <a:endParaRPr lang="en-US" sz="1000" b="1" baseline="-25000" dirty="0" smtClean="0"/>
          </a:p>
        </p:txBody>
      </p:sp>
      <p:sp>
        <p:nvSpPr>
          <p:cNvPr id="81" name="TextBox 80"/>
          <p:cNvSpPr txBox="1"/>
          <p:nvPr/>
        </p:nvSpPr>
        <p:spPr>
          <a:xfrm>
            <a:off x="3608100" y="2212699"/>
            <a:ext cx="6350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ψ</a:t>
            </a:r>
            <a:r>
              <a:rPr lang="en-US" sz="1000" baseline="-25000" dirty="0" smtClean="0"/>
              <a:t>3</a:t>
            </a:r>
            <a:r>
              <a:rPr lang="en-US" sz="1000" dirty="0" smtClean="0"/>
              <a:t>(2</a:t>
            </a:r>
            <a:r>
              <a:rPr lang="en-US" sz="1000" baseline="30000" dirty="0" smtClean="0"/>
              <a:t>3</a:t>
            </a:r>
            <a:r>
              <a:rPr lang="en-US" sz="1000" dirty="0" smtClean="0"/>
              <a:t>D</a:t>
            </a:r>
            <a:r>
              <a:rPr lang="en-US" sz="1000" baseline="-25000" dirty="0" smtClean="0"/>
              <a:t>3</a:t>
            </a:r>
            <a:r>
              <a:rPr lang="en-US" sz="1000" b="1" dirty="0" smtClean="0"/>
              <a:t>)</a:t>
            </a:r>
            <a:endParaRPr lang="en-US" sz="1000" b="1" baseline="-25000" dirty="0" smtClean="0"/>
          </a:p>
        </p:txBody>
      </p:sp>
      <p:cxnSp>
        <p:nvCxnSpPr>
          <p:cNvPr id="82" name="Straight Connector 81"/>
          <p:cNvCxnSpPr/>
          <p:nvPr/>
        </p:nvCxnSpPr>
        <p:spPr>
          <a:xfrm>
            <a:off x="436570" y="3632751"/>
            <a:ext cx="3631857" cy="20259"/>
          </a:xfrm>
          <a:prstGeom prst="line">
            <a:avLst/>
          </a:prstGeom>
          <a:ln w="317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571500" y="935910"/>
            <a:ext cx="7808661" cy="0"/>
          </a:xfrm>
          <a:prstGeom prst="straightConnector1">
            <a:avLst/>
          </a:prstGeom>
          <a:ln w="31750">
            <a:solidFill>
              <a:schemeClr val="accent3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36570" y="442913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1975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699935" y="413716"/>
            <a:ext cx="960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2000+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0453" y="1105187"/>
            <a:ext cx="2402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Cornell model potential</a:t>
            </a:r>
          </a:p>
          <a:p>
            <a:r>
              <a:rPr lang="en-US" dirty="0" smtClean="0"/>
              <a:t> -- </a:t>
            </a:r>
            <a:r>
              <a:rPr lang="en-US" dirty="0" err="1" smtClean="0"/>
              <a:t>spectum</a:t>
            </a:r>
            <a:r>
              <a:rPr lang="en-US" dirty="0" smtClean="0"/>
              <a:t> predicted</a:t>
            </a:r>
            <a:endParaRPr lang="en-US" dirty="0"/>
          </a:p>
        </p:txBody>
      </p:sp>
      <p:sp>
        <p:nvSpPr>
          <p:cNvPr id="47" name="Horizontal Scroll 46"/>
          <p:cNvSpPr/>
          <p:nvPr/>
        </p:nvSpPr>
        <p:spPr>
          <a:xfrm rot="19137776">
            <a:off x="4041331" y="3180605"/>
            <a:ext cx="4436033" cy="1161680"/>
          </a:xfrm>
          <a:prstGeom prst="horizontalScroll">
            <a:avLst/>
          </a:prstGeom>
          <a:solidFill>
            <a:srgbClr val="FFFF00">
              <a:alpha val="67000"/>
            </a:srgbClr>
          </a:solidFill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0090"/>
                </a:solidFill>
                <a:latin typeface="Comic Sans MS"/>
              </a:rPr>
              <a:t>No Surprises</a:t>
            </a:r>
            <a:endParaRPr lang="en-US" sz="3200" b="1" dirty="0">
              <a:solidFill>
                <a:srgbClr val="000090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7178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18255"/>
            <a:ext cx="8229600" cy="1143000"/>
          </a:xfrm>
        </p:spPr>
        <p:txBody>
          <a:bodyPr/>
          <a:lstStyle/>
          <a:p>
            <a:r>
              <a:rPr lang="en-US" dirty="0" smtClean="0"/>
              <a:t>if not a molecule, what?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Colored </a:t>
            </a:r>
            <a:r>
              <a:rPr lang="en-US" dirty="0" err="1" smtClean="0"/>
              <a:t>diquarks</a:t>
            </a:r>
            <a:r>
              <a:rPr lang="en-US" dirty="0" smtClean="0"/>
              <a:t> in QCD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b="1" dirty="0" smtClean="0"/>
              <a:t>1</a:t>
            </a:r>
            <a:r>
              <a:rPr lang="en-US" sz="4000" b="1" baseline="30000" dirty="0" smtClean="0"/>
              <a:t>st</a:t>
            </a:r>
            <a:r>
              <a:rPr lang="en-US" sz="4000" b="1" dirty="0" smtClean="0"/>
              <a:t>, a quick review </a:t>
            </a:r>
            <a:r>
              <a:rPr lang="en-US" sz="4000" b="1" dirty="0" smtClean="0">
                <a:solidFill>
                  <a:srgbClr val="CC00CC"/>
                </a:solidFill>
              </a:rPr>
              <a:t>quark</a:t>
            </a:r>
            <a:r>
              <a:rPr lang="en-US" sz="4000" b="1" dirty="0" smtClean="0"/>
              <a:t>-</a:t>
            </a:r>
            <a:r>
              <a:rPr lang="en-US" sz="4000" b="1" dirty="0" err="1" smtClean="0">
                <a:solidFill>
                  <a:srgbClr val="3333FF"/>
                </a:solidFill>
              </a:rPr>
              <a:t>antiquarks</a:t>
            </a:r>
            <a:endParaRPr lang="en-US" sz="4000" b="1" dirty="0" smtClean="0">
              <a:solidFill>
                <a:srgbClr val="3333FF"/>
              </a:solidFill>
            </a:endParaRPr>
          </a:p>
        </p:txBody>
      </p:sp>
      <p:graphicFrame>
        <p:nvGraphicFramePr>
          <p:cNvPr id="73737" name="Object 2"/>
          <p:cNvGraphicFramePr>
            <a:graphicFrameLocks noChangeAspect="1"/>
          </p:cNvGraphicFramePr>
          <p:nvPr/>
        </p:nvGraphicFramePr>
        <p:xfrm>
          <a:off x="2897188" y="5719680"/>
          <a:ext cx="3352800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110" name="Equation" r:id="rId3" imgW="787320" imgH="203040" progId="Equation.3">
                  <p:embed/>
                </p:oleObj>
              </mc:Choice>
              <mc:Fallback>
                <p:oleObj name="Equation" r:id="rId3" imgW="787320" imgH="2030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7188" y="5719680"/>
                        <a:ext cx="3352800" cy="725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8"/>
          <p:cNvCxnSpPr/>
          <p:nvPr/>
        </p:nvCxnSpPr>
        <p:spPr>
          <a:xfrm rot="16200000" flipH="1">
            <a:off x="1219200" y="3200400"/>
            <a:ext cx="1295400" cy="533400"/>
          </a:xfrm>
          <a:prstGeom prst="line">
            <a:avLst/>
          </a:pr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00200" y="2819400"/>
            <a:ext cx="1066800" cy="1588"/>
          </a:xfrm>
          <a:prstGeom prst="line">
            <a:avLst/>
          </a:pr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1714500" y="3238500"/>
            <a:ext cx="1371600" cy="533400"/>
          </a:xfrm>
          <a:prstGeom prst="line">
            <a:avLst/>
          </a:pr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09600" y="2286000"/>
            <a:ext cx="1295400" cy="533400"/>
          </a:xfrm>
          <a:prstGeom prst="line">
            <a:avLst/>
          </a:prstGeom>
          <a:ln w="57150">
            <a:solidFill>
              <a:srgbClr val="3333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6200000" flipH="1">
            <a:off x="2286000" y="2209800"/>
            <a:ext cx="1371600" cy="609600"/>
          </a:xfrm>
          <a:prstGeom prst="line">
            <a:avLst/>
          </a:prstGeom>
          <a:ln w="57150">
            <a:solidFill>
              <a:srgbClr val="3333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6200000" flipH="1">
            <a:off x="1219200" y="2286000"/>
            <a:ext cx="1295400" cy="533400"/>
          </a:xfrm>
          <a:prstGeom prst="line">
            <a:avLst/>
          </a:prstGeom>
          <a:ln w="57150">
            <a:solidFill>
              <a:srgbClr val="3333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1143000" y="3733800"/>
            <a:ext cx="1295400" cy="533400"/>
          </a:xfrm>
          <a:prstGeom prst="line">
            <a:avLst/>
          </a:prstGeom>
          <a:ln w="57150">
            <a:solidFill>
              <a:srgbClr val="3333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6200000" flipH="1">
            <a:off x="1676400" y="3657600"/>
            <a:ext cx="1295400" cy="533400"/>
          </a:xfrm>
          <a:prstGeom prst="line">
            <a:avLst/>
          </a:prstGeom>
          <a:ln w="57150">
            <a:solidFill>
              <a:srgbClr val="3333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143000" y="3200400"/>
            <a:ext cx="1066800" cy="1588"/>
          </a:xfrm>
          <a:prstGeom prst="line">
            <a:avLst/>
          </a:prstGeom>
          <a:ln w="57150">
            <a:solidFill>
              <a:srgbClr val="3333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133600" y="3200400"/>
            <a:ext cx="1066800" cy="1588"/>
          </a:xfrm>
          <a:prstGeom prst="line">
            <a:avLst/>
          </a:prstGeom>
          <a:ln w="57150">
            <a:solidFill>
              <a:srgbClr val="3333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524000" y="4648200"/>
            <a:ext cx="1066800" cy="1588"/>
          </a:xfrm>
          <a:prstGeom prst="line">
            <a:avLst/>
          </a:prstGeom>
          <a:ln w="57150">
            <a:solidFill>
              <a:srgbClr val="3333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1752600" y="2286000"/>
            <a:ext cx="1295400" cy="533400"/>
          </a:xfrm>
          <a:prstGeom prst="line">
            <a:avLst/>
          </a:prstGeom>
          <a:ln w="57150">
            <a:solidFill>
              <a:srgbClr val="3333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7" name="TextBox 33"/>
          <p:cNvSpPr txBox="1">
            <a:spLocks noChangeArrowheads="1"/>
          </p:cNvSpPr>
          <p:nvPr/>
        </p:nvSpPr>
        <p:spPr bwMode="auto">
          <a:xfrm>
            <a:off x="1447800" y="2514600"/>
            <a:ext cx="306388" cy="369888"/>
          </a:xfrm>
          <a:prstGeom prst="rect">
            <a:avLst/>
          </a:prstGeom>
          <a:noFill/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rgbClr val="CC00CC"/>
                </a:solidFill>
                <a:latin typeface="Calibri" charset="0"/>
              </a:rPr>
              <a:t>d</a:t>
            </a:r>
          </a:p>
        </p:txBody>
      </p:sp>
      <p:sp>
        <p:nvSpPr>
          <p:cNvPr id="5138" name="TextBox 34"/>
          <p:cNvSpPr txBox="1">
            <a:spLocks noChangeArrowheads="1"/>
          </p:cNvSpPr>
          <p:nvPr/>
        </p:nvSpPr>
        <p:spPr bwMode="auto">
          <a:xfrm>
            <a:off x="2635343" y="2514748"/>
            <a:ext cx="306388" cy="369888"/>
          </a:xfrm>
          <a:prstGeom prst="rect">
            <a:avLst/>
          </a:prstGeom>
          <a:noFill/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rgbClr val="CC00CC"/>
                </a:solidFill>
                <a:latin typeface="Calibri" charset="0"/>
              </a:rPr>
              <a:t>u</a:t>
            </a:r>
          </a:p>
        </p:txBody>
      </p:sp>
      <p:sp>
        <p:nvSpPr>
          <p:cNvPr id="5139" name="TextBox 35"/>
          <p:cNvSpPr txBox="1">
            <a:spLocks noChangeArrowheads="1"/>
          </p:cNvSpPr>
          <p:nvPr/>
        </p:nvSpPr>
        <p:spPr bwMode="auto">
          <a:xfrm>
            <a:off x="2057400" y="4038600"/>
            <a:ext cx="276225" cy="369888"/>
          </a:xfrm>
          <a:prstGeom prst="rect">
            <a:avLst/>
          </a:prstGeom>
          <a:noFill/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rgbClr val="CC00CC"/>
                </a:solidFill>
                <a:latin typeface="Calibri" charset="0"/>
              </a:rPr>
              <a:t>s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2590800" y="1524000"/>
            <a:ext cx="276225" cy="369888"/>
          </a:xfrm>
          <a:prstGeom prst="rect">
            <a:avLst/>
          </a:prstGeom>
          <a:solidFill>
            <a:srgbClr val="3333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charset="0"/>
              </a:rPr>
              <a:t>s</a:t>
            </a:r>
          </a:p>
        </p:txBody>
      </p:sp>
      <p:sp>
        <p:nvSpPr>
          <p:cNvPr id="5141" name="TextBox 37"/>
          <p:cNvSpPr txBox="1">
            <a:spLocks noChangeArrowheads="1"/>
          </p:cNvSpPr>
          <p:nvPr/>
        </p:nvSpPr>
        <p:spPr bwMode="auto">
          <a:xfrm>
            <a:off x="2590800" y="1306513"/>
            <a:ext cx="3063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charset="0"/>
              </a:rPr>
              <a:t>_</a:t>
            </a:r>
          </a:p>
        </p:txBody>
      </p:sp>
      <p:sp>
        <p:nvSpPr>
          <p:cNvPr id="5142" name="TextBox 39"/>
          <p:cNvSpPr txBox="1">
            <a:spLocks noChangeArrowheads="1"/>
          </p:cNvSpPr>
          <p:nvPr/>
        </p:nvSpPr>
        <p:spPr bwMode="auto">
          <a:xfrm>
            <a:off x="838200" y="3124200"/>
            <a:ext cx="3063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charset="0"/>
              </a:rPr>
              <a:t>_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3276600" y="3036888"/>
            <a:ext cx="306388" cy="368300"/>
          </a:xfrm>
          <a:prstGeom prst="rect">
            <a:avLst/>
          </a:prstGeom>
          <a:solidFill>
            <a:srgbClr val="3333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charset="0"/>
              </a:rPr>
              <a:t>d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3276600" y="2819400"/>
            <a:ext cx="3063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charset="0"/>
              </a:rPr>
              <a:t>_</a:t>
            </a:r>
          </a:p>
        </p:txBody>
      </p:sp>
      <p:sp>
        <p:nvSpPr>
          <p:cNvPr id="5145" name="TextBox 47"/>
          <p:cNvSpPr txBox="1">
            <a:spLocks noChangeArrowheads="1"/>
          </p:cNvSpPr>
          <p:nvPr/>
        </p:nvSpPr>
        <p:spPr bwMode="auto">
          <a:xfrm>
            <a:off x="8686800" y="4876800"/>
            <a:ext cx="3063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charset="0"/>
              </a:rPr>
              <a:t>_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1981200" y="3036888"/>
            <a:ext cx="306388" cy="368300"/>
          </a:xfrm>
          <a:prstGeom prst="rect">
            <a:avLst/>
          </a:prstGeom>
          <a:solidFill>
            <a:srgbClr val="3333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charset="0"/>
              </a:rPr>
              <a:t>u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1981200" y="2819400"/>
            <a:ext cx="3063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charset="0"/>
              </a:rPr>
              <a:t>_</a:t>
            </a:r>
          </a:p>
        </p:txBody>
      </p:sp>
      <p:sp>
        <p:nvSpPr>
          <p:cNvPr id="52" name="Oval 51"/>
          <p:cNvSpPr/>
          <p:nvPr/>
        </p:nvSpPr>
        <p:spPr>
          <a:xfrm>
            <a:off x="2438400" y="1447800"/>
            <a:ext cx="533400" cy="304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2438400" y="1371600"/>
            <a:ext cx="47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Calibri" charset="0"/>
              </a:rPr>
              <a:t>us</a:t>
            </a: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2590800" y="1143000"/>
            <a:ext cx="338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Calibri" charset="0"/>
              </a:rPr>
              <a:t>_</a:t>
            </a:r>
          </a:p>
        </p:txBody>
      </p:sp>
      <p:sp>
        <p:nvSpPr>
          <p:cNvPr id="55" name="Oval 54"/>
          <p:cNvSpPr/>
          <p:nvPr/>
        </p:nvSpPr>
        <p:spPr>
          <a:xfrm>
            <a:off x="3124200" y="3048000"/>
            <a:ext cx="533400" cy="304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3124200" y="2971800"/>
            <a:ext cx="5143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Calibri" charset="0"/>
              </a:rPr>
              <a:t>ud</a:t>
            </a: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3276600" y="2743200"/>
            <a:ext cx="338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Calibri" charset="0"/>
              </a:rPr>
              <a:t>_</a:t>
            </a:r>
          </a:p>
        </p:txBody>
      </p:sp>
      <p:sp>
        <p:nvSpPr>
          <p:cNvPr id="58" name="Oval 57"/>
          <p:cNvSpPr/>
          <p:nvPr/>
        </p:nvSpPr>
        <p:spPr>
          <a:xfrm>
            <a:off x="1905000" y="3048000"/>
            <a:ext cx="381000" cy="2286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1905000" y="2971800"/>
            <a:ext cx="3762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C00000"/>
                </a:solidFill>
                <a:latin typeface="Calibri" charset="0"/>
              </a:rPr>
              <a:t>uu</a:t>
            </a:r>
          </a:p>
        </p:txBody>
      </p:sp>
      <p:sp>
        <p:nvSpPr>
          <p:cNvPr id="63" name="Oval 62"/>
          <p:cNvSpPr/>
          <p:nvPr/>
        </p:nvSpPr>
        <p:spPr>
          <a:xfrm>
            <a:off x="1295400" y="1600200"/>
            <a:ext cx="533400" cy="304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1295400" y="1524000"/>
            <a:ext cx="47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Calibri" charset="0"/>
              </a:rPr>
              <a:t>ds</a:t>
            </a: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1447800" y="1295400"/>
            <a:ext cx="338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Calibri" charset="0"/>
              </a:rPr>
              <a:t>_</a:t>
            </a:r>
          </a:p>
        </p:txBody>
      </p:sp>
      <p:sp>
        <p:nvSpPr>
          <p:cNvPr id="66" name="Oval 65"/>
          <p:cNvSpPr/>
          <p:nvPr/>
        </p:nvSpPr>
        <p:spPr>
          <a:xfrm>
            <a:off x="533400" y="3124200"/>
            <a:ext cx="533400" cy="304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533400" y="3048000"/>
            <a:ext cx="5143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charset="0"/>
              </a:rPr>
              <a:t>du</a:t>
            </a:r>
          </a:p>
        </p:txBody>
      </p:sp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685800" y="2819400"/>
            <a:ext cx="338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Calibri" charset="0"/>
              </a:rPr>
              <a:t>_</a:t>
            </a:r>
          </a:p>
        </p:txBody>
      </p:sp>
      <p:sp>
        <p:nvSpPr>
          <p:cNvPr id="69" name="Oval 68"/>
          <p:cNvSpPr/>
          <p:nvPr/>
        </p:nvSpPr>
        <p:spPr>
          <a:xfrm>
            <a:off x="990600" y="4495800"/>
            <a:ext cx="533400" cy="304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990600" y="4419600"/>
            <a:ext cx="47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Calibri" charset="0"/>
              </a:rPr>
              <a:t>sd</a:t>
            </a:r>
          </a:p>
        </p:txBody>
      </p: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1143000" y="4191000"/>
            <a:ext cx="338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Calibri" charset="0"/>
              </a:rPr>
              <a:t>_</a:t>
            </a:r>
          </a:p>
        </p:txBody>
      </p:sp>
      <p:sp>
        <p:nvSpPr>
          <p:cNvPr id="72" name="Oval 71"/>
          <p:cNvSpPr/>
          <p:nvPr/>
        </p:nvSpPr>
        <p:spPr>
          <a:xfrm>
            <a:off x="2590800" y="4495800"/>
            <a:ext cx="533400" cy="304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2590800" y="4419600"/>
            <a:ext cx="47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Calibri" charset="0"/>
              </a:rPr>
              <a:t>su</a:t>
            </a:r>
          </a:p>
        </p:txBody>
      </p: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2743200" y="4191000"/>
            <a:ext cx="338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Calibri" charset="0"/>
              </a:rPr>
              <a:t>_</a:t>
            </a:r>
          </a:p>
        </p:txBody>
      </p:sp>
      <p:graphicFrame>
        <p:nvGraphicFramePr>
          <p:cNvPr id="48131" name="Object 3"/>
          <p:cNvGraphicFramePr>
            <a:graphicFrameLocks noChangeAspect="1"/>
          </p:cNvGraphicFramePr>
          <p:nvPr/>
        </p:nvGraphicFramePr>
        <p:xfrm>
          <a:off x="4427909" y="981869"/>
          <a:ext cx="3962400" cy="426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111" name="Photo Editor Photo" r:id="rId5" imgW="4885714" imgH="4409524" progId="">
                  <p:embed/>
                </p:oleObj>
              </mc:Choice>
              <mc:Fallback>
                <p:oleObj name="Photo Editor Photo" r:id="rId5" imgW="4885714" imgH="4409524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909" y="981869"/>
                        <a:ext cx="3962400" cy="426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" name="Oval 74"/>
          <p:cNvSpPr/>
          <p:nvPr/>
        </p:nvSpPr>
        <p:spPr>
          <a:xfrm>
            <a:off x="1905000" y="3276600"/>
            <a:ext cx="3810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1905000" y="3200400"/>
            <a:ext cx="457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C00000"/>
                </a:solidFill>
                <a:latin typeface="Calibri" charset="0"/>
              </a:rPr>
              <a:t>ss</a:t>
            </a:r>
          </a:p>
        </p:txBody>
      </p:sp>
      <p:sp>
        <p:nvSpPr>
          <p:cNvPr id="78" name="Oval 77"/>
          <p:cNvSpPr/>
          <p:nvPr/>
        </p:nvSpPr>
        <p:spPr>
          <a:xfrm>
            <a:off x="1905000" y="2895600"/>
            <a:ext cx="3810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9" name="TextBox 78"/>
          <p:cNvSpPr txBox="1">
            <a:spLocks noChangeArrowheads="1"/>
          </p:cNvSpPr>
          <p:nvPr/>
        </p:nvSpPr>
        <p:spPr bwMode="auto">
          <a:xfrm>
            <a:off x="1905000" y="2819400"/>
            <a:ext cx="3762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C00000"/>
                </a:solidFill>
                <a:latin typeface="Calibri" charset="0"/>
              </a:rPr>
              <a:t>dd</a:t>
            </a:r>
          </a:p>
        </p:txBody>
      </p:sp>
      <p:sp>
        <p:nvSpPr>
          <p:cNvPr id="80" name="TextBox 79"/>
          <p:cNvSpPr txBox="1">
            <a:spLocks noChangeArrowheads="1"/>
          </p:cNvSpPr>
          <p:nvPr/>
        </p:nvSpPr>
        <p:spPr bwMode="auto">
          <a:xfrm>
            <a:off x="1981200" y="2590800"/>
            <a:ext cx="2746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C00000"/>
                </a:solidFill>
                <a:latin typeface="Calibri" charset="0"/>
              </a:rPr>
              <a:t>_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938137" y="5210548"/>
            <a:ext cx="2748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Q=electric-charge (=I</a:t>
            </a:r>
            <a:r>
              <a:rPr lang="en-US" i="1" baseline="-25000" dirty="0" smtClean="0">
                <a:solidFill>
                  <a:schemeClr val="accent1">
                    <a:lumMod val="75000"/>
                  </a:schemeClr>
                </a:solidFill>
              </a:rPr>
              <a:t>z</a:t>
            </a:r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+Y/2)</a:t>
            </a:r>
            <a:endParaRPr lang="en-US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1" name="Straight Arrow Connector 60"/>
          <p:cNvCxnSpPr/>
          <p:nvPr/>
        </p:nvCxnSpPr>
        <p:spPr>
          <a:xfrm>
            <a:off x="2209800" y="2817812"/>
            <a:ext cx="1428750" cy="1588"/>
          </a:xfrm>
          <a:prstGeom prst="straightConnector1">
            <a:avLst/>
          </a:prstGeom>
          <a:ln w="12700"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rot="5400000" flipH="1" flipV="1">
            <a:off x="1742057" y="2278632"/>
            <a:ext cx="1853063" cy="1588"/>
          </a:xfrm>
          <a:prstGeom prst="straightConnector1">
            <a:avLst/>
          </a:prstGeom>
          <a:ln w="12700"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1524000" y="5865167"/>
            <a:ext cx="1226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9 states: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6584857" y="5786734"/>
            <a:ext cx="18054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SU(3) singlet</a:t>
            </a:r>
          </a:p>
          <a:p>
            <a:r>
              <a:rPr lang="en-US" sz="2400" dirty="0" smtClean="0">
                <a:solidFill>
                  <a:srgbClr val="800000"/>
                </a:solidFill>
              </a:rPr>
              <a:t>+ SU(3) octet</a:t>
            </a:r>
            <a:endParaRPr lang="en-US" sz="24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45" grpId="0" animBg="1"/>
      <p:bldP spid="45" grpId="1" animBg="1"/>
      <p:bldP spid="46" grpId="0"/>
      <p:bldP spid="46" grpId="1"/>
      <p:bldP spid="50" grpId="0" animBg="1"/>
      <p:bldP spid="50" grpId="1" animBg="1"/>
      <p:bldP spid="51" grpId="0"/>
      <p:bldP spid="52" grpId="0" animBg="1"/>
      <p:bldP spid="53" grpId="0"/>
      <p:bldP spid="54" grpId="0"/>
      <p:bldP spid="55" grpId="0" animBg="1"/>
      <p:bldP spid="56" grpId="0"/>
      <p:bldP spid="57" grpId="0"/>
      <p:bldP spid="58" grpId="0" animBg="1"/>
      <p:bldP spid="59" grpId="0"/>
      <p:bldP spid="63" grpId="0" animBg="1"/>
      <p:bldP spid="64" grpId="0"/>
      <p:bldP spid="65" grpId="0"/>
      <p:bldP spid="66" grpId="0" animBg="1"/>
      <p:bldP spid="67" grpId="0"/>
      <p:bldP spid="68" grpId="0"/>
      <p:bldP spid="69" grpId="0" animBg="1"/>
      <p:bldP spid="70" grpId="0"/>
      <p:bldP spid="71" grpId="0"/>
      <p:bldP spid="72" grpId="0" animBg="1"/>
      <p:bldP spid="73" grpId="0"/>
      <p:bldP spid="74" grpId="0"/>
      <p:bldP spid="75" grpId="0" animBg="1"/>
      <p:bldP spid="76" grpId="0"/>
      <p:bldP spid="78" grpId="0" animBg="1"/>
      <p:bldP spid="79" grpId="0"/>
      <p:bldP spid="80" grpId="0"/>
      <p:bldP spid="6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rot="16200000" flipH="1">
            <a:off x="3323592" y="3097163"/>
            <a:ext cx="1295400" cy="533400"/>
          </a:xfrm>
          <a:prstGeom prst="line">
            <a:avLst/>
          </a:prstGeom>
          <a:ln w="254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 rot="5400000">
            <a:off x="3780792" y="3097163"/>
            <a:ext cx="1295400" cy="533400"/>
          </a:xfrm>
          <a:prstGeom prst="line">
            <a:avLst/>
          </a:prstGeom>
          <a:ln w="254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3780792" y="2716163"/>
            <a:ext cx="914400" cy="1588"/>
          </a:xfrm>
          <a:prstGeom prst="line">
            <a:avLst/>
          </a:prstGeom>
          <a:ln w="254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4007805" y="3771851"/>
            <a:ext cx="304800" cy="304800"/>
          </a:xfrm>
          <a:prstGeom prst="ellips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extBox 31"/>
          <p:cNvSpPr txBox="1">
            <a:spLocks noChangeArrowheads="1"/>
          </p:cNvSpPr>
          <p:nvPr/>
        </p:nvSpPr>
        <p:spPr bwMode="auto">
          <a:xfrm>
            <a:off x="4007805" y="3706763"/>
            <a:ext cx="306387" cy="369888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s</a:t>
            </a:r>
          </a:p>
        </p:txBody>
      </p:sp>
      <p:sp>
        <p:nvSpPr>
          <p:cNvPr id="7" name="Oval 6"/>
          <p:cNvSpPr/>
          <p:nvPr/>
        </p:nvSpPr>
        <p:spPr>
          <a:xfrm>
            <a:off x="4680333" y="2563763"/>
            <a:ext cx="304800" cy="304800"/>
          </a:xfrm>
          <a:prstGeom prst="ellips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31"/>
          <p:cNvSpPr txBox="1">
            <a:spLocks noChangeArrowheads="1"/>
          </p:cNvSpPr>
          <p:nvPr/>
        </p:nvSpPr>
        <p:spPr bwMode="auto">
          <a:xfrm>
            <a:off x="4678746" y="2487563"/>
            <a:ext cx="306387" cy="369888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u</a:t>
            </a:r>
          </a:p>
        </p:txBody>
      </p:sp>
      <p:sp>
        <p:nvSpPr>
          <p:cNvPr id="9" name="Oval 8"/>
          <p:cNvSpPr/>
          <p:nvPr/>
        </p:nvSpPr>
        <p:spPr>
          <a:xfrm>
            <a:off x="3426462" y="2563763"/>
            <a:ext cx="304800" cy="304800"/>
          </a:xfrm>
          <a:prstGeom prst="ellips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TextBox 31"/>
          <p:cNvSpPr txBox="1">
            <a:spLocks noChangeArrowheads="1"/>
          </p:cNvSpPr>
          <p:nvPr/>
        </p:nvSpPr>
        <p:spPr bwMode="auto">
          <a:xfrm>
            <a:off x="3426462" y="2498676"/>
            <a:ext cx="306388" cy="369887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d</a:t>
            </a:r>
          </a:p>
        </p:txBody>
      </p:sp>
      <p:cxnSp>
        <p:nvCxnSpPr>
          <p:cNvPr id="22" name="Straight Connector 21"/>
          <p:cNvCxnSpPr/>
          <p:nvPr/>
        </p:nvCxnSpPr>
        <p:spPr>
          <a:xfrm rot="16200000" flipH="1">
            <a:off x="3889377" y="2784300"/>
            <a:ext cx="1295400" cy="53340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4422777" y="2784300"/>
            <a:ext cx="1295400" cy="53340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422777" y="2403300"/>
            <a:ext cx="914400" cy="1588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4649790" y="3458988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TextBox 31"/>
          <p:cNvSpPr txBox="1">
            <a:spLocks noChangeArrowheads="1"/>
          </p:cNvSpPr>
          <p:nvPr/>
        </p:nvSpPr>
        <p:spPr bwMode="auto">
          <a:xfrm>
            <a:off x="4649790" y="3393900"/>
            <a:ext cx="306387" cy="369888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s</a:t>
            </a:r>
          </a:p>
        </p:txBody>
      </p:sp>
      <p:sp>
        <p:nvSpPr>
          <p:cNvPr id="27" name="Oval 26"/>
          <p:cNvSpPr/>
          <p:nvPr/>
        </p:nvSpPr>
        <p:spPr>
          <a:xfrm>
            <a:off x="5108577" y="22509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TextBox 31"/>
          <p:cNvSpPr txBox="1">
            <a:spLocks noChangeArrowheads="1"/>
          </p:cNvSpPr>
          <p:nvPr/>
        </p:nvSpPr>
        <p:spPr bwMode="auto">
          <a:xfrm>
            <a:off x="5106990" y="2174700"/>
            <a:ext cx="306387" cy="369888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u</a:t>
            </a:r>
          </a:p>
        </p:txBody>
      </p:sp>
      <p:sp>
        <p:nvSpPr>
          <p:cNvPr id="29" name="Oval 28"/>
          <p:cNvSpPr/>
          <p:nvPr/>
        </p:nvSpPr>
        <p:spPr>
          <a:xfrm>
            <a:off x="4194177" y="22509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TextBox 31"/>
          <p:cNvSpPr txBox="1">
            <a:spLocks noChangeArrowheads="1"/>
          </p:cNvSpPr>
          <p:nvPr/>
        </p:nvSpPr>
        <p:spPr bwMode="auto">
          <a:xfrm>
            <a:off x="4194177" y="2185813"/>
            <a:ext cx="306388" cy="369887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d</a:t>
            </a:r>
          </a:p>
        </p:txBody>
      </p:sp>
      <p:cxnSp>
        <p:nvCxnSpPr>
          <p:cNvPr id="31" name="Straight Connector 30"/>
          <p:cNvCxnSpPr/>
          <p:nvPr/>
        </p:nvCxnSpPr>
        <p:spPr>
          <a:xfrm rot="16200000" flipH="1">
            <a:off x="2665857" y="2792175"/>
            <a:ext cx="1295400" cy="53340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3199257" y="2792175"/>
            <a:ext cx="1295400" cy="53340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967922" y="2466276"/>
            <a:ext cx="914400" cy="1588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3426270" y="3466863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TextBox 31"/>
          <p:cNvSpPr txBox="1">
            <a:spLocks noChangeArrowheads="1"/>
          </p:cNvSpPr>
          <p:nvPr/>
        </p:nvSpPr>
        <p:spPr bwMode="auto">
          <a:xfrm>
            <a:off x="3426270" y="3401775"/>
            <a:ext cx="306387" cy="369888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s</a:t>
            </a:r>
          </a:p>
        </p:txBody>
      </p:sp>
      <p:sp>
        <p:nvSpPr>
          <p:cNvPr id="36" name="Oval 35"/>
          <p:cNvSpPr/>
          <p:nvPr/>
        </p:nvSpPr>
        <p:spPr>
          <a:xfrm>
            <a:off x="3885057" y="2258775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TextBox 31"/>
          <p:cNvSpPr txBox="1">
            <a:spLocks noChangeArrowheads="1"/>
          </p:cNvSpPr>
          <p:nvPr/>
        </p:nvSpPr>
        <p:spPr bwMode="auto">
          <a:xfrm>
            <a:off x="3883470" y="2182575"/>
            <a:ext cx="306387" cy="369888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u</a:t>
            </a:r>
          </a:p>
        </p:txBody>
      </p:sp>
      <p:sp>
        <p:nvSpPr>
          <p:cNvPr id="38" name="Oval 37"/>
          <p:cNvSpPr/>
          <p:nvPr/>
        </p:nvSpPr>
        <p:spPr>
          <a:xfrm>
            <a:off x="2970657" y="2258775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TextBox 31"/>
          <p:cNvSpPr txBox="1">
            <a:spLocks noChangeArrowheads="1"/>
          </p:cNvSpPr>
          <p:nvPr/>
        </p:nvSpPr>
        <p:spPr bwMode="auto">
          <a:xfrm>
            <a:off x="2970657" y="2193688"/>
            <a:ext cx="306388" cy="369887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d</a:t>
            </a:r>
          </a:p>
        </p:txBody>
      </p:sp>
      <p:cxnSp>
        <p:nvCxnSpPr>
          <p:cNvPr id="40" name="Straight Connector 39"/>
          <p:cNvCxnSpPr/>
          <p:nvPr/>
        </p:nvCxnSpPr>
        <p:spPr>
          <a:xfrm rot="16200000" flipH="1">
            <a:off x="3231642" y="3835900"/>
            <a:ext cx="1295400" cy="53340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3765042" y="3835900"/>
            <a:ext cx="1295400" cy="53340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765042" y="3454900"/>
            <a:ext cx="914400" cy="1588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3992055" y="4510588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4" name="TextBox 31"/>
          <p:cNvSpPr txBox="1">
            <a:spLocks noChangeArrowheads="1"/>
          </p:cNvSpPr>
          <p:nvPr/>
        </p:nvSpPr>
        <p:spPr bwMode="auto">
          <a:xfrm>
            <a:off x="3992055" y="4445500"/>
            <a:ext cx="306387" cy="369888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s</a:t>
            </a:r>
          </a:p>
        </p:txBody>
      </p:sp>
      <p:sp>
        <p:nvSpPr>
          <p:cNvPr id="45" name="Oval 44"/>
          <p:cNvSpPr/>
          <p:nvPr/>
        </p:nvSpPr>
        <p:spPr>
          <a:xfrm>
            <a:off x="4450842" y="33025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6" name="TextBox 31"/>
          <p:cNvSpPr txBox="1">
            <a:spLocks noChangeArrowheads="1"/>
          </p:cNvSpPr>
          <p:nvPr/>
        </p:nvSpPr>
        <p:spPr bwMode="auto">
          <a:xfrm>
            <a:off x="4449255" y="3226300"/>
            <a:ext cx="306387" cy="369888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u</a:t>
            </a:r>
          </a:p>
        </p:txBody>
      </p:sp>
      <p:sp>
        <p:nvSpPr>
          <p:cNvPr id="47" name="Oval 46"/>
          <p:cNvSpPr/>
          <p:nvPr/>
        </p:nvSpPr>
        <p:spPr>
          <a:xfrm>
            <a:off x="3536442" y="33025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8" name="TextBox 31"/>
          <p:cNvSpPr txBox="1">
            <a:spLocks noChangeArrowheads="1"/>
          </p:cNvSpPr>
          <p:nvPr/>
        </p:nvSpPr>
        <p:spPr bwMode="auto">
          <a:xfrm>
            <a:off x="3536442" y="3237413"/>
            <a:ext cx="306388" cy="369887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d</a:t>
            </a:r>
          </a:p>
        </p:txBody>
      </p:sp>
      <p:cxnSp>
        <p:nvCxnSpPr>
          <p:cNvPr id="125" name="Straight Connector 124"/>
          <p:cNvCxnSpPr/>
          <p:nvPr/>
        </p:nvCxnSpPr>
        <p:spPr>
          <a:xfrm rot="16200000" flipH="1">
            <a:off x="-189357" y="3194575"/>
            <a:ext cx="1295400" cy="533400"/>
          </a:xfrm>
          <a:prstGeom prst="line">
            <a:avLst/>
          </a:prstGeom>
          <a:ln w="254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rot="5400000">
            <a:off x="267843" y="3194575"/>
            <a:ext cx="1295400" cy="533400"/>
          </a:xfrm>
          <a:prstGeom prst="line">
            <a:avLst/>
          </a:prstGeom>
          <a:ln w="254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>
            <a:off x="267843" y="2813575"/>
            <a:ext cx="914400" cy="1588"/>
          </a:xfrm>
          <a:prstGeom prst="line">
            <a:avLst/>
          </a:prstGeom>
          <a:ln w="254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Oval 127"/>
          <p:cNvSpPr/>
          <p:nvPr/>
        </p:nvSpPr>
        <p:spPr>
          <a:xfrm>
            <a:off x="494856" y="3869263"/>
            <a:ext cx="304800" cy="304800"/>
          </a:xfrm>
          <a:prstGeom prst="ellips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9" name="TextBox 31"/>
          <p:cNvSpPr txBox="1">
            <a:spLocks noChangeArrowheads="1"/>
          </p:cNvSpPr>
          <p:nvPr/>
        </p:nvSpPr>
        <p:spPr bwMode="auto">
          <a:xfrm>
            <a:off x="494856" y="3804175"/>
            <a:ext cx="306387" cy="369888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s</a:t>
            </a:r>
          </a:p>
        </p:txBody>
      </p:sp>
      <p:sp>
        <p:nvSpPr>
          <p:cNvPr id="130" name="Oval 129"/>
          <p:cNvSpPr/>
          <p:nvPr/>
        </p:nvSpPr>
        <p:spPr>
          <a:xfrm>
            <a:off x="953643" y="2661175"/>
            <a:ext cx="304800" cy="304800"/>
          </a:xfrm>
          <a:prstGeom prst="ellips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1" name="TextBox 31"/>
          <p:cNvSpPr txBox="1">
            <a:spLocks noChangeArrowheads="1"/>
          </p:cNvSpPr>
          <p:nvPr/>
        </p:nvSpPr>
        <p:spPr bwMode="auto">
          <a:xfrm>
            <a:off x="952056" y="2584975"/>
            <a:ext cx="306387" cy="369888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u</a:t>
            </a:r>
          </a:p>
        </p:txBody>
      </p:sp>
      <p:sp>
        <p:nvSpPr>
          <p:cNvPr id="132" name="Oval 131"/>
          <p:cNvSpPr/>
          <p:nvPr/>
        </p:nvSpPr>
        <p:spPr>
          <a:xfrm>
            <a:off x="39243" y="2661175"/>
            <a:ext cx="304800" cy="304800"/>
          </a:xfrm>
          <a:prstGeom prst="ellips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3" name="TextBox 31"/>
          <p:cNvSpPr txBox="1">
            <a:spLocks noChangeArrowheads="1"/>
          </p:cNvSpPr>
          <p:nvPr/>
        </p:nvSpPr>
        <p:spPr bwMode="auto">
          <a:xfrm>
            <a:off x="39243" y="2596088"/>
            <a:ext cx="306388" cy="369887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d</a:t>
            </a:r>
          </a:p>
        </p:txBody>
      </p:sp>
      <p:cxnSp>
        <p:nvCxnSpPr>
          <p:cNvPr id="134" name="Straight Connector 133"/>
          <p:cNvCxnSpPr/>
          <p:nvPr/>
        </p:nvCxnSpPr>
        <p:spPr>
          <a:xfrm rot="16200000" flipH="1">
            <a:off x="1182243" y="3194575"/>
            <a:ext cx="1295400" cy="53340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 rot="5400000">
            <a:off x="1715643" y="3194575"/>
            <a:ext cx="1295400" cy="53340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>
            <a:off x="1715643" y="2826150"/>
            <a:ext cx="914400" cy="1588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Oval 137"/>
          <p:cNvSpPr/>
          <p:nvPr/>
        </p:nvSpPr>
        <p:spPr>
          <a:xfrm>
            <a:off x="1942656" y="3869263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9" name="TextBox 31"/>
          <p:cNvSpPr txBox="1">
            <a:spLocks noChangeArrowheads="1"/>
          </p:cNvSpPr>
          <p:nvPr/>
        </p:nvSpPr>
        <p:spPr bwMode="auto">
          <a:xfrm>
            <a:off x="1942656" y="3804175"/>
            <a:ext cx="306387" cy="369888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s</a:t>
            </a:r>
          </a:p>
        </p:txBody>
      </p:sp>
      <p:sp>
        <p:nvSpPr>
          <p:cNvPr id="140" name="Oval 139"/>
          <p:cNvSpPr/>
          <p:nvPr/>
        </p:nvSpPr>
        <p:spPr>
          <a:xfrm>
            <a:off x="2401443" y="2661175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1" name="TextBox 31"/>
          <p:cNvSpPr txBox="1">
            <a:spLocks noChangeArrowheads="1"/>
          </p:cNvSpPr>
          <p:nvPr/>
        </p:nvSpPr>
        <p:spPr bwMode="auto">
          <a:xfrm>
            <a:off x="2399856" y="2584975"/>
            <a:ext cx="306387" cy="369888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u</a:t>
            </a:r>
          </a:p>
        </p:txBody>
      </p:sp>
      <p:sp>
        <p:nvSpPr>
          <p:cNvPr id="142" name="Oval 141"/>
          <p:cNvSpPr/>
          <p:nvPr/>
        </p:nvSpPr>
        <p:spPr>
          <a:xfrm>
            <a:off x="1487043" y="2661175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3" name="TextBox 31"/>
          <p:cNvSpPr txBox="1">
            <a:spLocks noChangeArrowheads="1"/>
          </p:cNvSpPr>
          <p:nvPr/>
        </p:nvSpPr>
        <p:spPr bwMode="auto">
          <a:xfrm>
            <a:off x="1487043" y="2596088"/>
            <a:ext cx="306388" cy="369887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d</a:t>
            </a:r>
          </a:p>
        </p:txBody>
      </p:sp>
      <p:sp>
        <p:nvSpPr>
          <p:cNvPr id="144" name="TextBox 40"/>
          <p:cNvSpPr txBox="1">
            <a:spLocks noChangeArrowheads="1"/>
          </p:cNvSpPr>
          <p:nvPr/>
        </p:nvSpPr>
        <p:spPr bwMode="auto">
          <a:xfrm flipH="1">
            <a:off x="2706243" y="3174825"/>
            <a:ext cx="381000" cy="523875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CC00CC"/>
                </a:solidFill>
                <a:latin typeface="Calibri" pitchFamily="-110" charset="0"/>
                <a:sym typeface="Symbol" pitchFamily="-110" charset="2"/>
              </a:rPr>
              <a:t>=</a:t>
            </a:r>
            <a:endParaRPr lang="en-US" sz="2800" b="1" dirty="0">
              <a:solidFill>
                <a:srgbClr val="CC00CC"/>
              </a:solidFill>
              <a:latin typeface="Calibri" pitchFamily="-110" charset="0"/>
            </a:endParaRPr>
          </a:p>
        </p:txBody>
      </p:sp>
      <p:pic>
        <p:nvPicPr>
          <p:cNvPr id="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8122" y="9304"/>
            <a:ext cx="4689868" cy="139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" name="Title 146"/>
          <p:cNvSpPr>
            <a:spLocks noGrp="1"/>
          </p:cNvSpPr>
          <p:nvPr>
            <p:ph type="title"/>
          </p:nvPr>
        </p:nvSpPr>
        <p:spPr>
          <a:xfrm>
            <a:off x="-155121" y="-37728"/>
            <a:ext cx="2630043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QCD </a:t>
            </a:r>
            <a:r>
              <a:rPr lang="en-US" dirty="0" err="1" smtClean="0"/>
              <a:t>diquarks</a:t>
            </a:r>
            <a:r>
              <a:rPr lang="en-US" dirty="0" smtClean="0"/>
              <a:t>?</a:t>
            </a:r>
            <a:endParaRPr lang="en-US" dirty="0"/>
          </a:p>
        </p:txBody>
      </p:sp>
      <p:graphicFrame>
        <p:nvGraphicFramePr>
          <p:cNvPr id="148" name="Object 147"/>
          <p:cNvGraphicFramePr>
            <a:graphicFrameLocks noChangeAspect="1"/>
          </p:cNvGraphicFramePr>
          <p:nvPr/>
        </p:nvGraphicFramePr>
        <p:xfrm>
          <a:off x="1088674" y="3168031"/>
          <a:ext cx="567922" cy="5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989" name="Equation" r:id="rId4" imgW="165100" imgH="165100" progId="Equation.DSMT4">
                  <p:embed/>
                </p:oleObj>
              </mc:Choice>
              <mc:Fallback>
                <p:oleObj name="Equation" r:id="rId4" imgW="165100" imgH="1651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8674" y="3168031"/>
                        <a:ext cx="567922" cy="566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287755" y="1401042"/>
            <a:ext cx="2759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instead of combining </a:t>
            </a:r>
            <a:r>
              <a:rPr lang="en-US" dirty="0" err="1" smtClean="0">
                <a:solidFill>
                  <a:srgbClr val="800000"/>
                </a:solidFill>
              </a:rPr>
              <a:t>q</a:t>
            </a:r>
            <a:r>
              <a:rPr lang="en-US" dirty="0" smtClean="0">
                <a:solidFill>
                  <a:srgbClr val="800000"/>
                </a:solidFill>
              </a:rPr>
              <a:t> &amp; </a:t>
            </a:r>
            <a:r>
              <a:rPr lang="en-US" dirty="0" err="1" smtClean="0">
                <a:solidFill>
                  <a:srgbClr val="800000"/>
                </a:solidFill>
              </a:rPr>
              <a:t>q</a:t>
            </a:r>
            <a:r>
              <a:rPr lang="en-US" dirty="0" smtClean="0">
                <a:solidFill>
                  <a:srgbClr val="800000"/>
                </a:solidFill>
              </a:rPr>
              <a:t>,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                      combine </a:t>
            </a:r>
            <a:r>
              <a:rPr lang="en-US" dirty="0" err="1" smtClean="0">
                <a:solidFill>
                  <a:srgbClr val="800000"/>
                </a:solidFill>
              </a:rPr>
              <a:t>q</a:t>
            </a:r>
            <a:r>
              <a:rPr lang="en-US" dirty="0" smtClean="0">
                <a:solidFill>
                  <a:srgbClr val="800000"/>
                </a:solidFill>
              </a:rPr>
              <a:t> &amp; </a:t>
            </a:r>
            <a:r>
              <a:rPr lang="en-US" dirty="0" err="1" smtClean="0">
                <a:solidFill>
                  <a:srgbClr val="800000"/>
                </a:solidFill>
              </a:rPr>
              <a:t>q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 rot="10800000">
            <a:off x="2665290" y="147451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_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3695" y="5368187"/>
            <a:ext cx="838200" cy="228600"/>
          </a:xfrm>
          <a:prstGeom prst="rect">
            <a:avLst/>
          </a:prstGeom>
        </p:spPr>
      </p:pic>
      <p:sp>
        <p:nvSpPr>
          <p:cNvPr id="63" name="Oval 62"/>
          <p:cNvSpPr/>
          <p:nvPr/>
        </p:nvSpPr>
        <p:spPr>
          <a:xfrm>
            <a:off x="2170122" y="5309806"/>
            <a:ext cx="304800" cy="304800"/>
          </a:xfrm>
          <a:prstGeom prst="ellips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4" name="TextBox 31"/>
          <p:cNvSpPr txBox="1">
            <a:spLocks noChangeArrowheads="1"/>
          </p:cNvSpPr>
          <p:nvPr/>
        </p:nvSpPr>
        <p:spPr bwMode="auto">
          <a:xfrm>
            <a:off x="2170121" y="5244719"/>
            <a:ext cx="378001" cy="369332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i="1" dirty="0" err="1" smtClean="0">
                <a:solidFill>
                  <a:schemeClr val="bg1"/>
                </a:solidFill>
                <a:latin typeface="Calibri" pitchFamily="-110" charset="0"/>
              </a:rPr>
              <a:t>q</a:t>
            </a:r>
            <a:r>
              <a:rPr lang="en-US" b="1" i="1" dirty="0" smtClean="0">
                <a:solidFill>
                  <a:schemeClr val="bg1"/>
                </a:solidFill>
                <a:latin typeface="Calibri" pitchFamily="-110" charset="0"/>
              </a:rPr>
              <a:t>’</a:t>
            </a:r>
            <a:endParaRPr lang="en-US" b="1" i="1" dirty="0">
              <a:solidFill>
                <a:schemeClr val="bg1"/>
              </a:solidFill>
              <a:latin typeface="Calibri" pitchFamily="-110" charset="0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1107789" y="5340622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6" name="TextBox 31"/>
          <p:cNvSpPr txBox="1">
            <a:spLocks noChangeArrowheads="1"/>
          </p:cNvSpPr>
          <p:nvPr/>
        </p:nvSpPr>
        <p:spPr bwMode="auto">
          <a:xfrm>
            <a:off x="1061379" y="5275535"/>
            <a:ext cx="306387" cy="369887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 dirty="0" err="1" smtClean="0">
                <a:solidFill>
                  <a:schemeClr val="bg1"/>
                </a:solidFill>
                <a:latin typeface="Calibri" pitchFamily="-110" charset="0"/>
              </a:rPr>
              <a:t>q</a:t>
            </a:r>
            <a:endParaRPr lang="en-US" b="1" i="1" dirty="0">
              <a:solidFill>
                <a:schemeClr val="bg1"/>
              </a:solidFill>
              <a:latin typeface="Calibri" pitchFamily="-110" charset="0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8051" y="5386115"/>
            <a:ext cx="838200" cy="228600"/>
          </a:xfrm>
          <a:prstGeom prst="rect">
            <a:avLst/>
          </a:prstGeom>
        </p:spPr>
      </p:pic>
      <p:sp>
        <p:nvSpPr>
          <p:cNvPr id="68" name="Oval 67"/>
          <p:cNvSpPr/>
          <p:nvPr/>
        </p:nvSpPr>
        <p:spPr>
          <a:xfrm>
            <a:off x="4284478" y="5327734"/>
            <a:ext cx="304800" cy="304800"/>
          </a:xfrm>
          <a:prstGeom prst="ellipse">
            <a:avLst/>
          </a:prstGeom>
          <a:solidFill>
            <a:srgbClr val="21F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9" name="TextBox 31"/>
          <p:cNvSpPr txBox="1">
            <a:spLocks noChangeArrowheads="1"/>
          </p:cNvSpPr>
          <p:nvPr/>
        </p:nvSpPr>
        <p:spPr bwMode="auto">
          <a:xfrm>
            <a:off x="4278424" y="5262040"/>
            <a:ext cx="378001" cy="369332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i="1" dirty="0" err="1" smtClean="0">
                <a:solidFill>
                  <a:srgbClr val="008000"/>
                </a:solidFill>
                <a:latin typeface="Calibri" pitchFamily="-110" charset="0"/>
              </a:rPr>
              <a:t>q</a:t>
            </a:r>
            <a:endParaRPr lang="en-US" b="1" i="1" dirty="0">
              <a:solidFill>
                <a:srgbClr val="008000"/>
              </a:solidFill>
              <a:latin typeface="Calibri" pitchFamily="-110" charset="0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3222145" y="535855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1" name="TextBox 31"/>
          <p:cNvSpPr txBox="1">
            <a:spLocks noChangeArrowheads="1"/>
          </p:cNvSpPr>
          <p:nvPr/>
        </p:nvSpPr>
        <p:spPr bwMode="auto">
          <a:xfrm>
            <a:off x="3175735" y="5293463"/>
            <a:ext cx="306387" cy="369887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 dirty="0" err="1" smtClean="0">
                <a:solidFill>
                  <a:schemeClr val="bg1"/>
                </a:solidFill>
                <a:latin typeface="Calibri" pitchFamily="-110" charset="0"/>
              </a:rPr>
              <a:t>q</a:t>
            </a:r>
            <a:endParaRPr lang="en-US" b="1" i="1" dirty="0">
              <a:solidFill>
                <a:schemeClr val="bg1"/>
              </a:solidFill>
              <a:latin typeface="Calibri" pitchFamily="-110" charset="0"/>
            </a:endParaRPr>
          </a:p>
        </p:txBody>
      </p:sp>
      <p:sp>
        <p:nvSpPr>
          <p:cNvPr id="72" name="TextBox 31"/>
          <p:cNvSpPr txBox="1">
            <a:spLocks noChangeArrowheads="1"/>
          </p:cNvSpPr>
          <p:nvPr/>
        </p:nvSpPr>
        <p:spPr bwMode="auto">
          <a:xfrm>
            <a:off x="4301005" y="5086899"/>
            <a:ext cx="378001" cy="369332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i="1" dirty="0" smtClean="0">
                <a:solidFill>
                  <a:srgbClr val="008000"/>
                </a:solidFill>
                <a:latin typeface="Calibri" pitchFamily="-110" charset="0"/>
              </a:rPr>
              <a:t>_</a:t>
            </a:r>
            <a:endParaRPr lang="en-US" b="1" i="1" dirty="0">
              <a:solidFill>
                <a:srgbClr val="008000"/>
              </a:solidFill>
              <a:latin typeface="Calibri" pitchFamily="-110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779" y="5596787"/>
            <a:ext cx="4822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short distance </a:t>
            </a:r>
            <a:r>
              <a:rPr lang="en-US" sz="2000" b="1" dirty="0" err="1" smtClean="0"/>
              <a:t>q-q</a:t>
            </a:r>
            <a:r>
              <a:rPr lang="en-US" dirty="0" smtClean="0"/>
              <a:t> binding force = ½ that for </a:t>
            </a:r>
            <a:r>
              <a:rPr lang="en-US" sz="2000" b="1" dirty="0" err="1" smtClean="0"/>
              <a:t>q-q</a:t>
            </a:r>
            <a:endParaRPr lang="en-US" sz="2000" b="1" dirty="0"/>
          </a:p>
        </p:txBody>
      </p:sp>
      <p:sp>
        <p:nvSpPr>
          <p:cNvPr id="74" name="TextBox 73"/>
          <p:cNvSpPr txBox="1"/>
          <p:nvPr/>
        </p:nvSpPr>
        <p:spPr>
          <a:xfrm rot="10800000">
            <a:off x="4445016" y="567343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_</a:t>
            </a:r>
            <a:endParaRPr lang="en-US" sz="2000" b="1" dirty="0"/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4625" y="113738"/>
            <a:ext cx="1619633" cy="2079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/>
      <p:bldP spid="65" grpId="0" animBg="1"/>
      <p:bldP spid="66" grpId="0"/>
      <p:bldP spid="68" grpId="0" animBg="1"/>
      <p:bldP spid="69" grpId="0"/>
      <p:bldP spid="70" grpId="0" animBg="1"/>
      <p:bldP spid="71" grpId="0"/>
      <p:bldP spid="7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rot="16200000" flipH="1">
            <a:off x="3323592" y="3097163"/>
            <a:ext cx="1295400" cy="533400"/>
          </a:xfrm>
          <a:prstGeom prst="line">
            <a:avLst/>
          </a:prstGeom>
          <a:ln w="254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 rot="5400000">
            <a:off x="3780792" y="3097163"/>
            <a:ext cx="1295400" cy="533400"/>
          </a:xfrm>
          <a:prstGeom prst="line">
            <a:avLst/>
          </a:prstGeom>
          <a:ln w="254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3780792" y="2716163"/>
            <a:ext cx="914400" cy="1588"/>
          </a:xfrm>
          <a:prstGeom prst="line">
            <a:avLst/>
          </a:prstGeom>
          <a:ln w="254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4007805" y="3771851"/>
            <a:ext cx="304800" cy="304800"/>
          </a:xfrm>
          <a:prstGeom prst="ellips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extBox 31"/>
          <p:cNvSpPr txBox="1">
            <a:spLocks noChangeArrowheads="1"/>
          </p:cNvSpPr>
          <p:nvPr/>
        </p:nvSpPr>
        <p:spPr bwMode="auto">
          <a:xfrm>
            <a:off x="4007805" y="3706763"/>
            <a:ext cx="306387" cy="369888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s</a:t>
            </a:r>
          </a:p>
        </p:txBody>
      </p:sp>
      <p:sp>
        <p:nvSpPr>
          <p:cNvPr id="7" name="Oval 6"/>
          <p:cNvSpPr/>
          <p:nvPr/>
        </p:nvSpPr>
        <p:spPr>
          <a:xfrm>
            <a:off x="4680333" y="2563763"/>
            <a:ext cx="304800" cy="304800"/>
          </a:xfrm>
          <a:prstGeom prst="ellips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31"/>
          <p:cNvSpPr txBox="1">
            <a:spLocks noChangeArrowheads="1"/>
          </p:cNvSpPr>
          <p:nvPr/>
        </p:nvSpPr>
        <p:spPr bwMode="auto">
          <a:xfrm>
            <a:off x="4678746" y="2487563"/>
            <a:ext cx="306387" cy="369888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u</a:t>
            </a:r>
          </a:p>
        </p:txBody>
      </p:sp>
      <p:sp>
        <p:nvSpPr>
          <p:cNvPr id="9" name="Oval 8"/>
          <p:cNvSpPr/>
          <p:nvPr/>
        </p:nvSpPr>
        <p:spPr>
          <a:xfrm>
            <a:off x="3426462" y="2563763"/>
            <a:ext cx="304800" cy="304800"/>
          </a:xfrm>
          <a:prstGeom prst="ellips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TextBox 31"/>
          <p:cNvSpPr txBox="1">
            <a:spLocks noChangeArrowheads="1"/>
          </p:cNvSpPr>
          <p:nvPr/>
        </p:nvSpPr>
        <p:spPr bwMode="auto">
          <a:xfrm>
            <a:off x="3426462" y="2498676"/>
            <a:ext cx="306388" cy="369887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d</a:t>
            </a:r>
          </a:p>
        </p:txBody>
      </p:sp>
      <p:cxnSp>
        <p:nvCxnSpPr>
          <p:cNvPr id="22" name="Straight Connector 21"/>
          <p:cNvCxnSpPr/>
          <p:nvPr/>
        </p:nvCxnSpPr>
        <p:spPr>
          <a:xfrm rot="16200000" flipH="1">
            <a:off x="3889377" y="2784300"/>
            <a:ext cx="1295400" cy="53340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4422777" y="2784300"/>
            <a:ext cx="1295400" cy="53340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422777" y="2403300"/>
            <a:ext cx="914400" cy="1588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4649790" y="3458988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TextBox 31"/>
          <p:cNvSpPr txBox="1">
            <a:spLocks noChangeArrowheads="1"/>
          </p:cNvSpPr>
          <p:nvPr/>
        </p:nvSpPr>
        <p:spPr bwMode="auto">
          <a:xfrm>
            <a:off x="4649790" y="3393900"/>
            <a:ext cx="306387" cy="369888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s</a:t>
            </a:r>
          </a:p>
        </p:txBody>
      </p:sp>
      <p:sp>
        <p:nvSpPr>
          <p:cNvPr id="27" name="Oval 26"/>
          <p:cNvSpPr/>
          <p:nvPr/>
        </p:nvSpPr>
        <p:spPr>
          <a:xfrm>
            <a:off x="5108577" y="22509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TextBox 31"/>
          <p:cNvSpPr txBox="1">
            <a:spLocks noChangeArrowheads="1"/>
          </p:cNvSpPr>
          <p:nvPr/>
        </p:nvSpPr>
        <p:spPr bwMode="auto">
          <a:xfrm>
            <a:off x="5106990" y="2174700"/>
            <a:ext cx="306387" cy="369888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u</a:t>
            </a:r>
          </a:p>
        </p:txBody>
      </p:sp>
      <p:sp>
        <p:nvSpPr>
          <p:cNvPr id="29" name="Oval 28"/>
          <p:cNvSpPr/>
          <p:nvPr/>
        </p:nvSpPr>
        <p:spPr>
          <a:xfrm>
            <a:off x="4194177" y="22509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TextBox 31"/>
          <p:cNvSpPr txBox="1">
            <a:spLocks noChangeArrowheads="1"/>
          </p:cNvSpPr>
          <p:nvPr/>
        </p:nvSpPr>
        <p:spPr bwMode="auto">
          <a:xfrm>
            <a:off x="4194177" y="2185813"/>
            <a:ext cx="306388" cy="369887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d</a:t>
            </a:r>
          </a:p>
        </p:txBody>
      </p:sp>
      <p:cxnSp>
        <p:nvCxnSpPr>
          <p:cNvPr id="31" name="Straight Connector 30"/>
          <p:cNvCxnSpPr/>
          <p:nvPr/>
        </p:nvCxnSpPr>
        <p:spPr>
          <a:xfrm rot="16200000" flipH="1">
            <a:off x="2665857" y="2792175"/>
            <a:ext cx="1295400" cy="53340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3199257" y="2792175"/>
            <a:ext cx="1295400" cy="53340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199257" y="2411175"/>
            <a:ext cx="914400" cy="1588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3426270" y="3466863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TextBox 31"/>
          <p:cNvSpPr txBox="1">
            <a:spLocks noChangeArrowheads="1"/>
          </p:cNvSpPr>
          <p:nvPr/>
        </p:nvSpPr>
        <p:spPr bwMode="auto">
          <a:xfrm>
            <a:off x="3426270" y="3401775"/>
            <a:ext cx="306387" cy="369888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s</a:t>
            </a:r>
          </a:p>
        </p:txBody>
      </p:sp>
      <p:sp>
        <p:nvSpPr>
          <p:cNvPr id="36" name="Oval 35"/>
          <p:cNvSpPr/>
          <p:nvPr/>
        </p:nvSpPr>
        <p:spPr>
          <a:xfrm>
            <a:off x="3885057" y="2258775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TextBox 31"/>
          <p:cNvSpPr txBox="1">
            <a:spLocks noChangeArrowheads="1"/>
          </p:cNvSpPr>
          <p:nvPr/>
        </p:nvSpPr>
        <p:spPr bwMode="auto">
          <a:xfrm>
            <a:off x="3883470" y="2182575"/>
            <a:ext cx="306387" cy="369888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u</a:t>
            </a:r>
          </a:p>
        </p:txBody>
      </p:sp>
      <p:sp>
        <p:nvSpPr>
          <p:cNvPr id="38" name="Oval 37"/>
          <p:cNvSpPr/>
          <p:nvPr/>
        </p:nvSpPr>
        <p:spPr>
          <a:xfrm>
            <a:off x="2970657" y="2258775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TextBox 31"/>
          <p:cNvSpPr txBox="1">
            <a:spLocks noChangeArrowheads="1"/>
          </p:cNvSpPr>
          <p:nvPr/>
        </p:nvSpPr>
        <p:spPr bwMode="auto">
          <a:xfrm>
            <a:off x="2970657" y="2193688"/>
            <a:ext cx="306388" cy="369887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d</a:t>
            </a:r>
          </a:p>
        </p:txBody>
      </p:sp>
      <p:cxnSp>
        <p:nvCxnSpPr>
          <p:cNvPr id="40" name="Straight Connector 39"/>
          <p:cNvCxnSpPr/>
          <p:nvPr/>
        </p:nvCxnSpPr>
        <p:spPr>
          <a:xfrm rot="16200000" flipH="1">
            <a:off x="3231642" y="3835900"/>
            <a:ext cx="1295400" cy="53340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3765042" y="3835900"/>
            <a:ext cx="1295400" cy="53340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765042" y="3454900"/>
            <a:ext cx="914400" cy="1588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3992055" y="4510588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4" name="TextBox 31"/>
          <p:cNvSpPr txBox="1">
            <a:spLocks noChangeArrowheads="1"/>
          </p:cNvSpPr>
          <p:nvPr/>
        </p:nvSpPr>
        <p:spPr bwMode="auto">
          <a:xfrm>
            <a:off x="3992055" y="4445500"/>
            <a:ext cx="306387" cy="369888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s</a:t>
            </a:r>
          </a:p>
        </p:txBody>
      </p:sp>
      <p:sp>
        <p:nvSpPr>
          <p:cNvPr id="45" name="Oval 44"/>
          <p:cNvSpPr/>
          <p:nvPr/>
        </p:nvSpPr>
        <p:spPr>
          <a:xfrm>
            <a:off x="4450842" y="33025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6" name="TextBox 31"/>
          <p:cNvSpPr txBox="1">
            <a:spLocks noChangeArrowheads="1"/>
          </p:cNvSpPr>
          <p:nvPr/>
        </p:nvSpPr>
        <p:spPr bwMode="auto">
          <a:xfrm>
            <a:off x="4449255" y="3226300"/>
            <a:ext cx="306387" cy="369888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u</a:t>
            </a:r>
          </a:p>
        </p:txBody>
      </p:sp>
      <p:sp>
        <p:nvSpPr>
          <p:cNvPr id="47" name="Oval 46"/>
          <p:cNvSpPr/>
          <p:nvPr/>
        </p:nvSpPr>
        <p:spPr>
          <a:xfrm>
            <a:off x="3536442" y="33025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8" name="TextBox 31"/>
          <p:cNvSpPr txBox="1">
            <a:spLocks noChangeArrowheads="1"/>
          </p:cNvSpPr>
          <p:nvPr/>
        </p:nvSpPr>
        <p:spPr bwMode="auto">
          <a:xfrm>
            <a:off x="3536442" y="3237413"/>
            <a:ext cx="306388" cy="369887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d</a:t>
            </a:r>
          </a:p>
        </p:txBody>
      </p:sp>
      <p:cxnSp>
        <p:nvCxnSpPr>
          <p:cNvPr id="52" name="Straight Connector 51"/>
          <p:cNvCxnSpPr/>
          <p:nvPr/>
        </p:nvCxnSpPr>
        <p:spPr>
          <a:xfrm rot="16200000" flipH="1">
            <a:off x="5903595" y="2789175"/>
            <a:ext cx="1295400" cy="53340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rot="5400000">
            <a:off x="6436995" y="2789175"/>
            <a:ext cx="1295400" cy="53340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284595" y="2408175"/>
            <a:ext cx="1066800" cy="1588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16200000" flipH="1">
            <a:off x="6894195" y="2789175"/>
            <a:ext cx="1295400" cy="53340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rot="5400000">
            <a:off x="7427595" y="2789175"/>
            <a:ext cx="1295400" cy="53340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7275195" y="2408175"/>
            <a:ext cx="1066800" cy="1588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rot="16200000" flipH="1">
            <a:off x="6436995" y="4008375"/>
            <a:ext cx="1295400" cy="53340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rot="5400000">
            <a:off x="6970395" y="4008375"/>
            <a:ext cx="1295400" cy="53340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6817995" y="3627375"/>
            <a:ext cx="1066800" cy="1588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6665595" y="2027175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6894195" y="2027175"/>
            <a:ext cx="304800" cy="304800"/>
          </a:xfrm>
          <a:prstGeom prst="ellips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6819583" y="2027175"/>
            <a:ext cx="139700" cy="255588"/>
          </a:xfrm>
          <a:prstGeom prst="ellipse">
            <a:avLst/>
          </a:prstGeom>
          <a:solidFill>
            <a:srgbClr val="D70B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" name="TextBox 31"/>
          <p:cNvSpPr txBox="1">
            <a:spLocks noChangeArrowheads="1"/>
          </p:cNvSpPr>
          <p:nvPr/>
        </p:nvSpPr>
        <p:spPr bwMode="auto">
          <a:xfrm>
            <a:off x="6894195" y="1962088"/>
            <a:ext cx="306388" cy="369887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d</a:t>
            </a:r>
          </a:p>
        </p:txBody>
      </p:sp>
      <p:sp>
        <p:nvSpPr>
          <p:cNvPr id="65" name="TextBox 31"/>
          <p:cNvSpPr txBox="1">
            <a:spLocks noChangeArrowheads="1"/>
          </p:cNvSpPr>
          <p:nvPr/>
        </p:nvSpPr>
        <p:spPr bwMode="auto">
          <a:xfrm>
            <a:off x="6665595" y="1962088"/>
            <a:ext cx="306388" cy="369887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u</a:t>
            </a:r>
          </a:p>
        </p:txBody>
      </p:sp>
      <p:sp>
        <p:nvSpPr>
          <p:cNvPr id="66" name="Oval 65"/>
          <p:cNvSpPr/>
          <p:nvPr/>
        </p:nvSpPr>
        <p:spPr>
          <a:xfrm>
            <a:off x="7351395" y="2016063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7579995" y="2016063"/>
            <a:ext cx="304800" cy="304800"/>
          </a:xfrm>
          <a:prstGeom prst="ellips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7505383" y="2016063"/>
            <a:ext cx="139700" cy="255587"/>
          </a:xfrm>
          <a:prstGeom prst="ellipse">
            <a:avLst/>
          </a:prstGeom>
          <a:solidFill>
            <a:srgbClr val="D70B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9" name="TextBox 31"/>
          <p:cNvSpPr txBox="1">
            <a:spLocks noChangeArrowheads="1"/>
          </p:cNvSpPr>
          <p:nvPr/>
        </p:nvSpPr>
        <p:spPr bwMode="auto">
          <a:xfrm>
            <a:off x="7579995" y="1950975"/>
            <a:ext cx="306388" cy="369888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u</a:t>
            </a:r>
          </a:p>
        </p:txBody>
      </p:sp>
      <p:sp>
        <p:nvSpPr>
          <p:cNvPr id="70" name="TextBox 31"/>
          <p:cNvSpPr txBox="1">
            <a:spLocks noChangeArrowheads="1"/>
          </p:cNvSpPr>
          <p:nvPr/>
        </p:nvSpPr>
        <p:spPr bwMode="auto">
          <a:xfrm>
            <a:off x="7351395" y="1950975"/>
            <a:ext cx="306388" cy="369888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d</a:t>
            </a:r>
          </a:p>
        </p:txBody>
      </p:sp>
      <p:sp>
        <p:nvSpPr>
          <p:cNvPr id="71" name="TextBox 272"/>
          <p:cNvSpPr txBox="1">
            <a:spLocks noChangeArrowheads="1"/>
          </p:cNvSpPr>
          <p:nvPr/>
        </p:nvSpPr>
        <p:spPr bwMode="auto">
          <a:xfrm>
            <a:off x="7122795" y="1950975"/>
            <a:ext cx="304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±</a:t>
            </a:r>
          </a:p>
        </p:txBody>
      </p:sp>
      <p:cxnSp>
        <p:nvCxnSpPr>
          <p:cNvPr id="72" name="Straight Connector 71"/>
          <p:cNvCxnSpPr/>
          <p:nvPr/>
        </p:nvCxnSpPr>
        <p:spPr>
          <a:xfrm rot="16200000" flipH="1">
            <a:off x="5419408" y="3120962"/>
            <a:ext cx="2763838" cy="1185863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rot="10800000" flipH="1">
            <a:off x="7349808" y="2331975"/>
            <a:ext cx="1068387" cy="2622550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6055995" y="2406588"/>
            <a:ext cx="2362200" cy="1587"/>
          </a:xfrm>
          <a:prstGeom prst="line">
            <a:avLst/>
          </a:prstGeom>
          <a:ln w="15875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Oval 74"/>
          <p:cNvSpPr/>
          <p:nvPr/>
        </p:nvSpPr>
        <p:spPr>
          <a:xfrm>
            <a:off x="8264208" y="2255775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8492808" y="2255775"/>
            <a:ext cx="304800" cy="304800"/>
          </a:xfrm>
          <a:prstGeom prst="ellips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8418195" y="2255775"/>
            <a:ext cx="139700" cy="255588"/>
          </a:xfrm>
          <a:prstGeom prst="ellipse">
            <a:avLst/>
          </a:prstGeom>
          <a:solidFill>
            <a:srgbClr val="D70B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8" name="TextBox 31"/>
          <p:cNvSpPr txBox="1">
            <a:spLocks noChangeArrowheads="1"/>
          </p:cNvSpPr>
          <p:nvPr/>
        </p:nvSpPr>
        <p:spPr bwMode="auto">
          <a:xfrm>
            <a:off x="8492808" y="2190688"/>
            <a:ext cx="306387" cy="369887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u</a:t>
            </a:r>
          </a:p>
        </p:txBody>
      </p:sp>
      <p:sp>
        <p:nvSpPr>
          <p:cNvPr id="79" name="TextBox 31"/>
          <p:cNvSpPr txBox="1">
            <a:spLocks noChangeArrowheads="1"/>
          </p:cNvSpPr>
          <p:nvPr/>
        </p:nvSpPr>
        <p:spPr bwMode="auto">
          <a:xfrm>
            <a:off x="8264208" y="2190688"/>
            <a:ext cx="306387" cy="369887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u</a:t>
            </a:r>
          </a:p>
        </p:txBody>
      </p:sp>
      <p:sp>
        <p:nvSpPr>
          <p:cNvPr id="80" name="Oval 79"/>
          <p:cNvSpPr/>
          <p:nvPr/>
        </p:nvSpPr>
        <p:spPr>
          <a:xfrm>
            <a:off x="5903595" y="2244663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6132195" y="2244663"/>
            <a:ext cx="304800" cy="304800"/>
          </a:xfrm>
          <a:prstGeom prst="ellips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6057583" y="2244663"/>
            <a:ext cx="139700" cy="255587"/>
          </a:xfrm>
          <a:prstGeom prst="ellipse">
            <a:avLst/>
          </a:prstGeom>
          <a:solidFill>
            <a:srgbClr val="D70B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3" name="TextBox 31"/>
          <p:cNvSpPr txBox="1">
            <a:spLocks noChangeArrowheads="1"/>
          </p:cNvSpPr>
          <p:nvPr/>
        </p:nvSpPr>
        <p:spPr bwMode="auto">
          <a:xfrm>
            <a:off x="6132195" y="2179575"/>
            <a:ext cx="306388" cy="369888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d</a:t>
            </a:r>
          </a:p>
        </p:txBody>
      </p:sp>
      <p:sp>
        <p:nvSpPr>
          <p:cNvPr id="84" name="TextBox 31"/>
          <p:cNvSpPr txBox="1">
            <a:spLocks noChangeArrowheads="1"/>
          </p:cNvSpPr>
          <p:nvPr/>
        </p:nvSpPr>
        <p:spPr bwMode="auto">
          <a:xfrm>
            <a:off x="5903595" y="2179575"/>
            <a:ext cx="306388" cy="369888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d</a:t>
            </a:r>
          </a:p>
        </p:txBody>
      </p:sp>
      <p:sp>
        <p:nvSpPr>
          <p:cNvPr id="85" name="Oval 84"/>
          <p:cNvSpPr/>
          <p:nvPr/>
        </p:nvSpPr>
        <p:spPr>
          <a:xfrm>
            <a:off x="7121208" y="4835463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6" name="Oval 85"/>
          <p:cNvSpPr/>
          <p:nvPr/>
        </p:nvSpPr>
        <p:spPr>
          <a:xfrm>
            <a:off x="7349808" y="4835463"/>
            <a:ext cx="304800" cy="304800"/>
          </a:xfrm>
          <a:prstGeom prst="ellips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>
            <a:off x="7275195" y="4835463"/>
            <a:ext cx="139700" cy="255587"/>
          </a:xfrm>
          <a:prstGeom prst="ellipse">
            <a:avLst/>
          </a:prstGeom>
          <a:solidFill>
            <a:srgbClr val="D70B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8" name="TextBox 31"/>
          <p:cNvSpPr txBox="1">
            <a:spLocks noChangeArrowheads="1"/>
          </p:cNvSpPr>
          <p:nvPr/>
        </p:nvSpPr>
        <p:spPr bwMode="auto">
          <a:xfrm>
            <a:off x="7349808" y="4770375"/>
            <a:ext cx="306387" cy="369888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s</a:t>
            </a:r>
          </a:p>
        </p:txBody>
      </p:sp>
      <p:sp>
        <p:nvSpPr>
          <p:cNvPr id="89" name="TextBox 31"/>
          <p:cNvSpPr txBox="1">
            <a:spLocks noChangeArrowheads="1"/>
          </p:cNvSpPr>
          <p:nvPr/>
        </p:nvSpPr>
        <p:spPr bwMode="auto">
          <a:xfrm>
            <a:off x="7121208" y="4770375"/>
            <a:ext cx="306387" cy="369888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s</a:t>
            </a:r>
          </a:p>
        </p:txBody>
      </p:sp>
      <p:cxnSp>
        <p:nvCxnSpPr>
          <p:cNvPr id="90" name="Straight Connector 89"/>
          <p:cNvCxnSpPr/>
          <p:nvPr/>
        </p:nvCxnSpPr>
        <p:spPr>
          <a:xfrm rot="5400000" flipH="1" flipV="1">
            <a:off x="6497320" y="2805050"/>
            <a:ext cx="1098550" cy="457200"/>
          </a:xfrm>
          <a:prstGeom prst="line">
            <a:avLst/>
          </a:prstGeom>
          <a:ln w="31750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rot="16200000" flipV="1">
            <a:off x="7007702" y="2826481"/>
            <a:ext cx="1219200" cy="534987"/>
          </a:xfrm>
          <a:prstGeom prst="line">
            <a:avLst/>
          </a:prstGeom>
          <a:ln w="31750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rot="10800000">
            <a:off x="6817995" y="3627375"/>
            <a:ext cx="990600" cy="1588"/>
          </a:xfrm>
          <a:prstGeom prst="line">
            <a:avLst/>
          </a:prstGeom>
          <a:ln w="31750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Oval 92"/>
          <p:cNvSpPr/>
          <p:nvPr/>
        </p:nvSpPr>
        <p:spPr>
          <a:xfrm>
            <a:off x="7579995" y="3474975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4" name="Oval 93"/>
          <p:cNvSpPr/>
          <p:nvPr/>
        </p:nvSpPr>
        <p:spPr>
          <a:xfrm>
            <a:off x="7808595" y="3474975"/>
            <a:ext cx="304800" cy="304800"/>
          </a:xfrm>
          <a:prstGeom prst="ellips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>
            <a:off x="7733983" y="3474975"/>
            <a:ext cx="139700" cy="255588"/>
          </a:xfrm>
          <a:prstGeom prst="ellipse">
            <a:avLst/>
          </a:prstGeom>
          <a:solidFill>
            <a:srgbClr val="D70B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6" name="TextBox 31"/>
          <p:cNvSpPr txBox="1">
            <a:spLocks noChangeArrowheads="1"/>
          </p:cNvSpPr>
          <p:nvPr/>
        </p:nvSpPr>
        <p:spPr bwMode="auto">
          <a:xfrm>
            <a:off x="7808595" y="3409888"/>
            <a:ext cx="306388" cy="369887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s</a:t>
            </a:r>
          </a:p>
        </p:txBody>
      </p:sp>
      <p:sp>
        <p:nvSpPr>
          <p:cNvPr id="97" name="TextBox 31"/>
          <p:cNvSpPr txBox="1">
            <a:spLocks noChangeArrowheads="1"/>
          </p:cNvSpPr>
          <p:nvPr/>
        </p:nvSpPr>
        <p:spPr bwMode="auto">
          <a:xfrm>
            <a:off x="7579995" y="3409888"/>
            <a:ext cx="306388" cy="369887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u</a:t>
            </a:r>
          </a:p>
        </p:txBody>
      </p:sp>
      <p:sp>
        <p:nvSpPr>
          <p:cNvPr id="98" name="Oval 97"/>
          <p:cNvSpPr/>
          <p:nvPr/>
        </p:nvSpPr>
        <p:spPr>
          <a:xfrm>
            <a:off x="8265795" y="3463863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8494395" y="3463863"/>
            <a:ext cx="304800" cy="304800"/>
          </a:xfrm>
          <a:prstGeom prst="ellips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8419783" y="3463863"/>
            <a:ext cx="139700" cy="255587"/>
          </a:xfrm>
          <a:prstGeom prst="ellipse">
            <a:avLst/>
          </a:prstGeom>
          <a:solidFill>
            <a:srgbClr val="D70B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1" name="TextBox 31"/>
          <p:cNvSpPr txBox="1">
            <a:spLocks noChangeArrowheads="1"/>
          </p:cNvSpPr>
          <p:nvPr/>
        </p:nvSpPr>
        <p:spPr bwMode="auto">
          <a:xfrm>
            <a:off x="8494395" y="3398775"/>
            <a:ext cx="306388" cy="369888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u</a:t>
            </a:r>
          </a:p>
        </p:txBody>
      </p:sp>
      <p:sp>
        <p:nvSpPr>
          <p:cNvPr id="102" name="TextBox 31"/>
          <p:cNvSpPr txBox="1">
            <a:spLocks noChangeArrowheads="1"/>
          </p:cNvSpPr>
          <p:nvPr/>
        </p:nvSpPr>
        <p:spPr bwMode="auto">
          <a:xfrm>
            <a:off x="8265795" y="3398775"/>
            <a:ext cx="306388" cy="369888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s</a:t>
            </a:r>
          </a:p>
        </p:txBody>
      </p:sp>
      <p:sp>
        <p:nvSpPr>
          <p:cNvPr id="103" name="TextBox 334"/>
          <p:cNvSpPr txBox="1">
            <a:spLocks noChangeArrowheads="1"/>
          </p:cNvSpPr>
          <p:nvPr/>
        </p:nvSpPr>
        <p:spPr bwMode="auto">
          <a:xfrm>
            <a:off x="8037195" y="3398775"/>
            <a:ext cx="304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±</a:t>
            </a:r>
          </a:p>
        </p:txBody>
      </p:sp>
      <p:sp>
        <p:nvSpPr>
          <p:cNvPr id="104" name="Oval 103"/>
          <p:cNvSpPr/>
          <p:nvPr/>
        </p:nvSpPr>
        <p:spPr>
          <a:xfrm>
            <a:off x="5825808" y="3474975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6054408" y="3474975"/>
            <a:ext cx="304800" cy="304800"/>
          </a:xfrm>
          <a:prstGeom prst="ellips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5979795" y="3474975"/>
            <a:ext cx="139700" cy="255588"/>
          </a:xfrm>
          <a:prstGeom prst="ellipse">
            <a:avLst/>
          </a:prstGeom>
          <a:solidFill>
            <a:srgbClr val="D70B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7" name="TextBox 31"/>
          <p:cNvSpPr txBox="1">
            <a:spLocks noChangeArrowheads="1"/>
          </p:cNvSpPr>
          <p:nvPr/>
        </p:nvSpPr>
        <p:spPr bwMode="auto">
          <a:xfrm>
            <a:off x="6054408" y="3409888"/>
            <a:ext cx="306387" cy="369887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s</a:t>
            </a:r>
          </a:p>
        </p:txBody>
      </p:sp>
      <p:sp>
        <p:nvSpPr>
          <p:cNvPr id="108" name="TextBox 31"/>
          <p:cNvSpPr txBox="1">
            <a:spLocks noChangeArrowheads="1"/>
          </p:cNvSpPr>
          <p:nvPr/>
        </p:nvSpPr>
        <p:spPr bwMode="auto">
          <a:xfrm>
            <a:off x="5825808" y="3409888"/>
            <a:ext cx="306387" cy="369887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d</a:t>
            </a:r>
          </a:p>
        </p:txBody>
      </p:sp>
      <p:sp>
        <p:nvSpPr>
          <p:cNvPr id="109" name="Oval 108"/>
          <p:cNvSpPr/>
          <p:nvPr/>
        </p:nvSpPr>
        <p:spPr>
          <a:xfrm>
            <a:off x="6511608" y="3463863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6740208" y="3463863"/>
            <a:ext cx="304800" cy="304800"/>
          </a:xfrm>
          <a:prstGeom prst="ellips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6665595" y="3463863"/>
            <a:ext cx="139700" cy="255587"/>
          </a:xfrm>
          <a:prstGeom prst="ellipse">
            <a:avLst/>
          </a:prstGeom>
          <a:solidFill>
            <a:srgbClr val="D70B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2" name="TextBox 31"/>
          <p:cNvSpPr txBox="1">
            <a:spLocks noChangeArrowheads="1"/>
          </p:cNvSpPr>
          <p:nvPr/>
        </p:nvSpPr>
        <p:spPr bwMode="auto">
          <a:xfrm>
            <a:off x="6740208" y="3398775"/>
            <a:ext cx="306387" cy="369888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d</a:t>
            </a:r>
          </a:p>
        </p:txBody>
      </p:sp>
      <p:sp>
        <p:nvSpPr>
          <p:cNvPr id="113" name="TextBox 31"/>
          <p:cNvSpPr txBox="1">
            <a:spLocks noChangeArrowheads="1"/>
          </p:cNvSpPr>
          <p:nvPr/>
        </p:nvSpPr>
        <p:spPr bwMode="auto">
          <a:xfrm>
            <a:off x="6511608" y="3398775"/>
            <a:ext cx="306387" cy="369888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s</a:t>
            </a:r>
          </a:p>
        </p:txBody>
      </p:sp>
      <p:sp>
        <p:nvSpPr>
          <p:cNvPr id="114" name="TextBox 345"/>
          <p:cNvSpPr txBox="1">
            <a:spLocks noChangeArrowheads="1"/>
          </p:cNvSpPr>
          <p:nvPr/>
        </p:nvSpPr>
        <p:spPr bwMode="auto">
          <a:xfrm>
            <a:off x="6283008" y="3398775"/>
            <a:ext cx="304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±</a:t>
            </a:r>
          </a:p>
        </p:txBody>
      </p:sp>
      <p:cxnSp>
        <p:nvCxnSpPr>
          <p:cNvPr id="125" name="Straight Connector 124"/>
          <p:cNvCxnSpPr/>
          <p:nvPr/>
        </p:nvCxnSpPr>
        <p:spPr>
          <a:xfrm rot="16200000" flipH="1">
            <a:off x="-189357" y="3194575"/>
            <a:ext cx="1295400" cy="533400"/>
          </a:xfrm>
          <a:prstGeom prst="line">
            <a:avLst/>
          </a:prstGeom>
          <a:ln w="254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rot="5400000">
            <a:off x="267843" y="3194575"/>
            <a:ext cx="1295400" cy="533400"/>
          </a:xfrm>
          <a:prstGeom prst="line">
            <a:avLst/>
          </a:prstGeom>
          <a:ln w="254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>
            <a:off x="267843" y="2813575"/>
            <a:ext cx="914400" cy="1588"/>
          </a:xfrm>
          <a:prstGeom prst="line">
            <a:avLst/>
          </a:prstGeom>
          <a:ln w="254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Oval 127"/>
          <p:cNvSpPr/>
          <p:nvPr/>
        </p:nvSpPr>
        <p:spPr>
          <a:xfrm>
            <a:off x="494856" y="3869263"/>
            <a:ext cx="304800" cy="304800"/>
          </a:xfrm>
          <a:prstGeom prst="ellips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9" name="TextBox 31"/>
          <p:cNvSpPr txBox="1">
            <a:spLocks noChangeArrowheads="1"/>
          </p:cNvSpPr>
          <p:nvPr/>
        </p:nvSpPr>
        <p:spPr bwMode="auto">
          <a:xfrm>
            <a:off x="494856" y="3804175"/>
            <a:ext cx="306387" cy="369888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s</a:t>
            </a:r>
          </a:p>
        </p:txBody>
      </p:sp>
      <p:sp>
        <p:nvSpPr>
          <p:cNvPr id="130" name="Oval 129"/>
          <p:cNvSpPr/>
          <p:nvPr/>
        </p:nvSpPr>
        <p:spPr>
          <a:xfrm>
            <a:off x="953643" y="2661175"/>
            <a:ext cx="304800" cy="304800"/>
          </a:xfrm>
          <a:prstGeom prst="ellips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1" name="TextBox 31"/>
          <p:cNvSpPr txBox="1">
            <a:spLocks noChangeArrowheads="1"/>
          </p:cNvSpPr>
          <p:nvPr/>
        </p:nvSpPr>
        <p:spPr bwMode="auto">
          <a:xfrm>
            <a:off x="952056" y="2584975"/>
            <a:ext cx="306387" cy="369888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u</a:t>
            </a:r>
          </a:p>
        </p:txBody>
      </p:sp>
      <p:sp>
        <p:nvSpPr>
          <p:cNvPr id="132" name="Oval 131"/>
          <p:cNvSpPr/>
          <p:nvPr/>
        </p:nvSpPr>
        <p:spPr>
          <a:xfrm>
            <a:off x="39243" y="2661175"/>
            <a:ext cx="304800" cy="304800"/>
          </a:xfrm>
          <a:prstGeom prst="ellips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3" name="TextBox 31"/>
          <p:cNvSpPr txBox="1">
            <a:spLocks noChangeArrowheads="1"/>
          </p:cNvSpPr>
          <p:nvPr/>
        </p:nvSpPr>
        <p:spPr bwMode="auto">
          <a:xfrm>
            <a:off x="39243" y="2596088"/>
            <a:ext cx="306388" cy="369887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d</a:t>
            </a:r>
          </a:p>
        </p:txBody>
      </p:sp>
      <p:cxnSp>
        <p:nvCxnSpPr>
          <p:cNvPr id="134" name="Straight Connector 133"/>
          <p:cNvCxnSpPr/>
          <p:nvPr/>
        </p:nvCxnSpPr>
        <p:spPr>
          <a:xfrm rot="16200000" flipH="1">
            <a:off x="1182243" y="3194575"/>
            <a:ext cx="1295400" cy="53340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 rot="5400000">
            <a:off x="1715643" y="3194575"/>
            <a:ext cx="1295400" cy="53340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>
            <a:off x="1715643" y="2826150"/>
            <a:ext cx="914400" cy="1588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Oval 137"/>
          <p:cNvSpPr/>
          <p:nvPr/>
        </p:nvSpPr>
        <p:spPr>
          <a:xfrm>
            <a:off x="1942656" y="3869263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9" name="TextBox 31"/>
          <p:cNvSpPr txBox="1">
            <a:spLocks noChangeArrowheads="1"/>
          </p:cNvSpPr>
          <p:nvPr/>
        </p:nvSpPr>
        <p:spPr bwMode="auto">
          <a:xfrm>
            <a:off x="1942656" y="3804175"/>
            <a:ext cx="306387" cy="369888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s</a:t>
            </a:r>
          </a:p>
        </p:txBody>
      </p:sp>
      <p:sp>
        <p:nvSpPr>
          <p:cNvPr id="140" name="Oval 139"/>
          <p:cNvSpPr/>
          <p:nvPr/>
        </p:nvSpPr>
        <p:spPr>
          <a:xfrm>
            <a:off x="2401443" y="2661175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1" name="TextBox 31"/>
          <p:cNvSpPr txBox="1">
            <a:spLocks noChangeArrowheads="1"/>
          </p:cNvSpPr>
          <p:nvPr/>
        </p:nvSpPr>
        <p:spPr bwMode="auto">
          <a:xfrm>
            <a:off x="2399856" y="2584975"/>
            <a:ext cx="306387" cy="369888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u</a:t>
            </a:r>
          </a:p>
        </p:txBody>
      </p:sp>
      <p:sp>
        <p:nvSpPr>
          <p:cNvPr id="142" name="Oval 141"/>
          <p:cNvSpPr/>
          <p:nvPr/>
        </p:nvSpPr>
        <p:spPr>
          <a:xfrm>
            <a:off x="1487043" y="2661175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3" name="TextBox 31"/>
          <p:cNvSpPr txBox="1">
            <a:spLocks noChangeArrowheads="1"/>
          </p:cNvSpPr>
          <p:nvPr/>
        </p:nvSpPr>
        <p:spPr bwMode="auto">
          <a:xfrm>
            <a:off x="1487043" y="2596088"/>
            <a:ext cx="306388" cy="369887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d</a:t>
            </a:r>
          </a:p>
        </p:txBody>
      </p:sp>
      <p:sp>
        <p:nvSpPr>
          <p:cNvPr id="144" name="TextBox 40"/>
          <p:cNvSpPr txBox="1">
            <a:spLocks noChangeArrowheads="1"/>
          </p:cNvSpPr>
          <p:nvPr/>
        </p:nvSpPr>
        <p:spPr bwMode="auto">
          <a:xfrm flipH="1">
            <a:off x="2706243" y="3174825"/>
            <a:ext cx="381000" cy="523875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CC00CC"/>
                </a:solidFill>
                <a:latin typeface="Calibri" pitchFamily="-110" charset="0"/>
                <a:sym typeface="Symbol" pitchFamily="-110" charset="2"/>
              </a:rPr>
              <a:t>=</a:t>
            </a:r>
            <a:endParaRPr lang="en-US" sz="2800" b="1" dirty="0">
              <a:solidFill>
                <a:srgbClr val="CC00CC"/>
              </a:solidFill>
              <a:latin typeface="Calibri" pitchFamily="-110" charset="0"/>
            </a:endParaRPr>
          </a:p>
        </p:txBody>
      </p:sp>
      <p:sp>
        <p:nvSpPr>
          <p:cNvPr id="145" name="TextBox 40"/>
          <p:cNvSpPr txBox="1">
            <a:spLocks noChangeArrowheads="1"/>
          </p:cNvSpPr>
          <p:nvPr/>
        </p:nvSpPr>
        <p:spPr bwMode="auto">
          <a:xfrm flipH="1">
            <a:off x="5222367" y="3214050"/>
            <a:ext cx="381000" cy="523875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CC00CC"/>
                </a:solidFill>
                <a:latin typeface="Calibri" pitchFamily="-110" charset="0"/>
                <a:sym typeface="Symbol" pitchFamily="-110" charset="2"/>
              </a:rPr>
              <a:t>=</a:t>
            </a:r>
            <a:endParaRPr lang="en-US" sz="2800" b="1" dirty="0">
              <a:solidFill>
                <a:srgbClr val="CC00CC"/>
              </a:solidFill>
              <a:latin typeface="Calibri" pitchFamily="-110" charset="0"/>
            </a:endParaRPr>
          </a:p>
        </p:txBody>
      </p:sp>
      <p:sp>
        <p:nvSpPr>
          <p:cNvPr id="147" name="Title 146"/>
          <p:cNvSpPr>
            <a:spLocks noGrp="1"/>
          </p:cNvSpPr>
          <p:nvPr>
            <p:ph type="title"/>
          </p:nvPr>
        </p:nvSpPr>
        <p:spPr>
          <a:xfrm>
            <a:off x="457200" y="274638"/>
            <a:ext cx="2630043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QCD </a:t>
            </a:r>
            <a:r>
              <a:rPr lang="en-US" dirty="0" err="1" smtClean="0"/>
              <a:t>diquarks</a:t>
            </a:r>
            <a:r>
              <a:rPr lang="en-US" dirty="0" smtClean="0"/>
              <a:t>?</a:t>
            </a:r>
            <a:endParaRPr lang="en-US" dirty="0"/>
          </a:p>
        </p:txBody>
      </p:sp>
      <p:graphicFrame>
        <p:nvGraphicFramePr>
          <p:cNvPr id="148" name="Object 147"/>
          <p:cNvGraphicFramePr>
            <a:graphicFrameLocks noChangeAspect="1"/>
          </p:cNvGraphicFramePr>
          <p:nvPr/>
        </p:nvGraphicFramePr>
        <p:xfrm>
          <a:off x="1088674" y="3168031"/>
          <a:ext cx="567922" cy="5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038" name="Equation" r:id="rId3" imgW="165100" imgH="165100" progId="Equation.DSMT4">
                  <p:embed/>
                </p:oleObj>
              </mc:Choice>
              <mc:Fallback>
                <p:oleObj name="Equation" r:id="rId3" imgW="165100" imgH="1651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8674" y="3168031"/>
                        <a:ext cx="567922" cy="566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7811" name="Object 3"/>
          <p:cNvGraphicFramePr>
            <a:graphicFrameLocks noChangeAspect="1"/>
          </p:cNvGraphicFramePr>
          <p:nvPr/>
        </p:nvGraphicFramePr>
        <p:xfrm>
          <a:off x="2995613" y="5786438"/>
          <a:ext cx="3705225" cy="95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039" name="Equation" r:id="rId5" imgW="787400" imgH="203200" progId="Equation.DSMT4">
                  <p:embed/>
                </p:oleObj>
              </mc:Choice>
              <mc:Fallback>
                <p:oleObj name="Equation" r:id="rId5" imgW="787400" imgH="2032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5613" y="5786438"/>
                        <a:ext cx="3705225" cy="955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06"/>
          </a:xfrm>
        </p:spPr>
        <p:txBody>
          <a:bodyPr/>
          <a:lstStyle/>
          <a:p>
            <a:r>
              <a:rPr lang="en-US" dirty="0" smtClean="0"/>
              <a:t>good </a:t>
            </a:r>
            <a:r>
              <a:rPr lang="en-US" dirty="0" err="1" smtClean="0"/>
              <a:t>diquarks</a:t>
            </a:r>
            <a:r>
              <a:rPr lang="en-US" dirty="0" smtClean="0"/>
              <a:t>           bad </a:t>
            </a:r>
            <a:r>
              <a:rPr lang="en-US" dirty="0" err="1" smtClean="0"/>
              <a:t>diquarks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 rot="5400000">
            <a:off x="1170707" y="3298255"/>
            <a:ext cx="1371600" cy="533400"/>
          </a:xfrm>
          <a:prstGeom prst="line">
            <a:avLst/>
          </a:prstGeom>
          <a:ln w="57150">
            <a:solidFill>
              <a:srgbClr val="0000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rot="16200000" flipH="1">
            <a:off x="1742207" y="3260155"/>
            <a:ext cx="1295400" cy="533400"/>
          </a:xfrm>
          <a:prstGeom prst="line">
            <a:avLst/>
          </a:prstGeom>
          <a:ln w="57150">
            <a:solidFill>
              <a:srgbClr val="0000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589807" y="4174555"/>
            <a:ext cx="1066800" cy="1588"/>
          </a:xfrm>
          <a:prstGeom prst="line">
            <a:avLst/>
          </a:prstGeom>
          <a:ln w="57150">
            <a:solidFill>
              <a:srgbClr val="0000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73"/>
          <p:cNvSpPr txBox="1">
            <a:spLocks noChangeArrowheads="1"/>
          </p:cNvSpPr>
          <p:nvPr/>
        </p:nvSpPr>
        <p:spPr bwMode="auto">
          <a:xfrm flipH="1">
            <a:off x="1894607" y="3183955"/>
            <a:ext cx="457200" cy="523875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000090"/>
                </a:solidFill>
                <a:latin typeface="Calibri" pitchFamily="-110" charset="0"/>
                <a:sym typeface="Symbol" pitchFamily="-110" charset="2"/>
              </a:rPr>
              <a:t>_</a:t>
            </a:r>
            <a:r>
              <a:rPr lang="en-US" sz="2800" b="1">
                <a:solidFill>
                  <a:srgbClr val="CC00CC"/>
                </a:solidFill>
                <a:latin typeface="Calibri" pitchFamily="-110" charset="0"/>
                <a:sym typeface="Symbol" pitchFamily="-110" charset="2"/>
              </a:rPr>
              <a:t> </a:t>
            </a:r>
            <a:endParaRPr lang="en-US" sz="2800" b="1">
              <a:solidFill>
                <a:srgbClr val="CC00CC"/>
              </a:solidFill>
              <a:latin typeface="Calibri" pitchFamily="-110" charset="0"/>
            </a:endParaRPr>
          </a:p>
        </p:txBody>
      </p:sp>
      <p:sp>
        <p:nvSpPr>
          <p:cNvPr id="7" name="TextBox 74"/>
          <p:cNvSpPr txBox="1">
            <a:spLocks noChangeArrowheads="1"/>
          </p:cNvSpPr>
          <p:nvPr/>
        </p:nvSpPr>
        <p:spPr bwMode="auto">
          <a:xfrm flipH="1">
            <a:off x="1894607" y="3488755"/>
            <a:ext cx="381000" cy="523875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000090"/>
                </a:solidFill>
                <a:latin typeface="Calibri" pitchFamily="-110" charset="0"/>
                <a:sym typeface="Symbol" pitchFamily="-110" charset="2"/>
              </a:rPr>
              <a:t>3</a:t>
            </a:r>
            <a:r>
              <a:rPr lang="en-US" sz="2800" b="1">
                <a:solidFill>
                  <a:srgbClr val="CC00CC"/>
                </a:solidFill>
                <a:latin typeface="Calibri" pitchFamily="-110" charset="0"/>
                <a:sym typeface="Symbol" pitchFamily="-110" charset="2"/>
              </a:rPr>
              <a:t> </a:t>
            </a:r>
            <a:endParaRPr lang="en-US" sz="2800" b="1">
              <a:solidFill>
                <a:srgbClr val="CC00CC"/>
              </a:solidFill>
              <a:latin typeface="Calibri" pitchFamily="-110" charset="0"/>
            </a:endParaRPr>
          </a:p>
        </p:txBody>
      </p:sp>
      <p:sp>
        <p:nvSpPr>
          <p:cNvPr id="8" name="TextBox 75"/>
          <p:cNvSpPr txBox="1">
            <a:spLocks noChangeArrowheads="1"/>
          </p:cNvSpPr>
          <p:nvPr/>
        </p:nvSpPr>
        <p:spPr bwMode="auto">
          <a:xfrm>
            <a:off x="1213885" y="1579337"/>
            <a:ext cx="196786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000090"/>
                </a:solidFill>
                <a:latin typeface="Calibri" pitchFamily="-110" charset="0"/>
              </a:rPr>
              <a:t>antisymm</a:t>
            </a:r>
            <a:r>
              <a:rPr lang="en-US" b="1" dirty="0" smtClean="0">
                <a:solidFill>
                  <a:srgbClr val="000090"/>
                </a:solidFill>
                <a:latin typeface="Calibri" pitchFamily="-110" charset="0"/>
              </a:rPr>
              <a:t>. in color</a:t>
            </a:r>
          </a:p>
          <a:p>
            <a:r>
              <a:rPr lang="en-US" b="1" dirty="0" err="1" smtClean="0">
                <a:solidFill>
                  <a:srgbClr val="000090"/>
                </a:solidFill>
                <a:latin typeface="Calibri" pitchFamily="-110" charset="0"/>
              </a:rPr>
              <a:t>antisymm</a:t>
            </a:r>
            <a:r>
              <a:rPr lang="en-US" b="1" dirty="0" smtClean="0">
                <a:solidFill>
                  <a:srgbClr val="000090"/>
                </a:solidFill>
                <a:latin typeface="Calibri" pitchFamily="-110" charset="0"/>
              </a:rPr>
              <a:t> in flavor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Calibri" pitchFamily="-110" charset="0"/>
              </a:rPr>
              <a:t>must be Spin =0</a:t>
            </a:r>
            <a:endParaRPr lang="en-US" b="1" dirty="0">
              <a:solidFill>
                <a:srgbClr val="000090"/>
              </a:solidFill>
              <a:latin typeface="Calibri" pitchFamily="-110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513607" y="2650555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742207" y="2650555"/>
            <a:ext cx="304800" cy="304800"/>
          </a:xfrm>
          <a:prstGeom prst="ellips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667595" y="2650555"/>
            <a:ext cx="139700" cy="255588"/>
          </a:xfrm>
          <a:prstGeom prst="ellipse">
            <a:avLst/>
          </a:prstGeom>
          <a:solidFill>
            <a:srgbClr val="D70B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TextBox 31"/>
          <p:cNvSpPr txBox="1">
            <a:spLocks noChangeArrowheads="1"/>
          </p:cNvSpPr>
          <p:nvPr/>
        </p:nvSpPr>
        <p:spPr bwMode="auto">
          <a:xfrm>
            <a:off x="1740620" y="2585468"/>
            <a:ext cx="306387" cy="369887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d</a:t>
            </a:r>
          </a:p>
        </p:txBody>
      </p:sp>
      <p:sp>
        <p:nvSpPr>
          <p:cNvPr id="13" name="TextBox 31"/>
          <p:cNvSpPr txBox="1">
            <a:spLocks noChangeArrowheads="1"/>
          </p:cNvSpPr>
          <p:nvPr/>
        </p:nvSpPr>
        <p:spPr bwMode="auto">
          <a:xfrm>
            <a:off x="1512020" y="2585468"/>
            <a:ext cx="306387" cy="369887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u</a:t>
            </a:r>
          </a:p>
        </p:txBody>
      </p:sp>
      <p:sp>
        <p:nvSpPr>
          <p:cNvPr id="14" name="Oval 13"/>
          <p:cNvSpPr/>
          <p:nvPr/>
        </p:nvSpPr>
        <p:spPr>
          <a:xfrm>
            <a:off x="2197820" y="2639443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426420" y="2639443"/>
            <a:ext cx="304800" cy="304800"/>
          </a:xfrm>
          <a:prstGeom prst="ellips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351807" y="2639443"/>
            <a:ext cx="139700" cy="255587"/>
          </a:xfrm>
          <a:prstGeom prst="ellipse">
            <a:avLst/>
          </a:prstGeom>
          <a:solidFill>
            <a:srgbClr val="D70B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TextBox 31"/>
          <p:cNvSpPr txBox="1">
            <a:spLocks noChangeArrowheads="1"/>
          </p:cNvSpPr>
          <p:nvPr/>
        </p:nvSpPr>
        <p:spPr bwMode="auto">
          <a:xfrm>
            <a:off x="2426420" y="2574355"/>
            <a:ext cx="306387" cy="369888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u</a:t>
            </a:r>
          </a:p>
        </p:txBody>
      </p:sp>
      <p:sp>
        <p:nvSpPr>
          <p:cNvPr id="18" name="TextBox 31"/>
          <p:cNvSpPr txBox="1">
            <a:spLocks noChangeArrowheads="1"/>
          </p:cNvSpPr>
          <p:nvPr/>
        </p:nvSpPr>
        <p:spPr bwMode="auto">
          <a:xfrm>
            <a:off x="2197820" y="2574355"/>
            <a:ext cx="306387" cy="369888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d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970807" y="2498155"/>
            <a:ext cx="304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/>
              <a:t>-</a:t>
            </a:r>
          </a:p>
        </p:txBody>
      </p:sp>
      <p:sp>
        <p:nvSpPr>
          <p:cNvPr id="20" name="Oval 19"/>
          <p:cNvSpPr/>
          <p:nvPr/>
        </p:nvSpPr>
        <p:spPr>
          <a:xfrm>
            <a:off x="827807" y="4098355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1056407" y="4098355"/>
            <a:ext cx="304800" cy="304800"/>
          </a:xfrm>
          <a:prstGeom prst="ellips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981795" y="4098355"/>
            <a:ext cx="139700" cy="255588"/>
          </a:xfrm>
          <a:prstGeom prst="ellipse">
            <a:avLst/>
          </a:prstGeom>
          <a:solidFill>
            <a:srgbClr val="D70B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TextBox 31"/>
          <p:cNvSpPr txBox="1">
            <a:spLocks noChangeArrowheads="1"/>
          </p:cNvSpPr>
          <p:nvPr/>
        </p:nvSpPr>
        <p:spPr bwMode="auto">
          <a:xfrm>
            <a:off x="1054820" y="4033268"/>
            <a:ext cx="306387" cy="369887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s</a:t>
            </a:r>
          </a:p>
        </p:txBody>
      </p:sp>
      <p:sp>
        <p:nvSpPr>
          <p:cNvPr id="24" name="TextBox 31"/>
          <p:cNvSpPr txBox="1">
            <a:spLocks noChangeArrowheads="1"/>
          </p:cNvSpPr>
          <p:nvPr/>
        </p:nvSpPr>
        <p:spPr bwMode="auto">
          <a:xfrm>
            <a:off x="826220" y="4033268"/>
            <a:ext cx="306387" cy="369887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d</a:t>
            </a:r>
          </a:p>
        </p:txBody>
      </p:sp>
      <p:sp>
        <p:nvSpPr>
          <p:cNvPr id="25" name="Oval 24"/>
          <p:cNvSpPr/>
          <p:nvPr/>
        </p:nvSpPr>
        <p:spPr>
          <a:xfrm>
            <a:off x="1435820" y="4087243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1664420" y="4087243"/>
            <a:ext cx="304800" cy="304800"/>
          </a:xfrm>
          <a:prstGeom prst="ellips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1589807" y="4087243"/>
            <a:ext cx="139700" cy="255587"/>
          </a:xfrm>
          <a:prstGeom prst="ellipse">
            <a:avLst/>
          </a:prstGeom>
          <a:solidFill>
            <a:srgbClr val="D70B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TextBox 31"/>
          <p:cNvSpPr txBox="1">
            <a:spLocks noChangeArrowheads="1"/>
          </p:cNvSpPr>
          <p:nvPr/>
        </p:nvSpPr>
        <p:spPr bwMode="auto">
          <a:xfrm>
            <a:off x="1664420" y="4022155"/>
            <a:ext cx="306387" cy="369888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d</a:t>
            </a:r>
          </a:p>
        </p:txBody>
      </p:sp>
      <p:sp>
        <p:nvSpPr>
          <p:cNvPr id="29" name="TextBox 31"/>
          <p:cNvSpPr txBox="1">
            <a:spLocks noChangeArrowheads="1"/>
          </p:cNvSpPr>
          <p:nvPr/>
        </p:nvSpPr>
        <p:spPr bwMode="auto">
          <a:xfrm>
            <a:off x="1435820" y="4022155"/>
            <a:ext cx="306387" cy="369888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s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1285007" y="3945955"/>
            <a:ext cx="381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/>
              <a:t>-</a:t>
            </a:r>
          </a:p>
        </p:txBody>
      </p:sp>
      <p:sp>
        <p:nvSpPr>
          <p:cNvPr id="31" name="Oval 30"/>
          <p:cNvSpPr/>
          <p:nvPr/>
        </p:nvSpPr>
        <p:spPr>
          <a:xfrm>
            <a:off x="2351807" y="4093593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2580407" y="4093593"/>
            <a:ext cx="304800" cy="304800"/>
          </a:xfrm>
          <a:prstGeom prst="ellips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2505795" y="4093593"/>
            <a:ext cx="139700" cy="255587"/>
          </a:xfrm>
          <a:prstGeom prst="ellipse">
            <a:avLst/>
          </a:prstGeom>
          <a:solidFill>
            <a:srgbClr val="D70B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TextBox 31"/>
          <p:cNvSpPr txBox="1">
            <a:spLocks noChangeArrowheads="1"/>
          </p:cNvSpPr>
          <p:nvPr/>
        </p:nvSpPr>
        <p:spPr bwMode="auto">
          <a:xfrm>
            <a:off x="2578820" y="4030093"/>
            <a:ext cx="306387" cy="368300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s</a:t>
            </a:r>
          </a:p>
        </p:txBody>
      </p:sp>
      <p:sp>
        <p:nvSpPr>
          <p:cNvPr id="35" name="TextBox 31"/>
          <p:cNvSpPr txBox="1">
            <a:spLocks noChangeArrowheads="1"/>
          </p:cNvSpPr>
          <p:nvPr/>
        </p:nvSpPr>
        <p:spPr bwMode="auto">
          <a:xfrm>
            <a:off x="2350220" y="4030093"/>
            <a:ext cx="306387" cy="368300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u</a:t>
            </a:r>
          </a:p>
        </p:txBody>
      </p:sp>
      <p:sp>
        <p:nvSpPr>
          <p:cNvPr id="36" name="Oval 35"/>
          <p:cNvSpPr/>
          <p:nvPr/>
        </p:nvSpPr>
        <p:spPr>
          <a:xfrm>
            <a:off x="2961407" y="408248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3190007" y="4082480"/>
            <a:ext cx="304800" cy="304800"/>
          </a:xfrm>
          <a:prstGeom prst="ellips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3115395" y="4082480"/>
            <a:ext cx="139700" cy="255588"/>
          </a:xfrm>
          <a:prstGeom prst="ellipse">
            <a:avLst/>
          </a:prstGeom>
          <a:solidFill>
            <a:srgbClr val="D70B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TextBox 31"/>
          <p:cNvSpPr txBox="1">
            <a:spLocks noChangeArrowheads="1"/>
          </p:cNvSpPr>
          <p:nvPr/>
        </p:nvSpPr>
        <p:spPr bwMode="auto">
          <a:xfrm>
            <a:off x="3190007" y="4017393"/>
            <a:ext cx="306388" cy="369887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u</a:t>
            </a:r>
          </a:p>
        </p:txBody>
      </p:sp>
      <p:sp>
        <p:nvSpPr>
          <p:cNvPr id="40" name="TextBox 31"/>
          <p:cNvSpPr txBox="1">
            <a:spLocks noChangeArrowheads="1"/>
          </p:cNvSpPr>
          <p:nvPr/>
        </p:nvSpPr>
        <p:spPr bwMode="auto">
          <a:xfrm>
            <a:off x="2961407" y="4017393"/>
            <a:ext cx="306388" cy="369887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s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2809007" y="3941193"/>
            <a:ext cx="381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/>
              <a:t>-</a:t>
            </a:r>
          </a:p>
        </p:txBody>
      </p:sp>
      <p:cxnSp>
        <p:nvCxnSpPr>
          <p:cNvPr id="42" name="Straight Connector 41"/>
          <p:cNvCxnSpPr/>
          <p:nvPr/>
        </p:nvCxnSpPr>
        <p:spPr>
          <a:xfrm rot="16200000" flipH="1">
            <a:off x="5247353" y="3230300"/>
            <a:ext cx="2057400" cy="990600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5400000">
            <a:off x="6237953" y="3230300"/>
            <a:ext cx="1981200" cy="914400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780753" y="2620700"/>
            <a:ext cx="1981200" cy="1588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5248941" y="2457188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5477541" y="2457188"/>
            <a:ext cx="304800" cy="304800"/>
          </a:xfrm>
          <a:prstGeom prst="ellips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5402928" y="2457188"/>
            <a:ext cx="139700" cy="255587"/>
          </a:xfrm>
          <a:prstGeom prst="ellipse">
            <a:avLst/>
          </a:prstGeom>
          <a:solidFill>
            <a:srgbClr val="D70B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TextBox 31"/>
          <p:cNvSpPr txBox="1">
            <a:spLocks noChangeArrowheads="1"/>
          </p:cNvSpPr>
          <p:nvPr/>
        </p:nvSpPr>
        <p:spPr bwMode="auto">
          <a:xfrm>
            <a:off x="5475953" y="2392100"/>
            <a:ext cx="306388" cy="369888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d</a:t>
            </a:r>
          </a:p>
        </p:txBody>
      </p:sp>
      <p:sp>
        <p:nvSpPr>
          <p:cNvPr id="49" name="TextBox 31"/>
          <p:cNvSpPr txBox="1">
            <a:spLocks noChangeArrowheads="1"/>
          </p:cNvSpPr>
          <p:nvPr/>
        </p:nvSpPr>
        <p:spPr bwMode="auto">
          <a:xfrm>
            <a:off x="5247353" y="2392100"/>
            <a:ext cx="306388" cy="369888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d</a:t>
            </a:r>
          </a:p>
        </p:txBody>
      </p:sp>
      <p:sp>
        <p:nvSpPr>
          <p:cNvPr id="50" name="Oval 49"/>
          <p:cNvSpPr/>
          <p:nvPr/>
        </p:nvSpPr>
        <p:spPr>
          <a:xfrm>
            <a:off x="7609553" y="2457188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7838153" y="2457188"/>
            <a:ext cx="304800" cy="304800"/>
          </a:xfrm>
          <a:prstGeom prst="ellips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7763541" y="2457188"/>
            <a:ext cx="139700" cy="255587"/>
          </a:xfrm>
          <a:prstGeom prst="ellipse">
            <a:avLst/>
          </a:prstGeom>
          <a:solidFill>
            <a:srgbClr val="D70B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3" name="TextBox 31"/>
          <p:cNvSpPr txBox="1">
            <a:spLocks noChangeArrowheads="1"/>
          </p:cNvSpPr>
          <p:nvPr/>
        </p:nvSpPr>
        <p:spPr bwMode="auto">
          <a:xfrm>
            <a:off x="7836566" y="2392100"/>
            <a:ext cx="306387" cy="369888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u</a:t>
            </a:r>
          </a:p>
        </p:txBody>
      </p:sp>
      <p:sp>
        <p:nvSpPr>
          <p:cNvPr id="54" name="TextBox 31"/>
          <p:cNvSpPr txBox="1">
            <a:spLocks noChangeArrowheads="1"/>
          </p:cNvSpPr>
          <p:nvPr/>
        </p:nvSpPr>
        <p:spPr bwMode="auto">
          <a:xfrm>
            <a:off x="7607966" y="2392100"/>
            <a:ext cx="306387" cy="369888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u</a:t>
            </a:r>
          </a:p>
        </p:txBody>
      </p:sp>
      <p:sp>
        <p:nvSpPr>
          <p:cNvPr id="55" name="Oval 54"/>
          <p:cNvSpPr/>
          <p:nvPr/>
        </p:nvSpPr>
        <p:spPr>
          <a:xfrm>
            <a:off x="6542753" y="4514588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6771353" y="4514588"/>
            <a:ext cx="304800" cy="304800"/>
          </a:xfrm>
          <a:prstGeom prst="ellips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6696741" y="4514588"/>
            <a:ext cx="139700" cy="255587"/>
          </a:xfrm>
          <a:prstGeom prst="ellipse">
            <a:avLst/>
          </a:prstGeom>
          <a:solidFill>
            <a:srgbClr val="D70B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8" name="TextBox 31"/>
          <p:cNvSpPr txBox="1">
            <a:spLocks noChangeArrowheads="1"/>
          </p:cNvSpPr>
          <p:nvPr/>
        </p:nvSpPr>
        <p:spPr bwMode="auto">
          <a:xfrm>
            <a:off x="6769766" y="4449500"/>
            <a:ext cx="306387" cy="369888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s</a:t>
            </a:r>
          </a:p>
        </p:txBody>
      </p:sp>
      <p:sp>
        <p:nvSpPr>
          <p:cNvPr id="59" name="TextBox 31"/>
          <p:cNvSpPr txBox="1">
            <a:spLocks noChangeArrowheads="1"/>
          </p:cNvSpPr>
          <p:nvPr/>
        </p:nvSpPr>
        <p:spPr bwMode="auto">
          <a:xfrm>
            <a:off x="6541166" y="4449500"/>
            <a:ext cx="306387" cy="369888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s</a:t>
            </a:r>
          </a:p>
        </p:txBody>
      </p:sp>
      <p:sp>
        <p:nvSpPr>
          <p:cNvPr id="60" name="Oval 59"/>
          <p:cNvSpPr/>
          <p:nvPr/>
        </p:nvSpPr>
        <p:spPr>
          <a:xfrm>
            <a:off x="6087141" y="24683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6315741" y="2468300"/>
            <a:ext cx="304800" cy="304800"/>
          </a:xfrm>
          <a:prstGeom prst="ellips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6241128" y="2468300"/>
            <a:ext cx="139700" cy="255588"/>
          </a:xfrm>
          <a:prstGeom prst="ellipse">
            <a:avLst/>
          </a:prstGeom>
          <a:solidFill>
            <a:srgbClr val="D70B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3" name="TextBox 31"/>
          <p:cNvSpPr txBox="1">
            <a:spLocks noChangeArrowheads="1"/>
          </p:cNvSpPr>
          <p:nvPr/>
        </p:nvSpPr>
        <p:spPr bwMode="auto">
          <a:xfrm>
            <a:off x="6314153" y="2403213"/>
            <a:ext cx="306388" cy="369887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d</a:t>
            </a:r>
          </a:p>
        </p:txBody>
      </p:sp>
      <p:sp>
        <p:nvSpPr>
          <p:cNvPr id="64" name="TextBox 31"/>
          <p:cNvSpPr txBox="1">
            <a:spLocks noChangeArrowheads="1"/>
          </p:cNvSpPr>
          <p:nvPr/>
        </p:nvSpPr>
        <p:spPr bwMode="auto">
          <a:xfrm>
            <a:off x="6085553" y="2403213"/>
            <a:ext cx="306388" cy="369887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u</a:t>
            </a:r>
          </a:p>
        </p:txBody>
      </p:sp>
      <p:sp>
        <p:nvSpPr>
          <p:cNvPr id="65" name="Oval 64"/>
          <p:cNvSpPr/>
          <p:nvPr/>
        </p:nvSpPr>
        <p:spPr>
          <a:xfrm>
            <a:off x="6771353" y="2457188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6999953" y="2457188"/>
            <a:ext cx="304800" cy="304800"/>
          </a:xfrm>
          <a:prstGeom prst="ellips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6925341" y="2457188"/>
            <a:ext cx="139700" cy="255587"/>
          </a:xfrm>
          <a:prstGeom prst="ellipse">
            <a:avLst/>
          </a:prstGeom>
          <a:solidFill>
            <a:srgbClr val="D70B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8" name="TextBox 31"/>
          <p:cNvSpPr txBox="1">
            <a:spLocks noChangeArrowheads="1"/>
          </p:cNvSpPr>
          <p:nvPr/>
        </p:nvSpPr>
        <p:spPr bwMode="auto">
          <a:xfrm>
            <a:off x="6999953" y="2392100"/>
            <a:ext cx="306388" cy="369888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u</a:t>
            </a:r>
          </a:p>
        </p:txBody>
      </p:sp>
      <p:sp>
        <p:nvSpPr>
          <p:cNvPr id="69" name="TextBox 31"/>
          <p:cNvSpPr txBox="1">
            <a:spLocks noChangeArrowheads="1"/>
          </p:cNvSpPr>
          <p:nvPr/>
        </p:nvSpPr>
        <p:spPr bwMode="auto">
          <a:xfrm>
            <a:off x="6771353" y="2392100"/>
            <a:ext cx="306388" cy="369888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d</a:t>
            </a: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6542753" y="2400038"/>
            <a:ext cx="3048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/>
              <a:t>+</a:t>
            </a:r>
          </a:p>
        </p:txBody>
      </p:sp>
      <p:sp>
        <p:nvSpPr>
          <p:cNvPr id="71" name="Oval 70"/>
          <p:cNvSpPr/>
          <p:nvPr/>
        </p:nvSpPr>
        <p:spPr>
          <a:xfrm>
            <a:off x="5401341" y="34589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5629941" y="3458900"/>
            <a:ext cx="304800" cy="304800"/>
          </a:xfrm>
          <a:prstGeom prst="ellips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5555328" y="3458900"/>
            <a:ext cx="139700" cy="255588"/>
          </a:xfrm>
          <a:prstGeom prst="ellipse">
            <a:avLst/>
          </a:prstGeom>
          <a:solidFill>
            <a:srgbClr val="D70B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4" name="TextBox 31"/>
          <p:cNvSpPr txBox="1">
            <a:spLocks noChangeArrowheads="1"/>
          </p:cNvSpPr>
          <p:nvPr/>
        </p:nvSpPr>
        <p:spPr bwMode="auto">
          <a:xfrm>
            <a:off x="5628353" y="3393813"/>
            <a:ext cx="306388" cy="369887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s</a:t>
            </a:r>
          </a:p>
        </p:txBody>
      </p:sp>
      <p:sp>
        <p:nvSpPr>
          <p:cNvPr id="75" name="TextBox 31"/>
          <p:cNvSpPr txBox="1">
            <a:spLocks noChangeArrowheads="1"/>
          </p:cNvSpPr>
          <p:nvPr/>
        </p:nvSpPr>
        <p:spPr bwMode="auto">
          <a:xfrm>
            <a:off x="5399753" y="3393813"/>
            <a:ext cx="306388" cy="369887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d</a:t>
            </a:r>
          </a:p>
        </p:txBody>
      </p:sp>
      <p:sp>
        <p:nvSpPr>
          <p:cNvPr id="76" name="Oval 75"/>
          <p:cNvSpPr/>
          <p:nvPr/>
        </p:nvSpPr>
        <p:spPr>
          <a:xfrm>
            <a:off x="6085553" y="3447788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6314153" y="3447788"/>
            <a:ext cx="304800" cy="304800"/>
          </a:xfrm>
          <a:prstGeom prst="ellips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6239541" y="3447788"/>
            <a:ext cx="139700" cy="255587"/>
          </a:xfrm>
          <a:prstGeom prst="ellipse">
            <a:avLst/>
          </a:prstGeom>
          <a:solidFill>
            <a:srgbClr val="D70B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9" name="TextBox 31"/>
          <p:cNvSpPr txBox="1">
            <a:spLocks noChangeArrowheads="1"/>
          </p:cNvSpPr>
          <p:nvPr/>
        </p:nvSpPr>
        <p:spPr bwMode="auto">
          <a:xfrm>
            <a:off x="6314153" y="3382700"/>
            <a:ext cx="306388" cy="369888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d</a:t>
            </a:r>
          </a:p>
        </p:txBody>
      </p:sp>
      <p:sp>
        <p:nvSpPr>
          <p:cNvPr id="80" name="TextBox 31"/>
          <p:cNvSpPr txBox="1">
            <a:spLocks noChangeArrowheads="1"/>
          </p:cNvSpPr>
          <p:nvPr/>
        </p:nvSpPr>
        <p:spPr bwMode="auto">
          <a:xfrm>
            <a:off x="6085553" y="3382700"/>
            <a:ext cx="306388" cy="369888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s</a:t>
            </a:r>
          </a:p>
        </p:txBody>
      </p:sp>
      <p:sp>
        <p:nvSpPr>
          <p:cNvPr id="81" name="TextBox 80"/>
          <p:cNvSpPr txBox="1">
            <a:spLocks noChangeArrowheads="1"/>
          </p:cNvSpPr>
          <p:nvPr/>
        </p:nvSpPr>
        <p:spPr bwMode="auto">
          <a:xfrm>
            <a:off x="5856953" y="3377938"/>
            <a:ext cx="381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/>
              <a:t>+</a:t>
            </a:r>
          </a:p>
        </p:txBody>
      </p:sp>
      <p:sp>
        <p:nvSpPr>
          <p:cNvPr id="82" name="Oval 81"/>
          <p:cNvSpPr/>
          <p:nvPr/>
        </p:nvSpPr>
        <p:spPr>
          <a:xfrm>
            <a:off x="6923753" y="3463663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>
            <a:off x="7152353" y="3463663"/>
            <a:ext cx="304800" cy="304800"/>
          </a:xfrm>
          <a:prstGeom prst="ellips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7077741" y="3463663"/>
            <a:ext cx="139700" cy="255587"/>
          </a:xfrm>
          <a:prstGeom prst="ellipse">
            <a:avLst/>
          </a:prstGeom>
          <a:solidFill>
            <a:srgbClr val="D70B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5" name="TextBox 31"/>
          <p:cNvSpPr txBox="1">
            <a:spLocks noChangeArrowheads="1"/>
          </p:cNvSpPr>
          <p:nvPr/>
        </p:nvSpPr>
        <p:spPr bwMode="auto">
          <a:xfrm>
            <a:off x="7150766" y="3398575"/>
            <a:ext cx="306387" cy="369888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s</a:t>
            </a:r>
          </a:p>
        </p:txBody>
      </p:sp>
      <p:sp>
        <p:nvSpPr>
          <p:cNvPr id="86" name="TextBox 31"/>
          <p:cNvSpPr txBox="1">
            <a:spLocks noChangeArrowheads="1"/>
          </p:cNvSpPr>
          <p:nvPr/>
        </p:nvSpPr>
        <p:spPr bwMode="auto">
          <a:xfrm>
            <a:off x="6922166" y="3398575"/>
            <a:ext cx="306387" cy="369888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u</a:t>
            </a:r>
          </a:p>
        </p:txBody>
      </p:sp>
      <p:sp>
        <p:nvSpPr>
          <p:cNvPr id="87" name="Oval 86"/>
          <p:cNvSpPr/>
          <p:nvPr/>
        </p:nvSpPr>
        <p:spPr>
          <a:xfrm>
            <a:off x="7607966" y="3450963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8" name="Oval 87"/>
          <p:cNvSpPr/>
          <p:nvPr/>
        </p:nvSpPr>
        <p:spPr>
          <a:xfrm>
            <a:off x="7836566" y="3450963"/>
            <a:ext cx="304800" cy="304800"/>
          </a:xfrm>
          <a:prstGeom prst="ellips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>
            <a:off x="7761953" y="3450963"/>
            <a:ext cx="139700" cy="257175"/>
          </a:xfrm>
          <a:prstGeom prst="ellipse">
            <a:avLst/>
          </a:prstGeom>
          <a:solidFill>
            <a:srgbClr val="D70B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0" name="TextBox 31"/>
          <p:cNvSpPr txBox="1">
            <a:spLocks noChangeArrowheads="1"/>
          </p:cNvSpPr>
          <p:nvPr/>
        </p:nvSpPr>
        <p:spPr bwMode="auto">
          <a:xfrm>
            <a:off x="7836566" y="3387463"/>
            <a:ext cx="306387" cy="368300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u</a:t>
            </a:r>
          </a:p>
        </p:txBody>
      </p:sp>
      <p:sp>
        <p:nvSpPr>
          <p:cNvPr id="91" name="TextBox 31"/>
          <p:cNvSpPr txBox="1">
            <a:spLocks noChangeArrowheads="1"/>
          </p:cNvSpPr>
          <p:nvPr/>
        </p:nvSpPr>
        <p:spPr bwMode="auto">
          <a:xfrm>
            <a:off x="7607966" y="3387463"/>
            <a:ext cx="306387" cy="368300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Calibri" pitchFamily="-110" charset="0"/>
              </a:rPr>
              <a:t>s</a:t>
            </a:r>
          </a:p>
        </p:txBody>
      </p:sp>
      <p:sp>
        <p:nvSpPr>
          <p:cNvPr id="92" name="TextBox 91"/>
          <p:cNvSpPr txBox="1">
            <a:spLocks noChangeArrowheads="1"/>
          </p:cNvSpPr>
          <p:nvPr/>
        </p:nvSpPr>
        <p:spPr bwMode="auto">
          <a:xfrm>
            <a:off x="7379366" y="3382700"/>
            <a:ext cx="381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/>
              <a:t>+</a:t>
            </a:r>
          </a:p>
        </p:txBody>
      </p:sp>
      <p:sp>
        <p:nvSpPr>
          <p:cNvPr id="94" name="TextBox 72"/>
          <p:cNvSpPr txBox="1">
            <a:spLocks noChangeArrowheads="1"/>
          </p:cNvSpPr>
          <p:nvPr/>
        </p:nvSpPr>
        <p:spPr bwMode="auto">
          <a:xfrm flipH="1">
            <a:off x="6542753" y="2849300"/>
            <a:ext cx="381000" cy="523875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Arial" charset="0"/>
                <a:cs typeface="Arial" charset="0"/>
                <a:sym typeface="Symbol" charset="2"/>
              </a:rPr>
              <a:t>6</a:t>
            </a:r>
            <a:r>
              <a:rPr lang="en-US" sz="2800" b="1" dirty="0">
                <a:solidFill>
                  <a:srgbClr val="CC00CC"/>
                </a:solidFill>
                <a:latin typeface="Calibri" charset="0"/>
                <a:ea typeface="Arial" charset="0"/>
                <a:cs typeface="Arial" charset="0"/>
                <a:sym typeface="Symbol" charset="2"/>
              </a:rPr>
              <a:t> </a:t>
            </a:r>
            <a:endParaRPr lang="en-US" sz="2800" b="1" dirty="0">
              <a:solidFill>
                <a:srgbClr val="CC00CC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981795" y="1028026"/>
            <a:ext cx="2951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A30090"/>
                </a:solidFill>
              </a:rPr>
              <a:t>anti-color anti-triplet</a:t>
            </a:r>
            <a:endParaRPr lang="en-US" sz="2400" b="1" dirty="0">
              <a:solidFill>
                <a:srgbClr val="A30090"/>
              </a:solidFill>
            </a:endParaRPr>
          </a:p>
        </p:txBody>
      </p:sp>
      <p:sp>
        <p:nvSpPr>
          <p:cNvPr id="96" name="TextBox 75"/>
          <p:cNvSpPr txBox="1">
            <a:spLocks noChangeArrowheads="1"/>
          </p:cNvSpPr>
          <p:nvPr/>
        </p:nvSpPr>
        <p:spPr bwMode="auto">
          <a:xfrm>
            <a:off x="5702329" y="1444868"/>
            <a:ext cx="202490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000090"/>
                </a:solidFill>
                <a:latin typeface="Calibri" pitchFamily="-110" charset="0"/>
              </a:rPr>
              <a:t>antisymm</a:t>
            </a:r>
            <a:r>
              <a:rPr lang="en-US" b="1" dirty="0" smtClean="0">
                <a:solidFill>
                  <a:srgbClr val="000090"/>
                </a:solidFill>
                <a:latin typeface="Calibri" pitchFamily="-110" charset="0"/>
              </a:rPr>
              <a:t>. in color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Calibri" pitchFamily="-110" charset="0"/>
              </a:rPr>
              <a:t>symmetric in flavor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Calibri" pitchFamily="-110" charset="0"/>
              </a:rPr>
              <a:t>must be Spin =1</a:t>
            </a:r>
            <a:endParaRPr lang="en-US" b="1" dirty="0">
              <a:solidFill>
                <a:srgbClr val="000090"/>
              </a:solidFill>
              <a:latin typeface="Calibri" pitchFamily="-110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580110" y="989920"/>
            <a:ext cx="2265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A30090"/>
                </a:solidFill>
              </a:rPr>
              <a:t>anti-color sextet</a:t>
            </a:r>
            <a:endParaRPr lang="en-US" sz="2400" b="1" dirty="0">
              <a:solidFill>
                <a:srgbClr val="A30090"/>
              </a:solidFill>
            </a:endParaRPr>
          </a:p>
        </p:txBody>
      </p:sp>
      <p:pic>
        <p:nvPicPr>
          <p:cNvPr id="98" name="Picture 9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579" y="5159839"/>
            <a:ext cx="838200" cy="228600"/>
          </a:xfrm>
          <a:prstGeom prst="rect">
            <a:avLst/>
          </a:prstGeom>
        </p:spPr>
      </p:pic>
      <p:sp>
        <p:nvSpPr>
          <p:cNvPr id="99" name="Oval 98"/>
          <p:cNvSpPr/>
          <p:nvPr/>
        </p:nvSpPr>
        <p:spPr>
          <a:xfrm>
            <a:off x="2431006" y="5101458"/>
            <a:ext cx="304800" cy="304800"/>
          </a:xfrm>
          <a:prstGeom prst="ellips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0" name="TextBox 31"/>
          <p:cNvSpPr txBox="1">
            <a:spLocks noChangeArrowheads="1"/>
          </p:cNvSpPr>
          <p:nvPr/>
        </p:nvSpPr>
        <p:spPr bwMode="auto">
          <a:xfrm>
            <a:off x="2431005" y="5036371"/>
            <a:ext cx="378001" cy="369332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i="1" dirty="0" err="1" smtClean="0">
                <a:solidFill>
                  <a:schemeClr val="bg1"/>
                </a:solidFill>
                <a:latin typeface="Calibri" pitchFamily="-110" charset="0"/>
              </a:rPr>
              <a:t>q</a:t>
            </a:r>
            <a:r>
              <a:rPr lang="en-US" b="1" i="1" dirty="0" smtClean="0">
                <a:solidFill>
                  <a:schemeClr val="bg1"/>
                </a:solidFill>
                <a:latin typeface="Calibri" pitchFamily="-110" charset="0"/>
              </a:rPr>
              <a:t>’</a:t>
            </a:r>
            <a:endParaRPr lang="en-US" b="1" i="1" dirty="0">
              <a:solidFill>
                <a:schemeClr val="bg1"/>
              </a:solidFill>
              <a:latin typeface="Calibri" pitchFamily="-110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368673" y="5132274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" name="TextBox 31"/>
          <p:cNvSpPr txBox="1">
            <a:spLocks noChangeArrowheads="1"/>
          </p:cNvSpPr>
          <p:nvPr/>
        </p:nvSpPr>
        <p:spPr bwMode="auto">
          <a:xfrm>
            <a:off x="1322263" y="5067187"/>
            <a:ext cx="306387" cy="369887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 dirty="0" err="1" smtClean="0">
                <a:solidFill>
                  <a:schemeClr val="bg1"/>
                </a:solidFill>
                <a:latin typeface="Calibri" pitchFamily="-110" charset="0"/>
              </a:rPr>
              <a:t>q</a:t>
            </a:r>
            <a:endParaRPr lang="en-US" b="1" i="1" dirty="0">
              <a:solidFill>
                <a:schemeClr val="bg1"/>
              </a:solidFill>
              <a:latin typeface="Calibri" pitchFamily="-110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639960" y="5516291"/>
            <a:ext cx="28934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 “good” </a:t>
            </a:r>
            <a:r>
              <a:rPr lang="en-US" sz="2000" dirty="0" err="1" smtClean="0"/>
              <a:t>diquark</a:t>
            </a:r>
            <a:r>
              <a:rPr lang="en-US" sz="2000" dirty="0" smtClean="0"/>
              <a:t> is bound </a:t>
            </a:r>
          </a:p>
          <a:p>
            <a:r>
              <a:rPr lang="en-US" sz="2000" dirty="0" smtClean="0"/>
              <a:t>with ~ ½ the </a:t>
            </a:r>
            <a:r>
              <a:rPr lang="en-US" sz="2000" dirty="0" err="1" smtClean="0"/>
              <a:t>qq</a:t>
            </a:r>
            <a:r>
              <a:rPr lang="en-US" sz="2000" dirty="0" smtClean="0"/>
              <a:t> binding</a:t>
            </a:r>
          </a:p>
        </p:txBody>
      </p:sp>
      <p:sp>
        <p:nvSpPr>
          <p:cNvPr id="105" name="TextBox 104"/>
          <p:cNvSpPr txBox="1"/>
          <p:nvPr/>
        </p:nvSpPr>
        <p:spPr>
          <a:xfrm rot="10800000">
            <a:off x="2114130" y="5910944"/>
            <a:ext cx="377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 _</a:t>
            </a:r>
            <a:endParaRPr lang="en-US" sz="2000" dirty="0"/>
          </a:p>
        </p:txBody>
      </p:sp>
      <p:sp>
        <p:nvSpPr>
          <p:cNvPr id="106" name="TextBox 105"/>
          <p:cNvSpPr txBox="1"/>
          <p:nvPr/>
        </p:nvSpPr>
        <p:spPr>
          <a:xfrm>
            <a:off x="5247353" y="5516291"/>
            <a:ext cx="31752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 “bad” </a:t>
            </a:r>
            <a:r>
              <a:rPr lang="en-US" sz="2000" dirty="0" err="1" smtClean="0"/>
              <a:t>diquark</a:t>
            </a:r>
            <a:r>
              <a:rPr lang="en-US" sz="2000" dirty="0" smtClean="0"/>
              <a:t> force is also</a:t>
            </a:r>
          </a:p>
          <a:p>
            <a:r>
              <a:rPr lang="en-US" sz="2000" dirty="0" smtClean="0"/>
              <a:t>attractive, but not as strong</a:t>
            </a:r>
          </a:p>
        </p:txBody>
      </p:sp>
      <p:pic>
        <p:nvPicPr>
          <p:cNvPr id="107" name="Picture 1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7341" y="5274139"/>
            <a:ext cx="838200" cy="228600"/>
          </a:xfrm>
          <a:prstGeom prst="rect">
            <a:avLst/>
          </a:prstGeom>
        </p:spPr>
      </p:pic>
      <p:sp>
        <p:nvSpPr>
          <p:cNvPr id="108" name="Oval 107"/>
          <p:cNvSpPr/>
          <p:nvPr/>
        </p:nvSpPr>
        <p:spPr>
          <a:xfrm>
            <a:off x="7263768" y="5215758"/>
            <a:ext cx="304800" cy="304800"/>
          </a:xfrm>
          <a:prstGeom prst="ellips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9" name="TextBox 31"/>
          <p:cNvSpPr txBox="1">
            <a:spLocks noChangeArrowheads="1"/>
          </p:cNvSpPr>
          <p:nvPr/>
        </p:nvSpPr>
        <p:spPr bwMode="auto">
          <a:xfrm>
            <a:off x="7263767" y="5150671"/>
            <a:ext cx="378001" cy="369332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i="1" dirty="0" err="1" smtClean="0">
                <a:solidFill>
                  <a:schemeClr val="bg1"/>
                </a:solidFill>
                <a:latin typeface="Calibri" pitchFamily="-110" charset="0"/>
              </a:rPr>
              <a:t>q</a:t>
            </a:r>
            <a:r>
              <a:rPr lang="en-US" b="1" i="1" dirty="0" smtClean="0">
                <a:solidFill>
                  <a:schemeClr val="bg1"/>
                </a:solidFill>
                <a:latin typeface="Calibri" pitchFamily="-110" charset="0"/>
              </a:rPr>
              <a:t>’</a:t>
            </a:r>
            <a:endParaRPr lang="en-US" b="1" i="1" dirty="0">
              <a:solidFill>
                <a:schemeClr val="bg1"/>
              </a:solidFill>
              <a:latin typeface="Calibri" pitchFamily="-110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6201435" y="5246574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" name="TextBox 31"/>
          <p:cNvSpPr txBox="1">
            <a:spLocks noChangeArrowheads="1"/>
          </p:cNvSpPr>
          <p:nvPr/>
        </p:nvSpPr>
        <p:spPr bwMode="auto">
          <a:xfrm>
            <a:off x="6155025" y="5181487"/>
            <a:ext cx="306387" cy="369887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 dirty="0" err="1" smtClean="0">
                <a:solidFill>
                  <a:schemeClr val="bg1"/>
                </a:solidFill>
                <a:latin typeface="Calibri" pitchFamily="-110" charset="0"/>
              </a:rPr>
              <a:t>q</a:t>
            </a:r>
            <a:endParaRPr lang="en-US" b="1" i="1" dirty="0">
              <a:solidFill>
                <a:schemeClr val="bg1"/>
              </a:solidFill>
              <a:latin typeface="Calibri" pitchFamily="-11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 animBg="1"/>
      <p:bldP spid="10" grpId="0" animBg="1"/>
      <p:bldP spid="11" grpId="0" animBg="1"/>
      <p:bldP spid="12" grpId="0"/>
      <p:bldP spid="13" grpId="0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 animBg="1"/>
      <p:bldP spid="21" grpId="0" animBg="1"/>
      <p:bldP spid="22" grpId="0" animBg="1"/>
      <p:bldP spid="23" grpId="0"/>
      <p:bldP spid="24" grpId="0"/>
      <p:bldP spid="25" grpId="0" animBg="1"/>
      <p:bldP spid="26" grpId="0" animBg="1"/>
      <p:bldP spid="27" grpId="0" animBg="1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/>
      <p:bldP spid="35" grpId="0"/>
      <p:bldP spid="36" grpId="0" animBg="1"/>
      <p:bldP spid="37" grpId="0" animBg="1"/>
      <p:bldP spid="38" grpId="0" animBg="1"/>
      <p:bldP spid="39" grpId="0"/>
      <p:bldP spid="40" grpId="0"/>
      <p:bldP spid="41" grpId="0"/>
      <p:bldP spid="45" grpId="0" animBg="1"/>
      <p:bldP spid="46" grpId="0" animBg="1"/>
      <p:bldP spid="47" grpId="0" animBg="1"/>
      <p:bldP spid="48" grpId="0"/>
      <p:bldP spid="49" grpId="0"/>
      <p:bldP spid="50" grpId="0" animBg="1"/>
      <p:bldP spid="51" grpId="0" animBg="1"/>
      <p:bldP spid="52" grpId="0" animBg="1"/>
      <p:bldP spid="53" grpId="0"/>
      <p:bldP spid="54" grpId="0"/>
      <p:bldP spid="55" grpId="0" animBg="1"/>
      <p:bldP spid="56" grpId="0" animBg="1"/>
      <p:bldP spid="57" grpId="0" animBg="1"/>
      <p:bldP spid="58" grpId="0"/>
      <p:bldP spid="59" grpId="0"/>
      <p:bldP spid="60" grpId="0" animBg="1"/>
      <p:bldP spid="61" grpId="0" animBg="1"/>
      <p:bldP spid="62" grpId="0" animBg="1"/>
      <p:bldP spid="63" grpId="0"/>
      <p:bldP spid="64" grpId="0"/>
      <p:bldP spid="65" grpId="0" animBg="1"/>
      <p:bldP spid="66" grpId="0" animBg="1"/>
      <p:bldP spid="67" grpId="0" animBg="1"/>
      <p:bldP spid="68" grpId="0"/>
      <p:bldP spid="69" grpId="0"/>
      <p:bldP spid="70" grpId="0"/>
      <p:bldP spid="71" grpId="0" animBg="1"/>
      <p:bldP spid="72" grpId="0" animBg="1"/>
      <p:bldP spid="73" grpId="0" animBg="1"/>
      <p:bldP spid="74" grpId="0"/>
      <p:bldP spid="75" grpId="0"/>
      <p:bldP spid="76" grpId="0" animBg="1"/>
      <p:bldP spid="77" grpId="0" animBg="1"/>
      <p:bldP spid="78" grpId="0" animBg="1"/>
      <p:bldP spid="79" grpId="0"/>
      <p:bldP spid="80" grpId="0"/>
      <p:bldP spid="81" grpId="0"/>
      <p:bldP spid="82" grpId="0" animBg="1"/>
      <p:bldP spid="83" grpId="0" animBg="1"/>
      <p:bldP spid="84" grpId="0" animBg="1"/>
      <p:bldP spid="85" grpId="0"/>
      <p:bldP spid="86" grpId="0"/>
      <p:bldP spid="87" grpId="0" animBg="1"/>
      <p:bldP spid="88" grpId="0" animBg="1"/>
      <p:bldP spid="89" grpId="0" animBg="1"/>
      <p:bldP spid="90" grpId="0"/>
      <p:bldP spid="91" grpId="0"/>
      <p:bldP spid="92" grpId="0"/>
      <p:bldP spid="94" grpId="0"/>
      <p:bldP spid="94" grpId="1"/>
      <p:bldP spid="96" grpId="0"/>
      <p:bldP spid="96" grpId="1"/>
      <p:bldP spid="99" grpId="0" animBg="1"/>
      <p:bldP spid="100" grpId="0"/>
      <p:bldP spid="101" grpId="0" animBg="1"/>
      <p:bldP spid="103" grpId="0"/>
      <p:bldP spid="108" grpId="0" animBg="1"/>
      <p:bldP spid="109" grpId="0"/>
      <p:bldP spid="110" grpId="0" animBg="1"/>
      <p:bldP spid="11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0439"/>
            <a:ext cx="8229600" cy="1143000"/>
          </a:xfrm>
        </p:spPr>
        <p:txBody>
          <a:bodyPr/>
          <a:lstStyle/>
          <a:p>
            <a:r>
              <a:rPr lang="en-US" dirty="0" smtClean="0"/>
              <a:t>in color space: </a:t>
            </a:r>
            <a:r>
              <a:rPr lang="en-US" dirty="0" err="1" smtClean="0"/>
              <a:t>diquark</a:t>
            </a:r>
            <a:r>
              <a:rPr lang="en-US" dirty="0" smtClean="0"/>
              <a:t> ≈ </a:t>
            </a:r>
            <a:r>
              <a:rPr lang="en-US" dirty="0" err="1" smtClean="0"/>
              <a:t>antiquark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570788" flipV="1">
            <a:off x="1550473" y="3249847"/>
            <a:ext cx="1018787" cy="277851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087674" y="2706669"/>
            <a:ext cx="697978" cy="7074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436663" y="2459433"/>
            <a:ext cx="697978" cy="707488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96111" y="2467895"/>
            <a:ext cx="349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q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 rot="19843412">
            <a:off x="1491856" y="2691326"/>
            <a:ext cx="229793" cy="536603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145595" y="2774603"/>
            <a:ext cx="4048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</a:rPr>
              <a:t>q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047532" y="3457067"/>
            <a:ext cx="697978" cy="707488"/>
          </a:xfrm>
          <a:prstGeom prst="ellipse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172107" y="3413238"/>
            <a:ext cx="4048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</a:rPr>
              <a:t>q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27" y="4548960"/>
            <a:ext cx="408281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strong </a:t>
            </a:r>
            <a:r>
              <a:rPr lang="en-US" sz="2400" dirty="0" err="1" smtClean="0">
                <a:solidFill>
                  <a:srgbClr val="800000"/>
                </a:solidFill>
              </a:rPr>
              <a:t>diquark</a:t>
            </a:r>
            <a:r>
              <a:rPr lang="en-US" sz="2400" dirty="0" smtClean="0">
                <a:solidFill>
                  <a:srgbClr val="800000"/>
                </a:solidFill>
              </a:rPr>
              <a:t>-quark attraction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                -- baryonic states--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055648" flipV="1">
            <a:off x="6091479" y="3123516"/>
            <a:ext cx="1018787" cy="277851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6693266" y="3288428"/>
            <a:ext cx="697978" cy="707488"/>
          </a:xfrm>
          <a:prstGeom prst="ellipse">
            <a:avLst/>
          </a:prstGeom>
          <a:solidFill>
            <a:srgbClr val="66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 rot="10800000">
            <a:off x="6884270" y="3411921"/>
            <a:ext cx="348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_</a:t>
            </a:r>
            <a:endParaRPr lang="en-US" sz="24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6916097" y="3342937"/>
            <a:ext cx="348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q</a:t>
            </a:r>
            <a:endParaRPr lang="en-US" sz="24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6480168" y="3573770"/>
            <a:ext cx="40487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</a:rPr>
              <a:t>u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6304922" y="3515809"/>
            <a:ext cx="697978" cy="707488"/>
          </a:xfrm>
          <a:prstGeom prst="ellipse">
            <a:avLst/>
          </a:prstGeom>
          <a:solidFill>
            <a:srgbClr val="FF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6425428" y="3550242"/>
            <a:ext cx="40487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</a:rPr>
              <a:t>q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 rot="19843412">
            <a:off x="6768441" y="3525812"/>
            <a:ext cx="229793" cy="527212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 rot="10800000">
            <a:off x="6425427" y="3683259"/>
            <a:ext cx="348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_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5673083" y="2533267"/>
            <a:ext cx="697978" cy="7074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6022072" y="2286031"/>
            <a:ext cx="697978" cy="707488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6202652" y="2352514"/>
            <a:ext cx="349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q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 rot="19843412">
            <a:off x="6077265" y="2517924"/>
            <a:ext cx="229793" cy="536603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5731004" y="2601201"/>
            <a:ext cx="4048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</a:rPr>
              <a:t>q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440858" y="4576517"/>
            <a:ext cx="488682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strong </a:t>
            </a:r>
            <a:r>
              <a:rPr lang="en-US" sz="2400" dirty="0" err="1" smtClean="0">
                <a:solidFill>
                  <a:srgbClr val="800000"/>
                </a:solidFill>
              </a:rPr>
              <a:t>diquark-diantiquark</a:t>
            </a:r>
            <a:r>
              <a:rPr lang="en-US" sz="2400" dirty="0" smtClean="0">
                <a:solidFill>
                  <a:srgbClr val="800000"/>
                </a:solidFill>
              </a:rPr>
              <a:t> attraction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                         -- 4-quark meson states--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357384" y="2270208"/>
            <a:ext cx="160392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yellow </a:t>
            </a:r>
            <a:r>
              <a:rPr lang="en-US" b="1" dirty="0" err="1" smtClean="0">
                <a:solidFill>
                  <a:schemeClr val="accent6"/>
                </a:solidFill>
              </a:rPr>
              <a:t>diquark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150228" y="4029348"/>
            <a:ext cx="1765552" cy="369332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blue </a:t>
            </a:r>
            <a:r>
              <a:rPr lang="en-US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diantiquark</a:t>
            </a:r>
            <a:endParaRPr lang="en-US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774200" y="2231869"/>
            <a:ext cx="160392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yellow </a:t>
            </a:r>
            <a:r>
              <a:rPr lang="en-US" b="1" dirty="0" err="1" smtClean="0">
                <a:solidFill>
                  <a:schemeClr val="accent6"/>
                </a:solidFill>
              </a:rPr>
              <a:t>diquark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928844" y="3600953"/>
            <a:ext cx="1212028" cy="369332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blue quark</a:t>
            </a:r>
            <a:endParaRPr lang="en-US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067140" y="746427"/>
            <a:ext cx="406152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(&amp; </a:t>
            </a:r>
            <a:r>
              <a:rPr lang="en-US" sz="3200" dirty="0" err="1" smtClean="0"/>
              <a:t>diantiquark</a:t>
            </a:r>
            <a:r>
              <a:rPr lang="en-US" sz="3200" dirty="0" smtClean="0"/>
              <a:t> ≈ quark)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4"/>
          <p:cNvSpPr>
            <a:spLocks noGrp="1" noChangeArrowheads="1"/>
          </p:cNvSpPr>
          <p:nvPr>
            <p:ph type="title"/>
          </p:nvPr>
        </p:nvSpPr>
        <p:spPr>
          <a:xfrm>
            <a:off x="-47625" y="-224115"/>
            <a:ext cx="9290050" cy="1143001"/>
          </a:xfrm>
        </p:spPr>
        <p:txBody>
          <a:bodyPr/>
          <a:lstStyle/>
          <a:p>
            <a:r>
              <a:rPr lang="en-US" sz="3600" dirty="0" err="1" smtClean="0">
                <a:ea typeface="ＭＳ Ｐゴシック" pitchFamily="-110" charset="-128"/>
                <a:cs typeface="ＭＳ Ｐゴシック" pitchFamily="-110" charset="-128"/>
              </a:rPr>
              <a:t>multiquark</a:t>
            </a:r>
            <a:r>
              <a:rPr lang="en-US" sz="3600" dirty="0" smtClean="0">
                <a:ea typeface="ＭＳ Ｐゴシック" pitchFamily="-110" charset="-128"/>
                <a:cs typeface="ＭＳ Ｐゴシック" pitchFamily="-110" charset="-128"/>
              </a:rPr>
              <a:t> states from </a:t>
            </a:r>
            <a:r>
              <a:rPr lang="en-US" sz="3600" dirty="0" err="1" smtClean="0">
                <a:ea typeface="ＭＳ Ｐゴシック" pitchFamily="-110" charset="-128"/>
                <a:cs typeface="ＭＳ Ｐゴシック" pitchFamily="-110" charset="-128"/>
              </a:rPr>
              <a:t>diquarks</a:t>
            </a:r>
            <a:r>
              <a:rPr lang="en-US" sz="3600" dirty="0" smtClean="0">
                <a:ea typeface="ＭＳ Ｐゴシック" pitchFamily="-110" charset="-128"/>
                <a:cs typeface="ＭＳ Ｐゴシック" pitchFamily="-110" charset="-128"/>
              </a:rPr>
              <a:t> &amp; </a:t>
            </a:r>
            <a:r>
              <a:rPr lang="en-US" sz="3600" dirty="0" err="1" smtClean="0">
                <a:ea typeface="ＭＳ Ｐゴシック" pitchFamily="-110" charset="-128"/>
                <a:cs typeface="ＭＳ Ｐゴシック" pitchFamily="-110" charset="-128"/>
              </a:rPr>
              <a:t>diantiquarks</a:t>
            </a:r>
            <a:endParaRPr lang="en-US" sz="3600" dirty="0" smtClean="0">
              <a:ea typeface="ＭＳ Ｐゴシック" pitchFamily="-110" charset="-128"/>
              <a:cs typeface="ＭＳ Ｐゴシック" pitchFamily="-110" charset="-128"/>
            </a:endParaRPr>
          </a:p>
        </p:txBody>
      </p:sp>
      <p:cxnSp>
        <p:nvCxnSpPr>
          <p:cNvPr id="83971" name="Straight Connector 3"/>
          <p:cNvCxnSpPr>
            <a:cxnSpLocks noChangeShapeType="1"/>
          </p:cNvCxnSpPr>
          <p:nvPr/>
        </p:nvCxnSpPr>
        <p:spPr bwMode="auto">
          <a:xfrm rot="5400000">
            <a:off x="1627086" y="2301082"/>
            <a:ext cx="1371600" cy="53340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83972" name="Straight Connector 4"/>
          <p:cNvCxnSpPr>
            <a:cxnSpLocks noChangeShapeType="1"/>
          </p:cNvCxnSpPr>
          <p:nvPr/>
        </p:nvCxnSpPr>
        <p:spPr bwMode="auto">
          <a:xfrm rot="16200000" flipH="1">
            <a:off x="2198586" y="2262982"/>
            <a:ext cx="1295400" cy="5334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83973" name="Straight Connector 5"/>
          <p:cNvCxnSpPr>
            <a:cxnSpLocks noChangeShapeType="1"/>
          </p:cNvCxnSpPr>
          <p:nvPr/>
        </p:nvCxnSpPr>
        <p:spPr bwMode="auto">
          <a:xfrm>
            <a:off x="2046186" y="3253582"/>
            <a:ext cx="1066800" cy="1587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</p:cxnSp>
      <p:sp>
        <p:nvSpPr>
          <p:cNvPr id="83974" name="TextBox 14"/>
          <p:cNvSpPr txBox="1">
            <a:spLocks noChangeArrowheads="1"/>
          </p:cNvSpPr>
          <p:nvPr/>
        </p:nvSpPr>
        <p:spPr bwMode="auto">
          <a:xfrm>
            <a:off x="1792186" y="3558382"/>
            <a:ext cx="12223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alibri" pitchFamily="-110" charset="0"/>
              </a:rPr>
              <a:t>magenta</a:t>
            </a:r>
          </a:p>
          <a:p>
            <a:r>
              <a:rPr lang="en-US" b="1">
                <a:latin typeface="Calibri" pitchFamily="-110" charset="0"/>
              </a:rPr>
              <a:t>anti-triplet</a:t>
            </a:r>
          </a:p>
        </p:txBody>
      </p:sp>
      <p:sp>
        <p:nvSpPr>
          <p:cNvPr id="83975" name="TextBox 15"/>
          <p:cNvSpPr txBox="1">
            <a:spLocks noChangeArrowheads="1"/>
          </p:cNvSpPr>
          <p:nvPr/>
        </p:nvSpPr>
        <p:spPr bwMode="auto">
          <a:xfrm flipH="1">
            <a:off x="3493986" y="2262982"/>
            <a:ext cx="304800" cy="519112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>
                <a:latin typeface="Calibri" pitchFamily="-110" charset="0"/>
                <a:sym typeface="Symbol" pitchFamily="-110" charset="2"/>
              </a:rPr>
              <a:t></a:t>
            </a:r>
            <a:endParaRPr lang="en-US" sz="2800" b="1">
              <a:latin typeface="Calibri" pitchFamily="-110" charset="0"/>
            </a:endParaRPr>
          </a:p>
        </p:txBody>
      </p:sp>
      <p:sp>
        <p:nvSpPr>
          <p:cNvPr id="83976" name="TextBox 89"/>
          <p:cNvSpPr txBox="1">
            <a:spLocks noChangeArrowheads="1"/>
          </p:cNvSpPr>
          <p:nvPr/>
        </p:nvSpPr>
        <p:spPr bwMode="auto">
          <a:xfrm flipH="1">
            <a:off x="2350986" y="2339182"/>
            <a:ext cx="457200" cy="519112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>
                <a:latin typeface="Calibri" pitchFamily="-110" charset="0"/>
                <a:sym typeface="Symbol" pitchFamily="-110" charset="2"/>
              </a:rPr>
              <a:t>_ </a:t>
            </a:r>
            <a:endParaRPr lang="en-US" sz="2800" b="1">
              <a:latin typeface="Calibri" pitchFamily="-110" charset="0"/>
            </a:endParaRPr>
          </a:p>
        </p:txBody>
      </p:sp>
      <p:sp>
        <p:nvSpPr>
          <p:cNvPr id="83977" name="TextBox 90"/>
          <p:cNvSpPr txBox="1">
            <a:spLocks noChangeArrowheads="1"/>
          </p:cNvSpPr>
          <p:nvPr/>
        </p:nvSpPr>
        <p:spPr bwMode="auto">
          <a:xfrm flipH="1">
            <a:off x="2350986" y="2643982"/>
            <a:ext cx="381000" cy="946150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>
                <a:latin typeface="Calibri" pitchFamily="-110" charset="0"/>
                <a:sym typeface="Symbol" pitchFamily="-110" charset="2"/>
              </a:rPr>
              <a:t>3</a:t>
            </a:r>
            <a:r>
              <a:rPr lang="en-US" sz="2800" b="1">
                <a:solidFill>
                  <a:srgbClr val="CC00CC"/>
                </a:solidFill>
                <a:latin typeface="Calibri" pitchFamily="-110" charset="0"/>
                <a:sym typeface="Symbol" pitchFamily="-110" charset="2"/>
              </a:rPr>
              <a:t> </a:t>
            </a:r>
            <a:endParaRPr lang="en-US" sz="2800" b="1">
              <a:solidFill>
                <a:srgbClr val="CC00CC"/>
              </a:solidFill>
              <a:latin typeface="Calibri" pitchFamily="-110" charset="0"/>
            </a:endParaRPr>
          </a:p>
        </p:txBody>
      </p:sp>
      <p:cxnSp>
        <p:nvCxnSpPr>
          <p:cNvPr id="83978" name="Straight Connector 3"/>
          <p:cNvCxnSpPr>
            <a:cxnSpLocks noChangeShapeType="1"/>
          </p:cNvCxnSpPr>
          <p:nvPr/>
        </p:nvCxnSpPr>
        <p:spPr bwMode="auto">
          <a:xfrm rot="5400000">
            <a:off x="1665186" y="2415382"/>
            <a:ext cx="1219200" cy="4572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83979" name="Straight Connector 4"/>
          <p:cNvCxnSpPr>
            <a:cxnSpLocks noChangeShapeType="1"/>
          </p:cNvCxnSpPr>
          <p:nvPr/>
        </p:nvCxnSpPr>
        <p:spPr bwMode="auto">
          <a:xfrm rot="16200000" flipH="1">
            <a:off x="2198586" y="2262982"/>
            <a:ext cx="1295400" cy="53340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83980" name="Straight Connector 5"/>
          <p:cNvCxnSpPr>
            <a:cxnSpLocks noChangeShapeType="1"/>
          </p:cNvCxnSpPr>
          <p:nvPr/>
        </p:nvCxnSpPr>
        <p:spPr bwMode="auto">
          <a:xfrm>
            <a:off x="2046186" y="3253582"/>
            <a:ext cx="1066800" cy="1587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/>
          </a:ln>
        </p:spPr>
      </p:cxnSp>
      <p:sp>
        <p:nvSpPr>
          <p:cNvPr id="83981" name="Oval 6"/>
          <p:cNvSpPr>
            <a:spLocks noChangeArrowheads="1"/>
          </p:cNvSpPr>
          <p:nvPr/>
        </p:nvSpPr>
        <p:spPr bwMode="auto">
          <a:xfrm>
            <a:off x="2309711" y="1653382"/>
            <a:ext cx="304800" cy="304800"/>
          </a:xfrm>
          <a:prstGeom prst="ellipse">
            <a:avLst/>
          </a:prstGeom>
          <a:solidFill>
            <a:srgbClr val="FF0000">
              <a:alpha val="67842"/>
            </a:srgbClr>
          </a:solidFill>
          <a:ln w="25400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2000" b="1">
              <a:solidFill>
                <a:srgbClr val="FFFFFF"/>
              </a:solidFill>
              <a:latin typeface="Calibri" pitchFamily="-110" charset="0"/>
            </a:endParaRPr>
          </a:p>
        </p:txBody>
      </p:sp>
      <p:sp>
        <p:nvSpPr>
          <p:cNvPr id="83982" name="Oval 6"/>
          <p:cNvSpPr>
            <a:spLocks noChangeArrowheads="1"/>
          </p:cNvSpPr>
          <p:nvPr/>
        </p:nvSpPr>
        <p:spPr bwMode="auto">
          <a:xfrm>
            <a:off x="2528786" y="1653382"/>
            <a:ext cx="304800" cy="304800"/>
          </a:xfrm>
          <a:prstGeom prst="ellipse">
            <a:avLst/>
          </a:prstGeom>
          <a:solidFill>
            <a:srgbClr val="0000FF">
              <a:alpha val="67842"/>
            </a:srgbClr>
          </a:solidFill>
          <a:ln w="25400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2000" b="1">
              <a:solidFill>
                <a:schemeClr val="bg1"/>
              </a:solidFill>
              <a:latin typeface="Calibri" pitchFamily="-110" charset="0"/>
            </a:endParaRPr>
          </a:p>
        </p:txBody>
      </p:sp>
      <p:sp>
        <p:nvSpPr>
          <p:cNvPr id="83983" name="Oval 6"/>
          <p:cNvSpPr>
            <a:spLocks noChangeArrowheads="1"/>
          </p:cNvSpPr>
          <p:nvPr/>
        </p:nvSpPr>
        <p:spPr bwMode="auto">
          <a:xfrm>
            <a:off x="1792186" y="3101182"/>
            <a:ext cx="304800" cy="304800"/>
          </a:xfrm>
          <a:prstGeom prst="ellipse">
            <a:avLst/>
          </a:prstGeom>
          <a:solidFill>
            <a:srgbClr val="FF0000">
              <a:alpha val="67842"/>
            </a:srgbClr>
          </a:solidFill>
          <a:ln w="25400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2000" b="1">
              <a:solidFill>
                <a:srgbClr val="FFFFFF"/>
              </a:solidFill>
              <a:latin typeface="Calibri" pitchFamily="-110" charset="0"/>
            </a:endParaRPr>
          </a:p>
        </p:txBody>
      </p:sp>
      <p:sp>
        <p:nvSpPr>
          <p:cNvPr id="83984" name="Oval 6"/>
          <p:cNvSpPr>
            <a:spLocks noChangeArrowheads="1"/>
          </p:cNvSpPr>
          <p:nvPr/>
        </p:nvSpPr>
        <p:spPr bwMode="auto">
          <a:xfrm>
            <a:off x="2020786" y="3101182"/>
            <a:ext cx="304800" cy="304800"/>
          </a:xfrm>
          <a:prstGeom prst="ellipse">
            <a:avLst/>
          </a:prstGeom>
          <a:solidFill>
            <a:srgbClr val="0000FF">
              <a:alpha val="67842"/>
            </a:srgbClr>
          </a:solidFill>
          <a:ln w="25400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2000" b="1">
              <a:solidFill>
                <a:schemeClr val="bg1"/>
              </a:solidFill>
              <a:latin typeface="Calibri" pitchFamily="-110" charset="0"/>
            </a:endParaRPr>
          </a:p>
        </p:txBody>
      </p:sp>
      <p:sp>
        <p:nvSpPr>
          <p:cNvPr id="83985" name="Oval 6"/>
          <p:cNvSpPr>
            <a:spLocks noChangeArrowheads="1"/>
          </p:cNvSpPr>
          <p:nvPr/>
        </p:nvSpPr>
        <p:spPr bwMode="auto">
          <a:xfrm>
            <a:off x="2927249" y="3101182"/>
            <a:ext cx="304800" cy="304800"/>
          </a:xfrm>
          <a:prstGeom prst="ellipse">
            <a:avLst/>
          </a:prstGeom>
          <a:solidFill>
            <a:srgbClr val="FF0000">
              <a:alpha val="67842"/>
            </a:srgbClr>
          </a:solidFill>
          <a:ln w="25400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2000" b="1">
              <a:solidFill>
                <a:srgbClr val="FFFFFF"/>
              </a:solidFill>
              <a:latin typeface="Calibri" pitchFamily="-110" charset="0"/>
            </a:endParaRPr>
          </a:p>
        </p:txBody>
      </p:sp>
      <p:sp>
        <p:nvSpPr>
          <p:cNvPr id="83986" name="Oval 6"/>
          <p:cNvSpPr>
            <a:spLocks noChangeArrowheads="1"/>
          </p:cNvSpPr>
          <p:nvPr/>
        </p:nvSpPr>
        <p:spPr bwMode="auto">
          <a:xfrm>
            <a:off x="3120924" y="3101182"/>
            <a:ext cx="304800" cy="304800"/>
          </a:xfrm>
          <a:prstGeom prst="ellipse">
            <a:avLst/>
          </a:prstGeom>
          <a:solidFill>
            <a:srgbClr val="0000FF">
              <a:alpha val="67842"/>
            </a:srgbClr>
          </a:solidFill>
          <a:ln w="25400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2000" b="1">
              <a:solidFill>
                <a:schemeClr val="bg1"/>
              </a:solidFill>
              <a:latin typeface="Calibri" pitchFamily="-110" charset="0"/>
            </a:endParaRPr>
          </a:p>
        </p:txBody>
      </p:sp>
      <p:cxnSp>
        <p:nvCxnSpPr>
          <p:cNvPr id="83987" name="Straight Connector 3"/>
          <p:cNvCxnSpPr>
            <a:cxnSpLocks noChangeShapeType="1"/>
          </p:cNvCxnSpPr>
          <p:nvPr/>
        </p:nvCxnSpPr>
        <p:spPr bwMode="auto">
          <a:xfrm rot="5400000">
            <a:off x="3684486" y="2269332"/>
            <a:ext cx="1371600" cy="5334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83988" name="Straight Connector 4"/>
          <p:cNvCxnSpPr>
            <a:cxnSpLocks noChangeShapeType="1"/>
          </p:cNvCxnSpPr>
          <p:nvPr/>
        </p:nvCxnSpPr>
        <p:spPr bwMode="auto">
          <a:xfrm rot="16200000" flipH="1">
            <a:off x="4255986" y="2231232"/>
            <a:ext cx="1295400" cy="533400"/>
          </a:xfrm>
          <a:prstGeom prst="line">
            <a:avLst/>
          </a:prstGeom>
          <a:noFill/>
          <a:ln w="31750">
            <a:solidFill>
              <a:srgbClr val="008000"/>
            </a:solidFill>
            <a:round/>
            <a:headEnd/>
            <a:tailEnd/>
          </a:ln>
        </p:spPr>
      </p:cxnSp>
      <p:cxnSp>
        <p:nvCxnSpPr>
          <p:cNvPr id="83989" name="Straight Connector 5"/>
          <p:cNvCxnSpPr>
            <a:cxnSpLocks noChangeShapeType="1"/>
          </p:cNvCxnSpPr>
          <p:nvPr/>
        </p:nvCxnSpPr>
        <p:spPr bwMode="auto">
          <a:xfrm>
            <a:off x="4103586" y="3221832"/>
            <a:ext cx="1066800" cy="1587"/>
          </a:xfrm>
          <a:prstGeom prst="line">
            <a:avLst/>
          </a:prstGeom>
          <a:noFill/>
          <a:ln w="31750">
            <a:solidFill>
              <a:srgbClr val="008000"/>
            </a:solidFill>
            <a:round/>
            <a:headEnd/>
            <a:tailEnd/>
          </a:ln>
        </p:spPr>
      </p:cxnSp>
      <p:sp>
        <p:nvSpPr>
          <p:cNvPr id="83990" name="TextBox 15"/>
          <p:cNvSpPr txBox="1">
            <a:spLocks noChangeArrowheads="1"/>
          </p:cNvSpPr>
          <p:nvPr/>
        </p:nvSpPr>
        <p:spPr bwMode="auto">
          <a:xfrm flipH="1">
            <a:off x="5398986" y="2231232"/>
            <a:ext cx="304800" cy="519112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>
                <a:latin typeface="Calibri" pitchFamily="-110" charset="0"/>
                <a:sym typeface="Symbol" pitchFamily="-110" charset="2"/>
              </a:rPr>
              <a:t></a:t>
            </a:r>
            <a:endParaRPr lang="en-US" sz="2800" b="1">
              <a:latin typeface="Calibri" pitchFamily="-110" charset="0"/>
            </a:endParaRPr>
          </a:p>
        </p:txBody>
      </p:sp>
      <p:sp>
        <p:nvSpPr>
          <p:cNvPr id="83991" name="TextBox 89"/>
          <p:cNvSpPr txBox="1">
            <a:spLocks noChangeArrowheads="1"/>
          </p:cNvSpPr>
          <p:nvPr/>
        </p:nvSpPr>
        <p:spPr bwMode="auto">
          <a:xfrm flipH="1">
            <a:off x="4408386" y="2307432"/>
            <a:ext cx="457200" cy="519112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>
                <a:latin typeface="Calibri" pitchFamily="-110" charset="0"/>
                <a:sym typeface="Symbol" pitchFamily="-110" charset="2"/>
              </a:rPr>
              <a:t>_ </a:t>
            </a:r>
            <a:endParaRPr lang="en-US" sz="2800" b="1">
              <a:latin typeface="Calibri" pitchFamily="-110" charset="0"/>
            </a:endParaRPr>
          </a:p>
        </p:txBody>
      </p:sp>
      <p:sp>
        <p:nvSpPr>
          <p:cNvPr id="83992" name="TextBox 90"/>
          <p:cNvSpPr txBox="1">
            <a:spLocks noChangeArrowheads="1"/>
          </p:cNvSpPr>
          <p:nvPr/>
        </p:nvSpPr>
        <p:spPr bwMode="auto">
          <a:xfrm flipH="1">
            <a:off x="4408386" y="2612232"/>
            <a:ext cx="381000" cy="946150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>
                <a:latin typeface="Calibri" pitchFamily="-110" charset="0"/>
                <a:sym typeface="Symbol" pitchFamily="-110" charset="2"/>
              </a:rPr>
              <a:t>3</a:t>
            </a:r>
            <a:r>
              <a:rPr lang="en-US" sz="2800" b="1">
                <a:solidFill>
                  <a:srgbClr val="CC00CC"/>
                </a:solidFill>
                <a:latin typeface="Calibri" pitchFamily="-110" charset="0"/>
                <a:sym typeface="Symbol" pitchFamily="-110" charset="2"/>
              </a:rPr>
              <a:t> </a:t>
            </a:r>
            <a:endParaRPr lang="en-US" sz="2800" b="1">
              <a:solidFill>
                <a:srgbClr val="CC00CC"/>
              </a:solidFill>
              <a:latin typeface="Calibri" pitchFamily="-110" charset="0"/>
            </a:endParaRPr>
          </a:p>
        </p:txBody>
      </p:sp>
      <p:cxnSp>
        <p:nvCxnSpPr>
          <p:cNvPr id="83993" name="Straight Connector 3"/>
          <p:cNvCxnSpPr>
            <a:cxnSpLocks noChangeShapeType="1"/>
          </p:cNvCxnSpPr>
          <p:nvPr/>
        </p:nvCxnSpPr>
        <p:spPr bwMode="auto">
          <a:xfrm rot="5400000">
            <a:off x="3798786" y="2262982"/>
            <a:ext cx="1219200" cy="457200"/>
          </a:xfrm>
          <a:prstGeom prst="line">
            <a:avLst/>
          </a:prstGeom>
          <a:noFill/>
          <a:ln w="31750">
            <a:solidFill>
              <a:srgbClr val="008000"/>
            </a:solidFill>
            <a:round/>
            <a:headEnd/>
            <a:tailEnd/>
          </a:ln>
        </p:spPr>
      </p:cxnSp>
      <p:cxnSp>
        <p:nvCxnSpPr>
          <p:cNvPr id="83994" name="Straight Connector 4"/>
          <p:cNvCxnSpPr>
            <a:cxnSpLocks noChangeShapeType="1"/>
          </p:cNvCxnSpPr>
          <p:nvPr/>
        </p:nvCxnSpPr>
        <p:spPr bwMode="auto">
          <a:xfrm rot="16200000" flipH="1">
            <a:off x="4255986" y="2262982"/>
            <a:ext cx="1295400" cy="5334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83995" name="Straight Connector 5"/>
          <p:cNvCxnSpPr>
            <a:cxnSpLocks noChangeShapeType="1"/>
          </p:cNvCxnSpPr>
          <p:nvPr/>
        </p:nvCxnSpPr>
        <p:spPr bwMode="auto">
          <a:xfrm>
            <a:off x="4103586" y="3251994"/>
            <a:ext cx="1066800" cy="1588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</p:cxnSp>
      <p:sp>
        <p:nvSpPr>
          <p:cNvPr id="83996" name="Oval 6"/>
          <p:cNvSpPr>
            <a:spLocks noChangeArrowheads="1"/>
          </p:cNvSpPr>
          <p:nvPr/>
        </p:nvSpPr>
        <p:spPr bwMode="auto">
          <a:xfrm>
            <a:off x="4568724" y="1642269"/>
            <a:ext cx="304800" cy="304800"/>
          </a:xfrm>
          <a:prstGeom prst="ellipse">
            <a:avLst/>
          </a:prstGeom>
          <a:solidFill>
            <a:srgbClr val="FF0000">
              <a:alpha val="67842"/>
            </a:srgbClr>
          </a:solidFill>
          <a:ln w="25400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2000" b="1">
              <a:solidFill>
                <a:schemeClr val="bg1"/>
              </a:solidFill>
              <a:latin typeface="Calibri" pitchFamily="-110" charset="0"/>
            </a:endParaRPr>
          </a:p>
        </p:txBody>
      </p:sp>
      <p:sp>
        <p:nvSpPr>
          <p:cNvPr id="83997" name="Oval 6"/>
          <p:cNvSpPr>
            <a:spLocks noChangeArrowheads="1"/>
          </p:cNvSpPr>
          <p:nvPr/>
        </p:nvSpPr>
        <p:spPr bwMode="auto">
          <a:xfrm>
            <a:off x="3859111" y="3101182"/>
            <a:ext cx="304800" cy="304800"/>
          </a:xfrm>
          <a:prstGeom prst="ellipse">
            <a:avLst/>
          </a:prstGeom>
          <a:solidFill>
            <a:srgbClr val="008000">
              <a:alpha val="67842"/>
            </a:srgbClr>
          </a:solidFill>
          <a:ln w="25400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2000" b="1">
              <a:solidFill>
                <a:srgbClr val="FFFFFF"/>
              </a:solidFill>
              <a:latin typeface="Calibri" pitchFamily="-110" charset="0"/>
            </a:endParaRPr>
          </a:p>
        </p:txBody>
      </p:sp>
      <p:sp>
        <p:nvSpPr>
          <p:cNvPr id="83998" name="Oval 6"/>
          <p:cNvSpPr>
            <a:spLocks noChangeArrowheads="1"/>
          </p:cNvSpPr>
          <p:nvPr/>
        </p:nvSpPr>
        <p:spPr bwMode="auto">
          <a:xfrm>
            <a:off x="4052786" y="3085307"/>
            <a:ext cx="304800" cy="304800"/>
          </a:xfrm>
          <a:prstGeom prst="ellipse">
            <a:avLst/>
          </a:prstGeom>
          <a:solidFill>
            <a:srgbClr val="FF0000">
              <a:alpha val="67842"/>
            </a:srgbClr>
          </a:solidFill>
          <a:ln w="25400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2000" b="1">
              <a:solidFill>
                <a:schemeClr val="bg1"/>
              </a:solidFill>
              <a:latin typeface="Calibri" pitchFamily="-110" charset="0"/>
            </a:endParaRPr>
          </a:p>
        </p:txBody>
      </p:sp>
      <p:sp>
        <p:nvSpPr>
          <p:cNvPr id="83999" name="Oval 6"/>
          <p:cNvSpPr>
            <a:spLocks noChangeArrowheads="1"/>
          </p:cNvSpPr>
          <p:nvPr/>
        </p:nvSpPr>
        <p:spPr bwMode="auto">
          <a:xfrm>
            <a:off x="4992586" y="3069432"/>
            <a:ext cx="304800" cy="304800"/>
          </a:xfrm>
          <a:prstGeom prst="ellipse">
            <a:avLst/>
          </a:prstGeom>
          <a:solidFill>
            <a:srgbClr val="008000">
              <a:alpha val="67842"/>
            </a:srgbClr>
          </a:solidFill>
          <a:ln w="25400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2000" b="1">
              <a:solidFill>
                <a:srgbClr val="FFFFFF"/>
              </a:solidFill>
              <a:latin typeface="Calibri" pitchFamily="-110" charset="0"/>
            </a:endParaRPr>
          </a:p>
        </p:txBody>
      </p:sp>
      <p:sp>
        <p:nvSpPr>
          <p:cNvPr id="84000" name="Oval 6"/>
          <p:cNvSpPr>
            <a:spLocks noChangeArrowheads="1"/>
          </p:cNvSpPr>
          <p:nvPr/>
        </p:nvSpPr>
        <p:spPr bwMode="auto">
          <a:xfrm>
            <a:off x="5186261" y="3069432"/>
            <a:ext cx="304800" cy="304800"/>
          </a:xfrm>
          <a:prstGeom prst="ellipse">
            <a:avLst/>
          </a:prstGeom>
          <a:solidFill>
            <a:srgbClr val="FF0000">
              <a:alpha val="67842"/>
            </a:srgbClr>
          </a:solidFill>
          <a:ln w="25400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2000" b="1">
              <a:solidFill>
                <a:schemeClr val="bg1"/>
              </a:solidFill>
              <a:latin typeface="Calibri" pitchFamily="-110" charset="0"/>
            </a:endParaRPr>
          </a:p>
        </p:txBody>
      </p:sp>
      <p:cxnSp>
        <p:nvCxnSpPr>
          <p:cNvPr id="84001" name="Straight Connector 3"/>
          <p:cNvCxnSpPr>
            <a:cxnSpLocks noChangeShapeType="1"/>
          </p:cNvCxnSpPr>
          <p:nvPr/>
        </p:nvCxnSpPr>
        <p:spPr bwMode="auto">
          <a:xfrm rot="5400000">
            <a:off x="5741886" y="2193132"/>
            <a:ext cx="1371600" cy="53340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84002" name="Straight Connector 4"/>
          <p:cNvCxnSpPr>
            <a:cxnSpLocks noChangeShapeType="1"/>
          </p:cNvCxnSpPr>
          <p:nvPr/>
        </p:nvCxnSpPr>
        <p:spPr bwMode="auto">
          <a:xfrm rot="16200000" flipH="1">
            <a:off x="6313386" y="2155032"/>
            <a:ext cx="1295400" cy="533400"/>
          </a:xfrm>
          <a:prstGeom prst="line">
            <a:avLst/>
          </a:prstGeom>
          <a:noFill/>
          <a:ln w="31750">
            <a:solidFill>
              <a:srgbClr val="008000"/>
            </a:solidFill>
            <a:round/>
            <a:headEnd/>
            <a:tailEnd/>
          </a:ln>
        </p:spPr>
      </p:cxnSp>
      <p:cxnSp>
        <p:nvCxnSpPr>
          <p:cNvPr id="84003" name="Straight Connector 5"/>
          <p:cNvCxnSpPr>
            <a:cxnSpLocks noChangeShapeType="1"/>
          </p:cNvCxnSpPr>
          <p:nvPr/>
        </p:nvCxnSpPr>
        <p:spPr bwMode="auto">
          <a:xfrm>
            <a:off x="6160986" y="3145632"/>
            <a:ext cx="1066800" cy="1587"/>
          </a:xfrm>
          <a:prstGeom prst="line">
            <a:avLst/>
          </a:prstGeom>
          <a:noFill/>
          <a:ln w="31750">
            <a:solidFill>
              <a:srgbClr val="008000"/>
            </a:solidFill>
            <a:round/>
            <a:headEnd/>
            <a:tailEnd/>
          </a:ln>
        </p:spPr>
      </p:cxnSp>
      <p:sp>
        <p:nvSpPr>
          <p:cNvPr id="84004" name="TextBox 89"/>
          <p:cNvSpPr txBox="1">
            <a:spLocks noChangeArrowheads="1"/>
          </p:cNvSpPr>
          <p:nvPr/>
        </p:nvSpPr>
        <p:spPr bwMode="auto">
          <a:xfrm flipH="1">
            <a:off x="6465786" y="2231232"/>
            <a:ext cx="457200" cy="519112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>
                <a:latin typeface="Calibri" pitchFamily="-110" charset="0"/>
                <a:sym typeface="Symbol" pitchFamily="-110" charset="2"/>
              </a:rPr>
              <a:t>_ </a:t>
            </a:r>
            <a:endParaRPr lang="en-US" sz="2800" b="1">
              <a:latin typeface="Calibri" pitchFamily="-110" charset="0"/>
            </a:endParaRPr>
          </a:p>
        </p:txBody>
      </p:sp>
      <p:sp>
        <p:nvSpPr>
          <p:cNvPr id="84005" name="TextBox 90"/>
          <p:cNvSpPr txBox="1">
            <a:spLocks noChangeArrowheads="1"/>
          </p:cNvSpPr>
          <p:nvPr/>
        </p:nvSpPr>
        <p:spPr bwMode="auto">
          <a:xfrm flipH="1">
            <a:off x="6465786" y="2536032"/>
            <a:ext cx="381000" cy="946150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>
                <a:latin typeface="Calibri" pitchFamily="-110" charset="0"/>
                <a:sym typeface="Symbol" pitchFamily="-110" charset="2"/>
              </a:rPr>
              <a:t>3</a:t>
            </a:r>
            <a:r>
              <a:rPr lang="en-US" sz="2800" b="1">
                <a:solidFill>
                  <a:srgbClr val="CC00CC"/>
                </a:solidFill>
                <a:latin typeface="Calibri" pitchFamily="-110" charset="0"/>
                <a:sym typeface="Symbol" pitchFamily="-110" charset="2"/>
              </a:rPr>
              <a:t> </a:t>
            </a:r>
            <a:endParaRPr lang="en-US" sz="2800" b="1">
              <a:solidFill>
                <a:srgbClr val="CC00CC"/>
              </a:solidFill>
              <a:latin typeface="Calibri" pitchFamily="-110" charset="0"/>
            </a:endParaRPr>
          </a:p>
        </p:txBody>
      </p:sp>
      <p:cxnSp>
        <p:nvCxnSpPr>
          <p:cNvPr id="84006" name="Straight Connector 3"/>
          <p:cNvCxnSpPr>
            <a:cxnSpLocks noChangeShapeType="1"/>
          </p:cNvCxnSpPr>
          <p:nvPr/>
        </p:nvCxnSpPr>
        <p:spPr bwMode="auto">
          <a:xfrm rot="5400000">
            <a:off x="5779986" y="2307432"/>
            <a:ext cx="1219200" cy="457200"/>
          </a:xfrm>
          <a:prstGeom prst="line">
            <a:avLst/>
          </a:prstGeom>
          <a:noFill/>
          <a:ln w="31750">
            <a:solidFill>
              <a:schemeClr val="hlink"/>
            </a:solidFill>
            <a:round/>
            <a:headEnd/>
            <a:tailEnd/>
          </a:ln>
        </p:spPr>
      </p:cxnSp>
      <p:cxnSp>
        <p:nvCxnSpPr>
          <p:cNvPr id="84007" name="Straight Connector 4"/>
          <p:cNvCxnSpPr>
            <a:cxnSpLocks noChangeShapeType="1"/>
          </p:cNvCxnSpPr>
          <p:nvPr/>
        </p:nvCxnSpPr>
        <p:spPr bwMode="auto">
          <a:xfrm rot="16200000" flipH="1">
            <a:off x="6313386" y="2155032"/>
            <a:ext cx="1295400" cy="53340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84008" name="Straight Connector 5"/>
          <p:cNvCxnSpPr>
            <a:cxnSpLocks noChangeShapeType="1"/>
          </p:cNvCxnSpPr>
          <p:nvPr/>
        </p:nvCxnSpPr>
        <p:spPr bwMode="auto">
          <a:xfrm>
            <a:off x="6160986" y="3177382"/>
            <a:ext cx="1066800" cy="1587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/>
          </a:ln>
        </p:spPr>
      </p:cxnSp>
      <p:sp>
        <p:nvSpPr>
          <p:cNvPr id="84009" name="Oval 6"/>
          <p:cNvSpPr>
            <a:spLocks noChangeArrowheads="1"/>
          </p:cNvSpPr>
          <p:nvPr/>
        </p:nvSpPr>
        <p:spPr bwMode="auto">
          <a:xfrm>
            <a:off x="6653111" y="1577182"/>
            <a:ext cx="304800" cy="304800"/>
          </a:xfrm>
          <a:prstGeom prst="ellipse">
            <a:avLst/>
          </a:prstGeom>
          <a:solidFill>
            <a:srgbClr val="008000">
              <a:alpha val="67842"/>
            </a:srgbClr>
          </a:solidFill>
          <a:ln w="25400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2000" b="1">
              <a:solidFill>
                <a:srgbClr val="FFFFFF"/>
              </a:solidFill>
              <a:latin typeface="Calibri" pitchFamily="-110" charset="0"/>
            </a:endParaRPr>
          </a:p>
        </p:txBody>
      </p:sp>
      <p:sp>
        <p:nvSpPr>
          <p:cNvPr id="84010" name="Oval 6"/>
          <p:cNvSpPr>
            <a:spLocks noChangeArrowheads="1"/>
          </p:cNvSpPr>
          <p:nvPr/>
        </p:nvSpPr>
        <p:spPr bwMode="auto">
          <a:xfrm>
            <a:off x="6465786" y="1577182"/>
            <a:ext cx="304800" cy="304800"/>
          </a:xfrm>
          <a:prstGeom prst="ellipse">
            <a:avLst/>
          </a:prstGeom>
          <a:solidFill>
            <a:srgbClr val="0000FF">
              <a:alpha val="67842"/>
            </a:srgbClr>
          </a:solidFill>
          <a:ln w="25400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2000" b="1">
              <a:solidFill>
                <a:schemeClr val="bg1"/>
              </a:solidFill>
              <a:latin typeface="Calibri" pitchFamily="-110" charset="0"/>
            </a:endParaRPr>
          </a:p>
        </p:txBody>
      </p:sp>
      <p:sp>
        <p:nvSpPr>
          <p:cNvPr id="84011" name="Oval 6"/>
          <p:cNvSpPr>
            <a:spLocks noChangeArrowheads="1"/>
          </p:cNvSpPr>
          <p:nvPr/>
        </p:nvSpPr>
        <p:spPr bwMode="auto">
          <a:xfrm>
            <a:off x="6110186" y="3024982"/>
            <a:ext cx="304800" cy="304800"/>
          </a:xfrm>
          <a:prstGeom prst="ellipse">
            <a:avLst/>
          </a:prstGeom>
          <a:solidFill>
            <a:srgbClr val="008000">
              <a:alpha val="67842"/>
            </a:srgbClr>
          </a:solidFill>
          <a:ln w="25400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2000" b="1">
              <a:solidFill>
                <a:srgbClr val="FFFFFF"/>
              </a:solidFill>
              <a:latin typeface="Calibri" pitchFamily="-110" charset="0"/>
            </a:endParaRPr>
          </a:p>
        </p:txBody>
      </p:sp>
      <p:sp>
        <p:nvSpPr>
          <p:cNvPr id="84012" name="Oval 6"/>
          <p:cNvSpPr>
            <a:spLocks noChangeArrowheads="1"/>
          </p:cNvSpPr>
          <p:nvPr/>
        </p:nvSpPr>
        <p:spPr bwMode="auto">
          <a:xfrm>
            <a:off x="5932386" y="3024982"/>
            <a:ext cx="304800" cy="304800"/>
          </a:xfrm>
          <a:prstGeom prst="ellipse">
            <a:avLst/>
          </a:prstGeom>
          <a:solidFill>
            <a:srgbClr val="0000FF">
              <a:alpha val="67842"/>
            </a:srgbClr>
          </a:solidFill>
          <a:ln w="25400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2000" b="1">
              <a:solidFill>
                <a:schemeClr val="bg1"/>
              </a:solidFill>
              <a:latin typeface="Calibri" pitchFamily="-110" charset="0"/>
            </a:endParaRPr>
          </a:p>
        </p:txBody>
      </p:sp>
      <p:sp>
        <p:nvSpPr>
          <p:cNvPr id="84013" name="Oval 6"/>
          <p:cNvSpPr>
            <a:spLocks noChangeArrowheads="1"/>
          </p:cNvSpPr>
          <p:nvPr/>
        </p:nvSpPr>
        <p:spPr bwMode="auto">
          <a:xfrm>
            <a:off x="7042049" y="2993232"/>
            <a:ext cx="304800" cy="304800"/>
          </a:xfrm>
          <a:prstGeom prst="ellipse">
            <a:avLst/>
          </a:prstGeom>
          <a:solidFill>
            <a:srgbClr val="0000FF">
              <a:alpha val="67842"/>
            </a:srgbClr>
          </a:solidFill>
          <a:ln w="25400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2000" b="1">
              <a:solidFill>
                <a:srgbClr val="FFFFFF"/>
              </a:solidFill>
              <a:latin typeface="Calibri" pitchFamily="-110" charset="0"/>
            </a:endParaRPr>
          </a:p>
        </p:txBody>
      </p:sp>
      <p:sp>
        <p:nvSpPr>
          <p:cNvPr id="84014" name="Oval 6"/>
          <p:cNvSpPr>
            <a:spLocks noChangeArrowheads="1"/>
          </p:cNvSpPr>
          <p:nvPr/>
        </p:nvSpPr>
        <p:spPr bwMode="auto">
          <a:xfrm>
            <a:off x="7226199" y="2993232"/>
            <a:ext cx="304800" cy="304800"/>
          </a:xfrm>
          <a:prstGeom prst="ellipse">
            <a:avLst/>
          </a:prstGeom>
          <a:solidFill>
            <a:srgbClr val="008000">
              <a:alpha val="67058"/>
            </a:srgbClr>
          </a:solidFill>
          <a:ln w="25400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2000" b="1">
              <a:solidFill>
                <a:schemeClr val="bg1"/>
              </a:solidFill>
              <a:latin typeface="Calibri" pitchFamily="-110" charset="0"/>
            </a:endParaRPr>
          </a:p>
        </p:txBody>
      </p:sp>
      <p:sp>
        <p:nvSpPr>
          <p:cNvPr id="84015" name="TextBox 14"/>
          <p:cNvSpPr txBox="1">
            <a:spLocks noChangeArrowheads="1"/>
          </p:cNvSpPr>
          <p:nvPr/>
        </p:nvSpPr>
        <p:spPr bwMode="auto">
          <a:xfrm>
            <a:off x="4076599" y="3590132"/>
            <a:ext cx="12223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Calibri" pitchFamily="-110" charset="0"/>
              </a:rPr>
              <a:t>yellow</a:t>
            </a:r>
          </a:p>
          <a:p>
            <a:r>
              <a:rPr lang="en-US" b="1" dirty="0">
                <a:latin typeface="Calibri" pitchFamily="-110" charset="0"/>
              </a:rPr>
              <a:t>anti-triplet</a:t>
            </a:r>
          </a:p>
        </p:txBody>
      </p:sp>
      <p:sp>
        <p:nvSpPr>
          <p:cNvPr id="84016" name="TextBox 14"/>
          <p:cNvSpPr txBox="1">
            <a:spLocks noChangeArrowheads="1"/>
          </p:cNvSpPr>
          <p:nvPr/>
        </p:nvSpPr>
        <p:spPr bwMode="auto">
          <a:xfrm>
            <a:off x="6110186" y="3558382"/>
            <a:ext cx="12223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alibri" pitchFamily="-110" charset="0"/>
              </a:rPr>
              <a:t>cyan</a:t>
            </a:r>
          </a:p>
          <a:p>
            <a:r>
              <a:rPr lang="en-US" b="1">
                <a:latin typeface="Calibri" pitchFamily="-110" charset="0"/>
              </a:rPr>
              <a:t>anti-triplet</a:t>
            </a:r>
          </a:p>
        </p:txBody>
      </p:sp>
      <p:sp>
        <p:nvSpPr>
          <p:cNvPr id="84017" name="Oval 6"/>
          <p:cNvSpPr>
            <a:spLocks noChangeArrowheads="1"/>
          </p:cNvSpPr>
          <p:nvPr/>
        </p:nvSpPr>
        <p:spPr bwMode="auto">
          <a:xfrm>
            <a:off x="4291013" y="4538663"/>
            <a:ext cx="304800" cy="304800"/>
          </a:xfrm>
          <a:prstGeom prst="ellipse">
            <a:avLst/>
          </a:prstGeom>
          <a:solidFill>
            <a:srgbClr val="FF0000">
              <a:alpha val="67058"/>
            </a:srgbClr>
          </a:solidFill>
          <a:ln w="25400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2000" b="1">
              <a:solidFill>
                <a:srgbClr val="FFFFFF"/>
              </a:solidFill>
              <a:latin typeface="Calibri" pitchFamily="-110" charset="0"/>
            </a:endParaRPr>
          </a:p>
        </p:txBody>
      </p:sp>
      <p:sp>
        <p:nvSpPr>
          <p:cNvPr id="84018" name="Oval 6"/>
          <p:cNvSpPr>
            <a:spLocks noChangeArrowheads="1"/>
          </p:cNvSpPr>
          <p:nvPr/>
        </p:nvSpPr>
        <p:spPr bwMode="auto">
          <a:xfrm>
            <a:off x="4492625" y="4538663"/>
            <a:ext cx="304800" cy="304800"/>
          </a:xfrm>
          <a:prstGeom prst="ellipse">
            <a:avLst/>
          </a:prstGeom>
          <a:solidFill>
            <a:srgbClr val="0000FF">
              <a:alpha val="67842"/>
            </a:srgbClr>
          </a:solidFill>
          <a:ln w="25400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2000" b="1">
              <a:solidFill>
                <a:schemeClr val="bg1"/>
              </a:solidFill>
              <a:latin typeface="Calibri" pitchFamily="-110" charset="0"/>
            </a:endParaRPr>
          </a:p>
        </p:txBody>
      </p:sp>
      <p:sp>
        <p:nvSpPr>
          <p:cNvPr id="84019" name="Oval 6"/>
          <p:cNvSpPr>
            <a:spLocks noChangeArrowheads="1"/>
          </p:cNvSpPr>
          <p:nvPr/>
        </p:nvSpPr>
        <p:spPr bwMode="auto">
          <a:xfrm>
            <a:off x="4660900" y="4787900"/>
            <a:ext cx="304800" cy="304800"/>
          </a:xfrm>
          <a:prstGeom prst="ellipse">
            <a:avLst/>
          </a:prstGeom>
          <a:solidFill>
            <a:srgbClr val="008000">
              <a:alpha val="67842"/>
            </a:srgbClr>
          </a:solidFill>
          <a:ln w="25400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2000" b="1">
              <a:solidFill>
                <a:srgbClr val="FFFFFF"/>
              </a:solidFill>
              <a:latin typeface="Calibri" pitchFamily="-110" charset="0"/>
            </a:endParaRPr>
          </a:p>
        </p:txBody>
      </p:sp>
      <p:sp>
        <p:nvSpPr>
          <p:cNvPr id="84020" name="Oval 6"/>
          <p:cNvSpPr>
            <a:spLocks noChangeArrowheads="1"/>
          </p:cNvSpPr>
          <p:nvPr/>
        </p:nvSpPr>
        <p:spPr bwMode="auto">
          <a:xfrm>
            <a:off x="4233863" y="4870450"/>
            <a:ext cx="304800" cy="304800"/>
          </a:xfrm>
          <a:prstGeom prst="ellipse">
            <a:avLst/>
          </a:prstGeom>
          <a:solidFill>
            <a:srgbClr val="FF0000">
              <a:alpha val="67058"/>
            </a:srgbClr>
          </a:solidFill>
          <a:ln w="25400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2000" b="1">
              <a:solidFill>
                <a:schemeClr val="bg1"/>
              </a:solidFill>
              <a:latin typeface="Calibri" pitchFamily="-110" charset="0"/>
            </a:endParaRPr>
          </a:p>
        </p:txBody>
      </p:sp>
      <p:sp>
        <p:nvSpPr>
          <p:cNvPr id="84021" name="Oval 6"/>
          <p:cNvSpPr>
            <a:spLocks noChangeArrowheads="1"/>
          </p:cNvSpPr>
          <p:nvPr/>
        </p:nvSpPr>
        <p:spPr bwMode="auto">
          <a:xfrm>
            <a:off x="4513263" y="4873625"/>
            <a:ext cx="304800" cy="304800"/>
          </a:xfrm>
          <a:prstGeom prst="ellipse">
            <a:avLst/>
          </a:prstGeom>
          <a:solidFill>
            <a:srgbClr val="0000FF">
              <a:alpha val="67842"/>
            </a:srgbClr>
          </a:solidFill>
          <a:ln w="25400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2000" b="1">
              <a:solidFill>
                <a:srgbClr val="FFFFFF"/>
              </a:solidFill>
              <a:latin typeface="Calibri" pitchFamily="-110" charset="0"/>
            </a:endParaRPr>
          </a:p>
        </p:txBody>
      </p:sp>
      <p:sp>
        <p:nvSpPr>
          <p:cNvPr id="84022" name="Oval 6"/>
          <p:cNvSpPr>
            <a:spLocks noChangeArrowheads="1"/>
          </p:cNvSpPr>
          <p:nvPr/>
        </p:nvSpPr>
        <p:spPr bwMode="auto">
          <a:xfrm>
            <a:off x="4084638" y="4759325"/>
            <a:ext cx="304800" cy="304800"/>
          </a:xfrm>
          <a:prstGeom prst="ellipse">
            <a:avLst/>
          </a:prstGeom>
          <a:solidFill>
            <a:srgbClr val="008000">
              <a:alpha val="67842"/>
            </a:srgbClr>
          </a:solidFill>
          <a:ln w="25400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2000" b="1">
              <a:solidFill>
                <a:schemeClr val="bg1"/>
              </a:solidFill>
              <a:latin typeface="Calibri" pitchFamily="-110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274786" y="1577182"/>
            <a:ext cx="31273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d</a:t>
            </a:r>
            <a:endParaRPr lang="en-US" dirty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741386" y="3024982"/>
            <a:ext cx="31273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d</a:t>
            </a:r>
            <a:endParaRPr lang="en-US" dirty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798786" y="3024982"/>
            <a:ext cx="31273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d</a:t>
            </a:r>
            <a:endParaRPr lang="en-US" dirty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430861" y="1500982"/>
            <a:ext cx="31273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d</a:t>
            </a:r>
            <a:endParaRPr lang="en-US" dirty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897461" y="2948782"/>
            <a:ext cx="31273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d</a:t>
            </a:r>
            <a:endParaRPr lang="en-US" dirty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579586" y="1577182"/>
            <a:ext cx="31273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u</a:t>
            </a:r>
            <a:endParaRPr lang="en-US" dirty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884386" y="3024982"/>
            <a:ext cx="31273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u</a:t>
            </a:r>
            <a:endParaRPr lang="en-US" dirty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636986" y="1562894"/>
            <a:ext cx="31273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u</a:t>
            </a:r>
            <a:endParaRPr lang="en-US" dirty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941786" y="3024982"/>
            <a:ext cx="31273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u</a:t>
            </a:r>
            <a:endParaRPr lang="en-US" dirty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737249" y="1500982"/>
            <a:ext cx="306387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u</a:t>
            </a:r>
            <a:endParaRPr lang="en-US" dirty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973786" y="2923382"/>
            <a:ext cx="31273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u</a:t>
            </a:r>
            <a:endParaRPr lang="en-US" dirty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103586" y="3024982"/>
            <a:ext cx="30003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s</a:t>
            </a:r>
            <a:endParaRPr lang="en-US" dirty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043011" y="3032919"/>
            <a:ext cx="30003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s</a:t>
            </a:r>
            <a:endParaRPr lang="en-US" dirty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195536" y="3021807"/>
            <a:ext cx="30003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s</a:t>
            </a:r>
            <a:endParaRPr lang="en-US" dirty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246586" y="3024982"/>
            <a:ext cx="30003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s</a:t>
            </a:r>
            <a:endParaRPr lang="en-US" dirty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195911" y="2948782"/>
            <a:ext cx="30003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s</a:t>
            </a:r>
            <a:endParaRPr lang="en-US" dirty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303986" y="2948782"/>
            <a:ext cx="30003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s</a:t>
            </a:r>
            <a:endParaRPr lang="en-US" dirty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562475" y="4462463"/>
            <a:ext cx="31273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u</a:t>
            </a:r>
            <a:endParaRPr lang="en-US" dirty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730750" y="4656138"/>
            <a:ext cx="27463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s</a:t>
            </a:r>
            <a:endParaRPr lang="en-US" dirty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256088" y="4440238"/>
            <a:ext cx="312737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d</a:t>
            </a:r>
            <a:endParaRPr lang="en-US" dirty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478338" y="4860925"/>
            <a:ext cx="312737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d</a:t>
            </a:r>
            <a:endParaRPr lang="en-US" dirty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043363" y="4645025"/>
            <a:ext cx="306387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u</a:t>
            </a:r>
            <a:endParaRPr lang="en-US" dirty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306888" y="4813300"/>
            <a:ext cx="300037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s</a:t>
            </a:r>
            <a:endParaRPr lang="en-US" dirty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1977924" y="3147219"/>
            <a:ext cx="152400" cy="227013"/>
          </a:xfrm>
          <a:prstGeom prst="ellipse">
            <a:avLst/>
          </a:prstGeom>
          <a:solidFill>
            <a:srgbClr val="D70B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2503386" y="1683544"/>
            <a:ext cx="139700" cy="255588"/>
          </a:xfrm>
          <a:prstGeom prst="ellipse">
            <a:avLst/>
          </a:prstGeom>
          <a:solidFill>
            <a:srgbClr val="D70B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3105049" y="3115469"/>
            <a:ext cx="152400" cy="293688"/>
          </a:xfrm>
          <a:prstGeom prst="ellipse">
            <a:avLst/>
          </a:prstGeom>
          <a:solidFill>
            <a:srgbClr val="D70B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4049" name="Oval 6"/>
          <p:cNvSpPr>
            <a:spLocks noChangeArrowheads="1"/>
          </p:cNvSpPr>
          <p:nvPr/>
        </p:nvSpPr>
        <p:spPr bwMode="auto">
          <a:xfrm>
            <a:off x="4382986" y="1653382"/>
            <a:ext cx="304800" cy="304800"/>
          </a:xfrm>
          <a:prstGeom prst="ellipse">
            <a:avLst/>
          </a:prstGeom>
          <a:solidFill>
            <a:srgbClr val="008000">
              <a:alpha val="67842"/>
            </a:srgbClr>
          </a:solidFill>
          <a:ln w="25400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2000" b="1">
              <a:solidFill>
                <a:srgbClr val="FFFFFF"/>
              </a:solidFill>
              <a:latin typeface="Calibri" pitchFamily="-110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4344886" y="1556544"/>
            <a:ext cx="31273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d</a:t>
            </a:r>
            <a:endParaRPr lang="en-US" dirty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9" name="Oval 88"/>
          <p:cNvSpPr/>
          <p:nvPr/>
        </p:nvSpPr>
        <p:spPr>
          <a:xfrm>
            <a:off x="4578249" y="1666082"/>
            <a:ext cx="142875" cy="26035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4052786" y="3124994"/>
            <a:ext cx="134938" cy="26987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5154511" y="3080544"/>
            <a:ext cx="152400" cy="293688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6118124" y="3058319"/>
            <a:ext cx="152400" cy="234950"/>
          </a:xfrm>
          <a:prstGeom prst="ellipse">
            <a:avLst/>
          </a:prstGeom>
          <a:solidFill>
            <a:srgbClr val="19FF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6632474" y="1612107"/>
            <a:ext cx="152400" cy="238125"/>
          </a:xfrm>
          <a:prstGeom prst="ellipse">
            <a:avLst/>
          </a:prstGeom>
          <a:solidFill>
            <a:srgbClr val="19FF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7210324" y="3023394"/>
            <a:ext cx="136525" cy="269875"/>
          </a:xfrm>
          <a:prstGeom prst="ellipse">
            <a:avLst/>
          </a:prstGeom>
          <a:solidFill>
            <a:srgbClr val="19FF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4459288" y="4573588"/>
            <a:ext cx="136525" cy="214312"/>
          </a:xfrm>
          <a:prstGeom prst="ellipse">
            <a:avLst/>
          </a:prstGeom>
          <a:solidFill>
            <a:srgbClr val="D70B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6" name="Oval 95"/>
          <p:cNvSpPr/>
          <p:nvPr/>
        </p:nvSpPr>
        <p:spPr>
          <a:xfrm rot="18427279">
            <a:off x="4665663" y="4843463"/>
            <a:ext cx="204787" cy="274637"/>
          </a:xfrm>
          <a:prstGeom prst="ellipse">
            <a:avLst/>
          </a:prstGeom>
          <a:solidFill>
            <a:srgbClr val="19FF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4059" name="TextBox 97"/>
          <p:cNvSpPr txBox="1">
            <a:spLocks noChangeArrowheads="1"/>
          </p:cNvSpPr>
          <p:nvPr/>
        </p:nvSpPr>
        <p:spPr bwMode="auto">
          <a:xfrm>
            <a:off x="4781550" y="4433888"/>
            <a:ext cx="1257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90"/>
                </a:solidFill>
              </a:rPr>
              <a:t>H-dibaryon</a:t>
            </a:r>
          </a:p>
        </p:txBody>
      </p:sp>
      <p:sp>
        <p:nvSpPr>
          <p:cNvPr id="99" name="Oval 98"/>
          <p:cNvSpPr/>
          <p:nvPr/>
        </p:nvSpPr>
        <p:spPr>
          <a:xfrm>
            <a:off x="4098925" y="4505325"/>
            <a:ext cx="855663" cy="754063"/>
          </a:xfrm>
          <a:prstGeom prst="ellipse">
            <a:avLst/>
          </a:prstGeom>
          <a:noFill/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4061" name="TextBox 99"/>
          <p:cNvSpPr txBox="1">
            <a:spLocks noChangeArrowheads="1"/>
          </p:cNvSpPr>
          <p:nvPr/>
        </p:nvSpPr>
        <p:spPr bwMode="auto">
          <a:xfrm>
            <a:off x="2643086" y="3623469"/>
            <a:ext cx="92233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(anti-green)</a:t>
            </a:r>
          </a:p>
        </p:txBody>
      </p:sp>
      <p:sp>
        <p:nvSpPr>
          <p:cNvPr id="84062" name="TextBox 100"/>
          <p:cNvSpPr txBox="1">
            <a:spLocks noChangeArrowheads="1"/>
          </p:cNvSpPr>
          <p:nvPr/>
        </p:nvSpPr>
        <p:spPr bwMode="auto">
          <a:xfrm>
            <a:off x="4789386" y="3623469"/>
            <a:ext cx="8382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(anti-blue)</a:t>
            </a:r>
          </a:p>
        </p:txBody>
      </p:sp>
      <p:sp>
        <p:nvSpPr>
          <p:cNvPr id="84063" name="TextBox 101"/>
          <p:cNvSpPr txBox="1">
            <a:spLocks noChangeArrowheads="1"/>
          </p:cNvSpPr>
          <p:nvPr/>
        </p:nvSpPr>
        <p:spPr bwMode="auto">
          <a:xfrm>
            <a:off x="6616599" y="3606007"/>
            <a:ext cx="7747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(anti-red)</a:t>
            </a:r>
          </a:p>
        </p:txBody>
      </p:sp>
      <p:sp>
        <p:nvSpPr>
          <p:cNvPr id="103" name="Oval 102"/>
          <p:cNvSpPr/>
          <p:nvPr/>
        </p:nvSpPr>
        <p:spPr>
          <a:xfrm rot="2908261">
            <a:off x="4215607" y="4852194"/>
            <a:ext cx="190500" cy="249237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4065" name="TextBox 103"/>
          <p:cNvSpPr txBox="1">
            <a:spLocks noChangeArrowheads="1"/>
          </p:cNvSpPr>
          <p:nvPr/>
        </p:nvSpPr>
        <p:spPr bwMode="auto">
          <a:xfrm>
            <a:off x="1856528" y="1211588"/>
            <a:ext cx="15716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red</a:t>
            </a:r>
            <a:r>
              <a:rPr lang="en-US" sz="1600" dirty="0"/>
              <a:t>-</a:t>
            </a:r>
            <a:r>
              <a:rPr lang="en-US" sz="1600" dirty="0">
                <a:solidFill>
                  <a:srgbClr val="000090"/>
                </a:solidFill>
              </a:rPr>
              <a:t>blue</a:t>
            </a:r>
            <a:r>
              <a:rPr lang="en-US" sz="1600" dirty="0"/>
              <a:t> </a:t>
            </a:r>
            <a:r>
              <a:rPr lang="en-US" sz="1600" dirty="0" err="1"/>
              <a:t>diquark</a:t>
            </a:r>
            <a:endParaRPr lang="en-US" sz="1600" dirty="0"/>
          </a:p>
        </p:txBody>
      </p:sp>
      <p:sp>
        <p:nvSpPr>
          <p:cNvPr id="84066" name="TextBox 104"/>
          <p:cNvSpPr txBox="1">
            <a:spLocks noChangeArrowheads="1"/>
          </p:cNvSpPr>
          <p:nvPr/>
        </p:nvSpPr>
        <p:spPr bwMode="auto">
          <a:xfrm>
            <a:off x="3982936" y="1267619"/>
            <a:ext cx="16843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008000"/>
                </a:solidFill>
              </a:rPr>
              <a:t>green</a:t>
            </a:r>
            <a:r>
              <a:rPr lang="en-US" sz="1600"/>
              <a:t>-</a:t>
            </a:r>
            <a:r>
              <a:rPr lang="en-US" sz="1600">
                <a:solidFill>
                  <a:srgbClr val="FF0000"/>
                </a:solidFill>
              </a:rPr>
              <a:t>red</a:t>
            </a:r>
            <a:r>
              <a:rPr lang="en-US" sz="1600"/>
              <a:t> diquark</a:t>
            </a:r>
          </a:p>
        </p:txBody>
      </p:sp>
      <p:sp>
        <p:nvSpPr>
          <p:cNvPr id="84067" name="TextBox 105"/>
          <p:cNvSpPr txBox="1">
            <a:spLocks noChangeArrowheads="1"/>
          </p:cNvSpPr>
          <p:nvPr/>
        </p:nvSpPr>
        <p:spPr bwMode="auto">
          <a:xfrm>
            <a:off x="6003824" y="1267619"/>
            <a:ext cx="17700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0000FF"/>
                </a:solidFill>
              </a:rPr>
              <a:t>blue</a:t>
            </a:r>
            <a:r>
              <a:rPr lang="en-US" sz="1600"/>
              <a:t>-</a:t>
            </a:r>
            <a:r>
              <a:rPr lang="en-US" sz="1600">
                <a:solidFill>
                  <a:srgbClr val="008000"/>
                </a:solidFill>
              </a:rPr>
              <a:t>green</a:t>
            </a:r>
            <a:r>
              <a:rPr lang="en-US" sz="1600"/>
              <a:t> diquark</a:t>
            </a:r>
          </a:p>
        </p:txBody>
      </p:sp>
      <p:sp>
        <p:nvSpPr>
          <p:cNvPr id="84068" name="Oval 6"/>
          <p:cNvSpPr>
            <a:spLocks noChangeArrowheads="1"/>
          </p:cNvSpPr>
          <p:nvPr/>
        </p:nvSpPr>
        <p:spPr bwMode="auto">
          <a:xfrm>
            <a:off x="1335088" y="4567238"/>
            <a:ext cx="304800" cy="304800"/>
          </a:xfrm>
          <a:prstGeom prst="ellipse">
            <a:avLst/>
          </a:prstGeom>
          <a:solidFill>
            <a:srgbClr val="FF0000">
              <a:alpha val="67058"/>
            </a:srgbClr>
          </a:solidFill>
          <a:ln w="25400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2000" b="1">
              <a:solidFill>
                <a:srgbClr val="FFFFFF"/>
              </a:solidFill>
              <a:latin typeface="Calibri" pitchFamily="-110" charset="0"/>
            </a:endParaRPr>
          </a:p>
        </p:txBody>
      </p:sp>
      <p:sp>
        <p:nvSpPr>
          <p:cNvPr id="84069" name="Oval 6"/>
          <p:cNvSpPr>
            <a:spLocks noChangeArrowheads="1"/>
          </p:cNvSpPr>
          <p:nvPr/>
        </p:nvSpPr>
        <p:spPr bwMode="auto">
          <a:xfrm>
            <a:off x="1536700" y="4567238"/>
            <a:ext cx="304800" cy="304800"/>
          </a:xfrm>
          <a:prstGeom prst="ellipse">
            <a:avLst/>
          </a:prstGeom>
          <a:solidFill>
            <a:srgbClr val="0000FF">
              <a:alpha val="67842"/>
            </a:srgbClr>
          </a:solidFill>
          <a:ln w="25400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2000" b="1">
              <a:solidFill>
                <a:schemeClr val="bg1"/>
              </a:solidFill>
              <a:latin typeface="Calibri" pitchFamily="-110" charset="0"/>
            </a:endParaRPr>
          </a:p>
        </p:txBody>
      </p:sp>
      <p:sp>
        <p:nvSpPr>
          <p:cNvPr id="84070" name="Oval 6"/>
          <p:cNvSpPr>
            <a:spLocks noChangeArrowheads="1"/>
          </p:cNvSpPr>
          <p:nvPr/>
        </p:nvSpPr>
        <p:spPr bwMode="auto">
          <a:xfrm>
            <a:off x="1712913" y="4841875"/>
            <a:ext cx="304800" cy="304800"/>
          </a:xfrm>
          <a:prstGeom prst="ellipse">
            <a:avLst/>
          </a:prstGeom>
          <a:solidFill>
            <a:srgbClr val="008000">
              <a:alpha val="67842"/>
            </a:srgbClr>
          </a:solidFill>
          <a:ln w="25400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2000" b="1">
              <a:solidFill>
                <a:srgbClr val="FFFFFF"/>
              </a:solidFill>
              <a:latin typeface="Calibri" pitchFamily="-110" charset="0"/>
            </a:endParaRPr>
          </a:p>
        </p:txBody>
      </p:sp>
      <p:sp>
        <p:nvSpPr>
          <p:cNvPr id="84071" name="Oval 6"/>
          <p:cNvSpPr>
            <a:spLocks noChangeArrowheads="1"/>
          </p:cNvSpPr>
          <p:nvPr/>
        </p:nvSpPr>
        <p:spPr bwMode="auto">
          <a:xfrm>
            <a:off x="1235075" y="4870450"/>
            <a:ext cx="304800" cy="304800"/>
          </a:xfrm>
          <a:prstGeom prst="ellipse">
            <a:avLst/>
          </a:prstGeom>
          <a:solidFill>
            <a:srgbClr val="F7FF0C"/>
          </a:solidFill>
          <a:ln w="25400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2000" b="1">
              <a:solidFill>
                <a:schemeClr val="bg1"/>
              </a:solidFill>
              <a:latin typeface="Calibri" pitchFamily="-110" charset="0"/>
            </a:endParaRPr>
          </a:p>
        </p:txBody>
      </p:sp>
      <p:sp>
        <p:nvSpPr>
          <p:cNvPr id="84072" name="Oval 6"/>
          <p:cNvSpPr>
            <a:spLocks noChangeArrowheads="1"/>
          </p:cNvSpPr>
          <p:nvPr/>
        </p:nvSpPr>
        <p:spPr bwMode="auto">
          <a:xfrm>
            <a:off x="1566863" y="4927600"/>
            <a:ext cx="304800" cy="304800"/>
          </a:xfrm>
          <a:prstGeom prst="ellipse">
            <a:avLst/>
          </a:prstGeom>
          <a:solidFill>
            <a:srgbClr val="0000FF">
              <a:alpha val="67842"/>
            </a:srgbClr>
          </a:solidFill>
          <a:ln w="25400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2000" b="1">
              <a:solidFill>
                <a:srgbClr val="FFFFFF"/>
              </a:solidFill>
              <a:latin typeface="Calibri" pitchFamily="-110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1606550" y="4491038"/>
            <a:ext cx="31273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u</a:t>
            </a:r>
            <a:endParaRPr lang="en-US" dirty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782763" y="4710113"/>
            <a:ext cx="306387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u</a:t>
            </a:r>
            <a:endParaRPr lang="en-US" dirty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1292225" y="4503738"/>
            <a:ext cx="31273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d</a:t>
            </a:r>
            <a:endParaRPr lang="en-US" dirty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1522413" y="4889500"/>
            <a:ext cx="312737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d</a:t>
            </a:r>
            <a:endParaRPr lang="en-US" dirty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4077" name="TextBox 117"/>
          <p:cNvSpPr txBox="1">
            <a:spLocks noChangeArrowheads="1"/>
          </p:cNvSpPr>
          <p:nvPr/>
        </p:nvSpPr>
        <p:spPr bwMode="auto">
          <a:xfrm>
            <a:off x="1282700" y="4833938"/>
            <a:ext cx="274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s</a:t>
            </a:r>
          </a:p>
        </p:txBody>
      </p:sp>
      <p:sp>
        <p:nvSpPr>
          <p:cNvPr id="119" name="Oval 118"/>
          <p:cNvSpPr/>
          <p:nvPr/>
        </p:nvSpPr>
        <p:spPr>
          <a:xfrm>
            <a:off x="1522413" y="4606925"/>
            <a:ext cx="141287" cy="236538"/>
          </a:xfrm>
          <a:prstGeom prst="ellipse">
            <a:avLst/>
          </a:prstGeom>
          <a:solidFill>
            <a:srgbClr val="D70B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0" name="Oval 119"/>
          <p:cNvSpPr/>
          <p:nvPr/>
        </p:nvSpPr>
        <p:spPr>
          <a:xfrm rot="18427279">
            <a:off x="1735932" y="4895056"/>
            <a:ext cx="146050" cy="268287"/>
          </a:xfrm>
          <a:prstGeom prst="ellipse">
            <a:avLst/>
          </a:prstGeom>
          <a:solidFill>
            <a:srgbClr val="19FF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4080" name="TextBox 120"/>
          <p:cNvSpPr txBox="1">
            <a:spLocks noChangeArrowheads="1"/>
          </p:cNvSpPr>
          <p:nvPr/>
        </p:nvSpPr>
        <p:spPr bwMode="auto">
          <a:xfrm>
            <a:off x="1841500" y="4464050"/>
            <a:ext cx="1289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90"/>
                </a:solidFill>
              </a:rPr>
              <a:t>Pentaquark</a:t>
            </a:r>
          </a:p>
        </p:txBody>
      </p:sp>
      <p:sp>
        <p:nvSpPr>
          <p:cNvPr id="122" name="Oval 121"/>
          <p:cNvSpPr/>
          <p:nvPr/>
        </p:nvSpPr>
        <p:spPr>
          <a:xfrm>
            <a:off x="1182688" y="4532313"/>
            <a:ext cx="854075" cy="755650"/>
          </a:xfrm>
          <a:prstGeom prst="ellipse">
            <a:avLst/>
          </a:prstGeom>
          <a:noFill/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4082" name="TextBox 123"/>
          <p:cNvSpPr txBox="1">
            <a:spLocks noChangeArrowheads="1"/>
          </p:cNvSpPr>
          <p:nvPr/>
        </p:nvSpPr>
        <p:spPr bwMode="auto">
          <a:xfrm rot="10800000">
            <a:off x="1292225" y="4641850"/>
            <a:ext cx="2746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_</a:t>
            </a:r>
          </a:p>
        </p:txBody>
      </p:sp>
      <p:sp>
        <p:nvSpPr>
          <p:cNvPr id="84083" name="Oval 6"/>
          <p:cNvSpPr>
            <a:spLocks noChangeArrowheads="1"/>
          </p:cNvSpPr>
          <p:nvPr/>
        </p:nvSpPr>
        <p:spPr bwMode="auto">
          <a:xfrm>
            <a:off x="6980238" y="4606925"/>
            <a:ext cx="304800" cy="304800"/>
          </a:xfrm>
          <a:prstGeom prst="ellipse">
            <a:avLst/>
          </a:prstGeom>
          <a:solidFill>
            <a:srgbClr val="FF0000">
              <a:alpha val="67058"/>
            </a:srgbClr>
          </a:solidFill>
          <a:ln w="25400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2000" b="1">
              <a:solidFill>
                <a:srgbClr val="FFFFFF"/>
              </a:solidFill>
              <a:latin typeface="Calibri" pitchFamily="-110" charset="0"/>
            </a:endParaRPr>
          </a:p>
        </p:txBody>
      </p:sp>
      <p:sp>
        <p:nvSpPr>
          <p:cNvPr id="84084" name="Oval 6"/>
          <p:cNvSpPr>
            <a:spLocks noChangeArrowheads="1"/>
          </p:cNvSpPr>
          <p:nvPr/>
        </p:nvSpPr>
        <p:spPr bwMode="auto">
          <a:xfrm>
            <a:off x="7181850" y="4606925"/>
            <a:ext cx="304800" cy="304800"/>
          </a:xfrm>
          <a:prstGeom prst="ellipse">
            <a:avLst/>
          </a:prstGeom>
          <a:solidFill>
            <a:srgbClr val="0000FF">
              <a:alpha val="67842"/>
            </a:srgbClr>
          </a:solidFill>
          <a:ln w="25400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2000" b="1">
              <a:solidFill>
                <a:schemeClr val="bg1"/>
              </a:solidFill>
              <a:latin typeface="Calibri" pitchFamily="-110" charset="0"/>
            </a:endParaRPr>
          </a:p>
        </p:txBody>
      </p:sp>
      <p:sp>
        <p:nvSpPr>
          <p:cNvPr id="84085" name="Oval 6"/>
          <p:cNvSpPr>
            <a:spLocks noChangeArrowheads="1"/>
          </p:cNvSpPr>
          <p:nvPr/>
        </p:nvSpPr>
        <p:spPr bwMode="auto">
          <a:xfrm>
            <a:off x="6980238" y="4929188"/>
            <a:ext cx="304800" cy="304800"/>
          </a:xfrm>
          <a:prstGeom prst="ellipse">
            <a:avLst/>
          </a:prstGeom>
          <a:solidFill>
            <a:srgbClr val="F7FF0C"/>
          </a:solidFill>
          <a:ln w="25400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2000" b="1">
              <a:solidFill>
                <a:schemeClr val="bg1"/>
              </a:solidFill>
              <a:latin typeface="Calibri" pitchFamily="-110" charset="0"/>
            </a:endParaRPr>
          </a:p>
        </p:txBody>
      </p:sp>
      <p:sp>
        <p:nvSpPr>
          <p:cNvPr id="84086" name="Oval 6"/>
          <p:cNvSpPr>
            <a:spLocks noChangeArrowheads="1"/>
          </p:cNvSpPr>
          <p:nvPr/>
        </p:nvSpPr>
        <p:spPr bwMode="auto">
          <a:xfrm>
            <a:off x="7192963" y="4941888"/>
            <a:ext cx="304800" cy="304800"/>
          </a:xfrm>
          <a:prstGeom prst="ellipse">
            <a:avLst/>
          </a:prstGeom>
          <a:solidFill>
            <a:srgbClr val="D70BFF">
              <a:alpha val="89018"/>
            </a:srgbClr>
          </a:solidFill>
          <a:ln w="25400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2000" b="1">
              <a:solidFill>
                <a:srgbClr val="FFFFFF"/>
              </a:solidFill>
              <a:latin typeface="Calibri" pitchFamily="-110" charset="0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7250113" y="4530725"/>
            <a:ext cx="312737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u</a:t>
            </a:r>
            <a:endParaRPr lang="en-US" dirty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4088" name="TextBox 131"/>
          <p:cNvSpPr txBox="1">
            <a:spLocks noChangeArrowheads="1"/>
          </p:cNvSpPr>
          <p:nvPr/>
        </p:nvSpPr>
        <p:spPr bwMode="auto">
          <a:xfrm>
            <a:off x="6935788" y="4543425"/>
            <a:ext cx="2825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12D1C6"/>
                </a:solidFill>
              </a:rPr>
              <a:t>c</a:t>
            </a:r>
          </a:p>
        </p:txBody>
      </p:sp>
      <p:sp>
        <p:nvSpPr>
          <p:cNvPr id="84089" name="TextBox 132"/>
          <p:cNvSpPr txBox="1">
            <a:spLocks noChangeArrowheads="1"/>
          </p:cNvSpPr>
          <p:nvPr/>
        </p:nvSpPr>
        <p:spPr bwMode="auto">
          <a:xfrm>
            <a:off x="7243763" y="4895850"/>
            <a:ext cx="2825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47603B"/>
                </a:solidFill>
              </a:rPr>
              <a:t>c</a:t>
            </a:r>
          </a:p>
        </p:txBody>
      </p:sp>
      <p:sp>
        <p:nvSpPr>
          <p:cNvPr id="84090" name="TextBox 133"/>
          <p:cNvSpPr txBox="1">
            <a:spLocks noChangeArrowheads="1"/>
          </p:cNvSpPr>
          <p:nvPr/>
        </p:nvSpPr>
        <p:spPr bwMode="auto">
          <a:xfrm>
            <a:off x="6908800" y="4900613"/>
            <a:ext cx="3063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d</a:t>
            </a:r>
          </a:p>
        </p:txBody>
      </p:sp>
      <p:sp>
        <p:nvSpPr>
          <p:cNvPr id="135" name="Oval 134"/>
          <p:cNvSpPr/>
          <p:nvPr/>
        </p:nvSpPr>
        <p:spPr>
          <a:xfrm>
            <a:off x="7181850" y="4643438"/>
            <a:ext cx="103188" cy="217487"/>
          </a:xfrm>
          <a:prstGeom prst="ellipse">
            <a:avLst/>
          </a:prstGeom>
          <a:solidFill>
            <a:srgbClr val="D70B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4092" name="TextBox 136"/>
          <p:cNvSpPr txBox="1">
            <a:spLocks noChangeArrowheads="1"/>
          </p:cNvSpPr>
          <p:nvPr/>
        </p:nvSpPr>
        <p:spPr bwMode="auto">
          <a:xfrm>
            <a:off x="7631113" y="4564063"/>
            <a:ext cx="12017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90"/>
                </a:solidFill>
              </a:rPr>
              <a:t>tetraquark</a:t>
            </a:r>
          </a:p>
          <a:p>
            <a:r>
              <a:rPr lang="en-US" b="1">
                <a:solidFill>
                  <a:srgbClr val="000090"/>
                </a:solidFill>
              </a:rPr>
              <a:t>    meson</a:t>
            </a:r>
          </a:p>
        </p:txBody>
      </p:sp>
      <p:sp>
        <p:nvSpPr>
          <p:cNvPr id="138" name="Oval 137"/>
          <p:cNvSpPr/>
          <p:nvPr/>
        </p:nvSpPr>
        <p:spPr>
          <a:xfrm>
            <a:off x="6892925" y="4573588"/>
            <a:ext cx="649288" cy="696912"/>
          </a:xfrm>
          <a:prstGeom prst="ellipse">
            <a:avLst/>
          </a:prstGeom>
          <a:noFill/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4094" name="TextBox 138"/>
          <p:cNvSpPr txBox="1">
            <a:spLocks noChangeArrowheads="1"/>
          </p:cNvSpPr>
          <p:nvPr/>
        </p:nvSpPr>
        <p:spPr bwMode="auto">
          <a:xfrm rot="10800000">
            <a:off x="6937375" y="4673600"/>
            <a:ext cx="2746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_</a:t>
            </a:r>
          </a:p>
        </p:txBody>
      </p:sp>
      <p:sp>
        <p:nvSpPr>
          <p:cNvPr id="84095" name="TextBox 139"/>
          <p:cNvSpPr txBox="1">
            <a:spLocks noChangeArrowheads="1"/>
          </p:cNvSpPr>
          <p:nvPr/>
        </p:nvSpPr>
        <p:spPr bwMode="auto">
          <a:xfrm rot="10800000">
            <a:off x="7267575" y="4692650"/>
            <a:ext cx="2746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47603B"/>
                </a:solidFill>
              </a:rPr>
              <a:t>_</a:t>
            </a:r>
          </a:p>
        </p:txBody>
      </p:sp>
      <p:sp>
        <p:nvSpPr>
          <p:cNvPr id="84096" name="Oval 6"/>
          <p:cNvSpPr>
            <a:spLocks noChangeArrowheads="1"/>
          </p:cNvSpPr>
          <p:nvPr/>
        </p:nvSpPr>
        <p:spPr bwMode="auto">
          <a:xfrm>
            <a:off x="7162800" y="4979988"/>
            <a:ext cx="155575" cy="230187"/>
          </a:xfrm>
          <a:prstGeom prst="ellipse">
            <a:avLst/>
          </a:prstGeom>
          <a:solidFill>
            <a:srgbClr val="008000"/>
          </a:solidFill>
          <a:ln w="25400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2000" b="1">
              <a:solidFill>
                <a:srgbClr val="FFFFFF"/>
              </a:solidFill>
              <a:latin typeface="Calibri" pitchFamily="-110" charset="0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3733800" y="5530850"/>
            <a:ext cx="2163661" cy="584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00FF"/>
                </a:solidFill>
                <a:latin typeface="Arial" charset="0"/>
                <a:ea typeface="Arial" charset="0"/>
                <a:cs typeface="Arial" charset="0"/>
              </a:rPr>
              <a:t>magenta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en-US" sz="1600" dirty="0">
                <a:solidFill>
                  <a:srgbClr val="00FFFF"/>
                </a:solidFill>
                <a:latin typeface="Arial" charset="0"/>
                <a:ea typeface="Arial" charset="0"/>
                <a:cs typeface="Arial" charset="0"/>
              </a:rPr>
              <a:t>cyan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en-US" sz="16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yellow</a:t>
            </a:r>
          </a:p>
          <a:p>
            <a:pPr>
              <a:defRPr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color singlet 6-q state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623888" y="5530850"/>
            <a:ext cx="2260498" cy="584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FF"/>
                </a:solidFill>
                <a:latin typeface="Arial" charset="0"/>
                <a:ea typeface="Arial" charset="0"/>
                <a:cs typeface="Arial" charset="0"/>
              </a:rPr>
              <a:t>magenta</a:t>
            </a: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en-US" sz="1600" b="1" dirty="0">
                <a:solidFill>
                  <a:srgbClr val="00FFFF"/>
                </a:solidFill>
                <a:latin typeface="Arial" charset="0"/>
                <a:ea typeface="Arial" charset="0"/>
                <a:cs typeface="Arial" charset="0"/>
              </a:rPr>
              <a:t>cyan</a:t>
            </a: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en-US" sz="16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yellow</a:t>
            </a:r>
          </a:p>
          <a:p>
            <a:pPr>
              <a:defRPr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color singlet 5-q state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6300788" y="5530850"/>
            <a:ext cx="2444695" cy="584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green</a:t>
            </a: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en-US" sz="1600" b="1" dirty="0">
                <a:solidFill>
                  <a:srgbClr val="FF00FF"/>
                </a:solidFill>
                <a:latin typeface="Arial" charset="0"/>
                <a:ea typeface="Arial" charset="0"/>
                <a:cs typeface="Arial" charset="0"/>
              </a:rPr>
              <a:t>magenta</a:t>
            </a:r>
          </a:p>
          <a:p>
            <a:pPr>
              <a:defRPr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color singlet 4-q state</a:t>
            </a:r>
          </a:p>
        </p:txBody>
      </p:sp>
      <p:sp>
        <p:nvSpPr>
          <p:cNvPr id="84100" name="TextBox 142"/>
          <p:cNvSpPr txBox="1">
            <a:spLocks noChangeArrowheads="1"/>
          </p:cNvSpPr>
          <p:nvPr/>
        </p:nvSpPr>
        <p:spPr bwMode="auto">
          <a:xfrm>
            <a:off x="7804200" y="5564188"/>
            <a:ext cx="94128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/>
              <a:t>(anti-green)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X(3872) as a </a:t>
            </a:r>
            <a:r>
              <a:rPr lang="en-US" dirty="0" err="1" smtClean="0"/>
              <a:t>diquark</a:t>
            </a:r>
            <a:r>
              <a:rPr lang="en-US" dirty="0" smtClean="0"/>
              <a:t> – </a:t>
            </a:r>
            <a:r>
              <a:rPr lang="en-US" dirty="0" err="1" smtClean="0"/>
              <a:t>diantiquark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397824" y="3306167"/>
            <a:ext cx="1474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Spin=1 </a:t>
            </a:r>
            <a:r>
              <a:rPr lang="en-US" sz="1600" dirty="0" err="1" smtClean="0"/>
              <a:t>diquark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2775103" y="4536697"/>
            <a:ext cx="1749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Spin=0 </a:t>
            </a:r>
            <a:r>
              <a:rPr lang="en-US" sz="1600" dirty="0" err="1" smtClean="0"/>
              <a:t>diantiquark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2646494" y="2177586"/>
            <a:ext cx="2501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Maiani</a:t>
            </a:r>
            <a:r>
              <a:rPr lang="en-US" dirty="0" smtClean="0"/>
              <a:t> et al.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111784" y="2239141"/>
            <a:ext cx="1852741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PRD 71, 014028 (2005) 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27723" y="5473432"/>
            <a:ext cx="30078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expect partner states (e.g.,</a:t>
            </a:r>
          </a:p>
          <a:p>
            <a:r>
              <a:rPr lang="en-US" dirty="0" smtClean="0"/>
              <a:t>a nearby state with </a:t>
            </a:r>
            <a:r>
              <a:rPr lang="en-US" dirty="0" err="1" smtClean="0"/>
              <a:t>u</a:t>
            </a:r>
            <a:r>
              <a:rPr lang="en-US" dirty="0" err="1" smtClean="0">
                <a:sym typeface="Wingdings"/>
              </a:rPr>
              <a:t>d</a:t>
            </a:r>
            <a:r>
              <a:rPr lang="en-US" dirty="0" smtClean="0">
                <a:sym typeface="Wingdings"/>
              </a:rPr>
              <a:t>) that</a:t>
            </a:r>
          </a:p>
          <a:p>
            <a:r>
              <a:rPr lang="en-US" dirty="0" smtClean="0">
                <a:sym typeface="Wingdings"/>
              </a:rPr>
              <a:t>have yet be seen.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3887409" y="3167237"/>
            <a:ext cx="697978" cy="7074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236398" y="2920001"/>
            <a:ext cx="697978" cy="707488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416978" y="2986484"/>
            <a:ext cx="34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C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 rot="19843412">
            <a:off x="4291591" y="3151894"/>
            <a:ext cx="229793" cy="536603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945330" y="3235171"/>
            <a:ext cx="4048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</a:rPr>
              <a:t>u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0" name="Up Arrow 39"/>
          <p:cNvSpPr/>
          <p:nvPr/>
        </p:nvSpPr>
        <p:spPr>
          <a:xfrm rot="19810543">
            <a:off x="3840078" y="2956731"/>
            <a:ext cx="258499" cy="416030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Up Arrow 40"/>
          <p:cNvSpPr/>
          <p:nvPr/>
        </p:nvSpPr>
        <p:spPr>
          <a:xfrm rot="19810543">
            <a:off x="4293080" y="2714477"/>
            <a:ext cx="258499" cy="416030"/>
          </a:xfrm>
          <a:prstGeom prst="upArrow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 rot="20170347">
            <a:off x="4761948" y="3460055"/>
            <a:ext cx="794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gluons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248670" y="3663860"/>
            <a:ext cx="239782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spin forces are ∞1/m</a:t>
            </a:r>
            <a:r>
              <a:rPr lang="en-US" baseline="-25000" dirty="0" smtClean="0"/>
              <a:t>Q</a:t>
            </a:r>
            <a:r>
              <a:rPr lang="en-US" dirty="0" smtClean="0"/>
              <a:t>,</a:t>
            </a:r>
          </a:p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/>
              <a:t> “bad” </a:t>
            </a:r>
            <a:r>
              <a:rPr lang="en-US" dirty="0" err="1" smtClean="0"/>
              <a:t>diquarks</a:t>
            </a:r>
            <a:r>
              <a:rPr lang="en-US" dirty="0" smtClean="0"/>
              <a:t> that </a:t>
            </a:r>
          </a:p>
          <a:p>
            <a:r>
              <a:rPr lang="en-US" dirty="0" smtClean="0"/>
              <a:t>contain a </a:t>
            </a:r>
            <a:r>
              <a:rPr lang="en-US" dirty="0" err="1" smtClean="0"/>
              <a:t>c</a:t>
            </a:r>
            <a:r>
              <a:rPr lang="en-US" dirty="0" smtClean="0"/>
              <a:t>-quark are</a:t>
            </a:r>
          </a:p>
          <a:p>
            <a:r>
              <a:rPr lang="en-US" dirty="0" smtClean="0"/>
              <a:t>not so bad</a:t>
            </a:r>
          </a:p>
          <a:p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1713881" y="3561795"/>
            <a:ext cx="336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 I 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4481091" y="4314477"/>
            <a:ext cx="697978" cy="707488"/>
          </a:xfrm>
          <a:prstGeom prst="ellipse">
            <a:avLst/>
          </a:prstGeom>
          <a:solidFill>
            <a:srgbClr val="FF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4616982" y="4353997"/>
            <a:ext cx="4048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</a:rPr>
              <a:t>u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6" name="Up Arrow 55"/>
          <p:cNvSpPr/>
          <p:nvPr/>
        </p:nvSpPr>
        <p:spPr>
          <a:xfrm rot="8988052">
            <a:off x="5274483" y="4571234"/>
            <a:ext cx="258499" cy="449122"/>
          </a:xfrm>
          <a:prstGeom prst="upArrow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523909" flipV="1">
            <a:off x="4394728" y="3902330"/>
            <a:ext cx="744764" cy="203117"/>
          </a:xfrm>
          <a:prstGeom prst="rect">
            <a:avLst/>
          </a:prstGeom>
        </p:spPr>
      </p:pic>
      <p:sp>
        <p:nvSpPr>
          <p:cNvPr id="58" name="Oval 57"/>
          <p:cNvSpPr/>
          <p:nvPr/>
        </p:nvSpPr>
        <p:spPr>
          <a:xfrm>
            <a:off x="4841028" y="4057706"/>
            <a:ext cx="697978" cy="707488"/>
          </a:xfrm>
          <a:prstGeom prst="ellipse">
            <a:avLst/>
          </a:prstGeom>
          <a:solidFill>
            <a:srgbClr val="66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 rot="19843412">
            <a:off x="4883359" y="4262243"/>
            <a:ext cx="229793" cy="527212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 rot="10800000">
            <a:off x="4609770" y="4454402"/>
            <a:ext cx="34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_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 rot="10800000">
            <a:off x="5021085" y="4192149"/>
            <a:ext cx="34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_</a:t>
            </a:r>
            <a:endParaRPr lang="en-US" sz="2400" b="1" dirty="0"/>
          </a:p>
        </p:txBody>
      </p:sp>
      <p:sp>
        <p:nvSpPr>
          <p:cNvPr id="62" name="TextBox 61"/>
          <p:cNvSpPr txBox="1"/>
          <p:nvPr/>
        </p:nvSpPr>
        <p:spPr>
          <a:xfrm>
            <a:off x="5033029" y="4149245"/>
            <a:ext cx="34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</a:t>
            </a:r>
            <a:endParaRPr lang="en-US" sz="2400" b="1" dirty="0"/>
          </a:p>
        </p:txBody>
      </p:sp>
      <p:sp>
        <p:nvSpPr>
          <p:cNvPr id="63" name="Up Arrow 62"/>
          <p:cNvSpPr/>
          <p:nvPr/>
        </p:nvSpPr>
        <p:spPr>
          <a:xfrm rot="19810543">
            <a:off x="4468078" y="4010804"/>
            <a:ext cx="258499" cy="416030"/>
          </a:xfrm>
          <a:prstGeom prst="upArrow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64338"/>
            <a:ext cx="7772400" cy="1199867"/>
          </a:xfrm>
        </p:spPr>
        <p:txBody>
          <a:bodyPr/>
          <a:lstStyle/>
          <a:p>
            <a:r>
              <a:rPr lang="en-US" dirty="0" smtClean="0"/>
              <a:t>look for related </a:t>
            </a:r>
            <a:r>
              <a:rPr lang="en-US" dirty="0" err="1" smtClean="0"/>
              <a:t>tetraquarks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23670" y="1208464"/>
            <a:ext cx="3677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 charged partners of the X(3872)?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43" name="Up Arrow 42"/>
          <p:cNvSpPr/>
          <p:nvPr/>
        </p:nvSpPr>
        <p:spPr>
          <a:xfrm rot="19810543">
            <a:off x="7163967" y="2507093"/>
            <a:ext cx="258499" cy="416030"/>
          </a:xfrm>
          <a:prstGeom prst="upArrow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5121432" y="1205632"/>
            <a:ext cx="36984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 nearby neutral X(3872) partners?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52" name="Up Arrow 51"/>
          <p:cNvSpPr/>
          <p:nvPr/>
        </p:nvSpPr>
        <p:spPr>
          <a:xfrm rot="5400000">
            <a:off x="2088420" y="1736232"/>
            <a:ext cx="196542" cy="484718"/>
          </a:xfrm>
          <a:prstGeom prst="up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2428396" y="1715968"/>
            <a:ext cx="527624" cy="50508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2465013" y="1623333"/>
            <a:ext cx="4048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</a:rPr>
              <a:t>d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1534926" y="1733899"/>
            <a:ext cx="527624" cy="50508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1571543" y="1641264"/>
            <a:ext cx="4048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</a:rPr>
              <a:t>u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9" name="Up Arrow 58"/>
          <p:cNvSpPr/>
          <p:nvPr/>
        </p:nvSpPr>
        <p:spPr>
          <a:xfrm rot="5400000">
            <a:off x="5837331" y="1803255"/>
            <a:ext cx="193554" cy="353663"/>
          </a:xfrm>
          <a:prstGeom prst="up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6196518" y="1718958"/>
            <a:ext cx="527624" cy="50508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6233135" y="1626323"/>
            <a:ext cx="4048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</a:rPr>
              <a:t>d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5213402" y="1736889"/>
            <a:ext cx="527624" cy="50508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5250019" y="1644254"/>
            <a:ext cx="4048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</a:rPr>
              <a:t>u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4" name="Up Arrow 63"/>
          <p:cNvSpPr/>
          <p:nvPr/>
        </p:nvSpPr>
        <p:spPr>
          <a:xfrm rot="5400000">
            <a:off x="7663123" y="1791304"/>
            <a:ext cx="193554" cy="353663"/>
          </a:xfrm>
          <a:prstGeom prst="up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7947605" y="1707007"/>
            <a:ext cx="527624" cy="505085"/>
          </a:xfrm>
          <a:prstGeom prst="ellipse">
            <a:avLst/>
          </a:prstGeom>
          <a:solidFill>
            <a:srgbClr val="FF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7039194" y="1724938"/>
            <a:ext cx="527624" cy="505085"/>
          </a:xfrm>
          <a:prstGeom prst="ellipse">
            <a:avLst/>
          </a:prstGeom>
          <a:solidFill>
            <a:srgbClr val="FF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7075811" y="1632303"/>
            <a:ext cx="4048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</a:rPr>
              <a:t>u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8007369" y="1609385"/>
            <a:ext cx="4048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</a:rPr>
              <a:t>d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 rot="10800000">
            <a:off x="7069540" y="1752363"/>
            <a:ext cx="4048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_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 rot="10800000">
            <a:off x="7983931" y="1710530"/>
            <a:ext cx="4048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_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041623" flipV="1">
            <a:off x="2336757" y="3782840"/>
            <a:ext cx="744764" cy="20311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960231" flipV="1">
            <a:off x="7247092" y="3657423"/>
            <a:ext cx="744764" cy="203117"/>
          </a:xfrm>
          <a:prstGeom prst="rect">
            <a:avLst/>
          </a:prstGeom>
        </p:spPr>
      </p:pic>
      <p:sp>
        <p:nvSpPr>
          <p:cNvPr id="76" name="Oval 75"/>
          <p:cNvSpPr/>
          <p:nvPr/>
        </p:nvSpPr>
        <p:spPr>
          <a:xfrm>
            <a:off x="1899481" y="3106273"/>
            <a:ext cx="697978" cy="7074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2248470" y="2859037"/>
            <a:ext cx="697978" cy="707488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2429050" y="2925520"/>
            <a:ext cx="34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C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2810667" y="4018640"/>
            <a:ext cx="697978" cy="707488"/>
          </a:xfrm>
          <a:prstGeom prst="ellipse">
            <a:avLst/>
          </a:prstGeom>
          <a:solidFill>
            <a:srgbClr val="66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2461678" y="4264462"/>
            <a:ext cx="697978" cy="707488"/>
          </a:xfrm>
          <a:prstGeom prst="ellipse">
            <a:avLst/>
          </a:prstGeom>
          <a:solidFill>
            <a:srgbClr val="FF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 rot="19843412">
            <a:off x="2863946" y="4146534"/>
            <a:ext cx="229793" cy="527212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 rot="19843412">
            <a:off x="2303663" y="3090930"/>
            <a:ext cx="229793" cy="536603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/>
          <p:cNvSpPr txBox="1"/>
          <p:nvPr/>
        </p:nvSpPr>
        <p:spPr>
          <a:xfrm rot="10800000">
            <a:off x="2590357" y="4404387"/>
            <a:ext cx="34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_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957402" y="3174207"/>
            <a:ext cx="4048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</a:rPr>
              <a:t>d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 rot="10800000">
            <a:off x="3001672" y="4142134"/>
            <a:ext cx="34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_</a:t>
            </a:r>
            <a:endParaRPr lang="en-US" sz="2400" b="1" dirty="0"/>
          </a:p>
        </p:txBody>
      </p:sp>
      <p:sp>
        <p:nvSpPr>
          <p:cNvPr id="86" name="TextBox 85"/>
          <p:cNvSpPr txBox="1"/>
          <p:nvPr/>
        </p:nvSpPr>
        <p:spPr>
          <a:xfrm>
            <a:off x="3013616" y="4099230"/>
            <a:ext cx="34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</a:t>
            </a:r>
            <a:endParaRPr lang="en-US" sz="2400" b="1" dirty="0"/>
          </a:p>
        </p:txBody>
      </p:sp>
      <p:sp>
        <p:nvSpPr>
          <p:cNvPr id="87" name="TextBox 86"/>
          <p:cNvSpPr txBox="1"/>
          <p:nvPr/>
        </p:nvSpPr>
        <p:spPr>
          <a:xfrm>
            <a:off x="2597569" y="4303982"/>
            <a:ext cx="4048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</a:rPr>
              <a:t>u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8" name="Up Arrow 87"/>
          <p:cNvSpPr/>
          <p:nvPr/>
        </p:nvSpPr>
        <p:spPr>
          <a:xfrm rot="19810543">
            <a:off x="1852150" y="2895767"/>
            <a:ext cx="258499" cy="416030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Up Arrow 88"/>
          <p:cNvSpPr/>
          <p:nvPr/>
        </p:nvSpPr>
        <p:spPr>
          <a:xfrm rot="19810543">
            <a:off x="2305152" y="2653513"/>
            <a:ext cx="258499" cy="416030"/>
          </a:xfrm>
          <a:prstGeom prst="upArrow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Up Arrow 89"/>
          <p:cNvSpPr/>
          <p:nvPr/>
        </p:nvSpPr>
        <p:spPr>
          <a:xfrm rot="19810543">
            <a:off x="2448667" y="4010615"/>
            <a:ext cx="258499" cy="416030"/>
          </a:xfrm>
          <a:prstGeom prst="upArrow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Up Arrow 90"/>
          <p:cNvSpPr/>
          <p:nvPr/>
        </p:nvSpPr>
        <p:spPr>
          <a:xfrm rot="8988052">
            <a:off x="3222226" y="4575964"/>
            <a:ext cx="258499" cy="449122"/>
          </a:xfrm>
          <a:prstGeom prst="upArrow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623670" y="3397248"/>
            <a:ext cx="11651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S=1 </a:t>
            </a:r>
            <a:r>
              <a:rPr lang="en-US" sz="1600" dirty="0" err="1" smtClean="0"/>
              <a:t>diquark</a:t>
            </a:r>
            <a:endParaRPr lang="en-US" sz="1600" dirty="0"/>
          </a:p>
        </p:txBody>
      </p:sp>
      <p:sp>
        <p:nvSpPr>
          <p:cNvPr id="93" name="TextBox 92"/>
          <p:cNvSpPr txBox="1"/>
          <p:nvPr/>
        </p:nvSpPr>
        <p:spPr>
          <a:xfrm>
            <a:off x="924338" y="4626984"/>
            <a:ext cx="1485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S=0 </a:t>
            </a:r>
            <a:r>
              <a:rPr lang="en-US" sz="1600" dirty="0" err="1" smtClean="0"/>
              <a:t>diantiquark</a:t>
            </a:r>
            <a:endParaRPr lang="en-US" sz="1600" dirty="0"/>
          </a:p>
        </p:txBody>
      </p:sp>
      <p:sp>
        <p:nvSpPr>
          <p:cNvPr id="94" name="TextBox 93"/>
          <p:cNvSpPr txBox="1"/>
          <p:nvPr/>
        </p:nvSpPr>
        <p:spPr>
          <a:xfrm rot="20170347">
            <a:off x="2729708" y="3565745"/>
            <a:ext cx="794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gluons</a:t>
            </a:r>
            <a:endParaRPr lang="en-US" dirty="0"/>
          </a:p>
        </p:txBody>
      </p:sp>
      <p:sp>
        <p:nvSpPr>
          <p:cNvPr id="95" name="Oval 94"/>
          <p:cNvSpPr/>
          <p:nvPr/>
        </p:nvSpPr>
        <p:spPr>
          <a:xfrm>
            <a:off x="6758296" y="2959853"/>
            <a:ext cx="697978" cy="7074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7107285" y="2712617"/>
            <a:ext cx="697978" cy="707488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Box 96"/>
          <p:cNvSpPr txBox="1"/>
          <p:nvPr/>
        </p:nvSpPr>
        <p:spPr>
          <a:xfrm>
            <a:off x="7287865" y="2779100"/>
            <a:ext cx="34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C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8" name="Oval 97"/>
          <p:cNvSpPr/>
          <p:nvPr/>
        </p:nvSpPr>
        <p:spPr>
          <a:xfrm>
            <a:off x="7735170" y="3883169"/>
            <a:ext cx="697978" cy="707488"/>
          </a:xfrm>
          <a:prstGeom prst="ellipse">
            <a:avLst/>
          </a:prstGeom>
          <a:solidFill>
            <a:srgbClr val="66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7386181" y="4128991"/>
            <a:ext cx="697978" cy="707488"/>
          </a:xfrm>
          <a:prstGeom prst="ellipse">
            <a:avLst/>
          </a:prstGeom>
          <a:solidFill>
            <a:srgbClr val="FF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 rot="19843412">
            <a:off x="7832241" y="4043910"/>
            <a:ext cx="229793" cy="527212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 rot="19843412">
            <a:off x="7162478" y="2944510"/>
            <a:ext cx="229793" cy="536603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02"/>
          <p:cNvSpPr txBox="1"/>
          <p:nvPr/>
        </p:nvSpPr>
        <p:spPr>
          <a:xfrm rot="10800000">
            <a:off x="7514860" y="4268916"/>
            <a:ext cx="34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_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6816217" y="3027787"/>
            <a:ext cx="4048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</a:rPr>
              <a:t>d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 rot="10800000">
            <a:off x="7926175" y="4006663"/>
            <a:ext cx="34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_</a:t>
            </a:r>
            <a:endParaRPr lang="en-US" sz="2400" b="1" dirty="0"/>
          </a:p>
        </p:txBody>
      </p:sp>
      <p:sp>
        <p:nvSpPr>
          <p:cNvPr id="106" name="TextBox 105"/>
          <p:cNvSpPr txBox="1"/>
          <p:nvPr/>
        </p:nvSpPr>
        <p:spPr>
          <a:xfrm>
            <a:off x="7938119" y="3963759"/>
            <a:ext cx="34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</a:t>
            </a:r>
            <a:endParaRPr lang="en-US" sz="2400" b="1" dirty="0"/>
          </a:p>
        </p:txBody>
      </p:sp>
      <p:sp>
        <p:nvSpPr>
          <p:cNvPr id="107" name="TextBox 106"/>
          <p:cNvSpPr txBox="1"/>
          <p:nvPr/>
        </p:nvSpPr>
        <p:spPr>
          <a:xfrm>
            <a:off x="7522072" y="4168511"/>
            <a:ext cx="4048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</a:rPr>
              <a:t>d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08" name="Up Arrow 107"/>
          <p:cNvSpPr/>
          <p:nvPr/>
        </p:nvSpPr>
        <p:spPr>
          <a:xfrm rot="19810543">
            <a:off x="6710965" y="2749347"/>
            <a:ext cx="258499" cy="416030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Up Arrow 108"/>
          <p:cNvSpPr/>
          <p:nvPr/>
        </p:nvSpPr>
        <p:spPr>
          <a:xfrm rot="19810543">
            <a:off x="7373170" y="3875144"/>
            <a:ext cx="258499" cy="416030"/>
          </a:xfrm>
          <a:prstGeom prst="upArrow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Up Arrow 109"/>
          <p:cNvSpPr/>
          <p:nvPr/>
        </p:nvSpPr>
        <p:spPr>
          <a:xfrm rot="8988052">
            <a:off x="8179573" y="4385748"/>
            <a:ext cx="258499" cy="449122"/>
          </a:xfrm>
          <a:prstGeom prst="upArrow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/>
          <p:cNvSpPr txBox="1"/>
          <p:nvPr/>
        </p:nvSpPr>
        <p:spPr>
          <a:xfrm>
            <a:off x="5546806" y="3274009"/>
            <a:ext cx="12114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S=1 </a:t>
            </a:r>
            <a:r>
              <a:rPr lang="en-US" sz="1600" dirty="0" err="1" smtClean="0"/>
              <a:t>diquark</a:t>
            </a:r>
            <a:endParaRPr lang="en-US" sz="1600" dirty="0"/>
          </a:p>
        </p:txBody>
      </p:sp>
      <p:sp>
        <p:nvSpPr>
          <p:cNvPr id="112" name="TextBox 111"/>
          <p:cNvSpPr txBox="1"/>
          <p:nvPr/>
        </p:nvSpPr>
        <p:spPr>
          <a:xfrm>
            <a:off x="5783153" y="4480564"/>
            <a:ext cx="1485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S=0 </a:t>
            </a:r>
            <a:r>
              <a:rPr lang="en-US" sz="1600" dirty="0" err="1" smtClean="0"/>
              <a:t>diantiquark</a:t>
            </a:r>
            <a:endParaRPr lang="en-US" sz="1600" dirty="0"/>
          </a:p>
        </p:txBody>
      </p:sp>
      <p:sp>
        <p:nvSpPr>
          <p:cNvPr id="113" name="TextBox 112"/>
          <p:cNvSpPr txBox="1"/>
          <p:nvPr/>
        </p:nvSpPr>
        <p:spPr>
          <a:xfrm rot="20170347">
            <a:off x="7588523" y="3419325"/>
            <a:ext cx="794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gluons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819" y="1400257"/>
            <a:ext cx="5545487" cy="33324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1819" y="5018719"/>
            <a:ext cx="72951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  <a:latin typeface="Comic Sans MS"/>
              </a:rPr>
              <a:t>If it’s the </a:t>
            </a:r>
            <a:r>
              <a:rPr lang="en-US" sz="2800" b="1" dirty="0" smtClean="0">
                <a:solidFill>
                  <a:srgbClr val="800000"/>
                </a:solidFill>
                <a:latin typeface="Comic Sans MS"/>
              </a:rPr>
              <a:t>correct</a:t>
            </a:r>
            <a:r>
              <a:rPr lang="en-US" sz="2400" dirty="0" smtClean="0">
                <a:solidFill>
                  <a:srgbClr val="800000"/>
                </a:solidFill>
                <a:latin typeface="Comic Sans MS"/>
              </a:rPr>
              <a:t> piece, it </a:t>
            </a:r>
            <a:r>
              <a:rPr lang="en-US" sz="2800" b="1" dirty="0" smtClean="0">
                <a:solidFill>
                  <a:srgbClr val="800000"/>
                </a:solidFill>
                <a:latin typeface="Comic Sans MS"/>
              </a:rPr>
              <a:t>“snaps” </a:t>
            </a:r>
            <a:r>
              <a:rPr lang="en-US" sz="2400" dirty="0" smtClean="0">
                <a:solidFill>
                  <a:srgbClr val="800000"/>
                </a:solidFill>
                <a:latin typeface="Comic Sans MS"/>
              </a:rPr>
              <a:t>into place</a:t>
            </a:r>
          </a:p>
          <a:p>
            <a:endParaRPr lang="en-US" sz="2400" dirty="0" smtClean="0">
              <a:solidFill>
                <a:srgbClr val="800000"/>
              </a:solidFill>
              <a:latin typeface="Comic Sans MS"/>
            </a:endParaRPr>
          </a:p>
          <a:p>
            <a:r>
              <a:rPr lang="en-US" sz="2400" dirty="0" smtClean="0">
                <a:solidFill>
                  <a:srgbClr val="800000"/>
                </a:solidFill>
                <a:latin typeface="Comic Sans MS"/>
              </a:rPr>
              <a:t>If you have to </a:t>
            </a:r>
            <a:r>
              <a:rPr lang="en-US" sz="2800" b="1" dirty="0" smtClean="0">
                <a:solidFill>
                  <a:srgbClr val="800000"/>
                </a:solidFill>
                <a:latin typeface="Comic Sans MS"/>
              </a:rPr>
              <a:t>push hard</a:t>
            </a:r>
            <a:r>
              <a:rPr lang="en-US" sz="2400" dirty="0" smtClean="0">
                <a:solidFill>
                  <a:srgbClr val="800000"/>
                </a:solidFill>
                <a:latin typeface="Comic Sans MS"/>
              </a:rPr>
              <a:t>, it‘s the </a:t>
            </a:r>
            <a:r>
              <a:rPr lang="en-US" sz="2800" b="1" dirty="0" smtClean="0">
                <a:solidFill>
                  <a:srgbClr val="800000"/>
                </a:solidFill>
                <a:latin typeface="Comic Sans MS"/>
              </a:rPr>
              <a:t>wrong</a:t>
            </a:r>
            <a:r>
              <a:rPr lang="en-US" sz="2400" dirty="0" smtClean="0">
                <a:solidFill>
                  <a:srgbClr val="800000"/>
                </a:solidFill>
                <a:latin typeface="Comic Sans MS"/>
              </a:rPr>
              <a:t> piece</a:t>
            </a:r>
            <a:endParaRPr lang="en-US" sz="2400" dirty="0">
              <a:solidFill>
                <a:srgbClr val="800000"/>
              </a:solidFill>
              <a:latin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1528" y="3149567"/>
            <a:ext cx="654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J/ψ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66720" y="2480809"/>
            <a:ext cx="654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90"/>
                </a:solidFill>
              </a:rPr>
              <a:t>ψ</a:t>
            </a:r>
            <a:r>
              <a:rPr lang="en-US" sz="2400" b="1" dirty="0" smtClean="0">
                <a:solidFill>
                  <a:srgbClr val="000090"/>
                </a:solidFill>
              </a:rPr>
              <a:t>’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39658" y="1643389"/>
            <a:ext cx="654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90"/>
                </a:solidFill>
              </a:rPr>
              <a:t>ψ</a:t>
            </a:r>
            <a:r>
              <a:rPr lang="en-US" sz="2400" b="1" dirty="0" smtClean="0">
                <a:solidFill>
                  <a:srgbClr val="000090"/>
                </a:solidFill>
              </a:rPr>
              <a:t>’’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31479" y="2759122"/>
            <a:ext cx="654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90"/>
                </a:solidFill>
              </a:rPr>
              <a:t>η</a:t>
            </a:r>
            <a:r>
              <a:rPr lang="en-US" sz="2400" b="1" baseline="-25000" dirty="0" err="1" smtClean="0">
                <a:solidFill>
                  <a:srgbClr val="000090"/>
                </a:solidFill>
              </a:rPr>
              <a:t>c</a:t>
            </a:r>
            <a:endParaRPr lang="en-US" sz="2400" b="1" baseline="-25000" dirty="0">
              <a:solidFill>
                <a:srgbClr val="00009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29641" y="1791131"/>
            <a:ext cx="654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90"/>
                </a:solidFill>
              </a:rPr>
              <a:t>η</a:t>
            </a:r>
            <a:r>
              <a:rPr lang="en-US" sz="2400" b="1" baseline="-25000" dirty="0" err="1" smtClean="0">
                <a:solidFill>
                  <a:srgbClr val="000090"/>
                </a:solidFill>
              </a:rPr>
              <a:t>c</a:t>
            </a:r>
            <a:endParaRPr lang="en-US" sz="2400" b="1" baseline="-25000" dirty="0">
              <a:solidFill>
                <a:srgbClr val="00009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66720" y="2433329"/>
            <a:ext cx="654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90"/>
                </a:solidFill>
              </a:rPr>
              <a:t>ψ</a:t>
            </a:r>
            <a:r>
              <a:rPr lang="en-US" sz="2400" b="1" dirty="0" smtClean="0">
                <a:solidFill>
                  <a:srgbClr val="000090"/>
                </a:solidFill>
              </a:rPr>
              <a:t>’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38003" y="1829224"/>
            <a:ext cx="382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’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48301" y="3380399"/>
            <a:ext cx="654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χ</a:t>
            </a:r>
            <a:r>
              <a:rPr lang="en-US" sz="2400" b="1" baseline="-25000" dirty="0" smtClean="0">
                <a:solidFill>
                  <a:srgbClr val="000090"/>
                </a:solidFill>
              </a:rPr>
              <a:t>c0</a:t>
            </a:r>
            <a:endParaRPr lang="en-US" sz="2400" b="1" baseline="-25000" dirty="0">
              <a:solidFill>
                <a:srgbClr val="00009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25173" y="2818472"/>
            <a:ext cx="654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χ</a:t>
            </a:r>
            <a:r>
              <a:rPr lang="en-US" sz="2400" b="1" baseline="-25000" dirty="0" smtClean="0">
                <a:solidFill>
                  <a:srgbClr val="000090"/>
                </a:solidFill>
              </a:rPr>
              <a:t>c1</a:t>
            </a:r>
            <a:endParaRPr lang="en-US" sz="2400" b="1" baseline="-25000" dirty="0">
              <a:solidFill>
                <a:srgbClr val="00009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54825" y="1791131"/>
            <a:ext cx="654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χ</a:t>
            </a:r>
            <a:r>
              <a:rPr lang="en-US" sz="2400" b="1" baseline="-25000" dirty="0" smtClean="0">
                <a:solidFill>
                  <a:srgbClr val="000090"/>
                </a:solidFill>
              </a:rPr>
              <a:t>c2</a:t>
            </a:r>
            <a:endParaRPr lang="en-US" sz="2400" b="1" baseline="-25000" dirty="0">
              <a:solidFill>
                <a:srgbClr val="00009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83911" y="2338369"/>
            <a:ext cx="654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90"/>
                </a:solidFill>
              </a:rPr>
              <a:t>h</a:t>
            </a:r>
            <a:r>
              <a:rPr lang="en-US" sz="2400" b="1" baseline="-25000" dirty="0" err="1" smtClean="0">
                <a:solidFill>
                  <a:srgbClr val="000090"/>
                </a:solidFill>
              </a:rPr>
              <a:t>c</a:t>
            </a:r>
            <a:endParaRPr lang="en-US" sz="2400" b="1" baseline="-25000" dirty="0">
              <a:solidFill>
                <a:srgbClr val="00009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76847" y="1388816"/>
            <a:ext cx="654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χ</a:t>
            </a:r>
            <a:r>
              <a:rPr lang="en-US" sz="2400" b="1" baseline="-25000" dirty="0" smtClean="0">
                <a:solidFill>
                  <a:srgbClr val="000090"/>
                </a:solidFill>
              </a:rPr>
              <a:t>c0</a:t>
            </a:r>
            <a:endParaRPr lang="en-US" sz="2400" b="1" baseline="-25000" dirty="0">
              <a:solidFill>
                <a:srgbClr val="00009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36171" y="1417638"/>
            <a:ext cx="382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’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75454" y="1331949"/>
            <a:ext cx="654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90"/>
                </a:solidFill>
              </a:rPr>
              <a:t>ψ</a:t>
            </a:r>
            <a:r>
              <a:rPr lang="en-US" sz="2400" b="1" dirty="0" smtClean="0">
                <a:solidFill>
                  <a:srgbClr val="000090"/>
                </a:solidFill>
              </a:rPr>
              <a:t>’’’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289134" y="213660"/>
            <a:ext cx="8229600" cy="84115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Lesson from 20</a:t>
            </a:r>
            <a:r>
              <a:rPr lang="en-US" baseline="30000" dirty="0" smtClean="0"/>
              <a:t>th</a:t>
            </a:r>
            <a:r>
              <a:rPr lang="en-US" dirty="0" smtClean="0"/>
              <a:t> century </a:t>
            </a:r>
            <a:r>
              <a:rPr lang="en-US" dirty="0" err="1" smtClean="0"/>
              <a:t>charmonium</a:t>
            </a:r>
            <a:endParaRPr lang="en-US" dirty="0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772284" y="4103204"/>
            <a:ext cx="406060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48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Jigsaw Puzzle</a:t>
            </a:r>
            <a:r>
              <a:rPr kumimoji="0" lang="en-US" sz="4148" b="0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963" b="0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kumimoji="0" lang="en-US" sz="2963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拼图游戏)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9474"/>
          </a:xfrm>
        </p:spPr>
        <p:txBody>
          <a:bodyPr>
            <a:normAutofit/>
          </a:bodyPr>
          <a:lstStyle/>
          <a:p>
            <a:r>
              <a:rPr lang="en-US" dirty="0" smtClean="0"/>
              <a:t>charged partners of the X(3872)?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377" y="2392074"/>
            <a:ext cx="1935320" cy="23032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370" y="2360620"/>
            <a:ext cx="1944819" cy="24396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88584" y="2412258"/>
            <a:ext cx="13251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ym typeface="Wingdings"/>
              </a:rPr>
              <a:t>B</a:t>
            </a:r>
            <a:r>
              <a:rPr lang="en-US" sz="1200" baseline="30000" dirty="0" smtClean="0">
                <a:sym typeface="Wingdings"/>
              </a:rPr>
              <a:t>0</a:t>
            </a:r>
            <a:r>
              <a:rPr lang="en-US" sz="1200" dirty="0" smtClean="0">
                <a:sym typeface="Wingdings"/>
              </a:rPr>
              <a:t>Kπ</a:t>
            </a:r>
            <a:r>
              <a:rPr lang="en-US" sz="1200" baseline="30000" dirty="0" smtClean="0">
                <a:latin typeface="Symbol"/>
                <a:sym typeface="Wingdings"/>
              </a:rPr>
              <a:t>+</a:t>
            </a:r>
            <a:r>
              <a:rPr lang="en-US" sz="1200" dirty="0" smtClean="0">
                <a:latin typeface="Symbol"/>
                <a:sym typeface="Wingdings"/>
              </a:rPr>
              <a:t>π</a:t>
            </a:r>
            <a:r>
              <a:rPr lang="en-US" sz="1200" baseline="30000" dirty="0" smtClean="0">
                <a:latin typeface="Symbol"/>
                <a:sym typeface="Wingdings"/>
              </a:rPr>
              <a:t>0</a:t>
            </a:r>
            <a:r>
              <a:rPr lang="en-US" sz="1200" dirty="0" smtClean="0">
                <a:sym typeface="Wingdings"/>
              </a:rPr>
              <a:t>J</a:t>
            </a:r>
            <a:r>
              <a:rPr lang="en-US" sz="1200" dirty="0" smtClean="0">
                <a:latin typeface="Symbol"/>
                <a:sym typeface="Wingdings"/>
              </a:rPr>
              <a:t>/ψ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5744706" y="2517216"/>
            <a:ext cx="12305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ym typeface="Wingdings"/>
              </a:rPr>
              <a:t>B</a:t>
            </a:r>
            <a:r>
              <a:rPr lang="en-US" sz="1200" baseline="30000" dirty="0" smtClean="0">
                <a:sym typeface="Wingdings"/>
              </a:rPr>
              <a:t>+</a:t>
            </a:r>
            <a:r>
              <a:rPr lang="en-US" sz="1200" dirty="0" smtClean="0">
                <a:sym typeface="Wingdings"/>
              </a:rPr>
              <a:t>K</a:t>
            </a:r>
            <a:r>
              <a:rPr lang="en-US" sz="1200" baseline="30000" dirty="0" smtClean="0">
                <a:sym typeface="Wingdings"/>
              </a:rPr>
              <a:t>0</a:t>
            </a:r>
            <a:r>
              <a:rPr lang="en-US" sz="1200" dirty="0" smtClean="0">
                <a:latin typeface="Symbol"/>
                <a:sym typeface="Wingdings"/>
              </a:rPr>
              <a:t>π</a:t>
            </a:r>
            <a:r>
              <a:rPr lang="en-US" sz="1200" baseline="30000" dirty="0" smtClean="0">
                <a:latin typeface="Symbol"/>
                <a:sym typeface="Wingdings"/>
              </a:rPr>
              <a:t>+</a:t>
            </a:r>
            <a:r>
              <a:rPr lang="en-US" sz="1200" dirty="0" smtClean="0">
                <a:latin typeface="Symbol"/>
                <a:sym typeface="Wingdings"/>
              </a:rPr>
              <a:t>π</a:t>
            </a:r>
            <a:r>
              <a:rPr lang="en-US" sz="1200" baseline="30000" dirty="0" smtClean="0">
                <a:latin typeface="Symbol"/>
                <a:sym typeface="Wingdings"/>
              </a:rPr>
              <a:t>0</a:t>
            </a:r>
            <a:r>
              <a:rPr lang="en-US" sz="1200" dirty="0" smtClean="0">
                <a:sym typeface="Wingdings"/>
              </a:rPr>
              <a:t>J</a:t>
            </a:r>
            <a:r>
              <a:rPr lang="en-US" sz="1200" dirty="0" smtClean="0">
                <a:latin typeface="Symbol"/>
                <a:sym typeface="Wingdings"/>
              </a:rPr>
              <a:t>/ψ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5698267" y="4800304"/>
            <a:ext cx="2196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ym typeface="Wingdings"/>
              </a:rPr>
              <a:t>M(</a:t>
            </a:r>
            <a:r>
              <a:rPr lang="en-US" sz="1600" dirty="0" smtClean="0">
                <a:latin typeface="Symbol"/>
                <a:sym typeface="Wingdings"/>
              </a:rPr>
              <a:t>π</a:t>
            </a:r>
            <a:r>
              <a:rPr lang="en-US" sz="1600" baseline="30000" dirty="0" smtClean="0">
                <a:latin typeface="Symbol"/>
                <a:sym typeface="Wingdings"/>
              </a:rPr>
              <a:t>+</a:t>
            </a:r>
            <a:r>
              <a:rPr lang="en-US" sz="1600" dirty="0" smtClean="0">
                <a:latin typeface="Symbol"/>
                <a:sym typeface="Wingdings"/>
              </a:rPr>
              <a:t>π</a:t>
            </a:r>
            <a:r>
              <a:rPr lang="en-US" sz="1600" baseline="30000" dirty="0" smtClean="0">
                <a:latin typeface="Symbol"/>
                <a:sym typeface="Wingdings"/>
              </a:rPr>
              <a:t>0</a:t>
            </a:r>
            <a:r>
              <a:rPr lang="en-US" sz="1600" dirty="0" smtClean="0">
                <a:sym typeface="Wingdings"/>
              </a:rPr>
              <a:t>J</a:t>
            </a:r>
            <a:r>
              <a:rPr lang="en-US" sz="1600" dirty="0" smtClean="0">
                <a:latin typeface="Symbol"/>
                <a:sym typeface="Wingdings"/>
              </a:rPr>
              <a:t>/ψ</a:t>
            </a:r>
            <a:r>
              <a:rPr lang="en-US" sz="1600" dirty="0" smtClean="0">
                <a:sym typeface="Wingdings"/>
              </a:rPr>
              <a:t>)  (</a:t>
            </a:r>
            <a:r>
              <a:rPr lang="en-US" sz="1600" dirty="0" err="1" smtClean="0">
                <a:sym typeface="Wingdings"/>
              </a:rPr>
              <a:t>GeV</a:t>
            </a:r>
            <a:r>
              <a:rPr lang="en-US" sz="1600" dirty="0" smtClean="0">
                <a:sym typeface="Wingdings"/>
              </a:rPr>
              <a:t>)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 rot="16200000">
            <a:off x="2389497" y="1786951"/>
            <a:ext cx="1090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800000"/>
                </a:solidFill>
              </a:rPr>
              <a:t>m</a:t>
            </a:r>
            <a:r>
              <a:rPr lang="en-US" baseline="-25000" dirty="0" err="1" smtClean="0">
                <a:solidFill>
                  <a:srgbClr val="800000"/>
                </a:solidFill>
              </a:rPr>
              <a:t>D</a:t>
            </a:r>
            <a:r>
              <a:rPr lang="en-US" baseline="-15000" dirty="0" err="1" smtClean="0">
                <a:solidFill>
                  <a:srgbClr val="800000"/>
                </a:solidFill>
              </a:rPr>
              <a:t>+</a:t>
            </a:r>
            <a:r>
              <a:rPr lang="en-US" dirty="0" err="1" smtClean="0">
                <a:solidFill>
                  <a:srgbClr val="800000"/>
                </a:solidFill>
              </a:rPr>
              <a:t>+m</a:t>
            </a:r>
            <a:r>
              <a:rPr lang="en-US" baseline="-25000" dirty="0" err="1" smtClean="0">
                <a:solidFill>
                  <a:srgbClr val="800000"/>
                </a:solidFill>
              </a:rPr>
              <a:t>D</a:t>
            </a:r>
            <a:r>
              <a:rPr lang="en-US" baseline="-25000" dirty="0" smtClean="0">
                <a:solidFill>
                  <a:srgbClr val="800000"/>
                </a:solidFill>
              </a:rPr>
              <a:t>*</a:t>
            </a:r>
            <a:r>
              <a:rPr lang="en-US" baseline="-15000" dirty="0" smtClean="0">
                <a:solidFill>
                  <a:srgbClr val="800000"/>
                </a:solidFill>
              </a:rPr>
              <a:t>0</a:t>
            </a:r>
            <a:endParaRPr lang="en-US" baseline="-15000" dirty="0">
              <a:solidFill>
                <a:srgbClr val="80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2230483" y="3136136"/>
            <a:ext cx="1459927" cy="1588"/>
          </a:xfrm>
          <a:prstGeom prst="straightConnector1">
            <a:avLst/>
          </a:prstGeom>
          <a:ln w="12700"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 rot="16200000">
            <a:off x="6122138" y="1883138"/>
            <a:ext cx="1090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800000"/>
                </a:solidFill>
              </a:rPr>
              <a:t>m</a:t>
            </a:r>
            <a:r>
              <a:rPr lang="en-US" baseline="-25000" dirty="0" err="1" smtClean="0">
                <a:solidFill>
                  <a:srgbClr val="800000"/>
                </a:solidFill>
              </a:rPr>
              <a:t>D</a:t>
            </a:r>
            <a:r>
              <a:rPr lang="en-US" baseline="-15000" dirty="0" err="1" smtClean="0">
                <a:solidFill>
                  <a:srgbClr val="800000"/>
                </a:solidFill>
              </a:rPr>
              <a:t>+</a:t>
            </a:r>
            <a:r>
              <a:rPr lang="en-US" dirty="0" err="1" smtClean="0">
                <a:solidFill>
                  <a:srgbClr val="800000"/>
                </a:solidFill>
              </a:rPr>
              <a:t>+m</a:t>
            </a:r>
            <a:r>
              <a:rPr lang="en-US" baseline="-25000" dirty="0" err="1" smtClean="0">
                <a:solidFill>
                  <a:srgbClr val="800000"/>
                </a:solidFill>
              </a:rPr>
              <a:t>D</a:t>
            </a:r>
            <a:r>
              <a:rPr lang="en-US" baseline="-25000" dirty="0" smtClean="0">
                <a:solidFill>
                  <a:srgbClr val="800000"/>
                </a:solidFill>
              </a:rPr>
              <a:t>*</a:t>
            </a:r>
            <a:r>
              <a:rPr lang="en-US" baseline="-15000" dirty="0" smtClean="0">
                <a:solidFill>
                  <a:srgbClr val="800000"/>
                </a:solidFill>
              </a:rPr>
              <a:t>0</a:t>
            </a:r>
            <a:endParaRPr lang="en-US" baseline="-15000" dirty="0">
              <a:solidFill>
                <a:srgbClr val="80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5978117" y="3278383"/>
            <a:ext cx="1532915" cy="1"/>
          </a:xfrm>
          <a:prstGeom prst="straightConnector1">
            <a:avLst/>
          </a:prstGeom>
          <a:ln w="12700"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615343" y="5172610"/>
            <a:ext cx="1734670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</a:rPr>
              <a:t>Belle PRD 84, 052004(R)</a:t>
            </a:r>
            <a:r>
              <a:rPr lang="en-US" sz="1400" b="1" baseline="30000" dirty="0" smtClean="0">
                <a:solidFill>
                  <a:srgbClr val="000090"/>
                </a:solidFill>
              </a:rPr>
              <a:t>  </a:t>
            </a:r>
            <a:endParaRPr lang="en-US" sz="1400" b="1" baseline="30000" dirty="0">
              <a:solidFill>
                <a:srgbClr val="00009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35213" y="5206150"/>
            <a:ext cx="1582484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0090"/>
                </a:solidFill>
              </a:rPr>
              <a:t>BaBar</a:t>
            </a:r>
            <a:r>
              <a:rPr lang="en-US" sz="1200" dirty="0" smtClean="0">
                <a:solidFill>
                  <a:srgbClr val="000090"/>
                </a:solidFill>
              </a:rPr>
              <a:t> PRD 71, 031501</a:t>
            </a:r>
            <a:r>
              <a:rPr lang="en-US" sz="1400" b="1" baseline="30000" dirty="0" smtClean="0">
                <a:solidFill>
                  <a:srgbClr val="000090"/>
                </a:solidFill>
              </a:rPr>
              <a:t>  </a:t>
            </a:r>
            <a:endParaRPr lang="en-US" sz="1400" b="1" baseline="30000" dirty="0">
              <a:solidFill>
                <a:srgbClr val="00009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19370" y="1048305"/>
            <a:ext cx="3429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sign of X(3872)</a:t>
            </a:r>
            <a:r>
              <a:rPr lang="en-US" baseline="30000" dirty="0" smtClean="0"/>
              <a:t>+</a:t>
            </a:r>
            <a:r>
              <a:rPr lang="en-US" dirty="0" smtClean="0"/>
              <a:t> in </a:t>
            </a:r>
            <a:r>
              <a:rPr lang="en-US" dirty="0" smtClean="0">
                <a:sym typeface="Wingdings"/>
              </a:rPr>
              <a:t>BK</a:t>
            </a:r>
            <a:r>
              <a:rPr lang="en-US" dirty="0" smtClean="0">
                <a:latin typeface="Symbol"/>
                <a:sym typeface="Wingdings"/>
              </a:rPr>
              <a:t>π</a:t>
            </a:r>
            <a:r>
              <a:rPr lang="en-US" baseline="30000" dirty="0" smtClean="0">
                <a:latin typeface="Symbol"/>
                <a:sym typeface="Wingdings"/>
              </a:rPr>
              <a:t>+</a:t>
            </a:r>
            <a:r>
              <a:rPr lang="en-US" dirty="0" smtClean="0">
                <a:latin typeface="Symbol"/>
                <a:sym typeface="Wingdings"/>
              </a:rPr>
              <a:t>π</a:t>
            </a:r>
            <a:r>
              <a:rPr lang="en-US" baseline="30000" dirty="0" smtClean="0">
                <a:latin typeface="Symbol"/>
                <a:sym typeface="Wingdings"/>
              </a:rPr>
              <a:t>0</a:t>
            </a:r>
            <a:r>
              <a:rPr lang="en-US" dirty="0" smtClean="0">
                <a:sym typeface="Wingdings"/>
              </a:rPr>
              <a:t>J</a:t>
            </a:r>
            <a:r>
              <a:rPr lang="en-US" dirty="0" smtClean="0">
                <a:latin typeface="Symbol"/>
                <a:sym typeface="Wingdings"/>
              </a:rPr>
              <a:t>/ψ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984088" y="4723354"/>
            <a:ext cx="2196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ym typeface="Wingdings"/>
              </a:rPr>
              <a:t>M(</a:t>
            </a:r>
            <a:r>
              <a:rPr lang="en-US" sz="1600" dirty="0" smtClean="0">
                <a:latin typeface="Symbol"/>
                <a:sym typeface="Wingdings"/>
              </a:rPr>
              <a:t>π</a:t>
            </a:r>
            <a:r>
              <a:rPr lang="en-US" sz="1600" baseline="30000" dirty="0" smtClean="0">
                <a:latin typeface="Symbol"/>
                <a:sym typeface="Wingdings"/>
              </a:rPr>
              <a:t>+</a:t>
            </a:r>
            <a:r>
              <a:rPr lang="en-US" sz="1600" dirty="0" smtClean="0">
                <a:latin typeface="Symbol"/>
                <a:sym typeface="Wingdings"/>
              </a:rPr>
              <a:t>π</a:t>
            </a:r>
            <a:r>
              <a:rPr lang="en-US" sz="1600" baseline="30000" dirty="0" smtClean="0">
                <a:latin typeface="Symbol"/>
                <a:sym typeface="Wingdings"/>
              </a:rPr>
              <a:t>0</a:t>
            </a:r>
            <a:r>
              <a:rPr lang="en-US" sz="1600" dirty="0" smtClean="0">
                <a:sym typeface="Wingdings"/>
              </a:rPr>
              <a:t>J</a:t>
            </a:r>
            <a:r>
              <a:rPr lang="en-US" sz="1600" dirty="0" smtClean="0">
                <a:latin typeface="Symbol"/>
                <a:sym typeface="Wingdings"/>
              </a:rPr>
              <a:t>/ψ</a:t>
            </a:r>
            <a:r>
              <a:rPr lang="en-US" sz="1600" dirty="0" smtClean="0">
                <a:sym typeface="Wingdings"/>
              </a:rPr>
              <a:t>)  (</a:t>
            </a:r>
            <a:r>
              <a:rPr lang="en-US" sz="1600" dirty="0" err="1" smtClean="0">
                <a:sym typeface="Wingdings"/>
              </a:rPr>
              <a:t>GeV</a:t>
            </a:r>
            <a:r>
              <a:rPr lang="en-US" sz="1600" dirty="0" smtClean="0">
                <a:sym typeface="Wingdings"/>
              </a:rPr>
              <a:t>)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2627" y="0"/>
            <a:ext cx="9648708" cy="1003863"/>
          </a:xfrm>
        </p:spPr>
        <p:txBody>
          <a:bodyPr>
            <a:normAutofit/>
          </a:bodyPr>
          <a:lstStyle/>
          <a:p>
            <a:r>
              <a:rPr lang="en-US" dirty="0" smtClean="0"/>
              <a:t>QM mixture of DD* &amp; a cc?</a:t>
            </a:r>
            <a:endParaRPr lang="en-US" dirty="0"/>
          </a:p>
        </p:txBody>
      </p:sp>
      <p:sp>
        <p:nvSpPr>
          <p:cNvPr id="4" name="Oval 6"/>
          <p:cNvSpPr>
            <a:spLocks noChangeArrowheads="1"/>
          </p:cNvSpPr>
          <p:nvPr/>
        </p:nvSpPr>
        <p:spPr bwMode="auto">
          <a:xfrm>
            <a:off x="1952451" y="2881978"/>
            <a:ext cx="408506" cy="450386"/>
          </a:xfrm>
          <a:prstGeom prst="ellipse">
            <a:avLst/>
          </a:prstGeom>
          <a:solidFill>
            <a:srgbClr val="FF0000"/>
          </a:solidFill>
          <a:ln w="25400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2000" b="1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5" name="Oval 6"/>
          <p:cNvSpPr>
            <a:spLocks noChangeArrowheads="1"/>
          </p:cNvSpPr>
          <p:nvPr/>
        </p:nvSpPr>
        <p:spPr bwMode="auto">
          <a:xfrm>
            <a:off x="1945488" y="2643605"/>
            <a:ext cx="418932" cy="440392"/>
          </a:xfrm>
          <a:prstGeom prst="ellipse">
            <a:avLst/>
          </a:prstGeom>
          <a:solidFill>
            <a:srgbClr val="00FFFF"/>
          </a:solidFill>
          <a:ln w="25400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2000" b="1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0636" y="2865929"/>
            <a:ext cx="4905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err="1" smtClean="0">
                <a:solidFill>
                  <a:schemeClr val="bg1"/>
                </a:solidFill>
              </a:rPr>
              <a:t>c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0800000">
            <a:off x="1771735" y="2621196"/>
            <a:ext cx="5119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/>
              <a:t>_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969247" y="2486262"/>
            <a:ext cx="2804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err="1" smtClean="0"/>
              <a:t>c</a:t>
            </a:r>
            <a:endParaRPr lang="en-US" sz="2800" b="1" dirty="0"/>
          </a:p>
        </p:txBody>
      </p:sp>
      <p:cxnSp>
        <p:nvCxnSpPr>
          <p:cNvPr id="10" name="Straight Connector 9"/>
          <p:cNvCxnSpPr>
            <a:stCxn id="5" idx="5"/>
            <a:endCxn id="11" idx="2"/>
          </p:cNvCxnSpPr>
          <p:nvPr/>
        </p:nvCxnSpPr>
        <p:spPr>
          <a:xfrm rot="5400000" flipH="1" flipV="1">
            <a:off x="2477743" y="2821779"/>
            <a:ext cx="23049" cy="37239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2675468" y="1788156"/>
            <a:ext cx="2508989" cy="2416596"/>
          </a:xfrm>
          <a:prstGeom prst="ellipse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772498" y="3917539"/>
            <a:ext cx="513790" cy="5041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830662" y="3956319"/>
            <a:ext cx="42912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</a:t>
            </a:r>
            <a:r>
              <a:rPr lang="en-US" sz="2000" b="1" baseline="30000" dirty="0" smtClean="0"/>
              <a:t>0</a:t>
            </a:r>
            <a:endParaRPr lang="en-US" sz="2000" b="1" baseline="30000" dirty="0"/>
          </a:p>
        </p:txBody>
      </p:sp>
      <p:sp>
        <p:nvSpPr>
          <p:cNvPr id="14" name="Oval 13"/>
          <p:cNvSpPr/>
          <p:nvPr/>
        </p:nvSpPr>
        <p:spPr>
          <a:xfrm>
            <a:off x="3721952" y="1579481"/>
            <a:ext cx="513790" cy="50413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732531" y="1598871"/>
            <a:ext cx="560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D*</a:t>
            </a:r>
            <a:r>
              <a:rPr lang="en-US" sz="2000" b="1" baseline="30000" dirty="0" smtClean="0">
                <a:solidFill>
                  <a:schemeClr val="bg1"/>
                </a:solidFill>
              </a:rPr>
              <a:t>0</a:t>
            </a:r>
            <a:endParaRPr lang="en-US" sz="2000" b="1" baseline="300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0800000">
            <a:off x="3742225" y="1625339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_</a:t>
            </a:r>
            <a:endParaRPr lang="en-US" sz="2000" b="1" baseline="30000" dirty="0">
              <a:solidFill>
                <a:schemeClr val="bg1"/>
              </a:solidFill>
            </a:endParaRPr>
          </a:p>
        </p:txBody>
      </p:sp>
      <p:cxnSp>
        <p:nvCxnSpPr>
          <p:cNvPr id="17" name="Straight Connector 16"/>
          <p:cNvCxnSpPr>
            <a:stCxn id="11" idx="6"/>
            <a:endCxn id="18" idx="2"/>
          </p:cNvCxnSpPr>
          <p:nvPr/>
        </p:nvCxnSpPr>
        <p:spPr>
          <a:xfrm flipV="1">
            <a:off x="5184457" y="2980891"/>
            <a:ext cx="631083" cy="1556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5815540" y="2658146"/>
            <a:ext cx="763041" cy="645489"/>
          </a:xfrm>
          <a:prstGeom prst="ellipse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997472" y="3070457"/>
            <a:ext cx="513790" cy="5041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055636" y="3109237"/>
            <a:ext cx="42912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</a:t>
            </a:r>
            <a:r>
              <a:rPr lang="en-US" sz="2000" b="1" baseline="30000" dirty="0" smtClean="0"/>
              <a:t>+</a:t>
            </a:r>
            <a:endParaRPr lang="en-US" sz="2000" b="1" baseline="30000" dirty="0"/>
          </a:p>
        </p:txBody>
      </p:sp>
      <p:sp>
        <p:nvSpPr>
          <p:cNvPr id="21" name="Oval 20"/>
          <p:cNvSpPr/>
          <p:nvPr/>
        </p:nvSpPr>
        <p:spPr>
          <a:xfrm>
            <a:off x="5982302" y="2424921"/>
            <a:ext cx="513790" cy="50413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992881" y="2444311"/>
            <a:ext cx="526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D*</a:t>
            </a:r>
            <a:r>
              <a:rPr lang="en-US" sz="2000" b="1" baseline="30000" dirty="0" smtClean="0">
                <a:solidFill>
                  <a:schemeClr val="bg1"/>
                </a:solidFill>
              </a:rPr>
              <a:t>-</a:t>
            </a:r>
            <a:endParaRPr lang="en-US" sz="2000" b="1" baseline="30000" dirty="0">
              <a:solidFill>
                <a:schemeClr val="bg1"/>
              </a:solidFill>
            </a:endParaRPr>
          </a:p>
        </p:txBody>
      </p:sp>
      <p:sp>
        <p:nvSpPr>
          <p:cNvPr id="23" name="Oval 6"/>
          <p:cNvSpPr>
            <a:spLocks noChangeArrowheads="1"/>
          </p:cNvSpPr>
          <p:nvPr/>
        </p:nvSpPr>
        <p:spPr bwMode="auto">
          <a:xfrm>
            <a:off x="7423850" y="2873397"/>
            <a:ext cx="408506" cy="450386"/>
          </a:xfrm>
          <a:prstGeom prst="ellipse">
            <a:avLst/>
          </a:prstGeom>
          <a:solidFill>
            <a:srgbClr val="FF0000"/>
          </a:solidFill>
          <a:ln w="25400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2000" b="1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4" name="Oval 6"/>
          <p:cNvSpPr>
            <a:spLocks noChangeArrowheads="1"/>
          </p:cNvSpPr>
          <p:nvPr/>
        </p:nvSpPr>
        <p:spPr bwMode="auto">
          <a:xfrm>
            <a:off x="7425354" y="2643491"/>
            <a:ext cx="418932" cy="440392"/>
          </a:xfrm>
          <a:prstGeom prst="ellipse">
            <a:avLst/>
          </a:prstGeom>
          <a:solidFill>
            <a:srgbClr val="00FFFF"/>
          </a:solidFill>
          <a:ln w="25400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2000" b="1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58969" y="2857348"/>
            <a:ext cx="4905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err="1" smtClean="0">
                <a:solidFill>
                  <a:schemeClr val="bg1"/>
                </a:solidFill>
              </a:rPr>
              <a:t>c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7458969" y="2894873"/>
            <a:ext cx="330254" cy="214364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 rot="10800000">
            <a:off x="7277230" y="2601156"/>
            <a:ext cx="5119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/>
              <a:t>_</a:t>
            </a:r>
            <a:endParaRPr lang="en-US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7457580" y="2477681"/>
            <a:ext cx="2804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err="1" smtClean="0"/>
              <a:t>c</a:t>
            </a:r>
            <a:endParaRPr lang="en-US" sz="2800" b="1" dirty="0"/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6998470" y="2585145"/>
            <a:ext cx="22408" cy="81002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789223" y="2983850"/>
            <a:ext cx="312727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641113" y="2975595"/>
            <a:ext cx="312727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209365" y="3440369"/>
            <a:ext cx="8436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800000"/>
                </a:solidFill>
                <a:latin typeface="Comic Sans MS"/>
              </a:rPr>
              <a:t>“core”</a:t>
            </a:r>
          </a:p>
          <a:p>
            <a:pPr algn="ctr"/>
            <a:r>
              <a:rPr lang="en-US" dirty="0" smtClean="0">
                <a:solidFill>
                  <a:srgbClr val="800000"/>
                </a:solidFill>
                <a:latin typeface="Comic Sans MS"/>
              </a:rPr>
              <a:t>state</a:t>
            </a:r>
            <a:endParaRPr lang="en-US" dirty="0">
              <a:solidFill>
                <a:srgbClr val="800000"/>
              </a:solidFill>
              <a:latin typeface="Comic Sans M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26718" y="2589711"/>
            <a:ext cx="440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…</a:t>
            </a:r>
            <a:endParaRPr lang="en-US" sz="2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5408" y="4423314"/>
            <a:ext cx="2132012" cy="722312"/>
          </a:xfrm>
          <a:prstGeom prst="rect">
            <a:avLst/>
          </a:prstGeom>
          <a:noFill/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4768" y="3719513"/>
            <a:ext cx="1922462" cy="646112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8101950" y="2589711"/>
            <a:ext cx="440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…</a:t>
            </a:r>
            <a:endParaRPr lang="en-US" sz="2800" b="1" dirty="0"/>
          </a:p>
        </p:txBody>
      </p:sp>
      <p:cxnSp>
        <p:nvCxnSpPr>
          <p:cNvPr id="44" name="Straight Arrow Connector 43"/>
          <p:cNvCxnSpPr>
            <a:endCxn id="11" idx="5"/>
          </p:cNvCxnSpPr>
          <p:nvPr/>
        </p:nvCxnSpPr>
        <p:spPr>
          <a:xfrm rot="16200000" flipH="1">
            <a:off x="3087546" y="2121371"/>
            <a:ext cx="1825399" cy="1633558"/>
          </a:xfrm>
          <a:prstGeom prst="straightConnector1">
            <a:avLst/>
          </a:prstGeom>
          <a:ln w="15875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660367" y="2721241"/>
            <a:ext cx="6714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&gt;8fm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4114400" y="2195299"/>
            <a:ext cx="69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~90%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287475" y="2172519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~5%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209365" y="2357185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~5%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87323" y="1587360"/>
            <a:ext cx="250666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</a:rPr>
              <a:t>Specific model by </a:t>
            </a:r>
          </a:p>
          <a:p>
            <a:r>
              <a:rPr lang="en-US" sz="1200" dirty="0" smtClean="0">
                <a:solidFill>
                  <a:srgbClr val="000090"/>
                </a:solidFill>
              </a:rPr>
              <a:t>Takizawa &amp; Takeuchi, PTEP 9, 093D01</a:t>
            </a:r>
            <a:endParaRPr lang="en-US" sz="1200" dirty="0">
              <a:solidFill>
                <a:srgbClr val="00009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 rot="20341187">
            <a:off x="21682" y="3570476"/>
            <a:ext cx="189697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800000"/>
                </a:solidFill>
                <a:latin typeface="Comic Sans MS"/>
              </a:rPr>
              <a:t>produced in pp via</a:t>
            </a:r>
          </a:p>
          <a:p>
            <a:r>
              <a:rPr lang="en-US" sz="1600" dirty="0" smtClean="0">
                <a:solidFill>
                  <a:srgbClr val="800000"/>
                </a:solidFill>
                <a:latin typeface="Comic Sans MS"/>
              </a:rPr>
              <a:t>   this component</a:t>
            </a:r>
            <a:endParaRPr lang="en-US" sz="1600" dirty="0">
              <a:solidFill>
                <a:srgbClr val="800000"/>
              </a:solidFill>
              <a:latin typeface="Comic Sans MS"/>
            </a:endParaRPr>
          </a:p>
        </p:txBody>
      </p:sp>
      <p:cxnSp>
        <p:nvCxnSpPr>
          <p:cNvPr id="60" name="Straight Arrow Connector 59"/>
          <p:cNvCxnSpPr/>
          <p:nvPr/>
        </p:nvCxnSpPr>
        <p:spPr>
          <a:xfrm flipV="1">
            <a:off x="1446777" y="3146932"/>
            <a:ext cx="440119" cy="310787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4747244" y="1247113"/>
            <a:ext cx="24215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800000"/>
                </a:solidFill>
                <a:latin typeface="Comic Sans MS"/>
              </a:rPr>
              <a:t>most of the time looks</a:t>
            </a:r>
          </a:p>
          <a:p>
            <a:r>
              <a:rPr lang="en-US" sz="1600" dirty="0" smtClean="0">
                <a:solidFill>
                  <a:srgbClr val="800000"/>
                </a:solidFill>
                <a:latin typeface="Comic Sans MS"/>
              </a:rPr>
              <a:t>like a  D</a:t>
            </a:r>
            <a:r>
              <a:rPr lang="en-US" sz="1600" baseline="30000" dirty="0" smtClean="0">
                <a:solidFill>
                  <a:srgbClr val="800000"/>
                </a:solidFill>
                <a:latin typeface="Comic Sans MS"/>
              </a:rPr>
              <a:t>0</a:t>
            </a:r>
            <a:r>
              <a:rPr lang="en-US" sz="1600" dirty="0" smtClean="0">
                <a:solidFill>
                  <a:srgbClr val="800000"/>
                </a:solidFill>
                <a:latin typeface="Comic Sans MS"/>
              </a:rPr>
              <a:t>D*</a:t>
            </a:r>
            <a:r>
              <a:rPr lang="en-US" sz="1600" baseline="30000" dirty="0" smtClean="0">
                <a:solidFill>
                  <a:srgbClr val="800000"/>
                </a:solidFill>
                <a:latin typeface="Comic Sans MS"/>
              </a:rPr>
              <a:t>0 </a:t>
            </a:r>
            <a:r>
              <a:rPr lang="en-US" sz="1600" dirty="0" smtClean="0">
                <a:solidFill>
                  <a:srgbClr val="800000"/>
                </a:solidFill>
                <a:latin typeface="Comic Sans MS"/>
              </a:rPr>
              <a:t>molecule</a:t>
            </a:r>
          </a:p>
          <a:p>
            <a:r>
              <a:rPr lang="en-US" sz="1600" dirty="0" smtClean="0">
                <a:solidFill>
                  <a:srgbClr val="800000"/>
                </a:solidFill>
                <a:latin typeface="Comic Sans MS"/>
              </a:rPr>
              <a:t> </a:t>
            </a:r>
            <a:endParaRPr lang="en-US" sz="1600" dirty="0">
              <a:solidFill>
                <a:srgbClr val="800000"/>
              </a:solidFill>
              <a:latin typeface="Comic Sans MS"/>
            </a:endParaRPr>
          </a:p>
        </p:txBody>
      </p:sp>
      <p:cxnSp>
        <p:nvCxnSpPr>
          <p:cNvPr id="62" name="Straight Arrow Connector 61"/>
          <p:cNvCxnSpPr/>
          <p:nvPr/>
        </p:nvCxnSpPr>
        <p:spPr>
          <a:xfrm rot="10800000" flipV="1">
            <a:off x="4895968" y="1864359"/>
            <a:ext cx="697388" cy="540686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 rot="10555030">
            <a:off x="5601055" y="1505247"/>
            <a:ext cx="3133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800000"/>
                </a:solidFill>
                <a:latin typeface="Comic Sans MS"/>
              </a:rPr>
              <a:t>_</a:t>
            </a:r>
            <a:endParaRPr lang="en-US" sz="1600" dirty="0">
              <a:solidFill>
                <a:srgbClr val="800000"/>
              </a:solidFill>
              <a:latin typeface="Comic Sans MS"/>
            </a:endParaRPr>
          </a:p>
        </p:txBody>
      </p:sp>
      <p:sp>
        <p:nvSpPr>
          <p:cNvPr id="63" name="TextBox 62"/>
          <p:cNvSpPr txBox="1"/>
          <p:nvPr/>
        </p:nvSpPr>
        <p:spPr>
          <a:xfrm rot="10800000">
            <a:off x="5100497" y="157769"/>
            <a:ext cx="5119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 smtClean="0"/>
              <a:t>_</a:t>
            </a:r>
            <a:endParaRPr lang="en-US" sz="4000" b="1" dirty="0"/>
          </a:p>
        </p:txBody>
      </p:sp>
      <p:sp>
        <p:nvSpPr>
          <p:cNvPr id="64" name="TextBox 63"/>
          <p:cNvSpPr txBox="1"/>
          <p:nvPr/>
        </p:nvSpPr>
        <p:spPr>
          <a:xfrm rot="10800000">
            <a:off x="6865835" y="291305"/>
            <a:ext cx="5119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/>
              <a:t>_</a:t>
            </a:r>
            <a:endParaRPr lang="en-US" b="1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5593356" y="5525701"/>
          <a:ext cx="1435062" cy="921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03" name="Equation" r:id="rId5" imgW="1092200" imgH="546100" progId="Equation.DSMT4">
                  <p:embed/>
                </p:oleObj>
              </mc:Choice>
              <mc:Fallback>
                <p:oleObj name="Equation" r:id="rId5" imgW="1092200" imgH="5461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3356" y="5525701"/>
                        <a:ext cx="1435062" cy="9215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4708" name="Object 4"/>
          <p:cNvGraphicFramePr>
            <a:graphicFrameLocks noChangeAspect="1"/>
          </p:cNvGraphicFramePr>
          <p:nvPr/>
        </p:nvGraphicFramePr>
        <p:xfrm>
          <a:off x="5735972" y="4502150"/>
          <a:ext cx="1392238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04" name="Equation" r:id="rId7" imgW="977900" imgH="571500" progId="Equation.DSMT4">
                  <p:embed/>
                </p:oleObj>
              </mc:Choice>
              <mc:Fallback>
                <p:oleObj name="Equation" r:id="rId7" imgW="977900" imgH="5715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5972" y="4502150"/>
                        <a:ext cx="1392238" cy="812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" name="TextBox 72"/>
          <p:cNvSpPr txBox="1"/>
          <p:nvPr/>
        </p:nvSpPr>
        <p:spPr>
          <a:xfrm>
            <a:off x="5752273" y="2807987"/>
            <a:ext cx="898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≈1.5 fm</a:t>
            </a:r>
            <a:endParaRPr lang="en-US" dirty="0"/>
          </a:p>
        </p:txBody>
      </p:sp>
      <p:sp>
        <p:nvSpPr>
          <p:cNvPr id="79" name="Oval 78"/>
          <p:cNvSpPr/>
          <p:nvPr/>
        </p:nvSpPr>
        <p:spPr>
          <a:xfrm>
            <a:off x="1988395" y="2903453"/>
            <a:ext cx="376025" cy="187119"/>
          </a:xfrm>
          <a:prstGeom prst="ellipse">
            <a:avLst/>
          </a:prstGeom>
          <a:solidFill>
            <a:schemeClr val="bg1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94" y="0"/>
            <a:ext cx="8956806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X(3872) questions to be answered: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51930" y="1980752"/>
            <a:ext cx="7622600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§"/>
            </a:pPr>
            <a:r>
              <a:rPr lang="en-US" sz="2000" dirty="0" smtClean="0"/>
              <a:t> </a:t>
            </a:r>
            <a:r>
              <a:rPr lang="en-US" sz="2400" dirty="0" smtClean="0"/>
              <a:t>exactly how close is  M</a:t>
            </a:r>
            <a:r>
              <a:rPr lang="en-US" sz="2400" baseline="-25000" dirty="0" smtClean="0"/>
              <a:t>X(3872)</a:t>
            </a:r>
            <a:r>
              <a:rPr lang="en-US" sz="2400" dirty="0" smtClean="0"/>
              <a:t> to m</a:t>
            </a:r>
            <a:r>
              <a:rPr lang="en-US" sz="2400" baseline="-25000" dirty="0" smtClean="0"/>
              <a:t>D</a:t>
            </a:r>
            <a:r>
              <a:rPr lang="en-US" sz="2400" baseline="-13000" dirty="0" smtClean="0"/>
              <a:t>0 </a:t>
            </a:r>
            <a:r>
              <a:rPr lang="en-US" sz="2400" dirty="0" smtClean="0"/>
              <a:t>+ </a:t>
            </a:r>
            <a:r>
              <a:rPr lang="en-US" sz="2400" dirty="0" err="1" smtClean="0"/>
              <a:t>m</a:t>
            </a:r>
            <a:r>
              <a:rPr lang="en-US" sz="2400" baseline="-25000" dirty="0" err="1" smtClean="0"/>
              <a:t>D</a:t>
            </a:r>
            <a:r>
              <a:rPr lang="en-US" sz="2400" baseline="-25000" dirty="0" smtClean="0"/>
              <a:t>*</a:t>
            </a:r>
            <a:r>
              <a:rPr lang="en-US" sz="2400" baseline="-11000" dirty="0" smtClean="0"/>
              <a:t>0</a:t>
            </a:r>
            <a:r>
              <a:rPr lang="en-US" sz="2400" dirty="0" smtClean="0"/>
              <a:t>?</a:t>
            </a:r>
          </a:p>
          <a:p>
            <a:r>
              <a:rPr lang="en-US" sz="2400" dirty="0" smtClean="0"/>
              <a:t>  </a:t>
            </a:r>
          </a:p>
          <a:p>
            <a:endParaRPr lang="en-US" sz="2400" baseline="30000" dirty="0" smtClean="0"/>
          </a:p>
          <a:p>
            <a:pPr>
              <a:buFont typeface="Wingdings" charset="2"/>
              <a:buChar char="§"/>
            </a:pPr>
            <a:r>
              <a:rPr lang="en-US" sz="2400" dirty="0" smtClean="0"/>
              <a:t> what is Γ</a:t>
            </a:r>
            <a:r>
              <a:rPr lang="en-US" sz="2400" baseline="-25000" dirty="0" smtClean="0"/>
              <a:t>X(3872)</a:t>
            </a:r>
            <a:r>
              <a:rPr lang="en-US" sz="2400" dirty="0" smtClean="0"/>
              <a:t>?  (now there is only a limit Γ</a:t>
            </a:r>
            <a:r>
              <a:rPr lang="en-US" sz="2400" baseline="-25000" dirty="0" smtClean="0"/>
              <a:t>X(3872)</a:t>
            </a:r>
            <a:r>
              <a:rPr lang="en-US" sz="2400" dirty="0" smtClean="0"/>
              <a:t>&lt;1.2 </a:t>
            </a:r>
            <a:r>
              <a:rPr lang="en-US" sz="2400" dirty="0" err="1" smtClean="0"/>
              <a:t>MeV</a:t>
            </a:r>
            <a:r>
              <a:rPr lang="en-US" sz="2400" dirty="0" smtClean="0"/>
              <a:t>) </a:t>
            </a:r>
          </a:p>
          <a:p>
            <a:endParaRPr lang="en-US" sz="2400" baseline="30000" dirty="0" smtClean="0"/>
          </a:p>
          <a:p>
            <a:endParaRPr lang="en-US" sz="2400" baseline="30000" dirty="0" smtClean="0"/>
          </a:p>
          <a:p>
            <a:pPr>
              <a:buFont typeface="Wingdings" charset="2"/>
              <a:buChar char="§"/>
            </a:pPr>
            <a:r>
              <a:rPr lang="en-US" sz="2400" dirty="0" smtClean="0"/>
              <a:t> are there other states near  </a:t>
            </a:r>
            <a:r>
              <a:rPr lang="en-US" sz="2400" dirty="0" err="1" smtClean="0"/>
              <a:t>m</a:t>
            </a:r>
            <a:r>
              <a:rPr lang="en-US" sz="2400" baseline="-25000" dirty="0" err="1" smtClean="0"/>
              <a:t>D</a:t>
            </a:r>
            <a:r>
              <a:rPr lang="en-US" sz="2400" baseline="-13000" dirty="0" smtClean="0"/>
              <a:t>+ </a:t>
            </a:r>
            <a:r>
              <a:rPr lang="en-US" sz="2400" dirty="0" smtClean="0"/>
              <a:t>+ </a:t>
            </a:r>
            <a:r>
              <a:rPr lang="en-US" sz="2400" dirty="0" err="1" smtClean="0"/>
              <a:t>m</a:t>
            </a:r>
            <a:r>
              <a:rPr lang="en-US" sz="2400" baseline="-25000" dirty="0" err="1" smtClean="0"/>
              <a:t>D</a:t>
            </a:r>
            <a:r>
              <a:rPr lang="en-US" sz="2400" baseline="-25000" dirty="0" smtClean="0"/>
              <a:t>*</a:t>
            </a:r>
            <a:r>
              <a:rPr lang="en-US" sz="2400" baseline="-11000" dirty="0" smtClean="0"/>
              <a:t>-</a:t>
            </a:r>
            <a:r>
              <a:rPr lang="en-US" sz="2400" dirty="0" smtClean="0"/>
              <a:t> ?  … or 2m</a:t>
            </a:r>
            <a:r>
              <a:rPr lang="en-US" sz="2400" baseline="-25000" dirty="0" smtClean="0"/>
              <a:t>D</a:t>
            </a:r>
            <a:r>
              <a:rPr lang="en-US" sz="2400" baseline="-13000" dirty="0" smtClean="0"/>
              <a:t>*</a:t>
            </a:r>
            <a:r>
              <a:rPr lang="en-US" sz="2400" dirty="0" smtClean="0"/>
              <a:t> ?</a:t>
            </a:r>
          </a:p>
          <a:p>
            <a:endParaRPr lang="en-US" sz="2400" baseline="30000" dirty="0" smtClean="0"/>
          </a:p>
          <a:p>
            <a:r>
              <a:rPr lang="en-US" sz="2400" baseline="30000" dirty="0" smtClean="0"/>
              <a:t>   </a:t>
            </a:r>
            <a:endParaRPr lang="en-US" sz="2400" dirty="0" smtClean="0"/>
          </a:p>
          <a:p>
            <a:pPr>
              <a:buFont typeface="Wingdings" charset="2"/>
              <a:buChar char="§"/>
            </a:pPr>
            <a:r>
              <a:rPr lang="en-US" sz="2400" i="1" dirty="0" smtClean="0"/>
              <a:t> Bf</a:t>
            </a:r>
            <a:r>
              <a:rPr lang="en-US" sz="2400" dirty="0" smtClean="0"/>
              <a:t>(B</a:t>
            </a:r>
            <a:r>
              <a:rPr lang="en-US" sz="2400" dirty="0" smtClean="0">
                <a:sym typeface="Wingdings"/>
              </a:rPr>
              <a:t>KX(3872)) = ? </a:t>
            </a:r>
            <a:endParaRPr lang="en-US" sz="2400" baseline="30000" dirty="0" smtClean="0">
              <a:solidFill>
                <a:srgbClr val="800000"/>
              </a:solidFill>
            </a:endParaRPr>
          </a:p>
          <a:p>
            <a:r>
              <a:rPr lang="en-US" dirty="0" smtClean="0"/>
              <a:t>   </a:t>
            </a:r>
            <a:r>
              <a:rPr lang="en-US" baseline="30000" dirty="0" smtClean="0"/>
              <a:t>                                                                                                  </a:t>
            </a:r>
            <a:endParaRPr lang="en-US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609600" y="2286000"/>
            <a:ext cx="8229600" cy="1143000"/>
          </a:xfrm>
        </p:spPr>
        <p:txBody>
          <a:bodyPr/>
          <a:lstStyle/>
          <a:p>
            <a:r>
              <a:rPr lang="en-US" smtClean="0">
                <a:ea typeface="ＭＳ Ｐゴシック" pitchFamily="1" charset="-128"/>
                <a:cs typeface="ＭＳ Ｐゴシック" pitchFamily="1" charset="-128"/>
              </a:rPr>
              <a:t>Search for other states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X(3915)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235" y="1786534"/>
            <a:ext cx="2837195" cy="38850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43060" y="2967659"/>
            <a:ext cx="595391" cy="24622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    </a:t>
            </a:r>
            <a:endParaRPr lang="en-US" sz="1000" dirty="0"/>
          </a:p>
        </p:txBody>
      </p:sp>
      <p:cxnSp>
        <p:nvCxnSpPr>
          <p:cNvPr id="5" name="Straight Arrow Connector 4"/>
          <p:cNvCxnSpPr/>
          <p:nvPr/>
        </p:nvCxnSpPr>
        <p:spPr>
          <a:xfrm rot="5400000">
            <a:off x="3658045" y="3732503"/>
            <a:ext cx="1521595" cy="4843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489506" y="3440840"/>
            <a:ext cx="343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Symbol"/>
              </a:rPr>
              <a:t>ω</a:t>
            </a:r>
            <a:endParaRPr lang="en-US" dirty="0">
              <a:solidFill>
                <a:srgbClr val="FF0000"/>
              </a:solidFill>
              <a:latin typeface="Symbo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60747" y="2906103"/>
            <a:ext cx="759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X(3915)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7610" y="0"/>
            <a:ext cx="8229600" cy="1143000"/>
          </a:xfrm>
        </p:spPr>
        <p:txBody>
          <a:bodyPr/>
          <a:lstStyle/>
          <a:p>
            <a:r>
              <a:rPr lang="en-US" dirty="0" smtClean="0">
                <a:sym typeface="Wingdings"/>
              </a:rPr>
              <a:t>BKX; X</a:t>
            </a:r>
            <a:r>
              <a:rPr lang="en-US" b="1" dirty="0" smtClean="0">
                <a:latin typeface="Symbol" pitchFamily="1" charset="2"/>
                <a:sym typeface="Wingdings" pitchFamily="1" charset="2"/>
              </a:rPr>
              <a:t>ω</a:t>
            </a:r>
            <a:r>
              <a:rPr lang="en-US" dirty="0" smtClean="0">
                <a:sym typeface="Wingdings"/>
              </a:rPr>
              <a:t>J/</a:t>
            </a:r>
            <a:r>
              <a:rPr lang="en-US" b="1" dirty="0" smtClean="0">
                <a:latin typeface="Symbol" pitchFamily="1" charset="2"/>
                <a:sym typeface="Wingdings" pitchFamily="1" charset="2"/>
              </a:rPr>
              <a:t>ψ</a:t>
            </a:r>
            <a:r>
              <a:rPr lang="en-US" dirty="0" smtClean="0">
                <a:sym typeface="Wingdings"/>
              </a:rPr>
              <a:t></a:t>
            </a:r>
            <a:r>
              <a:rPr lang="en-US" b="1" dirty="0" smtClean="0">
                <a:latin typeface="Symbol" pitchFamily="1" charset="2"/>
                <a:sym typeface="Wingdings" pitchFamily="1" charset="2"/>
              </a:rPr>
              <a:t>π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b="1" dirty="0" smtClean="0">
                <a:latin typeface="Symbol" pitchFamily="1" charset="2"/>
                <a:sym typeface="Wingdings" pitchFamily="1" charset="2"/>
              </a:rPr>
              <a:t>π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b="1" dirty="0" smtClean="0">
                <a:latin typeface="Symbol" pitchFamily="1" charset="2"/>
                <a:sym typeface="Wingdings" pitchFamily="1" charset="2"/>
              </a:rPr>
              <a:t>π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>
                <a:sym typeface="Wingdings"/>
              </a:rPr>
              <a:t>J/</a:t>
            </a:r>
            <a:r>
              <a:rPr lang="en-US" b="1" dirty="0" smtClean="0">
                <a:latin typeface="Symbol" pitchFamily="1" charset="2"/>
                <a:sym typeface="Wingdings" pitchFamily="1" charset="2"/>
              </a:rPr>
              <a:t>ψ</a:t>
            </a:r>
            <a:endParaRPr lang="en-US" dirty="0"/>
          </a:p>
        </p:txBody>
      </p:sp>
      <p:pic>
        <p:nvPicPr>
          <p:cNvPr id="7" name="Picture 4" descr="x3872 carto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066637"/>
            <a:ext cx="9144000" cy="4964112"/>
          </a:xfrm>
          <a:prstGeom prst="rect">
            <a:avLst/>
          </a:prstGeom>
        </p:spPr>
      </p:pic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4582410" y="2590800"/>
            <a:ext cx="1219200" cy="1219200"/>
          </a:xfrm>
          <a:prstGeom prst="ellipse">
            <a:avLst/>
          </a:prstGeom>
          <a:solidFill>
            <a:srgbClr val="FF6600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Symbol" pitchFamily="1" charset="2"/>
              </a:rPr>
              <a:t>X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3867150" y="5302250"/>
            <a:ext cx="10033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</a:t>
            </a:r>
            <a:r>
              <a:rPr lang="en-US" baseline="-25000" dirty="0">
                <a:solidFill>
                  <a:schemeClr val="bg1"/>
                </a:solidFill>
              </a:rPr>
              <a:t>B</a:t>
            </a:r>
            <a:r>
              <a:rPr lang="en-US" dirty="0">
                <a:solidFill>
                  <a:schemeClr val="bg1"/>
                </a:solidFill>
              </a:rPr>
              <a:t>=E</a:t>
            </a:r>
            <a:r>
              <a:rPr lang="en-US" baseline="-25000" dirty="0">
                <a:solidFill>
                  <a:schemeClr val="bg1"/>
                </a:solidFill>
              </a:rPr>
              <a:t>cm</a:t>
            </a:r>
            <a:r>
              <a:rPr lang="en-US" dirty="0">
                <a:solidFill>
                  <a:schemeClr val="bg1"/>
                </a:solidFill>
              </a:rPr>
              <a:t>/2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91200" y="2821279"/>
            <a:ext cx="1860247" cy="188432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192479">
            <a:off x="5812019" y="3445916"/>
            <a:ext cx="1089897" cy="3224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924268" y="3683751"/>
            <a:ext cx="446106" cy="520531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67819" y="3600463"/>
            <a:ext cx="431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Symbol"/>
              </a:rPr>
              <a:t>ω</a:t>
            </a:r>
            <a:endParaRPr lang="en-US" sz="2800" dirty="0"/>
          </a:p>
        </p:txBody>
      </p:sp>
      <p:cxnSp>
        <p:nvCxnSpPr>
          <p:cNvPr id="15" name="Straight Arrow Connector 14"/>
          <p:cNvCxnSpPr>
            <a:stCxn id="12" idx="6"/>
          </p:cNvCxnSpPr>
          <p:nvPr/>
        </p:nvCxnSpPr>
        <p:spPr>
          <a:xfrm>
            <a:off x="7370374" y="3944017"/>
            <a:ext cx="822400" cy="1588"/>
          </a:xfrm>
          <a:prstGeom prst="straightConnector1">
            <a:avLst/>
          </a:prstGeom>
          <a:ln w="5715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328733" y="4123683"/>
            <a:ext cx="645428" cy="363297"/>
          </a:xfrm>
          <a:prstGeom prst="straightConnector1">
            <a:avLst/>
          </a:prstGeom>
          <a:ln w="5715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8192774" y="3683751"/>
            <a:ext cx="446106" cy="520531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7969721" y="4356682"/>
            <a:ext cx="446106" cy="520531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183319" y="3639418"/>
            <a:ext cx="513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Symbol"/>
              </a:rPr>
              <a:t>π</a:t>
            </a:r>
            <a:r>
              <a:rPr lang="en-US" sz="2800" baseline="30000" dirty="0" smtClean="0">
                <a:latin typeface="Symbol"/>
              </a:rPr>
              <a:t>+</a:t>
            </a:r>
            <a:endParaRPr lang="en-US" sz="2800" baseline="30000" dirty="0"/>
          </a:p>
        </p:txBody>
      </p:sp>
      <p:sp>
        <p:nvSpPr>
          <p:cNvPr id="22" name="TextBox 21"/>
          <p:cNvSpPr txBox="1"/>
          <p:nvPr/>
        </p:nvSpPr>
        <p:spPr>
          <a:xfrm>
            <a:off x="7974161" y="4315038"/>
            <a:ext cx="5014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Symbol"/>
              </a:rPr>
              <a:t>π</a:t>
            </a:r>
            <a:r>
              <a:rPr lang="en-US" sz="2800" baseline="30000" dirty="0" smtClean="0">
                <a:latin typeface="Symbol"/>
              </a:rPr>
              <a:t>0</a:t>
            </a:r>
            <a:endParaRPr lang="en-US" sz="2800" baseline="30000" dirty="0"/>
          </a:p>
        </p:txBody>
      </p:sp>
      <p:cxnSp>
        <p:nvCxnSpPr>
          <p:cNvPr id="17" name="Straight Arrow Connector 16"/>
          <p:cNvCxnSpPr/>
          <p:nvPr/>
        </p:nvCxnSpPr>
        <p:spPr>
          <a:xfrm rot="16200000" flipH="1">
            <a:off x="7087945" y="4274756"/>
            <a:ext cx="633976" cy="493028"/>
          </a:xfrm>
          <a:prstGeom prst="straightConnector1">
            <a:avLst/>
          </a:prstGeom>
          <a:ln w="5715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7523615" y="4686059"/>
            <a:ext cx="446106" cy="520531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72735" y="4615603"/>
            <a:ext cx="5014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Symbol"/>
              </a:rPr>
              <a:t>π</a:t>
            </a:r>
            <a:r>
              <a:rPr lang="en-US" sz="2800" baseline="30000" dirty="0" smtClean="0">
                <a:latin typeface="Symbol"/>
              </a:rPr>
              <a:t>-</a:t>
            </a:r>
            <a:endParaRPr lang="en-US" sz="2800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/>
          <a:lstStyle/>
          <a:p>
            <a:r>
              <a:rPr lang="en-US" dirty="0" smtClean="0"/>
              <a:t>Why </a:t>
            </a:r>
            <a:r>
              <a:rPr lang="en-US" b="1" dirty="0" err="1" smtClean="0">
                <a:latin typeface="Symbol" pitchFamily="1" charset="2"/>
                <a:sym typeface="Wingdings" pitchFamily="1" charset="2"/>
              </a:rPr>
              <a:t>ω</a:t>
            </a:r>
            <a:r>
              <a:rPr lang="en-US" dirty="0" smtClean="0"/>
              <a:t> J/</a:t>
            </a:r>
            <a:r>
              <a:rPr lang="en-US" b="1" dirty="0" smtClean="0">
                <a:latin typeface="Symbol" pitchFamily="1" charset="2"/>
                <a:sym typeface="Wingdings" pitchFamily="1" charset="2"/>
              </a:rPr>
              <a:t>ψ</a:t>
            </a:r>
            <a:r>
              <a:rPr lang="en-US" dirty="0" smtClean="0"/>
              <a:t> 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780" y="846138"/>
            <a:ext cx="3014978" cy="28366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15009" y="3008671"/>
            <a:ext cx="683109" cy="4794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Object 2"/>
          <p:cNvGraphicFramePr>
            <a:graphicFrameLocks noChangeAspect="1"/>
          </p:cNvGraphicFramePr>
          <p:nvPr/>
        </p:nvGraphicFramePr>
        <p:xfrm>
          <a:off x="5596732" y="3123290"/>
          <a:ext cx="3389312" cy="3059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253" name="Photo Editor Photo" r:id="rId4" imgW="4885714" imgH="4409524" progId="">
                  <p:embed/>
                </p:oleObj>
              </mc:Choice>
              <mc:Fallback>
                <p:oleObj name="Photo Editor Photo" r:id="rId4" imgW="4885714" imgH="4409524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6732" y="3123290"/>
                        <a:ext cx="3389312" cy="30593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Oval 12"/>
          <p:cNvSpPr/>
          <p:nvPr/>
        </p:nvSpPr>
        <p:spPr>
          <a:xfrm>
            <a:off x="6529388" y="3602602"/>
            <a:ext cx="304800" cy="3048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b="1" baseline="30000">
              <a:solidFill>
                <a:srgbClr val="FFFFFF"/>
              </a:solidFill>
            </a:endParaRPr>
          </a:p>
        </p:txBody>
      </p: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6463598" y="3609904"/>
            <a:ext cx="4333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alibri" charset="0"/>
              </a:rPr>
              <a:t>K*</a:t>
            </a:r>
            <a:r>
              <a:rPr lang="en-US" sz="1400" b="1" baseline="30000" dirty="0">
                <a:solidFill>
                  <a:schemeClr val="bg1"/>
                </a:solidFill>
                <a:latin typeface="Calibri" charset="0"/>
              </a:rPr>
              <a:t>0</a:t>
            </a:r>
          </a:p>
        </p:txBody>
      </p:sp>
      <p:sp>
        <p:nvSpPr>
          <p:cNvPr id="15" name="Oval 14"/>
          <p:cNvSpPr/>
          <p:nvPr/>
        </p:nvSpPr>
        <p:spPr>
          <a:xfrm>
            <a:off x="7391401" y="3613079"/>
            <a:ext cx="304800" cy="3048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b="1" baseline="30000">
              <a:solidFill>
                <a:srgbClr val="FFFFFF"/>
              </a:solidFill>
            </a:endParaRPr>
          </a:p>
        </p:txBody>
      </p:sp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7386976" y="3581801"/>
            <a:ext cx="4333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alibri" charset="0"/>
              </a:rPr>
              <a:t>K*</a:t>
            </a:r>
            <a:r>
              <a:rPr lang="en-US" sz="1400" b="1" baseline="30000" dirty="0">
                <a:solidFill>
                  <a:schemeClr val="bg1"/>
                </a:solidFill>
                <a:latin typeface="Calibri" charset="0"/>
              </a:rPr>
              <a:t>+</a:t>
            </a:r>
          </a:p>
        </p:txBody>
      </p:sp>
      <p:sp>
        <p:nvSpPr>
          <p:cNvPr id="17" name="Oval 16"/>
          <p:cNvSpPr/>
          <p:nvPr/>
        </p:nvSpPr>
        <p:spPr>
          <a:xfrm>
            <a:off x="6599348" y="5112601"/>
            <a:ext cx="304800" cy="3048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b="1" baseline="30000">
              <a:solidFill>
                <a:srgbClr val="FFFFFF"/>
              </a:solidFill>
            </a:endParaRPr>
          </a:p>
        </p:txBody>
      </p:sp>
      <p:sp>
        <p:nvSpPr>
          <p:cNvPr id="18" name="TextBox 9"/>
          <p:cNvSpPr txBox="1">
            <a:spLocks noChangeArrowheads="1"/>
          </p:cNvSpPr>
          <p:nvPr/>
        </p:nvSpPr>
        <p:spPr bwMode="auto">
          <a:xfrm>
            <a:off x="6523148" y="5112601"/>
            <a:ext cx="4095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Calibri" charset="0"/>
              </a:rPr>
              <a:t>K*</a:t>
            </a:r>
            <a:r>
              <a:rPr lang="en-US" sz="1400" b="1" baseline="30000">
                <a:solidFill>
                  <a:schemeClr val="bg1"/>
                </a:solidFill>
                <a:latin typeface="Calibri" charset="0"/>
              </a:rPr>
              <a:t>-</a:t>
            </a:r>
          </a:p>
        </p:txBody>
      </p:sp>
      <p:sp>
        <p:nvSpPr>
          <p:cNvPr id="19" name="Oval 18"/>
          <p:cNvSpPr/>
          <p:nvPr/>
        </p:nvSpPr>
        <p:spPr>
          <a:xfrm>
            <a:off x="7357598" y="5112601"/>
            <a:ext cx="304800" cy="3048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b="1" baseline="30000">
              <a:solidFill>
                <a:srgbClr val="FFFFFF"/>
              </a:solidFill>
            </a:endParaRPr>
          </a:p>
        </p:txBody>
      </p:sp>
      <p:sp>
        <p:nvSpPr>
          <p:cNvPr id="20" name="TextBox 11"/>
          <p:cNvSpPr txBox="1">
            <a:spLocks noChangeArrowheads="1"/>
          </p:cNvSpPr>
          <p:nvPr/>
        </p:nvSpPr>
        <p:spPr bwMode="auto">
          <a:xfrm>
            <a:off x="7281398" y="5112601"/>
            <a:ext cx="4333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Calibri" charset="0"/>
              </a:rPr>
              <a:t>K*</a:t>
            </a:r>
            <a:r>
              <a:rPr lang="en-US" sz="1400" b="1" baseline="30000">
                <a:solidFill>
                  <a:schemeClr val="bg1"/>
                </a:solidFill>
                <a:latin typeface="Calibri" charset="0"/>
              </a:rPr>
              <a:t>0</a:t>
            </a:r>
          </a:p>
        </p:txBody>
      </p:sp>
      <p:sp>
        <p:nvSpPr>
          <p:cNvPr id="21" name="TextBox 12"/>
          <p:cNvSpPr txBox="1">
            <a:spLocks noChangeArrowheads="1"/>
          </p:cNvSpPr>
          <p:nvPr/>
        </p:nvSpPr>
        <p:spPr bwMode="auto">
          <a:xfrm>
            <a:off x="7357598" y="4884001"/>
            <a:ext cx="3000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</a:rPr>
              <a:t>_</a:t>
            </a:r>
          </a:p>
        </p:txBody>
      </p:sp>
      <p:sp>
        <p:nvSpPr>
          <p:cNvPr id="22" name="Oval 21"/>
          <p:cNvSpPr/>
          <p:nvPr/>
        </p:nvSpPr>
        <p:spPr>
          <a:xfrm>
            <a:off x="6872288" y="4292414"/>
            <a:ext cx="341312" cy="30162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b="1" baseline="30000">
              <a:solidFill>
                <a:srgbClr val="FFFFFF"/>
              </a:solidFill>
            </a:endParaRPr>
          </a:p>
        </p:txBody>
      </p:sp>
      <p:sp>
        <p:nvSpPr>
          <p:cNvPr id="23" name="TextBox 14"/>
          <p:cNvSpPr txBox="1">
            <a:spLocks noChangeArrowheads="1"/>
          </p:cNvSpPr>
          <p:nvPr/>
        </p:nvSpPr>
        <p:spPr bwMode="auto">
          <a:xfrm>
            <a:off x="6910388" y="4652962"/>
            <a:ext cx="381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Symbol" charset="2"/>
              </a:rPr>
              <a:t>r</a:t>
            </a:r>
            <a:r>
              <a:rPr lang="en-US" sz="1400" b="1" baseline="30000">
                <a:solidFill>
                  <a:schemeClr val="bg1"/>
                </a:solidFill>
                <a:latin typeface="Calibri" charset="0"/>
              </a:rPr>
              <a:t>0</a:t>
            </a:r>
          </a:p>
        </p:txBody>
      </p:sp>
      <p:sp>
        <p:nvSpPr>
          <p:cNvPr id="24" name="Oval 23"/>
          <p:cNvSpPr/>
          <p:nvPr/>
        </p:nvSpPr>
        <p:spPr>
          <a:xfrm>
            <a:off x="6053932" y="4275137"/>
            <a:ext cx="341312" cy="37782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b="1" baseline="30000">
              <a:solidFill>
                <a:srgbClr val="FFFFFF"/>
              </a:solidFill>
            </a:endParaRPr>
          </a:p>
        </p:txBody>
      </p:sp>
      <p:sp>
        <p:nvSpPr>
          <p:cNvPr id="25" name="TextBox 16"/>
          <p:cNvSpPr txBox="1">
            <a:spLocks noChangeArrowheads="1"/>
          </p:cNvSpPr>
          <p:nvPr/>
        </p:nvSpPr>
        <p:spPr bwMode="auto">
          <a:xfrm>
            <a:off x="6034088" y="4275137"/>
            <a:ext cx="381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 dirty="0" err="1" smtClean="0">
                <a:solidFill>
                  <a:schemeClr val="bg1"/>
                </a:solidFill>
                <a:latin typeface="Symbol" charset="2"/>
              </a:rPr>
              <a:t>ρ</a:t>
            </a:r>
            <a:endParaRPr lang="en-US" sz="1400" b="1" baseline="300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7806532" y="4281487"/>
            <a:ext cx="341312" cy="37782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b="1" baseline="30000">
              <a:solidFill>
                <a:srgbClr val="FFFFFF"/>
              </a:solidFill>
            </a:endParaRPr>
          </a:p>
        </p:txBody>
      </p:sp>
      <p:sp>
        <p:nvSpPr>
          <p:cNvPr id="27" name="TextBox 18"/>
          <p:cNvSpPr txBox="1">
            <a:spLocks noChangeArrowheads="1"/>
          </p:cNvSpPr>
          <p:nvPr/>
        </p:nvSpPr>
        <p:spPr bwMode="auto">
          <a:xfrm>
            <a:off x="7820363" y="4314578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 dirty="0" err="1" smtClean="0">
                <a:solidFill>
                  <a:schemeClr val="bg1"/>
                </a:solidFill>
                <a:latin typeface="Symbol" charset="2"/>
              </a:rPr>
              <a:t>ρ</a:t>
            </a:r>
            <a:r>
              <a:rPr lang="en-US" sz="1400" b="1" baseline="30000" dirty="0" smtClean="0">
                <a:solidFill>
                  <a:schemeClr val="bg1"/>
                </a:solidFill>
                <a:latin typeface="Calibri" charset="0"/>
              </a:rPr>
              <a:t>+</a:t>
            </a:r>
            <a:endParaRPr lang="en-US" sz="1400" b="1" baseline="300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7007746" y="4539807"/>
            <a:ext cx="457200" cy="3778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b="1" baseline="30000">
              <a:solidFill>
                <a:srgbClr val="FFFFFF"/>
              </a:solidFill>
            </a:endParaRPr>
          </a:p>
        </p:txBody>
      </p:sp>
      <p:sp>
        <p:nvSpPr>
          <p:cNvPr id="29" name="TextBox 20"/>
          <p:cNvSpPr txBox="1">
            <a:spLocks noChangeArrowheads="1"/>
          </p:cNvSpPr>
          <p:nvPr/>
        </p:nvSpPr>
        <p:spPr bwMode="auto">
          <a:xfrm>
            <a:off x="6872288" y="4160616"/>
            <a:ext cx="381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Symbol" charset="2"/>
              </a:rPr>
              <a:t>ρ</a:t>
            </a:r>
            <a:r>
              <a:rPr lang="en-US" b="1" baseline="30000" dirty="0" smtClean="0">
                <a:solidFill>
                  <a:schemeClr val="bg1"/>
                </a:solidFill>
                <a:latin typeface="Symbol" charset="2"/>
              </a:rPr>
              <a:t>0</a:t>
            </a:r>
            <a:endParaRPr lang="en-US" b="1" baseline="300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7100888" y="4430465"/>
            <a:ext cx="381000" cy="377825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b="1" baseline="30000">
              <a:solidFill>
                <a:srgbClr val="FFFFFF"/>
              </a:solidFill>
            </a:endParaRPr>
          </a:p>
        </p:txBody>
      </p:sp>
      <p:sp>
        <p:nvSpPr>
          <p:cNvPr id="31" name="TextBox 22"/>
          <p:cNvSpPr txBox="1">
            <a:spLocks noChangeArrowheads="1"/>
          </p:cNvSpPr>
          <p:nvPr/>
        </p:nvSpPr>
        <p:spPr bwMode="auto">
          <a:xfrm>
            <a:off x="7097348" y="4415021"/>
            <a:ext cx="381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  <a:latin typeface="Symbol" charset="2"/>
              </a:rPr>
              <a:t>ω</a:t>
            </a:r>
            <a:endParaRPr lang="en-US" sz="2000" b="1" baseline="300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7218938" y="4065402"/>
            <a:ext cx="457200" cy="3778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b="1" baseline="30000">
              <a:solidFill>
                <a:srgbClr val="FFFFFF"/>
              </a:solidFill>
            </a:endParaRPr>
          </a:p>
        </p:txBody>
      </p:sp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3867150" y="4466978"/>
            <a:ext cx="10033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E</a:t>
            </a:r>
            <a:r>
              <a:rPr lang="en-US" baseline="-25000">
                <a:solidFill>
                  <a:schemeClr val="bg1"/>
                </a:solidFill>
              </a:rPr>
              <a:t>B</a:t>
            </a:r>
            <a:r>
              <a:rPr lang="en-US">
                <a:solidFill>
                  <a:schemeClr val="bg1"/>
                </a:solidFill>
              </a:rPr>
              <a:t>=E</a:t>
            </a:r>
            <a:r>
              <a:rPr lang="en-US" baseline="-25000">
                <a:solidFill>
                  <a:schemeClr val="bg1"/>
                </a:solidFill>
              </a:rPr>
              <a:t>cm</a:t>
            </a:r>
            <a:r>
              <a:rPr lang="en-US">
                <a:solidFill>
                  <a:schemeClr val="bg1"/>
                </a:solidFill>
              </a:rPr>
              <a:t>/2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-25537" y="3907402"/>
            <a:ext cx="602152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&gt;&gt;   </a:t>
            </a:r>
            <a:r>
              <a:rPr lang="en-US" sz="2800" b="1" dirty="0" err="1" smtClean="0">
                <a:latin typeface="Symbol" pitchFamily="1" charset="2"/>
                <a:sym typeface="Wingdings" pitchFamily="1" charset="2"/>
              </a:rPr>
              <a:t>π</a:t>
            </a:r>
            <a:r>
              <a:rPr lang="en-US" sz="2800" b="1" baseline="30000" dirty="0" err="1" smtClean="0">
                <a:latin typeface="Symbol" pitchFamily="1" charset="2"/>
                <a:sym typeface="Wingdings" pitchFamily="1" charset="2"/>
              </a:rPr>
              <a:t>+</a:t>
            </a:r>
            <a:r>
              <a:rPr lang="en-US" sz="2800" b="1" dirty="0" err="1" smtClean="0">
                <a:latin typeface="Symbol" pitchFamily="1" charset="2"/>
                <a:sym typeface="Wingdings" pitchFamily="1" charset="2"/>
              </a:rPr>
              <a:t>π</a:t>
            </a:r>
            <a:r>
              <a:rPr lang="en-US" sz="2800" b="1" baseline="30000" dirty="0" smtClean="0">
                <a:latin typeface="Symbol" pitchFamily="1" charset="2"/>
                <a:sym typeface="Wingdings" pitchFamily="1" charset="2"/>
              </a:rPr>
              <a:t>-</a:t>
            </a:r>
            <a:r>
              <a:rPr lang="en-US" sz="2800" dirty="0" smtClean="0"/>
              <a:t> </a:t>
            </a:r>
            <a:r>
              <a:rPr lang="en-US" sz="2800" dirty="0" err="1" smtClean="0">
                <a:sym typeface="Wingdings"/>
              </a:rPr>
              <a:t></a:t>
            </a:r>
            <a:r>
              <a:rPr lang="en-US" sz="2800" dirty="0" smtClean="0">
                <a:sym typeface="Wingdings"/>
              </a:rPr>
              <a:t> </a:t>
            </a:r>
            <a:r>
              <a:rPr lang="en-US" sz="2800" b="1" dirty="0" smtClean="0">
                <a:latin typeface="Symbol" pitchFamily="1" charset="2"/>
                <a:sym typeface="Wingdings" pitchFamily="1" charset="2"/>
              </a:rPr>
              <a:t>π</a:t>
            </a:r>
            <a:r>
              <a:rPr lang="en-US" sz="2800" b="1" baseline="30000" dirty="0" smtClean="0">
                <a:latin typeface="Symbol" pitchFamily="1" charset="2"/>
                <a:sym typeface="Wingdings" pitchFamily="1" charset="2"/>
              </a:rPr>
              <a:t>+</a:t>
            </a:r>
            <a:r>
              <a:rPr lang="en-US" sz="2800" b="1" dirty="0" smtClean="0">
                <a:latin typeface="Symbol" pitchFamily="1" charset="2"/>
                <a:sym typeface="Wingdings" pitchFamily="1" charset="2"/>
              </a:rPr>
              <a:t>π</a:t>
            </a:r>
            <a:r>
              <a:rPr lang="en-US" sz="2800" b="1" baseline="30000" dirty="0" smtClean="0">
                <a:latin typeface="Symbol" pitchFamily="1" charset="2"/>
                <a:sym typeface="Wingdings" pitchFamily="1" charset="2"/>
              </a:rPr>
              <a:t>-</a:t>
            </a:r>
            <a:r>
              <a:rPr lang="en-US" sz="2800" b="1" dirty="0" smtClean="0">
                <a:latin typeface="Symbol" pitchFamily="1" charset="2"/>
                <a:sym typeface="Wingdings" pitchFamily="1" charset="2"/>
              </a:rPr>
              <a:t>π</a:t>
            </a:r>
            <a:r>
              <a:rPr lang="en-US" sz="2800" b="1" baseline="30000" dirty="0" smtClean="0">
                <a:latin typeface="Symbol" pitchFamily="1" charset="2"/>
                <a:sym typeface="Wingdings" pitchFamily="1" charset="2"/>
              </a:rPr>
              <a:t>0</a:t>
            </a:r>
            <a:r>
              <a:rPr lang="en-US" sz="2800" b="1" dirty="0" smtClean="0">
                <a:sym typeface="Wingdings" pitchFamily="1" charset="2"/>
              </a:rPr>
              <a:t>  </a:t>
            </a:r>
            <a:r>
              <a:rPr lang="en-US" sz="2800" dirty="0" smtClean="0">
                <a:sym typeface="Wingdings"/>
              </a:rPr>
              <a:t>is the simplest</a:t>
            </a:r>
          </a:p>
          <a:p>
            <a:r>
              <a:rPr lang="en-US" sz="2800" dirty="0" smtClean="0">
                <a:sym typeface="Wingdings"/>
              </a:rPr>
              <a:t>       next step experimentally</a:t>
            </a:r>
          </a:p>
          <a:p>
            <a:endParaRPr lang="en-US" sz="2800" dirty="0" smtClean="0">
              <a:sym typeface="Wingdings"/>
            </a:endParaRPr>
          </a:p>
          <a:p>
            <a:r>
              <a:rPr lang="en-US" sz="2800" dirty="0" smtClean="0">
                <a:sym typeface="Wingdings"/>
              </a:rPr>
              <a:t>&gt;&gt;  </a:t>
            </a:r>
            <a:r>
              <a:rPr lang="en-US" sz="2800" b="1" dirty="0" err="1" smtClean="0">
                <a:latin typeface="Symbol" pitchFamily="1" charset="2"/>
                <a:sym typeface="Wingdings" pitchFamily="1" charset="2"/>
              </a:rPr>
              <a:t>ω</a:t>
            </a:r>
            <a:r>
              <a:rPr lang="en-US" sz="2800" dirty="0" smtClean="0">
                <a:sym typeface="Wingdings"/>
              </a:rPr>
              <a:t> meson is the </a:t>
            </a:r>
            <a:r>
              <a:rPr lang="en-US" sz="2800" dirty="0" err="1" smtClean="0">
                <a:sym typeface="Wingdings"/>
              </a:rPr>
              <a:t>Isospin</a:t>
            </a:r>
            <a:r>
              <a:rPr lang="en-US" sz="2800" dirty="0" smtClean="0">
                <a:sym typeface="Wingdings"/>
              </a:rPr>
              <a:t> = 0 “brother”</a:t>
            </a:r>
          </a:p>
          <a:p>
            <a:r>
              <a:rPr lang="en-US" sz="2800" dirty="0" smtClean="0">
                <a:sym typeface="Wingdings"/>
              </a:rPr>
              <a:t>        of the </a:t>
            </a:r>
            <a:r>
              <a:rPr lang="en-US" sz="2800" b="1" dirty="0" err="1" smtClean="0">
                <a:latin typeface="Symbol" pitchFamily="1" charset="2"/>
                <a:sym typeface="Wingdings" pitchFamily="1" charset="2"/>
              </a:rPr>
              <a:t>ρ</a:t>
            </a:r>
            <a:r>
              <a:rPr lang="en-US" sz="2800" b="1" dirty="0" smtClean="0">
                <a:latin typeface="Symbol" pitchFamily="1" charset="2"/>
                <a:sym typeface="Wingdings" pitchFamily="1" charset="2"/>
              </a:rPr>
              <a:t> </a:t>
            </a:r>
            <a:r>
              <a:rPr lang="en-US" sz="2800" dirty="0" smtClean="0">
                <a:sym typeface="Wingdings"/>
              </a:rPr>
              <a:t>meson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Study of  B</a:t>
            </a:r>
            <a:r>
              <a:rPr lang="en-US" dirty="0">
                <a:ea typeface="ＭＳ Ｐゴシック" pitchFamily="1" charset="-128"/>
                <a:cs typeface="ＭＳ Ｐゴシック" pitchFamily="1" charset="-128"/>
                <a:sym typeface="Wingdings" pitchFamily="1" charset="2"/>
              </a:rPr>
              <a:t></a:t>
            </a:r>
            <a:r>
              <a:rPr lang="en-US" dirty="0" smtClean="0">
                <a:ea typeface="ＭＳ Ｐゴシック" pitchFamily="1" charset="-128"/>
                <a:cs typeface="ＭＳ Ｐゴシック" pitchFamily="1" charset="-128"/>
                <a:sym typeface="Wingdings" pitchFamily="1" charset="2"/>
              </a:rPr>
              <a:t>K</a:t>
            </a:r>
            <a:r>
              <a:rPr lang="en-US" dirty="0" smtClean="0">
                <a:latin typeface="Symbol" pitchFamily="1" charset="2"/>
                <a:ea typeface="ＭＳ Ｐゴシック" pitchFamily="1" charset="-128"/>
                <a:cs typeface="ＭＳ Ｐゴシック" pitchFamily="1" charset="-128"/>
                <a:sym typeface="Wingdings" pitchFamily="1" charset="2"/>
              </a:rPr>
              <a:t>ω</a:t>
            </a:r>
            <a:r>
              <a:rPr lang="en-US" dirty="0" smtClean="0">
                <a:ea typeface="ＭＳ Ｐゴシック" pitchFamily="1" charset="-128"/>
                <a:cs typeface="ＭＳ Ｐゴシック" pitchFamily="1" charset="-128"/>
                <a:sym typeface="Wingdings" pitchFamily="1" charset="2"/>
              </a:rPr>
              <a:t>J/</a:t>
            </a:r>
            <a:r>
              <a:rPr lang="en-US" dirty="0" smtClean="0">
                <a:latin typeface="Symbol" pitchFamily="1" charset="2"/>
                <a:ea typeface="ＭＳ Ｐゴシック" pitchFamily="1" charset="-128"/>
                <a:cs typeface="ＭＳ Ｐゴシック" pitchFamily="1" charset="-128"/>
                <a:sym typeface="Wingdings" pitchFamily="1" charset="2"/>
              </a:rPr>
              <a:t>ψ</a:t>
            </a: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decays</a:t>
            </a:r>
          </a:p>
        </p:txBody>
      </p:sp>
      <p:pic>
        <p:nvPicPr>
          <p:cNvPr id="5325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133600"/>
            <a:ext cx="446722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81000" y="1909763"/>
            <a:ext cx="33528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57600" y="2057400"/>
            <a:ext cx="3810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81400" y="2214563"/>
            <a:ext cx="15240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76600" y="3048000"/>
            <a:ext cx="9144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657600" y="1981200"/>
            <a:ext cx="381000" cy="838200"/>
          </a:xfrm>
          <a:prstGeom prst="ellipse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53257" name="TextBox 8"/>
          <p:cNvSpPr txBox="1">
            <a:spLocks noChangeArrowheads="1"/>
          </p:cNvSpPr>
          <p:nvPr/>
        </p:nvSpPr>
        <p:spPr bwMode="auto">
          <a:xfrm>
            <a:off x="3657600" y="1981200"/>
            <a:ext cx="3540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953735"/>
                </a:solidFill>
              </a:rPr>
              <a:t>c</a:t>
            </a:r>
          </a:p>
          <a:p>
            <a:r>
              <a:rPr lang="en-US" sz="2400" b="1">
                <a:solidFill>
                  <a:srgbClr val="953735"/>
                </a:solidFill>
              </a:rPr>
              <a:t>c</a:t>
            </a:r>
          </a:p>
        </p:txBody>
      </p:sp>
      <p:sp>
        <p:nvSpPr>
          <p:cNvPr id="53258" name="TextBox 9"/>
          <p:cNvSpPr txBox="1">
            <a:spLocks noChangeArrowheads="1"/>
          </p:cNvSpPr>
          <p:nvPr/>
        </p:nvSpPr>
        <p:spPr bwMode="auto">
          <a:xfrm>
            <a:off x="3657600" y="20574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953735"/>
                </a:solidFill>
              </a:rPr>
              <a:t>_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57600" y="3890963"/>
            <a:ext cx="3810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657600" y="3814763"/>
            <a:ext cx="381000" cy="838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53261" name="TextBox 13"/>
          <p:cNvSpPr txBox="1">
            <a:spLocks noChangeArrowheads="1"/>
          </p:cNvSpPr>
          <p:nvPr/>
        </p:nvSpPr>
        <p:spPr bwMode="auto">
          <a:xfrm>
            <a:off x="3657600" y="3814763"/>
            <a:ext cx="3698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953735"/>
                </a:solidFill>
              </a:rPr>
              <a:t>s</a:t>
            </a:r>
          </a:p>
          <a:p>
            <a:r>
              <a:rPr lang="en-US" sz="2400" b="1">
                <a:solidFill>
                  <a:srgbClr val="953735"/>
                </a:solidFill>
              </a:rPr>
              <a:t>q</a:t>
            </a:r>
          </a:p>
        </p:txBody>
      </p:sp>
      <p:sp>
        <p:nvSpPr>
          <p:cNvPr id="53262" name="TextBox 14"/>
          <p:cNvSpPr txBox="1">
            <a:spLocks noChangeArrowheads="1"/>
          </p:cNvSpPr>
          <p:nvPr/>
        </p:nvSpPr>
        <p:spPr bwMode="auto">
          <a:xfrm>
            <a:off x="3657600" y="38862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953735"/>
                </a:solidFill>
              </a:rPr>
              <a:t>_</a:t>
            </a:r>
          </a:p>
        </p:txBody>
      </p:sp>
      <p:sp>
        <p:nvSpPr>
          <p:cNvPr id="53263" name="TextBox 15"/>
          <p:cNvSpPr txBox="1">
            <a:spLocks noChangeArrowheads="1"/>
          </p:cNvSpPr>
          <p:nvPr/>
        </p:nvSpPr>
        <p:spPr bwMode="auto">
          <a:xfrm>
            <a:off x="3962400" y="4038600"/>
            <a:ext cx="703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953735"/>
                </a:solidFill>
                <a:sym typeface="Wingdings" pitchFamily="1" charset="2"/>
              </a:rPr>
              <a:t>K</a:t>
            </a:r>
            <a:endParaRPr lang="en-US" sz="2400" b="1" baseline="30000">
              <a:solidFill>
                <a:srgbClr val="953735"/>
              </a:solidFill>
            </a:endParaRPr>
          </a:p>
        </p:txBody>
      </p:sp>
      <p:sp>
        <p:nvSpPr>
          <p:cNvPr id="53264" name="TextBox 16"/>
          <p:cNvSpPr txBox="1">
            <a:spLocks noChangeArrowheads="1"/>
          </p:cNvSpPr>
          <p:nvPr/>
        </p:nvSpPr>
        <p:spPr bwMode="auto">
          <a:xfrm>
            <a:off x="0" y="2971800"/>
            <a:ext cx="1471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953735"/>
                </a:solidFill>
                <a:sym typeface="Wingdings" pitchFamily="1" charset="2"/>
              </a:rPr>
              <a:t>B meson</a:t>
            </a:r>
            <a:endParaRPr lang="en-US" sz="2400" b="1" baseline="30000">
              <a:solidFill>
                <a:srgbClr val="953735"/>
              </a:solidFill>
            </a:endParaRPr>
          </a:p>
        </p:txBody>
      </p:sp>
      <p:pic>
        <p:nvPicPr>
          <p:cNvPr id="5326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3505200"/>
            <a:ext cx="293846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66" name="TextBox 18"/>
          <p:cNvSpPr txBox="1">
            <a:spLocks noChangeArrowheads="1"/>
          </p:cNvSpPr>
          <p:nvPr/>
        </p:nvSpPr>
        <p:spPr bwMode="auto">
          <a:xfrm>
            <a:off x="6096000" y="3657600"/>
            <a:ext cx="1826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953735"/>
                </a:solidFill>
                <a:latin typeface="Calibri" pitchFamily="1" charset="0"/>
                <a:sym typeface="Wingdings" pitchFamily="1" charset="2"/>
              </a:rPr>
              <a:t>   </a:t>
            </a:r>
            <a:r>
              <a:rPr lang="en-US" sz="2400" b="1" dirty="0" smtClean="0">
                <a:solidFill>
                  <a:srgbClr val="953735"/>
                </a:solidFill>
                <a:latin typeface="Calibri" pitchFamily="1" charset="0"/>
                <a:sym typeface="Wingdings" pitchFamily="1" charset="2"/>
              </a:rPr>
              <a:t> </a:t>
            </a:r>
            <a:r>
              <a:rPr lang="en-US" sz="2400" b="1" dirty="0" err="1" smtClean="0">
                <a:solidFill>
                  <a:srgbClr val="953735"/>
                </a:solidFill>
                <a:latin typeface="Symbol" pitchFamily="1" charset="2"/>
                <a:sym typeface="Wingdings" pitchFamily="1" charset="2"/>
              </a:rPr>
              <a:t>ω</a:t>
            </a:r>
            <a:r>
              <a:rPr lang="en-US" sz="2400" b="1" dirty="0" smtClean="0">
                <a:solidFill>
                  <a:srgbClr val="953735"/>
                </a:solidFill>
                <a:latin typeface="Symbol" pitchFamily="1" charset="2"/>
                <a:sym typeface="Wingdings" pitchFamily="1" charset="2"/>
              </a:rPr>
              <a:t> </a:t>
            </a:r>
            <a:r>
              <a:rPr lang="en-US" sz="2400" b="1" dirty="0" smtClean="0">
                <a:solidFill>
                  <a:srgbClr val="953735"/>
                </a:solidFill>
                <a:sym typeface="Wingdings" pitchFamily="1" charset="2"/>
              </a:rPr>
              <a:t></a:t>
            </a:r>
            <a:r>
              <a:rPr lang="en-US" sz="2400" b="1" dirty="0" smtClean="0">
                <a:solidFill>
                  <a:srgbClr val="953735"/>
                </a:solidFill>
                <a:latin typeface="Symbol" pitchFamily="1" charset="2"/>
                <a:sym typeface="Wingdings" pitchFamily="1" charset="2"/>
              </a:rPr>
              <a:t>π</a:t>
            </a:r>
            <a:r>
              <a:rPr lang="en-US" sz="2400" b="1" baseline="30000" dirty="0" smtClean="0">
                <a:solidFill>
                  <a:srgbClr val="953735"/>
                </a:solidFill>
                <a:latin typeface="Symbol" pitchFamily="1" charset="2"/>
                <a:sym typeface="Wingdings" pitchFamily="1" charset="2"/>
              </a:rPr>
              <a:t>+</a:t>
            </a:r>
            <a:r>
              <a:rPr lang="en-US" sz="2400" b="1" dirty="0" smtClean="0">
                <a:solidFill>
                  <a:srgbClr val="953735"/>
                </a:solidFill>
                <a:latin typeface="Symbol" pitchFamily="1" charset="2"/>
                <a:sym typeface="Wingdings" pitchFamily="1" charset="2"/>
              </a:rPr>
              <a:t>π</a:t>
            </a:r>
            <a:r>
              <a:rPr lang="en-US" sz="2400" b="1" baseline="30000" dirty="0" smtClean="0">
                <a:solidFill>
                  <a:srgbClr val="953735"/>
                </a:solidFill>
                <a:latin typeface="Symbol" pitchFamily="1" charset="2"/>
                <a:sym typeface="Wingdings" pitchFamily="1" charset="2"/>
              </a:rPr>
              <a:t>-</a:t>
            </a:r>
            <a:r>
              <a:rPr lang="en-US" sz="2400" b="1" dirty="0" smtClean="0">
                <a:solidFill>
                  <a:srgbClr val="953735"/>
                </a:solidFill>
                <a:latin typeface="Symbol" pitchFamily="1" charset="2"/>
                <a:sym typeface="Wingdings" pitchFamily="1" charset="2"/>
              </a:rPr>
              <a:t>π</a:t>
            </a:r>
            <a:r>
              <a:rPr lang="en-US" sz="2400" b="1" baseline="30000" dirty="0" smtClean="0">
                <a:solidFill>
                  <a:srgbClr val="953735"/>
                </a:solidFill>
                <a:latin typeface="Symbol" pitchFamily="1" charset="2"/>
                <a:sym typeface="Wingdings" pitchFamily="1" charset="2"/>
              </a:rPr>
              <a:t>0</a:t>
            </a:r>
            <a:endParaRPr lang="en-US" sz="2400" b="1" dirty="0">
              <a:solidFill>
                <a:srgbClr val="953735"/>
              </a:solidFill>
            </a:endParaRPr>
          </a:p>
        </p:txBody>
      </p:sp>
      <p:sp>
        <p:nvSpPr>
          <p:cNvPr id="53267" name="Line 21"/>
          <p:cNvSpPr>
            <a:spLocks noChangeShapeType="1"/>
          </p:cNvSpPr>
          <p:nvPr/>
        </p:nvSpPr>
        <p:spPr bwMode="auto">
          <a:xfrm>
            <a:off x="4038600" y="2590800"/>
            <a:ext cx="838200" cy="304800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68" name="TextBox 10"/>
          <p:cNvSpPr txBox="1">
            <a:spLocks noChangeArrowheads="1"/>
          </p:cNvSpPr>
          <p:nvPr/>
        </p:nvSpPr>
        <p:spPr bwMode="auto">
          <a:xfrm>
            <a:off x="4800600" y="2743200"/>
            <a:ext cx="647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953735"/>
                </a:solidFill>
                <a:sym typeface="Wingdings" pitchFamily="1" charset="2"/>
              </a:rPr>
              <a:t>J</a:t>
            </a:r>
            <a:r>
              <a:rPr lang="en-US" sz="2400" b="1" dirty="0" smtClean="0">
                <a:solidFill>
                  <a:srgbClr val="953735"/>
                </a:solidFill>
                <a:sym typeface="Wingdings" pitchFamily="1" charset="2"/>
              </a:rPr>
              <a:t>/</a:t>
            </a:r>
            <a:r>
              <a:rPr lang="en-US" sz="2400" b="1" dirty="0" smtClean="0">
                <a:solidFill>
                  <a:srgbClr val="953735"/>
                </a:solidFill>
                <a:latin typeface="Symbol" pitchFamily="1" charset="2"/>
                <a:sym typeface="Wingdings" pitchFamily="1" charset="2"/>
              </a:rPr>
              <a:t>ψ</a:t>
            </a:r>
            <a:endParaRPr lang="en-US" sz="2400" b="1" dirty="0">
              <a:solidFill>
                <a:srgbClr val="953735"/>
              </a:solidFill>
            </a:endParaRPr>
          </a:p>
        </p:txBody>
      </p:sp>
      <p:sp>
        <p:nvSpPr>
          <p:cNvPr id="53269" name="Line 24"/>
          <p:cNvSpPr>
            <a:spLocks noChangeShapeType="1"/>
          </p:cNvSpPr>
          <p:nvPr/>
        </p:nvSpPr>
        <p:spPr bwMode="auto">
          <a:xfrm flipV="1">
            <a:off x="4486971" y="1607952"/>
            <a:ext cx="990600" cy="304800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70" name="Line 25"/>
          <p:cNvSpPr>
            <a:spLocks noChangeShapeType="1"/>
          </p:cNvSpPr>
          <p:nvPr/>
        </p:nvSpPr>
        <p:spPr bwMode="auto">
          <a:xfrm flipV="1">
            <a:off x="4486971" y="1760352"/>
            <a:ext cx="1066800" cy="228600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71" name="Line 26"/>
          <p:cNvSpPr>
            <a:spLocks noChangeShapeType="1"/>
          </p:cNvSpPr>
          <p:nvPr/>
        </p:nvSpPr>
        <p:spPr bwMode="auto">
          <a:xfrm flipV="1">
            <a:off x="4563171" y="1988952"/>
            <a:ext cx="1066800" cy="68448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72" name="TextBox 10"/>
          <p:cNvSpPr txBox="1">
            <a:spLocks noChangeArrowheads="1"/>
          </p:cNvSpPr>
          <p:nvPr/>
        </p:nvSpPr>
        <p:spPr bwMode="auto">
          <a:xfrm>
            <a:off x="5445005" y="1254253"/>
            <a:ext cx="4924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err="1" smtClean="0">
                <a:solidFill>
                  <a:srgbClr val="953735"/>
                </a:solidFill>
                <a:latin typeface="Symbol" pitchFamily="1" charset="2"/>
                <a:sym typeface="Wingdings" pitchFamily="1" charset="2"/>
              </a:rPr>
              <a:t>π</a:t>
            </a:r>
            <a:r>
              <a:rPr lang="en-US" sz="2400" b="1" baseline="30000" dirty="0" smtClean="0">
                <a:solidFill>
                  <a:srgbClr val="953735"/>
                </a:solidFill>
                <a:latin typeface="Symbol" pitchFamily="1" charset="2"/>
                <a:sym typeface="Wingdings" pitchFamily="1" charset="2"/>
              </a:rPr>
              <a:t>+</a:t>
            </a:r>
            <a:endParaRPr lang="en-US" sz="2400" b="1" dirty="0">
              <a:solidFill>
                <a:srgbClr val="953735"/>
              </a:solidFill>
            </a:endParaRPr>
          </a:p>
        </p:txBody>
      </p:sp>
      <p:sp>
        <p:nvSpPr>
          <p:cNvPr id="53273" name="TextBox 10"/>
          <p:cNvSpPr txBox="1">
            <a:spLocks noChangeArrowheads="1"/>
          </p:cNvSpPr>
          <p:nvPr/>
        </p:nvSpPr>
        <p:spPr bwMode="auto">
          <a:xfrm>
            <a:off x="5553771" y="1455552"/>
            <a:ext cx="4796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rgbClr val="953735"/>
                </a:solidFill>
                <a:latin typeface="Symbol" pitchFamily="1" charset="2"/>
                <a:sym typeface="Wingdings" pitchFamily="1" charset="2"/>
              </a:rPr>
              <a:t>π</a:t>
            </a:r>
            <a:r>
              <a:rPr lang="en-US" sz="2400" b="1" baseline="30000" dirty="0" smtClean="0">
                <a:solidFill>
                  <a:srgbClr val="953735"/>
                </a:solidFill>
                <a:latin typeface="Symbol" pitchFamily="1" charset="2"/>
                <a:sym typeface="Wingdings" pitchFamily="1" charset="2"/>
              </a:rPr>
              <a:t>0</a:t>
            </a:r>
            <a:endParaRPr lang="en-US" sz="2400" b="1" dirty="0">
              <a:solidFill>
                <a:srgbClr val="953735"/>
              </a:solidFill>
            </a:endParaRPr>
          </a:p>
        </p:txBody>
      </p:sp>
      <p:sp>
        <p:nvSpPr>
          <p:cNvPr id="53274" name="TextBox 10"/>
          <p:cNvSpPr txBox="1">
            <a:spLocks noChangeArrowheads="1"/>
          </p:cNvSpPr>
          <p:nvPr/>
        </p:nvSpPr>
        <p:spPr bwMode="auto">
          <a:xfrm>
            <a:off x="5629971" y="1684152"/>
            <a:ext cx="4796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err="1" smtClean="0">
                <a:solidFill>
                  <a:srgbClr val="953735"/>
                </a:solidFill>
                <a:latin typeface="Symbol" pitchFamily="1" charset="2"/>
                <a:sym typeface="Wingdings" pitchFamily="1" charset="2"/>
              </a:rPr>
              <a:t>π</a:t>
            </a:r>
            <a:r>
              <a:rPr lang="en-US" sz="2400" b="1" baseline="30000" dirty="0" smtClean="0">
                <a:solidFill>
                  <a:srgbClr val="953735"/>
                </a:solidFill>
                <a:latin typeface="Symbol" pitchFamily="1" charset="2"/>
                <a:sym typeface="Wingdings" pitchFamily="1" charset="2"/>
              </a:rPr>
              <a:t>-</a:t>
            </a:r>
            <a:endParaRPr lang="en-US" sz="2400" b="1" dirty="0">
              <a:solidFill>
                <a:srgbClr val="953735"/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 rot="20419815">
            <a:off x="3962400" y="1851819"/>
            <a:ext cx="741275" cy="411162"/>
          </a:xfrm>
          <a:prstGeom prst="rightArrow">
            <a:avLst/>
          </a:prstGeom>
          <a:solidFill>
            <a:schemeClr val="bg2">
              <a:lumMod val="90000"/>
            </a:schemeClr>
          </a:solidFill>
          <a:ln w="2540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10"/>
          <p:cNvSpPr txBox="1">
            <a:spLocks noChangeArrowheads="1"/>
          </p:cNvSpPr>
          <p:nvPr/>
        </p:nvSpPr>
        <p:spPr bwMode="auto">
          <a:xfrm rot="20883063">
            <a:off x="4260451" y="1736780"/>
            <a:ext cx="4154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err="1" smtClean="0">
                <a:solidFill>
                  <a:srgbClr val="953735"/>
                </a:solidFill>
                <a:latin typeface="Symbol" pitchFamily="1" charset="2"/>
                <a:sym typeface="Wingdings" pitchFamily="1" charset="2"/>
              </a:rPr>
              <a:t>ω</a:t>
            </a:r>
            <a:endParaRPr lang="en-US" sz="2400" b="1" dirty="0">
              <a:solidFill>
                <a:srgbClr val="953735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5445004" y="1143000"/>
            <a:ext cx="650995" cy="12327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>
            <a:stCxn id="29" idx="4"/>
          </p:cNvCxnSpPr>
          <p:nvPr/>
        </p:nvCxnSpPr>
        <p:spPr>
          <a:xfrm rot="16200000" flipH="1">
            <a:off x="5518308" y="2627934"/>
            <a:ext cx="1281859" cy="77747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058259" y="2399212"/>
            <a:ext cx="1716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compute </a:t>
            </a:r>
            <a:r>
              <a:rPr lang="en-US" b="1" dirty="0" smtClean="0">
                <a:solidFill>
                  <a:srgbClr val="FF0000"/>
                </a:solidFill>
                <a:latin typeface="Symbol" pitchFamily="1" charset="2"/>
                <a:sym typeface="Wingdings" pitchFamily="1" charset="2"/>
              </a:rPr>
              <a:t>π</a:t>
            </a:r>
            <a:r>
              <a:rPr lang="en-US" b="1" baseline="30000" dirty="0" smtClean="0">
                <a:solidFill>
                  <a:srgbClr val="FF0000"/>
                </a:solidFill>
                <a:latin typeface="Symbol" pitchFamily="1" charset="2"/>
                <a:sym typeface="Wingdings" pitchFamily="1" charset="2"/>
              </a:rPr>
              <a:t>+</a:t>
            </a:r>
            <a:r>
              <a:rPr lang="en-US" b="1" dirty="0" smtClean="0">
                <a:solidFill>
                  <a:srgbClr val="FF0000"/>
                </a:solidFill>
                <a:latin typeface="Symbol" pitchFamily="1" charset="2"/>
                <a:sym typeface="Wingdings" pitchFamily="1" charset="2"/>
              </a:rPr>
              <a:t>π</a:t>
            </a:r>
            <a:r>
              <a:rPr lang="en-US" b="1" baseline="30000" dirty="0" smtClean="0">
                <a:solidFill>
                  <a:srgbClr val="FF0000"/>
                </a:solidFill>
                <a:latin typeface="Symbol" pitchFamily="1" charset="2"/>
                <a:sym typeface="Wingdings" pitchFamily="1" charset="2"/>
              </a:rPr>
              <a:t>-</a:t>
            </a:r>
            <a:r>
              <a:rPr lang="en-US" b="1" dirty="0" smtClean="0">
                <a:solidFill>
                  <a:srgbClr val="FF0000"/>
                </a:solidFill>
                <a:latin typeface="Symbol" pitchFamily="1" charset="2"/>
                <a:sym typeface="Wingdings" pitchFamily="1" charset="2"/>
              </a:rPr>
              <a:t>π</a:t>
            </a:r>
            <a:r>
              <a:rPr lang="en-US" b="1" baseline="30000" dirty="0" smtClean="0">
                <a:solidFill>
                  <a:srgbClr val="FF0000"/>
                </a:solidFill>
                <a:latin typeface="Symbol" pitchFamily="1" charset="2"/>
                <a:sym typeface="Wingdings" pitchFamily="1" charset="2"/>
              </a:rPr>
              <a:t>0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invariant mass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327618" y="5286304"/>
            <a:ext cx="1683995" cy="1200329"/>
          </a:xfrm>
          <a:prstGeom prst="rect">
            <a:avLst/>
          </a:prstGeom>
          <a:noFill/>
          <a:ln w="19050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800000"/>
                </a:solidFill>
              </a:rPr>
              <a:t>m</a:t>
            </a:r>
            <a:r>
              <a:rPr lang="en-US" baseline="-25000" dirty="0" err="1" smtClean="0">
                <a:solidFill>
                  <a:srgbClr val="800000"/>
                </a:solidFill>
              </a:rPr>
              <a:t>ω</a:t>
            </a:r>
            <a:r>
              <a:rPr lang="en-US" dirty="0" smtClean="0">
                <a:solidFill>
                  <a:srgbClr val="800000"/>
                </a:solidFill>
              </a:rPr>
              <a:t> = 783 </a:t>
            </a:r>
            <a:r>
              <a:rPr lang="en-US" dirty="0" err="1" smtClean="0">
                <a:solidFill>
                  <a:srgbClr val="800000"/>
                </a:solidFill>
              </a:rPr>
              <a:t>MeV</a:t>
            </a:r>
            <a:endParaRPr lang="en-US" dirty="0" smtClean="0">
              <a:solidFill>
                <a:srgbClr val="800000"/>
              </a:solidFill>
            </a:endParaRPr>
          </a:p>
          <a:p>
            <a:r>
              <a:rPr lang="en-US" dirty="0" err="1" smtClean="0">
                <a:solidFill>
                  <a:srgbClr val="800000"/>
                </a:solidFill>
              </a:rPr>
              <a:t>Γ</a:t>
            </a:r>
            <a:r>
              <a:rPr lang="en-US" baseline="-25000" dirty="0" err="1" smtClean="0">
                <a:solidFill>
                  <a:srgbClr val="800000"/>
                </a:solidFill>
              </a:rPr>
              <a:t>ω</a:t>
            </a:r>
            <a:r>
              <a:rPr lang="en-US" dirty="0" smtClean="0">
                <a:solidFill>
                  <a:srgbClr val="800000"/>
                </a:solidFill>
              </a:rPr>
              <a:t>=8.5 </a:t>
            </a:r>
            <a:r>
              <a:rPr lang="en-US" dirty="0" err="1" smtClean="0">
                <a:solidFill>
                  <a:srgbClr val="800000"/>
                </a:solidFill>
              </a:rPr>
              <a:t>MeV</a:t>
            </a:r>
            <a:endParaRPr lang="en-US" dirty="0" smtClean="0">
              <a:solidFill>
                <a:srgbClr val="800000"/>
              </a:solidFill>
            </a:endParaRPr>
          </a:p>
          <a:p>
            <a:r>
              <a:rPr lang="en-US" dirty="0" smtClean="0">
                <a:solidFill>
                  <a:srgbClr val="800000"/>
                </a:solidFill>
              </a:rPr>
              <a:t>J</a:t>
            </a:r>
            <a:r>
              <a:rPr lang="en-US" baseline="30000" dirty="0" smtClean="0">
                <a:solidFill>
                  <a:srgbClr val="800000"/>
                </a:solidFill>
              </a:rPr>
              <a:t>PC</a:t>
            </a:r>
            <a:r>
              <a:rPr lang="en-US" dirty="0" smtClean="0">
                <a:solidFill>
                  <a:srgbClr val="800000"/>
                </a:solidFill>
              </a:rPr>
              <a:t>=1</a:t>
            </a:r>
            <a:r>
              <a:rPr lang="en-US" baseline="30000" dirty="0" smtClean="0">
                <a:solidFill>
                  <a:srgbClr val="800000"/>
                </a:solidFill>
              </a:rPr>
              <a:t>- -</a:t>
            </a:r>
          </a:p>
          <a:p>
            <a:r>
              <a:rPr lang="en-US" dirty="0" err="1" smtClean="0">
                <a:solidFill>
                  <a:srgbClr val="800000"/>
                </a:solidFill>
              </a:rPr>
              <a:t>Isospin</a:t>
            </a:r>
            <a:r>
              <a:rPr lang="en-US" dirty="0" smtClean="0">
                <a:solidFill>
                  <a:srgbClr val="800000"/>
                </a:solidFill>
              </a:rPr>
              <a:t>= 0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30187" y="3255283"/>
            <a:ext cx="489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800000"/>
                </a:solidFill>
              </a:rPr>
              <a:t>m</a:t>
            </a:r>
            <a:r>
              <a:rPr lang="en-US" baseline="-25000" dirty="0" err="1" smtClean="0">
                <a:solidFill>
                  <a:srgbClr val="800000"/>
                </a:solidFill>
              </a:rPr>
              <a:t>ω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884927" y="3462123"/>
            <a:ext cx="1307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|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M</a:t>
            </a: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(</a:t>
            </a:r>
            <a:r>
              <a:rPr lang="en-US" dirty="0" smtClean="0">
                <a:latin typeface="Symbol" pitchFamily="1" charset="2"/>
                <a:ea typeface="ＭＳ Ｐゴシック" pitchFamily="1" charset="-128"/>
                <a:cs typeface="ＭＳ Ｐゴシック" pitchFamily="1" charset="-128"/>
              </a:rPr>
              <a:t>ω</a:t>
            </a: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J</a:t>
            </a: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/</a:t>
            </a:r>
            <a:r>
              <a:rPr lang="en-US" dirty="0" smtClean="0">
                <a:latin typeface="Symbol" pitchFamily="1" charset="2"/>
                <a:ea typeface="ＭＳ Ｐゴシック" pitchFamily="1" charset="-128"/>
                <a:cs typeface="ＭＳ Ｐゴシック" pitchFamily="1" charset="-128"/>
              </a:rPr>
              <a:t>ψ</a:t>
            </a: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)</a:t>
            </a:r>
            <a:endParaRPr lang="en-US" dirty="0">
              <a:ea typeface="ＭＳ Ｐゴシック" pitchFamily="1" charset="-128"/>
              <a:cs typeface="ＭＳ Ｐゴシック" pitchFamily="1" charset="-128"/>
            </a:endParaRP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1600200"/>
            <a:ext cx="4076700" cy="437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999208" y="1219200"/>
            <a:ext cx="475194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unexpected peak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near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Symbol" pitchFamily="1" charset="2"/>
                <a:ea typeface="ＭＳ Ｐゴシック" pitchFamily="1" charset="-128"/>
                <a:cs typeface="ＭＳ Ｐゴシック" pitchFamily="1" charset="-128"/>
              </a:rPr>
              <a:t>ω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ea typeface="ＭＳ Ｐゴシック" pitchFamily="1" charset="-128"/>
                <a:cs typeface="ＭＳ Ｐゴシック" pitchFamily="1" charset="-128"/>
              </a:rPr>
              <a:t> J/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Symbol" pitchFamily="1" charset="2"/>
                <a:ea typeface="ＭＳ Ｐゴシック" pitchFamily="1" charset="-128"/>
                <a:cs typeface="ＭＳ Ｐゴシック" pitchFamily="1" charset="-128"/>
              </a:rPr>
              <a:t>ψ 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mass threshold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172200" y="2514600"/>
            <a:ext cx="2590800" cy="9144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ko-KR" sz="2000" b="1" dirty="0">
                <a:solidFill>
                  <a:schemeClr val="accent2"/>
                </a:solidFill>
                <a:latin typeface="Comic Sans MS" pitchFamily="1" charset="0"/>
                <a:ea typeface="Times New Roman" pitchFamily="1" charset="0"/>
                <a:cs typeface="Times New Roman" pitchFamily="1" charset="0"/>
              </a:rPr>
              <a:t>M=3940 </a:t>
            </a:r>
            <a:r>
              <a:rPr lang="en-US" altLang="ko-KR" sz="2000" b="1" dirty="0">
                <a:solidFill>
                  <a:schemeClr val="accent2"/>
                </a:solidFill>
                <a:ea typeface="Times New Roman" pitchFamily="1" charset="0"/>
                <a:cs typeface="Times New Roman" pitchFamily="1" charset="0"/>
              </a:rPr>
              <a:t>± </a:t>
            </a:r>
            <a:r>
              <a:rPr lang="en-US" altLang="ko-KR" sz="2000" b="1" dirty="0">
                <a:solidFill>
                  <a:schemeClr val="accent2"/>
                </a:solidFill>
                <a:latin typeface="Comic Sans MS" pitchFamily="1" charset="0"/>
                <a:ea typeface="Times New Roman" pitchFamily="1" charset="0"/>
                <a:cs typeface="Times New Roman" pitchFamily="1" charset="0"/>
              </a:rPr>
              <a:t>11 </a:t>
            </a:r>
            <a:r>
              <a:rPr lang="en-US" altLang="ko-KR" sz="2000" b="1" dirty="0" err="1">
                <a:solidFill>
                  <a:schemeClr val="accent2"/>
                </a:solidFill>
                <a:latin typeface="Comic Sans MS" pitchFamily="1" charset="0"/>
                <a:ea typeface="Times New Roman" pitchFamily="1" charset="0"/>
                <a:cs typeface="Times New Roman" pitchFamily="1" charset="0"/>
              </a:rPr>
              <a:t>MeV</a:t>
            </a:r>
            <a:endParaRPr lang="en-US" altLang="ko-KR" sz="2000" b="1" dirty="0" smtClean="0">
              <a:solidFill>
                <a:schemeClr val="accent2"/>
              </a:solidFill>
              <a:latin typeface="Comic Sans MS" pitchFamily="1" charset="0"/>
              <a:ea typeface="Times New Roman" pitchFamily="1" charset="0"/>
              <a:cs typeface="Times New Roman" pitchFamily="1" charset="0"/>
            </a:endParaRPr>
          </a:p>
          <a:p>
            <a:pPr algn="ctr"/>
            <a:r>
              <a:rPr lang="en-US" altLang="ko-KR" sz="2000" b="1" dirty="0" err="1" smtClean="0">
                <a:solidFill>
                  <a:schemeClr val="accent2"/>
                </a:solidFill>
                <a:latin typeface="Symbol" pitchFamily="1" charset="2"/>
                <a:ea typeface="Times New Roman" pitchFamily="1" charset="0"/>
                <a:cs typeface="Times New Roman" pitchFamily="1" charset="0"/>
              </a:rPr>
              <a:t>Γ</a:t>
            </a:r>
            <a:r>
              <a:rPr lang="en-US" altLang="ko-KR" sz="2000" b="1" dirty="0" smtClean="0">
                <a:solidFill>
                  <a:schemeClr val="accent2"/>
                </a:solidFill>
                <a:latin typeface="Comic Sans MS" pitchFamily="1" charset="0"/>
                <a:ea typeface="Times New Roman" pitchFamily="1" charset="0"/>
                <a:cs typeface="Times New Roman" pitchFamily="1" charset="0"/>
              </a:rPr>
              <a:t>= </a:t>
            </a:r>
            <a:r>
              <a:rPr lang="en-US" altLang="ko-KR" sz="2000" b="1" dirty="0">
                <a:solidFill>
                  <a:schemeClr val="accent2"/>
                </a:solidFill>
                <a:latin typeface="Comic Sans MS" pitchFamily="1" charset="0"/>
                <a:ea typeface="Times New Roman" pitchFamily="1" charset="0"/>
                <a:cs typeface="Times New Roman" pitchFamily="1" charset="0"/>
              </a:rPr>
              <a:t>92 </a:t>
            </a:r>
            <a:r>
              <a:rPr lang="en-US" altLang="ko-KR" sz="2000" b="1" dirty="0">
                <a:solidFill>
                  <a:schemeClr val="accent2"/>
                </a:solidFill>
                <a:ea typeface="Times New Roman" pitchFamily="1" charset="0"/>
                <a:cs typeface="Times New Roman" pitchFamily="1" charset="0"/>
              </a:rPr>
              <a:t>± </a:t>
            </a:r>
            <a:r>
              <a:rPr lang="en-US" altLang="ko-KR" sz="2000" b="1" dirty="0">
                <a:solidFill>
                  <a:schemeClr val="accent2"/>
                </a:solidFill>
                <a:latin typeface="Comic Sans MS" pitchFamily="1" charset="0"/>
                <a:ea typeface="Times New Roman" pitchFamily="1" charset="0"/>
                <a:cs typeface="Times New Roman" pitchFamily="1" charset="0"/>
              </a:rPr>
              <a:t>24 </a:t>
            </a:r>
            <a:r>
              <a:rPr lang="en-US" altLang="ko-KR" sz="2000" b="1" dirty="0" err="1">
                <a:solidFill>
                  <a:schemeClr val="accent2"/>
                </a:solidFill>
                <a:latin typeface="Comic Sans MS" pitchFamily="1" charset="0"/>
                <a:ea typeface="Times New Roman" pitchFamily="1" charset="0"/>
                <a:cs typeface="Times New Roman" pitchFamily="1" charset="0"/>
              </a:rPr>
              <a:t>MeV</a:t>
            </a:r>
            <a:endParaRPr lang="en-US" altLang="ko-KR" sz="2000" b="1" dirty="0">
              <a:solidFill>
                <a:schemeClr val="accent2"/>
              </a:solidFill>
              <a:latin typeface="Comic Sans MS" pitchFamily="1" charset="0"/>
              <a:ea typeface="Times New Roman" pitchFamily="1" charset="0"/>
              <a:cs typeface="Times New Roman" pitchFamily="1" charset="0"/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flipH="1">
            <a:off x="3733800" y="2895600"/>
            <a:ext cx="2362200" cy="609600"/>
          </a:xfrm>
          <a:prstGeom prst="line">
            <a:avLst/>
          </a:prstGeom>
          <a:noFill/>
          <a:ln w="4762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79" name="Text Box 6"/>
          <p:cNvSpPr txBox="1">
            <a:spLocks noChangeArrowheads="1"/>
          </p:cNvSpPr>
          <p:nvPr/>
        </p:nvSpPr>
        <p:spPr bwMode="auto">
          <a:xfrm>
            <a:off x="228600" y="5943600"/>
            <a:ext cx="2035175" cy="517525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1400" b="1">
                <a:solidFill>
                  <a:srgbClr val="663300"/>
                </a:solidFill>
                <a:ea typeface="SimSun" pitchFamily="2" charset="-122"/>
                <a:cs typeface="SimSun" pitchFamily="2" charset="-122"/>
                <a:sym typeface="Wingdings" pitchFamily="1" charset="2"/>
              </a:rPr>
              <a:t>S.-K. Choi et al (Belle)</a:t>
            </a:r>
          </a:p>
          <a:p>
            <a:pPr algn="ctr"/>
            <a:r>
              <a:rPr lang="en-US" altLang="zh-CN" sz="1400" b="1">
                <a:solidFill>
                  <a:srgbClr val="663300"/>
                </a:solidFill>
                <a:ea typeface="SimSun" pitchFamily="2" charset="-122"/>
                <a:cs typeface="SimSun" pitchFamily="2" charset="-122"/>
                <a:sym typeface="Wingdings" pitchFamily="1" charset="2"/>
              </a:rPr>
              <a:t> PRL94, 182002 (2005)</a:t>
            </a:r>
            <a:endParaRPr lang="en-US" altLang="zh-CN" sz="1400" b="1">
              <a:solidFill>
                <a:srgbClr val="663300"/>
              </a:solidFill>
              <a:ea typeface="SimSun" pitchFamily="2" charset="-122"/>
              <a:cs typeface="SimSun" pitchFamily="2" charset="-122"/>
            </a:endParaRPr>
          </a:p>
        </p:txBody>
      </p:sp>
      <p:sp>
        <p:nvSpPr>
          <p:cNvPr id="54280" name="TextBox 7"/>
          <p:cNvSpPr txBox="1">
            <a:spLocks noChangeArrowheads="1"/>
          </p:cNvSpPr>
          <p:nvPr/>
        </p:nvSpPr>
        <p:spPr bwMode="auto">
          <a:xfrm>
            <a:off x="875681" y="3243590"/>
            <a:ext cx="133411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/>
              <a:t>X(3915)</a:t>
            </a:r>
            <a:endParaRPr lang="en-US" sz="2800" b="1" dirty="0"/>
          </a:p>
        </p:txBody>
      </p:sp>
      <p:sp>
        <p:nvSpPr>
          <p:cNvPr id="54281" name="TextBox 10"/>
          <p:cNvSpPr txBox="1">
            <a:spLocks noChangeArrowheads="1"/>
          </p:cNvSpPr>
          <p:nvPr/>
        </p:nvSpPr>
        <p:spPr bwMode="auto">
          <a:xfrm>
            <a:off x="3200400" y="1981200"/>
            <a:ext cx="18133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rgbClr val="953735"/>
                </a:solidFill>
                <a:latin typeface="Calibri" pitchFamily="1" charset="0"/>
              </a:rPr>
              <a:t>X</a:t>
            </a:r>
            <a:r>
              <a:rPr lang="en-US" sz="2400" b="1" baseline="-25000" dirty="0" smtClean="0">
                <a:solidFill>
                  <a:srgbClr val="953735"/>
                </a:solidFill>
                <a:latin typeface="Calibri" pitchFamily="1" charset="0"/>
                <a:ea typeface="Arial Unicode MS" pitchFamily="1" charset="0"/>
                <a:cs typeface="Arial Unicode MS" pitchFamily="1" charset="0"/>
              </a:rPr>
              <a:t>3915</a:t>
            </a:r>
            <a:r>
              <a:rPr lang="en-US" sz="2400" b="1" dirty="0" smtClean="0">
                <a:solidFill>
                  <a:srgbClr val="953735"/>
                </a:solidFill>
                <a:latin typeface="Calibri" pitchFamily="1" charset="0"/>
              </a:rPr>
              <a:t> </a:t>
            </a:r>
            <a:r>
              <a:rPr lang="en-US" sz="2400" b="1" dirty="0" smtClean="0">
                <a:solidFill>
                  <a:srgbClr val="953735"/>
                </a:solidFill>
                <a:sym typeface="Wingdings" pitchFamily="1" charset="2"/>
              </a:rPr>
              <a:t></a:t>
            </a:r>
            <a:r>
              <a:rPr lang="en-US" sz="2400" b="1" dirty="0" smtClean="0">
                <a:solidFill>
                  <a:srgbClr val="953735"/>
                </a:solidFill>
                <a:latin typeface="Symbol" pitchFamily="1" charset="2"/>
                <a:sym typeface="Wingdings" pitchFamily="1" charset="2"/>
              </a:rPr>
              <a:t>ω</a:t>
            </a:r>
            <a:r>
              <a:rPr lang="en-US" sz="2400" b="1" dirty="0" smtClean="0">
                <a:solidFill>
                  <a:srgbClr val="953735"/>
                </a:solidFill>
                <a:sym typeface="Wingdings" pitchFamily="1" charset="2"/>
              </a:rPr>
              <a:t>J/</a:t>
            </a:r>
            <a:r>
              <a:rPr lang="en-US" sz="2400" b="1" dirty="0" smtClean="0">
                <a:solidFill>
                  <a:srgbClr val="953735"/>
                </a:solidFill>
                <a:latin typeface="Symbol" pitchFamily="1" charset="2"/>
                <a:sym typeface="Wingdings" pitchFamily="1" charset="2"/>
              </a:rPr>
              <a:t>ψ</a:t>
            </a:r>
            <a:endParaRPr lang="en-US" sz="2400" b="1" dirty="0">
              <a:solidFill>
                <a:srgbClr val="953735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2528881" y="1975630"/>
            <a:ext cx="1292420" cy="45804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686800" cy="685800"/>
          </a:xfrm>
        </p:spPr>
        <p:txBody>
          <a:bodyPr>
            <a:normAutofit fontScale="90000"/>
          </a:bodyPr>
          <a:lstStyle/>
          <a:p>
            <a:r>
              <a:rPr lang="en-US" altLang="zh-CN" sz="4000" b="1" dirty="0" smtClean="0">
                <a:solidFill>
                  <a:srgbClr val="0000CC"/>
                </a:solidFill>
                <a:latin typeface="Comic Sans MS" pitchFamily="1" charset="0"/>
                <a:ea typeface="SimSun" pitchFamily="2" charset="-122"/>
                <a:cs typeface="SimSun" pitchFamily="2" charset="-122"/>
              </a:rPr>
              <a:t>X(3915)</a:t>
            </a:r>
            <a:r>
              <a:rPr lang="en-US" altLang="zh-CN" sz="4000" b="1" dirty="0" smtClean="0">
                <a:solidFill>
                  <a:srgbClr val="0000CC"/>
                </a:solidFill>
                <a:latin typeface="Comic Sans MS" pitchFamily="1" charset="0"/>
                <a:ea typeface="SimSun" pitchFamily="2" charset="-122"/>
                <a:cs typeface="SimSun" pitchFamily="2" charset="-122"/>
                <a:sym typeface="Wingdings"/>
              </a:rPr>
              <a:t></a:t>
            </a:r>
            <a:r>
              <a:rPr lang="en-US" altLang="zh-CN" sz="4000" b="1" dirty="0" smtClean="0">
                <a:solidFill>
                  <a:srgbClr val="0000CC"/>
                </a:solidFill>
                <a:latin typeface="Symbol"/>
                <a:ea typeface="SimSun" pitchFamily="2" charset="-122"/>
                <a:cs typeface="SimSun" pitchFamily="2" charset="-122"/>
                <a:sym typeface="Wingdings"/>
              </a:rPr>
              <a:t>ω</a:t>
            </a:r>
            <a:r>
              <a:rPr lang="en-US" altLang="zh-CN" sz="4000" b="1" dirty="0" smtClean="0">
                <a:solidFill>
                  <a:srgbClr val="0000CC"/>
                </a:solidFill>
                <a:latin typeface="Comic Sans MS" pitchFamily="1" charset="0"/>
                <a:ea typeface="SimSun" pitchFamily="2" charset="-122"/>
                <a:cs typeface="SimSun" pitchFamily="2" charset="-122"/>
                <a:sym typeface="Wingdings"/>
              </a:rPr>
              <a:t>J/</a:t>
            </a:r>
            <a:r>
              <a:rPr lang="en-US" altLang="zh-CN" sz="4000" b="1" dirty="0" smtClean="0">
                <a:solidFill>
                  <a:srgbClr val="0000CC"/>
                </a:solidFill>
                <a:latin typeface="Symbol"/>
                <a:ea typeface="SimSun" pitchFamily="2" charset="-122"/>
                <a:cs typeface="SimSun" pitchFamily="2" charset="-122"/>
                <a:sym typeface="Wingdings"/>
              </a:rPr>
              <a:t>ψ</a:t>
            </a:r>
            <a:r>
              <a:rPr lang="en-US" altLang="zh-CN" sz="4000" b="1" dirty="0" smtClean="0">
                <a:solidFill>
                  <a:srgbClr val="0000CC"/>
                </a:solidFill>
                <a:latin typeface="Comic Sans MS" pitchFamily="1" charset="0"/>
                <a:ea typeface="SimSun" pitchFamily="2" charset="-122"/>
                <a:cs typeface="SimSun" pitchFamily="2" charset="-122"/>
              </a:rPr>
              <a:t> also seen by </a:t>
            </a:r>
            <a:r>
              <a:rPr lang="en-US" altLang="zh-CN" sz="4000" b="1" dirty="0" err="1" smtClean="0">
                <a:solidFill>
                  <a:srgbClr val="0000CC"/>
                </a:solidFill>
                <a:latin typeface="Comic Sans MS" pitchFamily="1" charset="0"/>
                <a:ea typeface="SimSun" pitchFamily="2" charset="-122"/>
                <a:cs typeface="SimSun" pitchFamily="2" charset="-122"/>
              </a:rPr>
              <a:t>BaBar</a:t>
            </a:r>
            <a:r>
              <a:rPr lang="en-US" altLang="zh-CN" sz="4000" b="1" dirty="0" smtClean="0">
                <a:solidFill>
                  <a:srgbClr val="0000CC"/>
                </a:solidFill>
                <a:latin typeface="Comic Sans MS" pitchFamily="1" charset="0"/>
                <a:ea typeface="SimSun" pitchFamily="2" charset="-122"/>
                <a:cs typeface="SimSun" pitchFamily="2" charset="-122"/>
              </a:rPr>
              <a:t> </a:t>
            </a:r>
            <a:endParaRPr lang="en-US" altLang="zh-CN" sz="4000" b="1" dirty="0">
              <a:solidFill>
                <a:srgbClr val="0000CC"/>
              </a:solidFill>
              <a:latin typeface="Symbol"/>
              <a:ea typeface="SimSun" pitchFamily="2" charset="-122"/>
              <a:cs typeface="SimSun" pitchFamily="2" charset="-122"/>
            </a:endParaRP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97125" y="914400"/>
            <a:ext cx="3313113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4648200"/>
            <a:ext cx="4486275" cy="151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Text Box 8"/>
          <p:cNvSpPr txBox="1">
            <a:spLocks noChangeArrowheads="1"/>
          </p:cNvSpPr>
          <p:nvPr/>
        </p:nvSpPr>
        <p:spPr bwMode="auto">
          <a:xfrm>
            <a:off x="5410200" y="1600200"/>
            <a:ext cx="14927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sz="2000" b="1" dirty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B</a:t>
            </a:r>
            <a:r>
              <a:rPr lang="en-US" altLang="zh-CN" sz="2000" b="1" baseline="30000" dirty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±</a:t>
            </a:r>
            <a:r>
              <a:rPr lang="en-US" altLang="zh-CN" sz="2000" b="1" dirty="0">
                <a:solidFill>
                  <a:srgbClr val="A50021"/>
                </a:solidFill>
                <a:ea typeface="SimSun" pitchFamily="2" charset="-122"/>
                <a:cs typeface="SimSun" pitchFamily="2" charset="-122"/>
                <a:sym typeface="Wingdings" pitchFamily="1" charset="2"/>
              </a:rPr>
              <a:t>K</a:t>
            </a:r>
            <a:r>
              <a:rPr lang="en-US" altLang="zh-CN" sz="2000" b="1" baseline="30000" dirty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  <a:sym typeface="Wingdings" pitchFamily="1" charset="2"/>
              </a:rPr>
              <a:t>±</a:t>
            </a:r>
            <a:r>
              <a:rPr lang="en-US" altLang="zh-CN" sz="2000" b="1" dirty="0" smtClean="0">
                <a:solidFill>
                  <a:srgbClr val="A50021"/>
                </a:solidFill>
                <a:latin typeface="Symbol" pitchFamily="1" charset="2"/>
                <a:ea typeface="SimSun" pitchFamily="2" charset="-122"/>
                <a:cs typeface="SimSun" pitchFamily="2" charset="-122"/>
                <a:sym typeface="Wingdings" pitchFamily="1" charset="2"/>
              </a:rPr>
              <a:t>ωJ</a:t>
            </a:r>
            <a:r>
              <a:rPr lang="en-US" altLang="zh-CN" sz="2000" b="1" dirty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  <a:sym typeface="Wingdings" pitchFamily="1" charset="2"/>
              </a:rPr>
              <a:t>/</a:t>
            </a:r>
            <a:r>
              <a:rPr lang="en-US" altLang="zh-CN" sz="2000" b="1" dirty="0" smtClean="0">
                <a:solidFill>
                  <a:srgbClr val="A50021"/>
                </a:solidFill>
                <a:latin typeface="Symbol" pitchFamily="1" charset="2"/>
                <a:ea typeface="SimSun" pitchFamily="2" charset="-122"/>
                <a:cs typeface="SimSun" pitchFamily="2" charset="-122"/>
                <a:sym typeface="Wingdings" pitchFamily="1" charset="2"/>
              </a:rPr>
              <a:t>ψ</a:t>
            </a:r>
            <a:endParaRPr lang="en-US" altLang="zh-CN" sz="2000" b="1" dirty="0">
              <a:solidFill>
                <a:srgbClr val="A50021"/>
              </a:solidFill>
              <a:latin typeface="Symbol" pitchFamily="1" charset="2"/>
              <a:ea typeface="SimSun" pitchFamily="2" charset="-122"/>
              <a:cs typeface="SimSun" pitchFamily="2" charset="-122"/>
            </a:endParaRPr>
          </a:p>
        </p:txBody>
      </p:sp>
      <p:sp>
        <p:nvSpPr>
          <p:cNvPr id="55302" name="Text Box 9"/>
          <p:cNvSpPr txBox="1">
            <a:spLocks noChangeArrowheads="1"/>
          </p:cNvSpPr>
          <p:nvPr/>
        </p:nvSpPr>
        <p:spPr bwMode="auto">
          <a:xfrm>
            <a:off x="5562600" y="2667000"/>
            <a:ext cx="14476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sz="2000" b="1" dirty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B</a:t>
            </a:r>
            <a:r>
              <a:rPr lang="en-US" altLang="zh-CN" sz="2000" b="1" baseline="30000" dirty="0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0</a:t>
            </a:r>
            <a:r>
              <a:rPr lang="en-US" altLang="zh-CN" sz="2000" b="1" dirty="0">
                <a:solidFill>
                  <a:srgbClr val="A50021"/>
                </a:solidFill>
                <a:ea typeface="SimSun" pitchFamily="2" charset="-122"/>
                <a:cs typeface="SimSun" pitchFamily="2" charset="-122"/>
                <a:sym typeface="Wingdings" pitchFamily="1" charset="2"/>
              </a:rPr>
              <a:t></a:t>
            </a:r>
            <a:r>
              <a:rPr lang="en-US" altLang="zh-CN" sz="2000" b="1" dirty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  <a:sym typeface="Wingdings" pitchFamily="1" charset="2"/>
              </a:rPr>
              <a:t>K</a:t>
            </a:r>
            <a:r>
              <a:rPr lang="en-US" altLang="zh-CN" sz="2000" b="1" baseline="-25000" dirty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  <a:sym typeface="Wingdings" pitchFamily="1" charset="2"/>
              </a:rPr>
              <a:t>S</a:t>
            </a:r>
            <a:r>
              <a:rPr lang="en-US" altLang="zh-CN" sz="2000" b="1" dirty="0" smtClean="0">
                <a:solidFill>
                  <a:srgbClr val="A50021"/>
                </a:solidFill>
                <a:latin typeface="Symbol" pitchFamily="1" charset="2"/>
                <a:ea typeface="SimSun" pitchFamily="2" charset="-122"/>
                <a:cs typeface="SimSun" pitchFamily="2" charset="-122"/>
                <a:sym typeface="Wingdings" pitchFamily="1" charset="2"/>
              </a:rPr>
              <a:t>ω</a:t>
            </a:r>
            <a:r>
              <a:rPr lang="en-US" altLang="zh-CN" sz="2000" b="1" dirty="0" smtClean="0">
                <a:solidFill>
                  <a:srgbClr val="A50021"/>
                </a:solidFill>
                <a:ea typeface="SimSun" pitchFamily="2" charset="-122"/>
                <a:cs typeface="SimSun" pitchFamily="2" charset="-122"/>
                <a:sym typeface="Wingdings" pitchFamily="1" charset="2"/>
              </a:rPr>
              <a:t>J/ψ</a:t>
            </a:r>
            <a:endParaRPr lang="en-US" altLang="zh-CN" sz="2000" b="1" dirty="0">
              <a:solidFill>
                <a:srgbClr val="A50021"/>
              </a:solidFill>
              <a:latin typeface="Symbol" pitchFamily="1" charset="2"/>
              <a:ea typeface="SimSun" pitchFamily="2" charset="-122"/>
              <a:cs typeface="SimSun" pitchFamily="2" charset="-122"/>
            </a:endParaRPr>
          </a:p>
        </p:txBody>
      </p:sp>
      <p:sp>
        <p:nvSpPr>
          <p:cNvPr id="55303" name="Text Box 11"/>
          <p:cNvSpPr txBox="1">
            <a:spLocks noChangeArrowheads="1"/>
          </p:cNvSpPr>
          <p:nvPr/>
        </p:nvSpPr>
        <p:spPr bwMode="auto">
          <a:xfrm>
            <a:off x="4648200" y="4267200"/>
            <a:ext cx="1044575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b="1">
                <a:latin typeface="Symbol" pitchFamily="1" charset="2"/>
                <a:ea typeface="SimSun" pitchFamily="2" charset="-122"/>
                <a:cs typeface="SimSun" pitchFamily="2" charset="-122"/>
              </a:rPr>
              <a:t>M(w</a:t>
            </a:r>
            <a:r>
              <a:rPr lang="en-US" altLang="zh-CN" b="1">
                <a:ea typeface="SimSun" pitchFamily="2" charset="-122"/>
                <a:cs typeface="SimSun" pitchFamily="2" charset="-122"/>
              </a:rPr>
              <a:t>J</a:t>
            </a:r>
            <a:r>
              <a:rPr lang="en-US" altLang="zh-CN" b="1">
                <a:latin typeface="Symbol" pitchFamily="1" charset="2"/>
                <a:ea typeface="SimSun" pitchFamily="2" charset="-122"/>
                <a:cs typeface="SimSun" pitchFamily="2" charset="-122"/>
              </a:rPr>
              <a:t>/y</a:t>
            </a:r>
            <a:r>
              <a:rPr lang="en-US" altLang="zh-CN" b="1">
                <a:ea typeface="SimSun" pitchFamily="2" charset="-122"/>
                <a:cs typeface="SimSun" pitchFamily="2" charset="-122"/>
              </a:rPr>
              <a:t>)</a:t>
            </a:r>
          </a:p>
        </p:txBody>
      </p:sp>
      <p:sp>
        <p:nvSpPr>
          <p:cNvPr id="55304" name="Text Box 12"/>
          <p:cNvSpPr txBox="1">
            <a:spLocks noChangeArrowheads="1"/>
          </p:cNvSpPr>
          <p:nvPr/>
        </p:nvSpPr>
        <p:spPr bwMode="auto">
          <a:xfrm>
            <a:off x="5715000" y="3657600"/>
            <a:ext cx="733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sz="2000" b="1">
                <a:solidFill>
                  <a:srgbClr val="A50021"/>
                </a:solidFill>
                <a:ea typeface="SimSun" pitchFamily="2" charset="-122"/>
                <a:cs typeface="SimSun" pitchFamily="2" charset="-122"/>
              </a:rPr>
              <a:t>ratio</a:t>
            </a:r>
            <a:endParaRPr lang="en-US" altLang="zh-CN" sz="2000" b="1">
              <a:solidFill>
                <a:srgbClr val="A50021"/>
              </a:solidFill>
              <a:latin typeface="Symbol" pitchFamily="1" charset="2"/>
              <a:ea typeface="SimSun" pitchFamily="2" charset="-122"/>
              <a:cs typeface="SimSun" pitchFamily="2" charset="-122"/>
            </a:endParaRPr>
          </a:p>
        </p:txBody>
      </p:sp>
      <p:sp>
        <p:nvSpPr>
          <p:cNvPr id="55305" name="Text Box 13"/>
          <p:cNvSpPr txBox="1">
            <a:spLocks noChangeArrowheads="1"/>
          </p:cNvSpPr>
          <p:nvPr/>
        </p:nvSpPr>
        <p:spPr bwMode="auto">
          <a:xfrm>
            <a:off x="1676400" y="6172200"/>
            <a:ext cx="60241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b="1" dirty="0">
                <a:solidFill>
                  <a:srgbClr val="663300"/>
                </a:solidFill>
                <a:latin typeface="Comic Sans MS" pitchFamily="1" charset="0"/>
                <a:ea typeface="SimSun" pitchFamily="2" charset="-122"/>
                <a:cs typeface="SimSun" pitchFamily="2" charset="-122"/>
              </a:rPr>
              <a:t>Some discrepancy in M &amp;</a:t>
            </a:r>
            <a:r>
              <a:rPr lang="en-US" altLang="zh-CN" b="1" dirty="0" smtClean="0">
                <a:solidFill>
                  <a:srgbClr val="663300"/>
                </a:solidFill>
                <a:latin typeface="Comic Sans MS" pitchFamily="1" charset="0"/>
                <a:ea typeface="SimSun" pitchFamily="2" charset="-122"/>
                <a:cs typeface="SimSun" pitchFamily="2" charset="-122"/>
              </a:rPr>
              <a:t> </a:t>
            </a:r>
            <a:r>
              <a:rPr lang="en-US" altLang="zh-CN" b="1" dirty="0" err="1" smtClean="0">
                <a:solidFill>
                  <a:srgbClr val="663300"/>
                </a:solidFill>
                <a:latin typeface="Symbol" pitchFamily="1" charset="2"/>
                <a:ea typeface="SimSun" pitchFamily="2" charset="-122"/>
                <a:cs typeface="SimSun" pitchFamily="2" charset="-122"/>
              </a:rPr>
              <a:t>Γ</a:t>
            </a:r>
            <a:r>
              <a:rPr lang="en-US" altLang="zh-CN" b="1" dirty="0" smtClean="0">
                <a:solidFill>
                  <a:srgbClr val="663300"/>
                </a:solidFill>
                <a:latin typeface="Comic Sans MS" pitchFamily="1" charset="0"/>
                <a:ea typeface="SimSun" pitchFamily="2" charset="-122"/>
                <a:cs typeface="SimSun" pitchFamily="2" charset="-122"/>
              </a:rPr>
              <a:t>; </a:t>
            </a:r>
            <a:r>
              <a:rPr lang="en-US" altLang="zh-CN" b="1" dirty="0">
                <a:solidFill>
                  <a:srgbClr val="663300"/>
                </a:solidFill>
                <a:latin typeface="Comic Sans MS" pitchFamily="1" charset="0"/>
                <a:ea typeface="SimSun" pitchFamily="2" charset="-122"/>
                <a:cs typeface="SimSun" pitchFamily="2" charset="-122"/>
              </a:rPr>
              <a:t>general features agree</a:t>
            </a:r>
          </a:p>
        </p:txBody>
      </p:sp>
      <p:sp>
        <p:nvSpPr>
          <p:cNvPr id="55306" name="Rectangle 17"/>
          <p:cNvSpPr>
            <a:spLocks noChangeArrowheads="1"/>
          </p:cNvSpPr>
          <p:nvPr/>
        </p:nvSpPr>
        <p:spPr bwMode="auto">
          <a:xfrm>
            <a:off x="5638800" y="914400"/>
            <a:ext cx="2590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altLang="zh-CN" sz="1600">
                <a:ea typeface="SimSun" pitchFamily="2" charset="-122"/>
                <a:cs typeface="SimSun" pitchFamily="2" charset="-122"/>
                <a:sym typeface="Wingdings" pitchFamily="1" charset="2"/>
              </a:rPr>
              <a:t>BaBar PRL 101, 082001</a:t>
            </a:r>
            <a:endParaRPr lang="it-IT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819" y="1400257"/>
            <a:ext cx="5545487" cy="33324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1819" y="5018719"/>
            <a:ext cx="72951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  <a:latin typeface="Comic Sans MS"/>
              </a:rPr>
              <a:t>If it’s the </a:t>
            </a:r>
            <a:r>
              <a:rPr lang="en-US" sz="2800" b="1" dirty="0" smtClean="0">
                <a:solidFill>
                  <a:srgbClr val="800000"/>
                </a:solidFill>
                <a:latin typeface="Comic Sans MS"/>
              </a:rPr>
              <a:t>correct</a:t>
            </a:r>
            <a:r>
              <a:rPr lang="en-US" sz="2400" dirty="0" smtClean="0">
                <a:solidFill>
                  <a:srgbClr val="800000"/>
                </a:solidFill>
                <a:latin typeface="Comic Sans MS"/>
              </a:rPr>
              <a:t> piece, it </a:t>
            </a:r>
            <a:r>
              <a:rPr lang="en-US" sz="2800" b="1" dirty="0" smtClean="0">
                <a:solidFill>
                  <a:srgbClr val="800000"/>
                </a:solidFill>
                <a:latin typeface="Comic Sans MS"/>
              </a:rPr>
              <a:t>“snaps” </a:t>
            </a:r>
            <a:r>
              <a:rPr lang="en-US" sz="2400" dirty="0" smtClean="0">
                <a:solidFill>
                  <a:srgbClr val="800000"/>
                </a:solidFill>
                <a:latin typeface="Comic Sans MS"/>
              </a:rPr>
              <a:t>into place</a:t>
            </a:r>
          </a:p>
          <a:p>
            <a:endParaRPr lang="en-US" sz="2400" dirty="0" smtClean="0">
              <a:solidFill>
                <a:srgbClr val="800000"/>
              </a:solidFill>
              <a:latin typeface="Comic Sans MS"/>
            </a:endParaRPr>
          </a:p>
          <a:p>
            <a:r>
              <a:rPr lang="en-US" sz="2400" dirty="0" smtClean="0">
                <a:solidFill>
                  <a:srgbClr val="800000"/>
                </a:solidFill>
                <a:latin typeface="Comic Sans MS"/>
              </a:rPr>
              <a:t>If you have to </a:t>
            </a:r>
            <a:r>
              <a:rPr lang="en-US" sz="2800" b="1" dirty="0" smtClean="0">
                <a:solidFill>
                  <a:srgbClr val="800000"/>
                </a:solidFill>
                <a:latin typeface="Comic Sans MS"/>
              </a:rPr>
              <a:t>push hard</a:t>
            </a:r>
            <a:r>
              <a:rPr lang="en-US" sz="2400" dirty="0" smtClean="0">
                <a:solidFill>
                  <a:srgbClr val="800000"/>
                </a:solidFill>
                <a:latin typeface="Comic Sans MS"/>
              </a:rPr>
              <a:t>, it‘s the </a:t>
            </a:r>
            <a:r>
              <a:rPr lang="en-US" sz="2800" b="1" dirty="0" smtClean="0">
                <a:solidFill>
                  <a:srgbClr val="800000"/>
                </a:solidFill>
                <a:latin typeface="Comic Sans MS"/>
              </a:rPr>
              <a:t>wrong</a:t>
            </a:r>
            <a:r>
              <a:rPr lang="en-US" sz="2400" dirty="0" smtClean="0">
                <a:solidFill>
                  <a:srgbClr val="800000"/>
                </a:solidFill>
                <a:latin typeface="Comic Sans MS"/>
              </a:rPr>
              <a:t> piece</a:t>
            </a:r>
            <a:endParaRPr lang="en-US" sz="2400" dirty="0">
              <a:solidFill>
                <a:srgbClr val="800000"/>
              </a:solidFill>
              <a:latin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1528" y="3149567"/>
            <a:ext cx="654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J/ψ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66720" y="2480809"/>
            <a:ext cx="654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90"/>
                </a:solidFill>
              </a:rPr>
              <a:t>ψ</a:t>
            </a:r>
            <a:r>
              <a:rPr lang="en-US" sz="2400" b="1" dirty="0" smtClean="0">
                <a:solidFill>
                  <a:srgbClr val="000090"/>
                </a:solidFill>
              </a:rPr>
              <a:t>’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39658" y="1643389"/>
            <a:ext cx="654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90"/>
                </a:solidFill>
              </a:rPr>
              <a:t>ψ</a:t>
            </a:r>
            <a:r>
              <a:rPr lang="en-US" sz="2400" b="1" dirty="0" smtClean="0">
                <a:solidFill>
                  <a:srgbClr val="000090"/>
                </a:solidFill>
              </a:rPr>
              <a:t>’’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31479" y="2759122"/>
            <a:ext cx="654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90"/>
                </a:solidFill>
              </a:rPr>
              <a:t>η</a:t>
            </a:r>
            <a:r>
              <a:rPr lang="en-US" sz="2400" b="1" baseline="-25000" dirty="0" err="1" smtClean="0">
                <a:solidFill>
                  <a:srgbClr val="000090"/>
                </a:solidFill>
              </a:rPr>
              <a:t>c</a:t>
            </a:r>
            <a:endParaRPr lang="en-US" sz="2400" b="1" baseline="-25000" dirty="0">
              <a:solidFill>
                <a:srgbClr val="00009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29641" y="1791131"/>
            <a:ext cx="654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90"/>
                </a:solidFill>
              </a:rPr>
              <a:t>η</a:t>
            </a:r>
            <a:r>
              <a:rPr lang="en-US" sz="2400" b="1" baseline="-25000" dirty="0" err="1" smtClean="0">
                <a:solidFill>
                  <a:srgbClr val="000090"/>
                </a:solidFill>
              </a:rPr>
              <a:t>c</a:t>
            </a:r>
            <a:endParaRPr lang="en-US" sz="2400" b="1" baseline="-25000" dirty="0">
              <a:solidFill>
                <a:srgbClr val="00009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66720" y="2433329"/>
            <a:ext cx="654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90"/>
                </a:solidFill>
              </a:rPr>
              <a:t>ψ</a:t>
            </a:r>
            <a:r>
              <a:rPr lang="en-US" sz="2400" b="1" dirty="0" smtClean="0">
                <a:solidFill>
                  <a:srgbClr val="000090"/>
                </a:solidFill>
              </a:rPr>
              <a:t>’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38003" y="1829224"/>
            <a:ext cx="382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’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48301" y="3380399"/>
            <a:ext cx="654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χ</a:t>
            </a:r>
            <a:r>
              <a:rPr lang="en-US" sz="2400" b="1" baseline="-25000" dirty="0" smtClean="0">
                <a:solidFill>
                  <a:srgbClr val="000090"/>
                </a:solidFill>
              </a:rPr>
              <a:t>c0</a:t>
            </a:r>
            <a:endParaRPr lang="en-US" sz="2400" b="1" baseline="-25000" dirty="0">
              <a:solidFill>
                <a:srgbClr val="00009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25173" y="2818472"/>
            <a:ext cx="654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χ</a:t>
            </a:r>
            <a:r>
              <a:rPr lang="en-US" sz="2400" b="1" baseline="-25000" dirty="0" smtClean="0">
                <a:solidFill>
                  <a:srgbClr val="000090"/>
                </a:solidFill>
              </a:rPr>
              <a:t>c1</a:t>
            </a:r>
            <a:endParaRPr lang="en-US" sz="2400" b="1" baseline="-25000" dirty="0">
              <a:solidFill>
                <a:srgbClr val="00009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54825" y="1791131"/>
            <a:ext cx="654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χ</a:t>
            </a:r>
            <a:r>
              <a:rPr lang="en-US" sz="2400" b="1" baseline="-25000" dirty="0" smtClean="0">
                <a:solidFill>
                  <a:srgbClr val="000090"/>
                </a:solidFill>
              </a:rPr>
              <a:t>c2</a:t>
            </a:r>
            <a:endParaRPr lang="en-US" sz="2400" b="1" baseline="-25000" dirty="0">
              <a:solidFill>
                <a:srgbClr val="00009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83911" y="2338369"/>
            <a:ext cx="654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90"/>
                </a:solidFill>
              </a:rPr>
              <a:t>h</a:t>
            </a:r>
            <a:r>
              <a:rPr lang="en-US" sz="2400" b="1" baseline="-25000" dirty="0" err="1" smtClean="0">
                <a:solidFill>
                  <a:srgbClr val="000090"/>
                </a:solidFill>
              </a:rPr>
              <a:t>c</a:t>
            </a:r>
            <a:endParaRPr lang="en-US" sz="2400" b="1" baseline="-25000" dirty="0">
              <a:solidFill>
                <a:srgbClr val="00009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76847" y="1388816"/>
            <a:ext cx="654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χ</a:t>
            </a:r>
            <a:r>
              <a:rPr lang="en-US" sz="2400" b="1" baseline="-25000" dirty="0" smtClean="0">
                <a:solidFill>
                  <a:srgbClr val="000090"/>
                </a:solidFill>
              </a:rPr>
              <a:t>c0</a:t>
            </a:r>
            <a:endParaRPr lang="en-US" sz="2400" b="1" baseline="-25000" dirty="0">
              <a:solidFill>
                <a:srgbClr val="00009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36171" y="1417638"/>
            <a:ext cx="382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’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75454" y="1331949"/>
            <a:ext cx="654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90"/>
                </a:solidFill>
              </a:rPr>
              <a:t>ψ</a:t>
            </a:r>
            <a:r>
              <a:rPr lang="en-US" sz="2400" b="1" dirty="0" smtClean="0">
                <a:solidFill>
                  <a:srgbClr val="000090"/>
                </a:solidFill>
              </a:rPr>
              <a:t>’’’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289134" y="213660"/>
            <a:ext cx="8229600" cy="84115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Lesson from 20</a:t>
            </a:r>
            <a:r>
              <a:rPr lang="en-US" baseline="30000" dirty="0" smtClean="0"/>
              <a:t>th</a:t>
            </a:r>
            <a:r>
              <a:rPr lang="en-US" dirty="0" smtClean="0"/>
              <a:t> century experiments</a:t>
            </a:r>
            <a:endParaRPr lang="en-US" dirty="0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772284" y="4103204"/>
            <a:ext cx="406060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48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Jigsaw Puzzle</a:t>
            </a:r>
            <a:r>
              <a:rPr kumimoji="0" lang="en-US" sz="4148" b="0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963" b="0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kumimoji="0" lang="en-US" sz="2963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拼图游戏)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2" y="2066937"/>
            <a:ext cx="1775127" cy="177512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71819" y="3426566"/>
            <a:ext cx="784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Jigsaw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Also seen in </a:t>
            </a:r>
            <a:r>
              <a:rPr lang="en-US" dirty="0" smtClean="0">
                <a:latin typeface="Symbol"/>
              </a:rPr>
              <a:t>γγ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>
                <a:latin typeface="Symbol"/>
                <a:sym typeface="Wingdings"/>
              </a:rPr>
              <a:t>ω</a:t>
            </a:r>
            <a:r>
              <a:rPr lang="en-US" dirty="0" smtClean="0">
                <a:sym typeface="Wingdings"/>
              </a:rPr>
              <a:t>J/</a:t>
            </a:r>
            <a:r>
              <a:rPr lang="en-US" dirty="0" smtClean="0">
                <a:latin typeface="Symbol"/>
                <a:sym typeface="Wingdings"/>
              </a:rPr>
              <a:t>ψ</a:t>
            </a:r>
            <a:endParaRPr lang="en-US" dirty="0">
              <a:latin typeface="Symbol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3672" y="4102157"/>
            <a:ext cx="2911171" cy="216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996342" y="4472103"/>
            <a:ext cx="73740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 smtClean="0">
                <a:solidFill>
                  <a:srgbClr val="800000"/>
                </a:solidFill>
                <a:sym typeface="Wingdings"/>
              </a:rPr>
              <a:t>BaBar</a:t>
            </a:r>
            <a:endParaRPr lang="en-US" dirty="0" smtClean="0">
              <a:solidFill>
                <a:srgbClr val="800000"/>
              </a:solidFill>
              <a:sym typeface="Wingdings"/>
            </a:endParaRPr>
          </a:p>
          <a:p>
            <a:r>
              <a:rPr lang="en-US" sz="1400" dirty="0" smtClean="0">
                <a:solidFill>
                  <a:srgbClr val="800000"/>
                </a:solidFill>
                <a:sym typeface="Wingdings"/>
              </a:rPr>
              <a:t>2012</a:t>
            </a:r>
            <a:endParaRPr lang="en-US" sz="1400" dirty="0" smtClean="0">
              <a:solidFill>
                <a:srgbClr val="8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46782" y="4764491"/>
            <a:ext cx="123623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M=3919± 3 </a:t>
            </a:r>
            <a:r>
              <a:rPr lang="en-US" sz="1200" dirty="0" err="1" smtClean="0">
                <a:solidFill>
                  <a:srgbClr val="0000FF"/>
                </a:solidFill>
              </a:rPr>
              <a:t>MeV</a:t>
            </a:r>
            <a:endParaRPr lang="en-US" sz="1200" dirty="0" smtClean="0">
              <a:solidFill>
                <a:srgbClr val="0000FF"/>
              </a:solidFill>
            </a:endParaRPr>
          </a:p>
          <a:p>
            <a:r>
              <a:rPr lang="en-US" sz="1200" dirty="0" err="1" smtClean="0">
                <a:solidFill>
                  <a:srgbClr val="0000FF"/>
                </a:solidFill>
                <a:latin typeface="Symbol"/>
              </a:rPr>
              <a:t>Γ</a:t>
            </a:r>
            <a:r>
              <a:rPr lang="en-US" sz="1200" dirty="0" smtClean="0">
                <a:solidFill>
                  <a:srgbClr val="0000FF"/>
                </a:solidFill>
              </a:rPr>
              <a:t>= 13 ± 7 </a:t>
            </a:r>
            <a:r>
              <a:rPr lang="en-US" sz="1200" dirty="0" err="1" smtClean="0">
                <a:solidFill>
                  <a:srgbClr val="0000FF"/>
                </a:solidFill>
              </a:rPr>
              <a:t>MeV</a:t>
            </a:r>
            <a:endParaRPr lang="en-US" sz="1200" dirty="0">
              <a:solidFill>
                <a:srgbClr val="0000FF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rot="10800000">
            <a:off x="3881200" y="4995324"/>
            <a:ext cx="364936" cy="1588"/>
          </a:xfrm>
          <a:prstGeom prst="straightConnector1">
            <a:avLst/>
          </a:prstGeom>
          <a:ln w="127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641656" y="6097475"/>
            <a:ext cx="97646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sym typeface="Wingdings"/>
              </a:rPr>
              <a:t>M(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Symbol" charset="2"/>
              </a:rPr>
              <a:t>ω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J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Symbol" charset="2"/>
              </a:rPr>
              <a:t>/ψ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8613" y="955602"/>
            <a:ext cx="1871801" cy="1740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2305361" y="1375087"/>
            <a:ext cx="368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0090"/>
                </a:solidFill>
                <a:latin typeface="Symbol"/>
              </a:rPr>
              <a:t>ω</a:t>
            </a:r>
            <a:endParaRPr lang="en-US" sz="2000" dirty="0">
              <a:solidFill>
                <a:srgbClr val="000090"/>
              </a:solidFill>
              <a:latin typeface="Symbo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4697" y="2049800"/>
            <a:ext cx="4197297" cy="189443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342636" y="2444363"/>
            <a:ext cx="127470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M=3915 ± 5 </a:t>
            </a:r>
            <a:r>
              <a:rPr lang="en-US" sz="1200" dirty="0" err="1" smtClean="0">
                <a:solidFill>
                  <a:srgbClr val="0000FF"/>
                </a:solidFill>
              </a:rPr>
              <a:t>MeV</a:t>
            </a:r>
            <a:endParaRPr lang="en-US" sz="1200" dirty="0" smtClean="0">
              <a:solidFill>
                <a:srgbClr val="0000FF"/>
              </a:solidFill>
            </a:endParaRPr>
          </a:p>
          <a:p>
            <a:r>
              <a:rPr lang="en-US" sz="1200" dirty="0" err="1" smtClean="0">
                <a:solidFill>
                  <a:srgbClr val="0000FF"/>
                </a:solidFill>
                <a:latin typeface="Symbol"/>
              </a:rPr>
              <a:t>Γ</a:t>
            </a:r>
            <a:r>
              <a:rPr lang="en-US" sz="1200" dirty="0" smtClean="0">
                <a:solidFill>
                  <a:srgbClr val="0000FF"/>
                </a:solidFill>
              </a:rPr>
              <a:t>= 17 ± 11 </a:t>
            </a:r>
            <a:r>
              <a:rPr lang="en-US" sz="1200" dirty="0" err="1" smtClean="0">
                <a:solidFill>
                  <a:srgbClr val="0000FF"/>
                </a:solidFill>
              </a:rPr>
              <a:t>MeV</a:t>
            </a:r>
            <a:endParaRPr lang="en-US" sz="1200" dirty="0">
              <a:solidFill>
                <a:srgbClr val="0000FF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3977700" y="2683870"/>
            <a:ext cx="364936" cy="1588"/>
          </a:xfrm>
          <a:prstGeom prst="straightConnector1">
            <a:avLst/>
          </a:prstGeom>
          <a:ln w="127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2195431" y="2613640"/>
            <a:ext cx="64588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sym typeface="Wingdings"/>
              </a:rPr>
              <a:t>Belle</a:t>
            </a:r>
          </a:p>
          <a:p>
            <a:r>
              <a:rPr lang="en-US" sz="1400" dirty="0" smtClean="0">
                <a:solidFill>
                  <a:srgbClr val="800000"/>
                </a:solidFill>
                <a:sym typeface="Wingdings"/>
              </a:rPr>
              <a:t>2010</a:t>
            </a:r>
            <a:endParaRPr lang="en-US" sz="1400" dirty="0" smtClean="0">
              <a:solidFill>
                <a:srgbClr val="800000"/>
              </a:solidFill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4508195" y="1989564"/>
            <a:ext cx="12165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800000"/>
                </a:solidFill>
                <a:latin typeface="Symbol"/>
                <a:sym typeface="Wingdings"/>
              </a:rPr>
              <a:t>γγ</a:t>
            </a:r>
            <a:r>
              <a:rPr lang="en-US" dirty="0" smtClean="0">
                <a:solidFill>
                  <a:srgbClr val="800000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800000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rgbClr val="800000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800000"/>
                </a:solidFill>
                <a:latin typeface="Symbol" charset="2"/>
              </a:rPr>
              <a:t>ω</a:t>
            </a:r>
            <a:r>
              <a:rPr lang="en-US" dirty="0" smtClean="0">
                <a:solidFill>
                  <a:srgbClr val="800000"/>
                </a:solidFill>
              </a:rPr>
              <a:t>J</a:t>
            </a:r>
            <a:r>
              <a:rPr lang="en-US" dirty="0" smtClean="0">
                <a:solidFill>
                  <a:srgbClr val="800000"/>
                </a:solidFill>
                <a:latin typeface="Symbol" charset="2"/>
              </a:rPr>
              <a:t>/</a:t>
            </a:r>
            <a:r>
              <a:rPr lang="en-US" dirty="0" smtClean="0">
                <a:solidFill>
                  <a:srgbClr val="800000"/>
                </a:solidFill>
              </a:rPr>
              <a:t>ψ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27619" y="3765608"/>
            <a:ext cx="97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sym typeface="Wingdings"/>
              </a:rPr>
              <a:t>M(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Symbol" charset="2"/>
              </a:rPr>
              <a:t>ω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J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Symbol" charset="2"/>
              </a:rPr>
              <a:t>/ψ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842593" y="1561589"/>
            <a:ext cx="221388" cy="529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1010822">
            <a:off x="1946323" y="1908208"/>
            <a:ext cx="381000" cy="1511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763106" y="1672721"/>
            <a:ext cx="233922" cy="34779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725753" y="1660269"/>
            <a:ext cx="368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X</a:t>
            </a:r>
            <a:endParaRPr lang="en-US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2269806" y="1850025"/>
            <a:ext cx="556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J/</a:t>
            </a:r>
            <a:r>
              <a:rPr lang="en-US" sz="2000" dirty="0" smtClean="0">
                <a:solidFill>
                  <a:srgbClr val="000090"/>
                </a:solidFill>
                <a:latin typeface="Symbol"/>
              </a:rPr>
              <a:t>ψ</a:t>
            </a:r>
            <a:endParaRPr lang="en-US" sz="2000" dirty="0">
              <a:solidFill>
                <a:srgbClr val="000090"/>
              </a:solidFill>
              <a:latin typeface="Symbol"/>
            </a:endParaRPr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4147535" y="4171468"/>
            <a:ext cx="12165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800000"/>
                </a:solidFill>
                <a:latin typeface="Symbol"/>
                <a:sym typeface="Wingdings"/>
              </a:rPr>
              <a:t>γγ</a:t>
            </a:r>
            <a:r>
              <a:rPr lang="en-US" dirty="0" smtClean="0">
                <a:solidFill>
                  <a:srgbClr val="800000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800000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rgbClr val="800000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800000"/>
                </a:solidFill>
                <a:latin typeface="Symbol" charset="2"/>
              </a:rPr>
              <a:t>ω</a:t>
            </a:r>
            <a:r>
              <a:rPr lang="en-US" dirty="0" smtClean="0">
                <a:solidFill>
                  <a:srgbClr val="800000"/>
                </a:solidFill>
              </a:rPr>
              <a:t>J</a:t>
            </a:r>
            <a:r>
              <a:rPr lang="en-US" dirty="0" smtClean="0">
                <a:solidFill>
                  <a:srgbClr val="800000"/>
                </a:solidFill>
                <a:latin typeface="Symbol" charset="2"/>
              </a:rPr>
              <a:t>/</a:t>
            </a:r>
            <a:r>
              <a:rPr lang="en-US" dirty="0" smtClean="0">
                <a:solidFill>
                  <a:srgbClr val="800000"/>
                </a:solidFill>
              </a:rPr>
              <a:t>ψ</a:t>
            </a:r>
          </a:p>
        </p:txBody>
      </p:sp>
      <p:sp>
        <p:nvSpPr>
          <p:cNvPr id="24" name="Right Arrow 23"/>
          <p:cNvSpPr/>
          <p:nvPr/>
        </p:nvSpPr>
        <p:spPr>
          <a:xfrm rot="21032558">
            <a:off x="1978348" y="1605272"/>
            <a:ext cx="347728" cy="171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624" y="0"/>
            <a:ext cx="8492905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BaBar</a:t>
            </a:r>
            <a:r>
              <a:rPr lang="en-US" dirty="0" smtClean="0"/>
              <a:t> measurements determine J</a:t>
            </a:r>
            <a:r>
              <a:rPr lang="en-US" baseline="30000" dirty="0" smtClean="0"/>
              <a:t>PC</a:t>
            </a:r>
            <a:r>
              <a:rPr lang="en-US" dirty="0" smtClean="0"/>
              <a:t>=0</a:t>
            </a:r>
            <a:r>
              <a:rPr lang="en-US" baseline="30000" dirty="0" smtClean="0"/>
              <a:t>++</a:t>
            </a:r>
            <a:endParaRPr lang="en-US" baseline="30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8444" y="2268505"/>
            <a:ext cx="3701310" cy="2962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00240" y="1652524"/>
            <a:ext cx="3777214" cy="3504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Connector 4"/>
          <p:cNvCxnSpPr/>
          <p:nvPr/>
        </p:nvCxnSpPr>
        <p:spPr>
          <a:xfrm>
            <a:off x="1864515" y="3404675"/>
            <a:ext cx="1341698" cy="540232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 rot="1652068">
            <a:off x="2749369" y="3622209"/>
            <a:ext cx="75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Beam axis 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188367" y="3885429"/>
            <a:ext cx="1341698" cy="540232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16263" y="3791823"/>
            <a:ext cx="46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Symbol" pitchFamily="18" charset="2"/>
              </a:rPr>
              <a:t>q</a:t>
            </a:r>
            <a:r>
              <a:rPr lang="en-US" baseline="-25000" dirty="0" err="1" smtClean="0">
                <a:latin typeface="Berlin Sans FB" pitchFamily="34" charset="0"/>
                <a:ea typeface="SimHei" pitchFamily="49" charset="-122"/>
              </a:rPr>
              <a:t>l</a:t>
            </a:r>
            <a:r>
              <a:rPr lang="en-US" baseline="30000" dirty="0" smtClean="0"/>
              <a:t>*</a:t>
            </a:r>
            <a:endParaRPr lang="en-US" baseline="300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537088" y="2612615"/>
            <a:ext cx="1341698" cy="540232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949268" y="2212554"/>
            <a:ext cx="513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Symbol" pitchFamily="18" charset="2"/>
              </a:rPr>
              <a:t>q</a:t>
            </a:r>
            <a:r>
              <a:rPr lang="en-US" baseline="-25000" dirty="0" err="1" smtClean="0">
                <a:latin typeface="Berlin Sans FB" pitchFamily="34" charset="0"/>
                <a:ea typeface="SimHei" pitchFamily="49" charset="-122"/>
              </a:rPr>
              <a:t>l</a:t>
            </a:r>
            <a:r>
              <a:rPr lang="en-US" dirty="0" smtClean="0"/>
              <a:t>*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rot="5400000" flipH="1" flipV="1">
            <a:off x="1656921" y="3693863"/>
            <a:ext cx="672441" cy="7061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957833" y="3035343"/>
            <a:ext cx="44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595896" y="3791823"/>
            <a:ext cx="413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Symbol" pitchFamily="18" charset="2"/>
              </a:rPr>
              <a:t>q</a:t>
            </a:r>
            <a:r>
              <a:rPr lang="en-US" sz="1400" baseline="-25000" dirty="0" err="1" smtClean="0">
                <a:latin typeface="Berlin Sans FB" pitchFamily="34" charset="0"/>
                <a:ea typeface="SimHei" pitchFamily="49" charset="-122"/>
              </a:rPr>
              <a:t>ln</a:t>
            </a:r>
            <a:endParaRPr lang="en-US" sz="14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3670544" y="3912958"/>
            <a:ext cx="282463" cy="125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056955" y="3762415"/>
            <a:ext cx="498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</a:t>
            </a:r>
            <a:r>
              <a:rPr lang="en-US" baseline="30000" dirty="0" smtClean="0">
                <a:solidFill>
                  <a:srgbClr val="FF0000"/>
                </a:solidFill>
              </a:rPr>
              <a:t>+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683244" y="4139732"/>
            <a:ext cx="282463" cy="1251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069655" y="4065389"/>
            <a:ext cx="485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2</a:t>
            </a:r>
            <a:r>
              <a:rPr lang="en-US" baseline="30000" dirty="0" smtClean="0">
                <a:solidFill>
                  <a:srgbClr val="0070C0"/>
                </a:solidFill>
              </a:rPr>
              <a:t>+</a:t>
            </a:r>
            <a:endParaRPr lang="en-US" baseline="30000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63289" y="5952420"/>
            <a:ext cx="1410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 arXiv:1207.2651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35143" y="5429200"/>
            <a:ext cx="35666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BaBar</a:t>
            </a:r>
            <a:r>
              <a:rPr lang="en-US" sz="2800" dirty="0" smtClean="0"/>
              <a:t> </a:t>
            </a:r>
            <a:r>
              <a:rPr lang="en-US" sz="2000" dirty="0" smtClean="0"/>
              <a:t>PRD 86, 072002  (2012)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the X(3915)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50706" y="1958536"/>
            <a:ext cx="1173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PDG 2017: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336807" y="2143202"/>
            <a:ext cx="68071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M(X</a:t>
            </a:r>
            <a:r>
              <a:rPr lang="en-US" sz="2800" baseline="-25000" dirty="0" smtClean="0"/>
              <a:t>3915</a:t>
            </a:r>
            <a:r>
              <a:rPr lang="en-US" sz="2800" dirty="0" smtClean="0"/>
              <a:t>) = 3918 ± 2 </a:t>
            </a:r>
            <a:r>
              <a:rPr lang="en-US" sz="2800" dirty="0" err="1" smtClean="0"/>
              <a:t>MeV</a:t>
            </a:r>
            <a:r>
              <a:rPr lang="en-US" sz="2800" dirty="0" smtClean="0"/>
              <a:t>   </a:t>
            </a:r>
            <a:r>
              <a:rPr lang="en-US" sz="2000" dirty="0" err="1" smtClean="0">
                <a:solidFill>
                  <a:srgbClr val="800000"/>
                </a:solidFill>
                <a:sym typeface="Wingdings"/>
              </a:rPr>
              <a:t></a:t>
            </a:r>
            <a:r>
              <a:rPr lang="en-US" sz="2800" dirty="0" smtClean="0">
                <a:solidFill>
                  <a:srgbClr val="800000"/>
                </a:solidFill>
                <a:sym typeface="Wingdings"/>
              </a:rPr>
              <a:t> well established</a:t>
            </a:r>
            <a:endParaRPr lang="en-US" sz="2800" dirty="0" smtClean="0">
              <a:solidFill>
                <a:srgbClr val="800000"/>
              </a:solidFill>
            </a:endParaRPr>
          </a:p>
          <a:p>
            <a:r>
              <a:rPr lang="en-US" sz="2800" dirty="0" smtClean="0"/>
              <a:t>   </a:t>
            </a:r>
          </a:p>
          <a:p>
            <a:r>
              <a:rPr lang="en-US" sz="2800" dirty="0" smtClean="0"/>
              <a:t>Γ(X</a:t>
            </a:r>
            <a:r>
              <a:rPr lang="en-US" sz="2800" baseline="-25000" dirty="0" smtClean="0"/>
              <a:t>3915</a:t>
            </a:r>
            <a:r>
              <a:rPr lang="en-US" sz="2800" dirty="0" smtClean="0"/>
              <a:t>) = 20 ± 5 </a:t>
            </a:r>
            <a:r>
              <a:rPr lang="en-US" sz="2800" dirty="0" err="1" smtClean="0"/>
              <a:t>MeV</a:t>
            </a:r>
            <a:r>
              <a:rPr lang="en-US" sz="2800" dirty="0" smtClean="0"/>
              <a:t>         </a:t>
            </a:r>
            <a:r>
              <a:rPr lang="en-US" sz="2000" dirty="0" err="1" smtClean="0">
                <a:solidFill>
                  <a:srgbClr val="800000"/>
                </a:solidFill>
                <a:sym typeface="Wingdings"/>
              </a:rPr>
              <a:t></a:t>
            </a:r>
            <a:r>
              <a:rPr lang="en-US" sz="2800" dirty="0" smtClean="0">
                <a:solidFill>
                  <a:srgbClr val="800000"/>
                </a:solidFill>
                <a:sym typeface="Wingdings"/>
              </a:rPr>
              <a:t> well established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J</a:t>
            </a:r>
            <a:r>
              <a:rPr lang="en-US" sz="2800" baseline="30000" dirty="0" smtClean="0"/>
              <a:t>PC</a:t>
            </a:r>
            <a:r>
              <a:rPr lang="en-US" sz="2800" dirty="0" smtClean="0"/>
              <a:t> = 0</a:t>
            </a:r>
            <a:r>
              <a:rPr lang="en-US" sz="2800" baseline="30000" dirty="0" smtClean="0"/>
              <a:t>++       </a:t>
            </a:r>
            <a:r>
              <a:rPr lang="en-US" sz="2000" dirty="0" err="1" smtClean="0">
                <a:solidFill>
                  <a:srgbClr val="800000"/>
                </a:solidFill>
                <a:sym typeface="Wingdings"/>
              </a:rPr>
              <a:t></a:t>
            </a:r>
            <a:r>
              <a:rPr lang="en-US" sz="2800" dirty="0" smtClean="0">
                <a:solidFill>
                  <a:srgbClr val="800000"/>
                </a:solidFill>
                <a:sym typeface="Wingdings"/>
              </a:rPr>
              <a:t> needs confirmation</a:t>
            </a:r>
            <a:endParaRPr lang="en-US" sz="2800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2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-11634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X</a:t>
            </a:r>
            <a:r>
              <a:rPr lang="en-US" sz="3600" dirty="0" smtClean="0">
                <a:latin typeface="+mn-lt"/>
              </a:rPr>
              <a:t>(3915)</a:t>
            </a:r>
            <a:r>
              <a:rPr lang="en-US" sz="4000" dirty="0" smtClean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= </a:t>
            </a:r>
            <a:r>
              <a:rPr lang="en-US" dirty="0" smtClean="0">
                <a:latin typeface="Symbol"/>
              </a:rPr>
              <a:t>χ</a:t>
            </a:r>
            <a:r>
              <a:rPr lang="en-US" baseline="-25000" dirty="0" smtClean="0"/>
              <a:t>c</a:t>
            </a:r>
            <a:r>
              <a:rPr lang="en-US" sz="4000" baseline="-31000" dirty="0" smtClean="0"/>
              <a:t>0</a:t>
            </a:r>
            <a:r>
              <a:rPr lang="en-US" dirty="0" smtClean="0"/>
              <a:t> </a:t>
            </a:r>
            <a:r>
              <a:rPr lang="en-US" dirty="0" err="1" smtClean="0"/>
              <a:t>charmonium</a:t>
            </a:r>
            <a:r>
              <a:rPr lang="en-US" dirty="0" smtClean="0"/>
              <a:t> state?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802867" y="218390"/>
            <a:ext cx="274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‘</a:t>
            </a:r>
            <a:endParaRPr lang="en-US" sz="28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635" y="1026660"/>
            <a:ext cx="4265146" cy="5840394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6927416" y="3100104"/>
            <a:ext cx="2037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Symbol"/>
              </a:rPr>
              <a:t>χ</a:t>
            </a:r>
            <a:r>
              <a:rPr lang="en-US" baseline="-25000" dirty="0" smtClean="0">
                <a:solidFill>
                  <a:srgbClr val="FF0000"/>
                </a:solidFill>
              </a:rPr>
              <a:t>c0</a:t>
            </a:r>
            <a:r>
              <a:rPr lang="en-US" dirty="0" smtClean="0">
                <a:solidFill>
                  <a:srgbClr val="FF0000"/>
                </a:solidFill>
              </a:rPr>
              <a:t> = 2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baseline="-25000" dirty="0" smtClean="0">
                <a:solidFill>
                  <a:srgbClr val="FF0000"/>
                </a:solidFill>
              </a:rPr>
              <a:t>0</a:t>
            </a:r>
            <a:r>
              <a:rPr lang="en-US" dirty="0" smtClean="0">
                <a:solidFill>
                  <a:srgbClr val="FF0000"/>
                </a:solidFill>
              </a:rPr>
              <a:t>  cc state?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0800000">
            <a:off x="8013980" y="3169037"/>
            <a:ext cx="300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_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107398" y="3067810"/>
            <a:ext cx="242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‘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434684" y="3075021"/>
            <a:ext cx="22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Comic Sans MS"/>
              </a:rPr>
              <a:t>‘</a:t>
            </a:r>
            <a:endParaRPr lang="en-US" dirty="0">
              <a:solidFill>
                <a:schemeClr val="accent2">
                  <a:lumMod val="50000"/>
                </a:schemeClr>
              </a:solidFill>
              <a:latin typeface="Comic Sans M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156858" y="2920852"/>
            <a:ext cx="693987" cy="254296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4" name="TextBox 43"/>
          <p:cNvSpPr txBox="1"/>
          <p:nvPr/>
        </p:nvSpPr>
        <p:spPr>
          <a:xfrm>
            <a:off x="5138452" y="2867371"/>
            <a:ext cx="759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X(3915)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50" name="Straight Arrow Connector 49"/>
          <p:cNvCxnSpPr>
            <a:endCxn id="44" idx="0"/>
          </p:cNvCxnSpPr>
          <p:nvPr/>
        </p:nvCxnSpPr>
        <p:spPr>
          <a:xfrm rot="10800000" flipV="1">
            <a:off x="5518149" y="2601539"/>
            <a:ext cx="332696" cy="265831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5575055" y="2293765"/>
            <a:ext cx="1479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M=3918 ± 2  </a:t>
            </a:r>
            <a:r>
              <a:rPr lang="en-US" sz="1400" dirty="0" err="1" smtClean="0">
                <a:solidFill>
                  <a:srgbClr val="FF0000"/>
                </a:solidFill>
              </a:rPr>
              <a:t>MeV</a:t>
            </a:r>
            <a:endParaRPr lang="en-US" sz="1400" dirty="0" smtClean="0">
              <a:solidFill>
                <a:srgbClr val="FF0000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rot="10800000">
            <a:off x="5823140" y="3315340"/>
            <a:ext cx="1031250" cy="1588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2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-11634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X</a:t>
            </a:r>
            <a:r>
              <a:rPr lang="en-US" sz="3600" dirty="0" smtClean="0">
                <a:latin typeface="+mn-lt"/>
              </a:rPr>
              <a:t>(3915)</a:t>
            </a:r>
            <a:r>
              <a:rPr lang="en-US" sz="4000" dirty="0" smtClean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= </a:t>
            </a:r>
            <a:r>
              <a:rPr lang="en-US" dirty="0" smtClean="0">
                <a:latin typeface="Symbol"/>
              </a:rPr>
              <a:t>χ</a:t>
            </a:r>
            <a:r>
              <a:rPr lang="en-US" baseline="-25000" dirty="0" smtClean="0"/>
              <a:t>c</a:t>
            </a:r>
            <a:r>
              <a:rPr lang="en-US" sz="4000" baseline="-31000" dirty="0" smtClean="0"/>
              <a:t>0</a:t>
            </a:r>
            <a:r>
              <a:rPr lang="en-US" dirty="0" smtClean="0"/>
              <a:t> </a:t>
            </a:r>
            <a:r>
              <a:rPr lang="en-US" dirty="0" err="1" smtClean="0"/>
              <a:t>charmonium</a:t>
            </a:r>
            <a:r>
              <a:rPr lang="en-US" dirty="0" smtClean="0"/>
              <a:t> state?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731747" y="218390"/>
            <a:ext cx="274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‘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74749" y="1862542"/>
            <a:ext cx="238385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800000"/>
                </a:solidFill>
              </a:rPr>
              <a:t>- mass is too high:</a:t>
            </a:r>
          </a:p>
          <a:p>
            <a:r>
              <a:rPr lang="en-US" sz="1600" dirty="0" smtClean="0">
                <a:solidFill>
                  <a:srgbClr val="800000"/>
                </a:solidFill>
              </a:rPr>
              <a:t>   M</a:t>
            </a:r>
            <a:r>
              <a:rPr lang="en-US" sz="1600" dirty="0" smtClean="0">
                <a:solidFill>
                  <a:srgbClr val="800000"/>
                </a:solidFill>
                <a:latin typeface="Symbol"/>
              </a:rPr>
              <a:t>(χ</a:t>
            </a:r>
            <a:r>
              <a:rPr lang="en-US" sz="1600" baseline="-25000" dirty="0" smtClean="0">
                <a:solidFill>
                  <a:srgbClr val="800000"/>
                </a:solidFill>
              </a:rPr>
              <a:t>c2</a:t>
            </a:r>
            <a:r>
              <a:rPr lang="en-US" sz="1600" dirty="0" smtClean="0">
                <a:solidFill>
                  <a:srgbClr val="800000"/>
                </a:solidFill>
                <a:sym typeface="Wingdings"/>
              </a:rPr>
              <a:t>)-</a:t>
            </a:r>
            <a:r>
              <a:rPr lang="en-US" sz="1600" dirty="0" smtClean="0">
                <a:solidFill>
                  <a:srgbClr val="800000"/>
                </a:solidFill>
              </a:rPr>
              <a:t>M</a:t>
            </a:r>
            <a:r>
              <a:rPr lang="en-US" sz="1600" dirty="0" smtClean="0">
                <a:solidFill>
                  <a:srgbClr val="800000"/>
                </a:solidFill>
                <a:latin typeface="Symbol"/>
              </a:rPr>
              <a:t>(χ</a:t>
            </a:r>
            <a:r>
              <a:rPr lang="en-US" sz="1600" baseline="-25000" dirty="0" smtClean="0">
                <a:solidFill>
                  <a:srgbClr val="800000"/>
                </a:solidFill>
              </a:rPr>
              <a:t>c0</a:t>
            </a:r>
            <a:r>
              <a:rPr lang="en-US" sz="1600" dirty="0" smtClean="0">
                <a:solidFill>
                  <a:srgbClr val="800000"/>
                </a:solidFill>
                <a:sym typeface="Wingdings"/>
              </a:rPr>
              <a:t>) ≈ 9 </a:t>
            </a:r>
            <a:r>
              <a:rPr lang="en-US" sz="1600" dirty="0" err="1" smtClean="0">
                <a:solidFill>
                  <a:srgbClr val="800000"/>
                </a:solidFill>
                <a:sym typeface="Wingdings"/>
              </a:rPr>
              <a:t>MeV</a:t>
            </a:r>
            <a:endParaRPr lang="en-US" sz="1600" dirty="0" smtClean="0">
              <a:solidFill>
                <a:srgbClr val="800000"/>
              </a:solidFill>
              <a:sym typeface="Wingdings"/>
            </a:endParaRPr>
          </a:p>
          <a:p>
            <a:r>
              <a:rPr lang="en-US" sz="1600" dirty="0" smtClean="0">
                <a:solidFill>
                  <a:srgbClr val="800000"/>
                </a:solidFill>
              </a:rPr>
              <a:t>   ≈1/15</a:t>
            </a:r>
            <a:r>
              <a:rPr lang="en-US" sz="1600" baseline="30000" dirty="0" smtClean="0">
                <a:solidFill>
                  <a:srgbClr val="800000"/>
                </a:solidFill>
              </a:rPr>
              <a:t>th</a:t>
            </a:r>
            <a:r>
              <a:rPr lang="en-US" sz="1600" dirty="0" smtClean="0">
                <a:solidFill>
                  <a:srgbClr val="800000"/>
                </a:solidFill>
              </a:rPr>
              <a:t> the </a:t>
            </a:r>
            <a:r>
              <a:rPr lang="en-US" sz="1600" dirty="0" err="1" smtClean="0">
                <a:solidFill>
                  <a:srgbClr val="800000"/>
                </a:solidFill>
              </a:rPr>
              <a:t>n</a:t>
            </a:r>
            <a:r>
              <a:rPr lang="en-US" sz="1600" dirty="0" smtClean="0">
                <a:solidFill>
                  <a:srgbClr val="800000"/>
                </a:solidFill>
              </a:rPr>
              <a:t>=1 splitting:</a:t>
            </a:r>
          </a:p>
          <a:p>
            <a:r>
              <a:rPr lang="en-US" sz="1600" dirty="0" smtClean="0">
                <a:solidFill>
                  <a:srgbClr val="800000"/>
                </a:solidFill>
              </a:rPr>
              <a:t>   M</a:t>
            </a:r>
            <a:r>
              <a:rPr lang="en-US" sz="1600" dirty="0" smtClean="0">
                <a:solidFill>
                  <a:srgbClr val="800000"/>
                </a:solidFill>
                <a:latin typeface="Symbol"/>
              </a:rPr>
              <a:t>(χ</a:t>
            </a:r>
            <a:r>
              <a:rPr lang="en-US" sz="1600" baseline="-25000" dirty="0" smtClean="0">
                <a:solidFill>
                  <a:srgbClr val="800000"/>
                </a:solidFill>
              </a:rPr>
              <a:t>c2</a:t>
            </a:r>
            <a:r>
              <a:rPr lang="en-US" sz="1600" dirty="0" smtClean="0">
                <a:solidFill>
                  <a:srgbClr val="800000"/>
                </a:solidFill>
                <a:sym typeface="Wingdings"/>
              </a:rPr>
              <a:t>)-</a:t>
            </a:r>
            <a:r>
              <a:rPr lang="en-US" sz="1600" dirty="0" smtClean="0">
                <a:solidFill>
                  <a:srgbClr val="800000"/>
                </a:solidFill>
              </a:rPr>
              <a:t>M</a:t>
            </a:r>
            <a:r>
              <a:rPr lang="en-US" sz="1600" dirty="0" smtClean="0">
                <a:solidFill>
                  <a:srgbClr val="800000"/>
                </a:solidFill>
                <a:latin typeface="Symbol"/>
              </a:rPr>
              <a:t>(χ</a:t>
            </a:r>
            <a:r>
              <a:rPr lang="en-US" sz="1600" baseline="-25000" dirty="0" smtClean="0">
                <a:solidFill>
                  <a:srgbClr val="800000"/>
                </a:solidFill>
              </a:rPr>
              <a:t>c0</a:t>
            </a:r>
            <a:r>
              <a:rPr lang="en-US" sz="1600" dirty="0" smtClean="0">
                <a:solidFill>
                  <a:srgbClr val="800000"/>
                </a:solidFill>
                <a:sym typeface="Wingdings"/>
              </a:rPr>
              <a:t>)=141 </a:t>
            </a:r>
            <a:r>
              <a:rPr lang="en-US" sz="1600" dirty="0" err="1" smtClean="0">
                <a:solidFill>
                  <a:srgbClr val="800000"/>
                </a:solidFill>
                <a:sym typeface="Wingdings"/>
              </a:rPr>
              <a:t>MeV</a:t>
            </a:r>
            <a:r>
              <a:rPr lang="en-US" sz="1600" dirty="0" smtClean="0">
                <a:solidFill>
                  <a:srgbClr val="800000"/>
                </a:solidFill>
                <a:sym typeface="Wingdings"/>
              </a:rPr>
              <a:t> </a:t>
            </a:r>
          </a:p>
          <a:p>
            <a:endParaRPr lang="en-US" sz="1600" dirty="0" smtClean="0">
              <a:solidFill>
                <a:srgbClr val="800000"/>
              </a:solidFill>
              <a:sym typeface="Wingdings"/>
            </a:endParaRPr>
          </a:p>
          <a:p>
            <a:pPr>
              <a:buFontTx/>
              <a:buChar char="-"/>
            </a:pPr>
            <a:r>
              <a:rPr lang="en-US" sz="1600" dirty="0" smtClean="0">
                <a:solidFill>
                  <a:srgbClr val="800000"/>
                </a:solidFill>
                <a:sym typeface="Wingdings"/>
              </a:rPr>
              <a:t>width is too narrow, </a:t>
            </a:r>
          </a:p>
          <a:p>
            <a:r>
              <a:rPr lang="en-US" sz="1600" dirty="0" smtClean="0">
                <a:solidFill>
                  <a:srgbClr val="800000"/>
                </a:solidFill>
                <a:sym typeface="Wingdings"/>
              </a:rPr>
              <a:t>   Γ(X</a:t>
            </a:r>
            <a:r>
              <a:rPr lang="en-US" sz="1600" baseline="-25000" dirty="0" smtClean="0">
                <a:solidFill>
                  <a:srgbClr val="800000"/>
                </a:solidFill>
                <a:sym typeface="Wingdings"/>
              </a:rPr>
              <a:t>3915</a:t>
            </a:r>
            <a:r>
              <a:rPr lang="en-US" sz="1600" dirty="0" smtClean="0">
                <a:solidFill>
                  <a:srgbClr val="800000"/>
                </a:solidFill>
                <a:sym typeface="Wingdings"/>
              </a:rPr>
              <a:t>) = 20 ± 5 </a:t>
            </a:r>
            <a:r>
              <a:rPr lang="en-US" sz="1600" dirty="0" err="1" smtClean="0">
                <a:solidFill>
                  <a:srgbClr val="800000"/>
                </a:solidFill>
                <a:sym typeface="Wingdings"/>
              </a:rPr>
              <a:t>MeV</a:t>
            </a:r>
            <a:endParaRPr lang="en-US" sz="1600" dirty="0" smtClean="0">
              <a:solidFill>
                <a:srgbClr val="800000"/>
              </a:solidFill>
              <a:sym typeface="Wingdings"/>
            </a:endParaRPr>
          </a:p>
          <a:p>
            <a:r>
              <a:rPr lang="en-US" sz="1600" dirty="0" smtClean="0">
                <a:solidFill>
                  <a:srgbClr val="800000"/>
                </a:solidFill>
                <a:sym typeface="Wingdings"/>
              </a:rPr>
              <a:t>   theory: Γ(χ</a:t>
            </a:r>
            <a:r>
              <a:rPr lang="en-US" sz="1600" baseline="-25000" dirty="0" smtClean="0">
                <a:solidFill>
                  <a:srgbClr val="800000"/>
                </a:solidFill>
                <a:sym typeface="Wingdings"/>
              </a:rPr>
              <a:t>c0</a:t>
            </a:r>
            <a:r>
              <a:rPr lang="en-US" sz="1600" dirty="0" smtClean="0">
                <a:solidFill>
                  <a:srgbClr val="800000"/>
                </a:solidFill>
                <a:sym typeface="Wingdings"/>
              </a:rPr>
              <a:t>)&gt;40 </a:t>
            </a:r>
            <a:r>
              <a:rPr lang="en-US" sz="1600" dirty="0" err="1" smtClean="0">
                <a:solidFill>
                  <a:srgbClr val="800000"/>
                </a:solidFill>
                <a:sym typeface="Wingdings"/>
              </a:rPr>
              <a:t>MeV</a:t>
            </a:r>
            <a:endParaRPr lang="en-US" sz="1600" baseline="-25000" dirty="0" smtClean="0">
              <a:solidFill>
                <a:srgbClr val="800000"/>
              </a:solidFill>
              <a:sym typeface="Wingdings"/>
            </a:endParaRPr>
          </a:p>
          <a:p>
            <a:endParaRPr lang="en-US" sz="1600" dirty="0" smtClean="0">
              <a:solidFill>
                <a:srgbClr val="800000"/>
              </a:solidFill>
              <a:sym typeface="Wingding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7098" y="2099312"/>
            <a:ext cx="242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‘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98184" y="2099312"/>
            <a:ext cx="242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‘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2769" y="1287600"/>
            <a:ext cx="205567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If X(3915) = </a:t>
            </a:r>
            <a:r>
              <a:rPr lang="en-US" dirty="0" smtClean="0">
                <a:solidFill>
                  <a:srgbClr val="800000"/>
                </a:solidFill>
                <a:latin typeface="Symbol"/>
              </a:rPr>
              <a:t>χ</a:t>
            </a:r>
            <a:r>
              <a:rPr lang="en-US" baseline="-25000" dirty="0" smtClean="0">
                <a:solidFill>
                  <a:srgbClr val="800000"/>
                </a:solidFill>
              </a:rPr>
              <a:t>c0</a:t>
            </a:r>
            <a:r>
              <a:rPr lang="en-US" dirty="0" smtClean="0">
                <a:solidFill>
                  <a:srgbClr val="800000"/>
                </a:solidFill>
                <a:sym typeface="Wingdings"/>
              </a:rPr>
              <a:t>:</a:t>
            </a:r>
          </a:p>
          <a:p>
            <a:endParaRPr lang="en-US" sz="1400" dirty="0" smtClean="0">
              <a:solidFill>
                <a:srgbClr val="800000"/>
              </a:solidFill>
              <a:sym typeface="Wingding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91044" y="1321924"/>
            <a:ext cx="242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‘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635" y="1026660"/>
            <a:ext cx="4265146" cy="5840394"/>
          </a:xfrm>
          <a:prstGeom prst="rect">
            <a:avLst/>
          </a:prstGeom>
        </p:spPr>
      </p:pic>
      <p:cxnSp>
        <p:nvCxnSpPr>
          <p:cNvPr id="38" name="Straight Arrow Connector 37"/>
          <p:cNvCxnSpPr/>
          <p:nvPr/>
        </p:nvCxnSpPr>
        <p:spPr>
          <a:xfrm rot="10800000" flipV="1">
            <a:off x="6595847" y="2601542"/>
            <a:ext cx="649302" cy="224940"/>
          </a:xfrm>
          <a:prstGeom prst="straightConnector1">
            <a:avLst/>
          </a:prstGeom>
          <a:ln w="15875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210996" y="2447650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M=3927 ± 3 </a:t>
            </a:r>
            <a:r>
              <a:rPr lang="en-US" sz="1400" dirty="0" err="1" smtClean="0">
                <a:solidFill>
                  <a:srgbClr val="0000FF"/>
                </a:solidFill>
              </a:rPr>
              <a:t>MeV</a:t>
            </a:r>
            <a:endParaRPr lang="en-US" sz="1400" dirty="0" smtClean="0">
              <a:solidFill>
                <a:srgbClr val="0000FF"/>
              </a:solidFill>
            </a:endParaRPr>
          </a:p>
        </p:txBody>
      </p:sp>
      <p:sp>
        <p:nvSpPr>
          <p:cNvPr id="23" name="Right Brace 22"/>
          <p:cNvSpPr/>
          <p:nvPr/>
        </p:nvSpPr>
        <p:spPr>
          <a:xfrm>
            <a:off x="7139123" y="2918768"/>
            <a:ext cx="212051" cy="149922"/>
          </a:xfrm>
          <a:prstGeom prst="rightBrace">
            <a:avLst/>
          </a:prstGeom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 rot="10800000" flipV="1">
            <a:off x="6929095" y="2920852"/>
            <a:ext cx="201686" cy="1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0800000">
            <a:off x="5850845" y="3082845"/>
            <a:ext cx="1394304" cy="1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434684" y="3075021"/>
            <a:ext cx="22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Comic Sans MS"/>
              </a:rPr>
              <a:t>‘</a:t>
            </a:r>
            <a:endParaRPr lang="en-US" dirty="0">
              <a:solidFill>
                <a:schemeClr val="accent2">
                  <a:lumMod val="50000"/>
                </a:schemeClr>
              </a:solidFill>
              <a:latin typeface="Comic Sans M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156858" y="2920852"/>
            <a:ext cx="693987" cy="254296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4" name="TextBox 43"/>
          <p:cNvSpPr txBox="1"/>
          <p:nvPr/>
        </p:nvSpPr>
        <p:spPr>
          <a:xfrm>
            <a:off x="5138452" y="2867371"/>
            <a:ext cx="759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X(3915)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50" name="Straight Arrow Connector 49"/>
          <p:cNvCxnSpPr>
            <a:endCxn id="44" idx="0"/>
          </p:cNvCxnSpPr>
          <p:nvPr/>
        </p:nvCxnSpPr>
        <p:spPr>
          <a:xfrm rot="10800000" flipV="1">
            <a:off x="5518149" y="2601539"/>
            <a:ext cx="332696" cy="265831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5575055" y="2293765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M=3918 ± 2 </a:t>
            </a:r>
            <a:r>
              <a:rPr lang="en-US" sz="1400" dirty="0" err="1" smtClean="0">
                <a:solidFill>
                  <a:srgbClr val="FF0000"/>
                </a:solidFill>
              </a:rPr>
              <a:t>MeV</a:t>
            </a:r>
            <a:endParaRPr lang="en-US" sz="1400" dirty="0" smtClean="0">
              <a:solidFill>
                <a:srgbClr val="FF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245149" y="2755427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800000"/>
                </a:solidFill>
                <a:latin typeface="Symbol"/>
              </a:rPr>
              <a:t>Δ</a:t>
            </a:r>
            <a:r>
              <a:rPr lang="en-US" sz="1600" dirty="0" smtClean="0">
                <a:solidFill>
                  <a:srgbClr val="800000"/>
                </a:solidFill>
              </a:rPr>
              <a:t>M=9  </a:t>
            </a:r>
            <a:r>
              <a:rPr lang="en-US" sz="1600" dirty="0" err="1" smtClean="0">
                <a:solidFill>
                  <a:srgbClr val="800000"/>
                </a:solidFill>
              </a:rPr>
              <a:t>MeV</a:t>
            </a:r>
            <a:endParaRPr lang="en-US" sz="1600" dirty="0">
              <a:solidFill>
                <a:srgbClr val="8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27416" y="3100104"/>
            <a:ext cx="2037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Symbol"/>
              </a:rPr>
              <a:t>χ</a:t>
            </a:r>
            <a:r>
              <a:rPr lang="en-US" baseline="-25000" dirty="0" smtClean="0">
                <a:solidFill>
                  <a:srgbClr val="FF0000"/>
                </a:solidFill>
              </a:rPr>
              <a:t>c0</a:t>
            </a:r>
            <a:r>
              <a:rPr lang="en-US" dirty="0" smtClean="0">
                <a:solidFill>
                  <a:srgbClr val="FF0000"/>
                </a:solidFill>
              </a:rPr>
              <a:t> = 2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baseline="-25000" dirty="0" smtClean="0">
                <a:solidFill>
                  <a:srgbClr val="FF0000"/>
                </a:solidFill>
              </a:rPr>
              <a:t>0</a:t>
            </a:r>
            <a:r>
              <a:rPr lang="en-US" dirty="0" smtClean="0">
                <a:solidFill>
                  <a:srgbClr val="FF0000"/>
                </a:solidFill>
              </a:rPr>
              <a:t>  cc state?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10800000">
            <a:off x="8013980" y="3169037"/>
            <a:ext cx="300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_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07398" y="3067810"/>
            <a:ext cx="242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‘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rot="10800000">
            <a:off x="5823140" y="3315340"/>
            <a:ext cx="1031250" cy="1588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117318" y="3584704"/>
            <a:ext cx="242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‘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5" name="Right Brace 34"/>
          <p:cNvSpPr/>
          <p:nvPr/>
        </p:nvSpPr>
        <p:spPr>
          <a:xfrm>
            <a:off x="7139123" y="4124355"/>
            <a:ext cx="314133" cy="446669"/>
          </a:xfrm>
          <a:prstGeom prst="rightBrace">
            <a:avLst/>
          </a:prstGeom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 rot="10800000" flipV="1">
            <a:off x="6928223" y="4124356"/>
            <a:ext cx="201686" cy="1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10800000">
            <a:off x="5849973" y="4571023"/>
            <a:ext cx="1394304" cy="1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442308" y="4122981"/>
            <a:ext cx="14029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800000"/>
                </a:solidFill>
                <a:latin typeface="Symbol"/>
              </a:rPr>
              <a:t>Δ</a:t>
            </a:r>
            <a:r>
              <a:rPr lang="en-US" sz="1600" dirty="0" smtClean="0">
                <a:solidFill>
                  <a:srgbClr val="800000"/>
                </a:solidFill>
              </a:rPr>
              <a:t>M=141  </a:t>
            </a:r>
            <a:r>
              <a:rPr lang="en-US" sz="1600" dirty="0" err="1" smtClean="0">
                <a:solidFill>
                  <a:srgbClr val="800000"/>
                </a:solidFill>
              </a:rPr>
              <a:t>MeV</a:t>
            </a:r>
            <a:endParaRPr lang="en-US" sz="16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88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Symbol"/>
              </a:rPr>
              <a:t>χ</a:t>
            </a:r>
            <a:r>
              <a:rPr lang="en-US" sz="3600" baseline="-25000" dirty="0" smtClean="0"/>
              <a:t>c0</a:t>
            </a:r>
            <a:r>
              <a:rPr lang="en-US" sz="3600" dirty="0" smtClean="0">
                <a:sym typeface="Wingdings"/>
              </a:rPr>
              <a:t>DD should be large</a:t>
            </a:r>
            <a:endParaRPr lang="en-US" sz="3600" dirty="0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527" y="2183315"/>
            <a:ext cx="2876550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 Box 38"/>
          <p:cNvSpPr txBox="1">
            <a:spLocks noChangeArrowheads="1"/>
          </p:cNvSpPr>
          <p:nvPr/>
        </p:nvSpPr>
        <p:spPr bwMode="auto">
          <a:xfrm>
            <a:off x="2133727" y="2945315"/>
            <a:ext cx="3127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0066"/>
                </a:solidFill>
                <a:latin typeface="Calibri" pitchFamily="1" charset="0"/>
              </a:rPr>
              <a:t>c</a:t>
            </a:r>
            <a:endParaRPr lang="en-US" sz="2400" b="1" baseline="-25000">
              <a:solidFill>
                <a:srgbClr val="000066"/>
              </a:solidFill>
              <a:latin typeface="Calibri" pitchFamily="1" charset="0"/>
            </a:endParaRPr>
          </a:p>
        </p:txBody>
      </p:sp>
      <p:sp>
        <p:nvSpPr>
          <p:cNvPr id="27" name="Text Box 38"/>
          <p:cNvSpPr txBox="1">
            <a:spLocks noChangeArrowheads="1"/>
          </p:cNvSpPr>
          <p:nvPr/>
        </p:nvSpPr>
        <p:spPr bwMode="auto">
          <a:xfrm>
            <a:off x="2133727" y="3326315"/>
            <a:ext cx="3127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0066"/>
                </a:solidFill>
                <a:latin typeface="Calibri" pitchFamily="1" charset="0"/>
              </a:rPr>
              <a:t>c</a:t>
            </a:r>
            <a:endParaRPr lang="en-US" sz="2400" b="1" baseline="-25000">
              <a:solidFill>
                <a:srgbClr val="000066"/>
              </a:solidFill>
              <a:latin typeface="Calibri" pitchFamily="1" charset="0"/>
            </a:endParaRPr>
          </a:p>
        </p:txBody>
      </p:sp>
      <p:sp>
        <p:nvSpPr>
          <p:cNvPr id="30" name="TextBox 8"/>
          <p:cNvSpPr txBox="1">
            <a:spLocks noChangeArrowheads="1"/>
          </p:cNvSpPr>
          <p:nvPr/>
        </p:nvSpPr>
        <p:spPr bwMode="auto">
          <a:xfrm>
            <a:off x="5486527" y="1954715"/>
            <a:ext cx="5175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  <a:sym typeface="Wingdings" pitchFamily="1" charset="2"/>
              </a:rPr>
              <a:t>D</a:t>
            </a:r>
            <a:endParaRPr lang="en-US" sz="3600" b="1">
              <a:solidFill>
                <a:srgbClr val="C00000"/>
              </a:solidFill>
            </a:endParaRPr>
          </a:p>
        </p:txBody>
      </p:sp>
      <p:sp>
        <p:nvSpPr>
          <p:cNvPr id="31" name="TextBox 9"/>
          <p:cNvSpPr txBox="1">
            <a:spLocks noChangeArrowheads="1"/>
          </p:cNvSpPr>
          <p:nvPr/>
        </p:nvSpPr>
        <p:spPr bwMode="auto">
          <a:xfrm>
            <a:off x="5638927" y="4164515"/>
            <a:ext cx="5175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sym typeface="Wingdings" pitchFamily="1" charset="2"/>
              </a:rPr>
              <a:t>D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32" name="Text Box 38"/>
          <p:cNvSpPr txBox="1">
            <a:spLocks noChangeArrowheads="1"/>
          </p:cNvSpPr>
          <p:nvPr/>
        </p:nvSpPr>
        <p:spPr bwMode="auto">
          <a:xfrm>
            <a:off x="5181727" y="1954715"/>
            <a:ext cx="3127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0066"/>
                </a:solidFill>
                <a:latin typeface="Calibri" pitchFamily="1" charset="0"/>
              </a:rPr>
              <a:t>c</a:t>
            </a:r>
            <a:endParaRPr lang="en-US" sz="2400" b="1" baseline="-25000">
              <a:solidFill>
                <a:srgbClr val="000066"/>
              </a:solidFill>
              <a:latin typeface="Calibri" pitchFamily="1" charset="0"/>
            </a:endParaRPr>
          </a:p>
        </p:txBody>
      </p:sp>
      <p:sp>
        <p:nvSpPr>
          <p:cNvPr id="33" name="Text Box 38"/>
          <p:cNvSpPr txBox="1">
            <a:spLocks noChangeArrowheads="1"/>
          </p:cNvSpPr>
          <p:nvPr/>
        </p:nvSpPr>
        <p:spPr bwMode="auto">
          <a:xfrm>
            <a:off x="5181727" y="2259515"/>
            <a:ext cx="349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0066"/>
                </a:solidFill>
                <a:latin typeface="Calibri" pitchFamily="1" charset="0"/>
              </a:rPr>
              <a:t>q</a:t>
            </a:r>
            <a:endParaRPr lang="en-US" sz="2400" b="1" baseline="-25000">
              <a:solidFill>
                <a:srgbClr val="000066"/>
              </a:solidFill>
              <a:latin typeface="Calibri" pitchFamily="1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5257927" y="2411915"/>
            <a:ext cx="1524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5181727" y="2030915"/>
            <a:ext cx="304800" cy="68580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2209927" y="3478715"/>
            <a:ext cx="152400" cy="1588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Box 38"/>
          <p:cNvSpPr txBox="1">
            <a:spLocks noChangeArrowheads="1"/>
          </p:cNvSpPr>
          <p:nvPr/>
        </p:nvSpPr>
        <p:spPr bwMode="auto">
          <a:xfrm>
            <a:off x="5257927" y="4012115"/>
            <a:ext cx="349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0066"/>
                </a:solidFill>
                <a:latin typeface="Calibri" pitchFamily="1" charset="0"/>
              </a:rPr>
              <a:t>q</a:t>
            </a:r>
            <a:endParaRPr lang="en-US" sz="2400" b="1" baseline="-25000">
              <a:solidFill>
                <a:srgbClr val="000066"/>
              </a:solidFill>
              <a:latin typeface="Calibri" pitchFamily="1" charset="0"/>
            </a:endParaRPr>
          </a:p>
        </p:txBody>
      </p:sp>
      <p:sp>
        <p:nvSpPr>
          <p:cNvPr id="38" name="Text Box 38"/>
          <p:cNvSpPr txBox="1">
            <a:spLocks noChangeArrowheads="1"/>
          </p:cNvSpPr>
          <p:nvPr/>
        </p:nvSpPr>
        <p:spPr bwMode="auto">
          <a:xfrm>
            <a:off x="5257927" y="4316915"/>
            <a:ext cx="349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0066"/>
                </a:solidFill>
                <a:latin typeface="Calibri" pitchFamily="1" charset="0"/>
              </a:rPr>
              <a:t>c</a:t>
            </a:r>
            <a:endParaRPr lang="en-US" sz="2400" b="1" baseline="-25000">
              <a:solidFill>
                <a:srgbClr val="000066"/>
              </a:solidFill>
              <a:latin typeface="Calibri" pitchFamily="1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5334127" y="4469315"/>
            <a:ext cx="152400" cy="1588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5257927" y="4088315"/>
            <a:ext cx="304800" cy="68580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41" name="Text Box 38"/>
          <p:cNvSpPr txBox="1">
            <a:spLocks noChangeArrowheads="1"/>
          </p:cNvSpPr>
          <p:nvPr/>
        </p:nvSpPr>
        <p:spPr bwMode="auto">
          <a:xfrm>
            <a:off x="4419727" y="3097715"/>
            <a:ext cx="11477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0066"/>
                </a:solidFill>
                <a:latin typeface="Calibri" pitchFamily="1" charset="0"/>
              </a:rPr>
              <a:t>q </a:t>
            </a:r>
            <a:r>
              <a:rPr lang="en-US" sz="1600" b="1">
                <a:solidFill>
                  <a:srgbClr val="000066"/>
                </a:solidFill>
                <a:latin typeface="Calibri" pitchFamily="1" charset="0"/>
              </a:rPr>
              <a:t>(=u or d)</a:t>
            </a:r>
            <a:endParaRPr lang="en-US" sz="1600" b="1" baseline="-25000">
              <a:solidFill>
                <a:srgbClr val="000066"/>
              </a:solidFill>
              <a:latin typeface="Calibri" pitchFamily="1" charset="0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5715127" y="4240715"/>
            <a:ext cx="30480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2116264" y="3021515"/>
            <a:ext cx="381000" cy="68580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49" name="TextBox 40"/>
          <p:cNvSpPr txBox="1">
            <a:spLocks noChangeArrowheads="1"/>
          </p:cNvSpPr>
          <p:nvPr/>
        </p:nvSpPr>
        <p:spPr bwMode="auto">
          <a:xfrm>
            <a:off x="2355516" y="1435841"/>
            <a:ext cx="24176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smtClean="0">
                <a:solidFill>
                  <a:srgbClr val="800000"/>
                </a:solidFill>
                <a:latin typeface="Comic Sans MS"/>
              </a:rPr>
              <a:t>“fall-apart” mode, no</a:t>
            </a:r>
          </a:p>
          <a:p>
            <a:pPr algn="ctr"/>
            <a:r>
              <a:rPr lang="en-US" sz="1800" dirty="0" smtClean="0">
                <a:solidFill>
                  <a:srgbClr val="800000"/>
                </a:solidFill>
                <a:latin typeface="Comic Sans MS"/>
              </a:rPr>
              <a:t>OZI </a:t>
            </a:r>
            <a:r>
              <a:rPr lang="en-US" sz="1800" dirty="0">
                <a:solidFill>
                  <a:srgbClr val="800000"/>
                </a:solidFill>
                <a:latin typeface="Comic Sans MS"/>
              </a:rPr>
              <a:t>suppression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2209927" y="2411915"/>
            <a:ext cx="621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Symbol"/>
              </a:rPr>
              <a:t>χ</a:t>
            </a:r>
            <a:r>
              <a:rPr lang="en-US" sz="2400" baseline="-25000" dirty="0" smtClean="0"/>
              <a:t>c0</a:t>
            </a:r>
            <a:r>
              <a:rPr lang="en-US" sz="2400" dirty="0" smtClean="0"/>
              <a:t>’</a:t>
            </a:r>
            <a:endParaRPr lang="en-US" sz="2400" dirty="0"/>
          </a:p>
        </p:txBody>
      </p:sp>
      <p:sp>
        <p:nvSpPr>
          <p:cNvPr id="57" name="TextBox 56"/>
          <p:cNvSpPr txBox="1"/>
          <p:nvPr/>
        </p:nvSpPr>
        <p:spPr>
          <a:xfrm rot="10800000">
            <a:off x="3578653" y="289053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_</a:t>
            </a:r>
            <a:endParaRPr lang="en-US" sz="3600" dirty="0"/>
          </a:p>
        </p:txBody>
      </p:sp>
      <p:sp>
        <p:nvSpPr>
          <p:cNvPr id="53" name="TextBox 52"/>
          <p:cNvSpPr txBox="1"/>
          <p:nvPr/>
        </p:nvSpPr>
        <p:spPr>
          <a:xfrm>
            <a:off x="2594640" y="289053"/>
            <a:ext cx="274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‘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381000" y="-275032"/>
            <a:ext cx="8229600" cy="1143000"/>
          </a:xfrm>
        </p:spPr>
        <p:txBody>
          <a:bodyPr/>
          <a:lstStyle/>
          <a:p>
            <a:r>
              <a:rPr lang="en-US" dirty="0" smtClean="0"/>
              <a:t> no sign of X</a:t>
            </a:r>
            <a:r>
              <a:rPr lang="en-US" sz="3600" dirty="0" smtClean="0"/>
              <a:t>(3915) </a:t>
            </a:r>
            <a:r>
              <a:rPr lang="en-US" dirty="0" err="1">
                <a:sym typeface="Wingdings" charset="2"/>
              </a:rPr>
              <a:t></a:t>
            </a:r>
            <a:r>
              <a:rPr lang="en-US" dirty="0"/>
              <a:t> </a:t>
            </a:r>
            <a:r>
              <a:rPr lang="en-US" dirty="0" smtClean="0"/>
              <a:t>DD </a:t>
            </a:r>
            <a:r>
              <a:rPr lang="en-US" dirty="0"/>
              <a:t>?</a:t>
            </a:r>
          </a:p>
        </p:txBody>
      </p:sp>
      <p:sp>
        <p:nvSpPr>
          <p:cNvPr id="55299" name="TextBox 10"/>
          <p:cNvSpPr txBox="1">
            <a:spLocks noChangeArrowheads="1"/>
          </p:cNvSpPr>
          <p:nvPr/>
        </p:nvSpPr>
        <p:spPr bwMode="auto">
          <a:xfrm>
            <a:off x="3130512" y="1009054"/>
            <a:ext cx="15628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A50021"/>
                </a:solidFill>
                <a:latin typeface="Comic Sans MS" charset="0"/>
              </a:rPr>
              <a:t>B</a:t>
            </a:r>
            <a:r>
              <a:rPr lang="en-US" sz="2400" dirty="0" smtClean="0">
                <a:solidFill>
                  <a:srgbClr val="A50021"/>
                </a:solidFill>
                <a:latin typeface="Comic Sans MS" charset="0"/>
                <a:sym typeface="Wingdings" charset="2"/>
              </a:rPr>
              <a:t>KD</a:t>
            </a:r>
            <a:r>
              <a:rPr lang="en-US" sz="2400" baseline="30000" dirty="0" smtClean="0">
                <a:solidFill>
                  <a:srgbClr val="A50021"/>
                </a:solidFill>
                <a:latin typeface="Comic Sans MS" charset="0"/>
                <a:sym typeface="Wingdings" charset="2"/>
              </a:rPr>
              <a:t>0</a:t>
            </a:r>
            <a:r>
              <a:rPr lang="en-US" sz="2400" dirty="0" smtClean="0">
                <a:solidFill>
                  <a:srgbClr val="A50021"/>
                </a:solidFill>
                <a:latin typeface="Comic Sans MS" charset="0"/>
                <a:sym typeface="Wingdings" charset="2"/>
              </a:rPr>
              <a:t>D</a:t>
            </a:r>
            <a:r>
              <a:rPr lang="en-US" sz="2400" baseline="30000" dirty="0" smtClean="0">
                <a:solidFill>
                  <a:srgbClr val="A50021"/>
                </a:solidFill>
                <a:latin typeface="Comic Sans MS" charset="0"/>
                <a:sym typeface="Wingdings" charset="2"/>
              </a:rPr>
              <a:t>0</a:t>
            </a:r>
            <a:endParaRPr lang="en-US" sz="2400" baseline="30000" dirty="0">
              <a:solidFill>
                <a:srgbClr val="A50021"/>
              </a:solidFill>
              <a:latin typeface="Comic Sans MS" charset="0"/>
            </a:endParaRPr>
          </a:p>
        </p:txBody>
      </p:sp>
      <p:sp>
        <p:nvSpPr>
          <p:cNvPr id="55306" name="Text Box 14"/>
          <p:cNvSpPr txBox="1">
            <a:spLocks noChangeArrowheads="1"/>
          </p:cNvSpPr>
          <p:nvPr/>
        </p:nvSpPr>
        <p:spPr bwMode="auto">
          <a:xfrm rot="10800000">
            <a:off x="6606689" y="47203"/>
            <a:ext cx="438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/>
              <a:t>_</a:t>
            </a:r>
          </a:p>
        </p:txBody>
      </p:sp>
      <p:sp>
        <p:nvSpPr>
          <p:cNvPr id="21" name="TextBox 10"/>
          <p:cNvSpPr txBox="1">
            <a:spLocks noChangeArrowheads="1"/>
          </p:cNvSpPr>
          <p:nvPr/>
        </p:nvSpPr>
        <p:spPr bwMode="auto">
          <a:xfrm>
            <a:off x="535926" y="1391522"/>
            <a:ext cx="1598289" cy="923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A50021"/>
                </a:solidFill>
                <a:latin typeface="Comic Sans MS" charset="0"/>
                <a:sym typeface="Wingdings" charset="2"/>
              </a:rPr>
              <a:t>B</a:t>
            </a:r>
            <a:r>
              <a:rPr lang="en-US" dirty="0" smtClean="0">
                <a:solidFill>
                  <a:srgbClr val="A50021"/>
                </a:solidFill>
                <a:latin typeface="Comic Sans MS"/>
                <a:sym typeface="Wingdings"/>
              </a:rPr>
              <a:t>K</a:t>
            </a:r>
            <a:r>
              <a:rPr lang="en-US" dirty="0" smtClean="0">
                <a:solidFill>
                  <a:srgbClr val="A50021"/>
                </a:solidFill>
                <a:latin typeface="Symbol"/>
                <a:sym typeface="Wingdings"/>
              </a:rPr>
              <a:t>ψ</a:t>
            </a:r>
            <a:r>
              <a:rPr lang="en-US" sz="1400" dirty="0" smtClean="0">
                <a:solidFill>
                  <a:srgbClr val="A50021"/>
                </a:solidFill>
                <a:latin typeface="Comic Sans MS"/>
                <a:sym typeface="Wingdings"/>
              </a:rPr>
              <a:t>(3770)</a:t>
            </a:r>
          </a:p>
          <a:p>
            <a:r>
              <a:rPr lang="en-US" dirty="0" smtClean="0">
                <a:solidFill>
                  <a:srgbClr val="A50021"/>
                </a:solidFill>
                <a:latin typeface="Comic Sans MS"/>
                <a:sym typeface="Wingdings"/>
              </a:rPr>
              <a:t>         D</a:t>
            </a:r>
            <a:r>
              <a:rPr lang="en-US" baseline="30000" dirty="0" smtClean="0">
                <a:solidFill>
                  <a:srgbClr val="A50021"/>
                </a:solidFill>
                <a:latin typeface="Comic Sans MS"/>
                <a:sym typeface="Wingdings"/>
              </a:rPr>
              <a:t>0</a:t>
            </a:r>
            <a:r>
              <a:rPr lang="en-US" dirty="0" smtClean="0">
                <a:solidFill>
                  <a:srgbClr val="A50021"/>
                </a:solidFill>
                <a:latin typeface="Comic Sans MS"/>
                <a:sym typeface="Wingdings"/>
              </a:rPr>
              <a:t>D</a:t>
            </a:r>
            <a:r>
              <a:rPr lang="en-US" baseline="30000" dirty="0" smtClean="0">
                <a:solidFill>
                  <a:srgbClr val="A50021"/>
                </a:solidFill>
                <a:latin typeface="Comic Sans MS"/>
                <a:sym typeface="Wingdings"/>
              </a:rPr>
              <a:t>0</a:t>
            </a:r>
          </a:p>
          <a:p>
            <a:r>
              <a:rPr lang="en-US" dirty="0" smtClean="0">
                <a:solidFill>
                  <a:srgbClr val="A50021"/>
                </a:solidFill>
                <a:latin typeface="Comic Sans MS"/>
                <a:sym typeface="Wingdings"/>
              </a:rPr>
              <a:t>68+15 events</a:t>
            </a:r>
            <a:r>
              <a:rPr lang="en-US" dirty="0" smtClean="0">
                <a:solidFill>
                  <a:srgbClr val="A50021"/>
                </a:solidFill>
                <a:latin typeface="Comic Sans MS" charset="0"/>
                <a:sym typeface="Wingdings"/>
              </a:rPr>
              <a:t>    </a:t>
            </a:r>
            <a:endParaRPr lang="en-US" dirty="0">
              <a:solidFill>
                <a:srgbClr val="A50021"/>
              </a:solidFill>
              <a:latin typeface="Comic Sans MS" charset="0"/>
            </a:endParaRPr>
          </a:p>
        </p:txBody>
      </p:sp>
      <p:pic>
        <p:nvPicPr>
          <p:cNvPr id="27" name="Picture 26" descr="Fig3a_Jolanta-PRL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2576" y="1391522"/>
            <a:ext cx="3039623" cy="3039623"/>
          </a:xfrm>
          <a:prstGeom prst="rect">
            <a:avLst/>
          </a:prstGeom>
        </p:spPr>
      </p:pic>
      <p:sp>
        <p:nvSpPr>
          <p:cNvPr id="29" name="TextBox 15"/>
          <p:cNvSpPr txBox="1">
            <a:spLocks noChangeArrowheads="1"/>
          </p:cNvSpPr>
          <p:nvPr/>
        </p:nvSpPr>
        <p:spPr bwMode="auto">
          <a:xfrm rot="16200000">
            <a:off x="3919635" y="2622782"/>
            <a:ext cx="9541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  <a:latin typeface="Comic Sans MS" charset="0"/>
              </a:rPr>
              <a:t>3915 </a:t>
            </a:r>
            <a:r>
              <a:rPr lang="en-US" sz="1200" b="1" dirty="0" err="1">
                <a:solidFill>
                  <a:srgbClr val="000090"/>
                </a:solidFill>
                <a:latin typeface="Comic Sans MS" charset="0"/>
              </a:rPr>
              <a:t>MeV</a:t>
            </a:r>
            <a:endParaRPr lang="en-US" sz="1200" b="1" dirty="0">
              <a:solidFill>
                <a:srgbClr val="000090"/>
              </a:solidFill>
              <a:latin typeface="Comic Sans MS" charset="0"/>
            </a:endParaRPr>
          </a:p>
        </p:txBody>
      </p:sp>
      <p:sp>
        <p:nvSpPr>
          <p:cNvPr id="30" name="TextBox 10"/>
          <p:cNvSpPr txBox="1">
            <a:spLocks noChangeArrowheads="1"/>
          </p:cNvSpPr>
          <p:nvPr/>
        </p:nvSpPr>
        <p:spPr bwMode="auto">
          <a:xfrm>
            <a:off x="861364" y="1573823"/>
            <a:ext cx="5146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A50021"/>
                </a:solidFill>
                <a:latin typeface="Comic Sans MS" charset="0"/>
                <a:sym typeface="Wingdings" charset="2"/>
              </a:rPr>
              <a:t>    </a:t>
            </a:r>
            <a:r>
              <a:rPr lang="en-US" sz="1000" b="1" dirty="0" smtClean="0">
                <a:solidFill>
                  <a:srgbClr val="A50021"/>
                </a:solidFill>
                <a:latin typeface="Comic Sans MS" charset="0"/>
                <a:sym typeface="Wingdings" charset="2"/>
              </a:rPr>
              <a:t>|</a:t>
            </a:r>
            <a:r>
              <a:rPr lang="en-US" dirty="0" smtClean="0">
                <a:solidFill>
                  <a:srgbClr val="A50021"/>
                </a:solidFill>
                <a:latin typeface="Comic Sans MS" charset="0"/>
                <a:sym typeface="Wingdings"/>
              </a:rPr>
              <a:t>  </a:t>
            </a:r>
            <a:endParaRPr lang="en-US" dirty="0">
              <a:solidFill>
                <a:srgbClr val="A50021"/>
              </a:solidFill>
              <a:latin typeface="Comic Sans MS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4169585" y="3320741"/>
            <a:ext cx="438190" cy="252924"/>
          </a:xfrm>
          <a:prstGeom prst="ellipse">
            <a:avLst/>
          </a:prstGeom>
          <a:noFill/>
          <a:ln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2228411" y="4619995"/>
            <a:ext cx="42779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kumimoji="1" lang="en-US" altLang="ja-JP" sz="2400" b="1" dirty="0" smtClean="0">
                <a:solidFill>
                  <a:srgbClr val="663300"/>
                </a:solidFill>
                <a:ea typeface="MS PGothic" pitchFamily="34" charset="-128"/>
                <a:cs typeface="MS PGothic" pitchFamily="34" charset="-128"/>
                <a:sym typeface="Wingdings"/>
              </a:rPr>
              <a:t>     </a:t>
            </a:r>
            <a:r>
              <a:rPr kumimoji="1" lang="en-US" altLang="ja-JP" sz="2400" b="1" dirty="0" smtClean="0">
                <a:solidFill>
                  <a:srgbClr val="663300"/>
                </a:solidFill>
                <a:latin typeface="Symbol"/>
                <a:ea typeface="MS PGothic" pitchFamily="34" charset="-128"/>
                <a:cs typeface="MS PGothic" pitchFamily="34" charset="-128"/>
              </a:rPr>
              <a:t>Γ</a:t>
            </a:r>
            <a:r>
              <a:rPr kumimoji="1" lang="en-US" altLang="ja-JP" sz="2400" b="1" dirty="0" smtClean="0">
                <a:solidFill>
                  <a:srgbClr val="663300"/>
                </a:solidFill>
                <a:ea typeface="MS PGothic" pitchFamily="34" charset="-128"/>
                <a:cs typeface="MS PGothic" pitchFamily="34" charset="-128"/>
              </a:rPr>
              <a:t>(X</a:t>
            </a:r>
            <a:r>
              <a:rPr kumimoji="1" lang="en-US" altLang="ja-JP" sz="2400" b="1" baseline="-25000" dirty="0" smtClean="0">
                <a:solidFill>
                  <a:srgbClr val="663300"/>
                </a:solidFill>
                <a:ea typeface="MS PGothic" pitchFamily="34" charset="-128"/>
                <a:cs typeface="MS PGothic" pitchFamily="34" charset="-128"/>
              </a:rPr>
              <a:t>3915</a:t>
            </a:r>
            <a:r>
              <a:rPr kumimoji="1" lang="en-US" altLang="ja-JP" sz="2400" b="1" dirty="0" smtClean="0">
                <a:solidFill>
                  <a:srgbClr val="663300"/>
                </a:solidFill>
                <a:ea typeface="MS PGothic" pitchFamily="34" charset="-128"/>
                <a:cs typeface="MS PGothic" pitchFamily="34" charset="-128"/>
              </a:rPr>
              <a:t>)</a:t>
            </a:r>
            <a:r>
              <a:rPr kumimoji="1" lang="en-US" altLang="ja-JP" sz="2400" b="1" dirty="0" smtClean="0">
                <a:solidFill>
                  <a:srgbClr val="663300"/>
                </a:solidFill>
                <a:ea typeface="MS PGothic" pitchFamily="34" charset="-128"/>
                <a:cs typeface="MS PGothic" pitchFamily="34" charset="-128"/>
                <a:sym typeface="Wingdings"/>
              </a:rPr>
              <a:t></a:t>
            </a:r>
            <a:r>
              <a:rPr kumimoji="1" lang="en-US" altLang="ja-JP" sz="2400" b="1" dirty="0" smtClean="0">
                <a:solidFill>
                  <a:srgbClr val="663300"/>
                </a:solidFill>
                <a:ea typeface="MS PGothic" pitchFamily="34" charset="-128"/>
                <a:cs typeface="MS PGothic" pitchFamily="34" charset="-128"/>
              </a:rPr>
              <a:t>DD) &lt;1 </a:t>
            </a:r>
            <a:r>
              <a:rPr kumimoji="1" lang="en-US" altLang="ja-JP" sz="2400" b="1" dirty="0" err="1" smtClean="0">
                <a:solidFill>
                  <a:srgbClr val="663300"/>
                </a:solidFill>
                <a:ea typeface="MS PGothic" pitchFamily="34" charset="-128"/>
                <a:cs typeface="MS PGothic" pitchFamily="34" charset="-128"/>
              </a:rPr>
              <a:t>MeV</a:t>
            </a:r>
            <a:r>
              <a:rPr kumimoji="1" lang="en-US" altLang="ja-JP" sz="2400" b="1" dirty="0" smtClean="0">
                <a:solidFill>
                  <a:srgbClr val="663300"/>
                </a:solidFill>
                <a:ea typeface="MS PGothic" pitchFamily="34" charset="-128"/>
                <a:cs typeface="MS PGothic" pitchFamily="34" charset="-128"/>
              </a:rPr>
              <a:t>      </a:t>
            </a:r>
            <a:r>
              <a:rPr kumimoji="1" lang="en-US" altLang="ja-JP" sz="2400" b="1" dirty="0" smtClean="0">
                <a:solidFill>
                  <a:srgbClr val="663300"/>
                </a:solidFill>
                <a:ea typeface="MS PGothic" pitchFamily="34" charset="-128"/>
                <a:cs typeface="MS PGothic" pitchFamily="34" charset="-128"/>
                <a:sym typeface="Wingdings"/>
              </a:rPr>
              <a:t> </a:t>
            </a:r>
            <a:r>
              <a:rPr kumimoji="1" lang="en-US" altLang="ja-JP" sz="2400" b="1" dirty="0" smtClean="0">
                <a:solidFill>
                  <a:srgbClr val="663300"/>
                </a:solidFill>
                <a:ea typeface="MS PGothic" pitchFamily="34" charset="-128"/>
                <a:cs typeface="MS PGothic" pitchFamily="34" charset="-128"/>
              </a:rPr>
              <a:t>        </a:t>
            </a:r>
            <a:r>
              <a:rPr kumimoji="1" lang="en-US" altLang="ja-JP" sz="2400" b="1" dirty="0" smtClean="0">
                <a:solidFill>
                  <a:srgbClr val="663300"/>
                </a:solidFill>
                <a:ea typeface="MS PGothic" pitchFamily="34" charset="-128"/>
                <a:cs typeface="MS PGothic" pitchFamily="34" charset="-128"/>
                <a:sym typeface="Symbol" charset="2"/>
              </a:rPr>
              <a:t>  </a:t>
            </a:r>
            <a:endParaRPr kumimoji="1" lang="en-US" altLang="ja-JP" sz="2400" b="1" dirty="0">
              <a:solidFill>
                <a:srgbClr val="663300"/>
              </a:solidFill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 rot="10800000">
            <a:off x="4029464" y="4668146"/>
            <a:ext cx="3642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800000"/>
                </a:solidFill>
                <a:ea typeface="Arial Unicode MS" charset="0"/>
                <a:cs typeface="Arial Unicode MS" charset="0"/>
              </a:rPr>
              <a:t>_</a:t>
            </a:r>
          </a:p>
        </p:txBody>
      </p:sp>
      <p:sp>
        <p:nvSpPr>
          <p:cNvPr id="28" name="Right Arrow 27"/>
          <p:cNvSpPr/>
          <p:nvPr/>
        </p:nvSpPr>
        <p:spPr>
          <a:xfrm>
            <a:off x="2228411" y="4698428"/>
            <a:ext cx="291453" cy="304800"/>
          </a:xfrm>
          <a:prstGeom prst="rightArrow">
            <a:avLst/>
          </a:prstGeom>
          <a:noFill/>
          <a:ln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 Box 15"/>
          <p:cNvSpPr txBox="1">
            <a:spLocks noChangeArrowheads="1"/>
          </p:cNvSpPr>
          <p:nvPr/>
        </p:nvSpPr>
        <p:spPr bwMode="auto">
          <a:xfrm rot="10800000">
            <a:off x="1623381" y="1683599"/>
            <a:ext cx="3825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A50021"/>
                </a:solidFill>
                <a:ea typeface="Arial Unicode MS" charset="0"/>
                <a:cs typeface="Arial Unicode MS" charset="0"/>
              </a:rPr>
              <a:t>_</a:t>
            </a:r>
          </a:p>
        </p:txBody>
      </p:sp>
      <p:sp>
        <p:nvSpPr>
          <p:cNvPr id="35" name="Text Box 15"/>
          <p:cNvSpPr txBox="1">
            <a:spLocks noChangeArrowheads="1"/>
          </p:cNvSpPr>
          <p:nvPr/>
        </p:nvSpPr>
        <p:spPr bwMode="auto">
          <a:xfrm rot="10800000">
            <a:off x="4151833" y="1020377"/>
            <a:ext cx="3825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A50021"/>
                </a:solidFill>
                <a:ea typeface="Arial Unicode MS" charset="0"/>
                <a:cs typeface="Arial Unicode MS" charset="0"/>
              </a:rPr>
              <a:t>_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2001086" y="1943155"/>
            <a:ext cx="1204153" cy="964559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815476" y="1573823"/>
            <a:ext cx="2430533" cy="2462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J. </a:t>
            </a:r>
            <a:r>
              <a:rPr lang="en-US" sz="1000" dirty="0" err="1" smtClean="0"/>
              <a:t>Brodzicka</a:t>
            </a:r>
            <a:r>
              <a:rPr lang="en-US" sz="1000" dirty="0" smtClean="0"/>
              <a:t> et al. (Belle) PRD 100, 092001 </a:t>
            </a:r>
            <a:endParaRPr lang="en-US" sz="1000" dirty="0"/>
          </a:p>
        </p:txBody>
      </p:sp>
      <p:sp>
        <p:nvSpPr>
          <p:cNvPr id="44" name="TextBox 43"/>
          <p:cNvSpPr txBox="1"/>
          <p:nvPr/>
        </p:nvSpPr>
        <p:spPr>
          <a:xfrm>
            <a:off x="1907889" y="5085046"/>
            <a:ext cx="4276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charmonium</a:t>
            </a:r>
            <a:r>
              <a:rPr lang="en-US" dirty="0" smtClean="0"/>
              <a:t> theory:  </a:t>
            </a:r>
            <a:r>
              <a:rPr lang="en-US" dirty="0" smtClean="0">
                <a:latin typeface="Symbol"/>
              </a:rPr>
              <a:t>Γ</a:t>
            </a:r>
            <a:r>
              <a:rPr lang="en-US" dirty="0" smtClean="0"/>
              <a:t>(</a:t>
            </a:r>
            <a:r>
              <a:rPr lang="en-US" dirty="0" smtClean="0">
                <a:latin typeface="Symbol"/>
              </a:rPr>
              <a:t>χ</a:t>
            </a:r>
            <a:r>
              <a:rPr lang="en-US" baseline="-25000" dirty="0" smtClean="0"/>
              <a:t>c0</a:t>
            </a:r>
            <a:r>
              <a:rPr lang="en-US" dirty="0" smtClean="0">
                <a:sym typeface="Wingdings"/>
              </a:rPr>
              <a:t>DD) &gt; 30 </a:t>
            </a:r>
            <a:r>
              <a:rPr lang="en-US" dirty="0" err="1" smtClean="0">
                <a:sym typeface="Wingdings"/>
              </a:rPr>
              <a:t>MeV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4259598" y="5091155"/>
            <a:ext cx="242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‘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 rot="10800000">
            <a:off x="4775995" y="512993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23" name="TextBox 10"/>
          <p:cNvSpPr txBox="1">
            <a:spLocks noChangeArrowheads="1"/>
          </p:cNvSpPr>
          <p:nvPr/>
        </p:nvSpPr>
        <p:spPr bwMode="auto">
          <a:xfrm>
            <a:off x="5338452" y="2571347"/>
            <a:ext cx="1598289" cy="923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A50021"/>
                </a:solidFill>
                <a:latin typeface="Comic Sans MS" charset="0"/>
                <a:sym typeface="Wingdings" charset="2"/>
              </a:rPr>
              <a:t>B</a:t>
            </a:r>
            <a:r>
              <a:rPr lang="en-US" dirty="0" smtClean="0">
                <a:solidFill>
                  <a:srgbClr val="A50021"/>
                </a:solidFill>
                <a:latin typeface="Comic Sans MS"/>
                <a:sym typeface="Wingdings"/>
              </a:rPr>
              <a:t>K</a:t>
            </a:r>
            <a:r>
              <a:rPr lang="en-US" dirty="0" smtClean="0">
                <a:solidFill>
                  <a:srgbClr val="A50021"/>
                </a:solidFill>
                <a:latin typeface="Symbol"/>
                <a:sym typeface="Wingdings"/>
              </a:rPr>
              <a:t>X</a:t>
            </a:r>
            <a:r>
              <a:rPr lang="en-US" sz="1400" dirty="0" smtClean="0">
                <a:solidFill>
                  <a:srgbClr val="A50021"/>
                </a:solidFill>
                <a:latin typeface="Comic Sans MS"/>
                <a:sym typeface="Wingdings"/>
              </a:rPr>
              <a:t>(3915)</a:t>
            </a:r>
            <a:r>
              <a:rPr lang="en-US" dirty="0" smtClean="0">
                <a:solidFill>
                  <a:srgbClr val="A50021"/>
                </a:solidFill>
                <a:latin typeface="Comic Sans MS"/>
                <a:sym typeface="Wingdings"/>
              </a:rPr>
              <a:t>?</a:t>
            </a:r>
          </a:p>
          <a:p>
            <a:r>
              <a:rPr lang="en-US" dirty="0" smtClean="0">
                <a:solidFill>
                  <a:srgbClr val="A50021"/>
                </a:solidFill>
                <a:latin typeface="Comic Sans MS"/>
                <a:sym typeface="Wingdings"/>
              </a:rPr>
              <a:t>         D</a:t>
            </a:r>
            <a:r>
              <a:rPr lang="en-US" baseline="30000" dirty="0" smtClean="0">
                <a:solidFill>
                  <a:srgbClr val="A50021"/>
                </a:solidFill>
                <a:latin typeface="Comic Sans MS"/>
                <a:sym typeface="Wingdings"/>
              </a:rPr>
              <a:t>0</a:t>
            </a:r>
            <a:r>
              <a:rPr lang="en-US" dirty="0" smtClean="0">
                <a:solidFill>
                  <a:srgbClr val="A50021"/>
                </a:solidFill>
                <a:latin typeface="Comic Sans MS"/>
                <a:sym typeface="Wingdings"/>
              </a:rPr>
              <a:t>D</a:t>
            </a:r>
            <a:r>
              <a:rPr lang="en-US" baseline="30000" dirty="0" smtClean="0">
                <a:solidFill>
                  <a:srgbClr val="A50021"/>
                </a:solidFill>
                <a:latin typeface="Comic Sans MS"/>
                <a:sym typeface="Wingdings"/>
              </a:rPr>
              <a:t>0</a:t>
            </a:r>
          </a:p>
          <a:p>
            <a:r>
              <a:rPr lang="en-US" dirty="0" smtClean="0">
                <a:solidFill>
                  <a:srgbClr val="A50021"/>
                </a:solidFill>
                <a:latin typeface="Comic Sans MS"/>
                <a:sym typeface="Wingdings"/>
              </a:rPr>
              <a:t>&lt;10 events</a:t>
            </a:r>
            <a:r>
              <a:rPr lang="en-US" dirty="0" smtClean="0">
                <a:solidFill>
                  <a:srgbClr val="A50021"/>
                </a:solidFill>
                <a:latin typeface="Comic Sans MS" charset="0"/>
                <a:sym typeface="Wingdings"/>
              </a:rPr>
              <a:t>    </a:t>
            </a:r>
            <a:endParaRPr lang="en-US" dirty="0">
              <a:solidFill>
                <a:srgbClr val="A50021"/>
              </a:solidFill>
              <a:latin typeface="Comic Sans MS" charset="0"/>
            </a:endParaRPr>
          </a:p>
        </p:txBody>
      </p:sp>
      <p:sp>
        <p:nvSpPr>
          <p:cNvPr id="26" name="TextBox 10"/>
          <p:cNvSpPr txBox="1">
            <a:spLocks noChangeArrowheads="1"/>
          </p:cNvSpPr>
          <p:nvPr/>
        </p:nvSpPr>
        <p:spPr bwMode="auto">
          <a:xfrm>
            <a:off x="5663890" y="2753648"/>
            <a:ext cx="5146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A50021"/>
                </a:solidFill>
                <a:latin typeface="Comic Sans MS" charset="0"/>
                <a:sym typeface="Wingdings" charset="2"/>
              </a:rPr>
              <a:t>    </a:t>
            </a:r>
            <a:r>
              <a:rPr lang="en-US" sz="1000" b="1" dirty="0" smtClean="0">
                <a:solidFill>
                  <a:srgbClr val="A50021"/>
                </a:solidFill>
                <a:latin typeface="Comic Sans MS" charset="0"/>
                <a:sym typeface="Wingdings" charset="2"/>
              </a:rPr>
              <a:t>|</a:t>
            </a:r>
            <a:r>
              <a:rPr lang="en-US" dirty="0" smtClean="0">
                <a:solidFill>
                  <a:srgbClr val="A50021"/>
                </a:solidFill>
                <a:latin typeface="Comic Sans MS" charset="0"/>
                <a:sym typeface="Wingdings"/>
              </a:rPr>
              <a:t>  </a:t>
            </a:r>
            <a:endParaRPr lang="en-US" dirty="0">
              <a:solidFill>
                <a:srgbClr val="A50021"/>
              </a:solidFill>
              <a:latin typeface="Comic Sans MS" charset="0"/>
            </a:endParaRPr>
          </a:p>
        </p:txBody>
      </p:sp>
      <p:sp>
        <p:nvSpPr>
          <p:cNvPr id="33" name="Text Box 15"/>
          <p:cNvSpPr txBox="1">
            <a:spLocks noChangeArrowheads="1"/>
          </p:cNvSpPr>
          <p:nvPr/>
        </p:nvSpPr>
        <p:spPr bwMode="auto">
          <a:xfrm rot="10800000">
            <a:off x="6425907" y="2863424"/>
            <a:ext cx="3825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A50021"/>
                </a:solidFill>
                <a:ea typeface="Arial Unicode MS" charset="0"/>
                <a:cs typeface="Arial Unicode MS" charset="0"/>
              </a:rPr>
              <a:t>_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rot="10800000" flipV="1">
            <a:off x="4543604" y="2949043"/>
            <a:ext cx="794848" cy="408737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2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-11634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X</a:t>
            </a:r>
            <a:r>
              <a:rPr lang="en-US" sz="3600" dirty="0" smtClean="0">
                <a:latin typeface="+mn-lt"/>
              </a:rPr>
              <a:t>(3915)</a:t>
            </a:r>
            <a:r>
              <a:rPr lang="en-US" sz="4000" dirty="0" smtClean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= </a:t>
            </a:r>
            <a:r>
              <a:rPr lang="en-US" dirty="0" smtClean="0">
                <a:latin typeface="Symbol"/>
              </a:rPr>
              <a:t>χ</a:t>
            </a:r>
            <a:r>
              <a:rPr lang="en-US" baseline="-25000" dirty="0" smtClean="0"/>
              <a:t>c</a:t>
            </a:r>
            <a:r>
              <a:rPr lang="en-US" sz="4000" baseline="-31000" dirty="0" smtClean="0"/>
              <a:t>0</a:t>
            </a:r>
            <a:r>
              <a:rPr lang="en-US" dirty="0" smtClean="0"/>
              <a:t> </a:t>
            </a:r>
            <a:r>
              <a:rPr lang="en-US" dirty="0" err="1" smtClean="0"/>
              <a:t>charmonium</a:t>
            </a:r>
            <a:r>
              <a:rPr lang="en-US" dirty="0" smtClean="0"/>
              <a:t> state?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802867" y="218390"/>
            <a:ext cx="274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‘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74749" y="1862542"/>
            <a:ext cx="238385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800000"/>
                </a:solidFill>
              </a:rPr>
              <a:t>- mass is too high:</a:t>
            </a:r>
          </a:p>
          <a:p>
            <a:r>
              <a:rPr lang="en-US" sz="1600" dirty="0" smtClean="0">
                <a:solidFill>
                  <a:srgbClr val="800000"/>
                </a:solidFill>
              </a:rPr>
              <a:t>   M</a:t>
            </a:r>
            <a:r>
              <a:rPr lang="en-US" sz="1600" dirty="0" smtClean="0">
                <a:solidFill>
                  <a:srgbClr val="800000"/>
                </a:solidFill>
                <a:latin typeface="Symbol"/>
              </a:rPr>
              <a:t>(χ</a:t>
            </a:r>
            <a:r>
              <a:rPr lang="en-US" sz="1600" baseline="-25000" dirty="0" smtClean="0">
                <a:solidFill>
                  <a:srgbClr val="800000"/>
                </a:solidFill>
              </a:rPr>
              <a:t>c2</a:t>
            </a:r>
            <a:r>
              <a:rPr lang="en-US" sz="1600" dirty="0" smtClean="0">
                <a:solidFill>
                  <a:srgbClr val="800000"/>
                </a:solidFill>
                <a:sym typeface="Wingdings"/>
              </a:rPr>
              <a:t>)-</a:t>
            </a:r>
            <a:r>
              <a:rPr lang="en-US" sz="1600" dirty="0" smtClean="0">
                <a:solidFill>
                  <a:srgbClr val="800000"/>
                </a:solidFill>
              </a:rPr>
              <a:t>M</a:t>
            </a:r>
            <a:r>
              <a:rPr lang="en-US" sz="1600" dirty="0" smtClean="0">
                <a:solidFill>
                  <a:srgbClr val="800000"/>
                </a:solidFill>
                <a:latin typeface="Symbol"/>
              </a:rPr>
              <a:t>(χ</a:t>
            </a:r>
            <a:r>
              <a:rPr lang="en-US" sz="1600" baseline="-25000" dirty="0" smtClean="0">
                <a:solidFill>
                  <a:srgbClr val="800000"/>
                </a:solidFill>
              </a:rPr>
              <a:t>c0</a:t>
            </a:r>
            <a:r>
              <a:rPr lang="en-US" sz="1600" dirty="0" smtClean="0">
                <a:solidFill>
                  <a:srgbClr val="800000"/>
                </a:solidFill>
                <a:sym typeface="Wingdings"/>
              </a:rPr>
              <a:t>) ≈ 9 </a:t>
            </a:r>
            <a:r>
              <a:rPr lang="en-US" sz="1600" dirty="0" err="1" smtClean="0">
                <a:solidFill>
                  <a:srgbClr val="800000"/>
                </a:solidFill>
                <a:sym typeface="Wingdings"/>
              </a:rPr>
              <a:t>MeV</a:t>
            </a:r>
            <a:endParaRPr lang="en-US" sz="1600" dirty="0" smtClean="0">
              <a:solidFill>
                <a:srgbClr val="800000"/>
              </a:solidFill>
              <a:sym typeface="Wingdings"/>
            </a:endParaRPr>
          </a:p>
          <a:p>
            <a:r>
              <a:rPr lang="en-US" sz="1600" dirty="0" smtClean="0">
                <a:solidFill>
                  <a:srgbClr val="800000"/>
                </a:solidFill>
              </a:rPr>
              <a:t>   ≈1/15</a:t>
            </a:r>
            <a:r>
              <a:rPr lang="en-US" sz="1600" baseline="30000" dirty="0" smtClean="0">
                <a:solidFill>
                  <a:srgbClr val="800000"/>
                </a:solidFill>
              </a:rPr>
              <a:t>th</a:t>
            </a:r>
            <a:r>
              <a:rPr lang="en-US" sz="1600" dirty="0" smtClean="0">
                <a:solidFill>
                  <a:srgbClr val="800000"/>
                </a:solidFill>
              </a:rPr>
              <a:t> the </a:t>
            </a:r>
            <a:r>
              <a:rPr lang="en-US" sz="1600" dirty="0" err="1" smtClean="0">
                <a:solidFill>
                  <a:srgbClr val="800000"/>
                </a:solidFill>
              </a:rPr>
              <a:t>n</a:t>
            </a:r>
            <a:r>
              <a:rPr lang="en-US" sz="1600" dirty="0" smtClean="0">
                <a:solidFill>
                  <a:srgbClr val="800000"/>
                </a:solidFill>
              </a:rPr>
              <a:t>=1 splitting:</a:t>
            </a:r>
          </a:p>
          <a:p>
            <a:r>
              <a:rPr lang="en-US" sz="1600" dirty="0" smtClean="0">
                <a:solidFill>
                  <a:srgbClr val="800000"/>
                </a:solidFill>
              </a:rPr>
              <a:t>   M</a:t>
            </a:r>
            <a:r>
              <a:rPr lang="en-US" sz="1600" dirty="0" smtClean="0">
                <a:solidFill>
                  <a:srgbClr val="800000"/>
                </a:solidFill>
                <a:latin typeface="Symbol"/>
              </a:rPr>
              <a:t>(χ</a:t>
            </a:r>
            <a:r>
              <a:rPr lang="en-US" sz="1600" baseline="-25000" dirty="0" smtClean="0">
                <a:solidFill>
                  <a:srgbClr val="800000"/>
                </a:solidFill>
              </a:rPr>
              <a:t>c2</a:t>
            </a:r>
            <a:r>
              <a:rPr lang="en-US" sz="1600" dirty="0" smtClean="0">
                <a:solidFill>
                  <a:srgbClr val="800000"/>
                </a:solidFill>
                <a:sym typeface="Wingdings"/>
              </a:rPr>
              <a:t>)-</a:t>
            </a:r>
            <a:r>
              <a:rPr lang="en-US" sz="1600" dirty="0" smtClean="0">
                <a:solidFill>
                  <a:srgbClr val="800000"/>
                </a:solidFill>
              </a:rPr>
              <a:t>M</a:t>
            </a:r>
            <a:r>
              <a:rPr lang="en-US" sz="1600" dirty="0" smtClean="0">
                <a:solidFill>
                  <a:srgbClr val="800000"/>
                </a:solidFill>
                <a:latin typeface="Symbol"/>
              </a:rPr>
              <a:t>(χ</a:t>
            </a:r>
            <a:r>
              <a:rPr lang="en-US" sz="1600" baseline="-25000" dirty="0" smtClean="0">
                <a:solidFill>
                  <a:srgbClr val="800000"/>
                </a:solidFill>
              </a:rPr>
              <a:t>c0</a:t>
            </a:r>
            <a:r>
              <a:rPr lang="en-US" sz="1600" dirty="0" smtClean="0">
                <a:solidFill>
                  <a:srgbClr val="800000"/>
                </a:solidFill>
                <a:sym typeface="Wingdings"/>
              </a:rPr>
              <a:t>)=141 </a:t>
            </a:r>
            <a:r>
              <a:rPr lang="en-US" sz="1600" dirty="0" err="1" smtClean="0">
                <a:solidFill>
                  <a:srgbClr val="800000"/>
                </a:solidFill>
                <a:sym typeface="Wingdings"/>
              </a:rPr>
              <a:t>MeV</a:t>
            </a:r>
            <a:r>
              <a:rPr lang="en-US" sz="1600" dirty="0" smtClean="0">
                <a:solidFill>
                  <a:srgbClr val="800000"/>
                </a:solidFill>
                <a:sym typeface="Wingdings"/>
              </a:rPr>
              <a:t> </a:t>
            </a:r>
          </a:p>
          <a:p>
            <a:endParaRPr lang="en-US" sz="1600" dirty="0" smtClean="0">
              <a:solidFill>
                <a:srgbClr val="800000"/>
              </a:solidFill>
              <a:sym typeface="Wingdings"/>
            </a:endParaRPr>
          </a:p>
          <a:p>
            <a:pPr>
              <a:buFontTx/>
              <a:buChar char="-"/>
            </a:pPr>
            <a:r>
              <a:rPr lang="en-US" sz="1600" dirty="0" smtClean="0">
                <a:solidFill>
                  <a:srgbClr val="800000"/>
                </a:solidFill>
                <a:sym typeface="Wingdings"/>
              </a:rPr>
              <a:t>width is too narrow, </a:t>
            </a:r>
          </a:p>
          <a:p>
            <a:r>
              <a:rPr lang="en-US" sz="1600" dirty="0" smtClean="0">
                <a:solidFill>
                  <a:srgbClr val="800000"/>
                </a:solidFill>
                <a:sym typeface="Wingdings"/>
              </a:rPr>
              <a:t>   Γ(X</a:t>
            </a:r>
            <a:r>
              <a:rPr lang="en-US" sz="1600" baseline="-25000" dirty="0" smtClean="0">
                <a:solidFill>
                  <a:srgbClr val="800000"/>
                </a:solidFill>
                <a:sym typeface="Wingdings"/>
              </a:rPr>
              <a:t>3915</a:t>
            </a:r>
            <a:r>
              <a:rPr lang="en-US" sz="1600" dirty="0" smtClean="0">
                <a:solidFill>
                  <a:srgbClr val="800000"/>
                </a:solidFill>
                <a:sym typeface="Wingdings"/>
              </a:rPr>
              <a:t>) = 20 ± 5 </a:t>
            </a:r>
            <a:r>
              <a:rPr lang="en-US" sz="1600" dirty="0" err="1" smtClean="0">
                <a:solidFill>
                  <a:srgbClr val="800000"/>
                </a:solidFill>
                <a:sym typeface="Wingdings"/>
              </a:rPr>
              <a:t>MeV</a:t>
            </a:r>
            <a:endParaRPr lang="en-US" sz="1600" dirty="0" smtClean="0">
              <a:solidFill>
                <a:srgbClr val="800000"/>
              </a:solidFill>
              <a:sym typeface="Wingdings"/>
            </a:endParaRPr>
          </a:p>
          <a:p>
            <a:r>
              <a:rPr lang="en-US" sz="1600" dirty="0" smtClean="0">
                <a:solidFill>
                  <a:srgbClr val="800000"/>
                </a:solidFill>
                <a:sym typeface="Wingdings"/>
              </a:rPr>
              <a:t>   theory: Γ(χ</a:t>
            </a:r>
            <a:r>
              <a:rPr lang="en-US" sz="1600" baseline="-25000" dirty="0" smtClean="0">
                <a:solidFill>
                  <a:srgbClr val="800000"/>
                </a:solidFill>
                <a:sym typeface="Wingdings"/>
              </a:rPr>
              <a:t>c0</a:t>
            </a:r>
            <a:r>
              <a:rPr lang="en-US" sz="1600" dirty="0" smtClean="0">
                <a:solidFill>
                  <a:srgbClr val="800000"/>
                </a:solidFill>
                <a:sym typeface="Wingdings"/>
              </a:rPr>
              <a:t>)&gt;40 </a:t>
            </a:r>
            <a:r>
              <a:rPr lang="en-US" sz="1600" dirty="0" err="1" smtClean="0">
                <a:solidFill>
                  <a:srgbClr val="800000"/>
                </a:solidFill>
                <a:sym typeface="Wingdings"/>
              </a:rPr>
              <a:t>MeV</a:t>
            </a:r>
            <a:endParaRPr lang="en-US" sz="1600" baseline="-25000" dirty="0" smtClean="0">
              <a:solidFill>
                <a:srgbClr val="800000"/>
              </a:solidFill>
              <a:sym typeface="Wingdings"/>
            </a:endParaRPr>
          </a:p>
          <a:p>
            <a:endParaRPr lang="en-US" sz="1600" dirty="0" smtClean="0">
              <a:solidFill>
                <a:srgbClr val="800000"/>
              </a:solidFill>
              <a:sym typeface="Wingding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7098" y="2099312"/>
            <a:ext cx="242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‘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98184" y="2099312"/>
            <a:ext cx="242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‘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2769" y="1287600"/>
            <a:ext cx="205567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If X(3915) = </a:t>
            </a:r>
            <a:r>
              <a:rPr lang="en-US" dirty="0" smtClean="0">
                <a:solidFill>
                  <a:srgbClr val="800000"/>
                </a:solidFill>
                <a:latin typeface="Symbol"/>
              </a:rPr>
              <a:t>χ</a:t>
            </a:r>
            <a:r>
              <a:rPr lang="en-US" baseline="-25000" dirty="0" smtClean="0">
                <a:solidFill>
                  <a:srgbClr val="800000"/>
                </a:solidFill>
              </a:rPr>
              <a:t>c0</a:t>
            </a:r>
            <a:r>
              <a:rPr lang="en-US" dirty="0" smtClean="0">
                <a:solidFill>
                  <a:srgbClr val="800000"/>
                </a:solidFill>
                <a:sym typeface="Wingdings"/>
              </a:rPr>
              <a:t>:</a:t>
            </a:r>
          </a:p>
          <a:p>
            <a:endParaRPr lang="en-US" sz="1400" dirty="0" smtClean="0">
              <a:solidFill>
                <a:srgbClr val="800000"/>
              </a:solidFill>
              <a:sym typeface="Wingding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91044" y="1321924"/>
            <a:ext cx="242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‘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635" y="1026660"/>
            <a:ext cx="4265146" cy="5840394"/>
          </a:xfrm>
          <a:prstGeom prst="rect">
            <a:avLst/>
          </a:prstGeom>
        </p:spPr>
      </p:pic>
      <p:cxnSp>
        <p:nvCxnSpPr>
          <p:cNvPr id="38" name="Straight Arrow Connector 37"/>
          <p:cNvCxnSpPr/>
          <p:nvPr/>
        </p:nvCxnSpPr>
        <p:spPr>
          <a:xfrm rot="10800000" flipV="1">
            <a:off x="6595847" y="2601542"/>
            <a:ext cx="649302" cy="224940"/>
          </a:xfrm>
          <a:prstGeom prst="straightConnector1">
            <a:avLst/>
          </a:prstGeom>
          <a:ln w="15875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210996" y="2447650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M=3927 ± 3 </a:t>
            </a:r>
            <a:r>
              <a:rPr lang="en-US" sz="1400" dirty="0" err="1" smtClean="0">
                <a:solidFill>
                  <a:srgbClr val="0000FF"/>
                </a:solidFill>
              </a:rPr>
              <a:t>MeV</a:t>
            </a:r>
            <a:endParaRPr lang="en-US" sz="1400" dirty="0" smtClean="0">
              <a:solidFill>
                <a:srgbClr val="0000FF"/>
              </a:solidFill>
            </a:endParaRPr>
          </a:p>
        </p:txBody>
      </p:sp>
      <p:sp>
        <p:nvSpPr>
          <p:cNvPr id="23" name="Right Brace 22"/>
          <p:cNvSpPr/>
          <p:nvPr/>
        </p:nvSpPr>
        <p:spPr>
          <a:xfrm>
            <a:off x="7139123" y="2918768"/>
            <a:ext cx="212051" cy="149922"/>
          </a:xfrm>
          <a:prstGeom prst="rightBrace">
            <a:avLst/>
          </a:prstGeom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 rot="10800000" flipV="1">
            <a:off x="6929095" y="2920852"/>
            <a:ext cx="201686" cy="1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0800000">
            <a:off x="5850845" y="3082845"/>
            <a:ext cx="1394304" cy="1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434684" y="3075021"/>
            <a:ext cx="22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Comic Sans MS"/>
              </a:rPr>
              <a:t>‘</a:t>
            </a:r>
            <a:endParaRPr lang="en-US" dirty="0">
              <a:solidFill>
                <a:schemeClr val="accent2">
                  <a:lumMod val="50000"/>
                </a:schemeClr>
              </a:solidFill>
              <a:latin typeface="Comic Sans M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156858" y="2920852"/>
            <a:ext cx="693987" cy="254296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4" name="TextBox 43"/>
          <p:cNvSpPr txBox="1"/>
          <p:nvPr/>
        </p:nvSpPr>
        <p:spPr>
          <a:xfrm>
            <a:off x="5138452" y="2867371"/>
            <a:ext cx="759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X(3915)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50" name="Straight Arrow Connector 49"/>
          <p:cNvCxnSpPr>
            <a:endCxn id="44" idx="0"/>
          </p:cNvCxnSpPr>
          <p:nvPr/>
        </p:nvCxnSpPr>
        <p:spPr>
          <a:xfrm rot="10800000" flipV="1">
            <a:off x="5518149" y="2601539"/>
            <a:ext cx="332696" cy="265831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5575055" y="2293765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M=3918 ± 2 </a:t>
            </a:r>
            <a:r>
              <a:rPr lang="en-US" sz="1400" dirty="0" err="1" smtClean="0">
                <a:solidFill>
                  <a:srgbClr val="FF0000"/>
                </a:solidFill>
              </a:rPr>
              <a:t>MeV</a:t>
            </a:r>
            <a:endParaRPr lang="en-US" sz="1400" dirty="0" smtClean="0">
              <a:solidFill>
                <a:srgbClr val="FF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245149" y="2755427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800000"/>
                </a:solidFill>
                <a:latin typeface="Symbol"/>
              </a:rPr>
              <a:t>Δ</a:t>
            </a:r>
            <a:r>
              <a:rPr lang="en-US" sz="1600" dirty="0" smtClean="0">
                <a:solidFill>
                  <a:srgbClr val="800000"/>
                </a:solidFill>
              </a:rPr>
              <a:t>M=9  </a:t>
            </a:r>
            <a:r>
              <a:rPr lang="en-US" sz="1600" dirty="0" err="1" smtClean="0">
                <a:solidFill>
                  <a:srgbClr val="800000"/>
                </a:solidFill>
              </a:rPr>
              <a:t>MeV</a:t>
            </a:r>
            <a:endParaRPr lang="en-US" sz="1600" dirty="0">
              <a:solidFill>
                <a:srgbClr val="8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27416" y="3100104"/>
            <a:ext cx="2037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Symbol"/>
              </a:rPr>
              <a:t>χ</a:t>
            </a:r>
            <a:r>
              <a:rPr lang="en-US" baseline="-25000" dirty="0" smtClean="0">
                <a:solidFill>
                  <a:srgbClr val="FF0000"/>
                </a:solidFill>
              </a:rPr>
              <a:t>c0</a:t>
            </a:r>
            <a:r>
              <a:rPr lang="en-US" dirty="0" smtClean="0">
                <a:solidFill>
                  <a:srgbClr val="FF0000"/>
                </a:solidFill>
              </a:rPr>
              <a:t> = 2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baseline="-25000" dirty="0" smtClean="0">
                <a:solidFill>
                  <a:srgbClr val="FF0000"/>
                </a:solidFill>
              </a:rPr>
              <a:t>0</a:t>
            </a:r>
            <a:r>
              <a:rPr lang="en-US" dirty="0" smtClean="0">
                <a:solidFill>
                  <a:srgbClr val="FF0000"/>
                </a:solidFill>
              </a:rPr>
              <a:t>  cc state?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10800000">
            <a:off x="8013980" y="3169037"/>
            <a:ext cx="300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_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07398" y="3067810"/>
            <a:ext cx="242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‘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rot="10800000">
            <a:off x="5823140" y="3315340"/>
            <a:ext cx="1031250" cy="1588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117318" y="3584704"/>
            <a:ext cx="242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‘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22576" y="4145613"/>
            <a:ext cx="24712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1400" dirty="0" smtClean="0">
                <a:solidFill>
                  <a:srgbClr val="800000"/>
                </a:solidFill>
              </a:rPr>
              <a:t>X</a:t>
            </a:r>
            <a:r>
              <a:rPr lang="en-US" sz="1200" dirty="0" smtClean="0">
                <a:solidFill>
                  <a:srgbClr val="800000"/>
                </a:solidFill>
              </a:rPr>
              <a:t>(3915)</a:t>
            </a:r>
            <a:r>
              <a:rPr lang="en-US" sz="1400" dirty="0" smtClean="0">
                <a:solidFill>
                  <a:srgbClr val="800000"/>
                </a:solidFill>
                <a:sym typeface="Wingdings"/>
              </a:rPr>
              <a:t>DD  not seen</a:t>
            </a:r>
          </a:p>
          <a:p>
            <a:r>
              <a:rPr lang="en-US" sz="1400" dirty="0" smtClean="0">
                <a:solidFill>
                  <a:srgbClr val="800000"/>
                </a:solidFill>
                <a:latin typeface="Symbol"/>
              </a:rPr>
              <a:t>    Γ</a:t>
            </a:r>
            <a:r>
              <a:rPr lang="en-US" sz="1400" dirty="0" smtClean="0">
                <a:solidFill>
                  <a:srgbClr val="800000"/>
                </a:solidFill>
              </a:rPr>
              <a:t>(Y</a:t>
            </a:r>
            <a:r>
              <a:rPr lang="en-US" sz="1000" dirty="0" smtClean="0">
                <a:solidFill>
                  <a:srgbClr val="800000"/>
                </a:solidFill>
              </a:rPr>
              <a:t>(3940)</a:t>
            </a:r>
            <a:r>
              <a:rPr lang="en-US" sz="1400" dirty="0" smtClean="0">
                <a:solidFill>
                  <a:srgbClr val="800000"/>
                </a:solidFill>
                <a:sym typeface="Wingdings"/>
              </a:rPr>
              <a:t>DD) &lt; 1 </a:t>
            </a:r>
            <a:r>
              <a:rPr lang="en-US" sz="1400" dirty="0" err="1" smtClean="0">
                <a:solidFill>
                  <a:srgbClr val="800000"/>
                </a:solidFill>
                <a:sym typeface="Wingdings"/>
              </a:rPr>
              <a:t>MeV</a:t>
            </a:r>
            <a:endParaRPr lang="en-US" sz="1400" dirty="0" smtClean="0">
              <a:solidFill>
                <a:srgbClr val="800000"/>
              </a:solidFill>
            </a:endParaRPr>
          </a:p>
          <a:p>
            <a:r>
              <a:rPr lang="en-US" sz="1400" dirty="0" smtClean="0">
                <a:solidFill>
                  <a:srgbClr val="800000"/>
                </a:solidFill>
              </a:rPr>
              <a:t>   theory: </a:t>
            </a:r>
            <a:r>
              <a:rPr lang="en-US" sz="1400" dirty="0" smtClean="0">
                <a:solidFill>
                  <a:srgbClr val="800000"/>
                </a:solidFill>
                <a:latin typeface="Symbol"/>
              </a:rPr>
              <a:t>Γ(χ</a:t>
            </a:r>
            <a:r>
              <a:rPr lang="en-US" sz="1400" baseline="-25000" dirty="0" smtClean="0">
                <a:solidFill>
                  <a:srgbClr val="800000"/>
                </a:solidFill>
              </a:rPr>
              <a:t>c0</a:t>
            </a:r>
            <a:r>
              <a:rPr lang="en-US" sz="1400" dirty="0" smtClean="0">
                <a:solidFill>
                  <a:srgbClr val="800000"/>
                </a:solidFill>
                <a:sym typeface="Wingdings"/>
              </a:rPr>
              <a:t>DD) ≈ 30 </a:t>
            </a:r>
            <a:r>
              <a:rPr lang="en-US" sz="1400" dirty="0" err="1" smtClean="0">
                <a:solidFill>
                  <a:srgbClr val="800000"/>
                </a:solidFill>
                <a:sym typeface="Wingdings"/>
              </a:rPr>
              <a:t>MeV</a:t>
            </a:r>
            <a:endParaRPr lang="en-US" sz="1400" dirty="0" smtClean="0">
              <a:solidFill>
                <a:srgbClr val="800000"/>
              </a:solidFill>
              <a:sym typeface="Wingdings"/>
            </a:endParaRPr>
          </a:p>
        </p:txBody>
      </p:sp>
      <p:sp>
        <p:nvSpPr>
          <p:cNvPr id="36" name="TextBox 35"/>
          <p:cNvSpPr txBox="1"/>
          <p:nvPr/>
        </p:nvSpPr>
        <p:spPr>
          <a:xfrm rot="10800000">
            <a:off x="1059278" y="438559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_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101258" y="4549269"/>
            <a:ext cx="242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‘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 rot="10800000">
            <a:off x="955006" y="4172021"/>
            <a:ext cx="300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_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 rot="10800000">
            <a:off x="1461435" y="461482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_</a:t>
            </a:r>
            <a:endParaRPr lang="en-US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88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Symbol"/>
              </a:rPr>
              <a:t>χ</a:t>
            </a:r>
            <a:r>
              <a:rPr lang="en-US" sz="3600" baseline="-25000" dirty="0" smtClean="0"/>
              <a:t>c0</a:t>
            </a:r>
            <a:r>
              <a:rPr lang="en-US" sz="2800" dirty="0" smtClean="0">
                <a:sym typeface="Wingdings"/>
              </a:rPr>
              <a:t></a:t>
            </a:r>
            <a:r>
              <a:rPr lang="en-US" sz="3600" dirty="0" smtClean="0">
                <a:sym typeface="Wingdings"/>
              </a:rPr>
              <a:t>ωJ/ψ should be tiny     </a:t>
            </a:r>
            <a:endParaRPr lang="en-US" sz="3600" dirty="0"/>
          </a:p>
        </p:txBody>
      </p:sp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6399" y="1884055"/>
            <a:ext cx="3371199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Rectangle 51"/>
          <p:cNvSpPr/>
          <p:nvPr/>
        </p:nvSpPr>
        <p:spPr>
          <a:xfrm rot="18611191">
            <a:off x="5201003" y="1883420"/>
            <a:ext cx="840023" cy="309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 rot="2169232">
            <a:off x="4380981" y="2078205"/>
            <a:ext cx="1370038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Arrow Connector 63"/>
          <p:cNvCxnSpPr/>
          <p:nvPr/>
        </p:nvCxnSpPr>
        <p:spPr>
          <a:xfrm rot="5400000">
            <a:off x="5176531" y="2494161"/>
            <a:ext cx="419700" cy="3492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rot="5400000">
            <a:off x="5029503" y="2884007"/>
            <a:ext cx="229851" cy="174634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rot="5400000">
            <a:off x="5047694" y="2309913"/>
            <a:ext cx="295876" cy="237035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rot="5400000">
            <a:off x="4767962" y="2608644"/>
            <a:ext cx="371432" cy="266872"/>
          </a:xfrm>
          <a:prstGeom prst="straightConnector1">
            <a:avLst/>
          </a:prstGeom>
          <a:ln>
            <a:solidFill>
              <a:schemeClr val="tx1"/>
            </a:solidFill>
            <a:headEnd type="stealth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endCxn id="54" idx="2"/>
          </p:cNvCxnSpPr>
          <p:nvPr/>
        </p:nvCxnSpPr>
        <p:spPr>
          <a:xfrm rot="10800000">
            <a:off x="4796273" y="2904565"/>
            <a:ext cx="290841" cy="181712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Oval 77"/>
          <p:cNvSpPr/>
          <p:nvPr/>
        </p:nvSpPr>
        <p:spPr>
          <a:xfrm>
            <a:off x="5990285" y="3542199"/>
            <a:ext cx="626968" cy="762000"/>
          </a:xfrm>
          <a:prstGeom prst="ellipse">
            <a:avLst/>
          </a:prstGeom>
          <a:noFill/>
          <a:ln w="2540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 rot="18330246">
            <a:off x="5376619" y="1904520"/>
            <a:ext cx="349270" cy="738016"/>
          </a:xfrm>
          <a:prstGeom prst="ellipse">
            <a:avLst/>
          </a:prstGeom>
          <a:noFill/>
          <a:ln w="2540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/>
          <p:cNvSpPr txBox="1"/>
          <p:nvPr/>
        </p:nvSpPr>
        <p:spPr>
          <a:xfrm>
            <a:off x="5953076" y="3628579"/>
            <a:ext cx="697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J/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Symbol"/>
              </a:rPr>
              <a:t>ψ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Symbol"/>
            </a:endParaRPr>
          </a:p>
        </p:txBody>
      </p:sp>
      <p:sp>
        <p:nvSpPr>
          <p:cNvPr id="86" name="TextBox 85"/>
          <p:cNvSpPr txBox="1"/>
          <p:nvPr/>
        </p:nvSpPr>
        <p:spPr>
          <a:xfrm rot="2094858">
            <a:off x="5396107" y="1948192"/>
            <a:ext cx="431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Symbol"/>
              </a:rPr>
              <a:t>ω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Symbol"/>
            </a:endParaRPr>
          </a:p>
        </p:txBody>
      </p:sp>
      <p:sp>
        <p:nvSpPr>
          <p:cNvPr id="88" name="Text Box 38"/>
          <p:cNvSpPr txBox="1">
            <a:spLocks noChangeArrowheads="1"/>
          </p:cNvSpPr>
          <p:nvPr/>
        </p:nvSpPr>
        <p:spPr bwMode="auto">
          <a:xfrm>
            <a:off x="2873862" y="3552379"/>
            <a:ext cx="3127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0066"/>
                </a:solidFill>
                <a:latin typeface="Calibri" pitchFamily="1" charset="0"/>
              </a:rPr>
              <a:t>c</a:t>
            </a:r>
            <a:endParaRPr lang="en-US" sz="2400" b="1" baseline="-25000">
              <a:solidFill>
                <a:srgbClr val="000066"/>
              </a:solidFill>
              <a:latin typeface="Calibri" pitchFamily="1" charset="0"/>
            </a:endParaRPr>
          </a:p>
        </p:txBody>
      </p:sp>
      <p:sp>
        <p:nvSpPr>
          <p:cNvPr id="89" name="Text Box 38"/>
          <p:cNvSpPr txBox="1">
            <a:spLocks noChangeArrowheads="1"/>
          </p:cNvSpPr>
          <p:nvPr/>
        </p:nvSpPr>
        <p:spPr bwMode="auto">
          <a:xfrm>
            <a:off x="2873862" y="3933379"/>
            <a:ext cx="3127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0066"/>
                </a:solidFill>
                <a:latin typeface="Calibri" pitchFamily="1" charset="0"/>
              </a:rPr>
              <a:t>c</a:t>
            </a:r>
            <a:endParaRPr lang="en-US" sz="2400" b="1" baseline="-25000">
              <a:solidFill>
                <a:srgbClr val="000066"/>
              </a:solidFill>
              <a:latin typeface="Calibri" pitchFamily="1" charset="0"/>
            </a:endParaRPr>
          </a:p>
        </p:txBody>
      </p:sp>
      <p:cxnSp>
        <p:nvCxnSpPr>
          <p:cNvPr id="90" name="Straight Connector 89"/>
          <p:cNvCxnSpPr/>
          <p:nvPr/>
        </p:nvCxnSpPr>
        <p:spPr>
          <a:xfrm>
            <a:off x="2950062" y="4085779"/>
            <a:ext cx="152400" cy="1588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val 90"/>
          <p:cNvSpPr/>
          <p:nvPr/>
        </p:nvSpPr>
        <p:spPr>
          <a:xfrm>
            <a:off x="2856399" y="3628579"/>
            <a:ext cx="381000" cy="68580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92" name="Text Box 38"/>
          <p:cNvSpPr txBox="1">
            <a:spLocks noChangeArrowheads="1"/>
          </p:cNvSpPr>
          <p:nvPr/>
        </p:nvSpPr>
        <p:spPr bwMode="auto">
          <a:xfrm>
            <a:off x="5732468" y="3983387"/>
            <a:ext cx="3127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0066"/>
                </a:solidFill>
                <a:latin typeface="Calibri" pitchFamily="1" charset="0"/>
              </a:rPr>
              <a:t>c</a:t>
            </a:r>
            <a:endParaRPr lang="en-US" sz="2400" b="1" baseline="-25000">
              <a:solidFill>
                <a:srgbClr val="000066"/>
              </a:solidFill>
              <a:latin typeface="Calibri" pitchFamily="1" charset="0"/>
            </a:endParaRPr>
          </a:p>
        </p:txBody>
      </p:sp>
      <p:cxnSp>
        <p:nvCxnSpPr>
          <p:cNvPr id="93" name="Straight Connector 92"/>
          <p:cNvCxnSpPr/>
          <p:nvPr/>
        </p:nvCxnSpPr>
        <p:spPr>
          <a:xfrm>
            <a:off x="5808668" y="4155789"/>
            <a:ext cx="152400" cy="1588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 Box 38"/>
          <p:cNvSpPr txBox="1">
            <a:spLocks noChangeArrowheads="1"/>
          </p:cNvSpPr>
          <p:nvPr/>
        </p:nvSpPr>
        <p:spPr bwMode="auto">
          <a:xfrm>
            <a:off x="5687547" y="3345190"/>
            <a:ext cx="3127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err="1">
                <a:solidFill>
                  <a:srgbClr val="000066"/>
                </a:solidFill>
                <a:latin typeface="Calibri" pitchFamily="1" charset="0"/>
              </a:rPr>
              <a:t>c</a:t>
            </a:r>
            <a:endParaRPr lang="en-US" sz="2400" b="1" baseline="-25000" dirty="0">
              <a:solidFill>
                <a:srgbClr val="000066"/>
              </a:solidFill>
              <a:latin typeface="Calibri" pitchFamily="1" charset="0"/>
            </a:endParaRPr>
          </a:p>
        </p:txBody>
      </p:sp>
      <p:sp>
        <p:nvSpPr>
          <p:cNvPr id="96" name="Text Box 38"/>
          <p:cNvSpPr txBox="1">
            <a:spLocks noChangeArrowheads="1"/>
          </p:cNvSpPr>
          <p:nvPr/>
        </p:nvSpPr>
        <p:spPr bwMode="auto">
          <a:xfrm>
            <a:off x="5404647" y="2465833"/>
            <a:ext cx="3498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err="1" smtClean="0">
                <a:solidFill>
                  <a:srgbClr val="000066"/>
                </a:solidFill>
                <a:latin typeface="Calibri" pitchFamily="1" charset="0"/>
              </a:rPr>
              <a:t>q</a:t>
            </a:r>
            <a:endParaRPr lang="en-US" sz="2400" b="1" baseline="-25000" dirty="0">
              <a:solidFill>
                <a:srgbClr val="000066"/>
              </a:solidFill>
              <a:latin typeface="Calibri" pitchFamily="1" charset="0"/>
            </a:endParaRPr>
          </a:p>
        </p:txBody>
      </p:sp>
      <p:cxnSp>
        <p:nvCxnSpPr>
          <p:cNvPr id="97" name="Straight Connector 96"/>
          <p:cNvCxnSpPr/>
          <p:nvPr/>
        </p:nvCxnSpPr>
        <p:spPr>
          <a:xfrm>
            <a:off x="5480847" y="2618233"/>
            <a:ext cx="152400" cy="1588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 Box 38"/>
          <p:cNvSpPr txBox="1">
            <a:spLocks noChangeArrowheads="1"/>
          </p:cNvSpPr>
          <p:nvPr/>
        </p:nvSpPr>
        <p:spPr bwMode="auto">
          <a:xfrm>
            <a:off x="4836695" y="2085704"/>
            <a:ext cx="3498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err="1" smtClean="0">
                <a:solidFill>
                  <a:srgbClr val="000066"/>
                </a:solidFill>
                <a:latin typeface="Calibri" pitchFamily="1" charset="0"/>
              </a:rPr>
              <a:t>q</a:t>
            </a:r>
            <a:endParaRPr lang="en-US" sz="2400" b="1" baseline="-25000" dirty="0">
              <a:solidFill>
                <a:srgbClr val="000066"/>
              </a:solidFill>
              <a:latin typeface="Calibri" pitchFamily="1" charset="0"/>
            </a:endParaRPr>
          </a:p>
        </p:txBody>
      </p:sp>
      <p:sp>
        <p:nvSpPr>
          <p:cNvPr id="100" name="TextBox 40"/>
          <p:cNvSpPr txBox="1">
            <a:spLocks noChangeArrowheads="1"/>
          </p:cNvSpPr>
          <p:nvPr/>
        </p:nvSpPr>
        <p:spPr bwMode="auto">
          <a:xfrm>
            <a:off x="2856399" y="1392782"/>
            <a:ext cx="21092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smtClean="0">
                <a:solidFill>
                  <a:srgbClr val="800000"/>
                </a:solidFill>
                <a:latin typeface="Comic Sans MS"/>
              </a:rPr>
              <a:t>“</a:t>
            </a:r>
            <a:r>
              <a:rPr lang="en-US" sz="1800" dirty="0">
                <a:solidFill>
                  <a:srgbClr val="800000"/>
                </a:solidFill>
                <a:latin typeface="Comic Sans MS"/>
              </a:rPr>
              <a:t>OZI” </a:t>
            </a:r>
            <a:r>
              <a:rPr lang="en-US" sz="1800" dirty="0" smtClean="0">
                <a:solidFill>
                  <a:srgbClr val="800000"/>
                </a:solidFill>
                <a:latin typeface="Comic Sans MS"/>
              </a:rPr>
              <a:t>suppressed</a:t>
            </a:r>
            <a:endParaRPr lang="en-US" sz="1800" dirty="0">
              <a:solidFill>
                <a:srgbClr val="800000"/>
              </a:solidFill>
              <a:latin typeface="Comic Sans MS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2665008" y="2517844"/>
            <a:ext cx="23192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no connecting quark lines</a:t>
            </a:r>
            <a:endParaRPr lang="en-US" sz="1600" dirty="0">
              <a:solidFill>
                <a:srgbClr val="0000FF"/>
              </a:solidFill>
            </a:endParaRPr>
          </a:p>
        </p:txBody>
      </p:sp>
      <p:cxnSp>
        <p:nvCxnSpPr>
          <p:cNvPr id="108" name="Straight Arrow Connector 107"/>
          <p:cNvCxnSpPr/>
          <p:nvPr/>
        </p:nvCxnSpPr>
        <p:spPr>
          <a:xfrm>
            <a:off x="3959661" y="2932598"/>
            <a:ext cx="644187" cy="2286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2235265" y="3628579"/>
            <a:ext cx="544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Symbol"/>
              </a:rPr>
              <a:t>χ</a:t>
            </a:r>
            <a:r>
              <a:rPr lang="en-US" sz="2400" baseline="-25000" dirty="0" smtClean="0"/>
              <a:t>c0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53" name="TextBox 52"/>
          <p:cNvSpPr txBox="1"/>
          <p:nvPr/>
        </p:nvSpPr>
        <p:spPr>
          <a:xfrm>
            <a:off x="2432933" y="3620969"/>
            <a:ext cx="274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‘</a:t>
            </a:r>
            <a:endParaRPr lang="en-US" sz="2800" dirty="0"/>
          </a:p>
        </p:txBody>
      </p:sp>
      <p:sp>
        <p:nvSpPr>
          <p:cNvPr id="55" name="TextBox 54"/>
          <p:cNvSpPr txBox="1"/>
          <p:nvPr/>
        </p:nvSpPr>
        <p:spPr>
          <a:xfrm>
            <a:off x="2570150" y="370790"/>
            <a:ext cx="274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‘</a:t>
            </a:r>
            <a:endParaRPr lang="en-US" sz="2800" dirty="0"/>
          </a:p>
        </p:txBody>
      </p:sp>
      <p:sp>
        <p:nvSpPr>
          <p:cNvPr id="31" name="Oval 30"/>
          <p:cNvSpPr/>
          <p:nvPr/>
        </p:nvSpPr>
        <p:spPr>
          <a:xfrm>
            <a:off x="3981557" y="3388986"/>
            <a:ext cx="1005946" cy="105015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2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-11634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X</a:t>
            </a:r>
            <a:r>
              <a:rPr lang="en-US" sz="3600" dirty="0" smtClean="0">
                <a:latin typeface="+mn-lt"/>
              </a:rPr>
              <a:t>(3915)</a:t>
            </a:r>
            <a:r>
              <a:rPr lang="en-US" sz="4000" dirty="0" smtClean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= </a:t>
            </a:r>
            <a:r>
              <a:rPr lang="en-US" dirty="0" smtClean="0">
                <a:latin typeface="Symbol"/>
              </a:rPr>
              <a:t>χ</a:t>
            </a:r>
            <a:r>
              <a:rPr lang="en-US" baseline="-25000" dirty="0" smtClean="0"/>
              <a:t>c</a:t>
            </a:r>
            <a:r>
              <a:rPr lang="en-US" sz="4000" baseline="-31000" dirty="0" smtClean="0"/>
              <a:t>0</a:t>
            </a:r>
            <a:r>
              <a:rPr lang="en-US" dirty="0" smtClean="0"/>
              <a:t> </a:t>
            </a:r>
            <a:r>
              <a:rPr lang="en-US" dirty="0" err="1" smtClean="0"/>
              <a:t>charmonium</a:t>
            </a:r>
            <a:r>
              <a:rPr lang="en-US" dirty="0" smtClean="0"/>
              <a:t> state?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802867" y="218390"/>
            <a:ext cx="274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‘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74749" y="1862542"/>
            <a:ext cx="238385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800000"/>
                </a:solidFill>
              </a:rPr>
              <a:t>- mass is too high:</a:t>
            </a:r>
          </a:p>
          <a:p>
            <a:r>
              <a:rPr lang="en-US" sz="1600" dirty="0" smtClean="0">
                <a:solidFill>
                  <a:srgbClr val="800000"/>
                </a:solidFill>
              </a:rPr>
              <a:t>   M</a:t>
            </a:r>
            <a:r>
              <a:rPr lang="en-US" sz="1600" dirty="0" smtClean="0">
                <a:solidFill>
                  <a:srgbClr val="800000"/>
                </a:solidFill>
                <a:latin typeface="Symbol"/>
              </a:rPr>
              <a:t>(χ</a:t>
            </a:r>
            <a:r>
              <a:rPr lang="en-US" sz="1600" baseline="-25000" dirty="0" smtClean="0">
                <a:solidFill>
                  <a:srgbClr val="800000"/>
                </a:solidFill>
              </a:rPr>
              <a:t>c2</a:t>
            </a:r>
            <a:r>
              <a:rPr lang="en-US" sz="1600" dirty="0" smtClean="0">
                <a:solidFill>
                  <a:srgbClr val="800000"/>
                </a:solidFill>
                <a:sym typeface="Wingdings"/>
              </a:rPr>
              <a:t>)-</a:t>
            </a:r>
            <a:r>
              <a:rPr lang="en-US" sz="1600" dirty="0" smtClean="0">
                <a:solidFill>
                  <a:srgbClr val="800000"/>
                </a:solidFill>
              </a:rPr>
              <a:t>M</a:t>
            </a:r>
            <a:r>
              <a:rPr lang="en-US" sz="1600" dirty="0" smtClean="0">
                <a:solidFill>
                  <a:srgbClr val="800000"/>
                </a:solidFill>
                <a:latin typeface="Symbol"/>
              </a:rPr>
              <a:t>(χ</a:t>
            </a:r>
            <a:r>
              <a:rPr lang="en-US" sz="1600" baseline="-25000" dirty="0" smtClean="0">
                <a:solidFill>
                  <a:srgbClr val="800000"/>
                </a:solidFill>
              </a:rPr>
              <a:t>c0</a:t>
            </a:r>
            <a:r>
              <a:rPr lang="en-US" sz="1600" dirty="0" smtClean="0">
                <a:solidFill>
                  <a:srgbClr val="800000"/>
                </a:solidFill>
                <a:sym typeface="Wingdings"/>
              </a:rPr>
              <a:t>) ≈ 9 </a:t>
            </a:r>
            <a:r>
              <a:rPr lang="en-US" sz="1600" dirty="0" err="1" smtClean="0">
                <a:solidFill>
                  <a:srgbClr val="800000"/>
                </a:solidFill>
                <a:sym typeface="Wingdings"/>
              </a:rPr>
              <a:t>MeV</a:t>
            </a:r>
            <a:endParaRPr lang="en-US" sz="1600" dirty="0" smtClean="0">
              <a:solidFill>
                <a:srgbClr val="800000"/>
              </a:solidFill>
              <a:sym typeface="Wingdings"/>
            </a:endParaRPr>
          </a:p>
          <a:p>
            <a:r>
              <a:rPr lang="en-US" sz="1600" dirty="0" smtClean="0">
                <a:solidFill>
                  <a:srgbClr val="800000"/>
                </a:solidFill>
              </a:rPr>
              <a:t>   ≈1/15</a:t>
            </a:r>
            <a:r>
              <a:rPr lang="en-US" sz="1600" baseline="30000" dirty="0" smtClean="0">
                <a:solidFill>
                  <a:srgbClr val="800000"/>
                </a:solidFill>
              </a:rPr>
              <a:t>th</a:t>
            </a:r>
            <a:r>
              <a:rPr lang="en-US" sz="1600" dirty="0" smtClean="0">
                <a:solidFill>
                  <a:srgbClr val="800000"/>
                </a:solidFill>
              </a:rPr>
              <a:t> the </a:t>
            </a:r>
            <a:r>
              <a:rPr lang="en-US" sz="1600" dirty="0" err="1" smtClean="0">
                <a:solidFill>
                  <a:srgbClr val="800000"/>
                </a:solidFill>
              </a:rPr>
              <a:t>n</a:t>
            </a:r>
            <a:r>
              <a:rPr lang="en-US" sz="1600" dirty="0" smtClean="0">
                <a:solidFill>
                  <a:srgbClr val="800000"/>
                </a:solidFill>
              </a:rPr>
              <a:t>=1 splitting:</a:t>
            </a:r>
          </a:p>
          <a:p>
            <a:r>
              <a:rPr lang="en-US" sz="1600" dirty="0" smtClean="0">
                <a:solidFill>
                  <a:srgbClr val="800000"/>
                </a:solidFill>
              </a:rPr>
              <a:t>   M</a:t>
            </a:r>
            <a:r>
              <a:rPr lang="en-US" sz="1600" dirty="0" smtClean="0">
                <a:solidFill>
                  <a:srgbClr val="800000"/>
                </a:solidFill>
                <a:latin typeface="Symbol"/>
              </a:rPr>
              <a:t>(χ</a:t>
            </a:r>
            <a:r>
              <a:rPr lang="en-US" sz="1600" baseline="-25000" dirty="0" smtClean="0">
                <a:solidFill>
                  <a:srgbClr val="800000"/>
                </a:solidFill>
              </a:rPr>
              <a:t>c2</a:t>
            </a:r>
            <a:r>
              <a:rPr lang="en-US" sz="1600" dirty="0" smtClean="0">
                <a:solidFill>
                  <a:srgbClr val="800000"/>
                </a:solidFill>
                <a:sym typeface="Wingdings"/>
              </a:rPr>
              <a:t>)-</a:t>
            </a:r>
            <a:r>
              <a:rPr lang="en-US" sz="1600" dirty="0" smtClean="0">
                <a:solidFill>
                  <a:srgbClr val="800000"/>
                </a:solidFill>
              </a:rPr>
              <a:t>M</a:t>
            </a:r>
            <a:r>
              <a:rPr lang="en-US" sz="1600" dirty="0" smtClean="0">
                <a:solidFill>
                  <a:srgbClr val="800000"/>
                </a:solidFill>
                <a:latin typeface="Symbol"/>
              </a:rPr>
              <a:t>(χ</a:t>
            </a:r>
            <a:r>
              <a:rPr lang="en-US" sz="1600" baseline="-25000" dirty="0" smtClean="0">
                <a:solidFill>
                  <a:srgbClr val="800000"/>
                </a:solidFill>
              </a:rPr>
              <a:t>c0</a:t>
            </a:r>
            <a:r>
              <a:rPr lang="en-US" sz="1600" dirty="0" smtClean="0">
                <a:solidFill>
                  <a:srgbClr val="800000"/>
                </a:solidFill>
                <a:sym typeface="Wingdings"/>
              </a:rPr>
              <a:t>)=141 </a:t>
            </a:r>
            <a:r>
              <a:rPr lang="en-US" sz="1600" dirty="0" err="1" smtClean="0">
                <a:solidFill>
                  <a:srgbClr val="800000"/>
                </a:solidFill>
                <a:sym typeface="Wingdings"/>
              </a:rPr>
              <a:t>MeV</a:t>
            </a:r>
            <a:r>
              <a:rPr lang="en-US" sz="1600" dirty="0" smtClean="0">
                <a:solidFill>
                  <a:srgbClr val="800000"/>
                </a:solidFill>
                <a:sym typeface="Wingdings"/>
              </a:rPr>
              <a:t> </a:t>
            </a:r>
          </a:p>
          <a:p>
            <a:endParaRPr lang="en-US" sz="1600" dirty="0" smtClean="0">
              <a:solidFill>
                <a:srgbClr val="800000"/>
              </a:solidFill>
              <a:sym typeface="Wingdings"/>
            </a:endParaRPr>
          </a:p>
          <a:p>
            <a:pPr>
              <a:buFontTx/>
              <a:buChar char="-"/>
            </a:pPr>
            <a:r>
              <a:rPr lang="en-US" sz="1600" dirty="0" smtClean="0">
                <a:solidFill>
                  <a:srgbClr val="800000"/>
                </a:solidFill>
                <a:sym typeface="Wingdings"/>
              </a:rPr>
              <a:t>width is too narrow, </a:t>
            </a:r>
          </a:p>
          <a:p>
            <a:r>
              <a:rPr lang="en-US" sz="1600" dirty="0" smtClean="0">
                <a:solidFill>
                  <a:srgbClr val="800000"/>
                </a:solidFill>
                <a:sym typeface="Wingdings"/>
              </a:rPr>
              <a:t>   Γ(X</a:t>
            </a:r>
            <a:r>
              <a:rPr lang="en-US" sz="1600" baseline="-25000" dirty="0" smtClean="0">
                <a:solidFill>
                  <a:srgbClr val="800000"/>
                </a:solidFill>
                <a:sym typeface="Wingdings"/>
              </a:rPr>
              <a:t>3915</a:t>
            </a:r>
            <a:r>
              <a:rPr lang="en-US" sz="1600" dirty="0" smtClean="0">
                <a:solidFill>
                  <a:srgbClr val="800000"/>
                </a:solidFill>
                <a:sym typeface="Wingdings"/>
              </a:rPr>
              <a:t>) = 20 ± 5 </a:t>
            </a:r>
            <a:r>
              <a:rPr lang="en-US" sz="1600" dirty="0" err="1" smtClean="0">
                <a:solidFill>
                  <a:srgbClr val="800000"/>
                </a:solidFill>
                <a:sym typeface="Wingdings"/>
              </a:rPr>
              <a:t>MeV</a:t>
            </a:r>
            <a:endParaRPr lang="en-US" sz="1600" dirty="0" smtClean="0">
              <a:solidFill>
                <a:srgbClr val="800000"/>
              </a:solidFill>
              <a:sym typeface="Wingdings"/>
            </a:endParaRPr>
          </a:p>
          <a:p>
            <a:r>
              <a:rPr lang="en-US" sz="1600" dirty="0" smtClean="0">
                <a:solidFill>
                  <a:srgbClr val="800000"/>
                </a:solidFill>
                <a:sym typeface="Wingdings"/>
              </a:rPr>
              <a:t>   theory: Γ(χ</a:t>
            </a:r>
            <a:r>
              <a:rPr lang="en-US" sz="1600" baseline="-25000" dirty="0" smtClean="0">
                <a:solidFill>
                  <a:srgbClr val="800000"/>
                </a:solidFill>
                <a:sym typeface="Wingdings"/>
              </a:rPr>
              <a:t>c0</a:t>
            </a:r>
            <a:r>
              <a:rPr lang="en-US" sz="1600" dirty="0" smtClean="0">
                <a:solidFill>
                  <a:srgbClr val="800000"/>
                </a:solidFill>
                <a:sym typeface="Wingdings"/>
              </a:rPr>
              <a:t>)&gt;40 </a:t>
            </a:r>
            <a:r>
              <a:rPr lang="en-US" sz="1600" dirty="0" err="1" smtClean="0">
                <a:solidFill>
                  <a:srgbClr val="800000"/>
                </a:solidFill>
                <a:sym typeface="Wingdings"/>
              </a:rPr>
              <a:t>MeV</a:t>
            </a:r>
            <a:endParaRPr lang="en-US" sz="1600" baseline="-25000" dirty="0" smtClean="0">
              <a:solidFill>
                <a:srgbClr val="800000"/>
              </a:solidFill>
              <a:sym typeface="Wingdings"/>
            </a:endParaRPr>
          </a:p>
          <a:p>
            <a:endParaRPr lang="en-US" sz="1600" dirty="0" smtClean="0">
              <a:solidFill>
                <a:srgbClr val="800000"/>
              </a:solidFill>
              <a:sym typeface="Wingding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7098" y="2099312"/>
            <a:ext cx="242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‘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98184" y="2099312"/>
            <a:ext cx="242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‘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2769" y="1287600"/>
            <a:ext cx="205567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If X(3915) = </a:t>
            </a:r>
            <a:r>
              <a:rPr lang="en-US" dirty="0" smtClean="0">
                <a:solidFill>
                  <a:srgbClr val="800000"/>
                </a:solidFill>
                <a:latin typeface="Symbol"/>
              </a:rPr>
              <a:t>χ</a:t>
            </a:r>
            <a:r>
              <a:rPr lang="en-US" baseline="-25000" dirty="0" smtClean="0">
                <a:solidFill>
                  <a:srgbClr val="800000"/>
                </a:solidFill>
              </a:rPr>
              <a:t>c0</a:t>
            </a:r>
            <a:r>
              <a:rPr lang="en-US" dirty="0" smtClean="0">
                <a:solidFill>
                  <a:srgbClr val="800000"/>
                </a:solidFill>
                <a:sym typeface="Wingdings"/>
              </a:rPr>
              <a:t>:</a:t>
            </a:r>
          </a:p>
          <a:p>
            <a:endParaRPr lang="en-US" sz="1400" dirty="0" smtClean="0">
              <a:solidFill>
                <a:srgbClr val="800000"/>
              </a:solidFill>
              <a:sym typeface="Wingding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91044" y="1321924"/>
            <a:ext cx="242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‘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635" y="1026660"/>
            <a:ext cx="4265146" cy="5840394"/>
          </a:xfrm>
          <a:prstGeom prst="rect">
            <a:avLst/>
          </a:prstGeom>
        </p:spPr>
      </p:pic>
      <p:cxnSp>
        <p:nvCxnSpPr>
          <p:cNvPr id="38" name="Straight Arrow Connector 37"/>
          <p:cNvCxnSpPr/>
          <p:nvPr/>
        </p:nvCxnSpPr>
        <p:spPr>
          <a:xfrm rot="10800000" flipV="1">
            <a:off x="6595847" y="2601542"/>
            <a:ext cx="649302" cy="224940"/>
          </a:xfrm>
          <a:prstGeom prst="straightConnector1">
            <a:avLst/>
          </a:prstGeom>
          <a:ln w="15875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210996" y="2447650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M=3927 ± 3 </a:t>
            </a:r>
            <a:r>
              <a:rPr lang="en-US" sz="1400" dirty="0" err="1" smtClean="0">
                <a:solidFill>
                  <a:srgbClr val="0000FF"/>
                </a:solidFill>
              </a:rPr>
              <a:t>MeV</a:t>
            </a:r>
            <a:endParaRPr lang="en-US" sz="1400" dirty="0" smtClean="0">
              <a:solidFill>
                <a:srgbClr val="0000FF"/>
              </a:solidFill>
            </a:endParaRPr>
          </a:p>
        </p:txBody>
      </p:sp>
      <p:sp>
        <p:nvSpPr>
          <p:cNvPr id="23" name="Right Brace 22"/>
          <p:cNvSpPr/>
          <p:nvPr/>
        </p:nvSpPr>
        <p:spPr>
          <a:xfrm>
            <a:off x="7139123" y="2918768"/>
            <a:ext cx="212051" cy="149922"/>
          </a:xfrm>
          <a:prstGeom prst="rightBrace">
            <a:avLst/>
          </a:prstGeom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 rot="10800000" flipV="1">
            <a:off x="6929095" y="2920852"/>
            <a:ext cx="201686" cy="1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0800000">
            <a:off x="5850845" y="3082845"/>
            <a:ext cx="1394304" cy="1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434684" y="3075021"/>
            <a:ext cx="22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Comic Sans MS"/>
              </a:rPr>
              <a:t>‘</a:t>
            </a:r>
            <a:endParaRPr lang="en-US" dirty="0">
              <a:solidFill>
                <a:schemeClr val="accent2">
                  <a:lumMod val="50000"/>
                </a:schemeClr>
              </a:solidFill>
              <a:latin typeface="Comic Sans M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156858" y="2920852"/>
            <a:ext cx="693987" cy="254296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4" name="TextBox 43"/>
          <p:cNvSpPr txBox="1"/>
          <p:nvPr/>
        </p:nvSpPr>
        <p:spPr>
          <a:xfrm>
            <a:off x="5138452" y="2867371"/>
            <a:ext cx="759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X(3915)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50" name="Straight Arrow Connector 49"/>
          <p:cNvCxnSpPr>
            <a:endCxn id="44" idx="0"/>
          </p:cNvCxnSpPr>
          <p:nvPr/>
        </p:nvCxnSpPr>
        <p:spPr>
          <a:xfrm rot="10800000" flipV="1">
            <a:off x="5518149" y="2601539"/>
            <a:ext cx="332696" cy="265831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5575055" y="2293765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M=3918 ± 2 </a:t>
            </a:r>
            <a:r>
              <a:rPr lang="en-US" sz="1400" dirty="0" err="1" smtClean="0">
                <a:solidFill>
                  <a:srgbClr val="FF0000"/>
                </a:solidFill>
              </a:rPr>
              <a:t>MeV</a:t>
            </a:r>
            <a:endParaRPr lang="en-US" sz="1400" dirty="0" smtClean="0">
              <a:solidFill>
                <a:srgbClr val="FF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245149" y="2755427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800000"/>
                </a:solidFill>
                <a:latin typeface="Symbol"/>
              </a:rPr>
              <a:t>Δ</a:t>
            </a:r>
            <a:r>
              <a:rPr lang="en-US" sz="1600" dirty="0" smtClean="0">
                <a:solidFill>
                  <a:srgbClr val="800000"/>
                </a:solidFill>
              </a:rPr>
              <a:t>M=9  </a:t>
            </a:r>
            <a:r>
              <a:rPr lang="en-US" sz="1600" dirty="0" err="1" smtClean="0">
                <a:solidFill>
                  <a:srgbClr val="800000"/>
                </a:solidFill>
              </a:rPr>
              <a:t>MeV</a:t>
            </a:r>
            <a:endParaRPr lang="en-US" sz="1600" dirty="0">
              <a:solidFill>
                <a:srgbClr val="8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27416" y="3100104"/>
            <a:ext cx="2037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Symbol"/>
              </a:rPr>
              <a:t>χ</a:t>
            </a:r>
            <a:r>
              <a:rPr lang="en-US" baseline="-25000" dirty="0" smtClean="0">
                <a:solidFill>
                  <a:srgbClr val="FF0000"/>
                </a:solidFill>
              </a:rPr>
              <a:t>c0</a:t>
            </a:r>
            <a:r>
              <a:rPr lang="en-US" dirty="0" smtClean="0">
                <a:solidFill>
                  <a:srgbClr val="FF0000"/>
                </a:solidFill>
              </a:rPr>
              <a:t> = 2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baseline="-25000" dirty="0" smtClean="0">
                <a:solidFill>
                  <a:srgbClr val="FF0000"/>
                </a:solidFill>
              </a:rPr>
              <a:t>0</a:t>
            </a:r>
            <a:r>
              <a:rPr lang="en-US" dirty="0" smtClean="0">
                <a:solidFill>
                  <a:srgbClr val="FF0000"/>
                </a:solidFill>
              </a:rPr>
              <a:t>  cc state?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10800000">
            <a:off x="8013980" y="3169037"/>
            <a:ext cx="300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_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07398" y="3067810"/>
            <a:ext cx="242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‘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rot="10800000">
            <a:off x="5823140" y="3315340"/>
            <a:ext cx="1031250" cy="1588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117318" y="3584704"/>
            <a:ext cx="242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‘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22576" y="4145613"/>
            <a:ext cx="24712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1400" dirty="0" smtClean="0">
                <a:solidFill>
                  <a:srgbClr val="800000"/>
                </a:solidFill>
              </a:rPr>
              <a:t>X</a:t>
            </a:r>
            <a:r>
              <a:rPr lang="en-US" sz="1200" dirty="0" smtClean="0">
                <a:solidFill>
                  <a:srgbClr val="800000"/>
                </a:solidFill>
              </a:rPr>
              <a:t>(3915)</a:t>
            </a:r>
            <a:r>
              <a:rPr lang="en-US" sz="1000" dirty="0" smtClean="0">
                <a:solidFill>
                  <a:srgbClr val="800000"/>
                </a:solidFill>
                <a:sym typeface="Wingdings"/>
              </a:rPr>
              <a:t></a:t>
            </a:r>
            <a:r>
              <a:rPr lang="en-US" sz="1400" dirty="0" smtClean="0">
                <a:solidFill>
                  <a:srgbClr val="800000"/>
                </a:solidFill>
                <a:sym typeface="Wingdings"/>
              </a:rPr>
              <a:t>DD  not seen</a:t>
            </a:r>
          </a:p>
          <a:p>
            <a:r>
              <a:rPr lang="en-US" sz="1400" dirty="0" smtClean="0">
                <a:solidFill>
                  <a:srgbClr val="800000"/>
                </a:solidFill>
                <a:latin typeface="Symbol"/>
              </a:rPr>
              <a:t>    Γ</a:t>
            </a:r>
            <a:r>
              <a:rPr lang="en-US" sz="1400" dirty="0" smtClean="0">
                <a:solidFill>
                  <a:srgbClr val="800000"/>
                </a:solidFill>
              </a:rPr>
              <a:t>(Y</a:t>
            </a:r>
            <a:r>
              <a:rPr lang="en-US" sz="1000" dirty="0" smtClean="0">
                <a:solidFill>
                  <a:srgbClr val="800000"/>
                </a:solidFill>
              </a:rPr>
              <a:t>(3940)</a:t>
            </a:r>
            <a:r>
              <a:rPr lang="en-US" sz="1000" dirty="0" smtClean="0">
                <a:solidFill>
                  <a:srgbClr val="800000"/>
                </a:solidFill>
                <a:sym typeface="Wingdings"/>
              </a:rPr>
              <a:t></a:t>
            </a:r>
            <a:r>
              <a:rPr lang="en-US" sz="1400" dirty="0" smtClean="0">
                <a:solidFill>
                  <a:srgbClr val="800000"/>
                </a:solidFill>
                <a:sym typeface="Wingdings"/>
              </a:rPr>
              <a:t>DD) &lt; 1 </a:t>
            </a:r>
            <a:r>
              <a:rPr lang="en-US" sz="1400" dirty="0" err="1" smtClean="0">
                <a:solidFill>
                  <a:srgbClr val="800000"/>
                </a:solidFill>
                <a:sym typeface="Wingdings"/>
              </a:rPr>
              <a:t>MeV</a:t>
            </a:r>
            <a:endParaRPr lang="en-US" sz="1400" dirty="0" smtClean="0">
              <a:solidFill>
                <a:srgbClr val="800000"/>
              </a:solidFill>
            </a:endParaRPr>
          </a:p>
          <a:p>
            <a:r>
              <a:rPr lang="en-US" sz="1400" dirty="0" smtClean="0">
                <a:solidFill>
                  <a:srgbClr val="800000"/>
                </a:solidFill>
              </a:rPr>
              <a:t>   theory: </a:t>
            </a:r>
            <a:r>
              <a:rPr lang="en-US" sz="1400" dirty="0" smtClean="0">
                <a:solidFill>
                  <a:srgbClr val="800000"/>
                </a:solidFill>
                <a:latin typeface="Symbol"/>
              </a:rPr>
              <a:t>Γ(χ</a:t>
            </a:r>
            <a:r>
              <a:rPr lang="en-US" sz="1400" baseline="-25000" dirty="0" smtClean="0">
                <a:solidFill>
                  <a:srgbClr val="800000"/>
                </a:solidFill>
              </a:rPr>
              <a:t>c0</a:t>
            </a:r>
            <a:r>
              <a:rPr lang="en-US" sz="1000" dirty="0" smtClean="0">
                <a:solidFill>
                  <a:srgbClr val="800000"/>
                </a:solidFill>
                <a:sym typeface="Wingdings"/>
              </a:rPr>
              <a:t></a:t>
            </a:r>
            <a:r>
              <a:rPr lang="en-US" sz="1400" dirty="0" smtClean="0">
                <a:solidFill>
                  <a:srgbClr val="800000"/>
                </a:solidFill>
                <a:sym typeface="Wingdings"/>
              </a:rPr>
              <a:t>DD) ≈ 30 </a:t>
            </a:r>
            <a:r>
              <a:rPr lang="en-US" sz="1400" dirty="0" err="1" smtClean="0">
                <a:solidFill>
                  <a:srgbClr val="800000"/>
                </a:solidFill>
                <a:sym typeface="Wingdings"/>
              </a:rPr>
              <a:t>MeV</a:t>
            </a:r>
            <a:endParaRPr lang="en-US" sz="1400" dirty="0" smtClean="0">
              <a:solidFill>
                <a:srgbClr val="800000"/>
              </a:solidFill>
              <a:sym typeface="Wingdings"/>
            </a:endParaRPr>
          </a:p>
        </p:txBody>
      </p:sp>
      <p:sp>
        <p:nvSpPr>
          <p:cNvPr id="36" name="TextBox 35"/>
          <p:cNvSpPr txBox="1"/>
          <p:nvPr/>
        </p:nvSpPr>
        <p:spPr>
          <a:xfrm rot="10800000">
            <a:off x="1028798" y="438559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_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101258" y="4549269"/>
            <a:ext cx="242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‘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 rot="10800000">
            <a:off x="904206" y="4172021"/>
            <a:ext cx="300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_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 rot="10800000">
            <a:off x="1400475" y="461482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_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2270" y="5090691"/>
            <a:ext cx="24387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  <a:latin typeface="+mj-lt"/>
              </a:rPr>
              <a:t>- X(3915)</a:t>
            </a:r>
            <a:r>
              <a:rPr lang="en-US" sz="1400" dirty="0" smtClean="0">
                <a:solidFill>
                  <a:srgbClr val="800000"/>
                </a:solidFill>
                <a:latin typeface="+mj-lt"/>
                <a:sym typeface="Wingdings"/>
              </a:rPr>
              <a:t>ωJ/ψ is too strong</a:t>
            </a:r>
            <a:r>
              <a:rPr lang="en-US" sz="1400" dirty="0" smtClean="0">
                <a:solidFill>
                  <a:srgbClr val="800000"/>
                </a:solidFill>
                <a:latin typeface="Symbol"/>
              </a:rPr>
              <a:t>   </a:t>
            </a:r>
          </a:p>
          <a:p>
            <a:r>
              <a:rPr lang="en-US" sz="1400" dirty="0" smtClean="0">
                <a:solidFill>
                  <a:srgbClr val="800000"/>
                </a:solidFill>
                <a:latin typeface="Symbol"/>
              </a:rPr>
              <a:t>       χ</a:t>
            </a:r>
            <a:r>
              <a:rPr lang="en-US" sz="1400" baseline="-25000" dirty="0" smtClean="0">
                <a:solidFill>
                  <a:srgbClr val="800000"/>
                </a:solidFill>
              </a:rPr>
              <a:t>c0</a:t>
            </a:r>
            <a:r>
              <a:rPr lang="en-US" sz="1000" dirty="0" smtClean="0">
                <a:solidFill>
                  <a:srgbClr val="800000"/>
                </a:solidFill>
                <a:sym typeface="Wingdings"/>
              </a:rPr>
              <a:t></a:t>
            </a:r>
            <a:r>
              <a:rPr lang="en-US" sz="1400" dirty="0" smtClean="0">
                <a:solidFill>
                  <a:srgbClr val="800000"/>
                </a:solidFill>
                <a:latin typeface="Symbol"/>
              </a:rPr>
              <a:t>ω</a:t>
            </a:r>
            <a:r>
              <a:rPr lang="en-US" sz="1400" dirty="0" smtClean="0">
                <a:solidFill>
                  <a:srgbClr val="800000"/>
                </a:solidFill>
              </a:rPr>
              <a:t>J/</a:t>
            </a:r>
            <a:r>
              <a:rPr lang="en-US" sz="1400" dirty="0" smtClean="0">
                <a:solidFill>
                  <a:srgbClr val="800000"/>
                </a:solidFill>
                <a:latin typeface="Symbol"/>
              </a:rPr>
              <a:t>ψ</a:t>
            </a:r>
            <a:r>
              <a:rPr lang="en-US" sz="1400" dirty="0" smtClean="0">
                <a:solidFill>
                  <a:srgbClr val="800000"/>
                </a:solidFill>
                <a:sym typeface="Wingdings"/>
              </a:rPr>
              <a:t> is  </a:t>
            </a:r>
            <a:r>
              <a:rPr lang="en-US" sz="1400" dirty="0" smtClean="0">
                <a:solidFill>
                  <a:srgbClr val="800000"/>
                </a:solidFill>
              </a:rPr>
              <a:t>OZI-suppressed</a:t>
            </a:r>
          </a:p>
          <a:p>
            <a:r>
              <a:rPr lang="en-US" sz="1400" dirty="0" smtClean="0">
                <a:solidFill>
                  <a:srgbClr val="800000"/>
                </a:solidFill>
              </a:rPr>
              <a:t>    &amp; should be tiny, &amp;</a:t>
            </a:r>
            <a:r>
              <a:rPr lang="en-US" sz="1400" dirty="0" err="1" smtClean="0">
                <a:solidFill>
                  <a:srgbClr val="800000"/>
                </a:solidFill>
              </a:rPr>
              <a:t>n</a:t>
            </a:r>
            <a:r>
              <a:rPr lang="en-US" sz="1400" dirty="0" smtClean="0">
                <a:solidFill>
                  <a:srgbClr val="800000"/>
                </a:solidFill>
              </a:rPr>
              <a:t> not a</a:t>
            </a:r>
            <a:endParaRPr lang="en-US" sz="1400" dirty="0" smtClean="0">
              <a:solidFill>
                <a:srgbClr val="800000"/>
              </a:solidFill>
              <a:latin typeface="Calibri" charset="0"/>
            </a:endParaRPr>
          </a:p>
          <a:p>
            <a:r>
              <a:rPr lang="en-US" sz="1400" dirty="0" smtClean="0">
                <a:solidFill>
                  <a:srgbClr val="800000"/>
                </a:solidFill>
                <a:sym typeface="Wingdings"/>
              </a:rPr>
              <a:t>    discovery mode. 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 rot="5400000">
            <a:off x="3751711" y="3831649"/>
            <a:ext cx="2387879" cy="9780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4456616" y="4514945"/>
            <a:ext cx="343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Symbol"/>
              </a:rPr>
              <a:t>ω</a:t>
            </a:r>
            <a:endParaRPr lang="en-US" dirty="0">
              <a:solidFill>
                <a:srgbClr val="FF0000"/>
              </a:solidFill>
              <a:latin typeface="Symbo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78263"/>
          </a:xfrm>
        </p:spPr>
        <p:txBody>
          <a:bodyPr/>
          <a:lstStyle/>
          <a:p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example: </a:t>
            </a: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1</a:t>
            </a:r>
            <a:r>
              <a:rPr lang="en-US" baseline="30000" dirty="0" smtClean="0">
                <a:ea typeface="ＭＳ Ｐゴシック" pitchFamily="1" charset="-128"/>
                <a:cs typeface="ＭＳ Ｐゴシック" pitchFamily="1" charset="-128"/>
              </a:rPr>
              <a:t>st</a:t>
            </a: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observation of the </a:t>
            </a:r>
            <a:r>
              <a:rPr lang="en-US" dirty="0" err="1" smtClean="0">
                <a:ea typeface="ＭＳ Ｐゴシック" pitchFamily="1" charset="-128"/>
                <a:cs typeface="ＭＳ Ｐゴシック" pitchFamily="1" charset="-128"/>
              </a:rPr>
              <a:t>η</a:t>
            </a:r>
            <a:r>
              <a:rPr lang="en-US" baseline="-25000" dirty="0" err="1" smtClean="0">
                <a:ea typeface="ＭＳ Ｐゴシック" pitchFamily="1" charset="-128"/>
                <a:cs typeface="ＭＳ Ｐゴシック" pitchFamily="1" charset="-128"/>
              </a:rPr>
              <a:t>c</a:t>
            </a: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’</a:t>
            </a:r>
            <a:endParaRPr lang="en-US" sz="2800" dirty="0" smtClean="0">
              <a:ea typeface="ＭＳ Ｐゴシック" pitchFamily="1" charset="-128"/>
              <a:cs typeface="ＭＳ Ｐゴシック" pitchFamily="1" charset="-128"/>
            </a:endParaRPr>
          </a:p>
        </p:txBody>
      </p:sp>
      <p:pic>
        <p:nvPicPr>
          <p:cNvPr id="8192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269" y="1173042"/>
            <a:ext cx="4119196" cy="2248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15990" y="955163"/>
            <a:ext cx="33528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29645" y="1143448"/>
            <a:ext cx="3810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30025" y="1024491"/>
            <a:ext cx="15240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75416" y="2072348"/>
            <a:ext cx="1912218" cy="552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190440" y="1128337"/>
            <a:ext cx="381000" cy="838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81931" name="TextBox 13"/>
          <p:cNvSpPr txBox="1">
            <a:spLocks noChangeArrowheads="1"/>
          </p:cNvSpPr>
          <p:nvPr/>
        </p:nvSpPr>
        <p:spPr bwMode="auto">
          <a:xfrm>
            <a:off x="3229645" y="1067248"/>
            <a:ext cx="355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953735"/>
                </a:solidFill>
              </a:rPr>
              <a:t>c</a:t>
            </a:r>
          </a:p>
          <a:p>
            <a:r>
              <a:rPr lang="en-US" sz="2400" b="1">
                <a:solidFill>
                  <a:srgbClr val="953735"/>
                </a:solidFill>
              </a:rPr>
              <a:t>c</a:t>
            </a:r>
          </a:p>
        </p:txBody>
      </p:sp>
      <p:sp>
        <p:nvSpPr>
          <p:cNvPr id="81932" name="TextBox 14"/>
          <p:cNvSpPr txBox="1">
            <a:spLocks noChangeArrowheads="1"/>
          </p:cNvSpPr>
          <p:nvPr/>
        </p:nvSpPr>
        <p:spPr bwMode="auto">
          <a:xfrm>
            <a:off x="3220927" y="1171060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953735"/>
                </a:solidFill>
              </a:rPr>
              <a:t>_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091595" y="2728503"/>
            <a:ext cx="3810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091595" y="2652303"/>
            <a:ext cx="381000" cy="838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81939" name="TextBox 22"/>
          <p:cNvSpPr txBox="1">
            <a:spLocks noChangeArrowheads="1"/>
          </p:cNvSpPr>
          <p:nvPr/>
        </p:nvSpPr>
        <p:spPr bwMode="auto">
          <a:xfrm>
            <a:off x="3091595" y="2652303"/>
            <a:ext cx="3714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953735"/>
                </a:solidFill>
              </a:rPr>
              <a:t>s</a:t>
            </a:r>
          </a:p>
          <a:p>
            <a:r>
              <a:rPr lang="en-US" sz="2400" b="1">
                <a:solidFill>
                  <a:srgbClr val="953735"/>
                </a:solidFill>
              </a:rPr>
              <a:t>q</a:t>
            </a:r>
          </a:p>
        </p:txBody>
      </p:sp>
      <p:sp>
        <p:nvSpPr>
          <p:cNvPr id="81940" name="TextBox 23"/>
          <p:cNvSpPr txBox="1">
            <a:spLocks noChangeArrowheads="1"/>
          </p:cNvSpPr>
          <p:nvPr/>
        </p:nvSpPr>
        <p:spPr bwMode="auto">
          <a:xfrm>
            <a:off x="3091595" y="2757608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953735"/>
                </a:solidFill>
              </a:rPr>
              <a:t>_</a:t>
            </a:r>
          </a:p>
        </p:txBody>
      </p:sp>
      <p:sp>
        <p:nvSpPr>
          <p:cNvPr id="81941" name="TextBox 24"/>
          <p:cNvSpPr txBox="1">
            <a:spLocks noChangeArrowheads="1"/>
          </p:cNvSpPr>
          <p:nvPr/>
        </p:nvSpPr>
        <p:spPr bwMode="auto">
          <a:xfrm>
            <a:off x="3366921" y="2848528"/>
            <a:ext cx="5950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953735"/>
                </a:solidFill>
                <a:sym typeface="Wingdings" pitchFamily="1" charset="2"/>
              </a:rPr>
              <a:t></a:t>
            </a:r>
            <a:r>
              <a:rPr lang="en-US" sz="2400" b="1" dirty="0">
                <a:solidFill>
                  <a:srgbClr val="953735"/>
                </a:solidFill>
                <a:sym typeface="Wingdings" pitchFamily="1" charset="2"/>
              </a:rPr>
              <a:t>K</a:t>
            </a:r>
            <a:endParaRPr lang="en-US" sz="2400" b="1" baseline="30000" dirty="0">
              <a:solidFill>
                <a:srgbClr val="953735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87634" y="1897511"/>
            <a:ext cx="2163798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Belle PRL </a:t>
            </a: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89</a:t>
            </a: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, 102001 (2002)</a:t>
            </a:r>
          </a:p>
        </p:txBody>
      </p:sp>
      <p:sp>
        <p:nvSpPr>
          <p:cNvPr id="81944" name="TextBox 29"/>
          <p:cNvSpPr txBox="1">
            <a:spLocks noChangeArrowheads="1"/>
          </p:cNvSpPr>
          <p:nvPr/>
        </p:nvSpPr>
        <p:spPr bwMode="auto">
          <a:xfrm>
            <a:off x="179465" y="1740310"/>
            <a:ext cx="14843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953735"/>
                </a:solidFill>
                <a:sym typeface="Wingdings" pitchFamily="1" charset="2"/>
              </a:rPr>
              <a:t>B meson</a:t>
            </a:r>
            <a:endParaRPr lang="en-US" sz="2400" b="1" baseline="30000">
              <a:solidFill>
                <a:srgbClr val="953735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56342"/>
            <a:ext cx="3923478" cy="3201658"/>
          </a:xfrm>
          <a:prstGeom prst="rect">
            <a:avLst/>
          </a:prstGeom>
        </p:spPr>
      </p:pic>
      <p:sp>
        <p:nvSpPr>
          <p:cNvPr id="31" name="TextBox 15"/>
          <p:cNvSpPr txBox="1">
            <a:spLocks noChangeArrowheads="1"/>
          </p:cNvSpPr>
          <p:nvPr/>
        </p:nvSpPr>
        <p:spPr bwMode="auto">
          <a:xfrm>
            <a:off x="4235748" y="1260941"/>
            <a:ext cx="2441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953735"/>
                </a:solidFill>
                <a:sym typeface="Wingdings" pitchFamily="1" charset="2"/>
              </a:rPr>
              <a:t>‘</a:t>
            </a:r>
            <a:endParaRPr lang="en-US" sz="2400" b="1" baseline="30000" dirty="0">
              <a:solidFill>
                <a:srgbClr val="953735"/>
              </a:solidFill>
            </a:endParaRPr>
          </a:p>
        </p:txBody>
      </p:sp>
      <p:sp>
        <p:nvSpPr>
          <p:cNvPr id="34" name="TextBox 15"/>
          <p:cNvSpPr txBox="1">
            <a:spLocks noChangeArrowheads="1"/>
          </p:cNvSpPr>
          <p:nvPr/>
        </p:nvSpPr>
        <p:spPr bwMode="auto">
          <a:xfrm>
            <a:off x="3489325" y="1278645"/>
            <a:ext cx="21467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err="1" smtClean="0">
                <a:solidFill>
                  <a:srgbClr val="953735"/>
                </a:solidFill>
                <a:sym typeface="Wingdings" pitchFamily="1" charset="2"/>
              </a:rPr>
              <a:t></a:t>
            </a:r>
            <a:r>
              <a:rPr lang="en-US" sz="2400" b="1" dirty="0" err="1" smtClean="0">
                <a:solidFill>
                  <a:srgbClr val="953735"/>
                </a:solidFill>
                <a:latin typeface="Symbol" pitchFamily="1" charset="2"/>
              </a:rPr>
              <a:t>η</a:t>
            </a:r>
            <a:r>
              <a:rPr lang="en-US" sz="2400" b="1" baseline="-25000" dirty="0" err="1" smtClean="0">
                <a:solidFill>
                  <a:srgbClr val="953735"/>
                </a:solidFill>
              </a:rPr>
              <a:t>c</a:t>
            </a:r>
            <a:r>
              <a:rPr lang="en-US" sz="2400" b="1" dirty="0" err="1" smtClean="0">
                <a:solidFill>
                  <a:srgbClr val="953735"/>
                </a:solidFill>
              </a:rPr>
              <a:t>(</a:t>
            </a:r>
            <a:r>
              <a:rPr lang="en-US" sz="2400" b="1" dirty="0" err="1" smtClean="0">
                <a:solidFill>
                  <a:srgbClr val="953735"/>
                </a:solidFill>
                <a:latin typeface="Symbol" pitchFamily="1" charset="2"/>
              </a:rPr>
              <a:t>η</a:t>
            </a:r>
            <a:r>
              <a:rPr lang="en-US" sz="2400" b="1" baseline="-25000" dirty="0" err="1" smtClean="0">
                <a:solidFill>
                  <a:srgbClr val="953735"/>
                </a:solidFill>
              </a:rPr>
              <a:t>c</a:t>
            </a:r>
            <a:r>
              <a:rPr lang="en-US" sz="2400" b="1" dirty="0" err="1" smtClean="0">
                <a:solidFill>
                  <a:srgbClr val="953735"/>
                </a:solidFill>
              </a:rPr>
              <a:t>)</a:t>
            </a:r>
            <a:r>
              <a:rPr lang="en-US" b="1" dirty="0" err="1" smtClean="0">
                <a:solidFill>
                  <a:srgbClr val="953735"/>
                </a:solidFill>
                <a:sym typeface="Wingdings" pitchFamily="1" charset="2"/>
              </a:rPr>
              <a:t></a:t>
            </a:r>
            <a:r>
              <a:rPr lang="en-US" sz="2400" b="1" dirty="0" err="1">
                <a:solidFill>
                  <a:srgbClr val="953735"/>
                </a:solidFill>
                <a:sym typeface="Wingdings" pitchFamily="1" charset="2"/>
              </a:rPr>
              <a:t>K</a:t>
            </a:r>
            <a:r>
              <a:rPr lang="en-US" sz="2400" b="1" baseline="-25000" dirty="0" err="1">
                <a:solidFill>
                  <a:srgbClr val="953735"/>
                </a:solidFill>
                <a:sym typeface="Wingdings" pitchFamily="1" charset="2"/>
              </a:rPr>
              <a:t>S</a:t>
            </a:r>
            <a:r>
              <a:rPr lang="en-US" sz="2400" b="1" dirty="0" err="1">
                <a:solidFill>
                  <a:srgbClr val="953735"/>
                </a:solidFill>
                <a:sym typeface="Wingdings" pitchFamily="1" charset="2"/>
              </a:rPr>
              <a:t>K</a:t>
            </a:r>
            <a:r>
              <a:rPr lang="en-US" sz="2400" b="1" baseline="30000" dirty="0" err="1" smtClean="0">
                <a:solidFill>
                  <a:srgbClr val="953735"/>
                </a:solidFill>
                <a:sym typeface="Wingdings" pitchFamily="1" charset="2"/>
              </a:rPr>
              <a:t>+</a:t>
            </a:r>
            <a:r>
              <a:rPr lang="en-US" sz="2400" b="1" dirty="0" err="1" smtClean="0">
                <a:solidFill>
                  <a:srgbClr val="953735"/>
                </a:solidFill>
                <a:latin typeface="Symbol" pitchFamily="1" charset="2"/>
                <a:sym typeface="Wingdings" pitchFamily="1" charset="2"/>
              </a:rPr>
              <a:t>π</a:t>
            </a:r>
            <a:r>
              <a:rPr lang="en-US" sz="2400" b="1" baseline="30000" dirty="0" smtClean="0">
                <a:solidFill>
                  <a:srgbClr val="953735"/>
                </a:solidFill>
                <a:sym typeface="Wingdings" pitchFamily="1" charset="2"/>
              </a:rPr>
              <a:t>-</a:t>
            </a:r>
            <a:endParaRPr lang="en-US" sz="2400" b="1" baseline="30000" dirty="0">
              <a:solidFill>
                <a:srgbClr val="953735"/>
              </a:solidFill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3479" y="2099463"/>
            <a:ext cx="5220522" cy="2766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Box 16"/>
          <p:cNvSpPr txBox="1">
            <a:spLocks noChangeArrowheads="1"/>
          </p:cNvSpPr>
          <p:nvPr/>
        </p:nvSpPr>
        <p:spPr bwMode="auto">
          <a:xfrm>
            <a:off x="6390572" y="4376887"/>
            <a:ext cx="141296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953735"/>
                </a:solidFill>
                <a:sym typeface="Wingdings" pitchFamily="1" charset="2"/>
              </a:rPr>
              <a:t>M(K</a:t>
            </a:r>
            <a:r>
              <a:rPr lang="en-US" sz="2400" b="1" baseline="-25000" dirty="0">
                <a:solidFill>
                  <a:srgbClr val="953735"/>
                </a:solidFill>
                <a:sym typeface="Wingdings" pitchFamily="1" charset="2"/>
              </a:rPr>
              <a:t>S</a:t>
            </a:r>
            <a:r>
              <a:rPr lang="en-US" sz="2400" b="1" dirty="0">
                <a:solidFill>
                  <a:srgbClr val="953735"/>
                </a:solidFill>
                <a:sym typeface="Wingdings" pitchFamily="1" charset="2"/>
              </a:rPr>
              <a:t>K</a:t>
            </a:r>
            <a:r>
              <a:rPr lang="en-US" sz="2400" b="1" baseline="30000" dirty="0" smtClean="0">
                <a:solidFill>
                  <a:srgbClr val="953735"/>
                </a:solidFill>
                <a:sym typeface="Wingdings" pitchFamily="1" charset="2"/>
              </a:rPr>
              <a:t>+</a:t>
            </a:r>
            <a:r>
              <a:rPr lang="en-US" sz="2400" b="1" dirty="0" smtClean="0">
                <a:solidFill>
                  <a:srgbClr val="953735"/>
                </a:solidFill>
                <a:latin typeface="Symbol" pitchFamily="1" charset="2"/>
                <a:sym typeface="Wingdings" pitchFamily="1" charset="2"/>
              </a:rPr>
              <a:t>π</a:t>
            </a:r>
            <a:r>
              <a:rPr lang="en-US" sz="2400" b="1" baseline="30000" dirty="0" smtClean="0">
                <a:solidFill>
                  <a:srgbClr val="953735"/>
                </a:solidFill>
                <a:sym typeface="Wingdings" pitchFamily="1" charset="2"/>
              </a:rPr>
              <a:t>-</a:t>
            </a:r>
            <a:r>
              <a:rPr lang="en-US" sz="2400" b="1" dirty="0">
                <a:solidFill>
                  <a:srgbClr val="953735"/>
                </a:solidFill>
                <a:sym typeface="Wingdings" pitchFamily="1" charset="2"/>
              </a:rPr>
              <a:t>)</a:t>
            </a:r>
            <a:endParaRPr lang="en-US" sz="2400" b="1" dirty="0">
              <a:solidFill>
                <a:srgbClr val="953735"/>
              </a:solidFill>
            </a:endParaRPr>
          </a:p>
        </p:txBody>
      </p:sp>
      <p:sp>
        <p:nvSpPr>
          <p:cNvPr id="43" name="TextBox 17"/>
          <p:cNvSpPr txBox="1">
            <a:spLocks noChangeArrowheads="1"/>
          </p:cNvSpPr>
          <p:nvPr/>
        </p:nvSpPr>
        <p:spPr bwMode="auto">
          <a:xfrm>
            <a:off x="5504872" y="2657467"/>
            <a:ext cx="4667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b="1" dirty="0" err="1" smtClean="0">
                <a:solidFill>
                  <a:srgbClr val="953735"/>
                </a:solidFill>
                <a:latin typeface="Symbol" pitchFamily="1" charset="2"/>
              </a:rPr>
              <a:t>η</a:t>
            </a:r>
            <a:r>
              <a:rPr lang="en-US" sz="2400" b="1" baseline="-25000" dirty="0" err="1" smtClean="0">
                <a:solidFill>
                  <a:srgbClr val="953735"/>
                </a:solidFill>
              </a:rPr>
              <a:t>c</a:t>
            </a:r>
            <a:r>
              <a:rPr lang="en-US" sz="2400" b="1" dirty="0" smtClean="0">
                <a:solidFill>
                  <a:srgbClr val="953735"/>
                </a:solidFill>
              </a:rPr>
              <a:t> </a:t>
            </a:r>
            <a:endParaRPr lang="en-US" sz="2400" b="1" baseline="30000" dirty="0">
              <a:solidFill>
                <a:srgbClr val="953735"/>
              </a:solidFill>
            </a:endParaRPr>
          </a:p>
        </p:txBody>
      </p:sp>
      <p:sp>
        <p:nvSpPr>
          <p:cNvPr id="44" name="TextBox 18"/>
          <p:cNvSpPr txBox="1">
            <a:spLocks noChangeArrowheads="1"/>
          </p:cNvSpPr>
          <p:nvPr/>
        </p:nvSpPr>
        <p:spPr bwMode="auto">
          <a:xfrm>
            <a:off x="7990772" y="2929087"/>
            <a:ext cx="5354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err="1" smtClean="0">
                <a:solidFill>
                  <a:srgbClr val="953735"/>
                </a:solidFill>
                <a:latin typeface="Symbol" pitchFamily="1" charset="2"/>
              </a:rPr>
              <a:t>η</a:t>
            </a:r>
            <a:r>
              <a:rPr lang="en-US" sz="2400" b="1" baseline="-25000" dirty="0" err="1" smtClean="0">
                <a:solidFill>
                  <a:srgbClr val="953735"/>
                </a:solidFill>
              </a:rPr>
              <a:t>c</a:t>
            </a:r>
            <a:r>
              <a:rPr lang="en-US" sz="2400" b="1" dirty="0">
                <a:solidFill>
                  <a:srgbClr val="953735"/>
                </a:solidFill>
                <a:latin typeface="Calibri" pitchFamily="1" charset="0"/>
              </a:rPr>
              <a:t>’</a:t>
            </a:r>
            <a:endParaRPr lang="en-US" sz="2400" b="1" baseline="30000" dirty="0">
              <a:solidFill>
                <a:srgbClr val="953735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052639" y="1897511"/>
            <a:ext cx="192873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400" dirty="0" err="1" smtClean="0">
                <a:solidFill>
                  <a:srgbClr val="984807"/>
                </a:solidFill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sz="1400" baseline="-25000" dirty="0" err="1" smtClean="0">
                <a:solidFill>
                  <a:srgbClr val="984807"/>
                </a:solidFill>
                <a:latin typeface="Symbol" charset="2"/>
                <a:ea typeface="Arial" charset="0"/>
                <a:cs typeface="Arial" charset="0"/>
              </a:rPr>
              <a:t>η</a:t>
            </a:r>
            <a:r>
              <a:rPr lang="en-US" sz="1400" baseline="-42000" dirty="0" err="1" smtClean="0">
                <a:solidFill>
                  <a:srgbClr val="984807"/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1400" baseline="-32000" dirty="0" smtClean="0">
                <a:solidFill>
                  <a:srgbClr val="984807"/>
                </a:solidFill>
                <a:latin typeface="Arial" charset="0"/>
                <a:ea typeface="Arial" charset="0"/>
                <a:cs typeface="Arial" charset="0"/>
              </a:rPr>
              <a:t>’</a:t>
            </a:r>
            <a:r>
              <a:rPr lang="en-US" sz="1400" dirty="0" smtClean="0">
                <a:solidFill>
                  <a:srgbClr val="984807"/>
                </a:solidFill>
                <a:latin typeface="Arial" charset="0"/>
                <a:ea typeface="Arial" charset="0"/>
                <a:cs typeface="Arial" charset="0"/>
              </a:rPr>
              <a:t>=</a:t>
            </a:r>
            <a:r>
              <a:rPr lang="en-US" sz="1400" dirty="0">
                <a:solidFill>
                  <a:srgbClr val="984807"/>
                </a:solidFill>
                <a:latin typeface="Arial" charset="0"/>
                <a:ea typeface="Arial" charset="0"/>
                <a:cs typeface="Arial" charset="0"/>
              </a:rPr>
              <a:t>3654</a:t>
            </a:r>
            <a:r>
              <a:rPr lang="en-US" sz="1400" dirty="0">
                <a:solidFill>
                  <a:srgbClr val="984807"/>
                </a:solidFill>
                <a:latin typeface="Comic Sans MS" charset="0"/>
                <a:ea typeface="Arial" charset="0"/>
                <a:cs typeface="Arial" charset="0"/>
              </a:rPr>
              <a:t>±</a:t>
            </a:r>
            <a:r>
              <a:rPr lang="en-US" sz="1400" dirty="0">
                <a:solidFill>
                  <a:srgbClr val="984807"/>
                </a:solidFill>
                <a:latin typeface="Arial" charset="0"/>
                <a:ea typeface="Arial" charset="0"/>
                <a:cs typeface="Arial" charset="0"/>
              </a:rPr>
              <a:t>10 </a:t>
            </a:r>
            <a:r>
              <a:rPr lang="en-US" sz="1400" dirty="0" err="1">
                <a:solidFill>
                  <a:srgbClr val="984807"/>
                </a:solidFill>
                <a:latin typeface="Arial" charset="0"/>
                <a:ea typeface="Arial" charset="0"/>
                <a:cs typeface="Arial" charset="0"/>
              </a:rPr>
              <a:t>MeV</a:t>
            </a:r>
            <a:endParaRPr lang="en-US" sz="1400" dirty="0" smtClean="0">
              <a:solidFill>
                <a:srgbClr val="984807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defRPr/>
            </a:pPr>
            <a:r>
              <a:rPr lang="en-US" sz="1400" dirty="0" err="1" smtClean="0">
                <a:solidFill>
                  <a:srgbClr val="984807"/>
                </a:solidFill>
                <a:latin typeface="Symbol" charset="2"/>
                <a:ea typeface="Arial" charset="0"/>
                <a:cs typeface="Arial" charset="0"/>
              </a:rPr>
              <a:t>Γ</a:t>
            </a:r>
            <a:r>
              <a:rPr lang="en-US" sz="1400" dirty="0" smtClean="0">
                <a:solidFill>
                  <a:srgbClr val="984807"/>
                </a:solidFill>
                <a:latin typeface="Arial" charset="0"/>
                <a:ea typeface="Arial" charset="0"/>
                <a:cs typeface="Arial" charset="0"/>
              </a:rPr>
              <a:t>&lt;</a:t>
            </a:r>
            <a:r>
              <a:rPr lang="en-US" sz="1400" dirty="0">
                <a:solidFill>
                  <a:srgbClr val="984807"/>
                </a:solidFill>
                <a:latin typeface="Arial" charset="0"/>
                <a:ea typeface="Arial" charset="0"/>
                <a:cs typeface="Arial" charset="0"/>
              </a:rPr>
              <a:t>55 </a:t>
            </a:r>
            <a:r>
              <a:rPr lang="en-US" sz="1400" dirty="0" err="1">
                <a:solidFill>
                  <a:srgbClr val="984807"/>
                </a:solidFill>
                <a:latin typeface="Arial" charset="0"/>
                <a:ea typeface="Arial" charset="0"/>
                <a:cs typeface="Arial" charset="0"/>
              </a:rPr>
              <a:t>MeV</a:t>
            </a:r>
            <a:endParaRPr lang="en-US" sz="1400" dirty="0">
              <a:solidFill>
                <a:srgbClr val="984807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rot="10800000" flipV="1">
            <a:off x="1049170" y="3656341"/>
            <a:ext cx="7114772" cy="895074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315989" y="4445917"/>
            <a:ext cx="733179" cy="174529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61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2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-11634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X</a:t>
            </a:r>
            <a:r>
              <a:rPr lang="en-US" sz="3600" dirty="0" smtClean="0">
                <a:latin typeface="+mn-lt"/>
              </a:rPr>
              <a:t>(3915)</a:t>
            </a:r>
            <a:r>
              <a:rPr lang="en-US" sz="4000" dirty="0" smtClean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= </a:t>
            </a:r>
            <a:r>
              <a:rPr lang="en-US" dirty="0" smtClean="0">
                <a:latin typeface="Symbol"/>
              </a:rPr>
              <a:t>χ</a:t>
            </a:r>
            <a:r>
              <a:rPr lang="en-US" baseline="-25000" dirty="0" smtClean="0"/>
              <a:t>c</a:t>
            </a:r>
            <a:r>
              <a:rPr lang="en-US" sz="4000" baseline="-31000" dirty="0" smtClean="0"/>
              <a:t>0</a:t>
            </a:r>
            <a:r>
              <a:rPr lang="en-US" dirty="0" smtClean="0"/>
              <a:t> </a:t>
            </a:r>
            <a:r>
              <a:rPr lang="en-US" dirty="0" err="1" smtClean="0"/>
              <a:t>charmonium</a:t>
            </a:r>
            <a:r>
              <a:rPr lang="en-US" dirty="0" smtClean="0"/>
              <a:t> state?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699898" y="218390"/>
            <a:ext cx="274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‘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74749" y="1862542"/>
            <a:ext cx="238385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800000"/>
                </a:solidFill>
              </a:rPr>
              <a:t>- mass is too high:</a:t>
            </a:r>
          </a:p>
          <a:p>
            <a:r>
              <a:rPr lang="en-US" sz="1600" dirty="0" smtClean="0">
                <a:solidFill>
                  <a:srgbClr val="800000"/>
                </a:solidFill>
              </a:rPr>
              <a:t>   M</a:t>
            </a:r>
            <a:r>
              <a:rPr lang="en-US" sz="1600" dirty="0" smtClean="0">
                <a:solidFill>
                  <a:srgbClr val="800000"/>
                </a:solidFill>
                <a:latin typeface="Symbol"/>
              </a:rPr>
              <a:t>(χ</a:t>
            </a:r>
            <a:r>
              <a:rPr lang="en-US" sz="1600" baseline="-25000" dirty="0" smtClean="0">
                <a:solidFill>
                  <a:srgbClr val="800000"/>
                </a:solidFill>
              </a:rPr>
              <a:t>c2</a:t>
            </a:r>
            <a:r>
              <a:rPr lang="en-US" sz="1600" dirty="0" smtClean="0">
                <a:solidFill>
                  <a:srgbClr val="800000"/>
                </a:solidFill>
                <a:sym typeface="Wingdings"/>
              </a:rPr>
              <a:t>)-</a:t>
            </a:r>
            <a:r>
              <a:rPr lang="en-US" sz="1600" dirty="0" smtClean="0">
                <a:solidFill>
                  <a:srgbClr val="800000"/>
                </a:solidFill>
              </a:rPr>
              <a:t>M</a:t>
            </a:r>
            <a:r>
              <a:rPr lang="en-US" sz="1600" dirty="0" smtClean="0">
                <a:solidFill>
                  <a:srgbClr val="800000"/>
                </a:solidFill>
                <a:latin typeface="Symbol"/>
              </a:rPr>
              <a:t>(χ</a:t>
            </a:r>
            <a:r>
              <a:rPr lang="en-US" sz="1600" baseline="-25000" dirty="0" smtClean="0">
                <a:solidFill>
                  <a:srgbClr val="800000"/>
                </a:solidFill>
              </a:rPr>
              <a:t>c0</a:t>
            </a:r>
            <a:r>
              <a:rPr lang="en-US" sz="1600" dirty="0" smtClean="0">
                <a:solidFill>
                  <a:srgbClr val="800000"/>
                </a:solidFill>
                <a:sym typeface="Wingdings"/>
              </a:rPr>
              <a:t>) ≈ 9 </a:t>
            </a:r>
            <a:r>
              <a:rPr lang="en-US" sz="1600" dirty="0" err="1" smtClean="0">
                <a:solidFill>
                  <a:srgbClr val="800000"/>
                </a:solidFill>
                <a:sym typeface="Wingdings"/>
              </a:rPr>
              <a:t>MeV</a:t>
            </a:r>
            <a:endParaRPr lang="en-US" sz="1600" dirty="0" smtClean="0">
              <a:solidFill>
                <a:srgbClr val="800000"/>
              </a:solidFill>
              <a:sym typeface="Wingdings"/>
            </a:endParaRPr>
          </a:p>
          <a:p>
            <a:r>
              <a:rPr lang="en-US" sz="1600" dirty="0" smtClean="0">
                <a:solidFill>
                  <a:srgbClr val="800000"/>
                </a:solidFill>
              </a:rPr>
              <a:t>   ≈1/15</a:t>
            </a:r>
            <a:r>
              <a:rPr lang="en-US" sz="1600" baseline="30000" dirty="0" smtClean="0">
                <a:solidFill>
                  <a:srgbClr val="800000"/>
                </a:solidFill>
              </a:rPr>
              <a:t>th</a:t>
            </a:r>
            <a:r>
              <a:rPr lang="en-US" sz="1600" dirty="0" smtClean="0">
                <a:solidFill>
                  <a:srgbClr val="800000"/>
                </a:solidFill>
              </a:rPr>
              <a:t> the </a:t>
            </a:r>
            <a:r>
              <a:rPr lang="en-US" sz="1600" dirty="0" err="1" smtClean="0">
                <a:solidFill>
                  <a:srgbClr val="800000"/>
                </a:solidFill>
              </a:rPr>
              <a:t>n</a:t>
            </a:r>
            <a:r>
              <a:rPr lang="en-US" sz="1600" dirty="0" smtClean="0">
                <a:solidFill>
                  <a:srgbClr val="800000"/>
                </a:solidFill>
              </a:rPr>
              <a:t>=1 splitting:</a:t>
            </a:r>
          </a:p>
          <a:p>
            <a:r>
              <a:rPr lang="en-US" sz="1600" dirty="0" smtClean="0">
                <a:solidFill>
                  <a:srgbClr val="800000"/>
                </a:solidFill>
              </a:rPr>
              <a:t>   M</a:t>
            </a:r>
            <a:r>
              <a:rPr lang="en-US" sz="1600" dirty="0" smtClean="0">
                <a:solidFill>
                  <a:srgbClr val="800000"/>
                </a:solidFill>
                <a:latin typeface="Symbol"/>
              </a:rPr>
              <a:t>(χ</a:t>
            </a:r>
            <a:r>
              <a:rPr lang="en-US" sz="1600" baseline="-25000" dirty="0" smtClean="0">
                <a:solidFill>
                  <a:srgbClr val="800000"/>
                </a:solidFill>
              </a:rPr>
              <a:t>c2</a:t>
            </a:r>
            <a:r>
              <a:rPr lang="en-US" sz="1600" dirty="0" smtClean="0">
                <a:solidFill>
                  <a:srgbClr val="800000"/>
                </a:solidFill>
                <a:sym typeface="Wingdings"/>
              </a:rPr>
              <a:t>)-</a:t>
            </a:r>
            <a:r>
              <a:rPr lang="en-US" sz="1600" dirty="0" smtClean="0">
                <a:solidFill>
                  <a:srgbClr val="800000"/>
                </a:solidFill>
              </a:rPr>
              <a:t>M</a:t>
            </a:r>
            <a:r>
              <a:rPr lang="en-US" sz="1600" dirty="0" smtClean="0">
                <a:solidFill>
                  <a:srgbClr val="800000"/>
                </a:solidFill>
                <a:latin typeface="Symbol"/>
              </a:rPr>
              <a:t>(χ</a:t>
            </a:r>
            <a:r>
              <a:rPr lang="en-US" sz="1600" baseline="-25000" dirty="0" smtClean="0">
                <a:solidFill>
                  <a:srgbClr val="800000"/>
                </a:solidFill>
              </a:rPr>
              <a:t>c0</a:t>
            </a:r>
            <a:r>
              <a:rPr lang="en-US" sz="1600" dirty="0" smtClean="0">
                <a:solidFill>
                  <a:srgbClr val="800000"/>
                </a:solidFill>
                <a:sym typeface="Wingdings"/>
              </a:rPr>
              <a:t>)=141 </a:t>
            </a:r>
            <a:r>
              <a:rPr lang="en-US" sz="1600" dirty="0" err="1" smtClean="0">
                <a:solidFill>
                  <a:srgbClr val="800000"/>
                </a:solidFill>
                <a:sym typeface="Wingdings"/>
              </a:rPr>
              <a:t>MeV</a:t>
            </a:r>
            <a:r>
              <a:rPr lang="en-US" sz="1600" dirty="0" smtClean="0">
                <a:solidFill>
                  <a:srgbClr val="800000"/>
                </a:solidFill>
                <a:sym typeface="Wingdings"/>
              </a:rPr>
              <a:t> </a:t>
            </a:r>
          </a:p>
          <a:p>
            <a:endParaRPr lang="en-US" sz="1600" dirty="0" smtClean="0">
              <a:solidFill>
                <a:srgbClr val="800000"/>
              </a:solidFill>
              <a:sym typeface="Wingdings"/>
            </a:endParaRPr>
          </a:p>
          <a:p>
            <a:pPr>
              <a:buFontTx/>
              <a:buChar char="-"/>
            </a:pPr>
            <a:r>
              <a:rPr lang="en-US" sz="1600" dirty="0" smtClean="0">
                <a:solidFill>
                  <a:srgbClr val="800000"/>
                </a:solidFill>
                <a:sym typeface="Wingdings"/>
              </a:rPr>
              <a:t>width is too narrow, </a:t>
            </a:r>
          </a:p>
          <a:p>
            <a:r>
              <a:rPr lang="en-US" sz="1600" dirty="0" smtClean="0">
                <a:solidFill>
                  <a:srgbClr val="800000"/>
                </a:solidFill>
                <a:sym typeface="Wingdings"/>
              </a:rPr>
              <a:t>   Γ(X</a:t>
            </a:r>
            <a:r>
              <a:rPr lang="en-US" sz="1600" baseline="-25000" dirty="0" smtClean="0">
                <a:solidFill>
                  <a:srgbClr val="800000"/>
                </a:solidFill>
                <a:sym typeface="Wingdings"/>
              </a:rPr>
              <a:t>3915</a:t>
            </a:r>
            <a:r>
              <a:rPr lang="en-US" sz="1600" dirty="0" smtClean="0">
                <a:solidFill>
                  <a:srgbClr val="800000"/>
                </a:solidFill>
                <a:sym typeface="Wingdings"/>
              </a:rPr>
              <a:t>) = 20 ± 5 </a:t>
            </a:r>
            <a:r>
              <a:rPr lang="en-US" sz="1600" dirty="0" err="1" smtClean="0">
                <a:solidFill>
                  <a:srgbClr val="800000"/>
                </a:solidFill>
                <a:sym typeface="Wingdings"/>
              </a:rPr>
              <a:t>MeV</a:t>
            </a:r>
            <a:endParaRPr lang="en-US" sz="1600" dirty="0" smtClean="0">
              <a:solidFill>
                <a:srgbClr val="800000"/>
              </a:solidFill>
              <a:sym typeface="Wingdings"/>
            </a:endParaRPr>
          </a:p>
          <a:p>
            <a:r>
              <a:rPr lang="en-US" sz="1600" dirty="0" smtClean="0">
                <a:solidFill>
                  <a:srgbClr val="800000"/>
                </a:solidFill>
                <a:sym typeface="Wingdings"/>
              </a:rPr>
              <a:t>   theory: Γ(χ</a:t>
            </a:r>
            <a:r>
              <a:rPr lang="en-US" sz="1600" baseline="-25000" dirty="0" smtClean="0">
                <a:solidFill>
                  <a:srgbClr val="800000"/>
                </a:solidFill>
                <a:sym typeface="Wingdings"/>
              </a:rPr>
              <a:t>c0</a:t>
            </a:r>
            <a:r>
              <a:rPr lang="en-US" sz="1600" dirty="0" smtClean="0">
                <a:solidFill>
                  <a:srgbClr val="800000"/>
                </a:solidFill>
                <a:sym typeface="Wingdings"/>
              </a:rPr>
              <a:t>)&gt;40 </a:t>
            </a:r>
            <a:r>
              <a:rPr lang="en-US" sz="1600" dirty="0" err="1" smtClean="0">
                <a:solidFill>
                  <a:srgbClr val="800000"/>
                </a:solidFill>
                <a:sym typeface="Wingdings"/>
              </a:rPr>
              <a:t>MeV</a:t>
            </a:r>
            <a:endParaRPr lang="en-US" sz="1600" baseline="-25000" dirty="0" smtClean="0">
              <a:solidFill>
                <a:srgbClr val="800000"/>
              </a:solidFill>
              <a:sym typeface="Wingdings"/>
            </a:endParaRPr>
          </a:p>
          <a:p>
            <a:endParaRPr lang="en-US" sz="1600" dirty="0" smtClean="0">
              <a:solidFill>
                <a:srgbClr val="800000"/>
              </a:solidFill>
              <a:sym typeface="Wingding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7098" y="2099312"/>
            <a:ext cx="242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‘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98184" y="2099312"/>
            <a:ext cx="242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‘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2769" y="1287600"/>
            <a:ext cx="205567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If X(3915) = </a:t>
            </a:r>
            <a:r>
              <a:rPr lang="en-US" dirty="0" smtClean="0">
                <a:solidFill>
                  <a:srgbClr val="800000"/>
                </a:solidFill>
                <a:latin typeface="Symbol"/>
              </a:rPr>
              <a:t>χ</a:t>
            </a:r>
            <a:r>
              <a:rPr lang="en-US" baseline="-25000" dirty="0" smtClean="0">
                <a:solidFill>
                  <a:srgbClr val="800000"/>
                </a:solidFill>
              </a:rPr>
              <a:t>c0</a:t>
            </a:r>
            <a:r>
              <a:rPr lang="en-US" dirty="0" smtClean="0">
                <a:solidFill>
                  <a:srgbClr val="800000"/>
                </a:solidFill>
                <a:sym typeface="Wingdings"/>
              </a:rPr>
              <a:t>:</a:t>
            </a:r>
          </a:p>
          <a:p>
            <a:endParaRPr lang="en-US" sz="1400" dirty="0" smtClean="0">
              <a:solidFill>
                <a:srgbClr val="800000"/>
              </a:solidFill>
              <a:sym typeface="Wingding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91044" y="1321924"/>
            <a:ext cx="242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‘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2252" y="1017385"/>
            <a:ext cx="4265146" cy="5840394"/>
          </a:xfrm>
          <a:prstGeom prst="rect">
            <a:avLst/>
          </a:prstGeom>
        </p:spPr>
      </p:pic>
      <p:cxnSp>
        <p:nvCxnSpPr>
          <p:cNvPr id="38" name="Straight Arrow Connector 37"/>
          <p:cNvCxnSpPr/>
          <p:nvPr/>
        </p:nvCxnSpPr>
        <p:spPr>
          <a:xfrm rot="10800000" flipV="1">
            <a:off x="6595847" y="2601542"/>
            <a:ext cx="649302" cy="224940"/>
          </a:xfrm>
          <a:prstGeom prst="straightConnector1">
            <a:avLst/>
          </a:prstGeom>
          <a:ln w="15875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210996" y="2447650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M=3927 ± 3 </a:t>
            </a:r>
            <a:r>
              <a:rPr lang="en-US" sz="1400" dirty="0" err="1" smtClean="0">
                <a:solidFill>
                  <a:srgbClr val="0000FF"/>
                </a:solidFill>
              </a:rPr>
              <a:t>MeV</a:t>
            </a:r>
            <a:endParaRPr lang="en-US" sz="1400" dirty="0" smtClean="0">
              <a:solidFill>
                <a:srgbClr val="0000FF"/>
              </a:solidFill>
            </a:endParaRPr>
          </a:p>
        </p:txBody>
      </p:sp>
      <p:sp>
        <p:nvSpPr>
          <p:cNvPr id="23" name="Right Brace 22"/>
          <p:cNvSpPr/>
          <p:nvPr/>
        </p:nvSpPr>
        <p:spPr>
          <a:xfrm>
            <a:off x="7139123" y="2918768"/>
            <a:ext cx="212051" cy="149922"/>
          </a:xfrm>
          <a:prstGeom prst="rightBrace">
            <a:avLst/>
          </a:prstGeom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 rot="10800000" flipV="1">
            <a:off x="6929095" y="2920852"/>
            <a:ext cx="201686" cy="1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0800000">
            <a:off x="5850845" y="3082845"/>
            <a:ext cx="1394304" cy="1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434684" y="3075021"/>
            <a:ext cx="22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Comic Sans MS"/>
              </a:rPr>
              <a:t>‘</a:t>
            </a:r>
            <a:endParaRPr lang="en-US" dirty="0">
              <a:solidFill>
                <a:schemeClr val="accent2">
                  <a:lumMod val="50000"/>
                </a:schemeClr>
              </a:solidFill>
              <a:latin typeface="Comic Sans M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156858" y="2920852"/>
            <a:ext cx="693987" cy="254296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4" name="TextBox 43"/>
          <p:cNvSpPr txBox="1"/>
          <p:nvPr/>
        </p:nvSpPr>
        <p:spPr>
          <a:xfrm>
            <a:off x="5138452" y="2867371"/>
            <a:ext cx="759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X(3915)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50" name="Straight Arrow Connector 49"/>
          <p:cNvCxnSpPr>
            <a:endCxn id="44" idx="0"/>
          </p:cNvCxnSpPr>
          <p:nvPr/>
        </p:nvCxnSpPr>
        <p:spPr>
          <a:xfrm rot="10800000" flipV="1">
            <a:off x="5518149" y="2601539"/>
            <a:ext cx="332696" cy="265831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5575055" y="2293765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M=3918 ± 2 </a:t>
            </a:r>
            <a:r>
              <a:rPr lang="en-US" sz="1400" dirty="0" err="1" smtClean="0">
                <a:solidFill>
                  <a:srgbClr val="FF0000"/>
                </a:solidFill>
              </a:rPr>
              <a:t>MeV</a:t>
            </a:r>
            <a:endParaRPr lang="en-US" sz="1400" dirty="0" smtClean="0">
              <a:solidFill>
                <a:srgbClr val="FF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245149" y="2755427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800000"/>
                </a:solidFill>
                <a:latin typeface="Symbol"/>
              </a:rPr>
              <a:t>Δ</a:t>
            </a:r>
            <a:r>
              <a:rPr lang="en-US" sz="1600" dirty="0" smtClean="0">
                <a:solidFill>
                  <a:srgbClr val="800000"/>
                </a:solidFill>
              </a:rPr>
              <a:t>M=9  </a:t>
            </a:r>
            <a:r>
              <a:rPr lang="en-US" sz="1600" dirty="0" err="1" smtClean="0">
                <a:solidFill>
                  <a:srgbClr val="800000"/>
                </a:solidFill>
              </a:rPr>
              <a:t>MeV</a:t>
            </a:r>
            <a:endParaRPr lang="en-US" sz="1600" dirty="0">
              <a:solidFill>
                <a:srgbClr val="8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27416" y="3100104"/>
            <a:ext cx="2037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Symbol"/>
              </a:rPr>
              <a:t>χ</a:t>
            </a:r>
            <a:r>
              <a:rPr lang="en-US" baseline="-25000" dirty="0" smtClean="0">
                <a:solidFill>
                  <a:srgbClr val="FF0000"/>
                </a:solidFill>
              </a:rPr>
              <a:t>c0</a:t>
            </a:r>
            <a:r>
              <a:rPr lang="en-US" dirty="0" smtClean="0">
                <a:solidFill>
                  <a:srgbClr val="FF0000"/>
                </a:solidFill>
              </a:rPr>
              <a:t> = 2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baseline="-25000" dirty="0" smtClean="0">
                <a:solidFill>
                  <a:srgbClr val="FF0000"/>
                </a:solidFill>
              </a:rPr>
              <a:t>0</a:t>
            </a:r>
            <a:r>
              <a:rPr lang="en-US" dirty="0" smtClean="0">
                <a:solidFill>
                  <a:srgbClr val="FF0000"/>
                </a:solidFill>
              </a:rPr>
              <a:t>  cc state?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10800000">
            <a:off x="8013980" y="3169037"/>
            <a:ext cx="300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_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07398" y="3067810"/>
            <a:ext cx="242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‘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rot="10800000">
            <a:off x="5823140" y="3315340"/>
            <a:ext cx="1031250" cy="1588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117318" y="3584704"/>
            <a:ext cx="242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‘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22576" y="4145613"/>
            <a:ext cx="24712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1400" dirty="0" smtClean="0">
                <a:solidFill>
                  <a:srgbClr val="800000"/>
                </a:solidFill>
              </a:rPr>
              <a:t>X</a:t>
            </a:r>
            <a:r>
              <a:rPr lang="en-US" sz="1200" dirty="0" smtClean="0">
                <a:solidFill>
                  <a:srgbClr val="800000"/>
                </a:solidFill>
              </a:rPr>
              <a:t>(3915)</a:t>
            </a:r>
            <a:r>
              <a:rPr lang="en-US" sz="1000" dirty="0" smtClean="0">
                <a:solidFill>
                  <a:srgbClr val="800000"/>
                </a:solidFill>
                <a:sym typeface="Wingdings"/>
              </a:rPr>
              <a:t></a:t>
            </a:r>
            <a:r>
              <a:rPr lang="en-US" sz="1400" dirty="0" smtClean="0">
                <a:solidFill>
                  <a:srgbClr val="800000"/>
                </a:solidFill>
                <a:sym typeface="Wingdings"/>
              </a:rPr>
              <a:t>DD  not seen</a:t>
            </a:r>
          </a:p>
          <a:p>
            <a:r>
              <a:rPr lang="en-US" sz="1400" dirty="0" smtClean="0">
                <a:solidFill>
                  <a:srgbClr val="800000"/>
                </a:solidFill>
                <a:latin typeface="Symbol"/>
              </a:rPr>
              <a:t>    Γ</a:t>
            </a:r>
            <a:r>
              <a:rPr lang="en-US" sz="1400" dirty="0" smtClean="0">
                <a:solidFill>
                  <a:srgbClr val="800000"/>
                </a:solidFill>
              </a:rPr>
              <a:t>(Y</a:t>
            </a:r>
            <a:r>
              <a:rPr lang="en-US" sz="1000" dirty="0" smtClean="0">
                <a:solidFill>
                  <a:srgbClr val="800000"/>
                </a:solidFill>
              </a:rPr>
              <a:t>(3940)</a:t>
            </a:r>
            <a:r>
              <a:rPr lang="en-US" sz="1000" dirty="0" smtClean="0">
                <a:solidFill>
                  <a:srgbClr val="800000"/>
                </a:solidFill>
                <a:sym typeface="Wingdings"/>
              </a:rPr>
              <a:t></a:t>
            </a:r>
            <a:r>
              <a:rPr lang="en-US" sz="1400" dirty="0" smtClean="0">
                <a:solidFill>
                  <a:srgbClr val="800000"/>
                </a:solidFill>
                <a:sym typeface="Wingdings"/>
              </a:rPr>
              <a:t>DD) &lt; 1 </a:t>
            </a:r>
            <a:r>
              <a:rPr lang="en-US" sz="1400" dirty="0" err="1" smtClean="0">
                <a:solidFill>
                  <a:srgbClr val="800000"/>
                </a:solidFill>
                <a:sym typeface="Wingdings"/>
              </a:rPr>
              <a:t>MeV</a:t>
            </a:r>
            <a:endParaRPr lang="en-US" sz="1400" dirty="0" smtClean="0">
              <a:solidFill>
                <a:srgbClr val="800000"/>
              </a:solidFill>
            </a:endParaRPr>
          </a:p>
          <a:p>
            <a:r>
              <a:rPr lang="en-US" sz="1400" dirty="0" smtClean="0">
                <a:solidFill>
                  <a:srgbClr val="800000"/>
                </a:solidFill>
              </a:rPr>
              <a:t>   theory: </a:t>
            </a:r>
            <a:r>
              <a:rPr lang="en-US" sz="1400" dirty="0" smtClean="0">
                <a:solidFill>
                  <a:srgbClr val="800000"/>
                </a:solidFill>
                <a:latin typeface="Symbol"/>
              </a:rPr>
              <a:t>Γ(χ</a:t>
            </a:r>
            <a:r>
              <a:rPr lang="en-US" sz="1400" baseline="-25000" dirty="0" smtClean="0">
                <a:solidFill>
                  <a:srgbClr val="800000"/>
                </a:solidFill>
              </a:rPr>
              <a:t>c0</a:t>
            </a:r>
            <a:r>
              <a:rPr lang="en-US" sz="1000" dirty="0" smtClean="0">
                <a:solidFill>
                  <a:srgbClr val="800000"/>
                </a:solidFill>
                <a:sym typeface="Wingdings"/>
              </a:rPr>
              <a:t></a:t>
            </a:r>
            <a:r>
              <a:rPr lang="en-US" sz="1400" dirty="0" smtClean="0">
                <a:solidFill>
                  <a:srgbClr val="800000"/>
                </a:solidFill>
                <a:sym typeface="Wingdings"/>
              </a:rPr>
              <a:t>DD) ≈ 30 </a:t>
            </a:r>
            <a:r>
              <a:rPr lang="en-US" sz="1400" dirty="0" err="1" smtClean="0">
                <a:solidFill>
                  <a:srgbClr val="800000"/>
                </a:solidFill>
                <a:sym typeface="Wingdings"/>
              </a:rPr>
              <a:t>MeV</a:t>
            </a:r>
            <a:endParaRPr lang="en-US" sz="1400" dirty="0" smtClean="0">
              <a:solidFill>
                <a:srgbClr val="800000"/>
              </a:solidFill>
              <a:sym typeface="Wingdings"/>
            </a:endParaRPr>
          </a:p>
        </p:txBody>
      </p:sp>
      <p:sp>
        <p:nvSpPr>
          <p:cNvPr id="36" name="TextBox 35"/>
          <p:cNvSpPr txBox="1"/>
          <p:nvPr/>
        </p:nvSpPr>
        <p:spPr>
          <a:xfrm rot="10800000">
            <a:off x="1028798" y="438559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_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101258" y="4549269"/>
            <a:ext cx="242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‘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 rot="10800000">
            <a:off x="904206" y="4172021"/>
            <a:ext cx="300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_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 rot="10800000">
            <a:off x="1400475" y="461482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_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2270" y="5090691"/>
            <a:ext cx="24387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  <a:latin typeface="+mj-lt"/>
              </a:rPr>
              <a:t>- X(3915)</a:t>
            </a:r>
            <a:r>
              <a:rPr lang="en-US" sz="1400" dirty="0" smtClean="0">
                <a:solidFill>
                  <a:srgbClr val="800000"/>
                </a:solidFill>
                <a:latin typeface="+mj-lt"/>
                <a:sym typeface="Wingdings"/>
              </a:rPr>
              <a:t>ωJ/ψ is too strong</a:t>
            </a:r>
            <a:r>
              <a:rPr lang="en-US" sz="1400" dirty="0" smtClean="0">
                <a:solidFill>
                  <a:srgbClr val="800000"/>
                </a:solidFill>
                <a:latin typeface="Symbol"/>
              </a:rPr>
              <a:t>   </a:t>
            </a:r>
          </a:p>
          <a:p>
            <a:r>
              <a:rPr lang="en-US" sz="1400" dirty="0" smtClean="0">
                <a:solidFill>
                  <a:srgbClr val="800000"/>
                </a:solidFill>
                <a:latin typeface="Symbol"/>
              </a:rPr>
              <a:t>       χ</a:t>
            </a:r>
            <a:r>
              <a:rPr lang="en-US" sz="1400" baseline="-25000" dirty="0" smtClean="0">
                <a:solidFill>
                  <a:srgbClr val="800000"/>
                </a:solidFill>
              </a:rPr>
              <a:t>c0</a:t>
            </a:r>
            <a:r>
              <a:rPr lang="en-US" sz="1000" dirty="0" smtClean="0">
                <a:solidFill>
                  <a:srgbClr val="800000"/>
                </a:solidFill>
                <a:sym typeface="Wingdings"/>
              </a:rPr>
              <a:t></a:t>
            </a:r>
            <a:r>
              <a:rPr lang="en-US" sz="1400" dirty="0" smtClean="0">
                <a:solidFill>
                  <a:srgbClr val="800000"/>
                </a:solidFill>
                <a:latin typeface="Symbol"/>
              </a:rPr>
              <a:t>ω</a:t>
            </a:r>
            <a:r>
              <a:rPr lang="en-US" sz="1400" dirty="0" smtClean="0">
                <a:solidFill>
                  <a:srgbClr val="800000"/>
                </a:solidFill>
              </a:rPr>
              <a:t>J/</a:t>
            </a:r>
            <a:r>
              <a:rPr lang="en-US" sz="1400" dirty="0" smtClean="0">
                <a:solidFill>
                  <a:srgbClr val="800000"/>
                </a:solidFill>
                <a:latin typeface="Symbol"/>
              </a:rPr>
              <a:t>ψ</a:t>
            </a:r>
            <a:r>
              <a:rPr lang="en-US" sz="1400" dirty="0" smtClean="0">
                <a:solidFill>
                  <a:srgbClr val="800000"/>
                </a:solidFill>
                <a:sym typeface="Wingdings"/>
              </a:rPr>
              <a:t> is  </a:t>
            </a:r>
            <a:r>
              <a:rPr lang="en-US" sz="1400" dirty="0" smtClean="0">
                <a:solidFill>
                  <a:srgbClr val="800000"/>
                </a:solidFill>
              </a:rPr>
              <a:t>OZI-suppressed</a:t>
            </a:r>
          </a:p>
          <a:p>
            <a:r>
              <a:rPr lang="en-US" sz="1400" dirty="0" smtClean="0">
                <a:solidFill>
                  <a:srgbClr val="800000"/>
                </a:solidFill>
              </a:rPr>
              <a:t>    &amp; should be tiny, &amp; not a</a:t>
            </a:r>
            <a:endParaRPr lang="en-US" sz="1400" dirty="0" smtClean="0">
              <a:solidFill>
                <a:srgbClr val="800000"/>
              </a:solidFill>
              <a:latin typeface="Calibri" charset="0"/>
            </a:endParaRPr>
          </a:p>
          <a:p>
            <a:r>
              <a:rPr lang="en-US" sz="1400" dirty="0" smtClean="0">
                <a:solidFill>
                  <a:srgbClr val="800000"/>
                </a:solidFill>
                <a:sym typeface="Wingdings"/>
              </a:rPr>
              <a:t>    discovery mode. </a:t>
            </a:r>
          </a:p>
        </p:txBody>
      </p:sp>
      <p:graphicFrame>
        <p:nvGraphicFramePr>
          <p:cNvPr id="46" name="Table 45"/>
          <p:cNvGraphicFramePr>
            <a:graphicFrameLocks noGrp="1"/>
          </p:cNvGraphicFramePr>
          <p:nvPr/>
        </p:nvGraphicFramePr>
        <p:xfrm>
          <a:off x="3144120" y="4823555"/>
          <a:ext cx="4922784" cy="1844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7855"/>
                <a:gridCol w="1155513"/>
                <a:gridCol w="949581"/>
                <a:gridCol w="1189835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prediction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expt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comment</a:t>
                      </a:r>
                      <a:endParaRPr lang="en-US" dirty="0"/>
                    </a:p>
                  </a:txBody>
                  <a:tcPr/>
                </a:tc>
              </a:tr>
              <a:tr h="289364">
                <a:tc>
                  <a:txBody>
                    <a:bodyPr/>
                    <a:lstStyle/>
                    <a:p>
                      <a:r>
                        <a:rPr lang="en-US" dirty="0" smtClean="0"/>
                        <a:t>Mass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sz="1400" baseline="0" dirty="0" smtClean="0"/>
                        <a:t>(</a:t>
                      </a:r>
                      <a:r>
                        <a:rPr lang="en-US" sz="1400" baseline="0" dirty="0" err="1" smtClean="0"/>
                        <a:t>MeV</a:t>
                      </a:r>
                      <a:r>
                        <a:rPr lang="en-US" sz="1400" baseline="0" dirty="0" smtClean="0"/>
                        <a:t>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&lt;3900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3918 ±2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smtClean="0">
                          <a:solidFill>
                            <a:srgbClr val="FF0000"/>
                          </a:solidFill>
                        </a:rPr>
                        <a:t>NG</a:t>
                      </a:r>
                      <a:endParaRPr lang="en-US" b="1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Width </a:t>
                      </a:r>
                      <a:r>
                        <a:rPr lang="en-US" sz="1400" dirty="0" smtClean="0"/>
                        <a:t>(</a:t>
                      </a:r>
                      <a:r>
                        <a:rPr lang="en-US" sz="1400" dirty="0" err="1" smtClean="0"/>
                        <a:t>MeV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&gt;40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</a:t>
                      </a:r>
                      <a:r>
                        <a:rPr lang="en-US" baseline="0" dirty="0" smtClean="0"/>
                        <a:t> ±5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smtClean="0">
                          <a:solidFill>
                            <a:srgbClr val="FF0000"/>
                          </a:solidFill>
                        </a:rPr>
                        <a:t>NG</a:t>
                      </a:r>
                      <a:endParaRPr lang="en-US" b="1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5675">
                <a:tc>
                  <a:txBody>
                    <a:bodyPr/>
                    <a:lstStyle/>
                    <a:p>
                      <a:r>
                        <a:rPr lang="en-US" dirty="0" smtClean="0"/>
                        <a:t>Γ(X</a:t>
                      </a:r>
                      <a:r>
                        <a:rPr lang="en-US" dirty="0" smtClean="0">
                          <a:sym typeface="Wingdings"/>
                        </a:rPr>
                        <a:t>DD) </a:t>
                      </a:r>
                      <a:r>
                        <a:rPr lang="en-US" sz="1400" dirty="0" smtClean="0">
                          <a:sym typeface="Wingdings"/>
                        </a:rPr>
                        <a:t>(</a:t>
                      </a:r>
                      <a:r>
                        <a:rPr lang="en-US" sz="1400" dirty="0" err="1" smtClean="0">
                          <a:sym typeface="Wingdings"/>
                        </a:rPr>
                        <a:t>MeV</a:t>
                      </a:r>
                      <a:r>
                        <a:rPr lang="en-US" sz="1400" dirty="0" smtClean="0">
                          <a:sym typeface="Wingdings"/>
                        </a:rPr>
                        <a:t>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&gt;30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&lt;1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smtClean="0">
                          <a:solidFill>
                            <a:srgbClr val="FF0000"/>
                          </a:solidFill>
                        </a:rPr>
                        <a:t>NG</a:t>
                      </a:r>
                      <a:endParaRPr lang="en-US" b="1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Γ(X</a:t>
                      </a:r>
                      <a:r>
                        <a:rPr lang="en-US" dirty="0" smtClean="0">
                          <a:sym typeface="Wingdings"/>
                        </a:rPr>
                        <a:t>ωJ/ψ)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tiny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large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dirty="0" smtClean="0">
                          <a:solidFill>
                            <a:srgbClr val="FF0000"/>
                          </a:solidFill>
                        </a:rPr>
                        <a:t>NG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310514" y="5278284"/>
            <a:ext cx="242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‘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 rot="10800000">
            <a:off x="3801780" y="5969562"/>
            <a:ext cx="300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4145654" y="4465172"/>
            <a:ext cx="282451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2225"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X(3915) as the χ</a:t>
            </a:r>
            <a:r>
              <a:rPr lang="en-US" b="1" baseline="-25000" dirty="0" smtClean="0">
                <a:solidFill>
                  <a:srgbClr val="000090"/>
                </a:solidFill>
              </a:rPr>
              <a:t>c0</a:t>
            </a:r>
            <a:r>
              <a:rPr lang="en-US" b="1" dirty="0" smtClean="0">
                <a:solidFill>
                  <a:srgbClr val="000090"/>
                </a:solidFill>
              </a:rPr>
              <a:t> scorecard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683014" y="4448528"/>
            <a:ext cx="2487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</a:rPr>
              <a:t>‘</a:t>
            </a:r>
            <a:endParaRPr lang="en-US" sz="2000" b="1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not a good fit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815" y="1976052"/>
            <a:ext cx="4261568" cy="39634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72383" y="2410443"/>
            <a:ext cx="303498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b="1" dirty="0" smtClean="0">
              <a:solidFill>
                <a:srgbClr val="800000"/>
              </a:solidFill>
            </a:endParaRPr>
          </a:p>
          <a:p>
            <a:r>
              <a:rPr lang="en-US" sz="2000" b="1" dirty="0" smtClean="0">
                <a:solidFill>
                  <a:srgbClr val="800000"/>
                </a:solidFill>
              </a:rPr>
              <a:t>-- wrong  mass</a:t>
            </a:r>
          </a:p>
          <a:p>
            <a:endParaRPr lang="en-US" sz="2000" b="1" dirty="0" smtClean="0">
              <a:solidFill>
                <a:srgbClr val="800000"/>
              </a:solidFill>
            </a:endParaRPr>
          </a:p>
          <a:p>
            <a:r>
              <a:rPr lang="en-US" sz="2000" b="1" dirty="0" smtClean="0">
                <a:solidFill>
                  <a:srgbClr val="800000"/>
                </a:solidFill>
              </a:rPr>
              <a:t>-- wrong width</a:t>
            </a:r>
          </a:p>
          <a:p>
            <a:endParaRPr lang="en-US" sz="2000" b="1" dirty="0" smtClean="0">
              <a:solidFill>
                <a:srgbClr val="800000"/>
              </a:solidFill>
            </a:endParaRPr>
          </a:p>
          <a:p>
            <a:r>
              <a:rPr lang="en-US" sz="2000" b="1" dirty="0" smtClean="0">
                <a:solidFill>
                  <a:srgbClr val="800000"/>
                </a:solidFill>
              </a:rPr>
              <a:t>-- </a:t>
            </a:r>
            <a:r>
              <a:rPr lang="en-US" sz="2000" i="1" dirty="0" smtClean="0">
                <a:solidFill>
                  <a:srgbClr val="800000"/>
                </a:solidFill>
              </a:rPr>
              <a:t>Bf</a:t>
            </a:r>
            <a:r>
              <a:rPr lang="en-US" sz="2000" b="1" dirty="0" smtClean="0">
                <a:solidFill>
                  <a:srgbClr val="800000"/>
                </a:solidFill>
              </a:rPr>
              <a:t>(X</a:t>
            </a:r>
            <a:r>
              <a:rPr lang="en-US" sz="2000" b="1" baseline="-25000" dirty="0" smtClean="0">
                <a:solidFill>
                  <a:srgbClr val="800000"/>
                </a:solidFill>
              </a:rPr>
              <a:t>3915</a:t>
            </a:r>
            <a:r>
              <a:rPr lang="en-US" sz="1600" b="1" dirty="0" smtClean="0">
                <a:solidFill>
                  <a:srgbClr val="800000"/>
                </a:solidFill>
                <a:sym typeface="Wingdings"/>
              </a:rPr>
              <a:t></a:t>
            </a:r>
            <a:r>
              <a:rPr lang="en-US" sz="2000" b="1" dirty="0" smtClean="0">
                <a:solidFill>
                  <a:srgbClr val="800000"/>
                </a:solidFill>
                <a:sym typeface="Wingdings"/>
              </a:rPr>
              <a:t>DD too small</a:t>
            </a:r>
          </a:p>
          <a:p>
            <a:endParaRPr lang="en-US" sz="2000" b="1" dirty="0" smtClean="0">
              <a:solidFill>
                <a:srgbClr val="800000"/>
              </a:solidFill>
              <a:sym typeface="Wingdings"/>
            </a:endParaRPr>
          </a:p>
          <a:p>
            <a:r>
              <a:rPr lang="en-US" sz="2000" b="1" dirty="0" smtClean="0">
                <a:solidFill>
                  <a:srgbClr val="800000"/>
                </a:solidFill>
                <a:sym typeface="Wingdings"/>
              </a:rPr>
              <a:t>-- </a:t>
            </a:r>
            <a:r>
              <a:rPr lang="en-US" sz="2000" i="1" dirty="0" smtClean="0">
                <a:solidFill>
                  <a:srgbClr val="800000"/>
                </a:solidFill>
                <a:sym typeface="Wingdings"/>
              </a:rPr>
              <a:t>Bf</a:t>
            </a:r>
            <a:r>
              <a:rPr lang="en-US" sz="2000" b="1" dirty="0" smtClean="0">
                <a:solidFill>
                  <a:srgbClr val="800000"/>
                </a:solidFill>
                <a:sym typeface="Wingdings"/>
              </a:rPr>
              <a:t>(X</a:t>
            </a:r>
            <a:r>
              <a:rPr lang="en-US" sz="2000" b="1" baseline="-25000" dirty="0" smtClean="0">
                <a:solidFill>
                  <a:srgbClr val="800000"/>
                </a:solidFill>
                <a:sym typeface="Wingdings"/>
              </a:rPr>
              <a:t>3915</a:t>
            </a:r>
            <a:r>
              <a:rPr lang="en-US" sz="1600" b="1" dirty="0" smtClean="0">
                <a:solidFill>
                  <a:srgbClr val="800000"/>
                </a:solidFill>
                <a:sym typeface="Wingdings"/>
              </a:rPr>
              <a:t></a:t>
            </a:r>
            <a:r>
              <a:rPr lang="en-US" sz="2000" b="1" dirty="0" smtClean="0">
                <a:solidFill>
                  <a:srgbClr val="800000"/>
                </a:solidFill>
                <a:sym typeface="Wingdings"/>
              </a:rPr>
              <a:t>ωJ/ψ) too large</a:t>
            </a:r>
            <a:endParaRPr lang="en-US" sz="2000" b="1" dirty="0">
              <a:solidFill>
                <a:srgbClr val="8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81167" y="2965694"/>
            <a:ext cx="1204696" cy="397168"/>
          </a:xfrm>
          <a:prstGeom prst="rect">
            <a:avLst/>
          </a:prstGeom>
          <a:solidFill>
            <a:srgbClr val="800000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581167" y="2965694"/>
            <a:ext cx="1005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X(3915)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876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2017 news: Belle finds the “real” </a:t>
            </a:r>
            <a:r>
              <a:rPr lang="en-US" dirty="0" smtClean="0">
                <a:latin typeface="Symbol"/>
              </a:rPr>
              <a:t>χ</a:t>
            </a:r>
            <a:r>
              <a:rPr lang="en-US" baseline="-25000" dirty="0" smtClean="0"/>
              <a:t>c</a:t>
            </a:r>
            <a:r>
              <a:rPr lang="en-US" sz="4000" baseline="-31000" dirty="0" smtClean="0"/>
              <a:t>0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928272" y="121416"/>
            <a:ext cx="274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‘</a:t>
            </a:r>
            <a:endParaRPr lang="en-US" sz="2800" dirty="0"/>
          </a:p>
        </p:txBody>
      </p:sp>
      <p:pic>
        <p:nvPicPr>
          <p:cNvPr id="4" name="Picture 3" descr="Screenshot 2017-07-02 14.27.1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846" y="1419420"/>
            <a:ext cx="3746500" cy="3556000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6294" y="3179360"/>
          <a:ext cx="3155760" cy="11015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567" name="Equation" r:id="rId4" imgW="1346200" imgH="469900" progId="Equation.DSMT4">
                  <p:embed/>
                </p:oleObj>
              </mc:Choice>
              <mc:Fallback>
                <p:oleObj name="Equation" r:id="rId4" imgW="1346200" imgH="4699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94" y="3179360"/>
                        <a:ext cx="3155760" cy="11015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8915" name="Object 3"/>
          <p:cNvGraphicFramePr>
            <a:graphicFrameLocks noChangeAspect="1"/>
          </p:cNvGraphicFramePr>
          <p:nvPr/>
        </p:nvGraphicFramePr>
        <p:xfrm>
          <a:off x="6708125" y="4975420"/>
          <a:ext cx="1494581" cy="4330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568" name="Equation" r:id="rId6" imgW="787400" imgH="228600" progId="Equation.DSMT4">
                  <p:embed/>
                </p:oleObj>
              </mc:Choice>
              <mc:Fallback>
                <p:oleObj name="Equation" r:id="rId6" imgW="787400" imgH="2286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8125" y="4975420"/>
                        <a:ext cx="1494581" cy="4330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15"/>
          <p:cNvSpPr txBox="1">
            <a:spLocks noChangeArrowheads="1"/>
          </p:cNvSpPr>
          <p:nvPr/>
        </p:nvSpPr>
        <p:spPr bwMode="auto">
          <a:xfrm>
            <a:off x="5642002" y="2390010"/>
            <a:ext cx="13548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  <a:latin typeface="Comic Sans MS" charset="0"/>
              </a:rPr>
              <a:t>M=3862 </a:t>
            </a:r>
            <a:r>
              <a:rPr lang="en-US" sz="1200" b="1" dirty="0" err="1" smtClean="0">
                <a:solidFill>
                  <a:srgbClr val="000090"/>
                </a:solidFill>
                <a:latin typeface="Comic Sans MS" charset="0"/>
              </a:rPr>
              <a:t>MeV</a:t>
            </a:r>
            <a:endParaRPr lang="en-US" sz="1200" b="1" dirty="0" smtClean="0">
              <a:solidFill>
                <a:srgbClr val="000090"/>
              </a:solidFill>
              <a:latin typeface="Comic Sans MS" charset="0"/>
            </a:endParaRPr>
          </a:p>
          <a:p>
            <a:r>
              <a:rPr lang="en-US" sz="1200" b="1" dirty="0" err="1" smtClean="0">
                <a:solidFill>
                  <a:srgbClr val="000090"/>
                </a:solidFill>
                <a:latin typeface="Comic Sans MS" charset="0"/>
              </a:rPr>
              <a:t>Γ</a:t>
            </a:r>
            <a:r>
              <a:rPr lang="en-US" sz="1200" b="1" dirty="0" smtClean="0">
                <a:solidFill>
                  <a:srgbClr val="000090"/>
                </a:solidFill>
                <a:latin typeface="Comic Sans MS" charset="0"/>
              </a:rPr>
              <a:t>=200 </a:t>
            </a:r>
            <a:r>
              <a:rPr lang="en-US" sz="1200" b="1" dirty="0" err="1" smtClean="0">
                <a:solidFill>
                  <a:srgbClr val="000090"/>
                </a:solidFill>
                <a:latin typeface="Comic Sans MS" charset="0"/>
              </a:rPr>
              <a:t>MeV</a:t>
            </a:r>
            <a:endParaRPr lang="en-US" sz="1200" b="1" dirty="0" smtClean="0">
              <a:solidFill>
                <a:srgbClr val="000090"/>
              </a:solidFill>
              <a:latin typeface="Comic Sans MS" charset="0"/>
            </a:endParaRPr>
          </a:p>
          <a:p>
            <a:r>
              <a:rPr lang="en-US" sz="1200" b="1" dirty="0" smtClean="0">
                <a:solidFill>
                  <a:srgbClr val="000090"/>
                </a:solidFill>
                <a:latin typeface="Comic Sans MS" charset="0"/>
              </a:rPr>
              <a:t>J</a:t>
            </a:r>
            <a:r>
              <a:rPr lang="en-US" sz="1200" b="1" baseline="30000" dirty="0" smtClean="0">
                <a:solidFill>
                  <a:srgbClr val="000090"/>
                </a:solidFill>
                <a:latin typeface="Comic Sans MS" charset="0"/>
              </a:rPr>
              <a:t>PC</a:t>
            </a:r>
            <a:r>
              <a:rPr lang="en-US" sz="1200" b="1" dirty="0" smtClean="0">
                <a:solidFill>
                  <a:srgbClr val="000090"/>
                </a:solidFill>
                <a:latin typeface="Comic Sans MS" charset="0"/>
              </a:rPr>
              <a:t>=0</a:t>
            </a:r>
            <a:r>
              <a:rPr lang="en-US" sz="1200" b="1" baseline="30000" dirty="0" smtClean="0">
                <a:solidFill>
                  <a:srgbClr val="000090"/>
                </a:solidFill>
                <a:latin typeface="Comic Sans MS" charset="0"/>
              </a:rPr>
              <a:t>++</a:t>
            </a:r>
            <a:r>
              <a:rPr lang="en-US" sz="1200" b="1" dirty="0" smtClean="0">
                <a:solidFill>
                  <a:srgbClr val="000090"/>
                </a:solidFill>
                <a:latin typeface="Comic Sans MS" charset="0"/>
              </a:rPr>
              <a:t> favored</a:t>
            </a:r>
            <a:endParaRPr lang="en-US" sz="1200" b="1" dirty="0">
              <a:solidFill>
                <a:srgbClr val="000090"/>
              </a:solidFill>
              <a:latin typeface="Comic Sans MS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2054544" y="3931669"/>
            <a:ext cx="398532" cy="14111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995859" y="1173199"/>
            <a:ext cx="2932413" cy="2462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K. </a:t>
            </a:r>
            <a:r>
              <a:rPr lang="en-US" sz="1000" dirty="0" err="1" smtClean="0"/>
              <a:t>Chilikin</a:t>
            </a:r>
            <a:r>
              <a:rPr lang="en-US" sz="1000" dirty="0" smtClean="0"/>
              <a:t> et al. (Belle) PRD 95, 092003c(2017) </a:t>
            </a:r>
            <a:endParaRPr lang="en-US" sz="1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804" y="1268293"/>
            <a:ext cx="2933224" cy="177255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975219" y="2214634"/>
            <a:ext cx="1274095" cy="8262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stCxn id="29" idx="3"/>
          </p:cNvCxnSpPr>
          <p:nvPr/>
        </p:nvCxnSpPr>
        <p:spPr>
          <a:xfrm rot="16200000" flipH="1">
            <a:off x="2074074" y="2697229"/>
            <a:ext cx="654131" cy="24078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251395" y="2379339"/>
            <a:ext cx="644213" cy="46868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781644" y="2731579"/>
            <a:ext cx="4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 D          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12941" y="3048842"/>
            <a:ext cx="383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D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10800000">
            <a:off x="2430960" y="308618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_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86409" y="1276874"/>
            <a:ext cx="2021686" cy="2341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624668" y="1313707"/>
            <a:ext cx="823047" cy="3946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4" name="Object 3"/>
          <p:cNvGraphicFramePr>
            <a:graphicFrameLocks noChangeAspect="1"/>
          </p:cNvGraphicFramePr>
          <p:nvPr/>
        </p:nvGraphicFramePr>
        <p:xfrm>
          <a:off x="2626423" y="1276874"/>
          <a:ext cx="603250" cy="33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569" name="Equation" r:id="rId9" imgW="368300" imgH="203200" progId="Equation.DSMT4">
                  <p:embed/>
                </p:oleObj>
              </mc:Choice>
              <mc:Fallback>
                <p:oleObj name="Equation" r:id="rId9" imgW="368300" imgH="2032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6423" y="1276874"/>
                        <a:ext cx="603250" cy="331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ight Arrow 28"/>
          <p:cNvSpPr/>
          <p:nvPr/>
        </p:nvSpPr>
        <p:spPr>
          <a:xfrm rot="3029236">
            <a:off x="1969044" y="2176998"/>
            <a:ext cx="381000" cy="333177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876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2017 news: Belle finds the “real” </a:t>
            </a:r>
            <a:r>
              <a:rPr lang="en-US" dirty="0" smtClean="0">
                <a:latin typeface="Symbol"/>
              </a:rPr>
              <a:t>χ</a:t>
            </a:r>
            <a:r>
              <a:rPr lang="en-US" baseline="-25000" dirty="0" smtClean="0"/>
              <a:t>c</a:t>
            </a:r>
            <a:r>
              <a:rPr lang="en-US" sz="4000" baseline="-31000" dirty="0" smtClean="0"/>
              <a:t>0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928272" y="121416"/>
            <a:ext cx="274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‘</a:t>
            </a:r>
            <a:endParaRPr lang="en-US" sz="2800" dirty="0"/>
          </a:p>
        </p:txBody>
      </p:sp>
      <p:pic>
        <p:nvPicPr>
          <p:cNvPr id="4" name="Picture 3" descr="Screenshot 2017-07-02 14.27.1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846" y="1419420"/>
            <a:ext cx="3746500" cy="3556000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6294" y="3179360"/>
          <a:ext cx="3155760" cy="11015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0751" name="Equation" r:id="rId4" imgW="1346200" imgH="469900" progId="Equation.DSMT4">
                  <p:embed/>
                </p:oleObj>
              </mc:Choice>
              <mc:Fallback>
                <p:oleObj name="Equation" r:id="rId4" imgW="1346200" imgH="4699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94" y="3179360"/>
                        <a:ext cx="3155760" cy="11015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8915" name="Object 3"/>
          <p:cNvGraphicFramePr>
            <a:graphicFrameLocks noChangeAspect="1"/>
          </p:cNvGraphicFramePr>
          <p:nvPr/>
        </p:nvGraphicFramePr>
        <p:xfrm>
          <a:off x="6708125" y="4975420"/>
          <a:ext cx="1494581" cy="4330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0752" name="Equation" r:id="rId6" imgW="787400" imgH="228600" progId="Equation.DSMT4">
                  <p:embed/>
                </p:oleObj>
              </mc:Choice>
              <mc:Fallback>
                <p:oleObj name="Equation" r:id="rId6" imgW="787400" imgH="2286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8125" y="4975420"/>
                        <a:ext cx="1494581" cy="4330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15"/>
          <p:cNvSpPr txBox="1">
            <a:spLocks noChangeArrowheads="1"/>
          </p:cNvSpPr>
          <p:nvPr/>
        </p:nvSpPr>
        <p:spPr bwMode="auto">
          <a:xfrm>
            <a:off x="5642002" y="2390010"/>
            <a:ext cx="13548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  <a:latin typeface="Comic Sans MS" charset="0"/>
              </a:rPr>
              <a:t>M=3862 </a:t>
            </a:r>
            <a:r>
              <a:rPr lang="en-US" sz="1200" b="1" dirty="0" err="1" smtClean="0">
                <a:solidFill>
                  <a:srgbClr val="000090"/>
                </a:solidFill>
                <a:latin typeface="Comic Sans MS" charset="0"/>
              </a:rPr>
              <a:t>MeV</a:t>
            </a:r>
            <a:endParaRPr lang="en-US" sz="1200" b="1" dirty="0" smtClean="0">
              <a:solidFill>
                <a:srgbClr val="000090"/>
              </a:solidFill>
              <a:latin typeface="Comic Sans MS" charset="0"/>
            </a:endParaRPr>
          </a:p>
          <a:p>
            <a:r>
              <a:rPr lang="en-US" sz="1200" b="1" dirty="0" err="1" smtClean="0">
                <a:solidFill>
                  <a:srgbClr val="000090"/>
                </a:solidFill>
                <a:latin typeface="Comic Sans MS" charset="0"/>
              </a:rPr>
              <a:t>Γ</a:t>
            </a:r>
            <a:r>
              <a:rPr lang="en-US" sz="1200" b="1" dirty="0" smtClean="0">
                <a:solidFill>
                  <a:srgbClr val="000090"/>
                </a:solidFill>
                <a:latin typeface="Comic Sans MS" charset="0"/>
              </a:rPr>
              <a:t>=200 </a:t>
            </a:r>
            <a:r>
              <a:rPr lang="en-US" sz="1200" b="1" dirty="0" err="1" smtClean="0">
                <a:solidFill>
                  <a:srgbClr val="000090"/>
                </a:solidFill>
                <a:latin typeface="Comic Sans MS" charset="0"/>
              </a:rPr>
              <a:t>MeV</a:t>
            </a:r>
            <a:endParaRPr lang="en-US" sz="1200" b="1" dirty="0" smtClean="0">
              <a:solidFill>
                <a:srgbClr val="000090"/>
              </a:solidFill>
              <a:latin typeface="Comic Sans MS" charset="0"/>
            </a:endParaRPr>
          </a:p>
          <a:p>
            <a:r>
              <a:rPr lang="en-US" sz="1200" b="1" dirty="0" smtClean="0">
                <a:solidFill>
                  <a:srgbClr val="000090"/>
                </a:solidFill>
                <a:latin typeface="Comic Sans MS" charset="0"/>
              </a:rPr>
              <a:t>J</a:t>
            </a:r>
            <a:r>
              <a:rPr lang="en-US" sz="1200" b="1" baseline="30000" dirty="0" smtClean="0">
                <a:solidFill>
                  <a:srgbClr val="000090"/>
                </a:solidFill>
                <a:latin typeface="Comic Sans MS" charset="0"/>
              </a:rPr>
              <a:t>PC</a:t>
            </a:r>
            <a:r>
              <a:rPr lang="en-US" sz="1200" b="1" dirty="0" smtClean="0">
                <a:solidFill>
                  <a:srgbClr val="000090"/>
                </a:solidFill>
                <a:latin typeface="Comic Sans MS" charset="0"/>
              </a:rPr>
              <a:t>=0</a:t>
            </a:r>
            <a:r>
              <a:rPr lang="en-US" sz="1200" b="1" baseline="30000" dirty="0" smtClean="0">
                <a:solidFill>
                  <a:srgbClr val="000090"/>
                </a:solidFill>
                <a:latin typeface="Comic Sans MS" charset="0"/>
              </a:rPr>
              <a:t>++</a:t>
            </a:r>
            <a:r>
              <a:rPr lang="en-US" sz="1200" b="1" dirty="0" smtClean="0">
                <a:solidFill>
                  <a:srgbClr val="000090"/>
                </a:solidFill>
                <a:latin typeface="Comic Sans MS" charset="0"/>
              </a:rPr>
              <a:t> favored</a:t>
            </a:r>
            <a:endParaRPr lang="en-US" sz="1200" b="1" dirty="0">
              <a:solidFill>
                <a:srgbClr val="000090"/>
              </a:solidFill>
              <a:latin typeface="Comic Sans MS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2054544" y="3931669"/>
            <a:ext cx="398532" cy="14111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995859" y="1173199"/>
            <a:ext cx="2932413" cy="2462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K. </a:t>
            </a:r>
            <a:r>
              <a:rPr lang="en-US" sz="1000" dirty="0" err="1" smtClean="0"/>
              <a:t>Chilikin</a:t>
            </a:r>
            <a:r>
              <a:rPr lang="en-US" sz="1000" dirty="0" smtClean="0"/>
              <a:t> et al. (Belle) PRD 95, 092003c(2017) </a:t>
            </a:r>
            <a:endParaRPr lang="en-US" sz="1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804" y="1268293"/>
            <a:ext cx="2933224" cy="177255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975219" y="2214634"/>
            <a:ext cx="1274095" cy="8262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stCxn id="29" idx="3"/>
          </p:cNvCxnSpPr>
          <p:nvPr/>
        </p:nvCxnSpPr>
        <p:spPr>
          <a:xfrm rot="16200000" flipH="1">
            <a:off x="2074074" y="2697229"/>
            <a:ext cx="654131" cy="24078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251395" y="2379339"/>
            <a:ext cx="644213" cy="46868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781644" y="2731579"/>
            <a:ext cx="4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 D          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12941" y="3048842"/>
            <a:ext cx="383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D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10800000">
            <a:off x="2430960" y="308618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_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86409" y="1276874"/>
            <a:ext cx="2021686" cy="2341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624668" y="1313707"/>
            <a:ext cx="823047" cy="3946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4" name="Object 3"/>
          <p:cNvGraphicFramePr>
            <a:graphicFrameLocks noChangeAspect="1"/>
          </p:cNvGraphicFramePr>
          <p:nvPr/>
        </p:nvGraphicFramePr>
        <p:xfrm>
          <a:off x="2626423" y="1276874"/>
          <a:ext cx="603250" cy="33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0753" name="Equation" r:id="rId9" imgW="368300" imgH="203200" progId="Equation.DSMT4">
                  <p:embed/>
                </p:oleObj>
              </mc:Choice>
              <mc:Fallback>
                <p:oleObj name="Equation" r:id="rId9" imgW="368300" imgH="2032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6423" y="1276874"/>
                        <a:ext cx="603250" cy="331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ight Arrow 28"/>
          <p:cNvSpPr/>
          <p:nvPr/>
        </p:nvSpPr>
        <p:spPr>
          <a:xfrm rot="3029236">
            <a:off x="1969044" y="2176998"/>
            <a:ext cx="381000" cy="333177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en-US" dirty="0"/>
          </a:p>
        </p:txBody>
      </p:sp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384" y="4902085"/>
          <a:ext cx="5252077" cy="1844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6745"/>
                <a:gridCol w="1232807"/>
                <a:gridCol w="1167840"/>
                <a:gridCol w="1114685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prediction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expt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comment</a:t>
                      </a:r>
                      <a:endParaRPr lang="en-US" dirty="0"/>
                    </a:p>
                  </a:txBody>
                  <a:tcPr/>
                </a:tc>
              </a:tr>
              <a:tr h="289364">
                <a:tc>
                  <a:txBody>
                    <a:bodyPr/>
                    <a:lstStyle/>
                    <a:p>
                      <a:r>
                        <a:rPr lang="en-US" dirty="0" smtClean="0"/>
                        <a:t>Mass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sz="1400" baseline="0" dirty="0" smtClean="0"/>
                        <a:t>(</a:t>
                      </a:r>
                      <a:r>
                        <a:rPr lang="en-US" sz="1400" baseline="0" dirty="0" err="1" smtClean="0"/>
                        <a:t>MeV</a:t>
                      </a:r>
                      <a:r>
                        <a:rPr lang="en-US" sz="1400" baseline="0" dirty="0" smtClean="0"/>
                        <a:t>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&lt;3900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3862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smtClean="0">
                          <a:solidFill>
                            <a:srgbClr val="008000"/>
                          </a:solidFill>
                        </a:rPr>
                        <a:t>OK</a:t>
                      </a:r>
                      <a:endParaRPr lang="en-US" b="1" i="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Width </a:t>
                      </a:r>
                      <a:r>
                        <a:rPr lang="en-US" sz="1400" dirty="0" smtClean="0"/>
                        <a:t>(</a:t>
                      </a:r>
                      <a:r>
                        <a:rPr lang="en-US" sz="1400" dirty="0" err="1" smtClean="0"/>
                        <a:t>MeV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&gt;40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</a:t>
                      </a:r>
                      <a:r>
                        <a:rPr lang="en-US" baseline="0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smtClean="0">
                          <a:solidFill>
                            <a:srgbClr val="008000"/>
                          </a:solidFill>
                        </a:rPr>
                        <a:t>OK</a:t>
                      </a:r>
                      <a:endParaRPr lang="en-US" b="1" i="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315675">
                <a:tc>
                  <a:txBody>
                    <a:bodyPr/>
                    <a:lstStyle/>
                    <a:p>
                      <a:r>
                        <a:rPr lang="en-US" dirty="0" smtClean="0"/>
                        <a:t>Γ(X</a:t>
                      </a:r>
                      <a:r>
                        <a:rPr lang="en-US" dirty="0" smtClean="0">
                          <a:sym typeface="Wingdings"/>
                        </a:rPr>
                        <a:t>DD) </a:t>
                      </a:r>
                      <a:r>
                        <a:rPr lang="en-US" sz="1400" dirty="0" smtClean="0">
                          <a:sym typeface="Wingdings"/>
                        </a:rPr>
                        <a:t>(</a:t>
                      </a:r>
                      <a:r>
                        <a:rPr lang="en-US" sz="1400" dirty="0" err="1" smtClean="0">
                          <a:sym typeface="Wingdings"/>
                        </a:rPr>
                        <a:t>MeV</a:t>
                      </a:r>
                      <a:r>
                        <a:rPr lang="en-US" sz="1400" dirty="0" smtClean="0">
                          <a:sym typeface="Wingdings"/>
                        </a:rPr>
                        <a:t>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&gt;30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smtClean="0">
                          <a:solidFill>
                            <a:srgbClr val="008000"/>
                          </a:solidFill>
                        </a:rPr>
                        <a:t>OK</a:t>
                      </a:r>
                      <a:endParaRPr lang="en-US" b="1" i="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Γ(X</a:t>
                      </a:r>
                      <a:r>
                        <a:rPr lang="en-US" dirty="0" smtClean="0">
                          <a:sym typeface="Wingdings"/>
                        </a:rPr>
                        <a:t>ωJ/ψ)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tiny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not</a:t>
                      </a:r>
                      <a:r>
                        <a:rPr lang="en-US" baseline="0" dirty="0" smtClean="0"/>
                        <a:t> seen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smtClean="0">
                          <a:solidFill>
                            <a:srgbClr val="008000"/>
                          </a:solidFill>
                        </a:rPr>
                        <a:t>OK</a:t>
                      </a:r>
                      <a:endParaRPr lang="en-US" b="1" i="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 rot="10800000">
            <a:off x="658862" y="6046317"/>
            <a:ext cx="300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96192" y="4498131"/>
            <a:ext cx="293947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2225"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X*(3860) as the χ</a:t>
            </a:r>
            <a:r>
              <a:rPr lang="en-US" b="1" baseline="-25000" dirty="0" smtClean="0">
                <a:solidFill>
                  <a:srgbClr val="000090"/>
                </a:solidFill>
              </a:rPr>
              <a:t>c0</a:t>
            </a:r>
            <a:r>
              <a:rPr lang="en-US" b="1" dirty="0" smtClean="0">
                <a:solidFill>
                  <a:srgbClr val="000090"/>
                </a:solidFill>
              </a:rPr>
              <a:t> scorecard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33552" y="4481487"/>
            <a:ext cx="2487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</a:rPr>
              <a:t>‘</a:t>
            </a:r>
            <a:endParaRPr lang="en-US" sz="2000" b="1" dirty="0">
              <a:solidFill>
                <a:srgbClr val="00009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52461" y="1608662"/>
            <a:ext cx="1133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X*(3860)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Bingo!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450" y="1849413"/>
            <a:ext cx="5499100" cy="4648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03651" y="3809674"/>
            <a:ext cx="94368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</a:rPr>
              <a:t>X*(3860)</a:t>
            </a:r>
            <a:endParaRPr lang="en-US" sz="1600" b="1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10" y="1797489"/>
            <a:ext cx="8229600" cy="1143000"/>
          </a:xfrm>
        </p:spPr>
        <p:txBody>
          <a:bodyPr/>
          <a:lstStyle/>
          <a:p>
            <a:r>
              <a:rPr lang="en-US" dirty="0" smtClean="0"/>
              <a:t>If X(3915) ≠ χ</a:t>
            </a:r>
            <a:r>
              <a:rPr lang="en-US" baseline="-25000" dirty="0" smtClean="0"/>
              <a:t>c</a:t>
            </a:r>
            <a:r>
              <a:rPr lang="en-US" sz="4000" baseline="-33000" dirty="0" smtClean="0"/>
              <a:t>0</a:t>
            </a:r>
            <a:r>
              <a:rPr lang="en-US" dirty="0" smtClean="0"/>
              <a:t>, what is it?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03310" y="3205920"/>
            <a:ext cx="794320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X(3915)</a:t>
            </a:r>
            <a:r>
              <a:rPr lang="en-US" sz="2400" dirty="0" smtClean="0">
                <a:sym typeface="Wingdings"/>
              </a:rPr>
              <a:t>ωJ/ψ violates OZI-rule unless it’s a 4-quark state</a:t>
            </a:r>
          </a:p>
          <a:p>
            <a:endParaRPr lang="en-US" sz="2400" dirty="0" smtClean="0">
              <a:sym typeface="Wingdings"/>
            </a:endParaRPr>
          </a:p>
          <a:p>
            <a:r>
              <a:rPr lang="en-US" sz="2400" dirty="0" smtClean="0">
                <a:sym typeface="Wingdings"/>
              </a:rPr>
              <a:t>Mass is near 2m</a:t>
            </a:r>
            <a:r>
              <a:rPr lang="en-US" sz="2400" baseline="-25000" dirty="0" smtClean="0">
                <a:sym typeface="Wingdings"/>
              </a:rPr>
              <a:t>Ds</a:t>
            </a:r>
            <a:r>
              <a:rPr lang="en-US" sz="2400" dirty="0" smtClean="0">
                <a:sym typeface="Wingdings"/>
              </a:rPr>
              <a:t> threshold:  M(X(3915)) = 2m</a:t>
            </a:r>
            <a:r>
              <a:rPr lang="en-US" sz="2400" baseline="-25000" dirty="0" smtClean="0">
                <a:sym typeface="Wingdings"/>
              </a:rPr>
              <a:t>Ds</a:t>
            </a:r>
            <a:r>
              <a:rPr lang="en-US" sz="2400" dirty="0" smtClean="0">
                <a:sym typeface="Wingdings"/>
              </a:rPr>
              <a:t> -18 </a:t>
            </a:r>
            <a:r>
              <a:rPr lang="en-US" sz="2400" dirty="0" err="1" smtClean="0">
                <a:sym typeface="Wingdings"/>
              </a:rPr>
              <a:t>MeV</a:t>
            </a:r>
            <a:endParaRPr lang="en-US" sz="2400" dirty="0" smtClean="0">
              <a:sym typeface="Wingdings"/>
            </a:endParaRPr>
          </a:p>
          <a:p>
            <a:endParaRPr lang="en-US" sz="2400" dirty="0" smtClean="0">
              <a:sym typeface="Wingdings"/>
            </a:endParaRPr>
          </a:p>
          <a:p>
            <a:r>
              <a:rPr lang="en-US" sz="2400" dirty="0" smtClean="0">
                <a:sym typeface="Wingdings"/>
              </a:rPr>
              <a:t>X(3915)DD decays are suppressed: Γ(X(3915)DD) &lt; 1 </a:t>
            </a:r>
            <a:r>
              <a:rPr lang="en-US" sz="2400" dirty="0" err="1" smtClean="0">
                <a:sym typeface="Wingdings"/>
              </a:rPr>
              <a:t>MeV</a:t>
            </a:r>
            <a:r>
              <a:rPr lang="en-US" sz="2400" dirty="0" smtClean="0">
                <a:sym typeface="Wingdings"/>
              </a:rPr>
              <a:t>  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521382" y="2143868"/>
            <a:ext cx="2742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ym typeface="Wingdings"/>
              </a:rPr>
              <a:t>’</a:t>
            </a:r>
            <a:r>
              <a:rPr lang="en-US" sz="2800" dirty="0" smtClean="0">
                <a:solidFill>
                  <a:srgbClr val="800000"/>
                </a:solidFill>
                <a:sym typeface="Wingdings"/>
              </a:rPr>
              <a:t> </a:t>
            </a:r>
            <a:endParaRPr lang="en-US" sz="2800" dirty="0">
              <a:solidFill>
                <a:srgbClr val="8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75181" y="4394360"/>
            <a:ext cx="373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_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6983947" y="4400240"/>
            <a:ext cx="373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_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587"/>
            <a:ext cx="8229600" cy="1143000"/>
          </a:xfrm>
        </p:spPr>
        <p:txBody>
          <a:bodyPr/>
          <a:lstStyle/>
          <a:p>
            <a:r>
              <a:rPr lang="en-US" dirty="0" smtClean="0"/>
              <a:t>Possibilities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0444" y="2156578"/>
            <a:ext cx="2458588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Li &amp; </a:t>
            </a:r>
            <a:r>
              <a:rPr lang="en-US" sz="1400" dirty="0" err="1" smtClean="0">
                <a:solidFill>
                  <a:srgbClr val="000090"/>
                </a:solidFill>
              </a:rPr>
              <a:t>Voloshin</a:t>
            </a:r>
            <a:r>
              <a:rPr lang="en-US" sz="1400" dirty="0" smtClean="0">
                <a:solidFill>
                  <a:srgbClr val="000090"/>
                </a:solidFill>
              </a:rPr>
              <a:t>, PRD 91, 114014 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612611" y="4339295"/>
            <a:ext cx="690958" cy="6220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051765" y="4067966"/>
            <a:ext cx="578620" cy="622025"/>
          </a:xfrm>
          <a:prstGeom prst="ellipse">
            <a:avLst/>
          </a:prstGeom>
          <a:solidFill>
            <a:srgbClr val="66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36384" y="4108462"/>
            <a:ext cx="405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742165" y="4329754"/>
            <a:ext cx="4054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</a:rPr>
              <a:t>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51881" y="3082055"/>
            <a:ext cx="697978" cy="707488"/>
          </a:xfrm>
          <a:prstGeom prst="ellipse">
            <a:avLst/>
          </a:prstGeom>
          <a:solidFill>
            <a:srgbClr val="FF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123879" y="2767821"/>
            <a:ext cx="697978" cy="707488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308498" y="2851222"/>
            <a:ext cx="34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C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0487" y="3105361"/>
            <a:ext cx="3483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</a:rPr>
              <a:t>s</a:t>
            </a:r>
            <a:endParaRPr lang="en-US" sz="3200" b="1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/>
          <p:cNvCxnSpPr>
            <a:stCxn id="10" idx="6"/>
            <a:endCxn id="19" idx="0"/>
          </p:cNvCxnSpPr>
          <p:nvPr/>
        </p:nvCxnSpPr>
        <p:spPr>
          <a:xfrm>
            <a:off x="1349859" y="3435799"/>
            <a:ext cx="721687" cy="90796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54165" y="3372731"/>
            <a:ext cx="5820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D</a:t>
            </a:r>
            <a:r>
              <a:rPr lang="en-US" sz="3200" b="1" baseline="-25000" dirty="0" smtClean="0"/>
              <a:t>S</a:t>
            </a:r>
            <a:endParaRPr lang="en-US" sz="3200" b="1" baseline="-25000" dirty="0"/>
          </a:p>
        </p:txBody>
      </p:sp>
      <p:sp>
        <p:nvSpPr>
          <p:cNvPr id="17" name="TextBox 16"/>
          <p:cNvSpPr txBox="1"/>
          <p:nvPr/>
        </p:nvSpPr>
        <p:spPr>
          <a:xfrm>
            <a:off x="1135810" y="4541969"/>
            <a:ext cx="55248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D</a:t>
            </a:r>
            <a:r>
              <a:rPr lang="en-US" sz="3200" b="1" baseline="-25000" dirty="0" smtClean="0"/>
              <a:t>s</a:t>
            </a:r>
            <a:endParaRPr lang="en-US" sz="2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00444" y="1633358"/>
            <a:ext cx="2603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</a:t>
            </a:r>
            <a:r>
              <a:rPr lang="en-US" sz="2800" baseline="-25000" dirty="0" smtClean="0"/>
              <a:t>s</a:t>
            </a:r>
            <a:r>
              <a:rPr lang="en-US" sz="2800" dirty="0" smtClean="0"/>
              <a:t>-D</a:t>
            </a:r>
            <a:r>
              <a:rPr lang="en-US" sz="2800" baseline="-25000" dirty="0" smtClean="0"/>
              <a:t>s</a:t>
            </a:r>
            <a:r>
              <a:rPr lang="en-US" sz="2800" dirty="0" smtClean="0"/>
              <a:t> molecule?</a:t>
            </a:r>
            <a:endParaRPr lang="en-US" sz="2800" dirty="0"/>
          </a:p>
        </p:txBody>
      </p:sp>
      <p:sp>
        <p:nvSpPr>
          <p:cNvPr id="19" name="Oval 18"/>
          <p:cNvSpPr/>
          <p:nvPr/>
        </p:nvSpPr>
        <p:spPr>
          <a:xfrm rot="19843412">
            <a:off x="2030075" y="4319666"/>
            <a:ext cx="267474" cy="37734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rot="19843412">
            <a:off x="1148405" y="3053633"/>
            <a:ext cx="229793" cy="42919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 rot="19450984">
            <a:off x="1644561" y="3574943"/>
            <a:ext cx="619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Symbol"/>
              </a:rPr>
              <a:t>?</a:t>
            </a:r>
            <a:r>
              <a:rPr lang="en-US" sz="2400" b="1" dirty="0" smtClean="0"/>
              <a:t>,…</a:t>
            </a:r>
            <a:endParaRPr lang="en-US" sz="2400" b="1" dirty="0"/>
          </a:p>
        </p:txBody>
      </p:sp>
      <p:sp>
        <p:nvSpPr>
          <p:cNvPr id="22" name="TextBox 21"/>
          <p:cNvSpPr txBox="1"/>
          <p:nvPr/>
        </p:nvSpPr>
        <p:spPr>
          <a:xfrm rot="10800000">
            <a:off x="2191576" y="4169577"/>
            <a:ext cx="405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_</a:t>
            </a:r>
            <a:endParaRPr lang="en-US" sz="2400" b="1" dirty="0"/>
          </a:p>
        </p:txBody>
      </p:sp>
      <p:sp>
        <p:nvSpPr>
          <p:cNvPr id="23" name="TextBox 22"/>
          <p:cNvSpPr txBox="1"/>
          <p:nvPr/>
        </p:nvSpPr>
        <p:spPr>
          <a:xfrm rot="10800000">
            <a:off x="775106" y="3255025"/>
            <a:ext cx="34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_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10800000">
            <a:off x="1180182" y="4620073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_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3187727" y="1616475"/>
            <a:ext cx="29981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[</a:t>
            </a:r>
            <a:r>
              <a:rPr lang="en-US" sz="2800" dirty="0" err="1" smtClean="0"/>
              <a:t>cs][cs</a:t>
            </a:r>
            <a:r>
              <a:rPr lang="en-US" sz="2800" dirty="0" smtClean="0"/>
              <a:t>] </a:t>
            </a:r>
            <a:r>
              <a:rPr lang="en-US" sz="2800" dirty="0" err="1" smtClean="0"/>
              <a:t>tetraquark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26" name="Oval 25"/>
          <p:cNvSpPr/>
          <p:nvPr/>
        </p:nvSpPr>
        <p:spPr>
          <a:xfrm>
            <a:off x="3994028" y="3012409"/>
            <a:ext cx="697978" cy="7074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3370792" y="2199483"/>
            <a:ext cx="2547041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Lebed &amp; </a:t>
            </a:r>
            <a:r>
              <a:rPr lang="en-US" sz="1400" dirty="0" err="1" smtClean="0">
                <a:solidFill>
                  <a:srgbClr val="000090"/>
                </a:solidFill>
              </a:rPr>
              <a:t>Polosa</a:t>
            </a:r>
            <a:r>
              <a:rPr lang="en-US" sz="1400" dirty="0" smtClean="0">
                <a:solidFill>
                  <a:srgbClr val="000090"/>
                </a:solidFill>
              </a:rPr>
              <a:t>, PRD 93, 094024 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 rot="10800000">
            <a:off x="614949" y="1629272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_</a:t>
            </a:r>
            <a:endParaRPr lang="en-US" sz="2800" dirty="0"/>
          </a:p>
        </p:txBody>
      </p:sp>
      <p:sp>
        <p:nvSpPr>
          <p:cNvPr id="46" name="TextBox 45"/>
          <p:cNvSpPr txBox="1"/>
          <p:nvPr/>
        </p:nvSpPr>
        <p:spPr>
          <a:xfrm rot="10800000">
            <a:off x="3313066" y="1715041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_</a:t>
            </a:r>
            <a:endParaRPr lang="en-US" sz="2000" b="1" dirty="0"/>
          </a:p>
        </p:txBody>
      </p:sp>
      <p:sp>
        <p:nvSpPr>
          <p:cNvPr id="47" name="TextBox 46"/>
          <p:cNvSpPr txBox="1"/>
          <p:nvPr/>
        </p:nvSpPr>
        <p:spPr>
          <a:xfrm rot="10800000">
            <a:off x="3455845" y="1713489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_</a:t>
            </a:r>
            <a:endParaRPr lang="en-US" sz="20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6597957" y="1675562"/>
            <a:ext cx="2593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cc-gluon hybrid?</a:t>
            </a:r>
            <a:endParaRPr lang="en-US" sz="2800" dirty="0"/>
          </a:p>
        </p:txBody>
      </p:sp>
      <p:pic>
        <p:nvPicPr>
          <p:cNvPr id="52" name="Picture 4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18494" y="2655474"/>
            <a:ext cx="6858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4" name="Rectangle 53"/>
          <p:cNvSpPr/>
          <p:nvPr/>
        </p:nvSpPr>
        <p:spPr>
          <a:xfrm>
            <a:off x="7413209" y="2657614"/>
            <a:ext cx="848836" cy="8745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7139649" y="2906114"/>
            <a:ext cx="697978" cy="707488"/>
          </a:xfrm>
          <a:prstGeom prst="ellipse">
            <a:avLst/>
          </a:prstGeom>
          <a:solidFill>
            <a:srgbClr val="FF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7829046" y="2901992"/>
            <a:ext cx="697978" cy="7074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8020351" y="2994980"/>
            <a:ext cx="34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C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311578" y="2994980"/>
            <a:ext cx="34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C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 rot="10800000">
            <a:off x="7291649" y="3015349"/>
            <a:ext cx="34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_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7754293" y="4039420"/>
            <a:ext cx="379929" cy="322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7758974" y="3858608"/>
            <a:ext cx="375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Comic Sans MS"/>
              </a:rPr>
              <a:t>g</a:t>
            </a:r>
            <a:endParaRPr lang="en-US" sz="2800" dirty="0">
              <a:latin typeface="Comic Sans MS"/>
            </a:endParaRPr>
          </a:p>
        </p:txBody>
      </p:sp>
      <p:sp>
        <p:nvSpPr>
          <p:cNvPr id="60" name="TextBox 59"/>
          <p:cNvSpPr txBox="1"/>
          <p:nvPr/>
        </p:nvSpPr>
        <p:spPr>
          <a:xfrm rot="10800000">
            <a:off x="6760173" y="176539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_</a:t>
            </a:r>
            <a:r>
              <a:rPr lang="en-US" sz="2400" dirty="0" smtClean="0">
                <a:solidFill>
                  <a:srgbClr val="800000"/>
                </a:solidFill>
              </a:rPr>
              <a:t> 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 rot="20170347">
            <a:off x="4962683" y="3353297"/>
            <a:ext cx="794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gluons</a:t>
            </a:r>
            <a:endParaRPr lang="en-US" dirty="0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041623" flipV="1">
            <a:off x="4422967" y="3692684"/>
            <a:ext cx="744764" cy="203117"/>
          </a:xfrm>
          <a:prstGeom prst="rect">
            <a:avLst/>
          </a:prstGeom>
        </p:spPr>
      </p:pic>
      <p:sp>
        <p:nvSpPr>
          <p:cNvPr id="66" name="Oval 65"/>
          <p:cNvSpPr/>
          <p:nvPr/>
        </p:nvSpPr>
        <p:spPr>
          <a:xfrm>
            <a:off x="4343017" y="2765173"/>
            <a:ext cx="697978" cy="707488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4523597" y="2831656"/>
            <a:ext cx="34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C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 rot="19843412">
            <a:off x="4398210" y="2997066"/>
            <a:ext cx="229793" cy="536603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4051949" y="3080343"/>
            <a:ext cx="3483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</a:rPr>
              <a:t>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71" name="Up Arrow 70"/>
          <p:cNvSpPr/>
          <p:nvPr/>
        </p:nvSpPr>
        <p:spPr>
          <a:xfrm rot="19810543">
            <a:off x="3946697" y="2801903"/>
            <a:ext cx="258499" cy="416030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Up Arrow 71"/>
          <p:cNvSpPr/>
          <p:nvPr/>
        </p:nvSpPr>
        <p:spPr>
          <a:xfrm rot="9128411">
            <a:off x="4774233" y="3241232"/>
            <a:ext cx="258499" cy="416030"/>
          </a:xfrm>
          <a:prstGeom prst="upArrow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4281679" y="3693550"/>
            <a:ext cx="51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L=0</a:t>
            </a:r>
            <a:endParaRPr lang="en-US" dirty="0"/>
          </a:p>
        </p:txBody>
      </p:sp>
      <p:sp>
        <p:nvSpPr>
          <p:cNvPr id="74" name="Oval 73"/>
          <p:cNvSpPr/>
          <p:nvPr/>
        </p:nvSpPr>
        <p:spPr>
          <a:xfrm>
            <a:off x="4872370" y="3979521"/>
            <a:ext cx="697978" cy="707488"/>
          </a:xfrm>
          <a:prstGeom prst="ellipse">
            <a:avLst/>
          </a:prstGeom>
          <a:solidFill>
            <a:srgbClr val="66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 rot="10800000">
            <a:off x="5063375" y="4103015"/>
            <a:ext cx="34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_</a:t>
            </a:r>
            <a:endParaRPr lang="en-US" sz="2400" b="1" dirty="0"/>
          </a:p>
        </p:txBody>
      </p:sp>
      <p:sp>
        <p:nvSpPr>
          <p:cNvPr id="76" name="TextBox 75"/>
          <p:cNvSpPr txBox="1"/>
          <p:nvPr/>
        </p:nvSpPr>
        <p:spPr>
          <a:xfrm>
            <a:off x="5075319" y="4060111"/>
            <a:ext cx="34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</a:t>
            </a:r>
            <a:endParaRPr lang="en-US" sz="2400" b="1" dirty="0"/>
          </a:p>
        </p:txBody>
      </p:sp>
      <p:sp>
        <p:nvSpPr>
          <p:cNvPr id="77" name="Up Arrow 76"/>
          <p:cNvSpPr/>
          <p:nvPr/>
        </p:nvSpPr>
        <p:spPr>
          <a:xfrm rot="19810543">
            <a:off x="4977434" y="3753202"/>
            <a:ext cx="258499" cy="416030"/>
          </a:xfrm>
          <a:prstGeom prst="upArrow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4522855" y="4205963"/>
            <a:ext cx="697978" cy="707488"/>
          </a:xfrm>
          <a:prstGeom prst="ellipse">
            <a:avLst/>
          </a:prstGeom>
          <a:solidFill>
            <a:srgbClr val="FF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/>
          <p:cNvSpPr txBox="1"/>
          <p:nvPr/>
        </p:nvSpPr>
        <p:spPr>
          <a:xfrm rot="10800000">
            <a:off x="4617394" y="4351464"/>
            <a:ext cx="34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_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630599" y="4218325"/>
            <a:ext cx="3483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</a:rPr>
              <a:t>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 rot="19843412">
            <a:off x="4936597" y="4140262"/>
            <a:ext cx="229793" cy="527212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Up Arrow 82"/>
          <p:cNvSpPr/>
          <p:nvPr/>
        </p:nvSpPr>
        <p:spPr>
          <a:xfrm rot="8988052">
            <a:off x="4864309" y="4653578"/>
            <a:ext cx="258499" cy="449122"/>
          </a:xfrm>
          <a:prstGeom prst="upArrow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 rot="19514454">
            <a:off x="591679" y="2879829"/>
            <a:ext cx="1283411" cy="8373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 rot="19514454">
            <a:off x="1510848" y="4166084"/>
            <a:ext cx="1229937" cy="72500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99157" y="1854600"/>
            <a:ext cx="2458588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Li &amp; </a:t>
            </a:r>
            <a:r>
              <a:rPr lang="en-US" sz="1400" dirty="0" err="1" smtClean="0">
                <a:solidFill>
                  <a:srgbClr val="000090"/>
                </a:solidFill>
              </a:rPr>
              <a:t>Voloshin</a:t>
            </a:r>
            <a:r>
              <a:rPr lang="en-US" sz="1400" dirty="0" smtClean="0">
                <a:solidFill>
                  <a:srgbClr val="000090"/>
                </a:solidFill>
              </a:rPr>
              <a:t>, PRD 91, 114014 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4411324" y="4037317"/>
            <a:ext cx="690958" cy="6220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850478" y="3765988"/>
            <a:ext cx="578620" cy="622025"/>
          </a:xfrm>
          <a:prstGeom prst="ellipse">
            <a:avLst/>
          </a:prstGeom>
          <a:solidFill>
            <a:srgbClr val="66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035097" y="3806484"/>
            <a:ext cx="405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40878" y="4027776"/>
            <a:ext cx="4054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</a:rPr>
              <a:t>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450594" y="2780077"/>
            <a:ext cx="697978" cy="707488"/>
          </a:xfrm>
          <a:prstGeom prst="ellipse">
            <a:avLst/>
          </a:prstGeom>
          <a:solidFill>
            <a:srgbClr val="FF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922592" y="2465843"/>
            <a:ext cx="697978" cy="707488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107211" y="2549244"/>
            <a:ext cx="34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C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69200" y="2803383"/>
            <a:ext cx="3483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</a:rPr>
              <a:t>s</a:t>
            </a:r>
            <a:endParaRPr lang="en-US" sz="3200" b="1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/>
          <p:cNvCxnSpPr>
            <a:stCxn id="8" idx="6"/>
            <a:endCxn id="16" idx="0"/>
          </p:cNvCxnSpPr>
          <p:nvPr/>
        </p:nvCxnSpPr>
        <p:spPr>
          <a:xfrm>
            <a:off x="4148572" y="3133821"/>
            <a:ext cx="721687" cy="90796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52878" y="3070753"/>
            <a:ext cx="5820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D</a:t>
            </a:r>
            <a:r>
              <a:rPr lang="en-US" sz="3200" b="1" baseline="-25000" dirty="0" smtClean="0"/>
              <a:t>S</a:t>
            </a:r>
            <a:endParaRPr lang="en-US" sz="3200" b="1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3934523" y="4239991"/>
            <a:ext cx="55248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D</a:t>
            </a:r>
            <a:r>
              <a:rPr lang="en-US" sz="3200" b="1" baseline="-25000" dirty="0" smtClean="0"/>
              <a:t>s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270931" y="1331380"/>
            <a:ext cx="4370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X(3915) as a D</a:t>
            </a:r>
            <a:r>
              <a:rPr lang="en-US" sz="2800" baseline="-25000" dirty="0" smtClean="0"/>
              <a:t>s</a:t>
            </a:r>
            <a:r>
              <a:rPr lang="en-US" sz="2800" dirty="0" smtClean="0"/>
              <a:t>-D</a:t>
            </a:r>
            <a:r>
              <a:rPr lang="en-US" sz="2800" baseline="-25000" dirty="0" smtClean="0"/>
              <a:t>s</a:t>
            </a:r>
            <a:r>
              <a:rPr lang="en-US" sz="2800" dirty="0" smtClean="0"/>
              <a:t> molecule?</a:t>
            </a:r>
            <a:endParaRPr lang="en-US" sz="2800" dirty="0"/>
          </a:p>
        </p:txBody>
      </p:sp>
      <p:sp>
        <p:nvSpPr>
          <p:cNvPr id="16" name="Oval 15"/>
          <p:cNvSpPr/>
          <p:nvPr/>
        </p:nvSpPr>
        <p:spPr>
          <a:xfrm rot="19843412">
            <a:off x="4828788" y="4017688"/>
            <a:ext cx="267474" cy="37734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rot="19843412">
            <a:off x="3947118" y="2751655"/>
            <a:ext cx="229793" cy="42919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 rot="19450984">
            <a:off x="4443274" y="3272965"/>
            <a:ext cx="619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Symbol"/>
              </a:rPr>
              <a:t>?</a:t>
            </a:r>
            <a:r>
              <a:rPr lang="en-US" sz="2400" b="1" dirty="0" smtClean="0"/>
              <a:t>,…</a:t>
            </a:r>
            <a:endParaRPr lang="en-US" sz="2400" b="1" dirty="0"/>
          </a:p>
        </p:txBody>
      </p:sp>
      <p:sp>
        <p:nvSpPr>
          <p:cNvPr id="19" name="TextBox 18"/>
          <p:cNvSpPr txBox="1"/>
          <p:nvPr/>
        </p:nvSpPr>
        <p:spPr>
          <a:xfrm rot="10800000">
            <a:off x="4990289" y="3867599"/>
            <a:ext cx="405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_</a:t>
            </a:r>
            <a:endParaRPr lang="en-US" sz="2400" b="1" dirty="0"/>
          </a:p>
        </p:txBody>
      </p:sp>
      <p:sp>
        <p:nvSpPr>
          <p:cNvPr id="20" name="TextBox 19"/>
          <p:cNvSpPr txBox="1"/>
          <p:nvPr/>
        </p:nvSpPr>
        <p:spPr>
          <a:xfrm rot="10800000">
            <a:off x="3573819" y="2953047"/>
            <a:ext cx="34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_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10800000">
            <a:off x="3978895" y="431809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_</a:t>
            </a:r>
            <a:endParaRPr lang="en-US" sz="2800" dirty="0"/>
          </a:p>
        </p:txBody>
      </p:sp>
      <p:sp>
        <p:nvSpPr>
          <p:cNvPr id="22" name="TextBox 21"/>
          <p:cNvSpPr txBox="1"/>
          <p:nvPr/>
        </p:nvSpPr>
        <p:spPr>
          <a:xfrm rot="10800000">
            <a:off x="4550056" y="1341582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_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5457745" y="2809143"/>
            <a:ext cx="2239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binds it?</a:t>
            </a:r>
            <a:endParaRPr lang="en-US" sz="2800" dirty="0"/>
          </a:p>
        </p:txBody>
      </p:sp>
      <p:sp>
        <p:nvSpPr>
          <p:cNvPr id="24" name="Oval 23"/>
          <p:cNvSpPr/>
          <p:nvPr/>
        </p:nvSpPr>
        <p:spPr>
          <a:xfrm rot="19514454">
            <a:off x="3390392" y="2577851"/>
            <a:ext cx="1283411" cy="8373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 rot="19514454">
            <a:off x="4309561" y="3864106"/>
            <a:ext cx="1229937" cy="72500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790582" y="5267697"/>
            <a:ext cx="3725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“BE”=2m</a:t>
            </a:r>
            <a:r>
              <a:rPr lang="en-US" sz="2400" baseline="-25000" dirty="0" smtClean="0">
                <a:solidFill>
                  <a:srgbClr val="800000"/>
                </a:solidFill>
              </a:rPr>
              <a:t>Ds</a:t>
            </a:r>
            <a:r>
              <a:rPr lang="en-US" sz="2400" dirty="0" smtClean="0">
                <a:solidFill>
                  <a:srgbClr val="800000"/>
                </a:solidFill>
              </a:rPr>
              <a:t> – M</a:t>
            </a:r>
            <a:r>
              <a:rPr lang="en-US" sz="2400" baseline="-25000" dirty="0" smtClean="0">
                <a:solidFill>
                  <a:srgbClr val="800000"/>
                </a:solidFill>
              </a:rPr>
              <a:t>X3915</a:t>
            </a:r>
            <a:r>
              <a:rPr lang="en-US" sz="2400" dirty="0" smtClean="0">
                <a:solidFill>
                  <a:srgbClr val="800000"/>
                </a:solidFill>
              </a:rPr>
              <a:t>=18 </a:t>
            </a:r>
            <a:r>
              <a:rPr lang="en-US" sz="2400" dirty="0" err="1" smtClean="0">
                <a:solidFill>
                  <a:srgbClr val="800000"/>
                </a:solidFill>
              </a:rPr>
              <a:t>MeV</a:t>
            </a:r>
            <a:endParaRPr lang="en-US" sz="24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 </a:t>
            </a:r>
            <a:r>
              <a:rPr lang="en-US" dirty="0" err="1" smtClean="0"/>
              <a:t>pion</a:t>
            </a:r>
            <a:r>
              <a:rPr lang="en-US" dirty="0" smtClean="0"/>
              <a:t> exchange between 0</a:t>
            </a:r>
            <a:r>
              <a:rPr lang="en-US" baseline="30000" dirty="0" smtClean="0"/>
              <a:t>-</a:t>
            </a:r>
            <a:r>
              <a:rPr lang="en-US" dirty="0" smtClean="0"/>
              <a:t> and 0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cxnSp>
        <p:nvCxnSpPr>
          <p:cNvPr id="3" name="Straight Arrow Connector 2"/>
          <p:cNvCxnSpPr/>
          <p:nvPr/>
        </p:nvCxnSpPr>
        <p:spPr>
          <a:xfrm rot="5400000" flipH="1" flipV="1">
            <a:off x="825250" y="3750371"/>
            <a:ext cx="1136310" cy="24078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>
            <a:off x="1551516" y="3384315"/>
            <a:ext cx="400815" cy="24199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0800000">
            <a:off x="1967949" y="3637315"/>
            <a:ext cx="400815" cy="24199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6200000" flipV="1">
            <a:off x="843331" y="2632140"/>
            <a:ext cx="983911" cy="35702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6200000" flipV="1">
            <a:off x="2127301" y="4192940"/>
            <a:ext cx="983911" cy="35702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82388" y="4069585"/>
            <a:ext cx="34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r>
              <a:rPr lang="en-US" baseline="30000" dirty="0" smtClean="0"/>
              <a:t>-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70755" y="2310585"/>
            <a:ext cx="34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r>
              <a:rPr lang="en-US" baseline="30000" dirty="0" smtClean="0"/>
              <a:t>-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618402" y="2863885"/>
            <a:ext cx="34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r>
              <a:rPr lang="en-US" baseline="30000" dirty="0" smtClean="0"/>
              <a:t>-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733083" y="4399535"/>
            <a:ext cx="34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r>
              <a:rPr lang="en-US" baseline="30000" dirty="0" smtClean="0"/>
              <a:t>-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2054052" y="3478509"/>
            <a:ext cx="779550" cy="801602"/>
          </a:xfrm>
          <a:prstGeom prst="ellipse">
            <a:avLst/>
          </a:prstGeom>
          <a:noFill/>
          <a:ln w="19050">
            <a:solidFill>
              <a:srgbClr val="80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2833602" y="2675260"/>
            <a:ext cx="1617379" cy="1015425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4249812" y="1251320"/>
            <a:ext cx="1923727" cy="2018023"/>
          </a:xfrm>
          <a:prstGeom prst="ellipse">
            <a:avLst/>
          </a:prstGeom>
          <a:noFill/>
          <a:ln w="19050">
            <a:solidFill>
              <a:srgbClr val="80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/>
          <p:nvPr/>
        </p:nvCxnSpPr>
        <p:spPr>
          <a:xfrm rot="16200000" flipV="1">
            <a:off x="4850772" y="2562750"/>
            <a:ext cx="983911" cy="35702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 flipH="1" flipV="1">
            <a:off x="1996063" y="3236296"/>
            <a:ext cx="1136310" cy="24078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5400000" flipH="1" flipV="1">
            <a:off x="4785615" y="1629921"/>
            <a:ext cx="997986" cy="2407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10800000">
            <a:off x="4249813" y="1792941"/>
            <a:ext cx="914405" cy="45636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345236" y="2523786"/>
            <a:ext cx="51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</a:t>
            </a:r>
            <a:r>
              <a:rPr lang="en-US" dirty="0" smtClean="0"/>
              <a:t>=0</a:t>
            </a:r>
            <a:r>
              <a:rPr lang="en-US" baseline="30000" dirty="0" smtClean="0"/>
              <a:t>-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5333285" y="1436083"/>
            <a:ext cx="518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</a:t>
            </a:r>
            <a:r>
              <a:rPr lang="en-US" dirty="0" smtClean="0"/>
              <a:t>=0</a:t>
            </a:r>
            <a:r>
              <a:rPr lang="en-US" baseline="30000" dirty="0" smtClean="0"/>
              <a:t>-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4601176" y="1645257"/>
            <a:ext cx="591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π</a:t>
            </a:r>
            <a:r>
              <a:rPr lang="en-US" dirty="0" smtClean="0"/>
              <a:t>=0</a:t>
            </a:r>
            <a:r>
              <a:rPr lang="en-US" baseline="30000" dirty="0" smtClean="0"/>
              <a:t>-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6693647" y="1286388"/>
            <a:ext cx="1414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i</a:t>
            </a:r>
            <a:r>
              <a:rPr lang="en-US" sz="2800" i="1" dirty="0" smtClean="0"/>
              <a:t> </a:t>
            </a:r>
            <a:r>
              <a:rPr lang="en-US" sz="2800" i="1" dirty="0" err="1" smtClean="0">
                <a:sym typeface="Wingdings"/>
              </a:rPr>
              <a:t></a:t>
            </a:r>
            <a:r>
              <a:rPr lang="en-US" sz="2800" i="1" dirty="0" smtClean="0">
                <a:sym typeface="Wingdings"/>
              </a:rPr>
              <a:t> </a:t>
            </a:r>
            <a:r>
              <a:rPr lang="en-US" sz="2800" i="1" dirty="0" err="1" smtClean="0">
                <a:sym typeface="Wingdings"/>
              </a:rPr>
              <a:t>j</a:t>
            </a:r>
            <a:r>
              <a:rPr lang="en-US" sz="2800" i="1" dirty="0" smtClean="0">
                <a:sym typeface="Wingdings"/>
              </a:rPr>
              <a:t> </a:t>
            </a:r>
            <a:r>
              <a:rPr lang="en-US" sz="2800" dirty="0" smtClean="0">
                <a:sym typeface="Wingdings"/>
              </a:rPr>
              <a:t>+ </a:t>
            </a:r>
            <a:r>
              <a:rPr lang="en-US" sz="2800" dirty="0" err="1" smtClean="0">
                <a:sym typeface="Wingdings"/>
              </a:rPr>
              <a:t>π</a:t>
            </a:r>
            <a:r>
              <a:rPr lang="en-US" sz="2800" dirty="0" smtClean="0">
                <a:sym typeface="Wingdings"/>
              </a:rPr>
              <a:t> </a:t>
            </a:r>
            <a:endParaRPr lang="en-US" sz="2800" dirty="0"/>
          </a:p>
        </p:txBody>
      </p:sp>
      <p:sp>
        <p:nvSpPr>
          <p:cNvPr id="47" name="TextBox 46"/>
          <p:cNvSpPr txBox="1"/>
          <p:nvPr/>
        </p:nvSpPr>
        <p:spPr>
          <a:xfrm>
            <a:off x="6693647" y="1819038"/>
            <a:ext cx="15758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initial state</a:t>
            </a:r>
          </a:p>
          <a:p>
            <a:r>
              <a:rPr lang="en-US" sz="2400" i="1" dirty="0" smtClean="0"/>
              <a:t>P</a:t>
            </a:r>
            <a:r>
              <a:rPr lang="en-US" sz="2400" dirty="0" smtClean="0"/>
              <a:t>=-1; </a:t>
            </a:r>
            <a:r>
              <a:rPr lang="en-US" sz="2400" i="1" dirty="0" smtClean="0"/>
              <a:t>J</a:t>
            </a:r>
            <a:r>
              <a:rPr lang="en-US" sz="2400" dirty="0" smtClean="0"/>
              <a:t>=0</a:t>
            </a:r>
            <a:endParaRPr lang="en-US" sz="2400" dirty="0"/>
          </a:p>
        </p:txBody>
      </p:sp>
      <p:sp>
        <p:nvSpPr>
          <p:cNvPr id="48" name="TextBox 47"/>
          <p:cNvSpPr txBox="1"/>
          <p:nvPr/>
        </p:nvSpPr>
        <p:spPr>
          <a:xfrm>
            <a:off x="6173539" y="2633053"/>
            <a:ext cx="288808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to conserve </a:t>
            </a:r>
            <a:r>
              <a:rPr lang="en-US" sz="2400" i="1" dirty="0" smtClean="0">
                <a:solidFill>
                  <a:srgbClr val="800000"/>
                </a:solidFill>
              </a:rPr>
              <a:t>P, </a:t>
            </a:r>
            <a:r>
              <a:rPr lang="en-US" sz="2400" i="1" dirty="0" err="1" smtClean="0">
                <a:solidFill>
                  <a:srgbClr val="800000"/>
                </a:solidFill>
              </a:rPr>
              <a:t>j</a:t>
            </a:r>
            <a:r>
              <a:rPr lang="en-US" sz="2400" i="1" dirty="0" smtClean="0">
                <a:solidFill>
                  <a:srgbClr val="800000"/>
                </a:solidFill>
              </a:rPr>
              <a:t> </a:t>
            </a:r>
            <a:r>
              <a:rPr lang="en-US" sz="2400" dirty="0" smtClean="0">
                <a:solidFill>
                  <a:srgbClr val="800000"/>
                </a:solidFill>
              </a:rPr>
              <a:t>&amp; </a:t>
            </a:r>
            <a:r>
              <a:rPr lang="en-US" sz="2400" dirty="0" err="1" smtClean="0">
                <a:solidFill>
                  <a:srgbClr val="800000"/>
                </a:solidFill>
              </a:rPr>
              <a:t>π</a:t>
            </a:r>
            <a:endParaRPr lang="en-US" sz="2400" dirty="0" smtClean="0">
              <a:solidFill>
                <a:srgbClr val="800000"/>
              </a:solidFill>
            </a:endParaRPr>
          </a:p>
          <a:p>
            <a:r>
              <a:rPr lang="en-US" sz="2400" dirty="0" smtClean="0">
                <a:solidFill>
                  <a:srgbClr val="800000"/>
                </a:solidFill>
              </a:rPr>
              <a:t>should be in a P-wave</a:t>
            </a:r>
          </a:p>
          <a:p>
            <a:r>
              <a:rPr lang="en-US" sz="2400" dirty="0" smtClean="0">
                <a:solidFill>
                  <a:srgbClr val="800000"/>
                </a:solidFill>
              </a:rPr>
              <a:t>&amp; not conserve </a:t>
            </a:r>
            <a:r>
              <a:rPr lang="en-US" sz="2400" i="1" dirty="0" smtClean="0">
                <a:solidFill>
                  <a:srgbClr val="800000"/>
                </a:solidFill>
              </a:rPr>
              <a:t>J</a:t>
            </a:r>
            <a:endParaRPr lang="en-US" sz="2400" i="1" dirty="0">
              <a:solidFill>
                <a:srgbClr val="80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839882" y="5348941"/>
            <a:ext cx="4593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800000"/>
                </a:solidFill>
                <a:latin typeface="Comic Sans MS"/>
              </a:rPr>
              <a:t>0</a:t>
            </a:r>
            <a:r>
              <a:rPr lang="en-US" sz="2800" baseline="30000" dirty="0" smtClean="0">
                <a:solidFill>
                  <a:srgbClr val="800000"/>
                </a:solidFill>
                <a:latin typeface="Comic Sans MS"/>
              </a:rPr>
              <a:t>-</a:t>
            </a:r>
            <a:r>
              <a:rPr lang="en-US" sz="2800" dirty="0" smtClean="0">
                <a:solidFill>
                  <a:srgbClr val="800000"/>
                </a:solidFill>
                <a:latin typeface="Comic Sans MS"/>
              </a:rPr>
              <a:t> 0</a:t>
            </a:r>
            <a:r>
              <a:rPr lang="en-US" sz="2800" baseline="30000" dirty="0" smtClean="0">
                <a:solidFill>
                  <a:srgbClr val="800000"/>
                </a:solidFill>
                <a:latin typeface="Comic Sans MS"/>
              </a:rPr>
              <a:t>-</a:t>
            </a:r>
            <a:r>
              <a:rPr lang="en-US" sz="2800" dirty="0" smtClean="0">
                <a:solidFill>
                  <a:srgbClr val="800000"/>
                </a:solidFill>
                <a:latin typeface="Comic Sans MS"/>
              </a:rPr>
              <a:t> 0</a:t>
            </a:r>
            <a:r>
              <a:rPr lang="en-US" sz="2800" baseline="30000" dirty="0" smtClean="0">
                <a:solidFill>
                  <a:srgbClr val="800000"/>
                </a:solidFill>
                <a:latin typeface="Comic Sans MS"/>
              </a:rPr>
              <a:t>-</a:t>
            </a:r>
            <a:r>
              <a:rPr lang="en-US" sz="2800" dirty="0" smtClean="0">
                <a:solidFill>
                  <a:srgbClr val="800000"/>
                </a:solidFill>
                <a:latin typeface="Comic Sans MS"/>
              </a:rPr>
              <a:t> vertices must be 0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1735304" y="3031371"/>
            <a:ext cx="428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800000"/>
                </a:solidFill>
                <a:latin typeface="Comic Sans MS"/>
              </a:rPr>
              <a:t>π</a:t>
            </a:r>
            <a:endParaRPr lang="en-US" sz="2800" dirty="0" smtClean="0">
              <a:solidFill>
                <a:srgbClr val="800000"/>
              </a:solidFill>
              <a:latin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28" y="3945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π</a:t>
            </a:r>
            <a:r>
              <a:rPr lang="en-US" dirty="0" smtClean="0"/>
              <a:t>-exchange: DD*=OK;  DD or </a:t>
            </a:r>
            <a:r>
              <a:rPr lang="en-US" dirty="0" err="1" smtClean="0"/>
              <a:t>D</a:t>
            </a:r>
            <a:r>
              <a:rPr lang="en-US" baseline="-25000" dirty="0" err="1" smtClean="0"/>
              <a:t>s</a:t>
            </a:r>
            <a:r>
              <a:rPr lang="en-US" dirty="0" err="1" smtClean="0"/>
              <a:t>D</a:t>
            </a:r>
            <a:r>
              <a:rPr lang="en-US" baseline="-25000" dirty="0" err="1" smtClean="0"/>
              <a:t>s</a:t>
            </a:r>
            <a:r>
              <a:rPr lang="en-US" dirty="0" smtClean="0"/>
              <a:t>=NG</a:t>
            </a:r>
            <a:endParaRPr lang="en-US" dirty="0"/>
          </a:p>
        </p:txBody>
      </p:sp>
      <p:cxnSp>
        <p:nvCxnSpPr>
          <p:cNvPr id="3" name="Straight Arrow Connector 2"/>
          <p:cNvCxnSpPr/>
          <p:nvPr/>
        </p:nvCxnSpPr>
        <p:spPr>
          <a:xfrm rot="5400000" flipH="1" flipV="1">
            <a:off x="1454888" y="3335490"/>
            <a:ext cx="1136310" cy="24078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rot="10800000">
            <a:off x="2181154" y="2969434"/>
            <a:ext cx="400815" cy="24199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rot="10800000">
            <a:off x="2597587" y="3222434"/>
            <a:ext cx="400815" cy="24199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16200000" flipV="1">
            <a:off x="1461135" y="2214835"/>
            <a:ext cx="983911" cy="35702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6200000" flipV="1">
            <a:off x="2756939" y="3778059"/>
            <a:ext cx="983911" cy="35702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937210" y="3777804"/>
            <a:ext cx="34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r>
              <a:rPr lang="en-US" baseline="30000" dirty="0" smtClean="0"/>
              <a:t>-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59583" y="1795763"/>
            <a:ext cx="34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r>
              <a:rPr lang="en-US" baseline="30000" dirty="0" smtClean="0"/>
              <a:t>-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705163" y="2681505"/>
            <a:ext cx="34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-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922666" y="2398088"/>
            <a:ext cx="34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r>
              <a:rPr lang="en-US" baseline="30000" dirty="0" smtClean="0"/>
              <a:t>-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5983" y="3002485"/>
            <a:ext cx="428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800000"/>
                </a:solidFill>
                <a:latin typeface="Comic Sans MS"/>
              </a:rPr>
              <a:t>π</a:t>
            </a:r>
            <a:endParaRPr lang="en-US" sz="2800" dirty="0" smtClean="0">
              <a:solidFill>
                <a:srgbClr val="800000"/>
              </a:solidFill>
              <a:latin typeface="Comic Sans MS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rot="5400000" flipH="1" flipV="1">
            <a:off x="2644888" y="2689152"/>
            <a:ext cx="1165915" cy="39912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270496" y="2636896"/>
            <a:ext cx="374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D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74481" y="2305755"/>
            <a:ext cx="527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D*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96109" y="4263860"/>
            <a:ext cx="34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-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754176" y="4934907"/>
            <a:ext cx="34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r>
              <a:rPr lang="en-US" baseline="30000" dirty="0" smtClean="0"/>
              <a:t>-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610853" y="3386625"/>
            <a:ext cx="374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D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184009" y="1703097"/>
            <a:ext cx="374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D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72480" y="3725552"/>
            <a:ext cx="527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D*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 rot="10800000">
            <a:off x="5462062" y="350626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_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 rot="10800000">
            <a:off x="3405021" y="295953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_</a:t>
            </a:r>
            <a:r>
              <a:rPr lang="en-US" sz="2400" dirty="0" smtClean="0">
                <a:solidFill>
                  <a:srgbClr val="800000"/>
                </a:solidFill>
              </a:rPr>
              <a:t> 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371884" y="5205981"/>
            <a:ext cx="62798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800000"/>
                </a:solidFill>
                <a:latin typeface="Comic Sans MS"/>
              </a:rPr>
              <a:t>no plausible nuclear-physics-type</a:t>
            </a:r>
          </a:p>
          <a:p>
            <a:r>
              <a:rPr lang="en-US" sz="2800" dirty="0" smtClean="0">
                <a:solidFill>
                  <a:srgbClr val="800000"/>
                </a:solidFill>
                <a:latin typeface="Comic Sans MS"/>
              </a:rPr>
              <a:t>force can bind </a:t>
            </a:r>
            <a:r>
              <a:rPr lang="en-US" sz="2800" dirty="0" err="1" smtClean="0">
                <a:solidFill>
                  <a:srgbClr val="800000"/>
                </a:solidFill>
                <a:latin typeface="Comic Sans MS"/>
              </a:rPr>
              <a:t>D</a:t>
            </a:r>
            <a:r>
              <a:rPr lang="en-US" sz="2800" baseline="-25000" dirty="0" err="1" smtClean="0">
                <a:solidFill>
                  <a:srgbClr val="800000"/>
                </a:solidFill>
                <a:latin typeface="Comic Sans MS"/>
              </a:rPr>
              <a:t>s</a:t>
            </a:r>
            <a:r>
              <a:rPr lang="en-US" sz="2800" dirty="0" err="1" smtClean="0">
                <a:solidFill>
                  <a:srgbClr val="800000"/>
                </a:solidFill>
                <a:latin typeface="Comic Sans MS"/>
              </a:rPr>
              <a:t>D</a:t>
            </a:r>
            <a:r>
              <a:rPr lang="en-US" sz="2800" baseline="-25000" dirty="0" err="1" smtClean="0">
                <a:solidFill>
                  <a:srgbClr val="800000"/>
                </a:solidFill>
                <a:latin typeface="Comic Sans MS"/>
              </a:rPr>
              <a:t>s</a:t>
            </a:r>
            <a:r>
              <a:rPr lang="en-US" sz="2800" baseline="-25000" dirty="0" smtClean="0">
                <a:solidFill>
                  <a:srgbClr val="800000"/>
                </a:solidFill>
                <a:latin typeface="Comic Sans MS"/>
              </a:rPr>
              <a:t> </a:t>
            </a:r>
            <a:r>
              <a:rPr lang="en-US" sz="2800" dirty="0" smtClean="0">
                <a:solidFill>
                  <a:srgbClr val="800000"/>
                </a:solidFill>
                <a:latin typeface="Comic Sans MS"/>
              </a:rPr>
              <a:t>into a “molecule”</a:t>
            </a:r>
          </a:p>
        </p:txBody>
      </p:sp>
      <p:sp>
        <p:nvSpPr>
          <p:cNvPr id="46" name="TextBox 45"/>
          <p:cNvSpPr txBox="1"/>
          <p:nvPr/>
        </p:nvSpPr>
        <p:spPr>
          <a:xfrm rot="10800000">
            <a:off x="4213747" y="5658681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800000"/>
                </a:solidFill>
              </a:rPr>
              <a:t>_</a:t>
            </a:r>
            <a:r>
              <a:rPr lang="en-US" sz="2400" dirty="0" smtClean="0">
                <a:solidFill>
                  <a:srgbClr val="800000"/>
                </a:solidFill>
              </a:rPr>
              <a:t> 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 rot="10800000">
            <a:off x="3220317" y="2699015"/>
            <a:ext cx="392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_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 rot="10800000">
            <a:off x="3232031" y="3795118"/>
            <a:ext cx="392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_</a:t>
            </a:r>
            <a:endParaRPr lang="en-US" sz="2400" dirty="0">
              <a:solidFill>
                <a:srgbClr val="800000"/>
              </a:solidFill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rot="5400000" flipH="1" flipV="1">
            <a:off x="5676902" y="3225843"/>
            <a:ext cx="1136310" cy="24078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rot="10800000">
            <a:off x="6403168" y="2859787"/>
            <a:ext cx="400815" cy="24199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10800000">
            <a:off x="6819601" y="3112787"/>
            <a:ext cx="400815" cy="24199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6200000" flipV="1">
            <a:off x="5662137" y="2144341"/>
            <a:ext cx="983911" cy="35702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rot="16200000" flipV="1">
            <a:off x="6978953" y="3668412"/>
            <a:ext cx="983911" cy="35702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169063" y="3588853"/>
            <a:ext cx="34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r>
              <a:rPr lang="en-US" baseline="30000" dirty="0" smtClean="0"/>
              <a:t>-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7320107" y="4072117"/>
            <a:ext cx="348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</a:t>
            </a:r>
            <a:r>
              <a:rPr lang="en-US" baseline="30000" dirty="0" smtClean="0"/>
              <a:t>-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7320107" y="1951853"/>
            <a:ext cx="34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r>
              <a:rPr lang="en-US" baseline="30000" dirty="0" smtClean="0"/>
              <a:t>-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6507997" y="2892838"/>
            <a:ext cx="428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800000"/>
                </a:solidFill>
                <a:latin typeface="Comic Sans MS"/>
              </a:rPr>
              <a:t>π</a:t>
            </a:r>
            <a:endParaRPr lang="en-US" sz="2800" dirty="0" smtClean="0">
              <a:solidFill>
                <a:srgbClr val="800000"/>
              </a:solidFill>
              <a:latin typeface="Comic Sans MS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rot="5400000" flipH="1" flipV="1">
            <a:off x="6866902" y="2550929"/>
            <a:ext cx="1165915" cy="39912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5093563" y="2237350"/>
            <a:ext cx="1239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D (or D</a:t>
            </a:r>
            <a:r>
              <a:rPr lang="en-US" sz="2400" baseline="-25000" dirty="0" smtClean="0">
                <a:solidFill>
                  <a:srgbClr val="800000"/>
                </a:solidFill>
              </a:rPr>
              <a:t>s</a:t>
            </a:r>
            <a:r>
              <a:rPr lang="en-US" sz="2400" dirty="0" smtClean="0">
                <a:solidFill>
                  <a:srgbClr val="800000"/>
                </a:solidFill>
              </a:rPr>
              <a:t>)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832380" y="1901390"/>
            <a:ext cx="34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-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 rot="10800000">
            <a:off x="6921592" y="271579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_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 rot="10800000">
            <a:off x="8231396" y="2294277"/>
            <a:ext cx="392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_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 rot="10800000">
            <a:off x="7529852" y="2293391"/>
            <a:ext cx="392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_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037939" y="3333453"/>
            <a:ext cx="1239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D (or D</a:t>
            </a:r>
            <a:r>
              <a:rPr lang="en-US" sz="2400" baseline="-25000" dirty="0" smtClean="0">
                <a:solidFill>
                  <a:srgbClr val="800000"/>
                </a:solidFill>
              </a:rPr>
              <a:t>s</a:t>
            </a:r>
            <a:r>
              <a:rPr lang="en-US" sz="2400" dirty="0" smtClean="0">
                <a:solidFill>
                  <a:srgbClr val="800000"/>
                </a:solidFill>
              </a:rPr>
              <a:t>)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586038" y="2273118"/>
            <a:ext cx="1239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D (or D</a:t>
            </a:r>
            <a:r>
              <a:rPr lang="en-US" sz="2400" baseline="-25000" dirty="0" smtClean="0">
                <a:solidFill>
                  <a:srgbClr val="800000"/>
                </a:solidFill>
              </a:rPr>
              <a:t>s</a:t>
            </a:r>
            <a:r>
              <a:rPr lang="en-US" sz="2400" dirty="0" smtClean="0">
                <a:solidFill>
                  <a:srgbClr val="800000"/>
                </a:solidFill>
              </a:rPr>
              <a:t>)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 rot="10800000">
            <a:off x="8231396" y="3583530"/>
            <a:ext cx="392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_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 rot="10800000">
            <a:off x="7529852" y="3582644"/>
            <a:ext cx="392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_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586038" y="3562371"/>
            <a:ext cx="1239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D (or D</a:t>
            </a:r>
            <a:r>
              <a:rPr lang="en-US" sz="2400" baseline="-25000" dirty="0" smtClean="0">
                <a:solidFill>
                  <a:srgbClr val="800000"/>
                </a:solidFill>
              </a:rPr>
              <a:t>s</a:t>
            </a:r>
            <a:r>
              <a:rPr lang="en-US" sz="2400" dirty="0" smtClean="0">
                <a:solidFill>
                  <a:srgbClr val="800000"/>
                </a:solidFill>
              </a:rPr>
              <a:t>)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7051205" y="3069255"/>
            <a:ext cx="600521" cy="585538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5999499" y="2567222"/>
            <a:ext cx="600521" cy="585538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7228136" y="3131929"/>
            <a:ext cx="47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922863" y="2668879"/>
            <a:ext cx="47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NG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78263"/>
          </a:xfrm>
        </p:spPr>
        <p:txBody>
          <a:bodyPr/>
          <a:lstStyle/>
          <a:p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1</a:t>
            </a:r>
            <a:r>
              <a:rPr lang="en-US" baseline="30000" dirty="0" smtClean="0">
                <a:ea typeface="ＭＳ Ｐゴシック" pitchFamily="1" charset="-128"/>
                <a:cs typeface="ＭＳ Ｐゴシック" pitchFamily="1" charset="-128"/>
              </a:rPr>
              <a:t>st</a:t>
            </a: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 observation of the </a:t>
            </a:r>
            <a:r>
              <a:rPr lang="en-US" dirty="0" err="1" smtClean="0">
                <a:ea typeface="ＭＳ Ｐゴシック" pitchFamily="1" charset="-128"/>
                <a:cs typeface="ＭＳ Ｐゴシック" pitchFamily="1" charset="-128"/>
              </a:rPr>
              <a:t>η</a:t>
            </a:r>
            <a:r>
              <a:rPr lang="en-US" baseline="-25000" dirty="0" err="1" smtClean="0">
                <a:ea typeface="ＭＳ Ｐゴシック" pitchFamily="1" charset="-128"/>
                <a:cs typeface="ＭＳ Ｐゴシック" pitchFamily="1" charset="-128"/>
              </a:rPr>
              <a:t>c</a:t>
            </a: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’</a:t>
            </a:r>
            <a:endParaRPr lang="en-US" sz="2800" dirty="0" smtClean="0">
              <a:ea typeface="ＭＳ Ｐゴシック" pitchFamily="1" charset="-128"/>
              <a:cs typeface="ＭＳ Ｐゴシック" pitchFamily="1" charset="-128"/>
            </a:endParaRPr>
          </a:p>
        </p:txBody>
      </p:sp>
      <p:pic>
        <p:nvPicPr>
          <p:cNvPr id="8192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269" y="1173042"/>
            <a:ext cx="4119196" cy="2248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15990" y="955163"/>
            <a:ext cx="33528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29645" y="1143448"/>
            <a:ext cx="3810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30025" y="1024491"/>
            <a:ext cx="15240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75416" y="2072348"/>
            <a:ext cx="1912218" cy="552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190440" y="1128337"/>
            <a:ext cx="381000" cy="838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81931" name="TextBox 13"/>
          <p:cNvSpPr txBox="1">
            <a:spLocks noChangeArrowheads="1"/>
          </p:cNvSpPr>
          <p:nvPr/>
        </p:nvSpPr>
        <p:spPr bwMode="auto">
          <a:xfrm>
            <a:off x="3229645" y="1067248"/>
            <a:ext cx="355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953735"/>
                </a:solidFill>
              </a:rPr>
              <a:t>c</a:t>
            </a:r>
          </a:p>
          <a:p>
            <a:r>
              <a:rPr lang="en-US" sz="2400" b="1">
                <a:solidFill>
                  <a:srgbClr val="953735"/>
                </a:solidFill>
              </a:rPr>
              <a:t>c</a:t>
            </a:r>
          </a:p>
        </p:txBody>
      </p:sp>
      <p:sp>
        <p:nvSpPr>
          <p:cNvPr id="81932" name="TextBox 14"/>
          <p:cNvSpPr txBox="1">
            <a:spLocks noChangeArrowheads="1"/>
          </p:cNvSpPr>
          <p:nvPr/>
        </p:nvSpPr>
        <p:spPr bwMode="auto">
          <a:xfrm>
            <a:off x="3220927" y="1171060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953735"/>
                </a:solidFill>
              </a:rPr>
              <a:t>_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091595" y="2728503"/>
            <a:ext cx="3810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091595" y="2652303"/>
            <a:ext cx="381000" cy="838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81939" name="TextBox 22"/>
          <p:cNvSpPr txBox="1">
            <a:spLocks noChangeArrowheads="1"/>
          </p:cNvSpPr>
          <p:nvPr/>
        </p:nvSpPr>
        <p:spPr bwMode="auto">
          <a:xfrm>
            <a:off x="3091595" y="2652303"/>
            <a:ext cx="3714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953735"/>
                </a:solidFill>
              </a:rPr>
              <a:t>s</a:t>
            </a:r>
          </a:p>
          <a:p>
            <a:r>
              <a:rPr lang="en-US" sz="2400" b="1">
                <a:solidFill>
                  <a:srgbClr val="953735"/>
                </a:solidFill>
              </a:rPr>
              <a:t>q</a:t>
            </a:r>
          </a:p>
        </p:txBody>
      </p:sp>
      <p:sp>
        <p:nvSpPr>
          <p:cNvPr id="81940" name="TextBox 23"/>
          <p:cNvSpPr txBox="1">
            <a:spLocks noChangeArrowheads="1"/>
          </p:cNvSpPr>
          <p:nvPr/>
        </p:nvSpPr>
        <p:spPr bwMode="auto">
          <a:xfrm>
            <a:off x="3091595" y="2757608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953735"/>
                </a:solidFill>
              </a:rPr>
              <a:t>_</a:t>
            </a:r>
          </a:p>
        </p:txBody>
      </p:sp>
      <p:sp>
        <p:nvSpPr>
          <p:cNvPr id="81941" name="TextBox 24"/>
          <p:cNvSpPr txBox="1">
            <a:spLocks noChangeArrowheads="1"/>
          </p:cNvSpPr>
          <p:nvPr/>
        </p:nvSpPr>
        <p:spPr bwMode="auto">
          <a:xfrm>
            <a:off x="3366921" y="2848528"/>
            <a:ext cx="5950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953735"/>
                </a:solidFill>
                <a:sym typeface="Wingdings" pitchFamily="1" charset="2"/>
              </a:rPr>
              <a:t></a:t>
            </a:r>
            <a:r>
              <a:rPr lang="en-US" sz="2400" b="1" dirty="0">
                <a:solidFill>
                  <a:srgbClr val="953735"/>
                </a:solidFill>
                <a:sym typeface="Wingdings" pitchFamily="1" charset="2"/>
              </a:rPr>
              <a:t>K</a:t>
            </a:r>
            <a:endParaRPr lang="en-US" sz="2400" b="1" baseline="30000" dirty="0">
              <a:solidFill>
                <a:srgbClr val="953735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87634" y="1897511"/>
            <a:ext cx="2163798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Belle PRL </a:t>
            </a: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89</a:t>
            </a: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, 102001 (2002)</a:t>
            </a:r>
          </a:p>
        </p:txBody>
      </p:sp>
      <p:sp>
        <p:nvSpPr>
          <p:cNvPr id="81944" name="TextBox 29"/>
          <p:cNvSpPr txBox="1">
            <a:spLocks noChangeArrowheads="1"/>
          </p:cNvSpPr>
          <p:nvPr/>
        </p:nvSpPr>
        <p:spPr bwMode="auto">
          <a:xfrm>
            <a:off x="179465" y="1740310"/>
            <a:ext cx="14843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953735"/>
                </a:solidFill>
                <a:sym typeface="Wingdings" pitchFamily="1" charset="2"/>
              </a:rPr>
              <a:t>B meson</a:t>
            </a:r>
            <a:endParaRPr lang="en-US" sz="2400" b="1" baseline="30000">
              <a:solidFill>
                <a:srgbClr val="953735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56342"/>
            <a:ext cx="3923478" cy="3201658"/>
          </a:xfrm>
          <a:prstGeom prst="rect">
            <a:avLst/>
          </a:prstGeom>
        </p:spPr>
      </p:pic>
      <p:sp>
        <p:nvSpPr>
          <p:cNvPr id="31" name="TextBox 15"/>
          <p:cNvSpPr txBox="1">
            <a:spLocks noChangeArrowheads="1"/>
          </p:cNvSpPr>
          <p:nvPr/>
        </p:nvSpPr>
        <p:spPr bwMode="auto">
          <a:xfrm>
            <a:off x="4235748" y="1260941"/>
            <a:ext cx="2441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953735"/>
                </a:solidFill>
                <a:sym typeface="Wingdings" pitchFamily="1" charset="2"/>
              </a:rPr>
              <a:t>‘</a:t>
            </a:r>
            <a:endParaRPr lang="en-US" sz="2400" b="1" baseline="30000" dirty="0">
              <a:solidFill>
                <a:srgbClr val="953735"/>
              </a:solidFill>
            </a:endParaRPr>
          </a:p>
        </p:txBody>
      </p:sp>
      <p:sp>
        <p:nvSpPr>
          <p:cNvPr id="34" name="TextBox 15"/>
          <p:cNvSpPr txBox="1">
            <a:spLocks noChangeArrowheads="1"/>
          </p:cNvSpPr>
          <p:nvPr/>
        </p:nvSpPr>
        <p:spPr bwMode="auto">
          <a:xfrm>
            <a:off x="3489325" y="1278645"/>
            <a:ext cx="21467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err="1" smtClean="0">
                <a:solidFill>
                  <a:srgbClr val="953735"/>
                </a:solidFill>
                <a:sym typeface="Wingdings" pitchFamily="1" charset="2"/>
              </a:rPr>
              <a:t></a:t>
            </a:r>
            <a:r>
              <a:rPr lang="en-US" sz="2400" b="1" dirty="0" err="1" smtClean="0">
                <a:solidFill>
                  <a:srgbClr val="953735"/>
                </a:solidFill>
                <a:latin typeface="Symbol" pitchFamily="1" charset="2"/>
              </a:rPr>
              <a:t>η</a:t>
            </a:r>
            <a:r>
              <a:rPr lang="en-US" sz="2400" b="1" baseline="-25000" dirty="0" err="1" smtClean="0">
                <a:solidFill>
                  <a:srgbClr val="953735"/>
                </a:solidFill>
              </a:rPr>
              <a:t>c</a:t>
            </a:r>
            <a:r>
              <a:rPr lang="en-US" sz="2400" b="1" dirty="0" err="1" smtClean="0">
                <a:solidFill>
                  <a:srgbClr val="953735"/>
                </a:solidFill>
              </a:rPr>
              <a:t>(</a:t>
            </a:r>
            <a:r>
              <a:rPr lang="en-US" sz="2400" b="1" dirty="0" err="1" smtClean="0">
                <a:solidFill>
                  <a:srgbClr val="953735"/>
                </a:solidFill>
                <a:latin typeface="Symbol" pitchFamily="1" charset="2"/>
              </a:rPr>
              <a:t>η</a:t>
            </a:r>
            <a:r>
              <a:rPr lang="en-US" sz="2400" b="1" baseline="-25000" dirty="0" err="1" smtClean="0">
                <a:solidFill>
                  <a:srgbClr val="953735"/>
                </a:solidFill>
              </a:rPr>
              <a:t>c</a:t>
            </a:r>
            <a:r>
              <a:rPr lang="en-US" sz="2400" b="1" dirty="0" err="1" smtClean="0">
                <a:solidFill>
                  <a:srgbClr val="953735"/>
                </a:solidFill>
              </a:rPr>
              <a:t>)</a:t>
            </a:r>
            <a:r>
              <a:rPr lang="en-US" b="1" dirty="0" err="1" smtClean="0">
                <a:solidFill>
                  <a:srgbClr val="953735"/>
                </a:solidFill>
                <a:sym typeface="Wingdings" pitchFamily="1" charset="2"/>
              </a:rPr>
              <a:t></a:t>
            </a:r>
            <a:r>
              <a:rPr lang="en-US" sz="2400" b="1" dirty="0" err="1">
                <a:solidFill>
                  <a:srgbClr val="953735"/>
                </a:solidFill>
                <a:sym typeface="Wingdings" pitchFamily="1" charset="2"/>
              </a:rPr>
              <a:t>K</a:t>
            </a:r>
            <a:r>
              <a:rPr lang="en-US" sz="2400" b="1" baseline="-25000" dirty="0" err="1">
                <a:solidFill>
                  <a:srgbClr val="953735"/>
                </a:solidFill>
                <a:sym typeface="Wingdings" pitchFamily="1" charset="2"/>
              </a:rPr>
              <a:t>S</a:t>
            </a:r>
            <a:r>
              <a:rPr lang="en-US" sz="2400" b="1" dirty="0" err="1">
                <a:solidFill>
                  <a:srgbClr val="953735"/>
                </a:solidFill>
                <a:sym typeface="Wingdings" pitchFamily="1" charset="2"/>
              </a:rPr>
              <a:t>K</a:t>
            </a:r>
            <a:r>
              <a:rPr lang="en-US" sz="2400" b="1" baseline="30000" dirty="0" err="1" smtClean="0">
                <a:solidFill>
                  <a:srgbClr val="953735"/>
                </a:solidFill>
                <a:sym typeface="Wingdings" pitchFamily="1" charset="2"/>
              </a:rPr>
              <a:t>+</a:t>
            </a:r>
            <a:r>
              <a:rPr lang="en-US" sz="2400" b="1" dirty="0" err="1" smtClean="0">
                <a:solidFill>
                  <a:srgbClr val="953735"/>
                </a:solidFill>
                <a:latin typeface="Symbol" pitchFamily="1" charset="2"/>
                <a:sym typeface="Wingdings" pitchFamily="1" charset="2"/>
              </a:rPr>
              <a:t>π</a:t>
            </a:r>
            <a:r>
              <a:rPr lang="en-US" sz="2400" b="1" baseline="30000" dirty="0" smtClean="0">
                <a:solidFill>
                  <a:srgbClr val="953735"/>
                </a:solidFill>
                <a:sym typeface="Wingdings" pitchFamily="1" charset="2"/>
              </a:rPr>
              <a:t>-</a:t>
            </a:r>
            <a:endParaRPr lang="en-US" sz="2400" b="1" baseline="30000" dirty="0">
              <a:solidFill>
                <a:srgbClr val="953735"/>
              </a:solidFill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3479" y="2099463"/>
            <a:ext cx="5220522" cy="2766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Box 16"/>
          <p:cNvSpPr txBox="1">
            <a:spLocks noChangeArrowheads="1"/>
          </p:cNvSpPr>
          <p:nvPr/>
        </p:nvSpPr>
        <p:spPr bwMode="auto">
          <a:xfrm>
            <a:off x="6390572" y="4376887"/>
            <a:ext cx="141296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953735"/>
                </a:solidFill>
                <a:sym typeface="Wingdings" pitchFamily="1" charset="2"/>
              </a:rPr>
              <a:t>M(K</a:t>
            </a:r>
            <a:r>
              <a:rPr lang="en-US" sz="2400" b="1" baseline="-25000" dirty="0">
                <a:solidFill>
                  <a:srgbClr val="953735"/>
                </a:solidFill>
                <a:sym typeface="Wingdings" pitchFamily="1" charset="2"/>
              </a:rPr>
              <a:t>S</a:t>
            </a:r>
            <a:r>
              <a:rPr lang="en-US" sz="2400" b="1" dirty="0">
                <a:solidFill>
                  <a:srgbClr val="953735"/>
                </a:solidFill>
                <a:sym typeface="Wingdings" pitchFamily="1" charset="2"/>
              </a:rPr>
              <a:t>K</a:t>
            </a:r>
            <a:r>
              <a:rPr lang="en-US" sz="2400" b="1" baseline="30000" dirty="0" smtClean="0">
                <a:solidFill>
                  <a:srgbClr val="953735"/>
                </a:solidFill>
                <a:sym typeface="Wingdings" pitchFamily="1" charset="2"/>
              </a:rPr>
              <a:t>+</a:t>
            </a:r>
            <a:r>
              <a:rPr lang="en-US" sz="2400" b="1" dirty="0" smtClean="0">
                <a:solidFill>
                  <a:srgbClr val="953735"/>
                </a:solidFill>
                <a:latin typeface="Symbol" pitchFamily="1" charset="2"/>
                <a:sym typeface="Wingdings" pitchFamily="1" charset="2"/>
              </a:rPr>
              <a:t>π</a:t>
            </a:r>
            <a:r>
              <a:rPr lang="en-US" sz="2400" b="1" baseline="30000" dirty="0" smtClean="0">
                <a:solidFill>
                  <a:srgbClr val="953735"/>
                </a:solidFill>
                <a:sym typeface="Wingdings" pitchFamily="1" charset="2"/>
              </a:rPr>
              <a:t>-</a:t>
            </a:r>
            <a:r>
              <a:rPr lang="en-US" sz="2400" b="1" dirty="0">
                <a:solidFill>
                  <a:srgbClr val="953735"/>
                </a:solidFill>
                <a:sym typeface="Wingdings" pitchFamily="1" charset="2"/>
              </a:rPr>
              <a:t>)</a:t>
            </a:r>
            <a:endParaRPr lang="en-US" sz="2400" b="1" dirty="0">
              <a:solidFill>
                <a:srgbClr val="953735"/>
              </a:solidFill>
            </a:endParaRPr>
          </a:p>
        </p:txBody>
      </p:sp>
      <p:sp>
        <p:nvSpPr>
          <p:cNvPr id="43" name="TextBox 17"/>
          <p:cNvSpPr txBox="1">
            <a:spLocks noChangeArrowheads="1"/>
          </p:cNvSpPr>
          <p:nvPr/>
        </p:nvSpPr>
        <p:spPr bwMode="auto">
          <a:xfrm>
            <a:off x="5504872" y="2657467"/>
            <a:ext cx="4667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b="1" dirty="0" err="1" smtClean="0">
                <a:solidFill>
                  <a:srgbClr val="953735"/>
                </a:solidFill>
                <a:latin typeface="Symbol" pitchFamily="1" charset="2"/>
              </a:rPr>
              <a:t>η</a:t>
            </a:r>
            <a:r>
              <a:rPr lang="en-US" sz="2400" b="1" baseline="-25000" dirty="0" err="1" smtClean="0">
                <a:solidFill>
                  <a:srgbClr val="953735"/>
                </a:solidFill>
              </a:rPr>
              <a:t>c</a:t>
            </a:r>
            <a:r>
              <a:rPr lang="en-US" sz="2400" b="1" dirty="0" smtClean="0">
                <a:solidFill>
                  <a:srgbClr val="953735"/>
                </a:solidFill>
              </a:rPr>
              <a:t> </a:t>
            </a:r>
            <a:endParaRPr lang="en-US" sz="2400" b="1" baseline="30000" dirty="0">
              <a:solidFill>
                <a:srgbClr val="953735"/>
              </a:solidFill>
            </a:endParaRPr>
          </a:p>
        </p:txBody>
      </p:sp>
      <p:sp>
        <p:nvSpPr>
          <p:cNvPr id="44" name="TextBox 18"/>
          <p:cNvSpPr txBox="1">
            <a:spLocks noChangeArrowheads="1"/>
          </p:cNvSpPr>
          <p:nvPr/>
        </p:nvSpPr>
        <p:spPr bwMode="auto">
          <a:xfrm>
            <a:off x="7990772" y="2929087"/>
            <a:ext cx="5354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err="1" smtClean="0">
                <a:solidFill>
                  <a:srgbClr val="953735"/>
                </a:solidFill>
                <a:latin typeface="Symbol" pitchFamily="1" charset="2"/>
              </a:rPr>
              <a:t>η</a:t>
            </a:r>
            <a:r>
              <a:rPr lang="en-US" sz="2400" b="1" baseline="-25000" dirty="0" err="1" smtClean="0">
                <a:solidFill>
                  <a:srgbClr val="953735"/>
                </a:solidFill>
              </a:rPr>
              <a:t>c</a:t>
            </a:r>
            <a:r>
              <a:rPr lang="en-US" sz="2400" b="1" dirty="0">
                <a:solidFill>
                  <a:srgbClr val="953735"/>
                </a:solidFill>
                <a:latin typeface="Calibri" pitchFamily="1" charset="0"/>
              </a:rPr>
              <a:t>’</a:t>
            </a:r>
            <a:endParaRPr lang="en-US" sz="2400" b="1" baseline="30000" dirty="0">
              <a:solidFill>
                <a:srgbClr val="953735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052639" y="1897511"/>
            <a:ext cx="192873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400" dirty="0" err="1" smtClean="0">
                <a:solidFill>
                  <a:srgbClr val="984807"/>
                </a:solidFill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sz="1400" baseline="-25000" dirty="0" err="1" smtClean="0">
                <a:solidFill>
                  <a:srgbClr val="984807"/>
                </a:solidFill>
                <a:latin typeface="Symbol" charset="2"/>
                <a:ea typeface="Arial" charset="0"/>
                <a:cs typeface="Arial" charset="0"/>
              </a:rPr>
              <a:t>η</a:t>
            </a:r>
            <a:r>
              <a:rPr lang="en-US" sz="1400" baseline="-42000" dirty="0" err="1" smtClean="0">
                <a:solidFill>
                  <a:srgbClr val="984807"/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1400" baseline="-32000" dirty="0" smtClean="0">
                <a:solidFill>
                  <a:srgbClr val="984807"/>
                </a:solidFill>
                <a:latin typeface="Arial" charset="0"/>
                <a:ea typeface="Arial" charset="0"/>
                <a:cs typeface="Arial" charset="0"/>
              </a:rPr>
              <a:t>’</a:t>
            </a:r>
            <a:r>
              <a:rPr lang="en-US" sz="1400" dirty="0" smtClean="0">
                <a:solidFill>
                  <a:srgbClr val="984807"/>
                </a:solidFill>
                <a:latin typeface="Arial" charset="0"/>
                <a:ea typeface="Arial" charset="0"/>
                <a:cs typeface="Arial" charset="0"/>
              </a:rPr>
              <a:t>=</a:t>
            </a:r>
            <a:r>
              <a:rPr lang="en-US" sz="1400" dirty="0">
                <a:solidFill>
                  <a:srgbClr val="984807"/>
                </a:solidFill>
                <a:latin typeface="Arial" charset="0"/>
                <a:ea typeface="Arial" charset="0"/>
                <a:cs typeface="Arial" charset="0"/>
              </a:rPr>
              <a:t>3654</a:t>
            </a:r>
            <a:r>
              <a:rPr lang="en-US" sz="1400" dirty="0">
                <a:solidFill>
                  <a:srgbClr val="984807"/>
                </a:solidFill>
                <a:latin typeface="Comic Sans MS" charset="0"/>
                <a:ea typeface="Arial" charset="0"/>
                <a:cs typeface="Arial" charset="0"/>
              </a:rPr>
              <a:t>±</a:t>
            </a:r>
            <a:r>
              <a:rPr lang="en-US" sz="1400" dirty="0">
                <a:solidFill>
                  <a:srgbClr val="984807"/>
                </a:solidFill>
                <a:latin typeface="Arial" charset="0"/>
                <a:ea typeface="Arial" charset="0"/>
                <a:cs typeface="Arial" charset="0"/>
              </a:rPr>
              <a:t>10 </a:t>
            </a:r>
            <a:r>
              <a:rPr lang="en-US" sz="1400" dirty="0" err="1">
                <a:solidFill>
                  <a:srgbClr val="984807"/>
                </a:solidFill>
                <a:latin typeface="Arial" charset="0"/>
                <a:ea typeface="Arial" charset="0"/>
                <a:cs typeface="Arial" charset="0"/>
              </a:rPr>
              <a:t>MeV</a:t>
            </a:r>
            <a:endParaRPr lang="en-US" sz="1400" dirty="0" smtClean="0">
              <a:solidFill>
                <a:srgbClr val="984807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defRPr/>
            </a:pPr>
            <a:r>
              <a:rPr lang="en-US" sz="1400" dirty="0" err="1" smtClean="0">
                <a:solidFill>
                  <a:srgbClr val="984807"/>
                </a:solidFill>
                <a:latin typeface="Symbol" charset="2"/>
                <a:ea typeface="Arial" charset="0"/>
                <a:cs typeface="Arial" charset="0"/>
              </a:rPr>
              <a:t>Γ</a:t>
            </a:r>
            <a:r>
              <a:rPr lang="en-US" sz="1400" dirty="0" smtClean="0">
                <a:solidFill>
                  <a:srgbClr val="984807"/>
                </a:solidFill>
                <a:latin typeface="Arial" charset="0"/>
                <a:ea typeface="Arial" charset="0"/>
                <a:cs typeface="Arial" charset="0"/>
              </a:rPr>
              <a:t>&lt;</a:t>
            </a:r>
            <a:r>
              <a:rPr lang="en-US" sz="1400" dirty="0">
                <a:solidFill>
                  <a:srgbClr val="984807"/>
                </a:solidFill>
                <a:latin typeface="Arial" charset="0"/>
                <a:ea typeface="Arial" charset="0"/>
                <a:cs typeface="Arial" charset="0"/>
              </a:rPr>
              <a:t>55 </a:t>
            </a:r>
            <a:r>
              <a:rPr lang="en-US" sz="1400" dirty="0" err="1">
                <a:solidFill>
                  <a:srgbClr val="984807"/>
                </a:solidFill>
                <a:latin typeface="Arial" charset="0"/>
                <a:ea typeface="Arial" charset="0"/>
                <a:cs typeface="Arial" charset="0"/>
              </a:rPr>
              <a:t>MeV</a:t>
            </a:r>
            <a:endParaRPr lang="en-US" sz="1400" dirty="0">
              <a:solidFill>
                <a:srgbClr val="984807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rot="10800000" flipV="1">
            <a:off x="1049170" y="3656341"/>
            <a:ext cx="7114772" cy="895074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315989" y="4445917"/>
            <a:ext cx="733179" cy="174529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0" name="Table 29"/>
          <p:cNvGraphicFramePr>
            <a:graphicFrameLocks noGrp="1"/>
          </p:cNvGraphicFramePr>
          <p:nvPr/>
        </p:nvGraphicFramePr>
        <p:xfrm>
          <a:off x="4364186" y="5255193"/>
          <a:ext cx="4604537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2783"/>
                <a:gridCol w="1035365"/>
                <a:gridCol w="1145804"/>
                <a:gridCol w="1090585"/>
              </a:tblGrid>
              <a:tr h="30443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predicted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measured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comment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mass </a:t>
                      </a:r>
                      <a:r>
                        <a:rPr lang="en-US" sz="1400" dirty="0" smtClean="0"/>
                        <a:t>(</a:t>
                      </a:r>
                      <a:r>
                        <a:rPr lang="en-US" sz="1400" dirty="0" err="1" smtClean="0"/>
                        <a:t>MeV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3640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3654±10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smtClean="0">
                          <a:solidFill>
                            <a:srgbClr val="008000"/>
                          </a:solidFill>
                        </a:rPr>
                        <a:t>OK</a:t>
                      </a:r>
                      <a:endParaRPr lang="en-US" b="1" i="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width </a:t>
                      </a:r>
                      <a:r>
                        <a:rPr lang="en-US" sz="1400" dirty="0" smtClean="0"/>
                        <a:t>(</a:t>
                      </a:r>
                      <a:r>
                        <a:rPr lang="en-US" sz="1400" dirty="0" err="1" smtClean="0"/>
                        <a:t>MeV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≤30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&lt;55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smtClean="0">
                          <a:solidFill>
                            <a:srgbClr val="008000"/>
                          </a:solidFill>
                        </a:rPr>
                        <a:t>OK</a:t>
                      </a:r>
                      <a:endParaRPr lang="en-US" b="1" i="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decay mode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</a:t>
                      </a:r>
                      <a:r>
                        <a:rPr lang="en-US" baseline="-25000" dirty="0" smtClean="0"/>
                        <a:t>S</a:t>
                      </a:r>
                      <a:r>
                        <a:rPr lang="en-US" dirty="0" smtClean="0"/>
                        <a:t>Kπ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K</a:t>
                      </a:r>
                      <a:r>
                        <a:rPr lang="en-US" baseline="-25000" dirty="0" smtClean="0"/>
                        <a:t>S</a:t>
                      </a:r>
                      <a:r>
                        <a:rPr lang="en-US" dirty="0" smtClean="0"/>
                        <a:t>Kπ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smtClean="0">
                          <a:solidFill>
                            <a:srgbClr val="008000"/>
                          </a:solidFill>
                        </a:rPr>
                        <a:t>OK</a:t>
                      </a:r>
                      <a:endParaRPr lang="en-US" b="1" i="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5636067" y="4865667"/>
            <a:ext cx="282755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2225"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X(3650) as the </a:t>
            </a:r>
            <a:r>
              <a:rPr lang="en-US" b="1" dirty="0" err="1" smtClean="0">
                <a:solidFill>
                  <a:srgbClr val="000090"/>
                </a:solidFill>
              </a:rPr>
              <a:t>η</a:t>
            </a:r>
            <a:r>
              <a:rPr lang="en-US" b="1" baseline="-25000" dirty="0" err="1" smtClean="0">
                <a:solidFill>
                  <a:srgbClr val="000090"/>
                </a:solidFill>
              </a:rPr>
              <a:t>c</a:t>
            </a:r>
            <a:r>
              <a:rPr lang="en-US" b="1" dirty="0" smtClean="0">
                <a:solidFill>
                  <a:srgbClr val="000090"/>
                </a:solidFill>
              </a:rPr>
              <a:t>’ scorecard</a:t>
            </a:r>
          </a:p>
        </p:txBody>
      </p:sp>
    </p:spTree>
    <p:extLst>
      <p:ext uri="{BB962C8B-B14F-4D97-AF65-F5344CB8AC3E}">
        <p14:creationId xmlns:p14="http://schemas.microsoft.com/office/powerpoint/2010/main" val="32644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93616" y="1220396"/>
            <a:ext cx="4965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X(3915) as a [</a:t>
            </a:r>
            <a:r>
              <a:rPr lang="en-US" sz="2800" dirty="0" err="1" smtClean="0"/>
              <a:t>cs][cs</a:t>
            </a:r>
            <a:r>
              <a:rPr lang="en-US" sz="2800" dirty="0" smtClean="0"/>
              <a:t>] </a:t>
            </a:r>
            <a:r>
              <a:rPr lang="en-US" sz="2800" dirty="0" err="1" smtClean="0"/>
              <a:t>tetraquark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4" name="Oval 3"/>
          <p:cNvSpPr/>
          <p:nvPr/>
        </p:nvSpPr>
        <p:spPr>
          <a:xfrm>
            <a:off x="3378487" y="2489189"/>
            <a:ext cx="697978" cy="7074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755251" y="1676263"/>
            <a:ext cx="2547041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Lebed &amp; </a:t>
            </a:r>
            <a:r>
              <a:rPr lang="en-US" sz="1400" dirty="0" err="1" smtClean="0">
                <a:solidFill>
                  <a:srgbClr val="000090"/>
                </a:solidFill>
              </a:rPr>
              <a:t>Polosa</a:t>
            </a:r>
            <a:r>
              <a:rPr lang="en-US" sz="1400" dirty="0" smtClean="0">
                <a:solidFill>
                  <a:srgbClr val="000090"/>
                </a:solidFill>
              </a:rPr>
              <a:t>, PRD 93, 094024 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4073328" y="1302703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_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 rot="10800000">
            <a:off x="4216107" y="1301151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_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570348" y="2557123"/>
            <a:ext cx="2971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how does it decay?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 rot="20170347">
            <a:off x="4347142" y="2830077"/>
            <a:ext cx="794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gluons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041623" flipV="1">
            <a:off x="3807426" y="3169464"/>
            <a:ext cx="744764" cy="203117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727476" y="2241953"/>
            <a:ext cx="697978" cy="707488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908056" y="2308436"/>
            <a:ext cx="34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C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 rot="19843412">
            <a:off x="3782669" y="2473846"/>
            <a:ext cx="229793" cy="536603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436408" y="2557123"/>
            <a:ext cx="3483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</a:rPr>
              <a:t>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5" name="Up Arrow 14"/>
          <p:cNvSpPr/>
          <p:nvPr/>
        </p:nvSpPr>
        <p:spPr>
          <a:xfrm rot="19810543">
            <a:off x="3331156" y="2278683"/>
            <a:ext cx="258499" cy="416030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Up Arrow 15"/>
          <p:cNvSpPr/>
          <p:nvPr/>
        </p:nvSpPr>
        <p:spPr>
          <a:xfrm rot="9128411">
            <a:off x="4158692" y="2718012"/>
            <a:ext cx="258499" cy="416030"/>
          </a:xfrm>
          <a:prstGeom prst="upArrow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666138" y="3170330"/>
            <a:ext cx="51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L=0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4256829" y="3456301"/>
            <a:ext cx="697978" cy="707488"/>
          </a:xfrm>
          <a:prstGeom prst="ellipse">
            <a:avLst/>
          </a:prstGeom>
          <a:solidFill>
            <a:srgbClr val="66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 rot="10800000">
            <a:off x="4447834" y="3579795"/>
            <a:ext cx="34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_</a:t>
            </a:r>
            <a:endParaRPr lang="en-US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459778" y="3536891"/>
            <a:ext cx="34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</a:t>
            </a:r>
            <a:endParaRPr lang="en-US" sz="2400" b="1" dirty="0"/>
          </a:p>
        </p:txBody>
      </p:sp>
      <p:sp>
        <p:nvSpPr>
          <p:cNvPr id="21" name="Up Arrow 20"/>
          <p:cNvSpPr/>
          <p:nvPr/>
        </p:nvSpPr>
        <p:spPr>
          <a:xfrm rot="19810543">
            <a:off x="4361893" y="3229982"/>
            <a:ext cx="258499" cy="416030"/>
          </a:xfrm>
          <a:prstGeom prst="upArrow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907314" y="3682743"/>
            <a:ext cx="697978" cy="707488"/>
          </a:xfrm>
          <a:prstGeom prst="ellipse">
            <a:avLst/>
          </a:prstGeom>
          <a:solidFill>
            <a:srgbClr val="FF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 rot="10800000">
            <a:off x="4001853" y="3828244"/>
            <a:ext cx="34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_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15058" y="3695105"/>
            <a:ext cx="3483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</a:rPr>
              <a:t>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 rot="19843412">
            <a:off x="4321056" y="3617042"/>
            <a:ext cx="229793" cy="527212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Up Arrow 25"/>
          <p:cNvSpPr/>
          <p:nvPr/>
        </p:nvSpPr>
        <p:spPr>
          <a:xfrm rot="8988052">
            <a:off x="4248768" y="4130358"/>
            <a:ext cx="258499" cy="449122"/>
          </a:xfrm>
          <a:prstGeom prst="upArrow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does a J</a:t>
            </a:r>
            <a:r>
              <a:rPr lang="en-US" baseline="30000" dirty="0" smtClean="0"/>
              <a:t>PC</a:t>
            </a:r>
            <a:r>
              <a:rPr lang="en-US" dirty="0" smtClean="0"/>
              <a:t>=0</a:t>
            </a:r>
            <a:r>
              <a:rPr lang="en-US" baseline="30000" dirty="0" smtClean="0"/>
              <a:t>++</a:t>
            </a:r>
            <a:r>
              <a:rPr lang="en-US" dirty="0" smtClean="0"/>
              <a:t>, M=3915 </a:t>
            </a:r>
            <a:r>
              <a:rPr lang="en-US" dirty="0" err="1" smtClean="0"/>
              <a:t>MeV</a:t>
            </a:r>
            <a:r>
              <a:rPr lang="en-US" dirty="0" smtClean="0"/>
              <a:t> </a:t>
            </a:r>
            <a:r>
              <a:rPr lang="en-US" dirty="0" err="1" smtClean="0"/>
              <a:t>cscs</a:t>
            </a:r>
            <a:r>
              <a:rPr lang="en-US" dirty="0" smtClean="0"/>
              <a:t> </a:t>
            </a:r>
            <a:r>
              <a:rPr lang="en-US" dirty="0" err="1" smtClean="0"/>
              <a:t>tetraquark</a:t>
            </a:r>
            <a:r>
              <a:rPr lang="en-US" dirty="0" smtClean="0"/>
              <a:t> decay?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014049" y="3618805"/>
            <a:ext cx="1965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“good </a:t>
            </a:r>
            <a:r>
              <a:rPr lang="en-US" dirty="0" err="1" smtClean="0"/>
              <a:t>diantiquark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753195" y="2540018"/>
            <a:ext cx="160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“good </a:t>
            </a:r>
            <a:r>
              <a:rPr lang="en-US" dirty="0" err="1" smtClean="0"/>
              <a:t>diquark</a:t>
            </a:r>
            <a:r>
              <a:rPr lang="en-US" dirty="0" smtClean="0"/>
              <a:t>”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5017441" y="2655805"/>
            <a:ext cx="2250044" cy="39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040332" y="3484405"/>
            <a:ext cx="2288152" cy="1588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6185394" y="2836560"/>
            <a:ext cx="1129705" cy="3945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160522" y="2897661"/>
            <a:ext cx="1154577" cy="3489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665137" y="2402264"/>
            <a:ext cx="671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Symbol"/>
                <a:sym typeface="Wingdings"/>
              </a:rPr>
              <a:t>J/ψ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sym typeface="Wingdings"/>
              </a:rPr>
              <a:t> 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5007820" y="2894292"/>
            <a:ext cx="1169489" cy="1588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5015905" y="3229510"/>
            <a:ext cx="1169489" cy="1588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759781" y="3060925"/>
            <a:ext cx="402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Symbol"/>
                <a:sym typeface="Wingdings"/>
              </a:rPr>
              <a:t>ω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sym typeface="Wingdings"/>
              </a:rPr>
              <a:t>  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3" name="Text Box 38"/>
          <p:cNvSpPr txBox="1">
            <a:spLocks noChangeArrowheads="1"/>
          </p:cNvSpPr>
          <p:nvPr/>
        </p:nvSpPr>
        <p:spPr bwMode="auto">
          <a:xfrm>
            <a:off x="4877213" y="5259127"/>
            <a:ext cx="313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err="1" smtClean="0">
                <a:solidFill>
                  <a:srgbClr val="000066"/>
                </a:solidFill>
                <a:latin typeface="Calibri" pitchFamily="1" charset="0"/>
              </a:rPr>
              <a:t>c</a:t>
            </a:r>
            <a:endParaRPr lang="en-US" sz="2400" b="1" baseline="-25000" dirty="0">
              <a:solidFill>
                <a:srgbClr val="000066"/>
              </a:solidFill>
              <a:latin typeface="Calibri" pitchFamily="1" charset="0"/>
            </a:endParaRPr>
          </a:p>
        </p:txBody>
      </p:sp>
      <p:sp>
        <p:nvSpPr>
          <p:cNvPr id="44" name="Text Box 38"/>
          <p:cNvSpPr txBox="1">
            <a:spLocks noChangeArrowheads="1"/>
          </p:cNvSpPr>
          <p:nvPr/>
        </p:nvSpPr>
        <p:spPr bwMode="auto">
          <a:xfrm>
            <a:off x="4888950" y="5510793"/>
            <a:ext cx="313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err="1" smtClean="0">
                <a:solidFill>
                  <a:srgbClr val="000066"/>
                </a:solidFill>
                <a:latin typeface="Calibri" pitchFamily="1" charset="0"/>
              </a:rPr>
              <a:t>s</a:t>
            </a:r>
            <a:endParaRPr lang="en-US" sz="2400" b="1" baseline="-25000" dirty="0">
              <a:solidFill>
                <a:srgbClr val="000066"/>
              </a:solidFill>
              <a:latin typeface="Calibri" pitchFamily="1" charset="0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4953794" y="5691593"/>
            <a:ext cx="152400" cy="1588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5238775" y="4950958"/>
            <a:ext cx="2250044" cy="39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261666" y="5779558"/>
            <a:ext cx="2288152" cy="1588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 Box 38"/>
          <p:cNvSpPr txBox="1">
            <a:spLocks noChangeArrowheads="1"/>
          </p:cNvSpPr>
          <p:nvPr/>
        </p:nvSpPr>
        <p:spPr bwMode="auto">
          <a:xfrm>
            <a:off x="4848974" y="4670048"/>
            <a:ext cx="313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err="1" smtClean="0">
                <a:solidFill>
                  <a:srgbClr val="000066"/>
                </a:solidFill>
                <a:latin typeface="Calibri" pitchFamily="1" charset="0"/>
              </a:rPr>
              <a:t>c</a:t>
            </a:r>
            <a:endParaRPr lang="en-US" sz="2400" b="1" baseline="-25000" dirty="0">
              <a:solidFill>
                <a:srgbClr val="000066"/>
              </a:solidFill>
              <a:latin typeface="Calibri" pitchFamily="1" charset="0"/>
            </a:endParaRPr>
          </a:p>
        </p:txBody>
      </p:sp>
      <p:sp>
        <p:nvSpPr>
          <p:cNvPr id="49" name="Text Box 38"/>
          <p:cNvSpPr txBox="1">
            <a:spLocks noChangeArrowheads="1"/>
          </p:cNvSpPr>
          <p:nvPr/>
        </p:nvSpPr>
        <p:spPr bwMode="auto">
          <a:xfrm>
            <a:off x="4866437" y="4897196"/>
            <a:ext cx="3074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err="1" smtClean="0">
                <a:solidFill>
                  <a:srgbClr val="000066"/>
                </a:solidFill>
                <a:latin typeface="Calibri" pitchFamily="1" charset="0"/>
              </a:rPr>
              <a:t>s</a:t>
            </a:r>
            <a:endParaRPr lang="en-US" sz="2400" b="1" baseline="-25000" dirty="0">
              <a:solidFill>
                <a:srgbClr val="000066"/>
              </a:solidFill>
              <a:latin typeface="Calibri" pitchFamily="1" charset="0"/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4974285" y="5449091"/>
            <a:ext cx="152400" cy="1588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 Box 38"/>
          <p:cNvSpPr txBox="1">
            <a:spLocks noChangeArrowheads="1"/>
          </p:cNvSpPr>
          <p:nvPr/>
        </p:nvSpPr>
        <p:spPr bwMode="auto">
          <a:xfrm>
            <a:off x="7471833" y="4548456"/>
            <a:ext cx="313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err="1" smtClean="0">
                <a:solidFill>
                  <a:srgbClr val="000066"/>
                </a:solidFill>
                <a:latin typeface="Calibri" pitchFamily="1" charset="0"/>
              </a:rPr>
              <a:t>c</a:t>
            </a:r>
            <a:endParaRPr lang="en-US" sz="2400" b="1" baseline="-25000" dirty="0">
              <a:solidFill>
                <a:srgbClr val="000066"/>
              </a:solidFill>
              <a:latin typeface="Calibri" pitchFamily="1" charset="0"/>
            </a:endParaRPr>
          </a:p>
        </p:txBody>
      </p:sp>
      <p:sp>
        <p:nvSpPr>
          <p:cNvPr id="52" name="Text Box 38"/>
          <p:cNvSpPr txBox="1">
            <a:spLocks noChangeArrowheads="1"/>
          </p:cNvSpPr>
          <p:nvPr/>
        </p:nvSpPr>
        <p:spPr bwMode="auto">
          <a:xfrm>
            <a:off x="7480976" y="4809283"/>
            <a:ext cx="313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err="1" smtClean="0">
                <a:solidFill>
                  <a:srgbClr val="000066"/>
                </a:solidFill>
                <a:latin typeface="Calibri" pitchFamily="1" charset="0"/>
              </a:rPr>
              <a:t>c</a:t>
            </a:r>
            <a:endParaRPr lang="en-US" sz="2400" b="1" baseline="-25000" dirty="0">
              <a:solidFill>
                <a:srgbClr val="000066"/>
              </a:solidFill>
              <a:latin typeface="Calibri" pitchFamily="1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7584785" y="4989289"/>
            <a:ext cx="152400" cy="1588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6406728" y="5131713"/>
            <a:ext cx="1129705" cy="3945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6381856" y="5192814"/>
            <a:ext cx="1154577" cy="3489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7949812" y="4680374"/>
            <a:ext cx="472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Symbol"/>
                <a:sym typeface="Wingdings"/>
              </a:rPr>
              <a:t>η</a:t>
            </a:r>
            <a:r>
              <a:rPr lang="en-US" sz="2400" baseline="-25000" dirty="0" err="1" smtClean="0">
                <a:solidFill>
                  <a:schemeClr val="tx2">
                    <a:lumMod val="75000"/>
                  </a:schemeClr>
                </a:solidFill>
                <a:latin typeface="Symbol"/>
                <a:sym typeface="Wingdings"/>
              </a:rPr>
              <a:t>c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sym typeface="Wingdings"/>
              </a:rPr>
              <a:t> 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7463514" y="4680374"/>
            <a:ext cx="330920" cy="51139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5229154" y="5189445"/>
            <a:ext cx="1169489" cy="1588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 Box 38"/>
          <p:cNvSpPr txBox="1">
            <a:spLocks noChangeArrowheads="1"/>
          </p:cNvSpPr>
          <p:nvPr/>
        </p:nvSpPr>
        <p:spPr bwMode="auto">
          <a:xfrm>
            <a:off x="7510082" y="5225257"/>
            <a:ext cx="313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b="1" dirty="0" err="1" smtClean="0">
                <a:solidFill>
                  <a:srgbClr val="000066"/>
                </a:solidFill>
                <a:latin typeface="Calibri" pitchFamily="1" charset="0"/>
              </a:rPr>
              <a:t>s</a:t>
            </a:r>
            <a:endParaRPr lang="en-US" sz="2400" b="1" baseline="-25000" dirty="0">
              <a:solidFill>
                <a:srgbClr val="000066"/>
              </a:solidFill>
              <a:latin typeface="Calibri" pitchFamily="1" charset="0"/>
            </a:endParaRPr>
          </a:p>
        </p:txBody>
      </p:sp>
      <p:sp>
        <p:nvSpPr>
          <p:cNvPr id="60" name="Text Box 38"/>
          <p:cNvSpPr txBox="1">
            <a:spLocks noChangeArrowheads="1"/>
          </p:cNvSpPr>
          <p:nvPr/>
        </p:nvSpPr>
        <p:spPr bwMode="auto">
          <a:xfrm>
            <a:off x="7527545" y="5510137"/>
            <a:ext cx="313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err="1" smtClean="0">
                <a:solidFill>
                  <a:srgbClr val="000066"/>
                </a:solidFill>
                <a:latin typeface="Calibri" pitchFamily="1" charset="0"/>
              </a:rPr>
              <a:t>s</a:t>
            </a:r>
            <a:endParaRPr lang="en-US" sz="2400" b="1" baseline="-25000" dirty="0">
              <a:solidFill>
                <a:srgbClr val="000066"/>
              </a:solidFill>
              <a:latin typeface="Calibri" pitchFamily="1" charset="0"/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7631354" y="5690143"/>
            <a:ext cx="152400" cy="1588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/>
          <p:cNvSpPr/>
          <p:nvPr/>
        </p:nvSpPr>
        <p:spPr>
          <a:xfrm>
            <a:off x="7510083" y="5381228"/>
            <a:ext cx="330920" cy="51139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5237239" y="5524663"/>
            <a:ext cx="1169489" cy="1588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8011579" y="5342937"/>
            <a:ext cx="370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Symbol"/>
                <a:sym typeface="Wingdings"/>
              </a:rPr>
              <a:t>η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sym typeface="Wingdings"/>
              </a:rPr>
              <a:t> 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5" name="Text Box 38"/>
          <p:cNvSpPr txBox="1">
            <a:spLocks noChangeArrowheads="1"/>
          </p:cNvSpPr>
          <p:nvPr/>
        </p:nvSpPr>
        <p:spPr bwMode="auto">
          <a:xfrm>
            <a:off x="4690142" y="2934252"/>
            <a:ext cx="313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err="1" smtClean="0">
                <a:solidFill>
                  <a:srgbClr val="000066"/>
                </a:solidFill>
                <a:latin typeface="Calibri" pitchFamily="1" charset="0"/>
              </a:rPr>
              <a:t>c</a:t>
            </a:r>
            <a:endParaRPr lang="en-US" sz="2400" b="1" baseline="-25000" dirty="0">
              <a:solidFill>
                <a:srgbClr val="000066"/>
              </a:solidFill>
              <a:latin typeface="Calibri" pitchFamily="1" charset="0"/>
            </a:endParaRPr>
          </a:p>
        </p:txBody>
      </p:sp>
      <p:sp>
        <p:nvSpPr>
          <p:cNvPr id="66" name="Text Box 38"/>
          <p:cNvSpPr txBox="1">
            <a:spLocks noChangeArrowheads="1"/>
          </p:cNvSpPr>
          <p:nvPr/>
        </p:nvSpPr>
        <p:spPr bwMode="auto">
          <a:xfrm>
            <a:off x="4701879" y="3185918"/>
            <a:ext cx="313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err="1" smtClean="0">
                <a:solidFill>
                  <a:srgbClr val="000066"/>
                </a:solidFill>
                <a:latin typeface="Calibri" pitchFamily="1" charset="0"/>
              </a:rPr>
              <a:t>s</a:t>
            </a:r>
            <a:endParaRPr lang="en-US" sz="2400" b="1" baseline="-25000" dirty="0">
              <a:solidFill>
                <a:srgbClr val="000066"/>
              </a:solidFill>
              <a:latin typeface="Calibri" pitchFamily="1" charset="0"/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>
            <a:off x="4766723" y="3366718"/>
            <a:ext cx="152400" cy="1588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 Box 38"/>
          <p:cNvSpPr txBox="1">
            <a:spLocks noChangeArrowheads="1"/>
          </p:cNvSpPr>
          <p:nvPr/>
        </p:nvSpPr>
        <p:spPr bwMode="auto">
          <a:xfrm>
            <a:off x="4661903" y="2345173"/>
            <a:ext cx="313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err="1" smtClean="0">
                <a:solidFill>
                  <a:srgbClr val="000066"/>
                </a:solidFill>
                <a:latin typeface="Calibri" pitchFamily="1" charset="0"/>
              </a:rPr>
              <a:t>c</a:t>
            </a:r>
            <a:endParaRPr lang="en-US" sz="2400" b="1" baseline="-25000" dirty="0">
              <a:solidFill>
                <a:srgbClr val="000066"/>
              </a:solidFill>
              <a:latin typeface="Calibri" pitchFamily="1" charset="0"/>
            </a:endParaRPr>
          </a:p>
        </p:txBody>
      </p:sp>
      <p:sp>
        <p:nvSpPr>
          <p:cNvPr id="69" name="Text Box 38"/>
          <p:cNvSpPr txBox="1">
            <a:spLocks noChangeArrowheads="1"/>
          </p:cNvSpPr>
          <p:nvPr/>
        </p:nvSpPr>
        <p:spPr bwMode="auto">
          <a:xfrm>
            <a:off x="4679366" y="2572321"/>
            <a:ext cx="3074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err="1" smtClean="0">
                <a:solidFill>
                  <a:srgbClr val="000066"/>
                </a:solidFill>
                <a:latin typeface="Calibri" pitchFamily="1" charset="0"/>
              </a:rPr>
              <a:t>s</a:t>
            </a:r>
            <a:endParaRPr lang="en-US" sz="2400" b="1" baseline="-25000" dirty="0">
              <a:solidFill>
                <a:srgbClr val="000066"/>
              </a:solidFill>
              <a:latin typeface="Calibri" pitchFamily="1" charset="0"/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>
            <a:off x="4787214" y="3124216"/>
            <a:ext cx="152400" cy="1588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Box 38"/>
          <p:cNvSpPr txBox="1">
            <a:spLocks noChangeArrowheads="1"/>
          </p:cNvSpPr>
          <p:nvPr/>
        </p:nvSpPr>
        <p:spPr bwMode="auto">
          <a:xfrm>
            <a:off x="7297335" y="2248731"/>
            <a:ext cx="313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err="1" smtClean="0">
                <a:solidFill>
                  <a:srgbClr val="000066"/>
                </a:solidFill>
                <a:latin typeface="Calibri" pitchFamily="1" charset="0"/>
              </a:rPr>
              <a:t>c</a:t>
            </a:r>
            <a:endParaRPr lang="en-US" sz="2400" b="1" baseline="-25000" dirty="0">
              <a:solidFill>
                <a:srgbClr val="000066"/>
              </a:solidFill>
              <a:latin typeface="Calibri" pitchFamily="1" charset="0"/>
            </a:endParaRPr>
          </a:p>
        </p:txBody>
      </p:sp>
      <p:sp>
        <p:nvSpPr>
          <p:cNvPr id="72" name="Text Box 38"/>
          <p:cNvSpPr txBox="1">
            <a:spLocks noChangeArrowheads="1"/>
          </p:cNvSpPr>
          <p:nvPr/>
        </p:nvSpPr>
        <p:spPr bwMode="auto">
          <a:xfrm>
            <a:off x="7306478" y="2509558"/>
            <a:ext cx="313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err="1" smtClean="0">
                <a:solidFill>
                  <a:srgbClr val="000066"/>
                </a:solidFill>
                <a:latin typeface="Calibri" pitchFamily="1" charset="0"/>
              </a:rPr>
              <a:t>c</a:t>
            </a:r>
            <a:endParaRPr lang="en-US" sz="2400" b="1" baseline="-25000" dirty="0">
              <a:solidFill>
                <a:srgbClr val="000066"/>
              </a:solidFill>
              <a:latin typeface="Calibri" pitchFamily="1" charset="0"/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>
            <a:off x="7410287" y="2689564"/>
            <a:ext cx="152400" cy="1588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Oval 73"/>
          <p:cNvSpPr/>
          <p:nvPr/>
        </p:nvSpPr>
        <p:spPr>
          <a:xfrm>
            <a:off x="7289016" y="2380649"/>
            <a:ext cx="330920" cy="51139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 Box 38"/>
          <p:cNvSpPr txBox="1">
            <a:spLocks noChangeArrowheads="1"/>
          </p:cNvSpPr>
          <p:nvPr/>
        </p:nvSpPr>
        <p:spPr bwMode="auto">
          <a:xfrm>
            <a:off x="7335584" y="2925532"/>
            <a:ext cx="313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b="1" dirty="0" err="1" smtClean="0">
                <a:solidFill>
                  <a:srgbClr val="000066"/>
                </a:solidFill>
                <a:latin typeface="Calibri" pitchFamily="1" charset="0"/>
              </a:rPr>
              <a:t>s</a:t>
            </a:r>
            <a:endParaRPr lang="en-US" sz="2400" b="1" baseline="-25000" dirty="0">
              <a:solidFill>
                <a:srgbClr val="000066"/>
              </a:solidFill>
              <a:latin typeface="Calibri" pitchFamily="1" charset="0"/>
            </a:endParaRPr>
          </a:p>
        </p:txBody>
      </p:sp>
      <p:sp>
        <p:nvSpPr>
          <p:cNvPr id="76" name="Text Box 38"/>
          <p:cNvSpPr txBox="1">
            <a:spLocks noChangeArrowheads="1"/>
          </p:cNvSpPr>
          <p:nvPr/>
        </p:nvSpPr>
        <p:spPr bwMode="auto">
          <a:xfrm>
            <a:off x="7353047" y="3210412"/>
            <a:ext cx="313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err="1" smtClean="0">
                <a:solidFill>
                  <a:srgbClr val="000066"/>
                </a:solidFill>
                <a:latin typeface="Calibri" pitchFamily="1" charset="0"/>
              </a:rPr>
              <a:t>s</a:t>
            </a:r>
            <a:endParaRPr lang="en-US" sz="2400" b="1" baseline="-25000" dirty="0">
              <a:solidFill>
                <a:srgbClr val="000066"/>
              </a:solidFill>
              <a:latin typeface="Calibri" pitchFamily="1" charset="0"/>
            </a:endParaRPr>
          </a:p>
        </p:txBody>
      </p:sp>
      <p:cxnSp>
        <p:nvCxnSpPr>
          <p:cNvPr id="77" name="Straight Connector 76"/>
          <p:cNvCxnSpPr/>
          <p:nvPr/>
        </p:nvCxnSpPr>
        <p:spPr>
          <a:xfrm>
            <a:off x="7456856" y="3390418"/>
            <a:ext cx="152400" cy="1588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Oval 77"/>
          <p:cNvSpPr/>
          <p:nvPr/>
        </p:nvSpPr>
        <p:spPr>
          <a:xfrm>
            <a:off x="7335585" y="3081503"/>
            <a:ext cx="330920" cy="51139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/>
          <p:cNvSpPr txBox="1"/>
          <p:nvPr/>
        </p:nvSpPr>
        <p:spPr>
          <a:xfrm>
            <a:off x="4525105" y="1798201"/>
            <a:ext cx="3812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OZI  allowed decay processes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679366" y="3617631"/>
            <a:ext cx="3968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800000"/>
                </a:solidFill>
              </a:rPr>
              <a:t>ω</a:t>
            </a:r>
            <a:r>
              <a:rPr lang="en-US" sz="2400" dirty="0" smtClean="0">
                <a:solidFill>
                  <a:srgbClr val="800000"/>
                </a:solidFill>
              </a:rPr>
              <a:t> has a small (≈3%) </a:t>
            </a:r>
            <a:r>
              <a:rPr lang="en-US" sz="2400" dirty="0" err="1" smtClean="0">
                <a:solidFill>
                  <a:srgbClr val="800000"/>
                </a:solidFill>
              </a:rPr>
              <a:t>ss</a:t>
            </a:r>
            <a:r>
              <a:rPr lang="en-US" sz="2400" dirty="0" smtClean="0">
                <a:solidFill>
                  <a:srgbClr val="800000"/>
                </a:solidFill>
              </a:rPr>
              <a:t> content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625689" y="5917777"/>
            <a:ext cx="4037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800000"/>
                </a:solidFill>
              </a:rPr>
              <a:t>η</a:t>
            </a:r>
            <a:r>
              <a:rPr lang="en-US" sz="2400" dirty="0" smtClean="0">
                <a:solidFill>
                  <a:srgbClr val="800000"/>
                </a:solidFill>
              </a:rPr>
              <a:t> has a large (≈40%) </a:t>
            </a:r>
            <a:r>
              <a:rPr lang="en-US" sz="2400" dirty="0" err="1" smtClean="0">
                <a:solidFill>
                  <a:srgbClr val="800000"/>
                </a:solidFill>
              </a:rPr>
              <a:t>ss</a:t>
            </a:r>
            <a:r>
              <a:rPr lang="en-US" sz="2400" dirty="0" smtClean="0">
                <a:solidFill>
                  <a:srgbClr val="800000"/>
                </a:solidFill>
              </a:rPr>
              <a:t> content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 rot="10955562">
            <a:off x="7264156" y="371610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_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 rot="10955562">
            <a:off x="7265680" y="600625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_</a:t>
            </a:r>
            <a:endParaRPr lang="en-US" sz="2400" dirty="0">
              <a:solidFill>
                <a:srgbClr val="800000"/>
              </a:solidFill>
            </a:endParaRPr>
          </a:p>
        </p:txBody>
      </p:sp>
      <p:graphicFrame>
        <p:nvGraphicFramePr>
          <p:cNvPr id="85" name="Object 84"/>
          <p:cNvGraphicFramePr>
            <a:graphicFrameLocks noChangeAspect="1"/>
          </p:cNvGraphicFramePr>
          <p:nvPr/>
        </p:nvGraphicFramePr>
        <p:xfrm>
          <a:off x="139700" y="4860925"/>
          <a:ext cx="4260850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661" name="Equation" r:id="rId3" imgW="2362200" imgH="469900" progId="Equation.DSMT4">
                  <p:embed/>
                </p:oleObj>
              </mc:Choice>
              <mc:Fallback>
                <p:oleObj name="Equation" r:id="rId3" imgW="2362200" imgH="4699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700" y="4860925"/>
                        <a:ext cx="4260850" cy="1031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" name="TextBox 85"/>
          <p:cNvSpPr txBox="1"/>
          <p:nvPr/>
        </p:nvSpPr>
        <p:spPr>
          <a:xfrm rot="10800000">
            <a:off x="7982408" y="391941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_</a:t>
            </a:r>
            <a:r>
              <a:rPr lang="en-US" sz="2400" dirty="0" smtClean="0">
                <a:solidFill>
                  <a:srgbClr val="800000"/>
                </a:solidFill>
              </a:rPr>
              <a:t> 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 rot="10800000">
            <a:off x="8171003" y="391941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_</a:t>
            </a:r>
            <a:r>
              <a:rPr lang="en-US" sz="2400" dirty="0" smtClean="0">
                <a:solidFill>
                  <a:srgbClr val="800000"/>
                </a:solidFill>
              </a:rPr>
              <a:t> 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141705" y="4800920"/>
            <a:ext cx="4317142" cy="1084034"/>
          </a:xfrm>
          <a:prstGeom prst="rect">
            <a:avLst/>
          </a:prstGeom>
          <a:noFill/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518350" y="2489189"/>
            <a:ext cx="697978" cy="7074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 rot="20170347">
            <a:off x="1487005" y="2830077"/>
            <a:ext cx="794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gluons</a:t>
            </a:r>
            <a:endParaRPr lang="en-US" dirty="0"/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041623" flipV="1">
            <a:off x="947289" y="3169464"/>
            <a:ext cx="744764" cy="203117"/>
          </a:xfrm>
          <a:prstGeom prst="rect">
            <a:avLst/>
          </a:prstGeom>
        </p:spPr>
      </p:pic>
      <p:sp>
        <p:nvSpPr>
          <p:cNvPr id="91" name="Oval 90"/>
          <p:cNvSpPr/>
          <p:nvPr/>
        </p:nvSpPr>
        <p:spPr>
          <a:xfrm>
            <a:off x="867339" y="2241953"/>
            <a:ext cx="697978" cy="707488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1047919" y="2308436"/>
            <a:ext cx="34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C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3" name="Oval 92"/>
          <p:cNvSpPr/>
          <p:nvPr/>
        </p:nvSpPr>
        <p:spPr>
          <a:xfrm rot="19843412">
            <a:off x="922532" y="2473846"/>
            <a:ext cx="229793" cy="536603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TextBox 93"/>
          <p:cNvSpPr txBox="1"/>
          <p:nvPr/>
        </p:nvSpPr>
        <p:spPr>
          <a:xfrm>
            <a:off x="576271" y="2557123"/>
            <a:ext cx="3483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</a:rPr>
              <a:t>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95" name="Up Arrow 94"/>
          <p:cNvSpPr/>
          <p:nvPr/>
        </p:nvSpPr>
        <p:spPr>
          <a:xfrm rot="19810543">
            <a:off x="471019" y="2278683"/>
            <a:ext cx="258499" cy="416030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Up Arrow 95"/>
          <p:cNvSpPr/>
          <p:nvPr/>
        </p:nvSpPr>
        <p:spPr>
          <a:xfrm rot="9128411">
            <a:off x="1298555" y="2718012"/>
            <a:ext cx="258499" cy="416030"/>
          </a:xfrm>
          <a:prstGeom prst="upArrow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Box 96"/>
          <p:cNvSpPr txBox="1"/>
          <p:nvPr/>
        </p:nvSpPr>
        <p:spPr>
          <a:xfrm>
            <a:off x="806001" y="3170330"/>
            <a:ext cx="51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L=0</a:t>
            </a:r>
            <a:endParaRPr lang="en-US" dirty="0"/>
          </a:p>
        </p:txBody>
      </p:sp>
      <p:sp>
        <p:nvSpPr>
          <p:cNvPr id="98" name="Oval 97"/>
          <p:cNvSpPr/>
          <p:nvPr/>
        </p:nvSpPr>
        <p:spPr>
          <a:xfrm>
            <a:off x="1396692" y="3456301"/>
            <a:ext cx="697978" cy="707488"/>
          </a:xfrm>
          <a:prstGeom prst="ellipse">
            <a:avLst/>
          </a:prstGeom>
          <a:solidFill>
            <a:srgbClr val="66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/>
          <p:cNvSpPr txBox="1"/>
          <p:nvPr/>
        </p:nvSpPr>
        <p:spPr>
          <a:xfrm rot="10800000">
            <a:off x="1587697" y="3579795"/>
            <a:ext cx="34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_</a:t>
            </a:r>
            <a:endParaRPr lang="en-US" sz="2400" b="1" dirty="0"/>
          </a:p>
        </p:txBody>
      </p:sp>
      <p:sp>
        <p:nvSpPr>
          <p:cNvPr id="100" name="TextBox 99"/>
          <p:cNvSpPr txBox="1"/>
          <p:nvPr/>
        </p:nvSpPr>
        <p:spPr>
          <a:xfrm>
            <a:off x="1599641" y="3536891"/>
            <a:ext cx="34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</a:t>
            </a:r>
            <a:endParaRPr lang="en-US" sz="2400" b="1" dirty="0"/>
          </a:p>
        </p:txBody>
      </p:sp>
      <p:sp>
        <p:nvSpPr>
          <p:cNvPr id="101" name="Up Arrow 100"/>
          <p:cNvSpPr/>
          <p:nvPr/>
        </p:nvSpPr>
        <p:spPr>
          <a:xfrm rot="19810543">
            <a:off x="1501756" y="3229982"/>
            <a:ext cx="258499" cy="416030"/>
          </a:xfrm>
          <a:prstGeom prst="upArrow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1047177" y="3682743"/>
            <a:ext cx="697978" cy="707488"/>
          </a:xfrm>
          <a:prstGeom prst="ellipse">
            <a:avLst/>
          </a:prstGeom>
          <a:solidFill>
            <a:srgbClr val="FF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02"/>
          <p:cNvSpPr txBox="1"/>
          <p:nvPr/>
        </p:nvSpPr>
        <p:spPr>
          <a:xfrm rot="10800000">
            <a:off x="1141716" y="3828244"/>
            <a:ext cx="34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_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1154921" y="3695105"/>
            <a:ext cx="3483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</a:rPr>
              <a:t>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05" name="Oval 104"/>
          <p:cNvSpPr/>
          <p:nvPr/>
        </p:nvSpPr>
        <p:spPr>
          <a:xfrm rot="19843412">
            <a:off x="1460919" y="3617042"/>
            <a:ext cx="229793" cy="527212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Up Arrow 105"/>
          <p:cNvSpPr/>
          <p:nvPr/>
        </p:nvSpPr>
        <p:spPr>
          <a:xfrm rot="8988052">
            <a:off x="1388631" y="4130358"/>
            <a:ext cx="258499" cy="449122"/>
          </a:xfrm>
          <a:prstGeom prst="upArrow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860" y="31198"/>
            <a:ext cx="8229600" cy="902125"/>
          </a:xfrm>
        </p:spPr>
        <p:txBody>
          <a:bodyPr/>
          <a:lstStyle/>
          <a:p>
            <a:r>
              <a:rPr lang="en-US" dirty="0" smtClean="0"/>
              <a:t>X(3915)</a:t>
            </a:r>
            <a:r>
              <a:rPr lang="en-US" dirty="0" smtClean="0">
                <a:sym typeface="Wingdings"/>
              </a:rPr>
              <a:t>η</a:t>
            </a:r>
            <a:r>
              <a:rPr lang="en-US" baseline="-25000" dirty="0" smtClean="0">
                <a:sym typeface="Wingdings"/>
              </a:rPr>
              <a:t>c</a:t>
            </a:r>
            <a:r>
              <a:rPr lang="en-US" dirty="0" smtClean="0">
                <a:sym typeface="Wingdings"/>
              </a:rPr>
              <a:t>η</a:t>
            </a:r>
            <a:endParaRPr lang="en-US" dirty="0"/>
          </a:p>
        </p:txBody>
      </p:sp>
      <p:pic>
        <p:nvPicPr>
          <p:cNvPr id="3" name="Picture 2" descr="x3915_etaetac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249" y="1615324"/>
            <a:ext cx="5869093" cy="27715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189" y="4582765"/>
            <a:ext cx="4325073" cy="2582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650" y="4841048"/>
            <a:ext cx="4343235" cy="257249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rot="16200000" flipV="1">
            <a:off x="1665466" y="2836713"/>
            <a:ext cx="2239897" cy="28869"/>
          </a:xfrm>
          <a:prstGeom prst="line">
            <a:avLst/>
          </a:prstGeom>
          <a:ln w="130175">
            <a:solidFill>
              <a:srgbClr val="008000">
                <a:alpha val="20000"/>
              </a:srgb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4614445" y="2851147"/>
            <a:ext cx="2239900" cy="2"/>
          </a:xfrm>
          <a:prstGeom prst="line">
            <a:avLst/>
          </a:prstGeom>
          <a:ln w="130175">
            <a:solidFill>
              <a:srgbClr val="008000">
                <a:alpha val="21000"/>
              </a:srgb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6097588" y="4410075"/>
          <a:ext cx="1955800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710" name="Equation" r:id="rId6" imgW="1333500" imgH="469900" progId="Equation.DSMT4">
                  <p:embed/>
                </p:oleObj>
              </mc:Choice>
              <mc:Fallback>
                <p:oleObj name="Equation" r:id="rId6" imgW="1333500" imgH="4699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7588" y="4410075"/>
                        <a:ext cx="1955800" cy="688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2679022" y="1380515"/>
            <a:ext cx="2766114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90"/>
                </a:solidFill>
              </a:rPr>
              <a:t>Vinokurova</a:t>
            </a:r>
            <a:r>
              <a:rPr lang="en-US" sz="1400" dirty="0" smtClean="0">
                <a:solidFill>
                  <a:srgbClr val="000090"/>
                </a:solidFill>
              </a:rPr>
              <a:t> </a:t>
            </a:r>
            <a:r>
              <a:rPr lang="en-US" sz="1400" i="1" dirty="0" smtClean="0">
                <a:solidFill>
                  <a:srgbClr val="000090"/>
                </a:solidFill>
              </a:rPr>
              <a:t>et al </a:t>
            </a:r>
            <a:r>
              <a:rPr lang="en-US" sz="1400" dirty="0" smtClean="0">
                <a:solidFill>
                  <a:srgbClr val="000090"/>
                </a:solidFill>
              </a:rPr>
              <a:t>(Belle) JHEP06,132 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36" name="Left Arrow 35"/>
          <p:cNvSpPr/>
          <p:nvPr/>
        </p:nvSpPr>
        <p:spPr>
          <a:xfrm>
            <a:off x="5491368" y="1426483"/>
            <a:ext cx="486055" cy="188841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5957857" y="1310381"/>
            <a:ext cx="12517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plus erratum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38" name="Right Arrow 37"/>
          <p:cNvSpPr/>
          <p:nvPr/>
        </p:nvSpPr>
        <p:spPr>
          <a:xfrm>
            <a:off x="5237136" y="4617954"/>
            <a:ext cx="508463" cy="223094"/>
          </a:xfrm>
          <a:prstGeom prst="rightArrow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977423" y="4409364"/>
            <a:ext cx="2243060" cy="68893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97795" name="Object 3"/>
          <p:cNvGraphicFramePr>
            <a:graphicFrameLocks noChangeAspect="1"/>
          </p:cNvGraphicFramePr>
          <p:nvPr/>
        </p:nvGraphicFramePr>
        <p:xfrm>
          <a:off x="1366249" y="5426869"/>
          <a:ext cx="6834188" cy="1055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711" name="Equation" r:id="rId8" imgW="4279900" imgH="495300" progId="Equation.DSMT4">
                  <p:embed/>
                </p:oleObj>
              </mc:Choice>
              <mc:Fallback>
                <p:oleObj name="Equation" r:id="rId8" imgW="4279900" imgH="4953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6249" y="5426869"/>
                        <a:ext cx="6834188" cy="1055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0160" y="1417736"/>
            <a:ext cx="4453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X(3915) as a cc-</a:t>
            </a:r>
            <a:r>
              <a:rPr lang="en-US" sz="2800" i="1" dirty="0" smtClean="0"/>
              <a:t>gluon</a:t>
            </a:r>
            <a:r>
              <a:rPr lang="en-US" sz="2800" dirty="0" smtClean="0"/>
              <a:t> hybrid?</a:t>
            </a:r>
            <a:endParaRPr lang="en-US" sz="2800" dirty="0"/>
          </a:p>
        </p:txBody>
      </p:sp>
      <p:pic>
        <p:nvPicPr>
          <p:cNvPr id="4" name="Picture 4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8324" y="2264951"/>
            <a:ext cx="6858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963039" y="2267091"/>
            <a:ext cx="848836" cy="8745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689479" y="2515591"/>
            <a:ext cx="697978" cy="707488"/>
          </a:xfrm>
          <a:prstGeom prst="ellipse">
            <a:avLst/>
          </a:prstGeom>
          <a:solidFill>
            <a:srgbClr val="FF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378876" y="2511469"/>
            <a:ext cx="697978" cy="70748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70181" y="2604457"/>
            <a:ext cx="34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C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61408" y="2604457"/>
            <a:ext cx="34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C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0800000">
            <a:off x="3841479" y="2624826"/>
            <a:ext cx="34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_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04123" y="3648897"/>
            <a:ext cx="379929" cy="322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308804" y="3468085"/>
            <a:ext cx="375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Comic Sans MS"/>
              </a:rPr>
              <a:t>g</a:t>
            </a:r>
            <a:endParaRPr lang="en-US" sz="2800" dirty="0">
              <a:latin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44997" y="2717548"/>
            <a:ext cx="3799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too light for 0</a:t>
            </a:r>
            <a:r>
              <a:rPr lang="en-US" sz="2800" baseline="30000" dirty="0" smtClean="0"/>
              <a:t>++ </a:t>
            </a:r>
            <a:r>
              <a:rPr lang="en-US" sz="2800" dirty="0" smtClean="0"/>
              <a:t>cc-hybrid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 rot="10800000">
            <a:off x="4848400" y="152632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_</a:t>
            </a:r>
            <a:r>
              <a:rPr lang="en-US" sz="2400" dirty="0" smtClean="0">
                <a:solidFill>
                  <a:srgbClr val="800000"/>
                </a:solidFill>
              </a:rPr>
              <a:t> 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0800000">
            <a:off x="7759245" y="2846479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_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997" y="-18221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3915 </a:t>
            </a:r>
            <a:r>
              <a:rPr lang="en-US" dirty="0" err="1" smtClean="0"/>
              <a:t>MeV</a:t>
            </a:r>
            <a:r>
              <a:rPr lang="en-US" dirty="0" smtClean="0"/>
              <a:t> is too light for a 0</a:t>
            </a:r>
            <a:r>
              <a:rPr lang="en-US" baseline="30000" dirty="0" smtClean="0"/>
              <a:t>++</a:t>
            </a:r>
            <a:r>
              <a:rPr lang="en-US" dirty="0" smtClean="0"/>
              <a:t> hybrid</a:t>
            </a:r>
            <a:endParaRPr lang="en-US" dirty="0"/>
          </a:p>
        </p:txBody>
      </p:sp>
      <p:pic>
        <p:nvPicPr>
          <p:cNvPr id="3" name="Picture 2" descr="Screen Shot 2017-02-15 at 12.57.2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41" y="1432618"/>
            <a:ext cx="7902990" cy="45673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87812" y="5905760"/>
            <a:ext cx="305900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Liu, </a:t>
            </a:r>
            <a:r>
              <a:rPr lang="en-US" sz="1400" i="1" dirty="0" smtClean="0">
                <a:solidFill>
                  <a:srgbClr val="000090"/>
                </a:solidFill>
              </a:rPr>
              <a:t>et al </a:t>
            </a:r>
            <a:r>
              <a:rPr lang="en-US" sz="1400" dirty="0" smtClean="0">
                <a:solidFill>
                  <a:srgbClr val="000090"/>
                </a:solidFill>
              </a:rPr>
              <a:t>(Had Spec </a:t>
            </a:r>
            <a:r>
              <a:rPr lang="en-US" sz="1400" dirty="0" err="1" smtClean="0">
                <a:solidFill>
                  <a:srgbClr val="000090"/>
                </a:solidFill>
              </a:rPr>
              <a:t>Collab</a:t>
            </a:r>
            <a:r>
              <a:rPr lang="en-US" sz="1400" dirty="0" smtClean="0">
                <a:solidFill>
                  <a:srgbClr val="000090"/>
                </a:solidFill>
              </a:rPr>
              <a:t>) JHEP07,126 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42793" y="4594681"/>
            <a:ext cx="1457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</a:t>
            </a:r>
            <a:r>
              <a:rPr lang="en-US" baseline="-25000" dirty="0" smtClean="0">
                <a:solidFill>
                  <a:srgbClr val="0000FF"/>
                </a:solidFill>
              </a:rPr>
              <a:t>π</a:t>
            </a:r>
            <a:r>
              <a:rPr lang="en-US" dirty="0" smtClean="0">
                <a:solidFill>
                  <a:srgbClr val="0000FF"/>
                </a:solidFill>
              </a:rPr>
              <a:t>≈400 </a:t>
            </a:r>
            <a:r>
              <a:rPr lang="en-US" dirty="0" err="1" smtClean="0">
                <a:solidFill>
                  <a:srgbClr val="0000FF"/>
                </a:solidFill>
              </a:rPr>
              <a:t>MeV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818492" y="2007830"/>
            <a:ext cx="429044" cy="326061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586809" y="1432618"/>
            <a:ext cx="1107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  lightest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0</a:t>
            </a:r>
            <a:r>
              <a:rPr lang="en-US" b="1" baseline="30000" dirty="0" smtClean="0">
                <a:solidFill>
                  <a:srgbClr val="FF0000"/>
                </a:solidFill>
              </a:rPr>
              <a:t>++ </a:t>
            </a:r>
            <a:r>
              <a:rPr lang="en-US" b="1" dirty="0" smtClean="0">
                <a:solidFill>
                  <a:srgbClr val="FF0000"/>
                </a:solidFill>
              </a:rPr>
              <a:t>hybrid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93472" y="1888087"/>
            <a:ext cx="70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- 4500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7493472" y="3042179"/>
            <a:ext cx="70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- 4000</a:t>
            </a:r>
            <a:endParaRPr lang="en-US" sz="16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3758426" y="3413836"/>
            <a:ext cx="540596" cy="1588"/>
          </a:xfrm>
          <a:prstGeom prst="line">
            <a:avLst/>
          </a:prstGeom>
          <a:ln w="41275">
            <a:solidFill>
              <a:srgbClr val="660066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586809" y="3345188"/>
            <a:ext cx="8414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800000"/>
                </a:solidFill>
              </a:rPr>
              <a:t>X(3915)</a:t>
            </a:r>
            <a:endParaRPr lang="en-US" sz="1600" b="1" dirty="0">
              <a:solidFill>
                <a:srgbClr val="8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93472" y="4153155"/>
            <a:ext cx="70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- 3500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7491414" y="5298864"/>
            <a:ext cx="70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- 3000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7281843" y="1536487"/>
            <a:ext cx="9815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M</a:t>
            </a:r>
            <a:r>
              <a:rPr lang="en-US" sz="1600" dirty="0" smtClean="0"/>
              <a:t> (</a:t>
            </a:r>
            <a:r>
              <a:rPr lang="en-US" sz="1600" dirty="0" err="1" smtClean="0"/>
              <a:t>MeV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cxnSp>
        <p:nvCxnSpPr>
          <p:cNvPr id="17" name="Straight Arrow Connector 16"/>
          <p:cNvCxnSpPr/>
          <p:nvPr/>
        </p:nvCxnSpPr>
        <p:spPr>
          <a:xfrm rot="5400000">
            <a:off x="3217306" y="2768556"/>
            <a:ext cx="1085418" cy="1588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244505" y="2669535"/>
            <a:ext cx="11592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~500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MeV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40796" y="776117"/>
            <a:ext cx="3635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-- Lattice QCD calculation --</a:t>
            </a:r>
            <a:endParaRPr lang="en-US" sz="2400" b="1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8682" y="17162"/>
            <a:ext cx="5877903" cy="815151"/>
          </a:xfrm>
        </p:spPr>
        <p:txBody>
          <a:bodyPr/>
          <a:lstStyle/>
          <a:p>
            <a:r>
              <a:rPr lang="en-US" dirty="0" smtClean="0"/>
              <a:t>What is the X(3915)?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9336" y="1397740"/>
            <a:ext cx="8209322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It is not a good candidate for the χ</a:t>
            </a:r>
            <a:r>
              <a:rPr lang="en-US" sz="2400" baseline="-25000" dirty="0" smtClean="0"/>
              <a:t>c0</a:t>
            </a:r>
            <a:r>
              <a:rPr lang="en-US" sz="2400" dirty="0" smtClean="0"/>
              <a:t> </a:t>
            </a:r>
            <a:r>
              <a:rPr lang="en-US" sz="2400" dirty="0" err="1" smtClean="0"/>
              <a:t>charmonium</a:t>
            </a:r>
            <a:r>
              <a:rPr lang="en-US" sz="2400" dirty="0" smtClean="0"/>
              <a:t> state</a:t>
            </a:r>
          </a:p>
          <a:p>
            <a:r>
              <a:rPr lang="en-US" sz="2400" dirty="0" smtClean="0"/>
              <a:t>	</a:t>
            </a:r>
            <a:r>
              <a:rPr lang="en-US" sz="2000" dirty="0" smtClean="0"/>
              <a:t>Belle recently found a much better χ</a:t>
            </a:r>
            <a:r>
              <a:rPr lang="en-US" sz="2000" baseline="-25000" dirty="0" smtClean="0"/>
              <a:t>c0</a:t>
            </a:r>
            <a:r>
              <a:rPr lang="en-US" sz="2000" dirty="0" smtClean="0"/>
              <a:t> candidate</a:t>
            </a:r>
            <a:endParaRPr lang="en-US" sz="2000" dirty="0" smtClean="0">
              <a:sym typeface="Wingdings"/>
            </a:endParaRPr>
          </a:p>
          <a:p>
            <a:r>
              <a:rPr lang="en-US" sz="2400" dirty="0" smtClean="0">
                <a:sym typeface="Wingdings"/>
              </a:rPr>
              <a:t>   </a:t>
            </a:r>
          </a:p>
          <a:p>
            <a:r>
              <a:rPr lang="en-US" sz="2400" dirty="0" smtClean="0"/>
              <a:t>If it is a </a:t>
            </a:r>
            <a:r>
              <a:rPr lang="en-US" sz="2400" dirty="0" err="1" smtClean="0"/>
              <a:t>D</a:t>
            </a:r>
            <a:r>
              <a:rPr lang="en-US" sz="2400" baseline="-25000" dirty="0" err="1" smtClean="0"/>
              <a:t>s</a:t>
            </a:r>
            <a:r>
              <a:rPr lang="en-US" sz="2400" dirty="0" err="1" smtClean="0"/>
              <a:t>D</a:t>
            </a:r>
            <a:r>
              <a:rPr lang="en-US" sz="2400" baseline="-25000" dirty="0" err="1" smtClean="0"/>
              <a:t>s</a:t>
            </a:r>
            <a:r>
              <a:rPr lang="en-US" sz="2400" dirty="0" smtClean="0"/>
              <a:t> molecule:</a:t>
            </a:r>
          </a:p>
          <a:p>
            <a:r>
              <a:rPr lang="en-US" sz="2400" dirty="0" smtClean="0"/>
              <a:t>           </a:t>
            </a:r>
            <a:r>
              <a:rPr lang="en-US" sz="2000" dirty="0" smtClean="0"/>
              <a:t>B.E. ≈ 18 </a:t>
            </a:r>
            <a:r>
              <a:rPr lang="en-US" sz="2000" dirty="0" err="1" smtClean="0"/>
              <a:t>MeV</a:t>
            </a:r>
            <a:r>
              <a:rPr lang="en-US" sz="2000" dirty="0" smtClean="0"/>
              <a:t>  </a:t>
            </a:r>
            <a:r>
              <a:rPr lang="en-US" sz="2000" dirty="0" err="1" smtClean="0">
                <a:sym typeface="Wingdings"/>
              </a:rPr>
              <a:t></a:t>
            </a:r>
            <a:r>
              <a:rPr lang="en-US" sz="2000" dirty="0" smtClean="0">
                <a:sym typeface="Wingdings"/>
              </a:rPr>
              <a:t> need a binding mechanism to produce this</a:t>
            </a:r>
          </a:p>
          <a:p>
            <a:r>
              <a:rPr lang="en-US" sz="2000" dirty="0" smtClean="0">
                <a:sym typeface="Wingdings"/>
              </a:rPr>
              <a:t>          standard nuclear-physics-type forces do not work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   </a:t>
            </a:r>
          </a:p>
          <a:p>
            <a:r>
              <a:rPr lang="en-US" sz="2400" dirty="0" smtClean="0"/>
              <a:t>If it is a cc-gluon hybrid:</a:t>
            </a:r>
          </a:p>
          <a:p>
            <a:r>
              <a:rPr lang="en-US" sz="2400" dirty="0" smtClean="0"/>
              <a:t>	   </a:t>
            </a:r>
            <a:r>
              <a:rPr lang="en-US" sz="2000" dirty="0" smtClean="0"/>
              <a:t>current (m</a:t>
            </a:r>
            <a:r>
              <a:rPr lang="en-US" sz="2000" baseline="-25000" dirty="0" smtClean="0"/>
              <a:t>π</a:t>
            </a:r>
            <a:r>
              <a:rPr lang="en-US" sz="2000" dirty="0" smtClean="0"/>
              <a:t>≈400 </a:t>
            </a:r>
            <a:r>
              <a:rPr lang="en-US" sz="2000" dirty="0" err="1" smtClean="0"/>
              <a:t>MeV</a:t>
            </a:r>
            <a:r>
              <a:rPr lang="en-US" sz="2000" dirty="0" smtClean="0"/>
              <a:t>) LQCD mass calculation off by ≈500 </a:t>
            </a:r>
            <a:r>
              <a:rPr lang="en-US" sz="2000" dirty="0" err="1" smtClean="0"/>
              <a:t>MeV</a:t>
            </a:r>
            <a:r>
              <a:rPr lang="en-US" sz="2000" dirty="0" smtClean="0"/>
              <a:t>!</a:t>
            </a:r>
          </a:p>
          <a:p>
            <a:r>
              <a:rPr lang="en-US" sz="2400" dirty="0" smtClean="0"/>
              <a:t>   </a:t>
            </a:r>
          </a:p>
          <a:p>
            <a:r>
              <a:rPr lang="en-US" sz="2400" dirty="0" smtClean="0"/>
              <a:t>If it is a [</a:t>
            </a:r>
            <a:r>
              <a:rPr lang="en-US" sz="2400" dirty="0" err="1" smtClean="0"/>
              <a:t>cs][cs</a:t>
            </a:r>
            <a:r>
              <a:rPr lang="en-US" sz="2400" dirty="0" smtClean="0"/>
              <a:t>] QCD </a:t>
            </a:r>
            <a:r>
              <a:rPr lang="en-US" sz="2400" dirty="0" err="1" smtClean="0"/>
              <a:t>tetraquark</a:t>
            </a:r>
            <a:r>
              <a:rPr lang="en-US" sz="2400" dirty="0" smtClean="0"/>
              <a:t>:</a:t>
            </a:r>
          </a:p>
          <a:p>
            <a:r>
              <a:rPr lang="en-US" sz="2400" dirty="0" smtClean="0"/>
              <a:t>	    </a:t>
            </a:r>
            <a:r>
              <a:rPr lang="en-US" sz="2000" dirty="0" smtClean="0"/>
              <a:t>the X(3915)</a:t>
            </a:r>
            <a:r>
              <a:rPr lang="en-US" sz="2000" dirty="0" smtClean="0">
                <a:sym typeface="Wingdings"/>
              </a:rPr>
              <a:t>ηη</a:t>
            </a:r>
            <a:r>
              <a:rPr lang="en-US" sz="2000" baseline="-25000" dirty="0" smtClean="0">
                <a:sym typeface="Wingdings"/>
              </a:rPr>
              <a:t>c</a:t>
            </a:r>
            <a:r>
              <a:rPr lang="en-US" sz="2000" dirty="0" smtClean="0">
                <a:sym typeface="Wingdings"/>
              </a:rPr>
              <a:t> decay  mode should be strong  </a:t>
            </a:r>
            <a:r>
              <a:rPr lang="en-US" sz="2000" dirty="0" err="1" smtClean="0">
                <a:latin typeface="Wingdings"/>
                <a:ea typeface="Wingdings"/>
                <a:cs typeface="Wingdings"/>
                <a:sym typeface="Wingdings"/>
              </a:rPr>
              <a:t></a:t>
            </a:r>
            <a:r>
              <a:rPr lang="en-US" sz="2000" dirty="0" err="1" smtClean="0">
                <a:ea typeface="Wingdings"/>
                <a:cs typeface="Wingdings"/>
                <a:sym typeface="Wingdings"/>
              </a:rPr>
              <a:t>but</a:t>
            </a:r>
            <a:r>
              <a:rPr lang="en-US" sz="2000" dirty="0" smtClean="0">
                <a:ea typeface="Wingdings"/>
                <a:cs typeface="Wingdings"/>
                <a:sym typeface="Wingdings"/>
              </a:rPr>
              <a:t> it is not seen</a:t>
            </a:r>
            <a:endParaRPr lang="en-US" sz="2000" dirty="0" smtClean="0"/>
          </a:p>
          <a:p>
            <a:endParaRPr lang="en-US" sz="2400" dirty="0" smtClean="0">
              <a:solidFill>
                <a:srgbClr val="0000FF"/>
              </a:solidFill>
            </a:endParaRPr>
          </a:p>
          <a:p>
            <a:r>
              <a:rPr lang="en-US" dirty="0" smtClean="0"/>
              <a:t>	  </a:t>
            </a:r>
          </a:p>
          <a:p>
            <a:r>
              <a:rPr lang="en-US" dirty="0" smtClean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 rot="10800000">
            <a:off x="1547889" y="2531483"/>
            <a:ext cx="442280" cy="36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0800000">
            <a:off x="1545005" y="404435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59452">
            <a:off x="4703070" y="1448424"/>
            <a:ext cx="251643" cy="33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‘</a:t>
            </a:r>
            <a:endParaRPr lang="en-US" sz="1600" b="1" dirty="0"/>
          </a:p>
        </p:txBody>
      </p:sp>
      <p:sp>
        <p:nvSpPr>
          <p:cNvPr id="8" name="TextBox 7"/>
          <p:cNvSpPr txBox="1"/>
          <p:nvPr/>
        </p:nvSpPr>
        <p:spPr>
          <a:xfrm rot="10800000">
            <a:off x="1799687" y="5156615"/>
            <a:ext cx="442280" cy="36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0800000">
            <a:off x="1922301" y="5152894"/>
            <a:ext cx="442280" cy="36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59452">
            <a:off x="4650387" y="1845336"/>
            <a:ext cx="251643" cy="33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‘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8682" y="17162"/>
            <a:ext cx="5877903" cy="815151"/>
          </a:xfrm>
        </p:spPr>
        <p:txBody>
          <a:bodyPr/>
          <a:lstStyle/>
          <a:p>
            <a:r>
              <a:rPr lang="en-US" dirty="0" smtClean="0"/>
              <a:t>What is the X(3915)?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9336" y="1397740"/>
            <a:ext cx="8209322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It is not a good candidate for the χ</a:t>
            </a:r>
            <a:r>
              <a:rPr lang="en-US" sz="2400" baseline="-25000" dirty="0" smtClean="0"/>
              <a:t>c0</a:t>
            </a:r>
            <a:r>
              <a:rPr lang="en-US" sz="2400" dirty="0" smtClean="0"/>
              <a:t> </a:t>
            </a:r>
            <a:r>
              <a:rPr lang="en-US" sz="2400" dirty="0" err="1" smtClean="0"/>
              <a:t>charmonium</a:t>
            </a:r>
            <a:r>
              <a:rPr lang="en-US" sz="2400" dirty="0" smtClean="0"/>
              <a:t> state</a:t>
            </a:r>
          </a:p>
          <a:p>
            <a:r>
              <a:rPr lang="en-US" sz="2400" dirty="0" smtClean="0"/>
              <a:t>	</a:t>
            </a:r>
            <a:r>
              <a:rPr lang="en-US" sz="2000" dirty="0" smtClean="0"/>
              <a:t>Belle recently found a much better χ</a:t>
            </a:r>
            <a:r>
              <a:rPr lang="en-US" sz="2000" baseline="-25000" dirty="0" smtClean="0"/>
              <a:t>c0</a:t>
            </a:r>
            <a:r>
              <a:rPr lang="en-US" sz="2000" dirty="0" smtClean="0"/>
              <a:t> candidate</a:t>
            </a:r>
            <a:endParaRPr lang="en-US" sz="2000" dirty="0" smtClean="0">
              <a:sym typeface="Wingdings"/>
            </a:endParaRPr>
          </a:p>
          <a:p>
            <a:r>
              <a:rPr lang="en-US" sz="2400" dirty="0" smtClean="0">
                <a:sym typeface="Wingdings"/>
              </a:rPr>
              <a:t>   </a:t>
            </a:r>
          </a:p>
          <a:p>
            <a:r>
              <a:rPr lang="en-US" sz="2400" dirty="0" smtClean="0"/>
              <a:t>If it is a </a:t>
            </a:r>
            <a:r>
              <a:rPr lang="en-US" sz="2400" dirty="0" err="1" smtClean="0"/>
              <a:t>D</a:t>
            </a:r>
            <a:r>
              <a:rPr lang="en-US" sz="2400" baseline="-25000" dirty="0" err="1" smtClean="0"/>
              <a:t>s</a:t>
            </a:r>
            <a:r>
              <a:rPr lang="en-US" sz="2400" dirty="0" err="1" smtClean="0"/>
              <a:t>D</a:t>
            </a:r>
            <a:r>
              <a:rPr lang="en-US" sz="2400" baseline="-25000" dirty="0" err="1" smtClean="0"/>
              <a:t>s</a:t>
            </a:r>
            <a:r>
              <a:rPr lang="en-US" sz="2400" dirty="0" smtClean="0"/>
              <a:t> molecule:</a:t>
            </a:r>
          </a:p>
          <a:p>
            <a:r>
              <a:rPr lang="en-US" sz="2400" dirty="0" smtClean="0"/>
              <a:t>           </a:t>
            </a:r>
            <a:r>
              <a:rPr lang="en-US" sz="2000" dirty="0" smtClean="0"/>
              <a:t>B.E. ≈ 18 </a:t>
            </a:r>
            <a:r>
              <a:rPr lang="en-US" sz="2000" dirty="0" err="1" smtClean="0"/>
              <a:t>MeV</a:t>
            </a:r>
            <a:r>
              <a:rPr lang="en-US" sz="2000" dirty="0" smtClean="0"/>
              <a:t>  </a:t>
            </a:r>
            <a:r>
              <a:rPr lang="en-US" sz="2000" dirty="0" err="1" smtClean="0">
                <a:sym typeface="Wingdings"/>
              </a:rPr>
              <a:t></a:t>
            </a:r>
            <a:r>
              <a:rPr lang="en-US" sz="2000" dirty="0" smtClean="0">
                <a:sym typeface="Wingdings"/>
              </a:rPr>
              <a:t> need a binding mechanism to produce this</a:t>
            </a:r>
          </a:p>
          <a:p>
            <a:r>
              <a:rPr lang="en-US" sz="2000" dirty="0" smtClean="0">
                <a:sym typeface="Wingdings"/>
              </a:rPr>
              <a:t>          standard nuclear-physics-type forces do not work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   </a:t>
            </a:r>
          </a:p>
          <a:p>
            <a:r>
              <a:rPr lang="en-US" sz="2400" dirty="0" smtClean="0"/>
              <a:t>If it is a cc-gluon hybrid:</a:t>
            </a:r>
          </a:p>
          <a:p>
            <a:r>
              <a:rPr lang="en-US" sz="2400" dirty="0" smtClean="0"/>
              <a:t>	   </a:t>
            </a:r>
            <a:r>
              <a:rPr lang="en-US" sz="2000" dirty="0" smtClean="0"/>
              <a:t>current (m</a:t>
            </a:r>
            <a:r>
              <a:rPr lang="en-US" sz="2000" baseline="-25000" dirty="0" smtClean="0"/>
              <a:t>π</a:t>
            </a:r>
            <a:r>
              <a:rPr lang="en-US" sz="2000" dirty="0" smtClean="0"/>
              <a:t>≈400 </a:t>
            </a:r>
            <a:r>
              <a:rPr lang="en-US" sz="2000" dirty="0" err="1" smtClean="0"/>
              <a:t>MeV</a:t>
            </a:r>
            <a:r>
              <a:rPr lang="en-US" sz="2000" dirty="0" smtClean="0"/>
              <a:t>) LQCD mass calculation off by ≈500 </a:t>
            </a:r>
            <a:r>
              <a:rPr lang="en-US" sz="2000" dirty="0" err="1" smtClean="0"/>
              <a:t>MeV</a:t>
            </a:r>
            <a:r>
              <a:rPr lang="en-US" sz="2000" dirty="0" smtClean="0"/>
              <a:t>!</a:t>
            </a:r>
          </a:p>
          <a:p>
            <a:r>
              <a:rPr lang="en-US" sz="2400" dirty="0" smtClean="0"/>
              <a:t>   </a:t>
            </a:r>
          </a:p>
          <a:p>
            <a:r>
              <a:rPr lang="en-US" sz="2400" dirty="0" smtClean="0"/>
              <a:t>If it is a [</a:t>
            </a:r>
            <a:r>
              <a:rPr lang="en-US" sz="2400" dirty="0" err="1" smtClean="0"/>
              <a:t>cs][cs</a:t>
            </a:r>
            <a:r>
              <a:rPr lang="en-US" sz="2400" dirty="0" smtClean="0"/>
              <a:t>] QCD </a:t>
            </a:r>
            <a:r>
              <a:rPr lang="en-US" sz="2400" dirty="0" err="1" smtClean="0"/>
              <a:t>tetraquark</a:t>
            </a:r>
            <a:r>
              <a:rPr lang="en-US" sz="2400" dirty="0" smtClean="0"/>
              <a:t>:</a:t>
            </a:r>
          </a:p>
          <a:p>
            <a:r>
              <a:rPr lang="en-US" sz="2400" dirty="0" smtClean="0"/>
              <a:t>	    </a:t>
            </a:r>
            <a:r>
              <a:rPr lang="en-US" sz="2000" dirty="0" smtClean="0"/>
              <a:t>the X(3915)</a:t>
            </a:r>
            <a:r>
              <a:rPr lang="en-US" sz="2000" dirty="0" smtClean="0">
                <a:sym typeface="Wingdings"/>
              </a:rPr>
              <a:t>ηη</a:t>
            </a:r>
            <a:r>
              <a:rPr lang="en-US" sz="2000" baseline="-25000" dirty="0" smtClean="0">
                <a:sym typeface="Wingdings"/>
              </a:rPr>
              <a:t>c</a:t>
            </a:r>
            <a:r>
              <a:rPr lang="en-US" sz="2000" dirty="0" smtClean="0">
                <a:sym typeface="Wingdings"/>
              </a:rPr>
              <a:t> decay  mode should be strong  </a:t>
            </a:r>
            <a:r>
              <a:rPr lang="en-US" sz="2000" dirty="0" err="1" smtClean="0">
                <a:latin typeface="Wingdings"/>
                <a:ea typeface="Wingdings"/>
                <a:cs typeface="Wingdings"/>
                <a:sym typeface="Wingdings"/>
              </a:rPr>
              <a:t></a:t>
            </a:r>
            <a:r>
              <a:rPr lang="en-US" sz="2000" dirty="0" err="1" smtClean="0">
                <a:ea typeface="Wingdings"/>
                <a:cs typeface="Wingdings"/>
                <a:sym typeface="Wingdings"/>
              </a:rPr>
              <a:t>but</a:t>
            </a:r>
            <a:r>
              <a:rPr lang="en-US" sz="2000" dirty="0" smtClean="0">
                <a:ea typeface="Wingdings"/>
                <a:cs typeface="Wingdings"/>
                <a:sym typeface="Wingdings"/>
              </a:rPr>
              <a:t> it is not seen</a:t>
            </a:r>
            <a:endParaRPr lang="en-US" sz="2000" dirty="0" smtClean="0"/>
          </a:p>
          <a:p>
            <a:endParaRPr lang="en-US" sz="2400" dirty="0" smtClean="0">
              <a:solidFill>
                <a:srgbClr val="0000FF"/>
              </a:solidFill>
            </a:endParaRPr>
          </a:p>
          <a:p>
            <a:r>
              <a:rPr lang="en-US" dirty="0" smtClean="0"/>
              <a:t>	  </a:t>
            </a:r>
          </a:p>
          <a:p>
            <a:r>
              <a:rPr lang="en-US" dirty="0" smtClean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 rot="10800000">
            <a:off x="1547889" y="2560059"/>
            <a:ext cx="442280" cy="36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0800000">
            <a:off x="1545005" y="407292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59452">
            <a:off x="4703070" y="1448424"/>
            <a:ext cx="251643" cy="33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‘</a:t>
            </a:r>
            <a:endParaRPr lang="en-US" sz="1600" b="1" dirty="0"/>
          </a:p>
        </p:txBody>
      </p:sp>
      <p:sp>
        <p:nvSpPr>
          <p:cNvPr id="8" name="TextBox 7"/>
          <p:cNvSpPr txBox="1"/>
          <p:nvPr/>
        </p:nvSpPr>
        <p:spPr>
          <a:xfrm rot="10800000">
            <a:off x="1799687" y="5156615"/>
            <a:ext cx="442280" cy="36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0800000">
            <a:off x="1922301" y="5152894"/>
            <a:ext cx="442280" cy="36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59452">
            <a:off x="4650387" y="1845336"/>
            <a:ext cx="251643" cy="33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‘</a:t>
            </a:r>
            <a:endParaRPr lang="en-US" sz="1600" b="1" dirty="0"/>
          </a:p>
        </p:txBody>
      </p:sp>
      <p:sp>
        <p:nvSpPr>
          <p:cNvPr id="11" name="Horizontal Scroll 10"/>
          <p:cNvSpPr/>
          <p:nvPr/>
        </p:nvSpPr>
        <p:spPr>
          <a:xfrm rot="19845771">
            <a:off x="-40165" y="2646390"/>
            <a:ext cx="8957744" cy="1317139"/>
          </a:xfrm>
          <a:prstGeom prst="horizontalScroll">
            <a:avLst/>
          </a:prstGeom>
          <a:solidFill>
            <a:srgbClr val="FFFF00">
              <a:alpha val="83000"/>
            </a:srgbClr>
          </a:solidFill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800000"/>
                </a:solidFill>
                <a:latin typeface="Comic Sans MS"/>
              </a:rPr>
              <a:t>The X(3915) is an intriguing puzzle</a:t>
            </a:r>
            <a:endParaRPr lang="en-US" sz="3200" dirty="0">
              <a:solidFill>
                <a:srgbClr val="800000"/>
              </a:solidFill>
              <a:latin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629" y="0"/>
            <a:ext cx="8229600" cy="1143000"/>
          </a:xfrm>
        </p:spPr>
        <p:txBody>
          <a:bodyPr/>
          <a:lstStyle/>
          <a:p>
            <a:r>
              <a:rPr lang="en-US" dirty="0" smtClean="0"/>
              <a:t>The Y(4260)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494" y="1799109"/>
            <a:ext cx="2837195" cy="38850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96480" y="2214084"/>
            <a:ext cx="584916" cy="24622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 smtClean="0"/>
              <a:t>Y(4260)</a:t>
            </a:r>
            <a:endParaRPr lang="en-US" sz="1000" dirty="0"/>
          </a:p>
        </p:txBody>
      </p:sp>
      <p:cxnSp>
        <p:nvCxnSpPr>
          <p:cNvPr id="5" name="Straight Arrow Connector 4"/>
          <p:cNvCxnSpPr/>
          <p:nvPr/>
        </p:nvCxnSpPr>
        <p:spPr>
          <a:xfrm rot="16200000" flipH="1">
            <a:off x="2596606" y="3692507"/>
            <a:ext cx="2403960" cy="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798587" y="4011372"/>
            <a:ext cx="599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Symbol"/>
              </a:rPr>
              <a:t>π</a:t>
            </a:r>
            <a:r>
              <a:rPr lang="en-US" baseline="30000" dirty="0" err="1" smtClean="0">
                <a:solidFill>
                  <a:srgbClr val="FF0000"/>
                </a:solidFill>
                <a:latin typeface="Symbol"/>
              </a:rPr>
              <a:t>+</a:t>
            </a:r>
            <a:r>
              <a:rPr lang="en-US" dirty="0" err="1" smtClean="0">
                <a:solidFill>
                  <a:srgbClr val="FF0000"/>
                </a:solidFill>
                <a:latin typeface="Symbol"/>
              </a:rPr>
              <a:t>π</a:t>
            </a:r>
            <a:r>
              <a:rPr lang="en-US" baseline="30000" dirty="0" smtClean="0">
                <a:solidFill>
                  <a:srgbClr val="FF0000"/>
                </a:solidFill>
                <a:latin typeface="Symbol"/>
              </a:rPr>
              <a:t>-</a:t>
            </a:r>
            <a:endParaRPr lang="en-US" baseline="30000" dirty="0">
              <a:solidFill>
                <a:srgbClr val="FF0000"/>
              </a:solidFill>
              <a:latin typeface="Symbo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068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The Y(4260) </a:t>
            </a:r>
            <a:br>
              <a:rPr lang="en-US" dirty="0" smtClean="0"/>
            </a:br>
            <a:r>
              <a:rPr lang="en-US" sz="2222" dirty="0" smtClean="0"/>
              <a:t>--discovered at Babar--</a:t>
            </a:r>
            <a:endParaRPr lang="en-US" sz="2222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50" y="1855780"/>
            <a:ext cx="7708900" cy="4775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143000"/>
            <a:ext cx="29934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BaBar</a:t>
            </a:r>
            <a:r>
              <a:rPr lang="en-US" sz="3600" dirty="0" smtClean="0"/>
              <a:t> detector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13" y="0"/>
            <a:ext cx="8229600" cy="94129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found by </a:t>
            </a:r>
            <a:r>
              <a:rPr lang="en-US" dirty="0" err="1" smtClean="0">
                <a:solidFill>
                  <a:srgbClr val="000090"/>
                </a:solidFill>
              </a:rPr>
              <a:t>BaBar</a:t>
            </a:r>
            <a:r>
              <a:rPr lang="en-US" dirty="0" smtClean="0">
                <a:solidFill>
                  <a:srgbClr val="000090"/>
                </a:solidFill>
              </a:rPr>
              <a:t> in </a:t>
            </a:r>
            <a:r>
              <a:rPr lang="en-US" dirty="0" err="1" smtClean="0">
                <a:solidFill>
                  <a:srgbClr val="000090"/>
                </a:solidFill>
              </a:rPr>
              <a:t>e</a:t>
            </a:r>
            <a:r>
              <a:rPr lang="en-US" baseline="30000" dirty="0" err="1" smtClean="0">
                <a:solidFill>
                  <a:srgbClr val="000090"/>
                </a:solidFill>
              </a:rPr>
              <a:t>+</a:t>
            </a:r>
            <a:r>
              <a:rPr lang="en-US" dirty="0" err="1" smtClean="0">
                <a:solidFill>
                  <a:srgbClr val="000090"/>
                </a:solidFill>
              </a:rPr>
              <a:t>e</a:t>
            </a:r>
            <a:r>
              <a:rPr lang="en-US" baseline="30000" dirty="0" smtClean="0">
                <a:solidFill>
                  <a:srgbClr val="000090"/>
                </a:solidFill>
              </a:rPr>
              <a:t>- </a:t>
            </a:r>
            <a:r>
              <a:rPr lang="en-US" altLang="zh-CN" b="1" dirty="0" err="1" smtClean="0">
                <a:solidFill>
                  <a:srgbClr val="00009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Wingdings"/>
              </a:rPr>
              <a:t></a:t>
            </a:r>
            <a:r>
              <a:rPr lang="en-US" altLang="zh-CN" b="1" dirty="0" smtClean="0">
                <a:solidFill>
                  <a:srgbClr val="00009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 </a:t>
            </a:r>
            <a:r>
              <a:rPr lang="en-US" altLang="zh-CN" b="1" dirty="0" smtClean="0">
                <a:solidFill>
                  <a:srgbClr val="000090"/>
                </a:solidFill>
                <a:latin typeface="Symbol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γ</a:t>
            </a:r>
            <a:r>
              <a:rPr lang="en-US" altLang="zh-CN" b="1" baseline="-25000" dirty="0" smtClean="0">
                <a:solidFill>
                  <a:srgbClr val="00009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ISR</a:t>
            </a:r>
            <a:r>
              <a:rPr lang="en-US" altLang="zh-CN" b="1" dirty="0" smtClean="0">
                <a:solidFill>
                  <a:srgbClr val="00009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π</a:t>
            </a:r>
            <a:r>
              <a:rPr lang="en-US" altLang="zh-CN" b="1" baseline="30000" dirty="0" smtClean="0">
                <a:solidFill>
                  <a:srgbClr val="00009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+</a:t>
            </a:r>
            <a:r>
              <a:rPr lang="en-US" altLang="zh-CN" b="1" dirty="0" smtClean="0">
                <a:solidFill>
                  <a:srgbClr val="00009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π</a:t>
            </a:r>
            <a:r>
              <a:rPr lang="en-US" altLang="zh-CN" b="1" baseline="30000" dirty="0" smtClean="0">
                <a:solidFill>
                  <a:srgbClr val="00009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-</a:t>
            </a:r>
            <a:r>
              <a:rPr lang="en-US" altLang="zh-CN" b="1" dirty="0" smtClean="0">
                <a:solidFill>
                  <a:srgbClr val="00009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J/ψ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464" y="1152468"/>
            <a:ext cx="5562600" cy="287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59034" y="2051649"/>
            <a:ext cx="1908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/>
              </a:rPr>
              <a:t>σ</a:t>
            </a:r>
            <a:r>
              <a:rPr lang="en-US" dirty="0" err="1" smtClean="0"/>
              <a:t>(e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hadrons)</a:t>
            </a:r>
            <a:endParaRPr lang="en-US" dirty="0"/>
          </a:p>
        </p:txBody>
      </p:sp>
      <p:pic>
        <p:nvPicPr>
          <p:cNvPr id="12" name="Picture 17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1676" y="1412918"/>
            <a:ext cx="2020397" cy="116526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22" name="TextBox 21"/>
          <p:cNvSpPr txBox="1"/>
          <p:nvPr/>
        </p:nvSpPr>
        <p:spPr>
          <a:xfrm>
            <a:off x="5336876" y="1627550"/>
            <a:ext cx="315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α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426602" y="3842765"/>
            <a:ext cx="1068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-25000" dirty="0" err="1" smtClean="0"/>
              <a:t>cm</a:t>
            </a:r>
            <a:r>
              <a:rPr lang="en-US" dirty="0" smtClean="0"/>
              <a:t> (</a:t>
            </a:r>
            <a:r>
              <a:rPr lang="en-US" dirty="0" err="1" smtClean="0"/>
              <a:t>GeV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eihai-2018-olsen-lect4-v3" id="{7068B684-DA10-4646-ACAB-8A3DE2B35FFA}" vid="{30D6ECCB-EF47-A246-840A-40B1E5D89F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Weihai-2018-olsen-lect4-v3</Template>
  <TotalTime>37</TotalTime>
  <Words>7093</Words>
  <Application>Microsoft Macintosh PowerPoint</Application>
  <PresentationFormat>On-screen Show (4:3)</PresentationFormat>
  <Paragraphs>2416</Paragraphs>
  <Slides>159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159</vt:i4>
      </vt:variant>
    </vt:vector>
  </HeadingPairs>
  <TitlesOfParts>
    <vt:vector size="180" baseType="lpstr">
      <vt:lpstr>Arial Unicode MS</vt:lpstr>
      <vt:lpstr>Berlin Sans FB</vt:lpstr>
      <vt:lpstr>Calibri</vt:lpstr>
      <vt:lpstr>Colonna MT</vt:lpstr>
      <vt:lpstr>Comic Sans MS</vt:lpstr>
      <vt:lpstr>Georgia</vt:lpstr>
      <vt:lpstr>Lucida Grande</vt:lpstr>
      <vt:lpstr>MS PGothic</vt:lpstr>
      <vt:lpstr>ＭＳ Ｐゴシック</vt:lpstr>
      <vt:lpstr>SimHei</vt:lpstr>
      <vt:lpstr>SimSun</vt:lpstr>
      <vt:lpstr>Symbol</vt:lpstr>
      <vt:lpstr>Tahoma</vt:lpstr>
      <vt:lpstr>Times New Roman</vt:lpstr>
      <vt:lpstr>Wingdings</vt:lpstr>
      <vt:lpstr>宋体</vt:lpstr>
      <vt:lpstr>新細明體</vt:lpstr>
      <vt:lpstr>Arial</vt:lpstr>
      <vt:lpstr>Office Theme</vt:lpstr>
      <vt:lpstr>Equation</vt:lpstr>
      <vt:lpstr>Photo Editor Photo</vt:lpstr>
      <vt:lpstr>Hadron Spectroscopy</vt:lpstr>
      <vt:lpstr>1st lecture: particle zoo  quarks</vt:lpstr>
      <vt:lpstr>2nd lecture: hadrons &amp; the quark model</vt:lpstr>
      <vt:lpstr>3rd lecture: charmonium</vt:lpstr>
      <vt:lpstr>3rd lecture: charmonium</vt:lpstr>
      <vt:lpstr>Lesson from 20th century charmonium</vt:lpstr>
      <vt:lpstr>Lesson from 20th century experiments</vt:lpstr>
      <vt:lpstr>example: 1st observation of the ηc’</vt:lpstr>
      <vt:lpstr>1st observation of the ηc’</vt:lpstr>
      <vt:lpstr>Bingo!</vt:lpstr>
      <vt:lpstr>20TH century expectations for 21st century charmonium physics</vt:lpstr>
      <vt:lpstr>21st century:  reality strikes</vt:lpstr>
      <vt:lpstr>21st century:  reality strikes</vt:lpstr>
      <vt:lpstr>A new spectroscopy?</vt:lpstr>
      <vt:lpstr>A new spectroscopy?</vt:lpstr>
      <vt:lpstr>Today’s lecture</vt:lpstr>
      <vt:lpstr>Discovery of the X(3872)</vt:lpstr>
      <vt:lpstr>Select BKψ’;   ψ’π+π-J/ψ</vt:lpstr>
      <vt:lpstr>mysterious satellite peak of the ψ’</vt:lpstr>
      <vt:lpstr>X(3872) seen in many experiments</vt:lpstr>
      <vt:lpstr>X(3872) width is narrow</vt:lpstr>
      <vt:lpstr>PowerPoint Presentation</vt:lpstr>
      <vt:lpstr>spin of X(3872) established as J=1 Parity established as P=+1</vt:lpstr>
      <vt:lpstr>the χc1 1++ cc state?</vt:lpstr>
      <vt:lpstr>Is the X(3872) the χc1 1++ cc state?</vt:lpstr>
      <vt:lpstr>π+π- system in X3872π+π- J/ψ  comes from ρπ+π- established</vt:lpstr>
      <vt:lpstr>π+π- system in X3872π+π- J/ψ  comes from ρπ+π- established</vt:lpstr>
      <vt:lpstr>π+π- system in X3872π+π- J/ψ  comes from ρπ+π- established</vt:lpstr>
      <vt:lpstr>χc1ρJ/ψ violates Isospin</vt:lpstr>
      <vt:lpstr>Is the X(3872) the χc1 1++ cc state?</vt:lpstr>
      <vt:lpstr>X(3872)ωJ/ψ seen</vt:lpstr>
      <vt:lpstr>Strong decays to D0D*0</vt:lpstr>
      <vt:lpstr>X(3872) decay channels</vt:lpstr>
      <vt:lpstr>Is the X(3872) the χc1 1++ cc state?</vt:lpstr>
      <vt:lpstr>Is the X(3872) the χc1 1++ cc state?</vt:lpstr>
      <vt:lpstr>not a good fit</vt:lpstr>
      <vt:lpstr>Is the X(3872) the χc1 1++ cc state?</vt:lpstr>
      <vt:lpstr>if not the χc1, what?</vt:lpstr>
      <vt:lpstr>M(X3872)≈mD0 + mD*0</vt:lpstr>
      <vt:lpstr>a deuteron-like molecule?</vt:lpstr>
      <vt:lpstr>An old idea </vt:lpstr>
      <vt:lpstr>An old idea </vt:lpstr>
      <vt:lpstr>X(3872) as a deuteron-like DD* molecule</vt:lpstr>
      <vt:lpstr>X(3872) as a deuteron-like DD* molecule</vt:lpstr>
      <vt:lpstr>DD* molecule vs cc meson</vt:lpstr>
      <vt:lpstr>pp  X(3872) + … at high energy</vt:lpstr>
      <vt:lpstr>at LHC: X3872 produced like ψ’; not like 3He</vt:lpstr>
      <vt:lpstr>is X(3872) a deuteron-like molecule?</vt:lpstr>
      <vt:lpstr>is X(3872) a deuteron-like molecule?</vt:lpstr>
      <vt:lpstr>if not a molecule, what?</vt:lpstr>
      <vt:lpstr>Colored diquarks in QCD</vt:lpstr>
      <vt:lpstr>1st, a quick review quark-antiquarks</vt:lpstr>
      <vt:lpstr>QCD diquarks?</vt:lpstr>
      <vt:lpstr>QCD diquarks?</vt:lpstr>
      <vt:lpstr>good diquarks           bad diquarks</vt:lpstr>
      <vt:lpstr>in color space: diquark ≈ antiquark</vt:lpstr>
      <vt:lpstr>multiquark states from diquarks &amp; diantiquarks</vt:lpstr>
      <vt:lpstr>X(3872) as a diquark – diantiquark?</vt:lpstr>
      <vt:lpstr>look for related tetraquarks</vt:lpstr>
      <vt:lpstr>charged partners of the X(3872)?</vt:lpstr>
      <vt:lpstr>QM mixture of DD* &amp; a cc?</vt:lpstr>
      <vt:lpstr>X(3872) questions to be answered:</vt:lpstr>
      <vt:lpstr>Search for other states</vt:lpstr>
      <vt:lpstr>The X(3915)</vt:lpstr>
      <vt:lpstr>BKX; XωJ/ψπ+π-π0J/ψ</vt:lpstr>
      <vt:lpstr>Why ω J/ψ ?</vt:lpstr>
      <vt:lpstr>Study of  BKωJ/ψ decays</vt:lpstr>
      <vt:lpstr>M(ω J/ψ)</vt:lpstr>
      <vt:lpstr>X(3915)ωJ/ψ also seen by BaBar </vt:lpstr>
      <vt:lpstr>Also seen in γγωJ/ψ</vt:lpstr>
      <vt:lpstr>BaBar measurements determine JPC=0++</vt:lpstr>
      <vt:lpstr>properties of the X(3915)</vt:lpstr>
      <vt:lpstr>X(3915) = χc0 charmonium state?</vt:lpstr>
      <vt:lpstr>X(3915) = χc0 charmonium state?</vt:lpstr>
      <vt:lpstr>χc0DD should be large</vt:lpstr>
      <vt:lpstr> no sign of X(3915)  DD ?</vt:lpstr>
      <vt:lpstr>X(3915) = χc0 charmonium state?</vt:lpstr>
      <vt:lpstr>χc0ωJ/ψ should be tiny     </vt:lpstr>
      <vt:lpstr>X(3915) = χc0 charmonium state?</vt:lpstr>
      <vt:lpstr>X(3915) = χc0 charmonium state?</vt:lpstr>
      <vt:lpstr>not a good fit</vt:lpstr>
      <vt:lpstr>2017 news: Belle finds the “real” χc0 </vt:lpstr>
      <vt:lpstr>2017 news: Belle finds the “real” χc0 </vt:lpstr>
      <vt:lpstr>Bingo!</vt:lpstr>
      <vt:lpstr>If X(3915) ≠ χc0, what is it?</vt:lpstr>
      <vt:lpstr>Possibilities</vt:lpstr>
      <vt:lpstr>PowerPoint Presentation</vt:lpstr>
      <vt:lpstr>no pion exchange between 0- and 0-</vt:lpstr>
      <vt:lpstr>π-exchange: DD*=OK;  DD or DsDs=NG</vt:lpstr>
      <vt:lpstr>PowerPoint Presentation</vt:lpstr>
      <vt:lpstr>how does a JPC=0++, M=3915 MeV cscs tetraquark decay?</vt:lpstr>
      <vt:lpstr>X(3915)ηcη</vt:lpstr>
      <vt:lpstr>PowerPoint Presentation</vt:lpstr>
      <vt:lpstr>3915 MeV is too light for a 0++ hybrid</vt:lpstr>
      <vt:lpstr>What is the X(3915)?</vt:lpstr>
      <vt:lpstr>What is the X(3915)?</vt:lpstr>
      <vt:lpstr>The Y(4260)</vt:lpstr>
      <vt:lpstr>The Y(4260)  --discovered at Babar--</vt:lpstr>
      <vt:lpstr>found by BaBar in e+e-  γISRπ+π-J/ψ</vt:lpstr>
      <vt:lpstr>found by BaBar in e+e-  γISRπ+π-J/ψ</vt:lpstr>
      <vt:lpstr>found by BaBar in e+e-  γISRπ+π-J/ψ</vt:lpstr>
      <vt:lpstr>What is the Y(4260)?</vt:lpstr>
      <vt:lpstr> Y(4260)  π+π-J/ψ confirmed by Belle</vt:lpstr>
      <vt:lpstr> Y(4260)  π+π-J/ψ confirmed by Belle</vt:lpstr>
      <vt:lpstr>other resonances in e+e-  γISRπ+π-ψ’</vt:lpstr>
      <vt:lpstr>PowerPoint Presentation</vt:lpstr>
      <vt:lpstr>PowerPoint Presentation</vt:lpstr>
      <vt:lpstr>PowerPoint Presentation</vt:lpstr>
      <vt:lpstr>Yes</vt:lpstr>
      <vt:lpstr>“ϒ(5S)” π-Zb1,2</vt:lpstr>
      <vt:lpstr>PowerPoint Presentation</vt:lpstr>
      <vt:lpstr>look at M(πhb(1P)) and M(πhb(2P))   </vt:lpstr>
      <vt:lpstr>PowerPoint Presentation</vt:lpstr>
      <vt:lpstr>PowerPoint Presentation</vt:lpstr>
      <vt:lpstr>ϒ(5S)→B*B(*)π: Signal Region </vt:lpstr>
      <vt:lpstr>ϒ(5S)→B*B(*)π: Results</vt:lpstr>
      <vt:lpstr>B-B* &amp; B*-B* molecules??</vt:lpstr>
      <vt:lpstr>Zb1 &amp; Zb2,  “smoking guns” for non-qq mesons</vt:lpstr>
      <vt:lpstr>Are there c-quark versions of Zb’s</vt:lpstr>
      <vt:lpstr> run BEPCII/BESIII as a Y(4260) factory</vt:lpstr>
      <vt:lpstr>e+e-  π+π- J/ψ “Dalitz plot”</vt:lpstr>
      <vt:lpstr>e+e-  π+π- J/ψ “Dalitz plot”</vt:lpstr>
      <vt:lpstr>e+e-  π+π- J/ψ “Dalitz plot”</vt:lpstr>
      <vt:lpstr>e+e-  π+π- J/ψ “Dalitz plot”</vt:lpstr>
      <vt:lpstr>  π+J/ψ</vt:lpstr>
      <vt:lpstr>Zc(3900) also seen by Belle</vt:lpstr>
      <vt:lpstr>PowerPoint Presentation</vt:lpstr>
      <vt:lpstr>JP of the Zc(3900)?</vt:lpstr>
      <vt:lpstr>Are there others?</vt:lpstr>
      <vt:lpstr>Study Y(4260)π+π- hc decays</vt:lpstr>
      <vt:lpstr>detecting hc charmonium states at BESIII </vt:lpstr>
      <vt:lpstr>detecting hc charmonium states at BESIII </vt:lpstr>
      <vt:lpstr>Y(4260)π+π- hc Dalitz plot</vt:lpstr>
      <vt:lpstr>Y(4260)π+Zc(4020)-</vt:lpstr>
      <vt:lpstr>Observation of Zc(4020)D*D*</vt:lpstr>
      <vt:lpstr> Zc states seen at BESIII</vt:lpstr>
      <vt:lpstr>PowerPoint Presentation</vt:lpstr>
      <vt:lpstr> New last year (from BESIII):  other Y(4260) decay modes</vt:lpstr>
      <vt:lpstr>Radiative decays?  Y(4260)γ π+π-J/ψ?</vt:lpstr>
      <vt:lpstr>Y(4260)ωχc0??</vt:lpstr>
      <vt:lpstr>Y(4260)ηJ/ψ ?</vt:lpstr>
      <vt:lpstr>e+e-π+π-hc</vt:lpstr>
      <vt:lpstr>The Y(4260) is not a single BW resonance! </vt:lpstr>
      <vt:lpstr>Y(4260): mass  lower &amp; width  narrower</vt:lpstr>
      <vt:lpstr>Y(4260): mass  lower &amp; width  narrower</vt:lpstr>
      <vt:lpstr>Y(4260): mass  lower &amp; width  narrower</vt:lpstr>
      <vt:lpstr>What is the Y(4260)?</vt:lpstr>
      <vt:lpstr>some proposed models</vt:lpstr>
      <vt:lpstr>Models for the Y(4260) I</vt:lpstr>
      <vt:lpstr>Models for the Y(4260) II</vt:lpstr>
      <vt:lpstr>Models for the Y(4260) III</vt:lpstr>
      <vt:lpstr>Models for the Y(4260) IV</vt:lpstr>
      <vt:lpstr>Testing Y(4260) models against data</vt:lpstr>
      <vt:lpstr>Partner states?</vt:lpstr>
      <vt:lpstr>Bf(Y(4260)ππJ/ψ) vs Bf(Y(4260)ωχc0)</vt:lpstr>
      <vt:lpstr>What is the Y(4260)?</vt:lpstr>
      <vt:lpstr>Big job/opportunity for BESIII</vt:lpstr>
      <vt:lpstr>Summary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Hadron Spectroscopy</dc:title>
  <dc:creator>Microsoft Office User</dc:creator>
  <cp:lastModifiedBy>Microsoft Office User</cp:lastModifiedBy>
  <cp:revision>5</cp:revision>
  <dcterms:created xsi:type="dcterms:W3CDTF">2018-08-19T02:01:12Z</dcterms:created>
  <dcterms:modified xsi:type="dcterms:W3CDTF">2018-08-19T02:38:56Z</dcterms:modified>
</cp:coreProperties>
</file>