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2" r:id="rId1"/>
  </p:sldMasterIdLst>
  <p:notesMasterIdLst>
    <p:notesMasterId r:id="rId57"/>
  </p:notesMasterIdLst>
  <p:sldIdLst>
    <p:sldId id="257" r:id="rId2"/>
    <p:sldId id="258" r:id="rId3"/>
    <p:sldId id="400" r:id="rId4"/>
    <p:sldId id="624" r:id="rId5"/>
    <p:sldId id="579" r:id="rId6"/>
    <p:sldId id="503" r:id="rId7"/>
    <p:sldId id="594" r:id="rId8"/>
    <p:sldId id="623" r:id="rId9"/>
    <p:sldId id="637" r:id="rId10"/>
    <p:sldId id="638" r:id="rId11"/>
    <p:sldId id="646" r:id="rId12"/>
    <p:sldId id="647" r:id="rId13"/>
    <p:sldId id="648" r:id="rId14"/>
    <p:sldId id="649" r:id="rId15"/>
    <p:sldId id="650" r:id="rId16"/>
    <p:sldId id="651" r:id="rId17"/>
    <p:sldId id="652" r:id="rId18"/>
    <p:sldId id="653" r:id="rId19"/>
    <p:sldId id="628" r:id="rId20"/>
    <p:sldId id="629" r:id="rId21"/>
    <p:sldId id="630" r:id="rId22"/>
    <p:sldId id="631" r:id="rId23"/>
    <p:sldId id="632" r:id="rId24"/>
    <p:sldId id="633" r:id="rId25"/>
    <p:sldId id="634" r:id="rId26"/>
    <p:sldId id="641" r:id="rId27"/>
    <p:sldId id="642" r:id="rId28"/>
    <p:sldId id="643" r:id="rId29"/>
    <p:sldId id="635" r:id="rId30"/>
    <p:sldId id="636" r:id="rId31"/>
    <p:sldId id="621" r:id="rId32"/>
    <p:sldId id="625" r:id="rId33"/>
    <p:sldId id="626" r:id="rId34"/>
    <p:sldId id="627" r:id="rId35"/>
    <p:sldId id="622" r:id="rId36"/>
    <p:sldId id="655" r:id="rId37"/>
    <p:sldId id="656" r:id="rId38"/>
    <p:sldId id="657" r:id="rId39"/>
    <p:sldId id="658" r:id="rId40"/>
    <p:sldId id="609" r:id="rId41"/>
    <p:sldId id="619" r:id="rId42"/>
    <p:sldId id="611" r:id="rId43"/>
    <p:sldId id="654" r:id="rId44"/>
    <p:sldId id="612" r:id="rId45"/>
    <p:sldId id="613" r:id="rId46"/>
    <p:sldId id="614" r:id="rId47"/>
    <p:sldId id="620" r:id="rId48"/>
    <p:sldId id="616" r:id="rId49"/>
    <p:sldId id="617" r:id="rId50"/>
    <p:sldId id="618" r:id="rId51"/>
    <p:sldId id="600" r:id="rId52"/>
    <p:sldId id="439" r:id="rId53"/>
    <p:sldId id="644" r:id="rId54"/>
    <p:sldId id="640" r:id="rId55"/>
    <p:sldId id="645" r:id="rId56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8" autoAdjust="0"/>
    <p:restoredTop sz="92525" autoAdjust="0"/>
  </p:normalViewPr>
  <p:slideViewPr>
    <p:cSldViewPr>
      <p:cViewPr>
        <p:scale>
          <a:sx n="90" d="100"/>
          <a:sy n="90" d="100"/>
        </p:scale>
        <p:origin x="2104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25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1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BD1E15-863E-4F97-B378-87F6E3E969E2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D64879FE-E7CF-4403-A5B6-EF0D63E098EC}">
      <dgm:prSet phldrT="[文本]" custT="1"/>
      <dgm:spPr/>
      <dgm:t>
        <a:bodyPr/>
        <a:lstStyle/>
        <a:p>
          <a:r>
            <a:rPr lang="en-US" altLang="zh-CN" sz="2000" dirty="0" smtClean="0"/>
            <a:t>Y(4260)?</a:t>
          </a:r>
          <a:endParaRPr lang="zh-CN" altLang="en-US" sz="2000" dirty="0"/>
        </a:p>
      </dgm:t>
    </dgm:pt>
    <dgm:pt modelId="{27638921-4AF0-4643-8902-00134D1B2B7E}" type="parTrans" cxnId="{F341EBEB-8AF4-41FA-A0E2-AF7605CD2D9C}">
      <dgm:prSet/>
      <dgm:spPr/>
      <dgm:t>
        <a:bodyPr/>
        <a:lstStyle/>
        <a:p>
          <a:endParaRPr lang="zh-CN" altLang="en-US"/>
        </a:p>
      </dgm:t>
    </dgm:pt>
    <dgm:pt modelId="{3A714381-9766-4747-9442-D924EA1F6A4D}" type="sibTrans" cxnId="{F341EBEB-8AF4-41FA-A0E2-AF7605CD2D9C}">
      <dgm:prSet custT="1"/>
      <dgm:spPr>
        <a:solidFill>
          <a:schemeClr val="accent1">
            <a:tint val="60000"/>
            <a:hueOff val="0"/>
            <a:satOff val="0"/>
            <a:lumOff val="0"/>
            <a:alpha val="32000"/>
          </a:schemeClr>
        </a:solidFill>
        <a:ln>
          <a:solidFill>
            <a:schemeClr val="accent1"/>
          </a:solidFill>
          <a:prstDash val="dash"/>
        </a:ln>
      </dgm:spPr>
      <dgm:t>
        <a:bodyPr/>
        <a:lstStyle/>
        <a:p>
          <a:r>
            <a:rPr lang="en-US" altLang="zh-CN" sz="2000" b="1" dirty="0" smtClean="0">
              <a:solidFill>
                <a:schemeClr val="tx1"/>
              </a:solidFill>
            </a:rPr>
            <a:t>?</a:t>
          </a:r>
          <a:endParaRPr lang="zh-CN" altLang="en-US" sz="2000" b="1" dirty="0">
            <a:solidFill>
              <a:schemeClr val="tx1"/>
            </a:solidFill>
          </a:endParaRPr>
        </a:p>
      </dgm:t>
    </dgm:pt>
    <dgm:pt modelId="{DC663B0C-F837-4CE4-BD9B-9F95F5214FD9}">
      <dgm:prSet phldrT="[文本]" custT="1"/>
      <dgm:spPr/>
      <dgm:t>
        <a:bodyPr/>
        <a:lstStyle/>
        <a:p>
          <a:r>
            <a:rPr lang="en-US" altLang="zh-CN" sz="2000" dirty="0" err="1" smtClean="0"/>
            <a:t>Zc</a:t>
          </a:r>
          <a:r>
            <a:rPr lang="en-US" altLang="zh-CN" sz="2000" dirty="0" smtClean="0"/>
            <a:t>(3900)</a:t>
          </a:r>
          <a:r>
            <a:rPr lang="zh-CN" altLang="en-US" sz="2000" dirty="0" smtClean="0"/>
            <a:t/>
          </a:r>
          <a:br>
            <a:rPr lang="zh-CN" altLang="en-US" sz="2000" dirty="0" smtClean="0"/>
          </a:br>
          <a:r>
            <a:rPr lang="en-US" altLang="zh-CN" sz="2000" dirty="0" err="1" smtClean="0"/>
            <a:t>Zc</a:t>
          </a:r>
          <a:r>
            <a:rPr lang="en-US" altLang="zh-CN" sz="2000" dirty="0" smtClean="0"/>
            <a:t>(3885)</a:t>
          </a:r>
          <a:endParaRPr lang="zh-CN" altLang="en-US" sz="2000" dirty="0"/>
        </a:p>
      </dgm:t>
    </dgm:pt>
    <dgm:pt modelId="{1F866DEC-AF76-4EF9-A2A9-2A3CA864470D}" type="parTrans" cxnId="{FA2B925B-584D-4B05-B1DD-B12127397AAE}">
      <dgm:prSet/>
      <dgm:spPr/>
      <dgm:t>
        <a:bodyPr/>
        <a:lstStyle/>
        <a:p>
          <a:endParaRPr lang="zh-CN" altLang="en-US"/>
        </a:p>
      </dgm:t>
    </dgm:pt>
    <dgm:pt modelId="{DD3677E0-2D43-4319-B001-62ABF049E283}" type="sibTrans" cxnId="{FA2B925B-584D-4B05-B1DD-B12127397AAE}">
      <dgm:prSet custT="1"/>
      <dgm:spPr>
        <a:solidFill>
          <a:schemeClr val="accent1">
            <a:tint val="60000"/>
            <a:hueOff val="0"/>
            <a:satOff val="0"/>
            <a:lumOff val="0"/>
            <a:alpha val="25000"/>
          </a:schemeClr>
        </a:solidFill>
        <a:ln>
          <a:solidFill>
            <a:schemeClr val="accent1"/>
          </a:solidFill>
          <a:prstDash val="dash"/>
        </a:ln>
      </dgm:spPr>
      <dgm:t>
        <a:bodyPr/>
        <a:lstStyle/>
        <a:p>
          <a:r>
            <a:rPr lang="en-US" altLang="zh-CN" sz="2000" b="1" smtClean="0">
              <a:solidFill>
                <a:schemeClr val="tx1"/>
              </a:solidFill>
            </a:rPr>
            <a:t>?</a:t>
          </a:r>
          <a:endParaRPr lang="zh-CN" altLang="en-US" sz="2000" b="1" dirty="0">
            <a:solidFill>
              <a:schemeClr val="tx1"/>
            </a:solidFill>
          </a:endParaRPr>
        </a:p>
      </dgm:t>
    </dgm:pt>
    <dgm:pt modelId="{AEEC6AF0-D5B5-4D42-B3DB-CD3052FA39BD}">
      <dgm:prSet phldrT="[文本]" custT="1"/>
      <dgm:spPr/>
      <dgm:t>
        <a:bodyPr/>
        <a:lstStyle/>
        <a:p>
          <a:r>
            <a:rPr lang="en-US" altLang="zh-CN" sz="2000" dirty="0" smtClean="0"/>
            <a:t>X(3872)</a:t>
          </a:r>
          <a:endParaRPr lang="zh-CN" altLang="en-US" sz="2000" dirty="0"/>
        </a:p>
      </dgm:t>
    </dgm:pt>
    <dgm:pt modelId="{30C352FA-78DE-4102-9403-573361DE7D8E}" type="parTrans" cxnId="{CAA36C5E-6503-4E05-9C17-1448D335C4C0}">
      <dgm:prSet/>
      <dgm:spPr/>
      <dgm:t>
        <a:bodyPr/>
        <a:lstStyle/>
        <a:p>
          <a:endParaRPr lang="zh-CN" altLang="en-US"/>
        </a:p>
      </dgm:t>
    </dgm:pt>
    <dgm:pt modelId="{648D2A39-54D7-4BCB-A514-9949B98D1794}" type="sibTrans" cxnId="{CAA36C5E-6503-4E05-9C17-1448D335C4C0}">
      <dgm:prSet custT="1"/>
      <dgm:spPr>
        <a:ln>
          <a:solidFill>
            <a:schemeClr val="tx1"/>
          </a:solidFill>
          <a:prstDash val="dash"/>
        </a:ln>
      </dgm:spPr>
      <dgm:t>
        <a:bodyPr lIns="0"/>
        <a:lstStyle/>
        <a:p>
          <a:r>
            <a:rPr lang="en-US" altLang="zh-CN" sz="1800" b="1" dirty="0" smtClean="0">
              <a:solidFill>
                <a:schemeClr val="tx1"/>
              </a:solidFill>
            </a:rPr>
            <a:t>?</a:t>
          </a:r>
          <a:endParaRPr lang="zh-CN" altLang="en-US" sz="3200" b="1" dirty="0">
            <a:solidFill>
              <a:schemeClr val="tx1"/>
            </a:solidFill>
          </a:endParaRPr>
        </a:p>
      </dgm:t>
    </dgm:pt>
    <dgm:pt modelId="{96DCFEE4-D179-425B-8CE4-1978F7A1567C}" type="pres">
      <dgm:prSet presAssocID="{BDBD1E15-863E-4F97-B378-87F6E3E969E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1653DD39-A5B2-4D8E-A218-918A6B965959}" type="pres">
      <dgm:prSet presAssocID="{D64879FE-E7CF-4403-A5B6-EF0D63E098EC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F003E6F-8787-410D-A13D-1F31AF2BF563}" type="pres">
      <dgm:prSet presAssocID="{3A714381-9766-4747-9442-D924EA1F6A4D}" presName="sibTrans" presStyleLbl="sibTrans2D1" presStyleIdx="0" presStyleCnt="3"/>
      <dgm:spPr/>
      <dgm:t>
        <a:bodyPr/>
        <a:lstStyle/>
        <a:p>
          <a:endParaRPr lang="zh-CN" altLang="en-US"/>
        </a:p>
      </dgm:t>
    </dgm:pt>
    <dgm:pt modelId="{66C7366B-0A67-487F-BA62-56A4FD46879F}" type="pres">
      <dgm:prSet presAssocID="{3A714381-9766-4747-9442-D924EA1F6A4D}" presName="connectorText" presStyleLbl="sibTrans2D1" presStyleIdx="0" presStyleCnt="3"/>
      <dgm:spPr/>
      <dgm:t>
        <a:bodyPr/>
        <a:lstStyle/>
        <a:p>
          <a:endParaRPr lang="zh-CN" altLang="en-US"/>
        </a:p>
      </dgm:t>
    </dgm:pt>
    <dgm:pt modelId="{598604E4-DEFE-4914-9234-1AFE792B84F9}" type="pres">
      <dgm:prSet presAssocID="{DC663B0C-F837-4CE4-BD9B-9F95F5214FD9}" presName="node" presStyleLbl="node1" presStyleIdx="1" presStyleCnt="3" custScaleX="10058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E97E52C-2401-4A86-88BE-B0EE4C77E3C5}" type="pres">
      <dgm:prSet presAssocID="{DD3677E0-2D43-4319-B001-62ABF049E283}" presName="sibTrans" presStyleLbl="sibTrans2D1" presStyleIdx="1" presStyleCnt="3"/>
      <dgm:spPr/>
      <dgm:t>
        <a:bodyPr/>
        <a:lstStyle/>
        <a:p>
          <a:endParaRPr lang="zh-CN" altLang="en-US"/>
        </a:p>
      </dgm:t>
    </dgm:pt>
    <dgm:pt modelId="{D74A1061-A843-4FF0-9A14-0B4763B2DC4E}" type="pres">
      <dgm:prSet presAssocID="{DD3677E0-2D43-4319-B001-62ABF049E283}" presName="connectorText" presStyleLbl="sibTrans2D1" presStyleIdx="1" presStyleCnt="3"/>
      <dgm:spPr/>
      <dgm:t>
        <a:bodyPr/>
        <a:lstStyle/>
        <a:p>
          <a:endParaRPr lang="zh-CN" altLang="en-US"/>
        </a:p>
      </dgm:t>
    </dgm:pt>
    <dgm:pt modelId="{D9EB2382-5CCD-4245-8859-32611E5EB820}" type="pres">
      <dgm:prSet presAssocID="{AEEC6AF0-D5B5-4D42-B3DB-CD3052FA39B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758A9C4-4416-4D82-AE2B-6E9DECB998D9}" type="pres">
      <dgm:prSet presAssocID="{648D2A39-54D7-4BCB-A514-9949B98D1794}" presName="sibTrans" presStyleLbl="sibTrans2D1" presStyleIdx="2" presStyleCnt="3"/>
      <dgm:spPr/>
      <dgm:t>
        <a:bodyPr/>
        <a:lstStyle/>
        <a:p>
          <a:endParaRPr lang="zh-CN" altLang="en-US"/>
        </a:p>
      </dgm:t>
    </dgm:pt>
    <dgm:pt modelId="{10DE0ACD-CA97-45A2-9D93-796031ABABA8}" type="pres">
      <dgm:prSet presAssocID="{648D2A39-54D7-4BCB-A514-9949B98D1794}" presName="connectorText" presStyleLbl="sibTrans2D1" presStyleIdx="2" presStyleCnt="3"/>
      <dgm:spPr/>
      <dgm:t>
        <a:bodyPr/>
        <a:lstStyle/>
        <a:p>
          <a:endParaRPr lang="zh-CN" altLang="en-US"/>
        </a:p>
      </dgm:t>
    </dgm:pt>
  </dgm:ptLst>
  <dgm:cxnLst>
    <dgm:cxn modelId="{A7D2916C-4A1F-AC47-90D6-E970B403928E}" type="presOf" srcId="{D64879FE-E7CF-4403-A5B6-EF0D63E098EC}" destId="{1653DD39-A5B2-4D8E-A218-918A6B965959}" srcOrd="0" destOrd="0" presId="urn:microsoft.com/office/officeart/2005/8/layout/cycle7"/>
    <dgm:cxn modelId="{185BC18F-3283-6141-B660-4ED214195389}" type="presOf" srcId="{648D2A39-54D7-4BCB-A514-9949B98D1794}" destId="{D758A9C4-4416-4D82-AE2B-6E9DECB998D9}" srcOrd="0" destOrd="0" presId="urn:microsoft.com/office/officeart/2005/8/layout/cycle7"/>
    <dgm:cxn modelId="{F341EBEB-8AF4-41FA-A0E2-AF7605CD2D9C}" srcId="{BDBD1E15-863E-4F97-B378-87F6E3E969E2}" destId="{D64879FE-E7CF-4403-A5B6-EF0D63E098EC}" srcOrd="0" destOrd="0" parTransId="{27638921-4AF0-4643-8902-00134D1B2B7E}" sibTransId="{3A714381-9766-4747-9442-D924EA1F6A4D}"/>
    <dgm:cxn modelId="{7108E9ED-4806-474D-8DA5-06790EE3F23E}" type="presOf" srcId="{DD3677E0-2D43-4319-B001-62ABF049E283}" destId="{D74A1061-A843-4FF0-9A14-0B4763B2DC4E}" srcOrd="1" destOrd="0" presId="urn:microsoft.com/office/officeart/2005/8/layout/cycle7"/>
    <dgm:cxn modelId="{23043B63-1DC7-C34C-8AF0-533F82105921}" type="presOf" srcId="{DD3677E0-2D43-4319-B001-62ABF049E283}" destId="{BE97E52C-2401-4A86-88BE-B0EE4C77E3C5}" srcOrd="0" destOrd="0" presId="urn:microsoft.com/office/officeart/2005/8/layout/cycle7"/>
    <dgm:cxn modelId="{26B1D27D-E250-0E46-A21A-00ABDFCEC743}" type="presOf" srcId="{BDBD1E15-863E-4F97-B378-87F6E3E969E2}" destId="{96DCFEE4-D179-425B-8CE4-1978F7A1567C}" srcOrd="0" destOrd="0" presId="urn:microsoft.com/office/officeart/2005/8/layout/cycle7"/>
    <dgm:cxn modelId="{8A9C7DF1-F328-E44B-B5A1-EFB71917E66F}" type="presOf" srcId="{AEEC6AF0-D5B5-4D42-B3DB-CD3052FA39BD}" destId="{D9EB2382-5CCD-4245-8859-32611E5EB820}" srcOrd="0" destOrd="0" presId="urn:microsoft.com/office/officeart/2005/8/layout/cycle7"/>
    <dgm:cxn modelId="{CAA36C5E-6503-4E05-9C17-1448D335C4C0}" srcId="{BDBD1E15-863E-4F97-B378-87F6E3E969E2}" destId="{AEEC6AF0-D5B5-4D42-B3DB-CD3052FA39BD}" srcOrd="2" destOrd="0" parTransId="{30C352FA-78DE-4102-9403-573361DE7D8E}" sibTransId="{648D2A39-54D7-4BCB-A514-9949B98D1794}"/>
    <dgm:cxn modelId="{2589F208-F538-9148-9FA2-11083BC6FECE}" type="presOf" srcId="{DC663B0C-F837-4CE4-BD9B-9F95F5214FD9}" destId="{598604E4-DEFE-4914-9234-1AFE792B84F9}" srcOrd="0" destOrd="0" presId="urn:microsoft.com/office/officeart/2005/8/layout/cycle7"/>
    <dgm:cxn modelId="{B9C3B871-6B86-0044-AF72-478C7DE8C119}" type="presOf" srcId="{3A714381-9766-4747-9442-D924EA1F6A4D}" destId="{66C7366B-0A67-487F-BA62-56A4FD46879F}" srcOrd="1" destOrd="0" presId="urn:microsoft.com/office/officeart/2005/8/layout/cycle7"/>
    <dgm:cxn modelId="{FA2B925B-584D-4B05-B1DD-B12127397AAE}" srcId="{BDBD1E15-863E-4F97-B378-87F6E3E969E2}" destId="{DC663B0C-F837-4CE4-BD9B-9F95F5214FD9}" srcOrd="1" destOrd="0" parTransId="{1F866DEC-AF76-4EF9-A2A9-2A3CA864470D}" sibTransId="{DD3677E0-2D43-4319-B001-62ABF049E283}"/>
    <dgm:cxn modelId="{59AEBD82-0031-9C4C-A39B-F831337A6347}" type="presOf" srcId="{648D2A39-54D7-4BCB-A514-9949B98D1794}" destId="{10DE0ACD-CA97-45A2-9D93-796031ABABA8}" srcOrd="1" destOrd="0" presId="urn:microsoft.com/office/officeart/2005/8/layout/cycle7"/>
    <dgm:cxn modelId="{53AC93B3-0F6B-9F4B-A9D9-5807501DE715}" type="presOf" srcId="{3A714381-9766-4747-9442-D924EA1F6A4D}" destId="{0F003E6F-8787-410D-A13D-1F31AF2BF563}" srcOrd="0" destOrd="0" presId="urn:microsoft.com/office/officeart/2005/8/layout/cycle7"/>
    <dgm:cxn modelId="{BBE25DB2-C143-6041-9830-9EF746DDE8AA}" type="presParOf" srcId="{96DCFEE4-D179-425B-8CE4-1978F7A1567C}" destId="{1653DD39-A5B2-4D8E-A218-918A6B965959}" srcOrd="0" destOrd="0" presId="urn:microsoft.com/office/officeart/2005/8/layout/cycle7"/>
    <dgm:cxn modelId="{E0D126FF-6602-DD41-9C74-3AA0A4186453}" type="presParOf" srcId="{96DCFEE4-D179-425B-8CE4-1978F7A1567C}" destId="{0F003E6F-8787-410D-A13D-1F31AF2BF563}" srcOrd="1" destOrd="0" presId="urn:microsoft.com/office/officeart/2005/8/layout/cycle7"/>
    <dgm:cxn modelId="{45B471EE-EF97-8D43-AD76-C821A1F71DBD}" type="presParOf" srcId="{0F003E6F-8787-410D-A13D-1F31AF2BF563}" destId="{66C7366B-0A67-487F-BA62-56A4FD46879F}" srcOrd="0" destOrd="0" presId="urn:microsoft.com/office/officeart/2005/8/layout/cycle7"/>
    <dgm:cxn modelId="{EB931AA7-3B99-A34A-9F51-816F0810179D}" type="presParOf" srcId="{96DCFEE4-D179-425B-8CE4-1978F7A1567C}" destId="{598604E4-DEFE-4914-9234-1AFE792B84F9}" srcOrd="2" destOrd="0" presId="urn:microsoft.com/office/officeart/2005/8/layout/cycle7"/>
    <dgm:cxn modelId="{A63290F8-F6AE-6446-A9DB-69B939FE9B78}" type="presParOf" srcId="{96DCFEE4-D179-425B-8CE4-1978F7A1567C}" destId="{BE97E52C-2401-4A86-88BE-B0EE4C77E3C5}" srcOrd="3" destOrd="0" presId="urn:microsoft.com/office/officeart/2005/8/layout/cycle7"/>
    <dgm:cxn modelId="{130E1B4B-A8F5-3140-8F90-E9456FD874E7}" type="presParOf" srcId="{BE97E52C-2401-4A86-88BE-B0EE4C77E3C5}" destId="{D74A1061-A843-4FF0-9A14-0B4763B2DC4E}" srcOrd="0" destOrd="0" presId="urn:microsoft.com/office/officeart/2005/8/layout/cycle7"/>
    <dgm:cxn modelId="{77ADC6F4-7069-BA44-8186-C03BCDD77E23}" type="presParOf" srcId="{96DCFEE4-D179-425B-8CE4-1978F7A1567C}" destId="{D9EB2382-5CCD-4245-8859-32611E5EB820}" srcOrd="4" destOrd="0" presId="urn:microsoft.com/office/officeart/2005/8/layout/cycle7"/>
    <dgm:cxn modelId="{0D899B73-98FB-B640-9B9C-89E7DCD6441D}" type="presParOf" srcId="{96DCFEE4-D179-425B-8CE4-1978F7A1567C}" destId="{D758A9C4-4416-4D82-AE2B-6E9DECB998D9}" srcOrd="5" destOrd="0" presId="urn:microsoft.com/office/officeart/2005/8/layout/cycle7"/>
    <dgm:cxn modelId="{D854ABD7-9CF9-804B-B2F4-35BCE1158945}" type="presParOf" srcId="{D758A9C4-4416-4D82-AE2B-6E9DECB998D9}" destId="{10DE0ACD-CA97-45A2-9D93-796031ABABA8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53DD39-A5B2-4D8E-A218-918A6B965959}">
      <dsp:nvSpPr>
        <dsp:cNvPr id="0" name=""/>
        <dsp:cNvSpPr/>
      </dsp:nvSpPr>
      <dsp:spPr>
        <a:xfrm>
          <a:off x="1345066" y="829"/>
          <a:ext cx="1312759" cy="6563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kern="1200" dirty="0" smtClean="0"/>
            <a:t>Y(4260)?</a:t>
          </a:r>
          <a:endParaRPr lang="zh-CN" altLang="en-US" sz="2000" kern="1200" dirty="0"/>
        </a:p>
      </dsp:txBody>
      <dsp:txXfrm>
        <a:off x="1364291" y="20054"/>
        <a:ext cx="1274309" cy="617929"/>
      </dsp:txXfrm>
    </dsp:sp>
    <dsp:sp modelId="{0F003E6F-8787-410D-A13D-1F31AF2BF563}">
      <dsp:nvSpPr>
        <dsp:cNvPr id="0" name=""/>
        <dsp:cNvSpPr/>
      </dsp:nvSpPr>
      <dsp:spPr>
        <a:xfrm rot="3600000">
          <a:off x="2202811" y="1153161"/>
          <a:ext cx="681543" cy="22973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 val="32000"/>
          </a:schemeClr>
        </a:solidFill>
        <a:ln>
          <a:solidFill>
            <a:schemeClr val="accent1"/>
          </a:solidFill>
          <a:prstDash val="dash"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kern="1200" dirty="0" smtClean="0">
              <a:solidFill>
                <a:schemeClr val="tx1"/>
              </a:solidFill>
            </a:rPr>
            <a:t>?</a:t>
          </a:r>
          <a:endParaRPr lang="zh-CN" altLang="en-US" sz="2000" b="1" kern="1200" dirty="0">
            <a:solidFill>
              <a:schemeClr val="tx1"/>
            </a:solidFill>
          </a:endParaRPr>
        </a:p>
      </dsp:txBody>
      <dsp:txXfrm>
        <a:off x="2271731" y="1199107"/>
        <a:ext cx="543703" cy="137840"/>
      </dsp:txXfrm>
    </dsp:sp>
    <dsp:sp modelId="{598604E4-DEFE-4914-9234-1AFE792B84F9}">
      <dsp:nvSpPr>
        <dsp:cNvPr id="0" name=""/>
        <dsp:cNvSpPr/>
      </dsp:nvSpPr>
      <dsp:spPr>
        <a:xfrm>
          <a:off x="2425481" y="1878847"/>
          <a:ext cx="1320478" cy="6563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kern="1200" dirty="0" err="1" smtClean="0"/>
            <a:t>Zc</a:t>
          </a:r>
          <a:r>
            <a:rPr lang="en-US" altLang="zh-CN" sz="2000" kern="1200" dirty="0" smtClean="0"/>
            <a:t>(3900)</a:t>
          </a:r>
          <a:r>
            <a:rPr lang="zh-CN" altLang="en-US" sz="2000" kern="1200" dirty="0" smtClean="0"/>
            <a:t/>
          </a:r>
          <a:br>
            <a:rPr lang="zh-CN" altLang="en-US" sz="2000" kern="1200" dirty="0" smtClean="0"/>
          </a:br>
          <a:r>
            <a:rPr lang="en-US" altLang="zh-CN" sz="2000" kern="1200" dirty="0" err="1" smtClean="0"/>
            <a:t>Zc</a:t>
          </a:r>
          <a:r>
            <a:rPr lang="en-US" altLang="zh-CN" sz="2000" kern="1200" dirty="0" smtClean="0"/>
            <a:t>(3885)</a:t>
          </a:r>
          <a:endParaRPr lang="zh-CN" altLang="en-US" sz="2000" kern="1200" dirty="0"/>
        </a:p>
      </dsp:txBody>
      <dsp:txXfrm>
        <a:off x="2444706" y="1898072"/>
        <a:ext cx="1282028" cy="617929"/>
      </dsp:txXfrm>
    </dsp:sp>
    <dsp:sp modelId="{BE97E52C-2401-4A86-88BE-B0EE4C77E3C5}">
      <dsp:nvSpPr>
        <dsp:cNvPr id="0" name=""/>
        <dsp:cNvSpPr/>
      </dsp:nvSpPr>
      <dsp:spPr>
        <a:xfrm rot="10800000">
          <a:off x="1658744" y="2092170"/>
          <a:ext cx="681543" cy="22973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 val="25000"/>
          </a:schemeClr>
        </a:solidFill>
        <a:ln>
          <a:solidFill>
            <a:schemeClr val="accent1"/>
          </a:solidFill>
          <a:prstDash val="dash"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kern="1200" smtClean="0">
              <a:solidFill>
                <a:schemeClr val="tx1"/>
              </a:solidFill>
            </a:rPr>
            <a:t>?</a:t>
          </a:r>
          <a:endParaRPr lang="zh-CN" altLang="en-US" sz="2000" b="1" kern="1200" dirty="0">
            <a:solidFill>
              <a:schemeClr val="tx1"/>
            </a:solidFill>
          </a:endParaRPr>
        </a:p>
      </dsp:txBody>
      <dsp:txXfrm rot="10800000">
        <a:off x="1727664" y="2138116"/>
        <a:ext cx="543703" cy="137840"/>
      </dsp:txXfrm>
    </dsp:sp>
    <dsp:sp modelId="{D9EB2382-5CCD-4245-8859-32611E5EB820}">
      <dsp:nvSpPr>
        <dsp:cNvPr id="0" name=""/>
        <dsp:cNvSpPr/>
      </dsp:nvSpPr>
      <dsp:spPr>
        <a:xfrm>
          <a:off x="260792" y="1878847"/>
          <a:ext cx="1312759" cy="6563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kern="1200" dirty="0" smtClean="0"/>
            <a:t>X(3872)</a:t>
          </a:r>
          <a:endParaRPr lang="zh-CN" altLang="en-US" sz="2000" kern="1200" dirty="0"/>
        </a:p>
      </dsp:txBody>
      <dsp:txXfrm>
        <a:off x="280017" y="1898072"/>
        <a:ext cx="1274309" cy="617929"/>
      </dsp:txXfrm>
    </dsp:sp>
    <dsp:sp modelId="{D758A9C4-4416-4D82-AE2B-6E9DECB998D9}">
      <dsp:nvSpPr>
        <dsp:cNvPr id="0" name=""/>
        <dsp:cNvSpPr/>
      </dsp:nvSpPr>
      <dsp:spPr>
        <a:xfrm rot="18000000">
          <a:off x="1118537" y="1153161"/>
          <a:ext cx="681543" cy="22973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  <a:prstDash val="dash"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b="1" kern="1200" dirty="0" smtClean="0">
              <a:solidFill>
                <a:schemeClr val="tx1"/>
              </a:solidFill>
            </a:rPr>
            <a:t>?</a:t>
          </a:r>
          <a:endParaRPr lang="zh-CN" altLang="en-US" sz="3200" b="1" kern="1200" dirty="0">
            <a:solidFill>
              <a:schemeClr val="tx1"/>
            </a:solidFill>
          </a:endParaRPr>
        </a:p>
      </dsp:txBody>
      <dsp:txXfrm>
        <a:off x="1187457" y="1199107"/>
        <a:ext cx="543703" cy="1378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BA1186-82AB-49E1-9DBD-49AB7393EC39}" type="datetimeFigureOut">
              <a:rPr lang="zh-CN" altLang="en-US" smtClean="0"/>
              <a:t>2018/7/30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20908A-8CF3-4E83-B613-5D51D1CAB9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688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20908A-8CF3-4E83-B613-5D51D1CAB9B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4710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20908A-8CF3-4E83-B613-5D51D1CAB9BC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1444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12657169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085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20908A-8CF3-4E83-B613-5D51D1CAB9BC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47696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20908A-8CF3-4E83-B613-5D51D1CAB9BC}" type="slidenum">
              <a:rPr lang="zh-CN" altLang="en-US" smtClean="0"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3525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20908A-8CF3-4E83-B613-5D51D1CAB9BC}" type="slidenum">
              <a:rPr lang="zh-CN" altLang="en-US" smtClean="0"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965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20908A-8CF3-4E83-B613-5D51D1CAB9B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690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36833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20908A-8CF3-4E83-B613-5D51D1CAB9BC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516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微软雅黑" panose="020B0503020204020204" pitchFamily="34" charset="-122"/>
                <a:ea typeface="+mn-ea"/>
                <a:cs typeface="+mn-cs"/>
              </a:rPr>
              <a:t>Those discoveries of exotic hadron candidates have expanded our understanding of the strong interactions to a new region</a:t>
            </a:r>
          </a:p>
          <a:p>
            <a:endParaRPr lang="en-US" altLang="zh-CN" sz="1200" b="0" i="0" u="none" strike="noStrike" kern="1200" baseline="0" dirty="0" smtClean="0">
              <a:solidFill>
                <a:schemeClr val="tx1"/>
              </a:solidFill>
              <a:latin typeface="微软雅黑" panose="020B0503020204020204" pitchFamily="34" charset="-122"/>
              <a:ea typeface="+mn-ea"/>
              <a:cs typeface="+mn-cs"/>
            </a:endParaRP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微软雅黑" panose="020B0503020204020204" pitchFamily="34" charset="-122"/>
                <a:ea typeface="+mn-ea"/>
                <a:cs typeface="+mn-cs"/>
              </a:rPr>
              <a:t>However, what is the nature of those exotic? There’s still no answer</a:t>
            </a:r>
          </a:p>
          <a:p>
            <a:endParaRPr lang="en-US" altLang="zh-CN" sz="1200" b="0" i="0" u="none" strike="noStrike" kern="1200" baseline="0" dirty="0" smtClean="0">
              <a:solidFill>
                <a:schemeClr val="tx1"/>
              </a:solidFill>
              <a:latin typeface="微软雅黑" panose="020B0503020204020204" pitchFamily="34" charset="-122"/>
              <a:ea typeface="+mn-ea"/>
              <a:cs typeface="+mn-cs"/>
            </a:endParaRP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微软雅黑" panose="020B0503020204020204" pitchFamily="34" charset="-122"/>
                <a:ea typeface="+mn-ea"/>
                <a:cs typeface="+mn-cs"/>
              </a:rPr>
              <a:t>We should pay attention to an obvious fact that 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Many new observations are near thresholds.</a:t>
            </a:r>
          </a:p>
          <a:p>
            <a:endPara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To have a complete picture, more clues are needed</a:t>
            </a:r>
            <a:r>
              <a:rPr lang="en-US" altLang="zh-CN" sz="1200" b="1" baseline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from world-wide experimental research , development of models, and Lattice calculations.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1" baseline="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baseline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 may add one thing is, recently, there’re several recent theoretical works propose to study the photon production of Pc and </a:t>
            </a:r>
            <a:r>
              <a:rPr lang="en-US" altLang="zh-CN" sz="1200" b="1" baseline="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Zc</a:t>
            </a:r>
            <a:r>
              <a:rPr lang="en-US" altLang="zh-CN" sz="1200" b="1" baseline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. The new experiment at j-lab is coming. We might have some insights in a near future.</a:t>
            </a:r>
            <a:endParaRPr lang="zh-CN" altLang="en-US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200" b="0" i="0" u="none" strike="noStrike" kern="1200" baseline="0" dirty="0" smtClean="0">
              <a:solidFill>
                <a:schemeClr val="tx1"/>
              </a:solidFill>
              <a:latin typeface="微软雅黑" panose="020B0503020204020204" pitchFamily="34" charset="-122"/>
              <a:ea typeface="+mn-ea"/>
              <a:cs typeface="+mn-cs"/>
            </a:endParaRPr>
          </a:p>
          <a:p>
            <a:endParaRPr lang="en-US" altLang="zh-CN" sz="1200" b="0" i="0" u="none" strike="noStrike" kern="1200" baseline="0" dirty="0" smtClean="0">
              <a:solidFill>
                <a:schemeClr val="tx1"/>
              </a:solidFill>
              <a:latin typeface="微软雅黑" panose="020B0503020204020204" pitchFamily="34" charset="-122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/>
          <a:lstStyle/>
          <a:p>
            <a:fld id="{2AE08C08-2553-4F8C-91E4-E5957D77035E}" type="slidenum">
              <a:rPr lang="zh-CN" altLang="en-US" smtClean="0"/>
              <a:pPr/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83633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56211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86448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20908A-8CF3-4E83-B613-5D51D1CAB9BC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812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20908A-8CF3-4E83-B613-5D51D1CAB9BC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902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1"/>
          <p:cNvSpPr>
            <a:spLocks noGrp="1"/>
          </p:cNvSpPr>
          <p:nvPr>
            <p:ph type="dt" sz="half" idx="10"/>
          </p:nvPr>
        </p:nvSpPr>
        <p:spPr>
          <a:xfrm>
            <a:off x="15244" y="6582490"/>
            <a:ext cx="1905000" cy="238762"/>
          </a:xfrm>
        </p:spPr>
        <p:txBody>
          <a:bodyPr/>
          <a:lstStyle/>
          <a:p>
            <a:pPr>
              <a:defRPr/>
            </a:pPr>
            <a:r>
              <a:rPr lang="zh-CN" altLang="en-US" smtClean="0">
                <a:solidFill>
                  <a:srgbClr val="FFFFFF">
                    <a:lumMod val="65000"/>
                  </a:srgbClr>
                </a:solidFill>
              </a:rPr>
              <a:t>吕晓睿</a:t>
            </a:r>
            <a:endParaRPr lang="en-US" altLang="zh-CN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11"/>
          </p:nvPr>
        </p:nvSpPr>
        <p:spPr>
          <a:xfrm>
            <a:off x="2040469" y="6568099"/>
            <a:ext cx="6075675" cy="289901"/>
          </a:xfrm>
        </p:spPr>
        <p:txBody>
          <a:bodyPr/>
          <a:lstStyle/>
          <a:p>
            <a:pPr>
              <a:defRPr/>
            </a:pPr>
            <a:r>
              <a:rPr lang="en-US" altLang="zh-CN" smtClean="0">
                <a:solidFill>
                  <a:srgbClr val="FFFFFF">
                    <a:lumMod val="65000"/>
                  </a:srgbClr>
                </a:solidFill>
              </a:rPr>
              <a:t>July 30, 2018, Weihai</a:t>
            </a:r>
            <a:endParaRPr lang="en-US" altLang="zh-CN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9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369297" y="6476592"/>
            <a:ext cx="658198" cy="395291"/>
          </a:xfrm>
        </p:spPr>
        <p:txBody>
          <a:bodyPr/>
          <a:lstStyle/>
          <a:p>
            <a:fld id="{1A7A8874-ED4A-4EC3-85F4-6C08755B3D65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5347933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title"/>
          </p:nvPr>
        </p:nvSpPr>
        <p:spPr>
          <a:xfrm>
            <a:off x="669727" y="312540"/>
            <a:ext cx="7804547" cy="1518047"/>
          </a:xfrm>
          <a:prstGeom prst="rect">
            <a:avLst/>
          </a:prstGeom>
        </p:spPr>
        <p:txBody>
          <a:bodyPr lIns="0" tIns="0" rIns="0" bIns="0"/>
          <a:lstStyle>
            <a:lvl1pPr defTabSz="410730">
              <a:defRPr sz="56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lang="zh-CN" altLang="en-US" sz="5600" smtClean="0"/>
              <a:t>单击此处编辑母版标题样式</a:t>
            </a:r>
            <a:endParaRPr sz="5600"/>
          </a:p>
        </p:txBody>
      </p:sp>
      <p:sp>
        <p:nvSpPr>
          <p:cNvPr id="26" name="Shape 26"/>
          <p:cNvSpPr>
            <a:spLocks noGrp="1"/>
          </p:cNvSpPr>
          <p:nvPr>
            <p:ph type="body" idx="1"/>
          </p:nvPr>
        </p:nvSpPr>
        <p:spPr>
          <a:xfrm>
            <a:off x="669727" y="1830587"/>
            <a:ext cx="7804547" cy="4420195"/>
          </a:xfrm>
          <a:prstGeom prst="rect">
            <a:avLst/>
          </a:prstGeom>
        </p:spPr>
        <p:txBody>
          <a:bodyPr lIns="0" tIns="0" rIns="0" bIns="0" anchor="ctr"/>
          <a:lstStyle>
            <a:lvl1pPr marL="312512" indent="-312512" defTabSz="410730">
              <a:spcBef>
                <a:spcPts val="2953"/>
              </a:spcBef>
              <a:buSzPct val="75000"/>
              <a:buFontTx/>
              <a:defRPr sz="2500">
                <a:latin typeface="+mn-lt"/>
                <a:ea typeface="+mn-ea"/>
                <a:cs typeface="+mn-cs"/>
                <a:sym typeface="Helvetica Light"/>
              </a:defRPr>
            </a:lvl1pPr>
            <a:lvl2pPr marL="625024" indent="-312512" defTabSz="410730">
              <a:spcBef>
                <a:spcPts val="2953"/>
              </a:spcBef>
              <a:buSzPct val="75000"/>
              <a:buFontTx/>
              <a:buChar char="•"/>
              <a:defRPr sz="2500">
                <a:latin typeface="+mn-lt"/>
                <a:ea typeface="+mn-ea"/>
                <a:cs typeface="+mn-cs"/>
                <a:sym typeface="Helvetica Light"/>
              </a:defRPr>
            </a:lvl2pPr>
            <a:lvl3pPr indent="-312512" defTabSz="410730">
              <a:spcBef>
                <a:spcPts val="2953"/>
              </a:spcBef>
              <a:buSzPct val="75000"/>
              <a:buFontTx/>
              <a:defRPr sz="2500">
                <a:latin typeface="+mn-lt"/>
                <a:ea typeface="+mn-ea"/>
                <a:cs typeface="+mn-cs"/>
                <a:sym typeface="Helvetica Light"/>
              </a:defRPr>
            </a:lvl3pPr>
            <a:lvl4pPr marL="1250048" indent="-312512" defTabSz="410730">
              <a:spcBef>
                <a:spcPts val="2953"/>
              </a:spcBef>
              <a:buSzPct val="75000"/>
              <a:buFontTx/>
              <a:buChar char="•"/>
              <a:defRPr sz="2500">
                <a:latin typeface="+mn-lt"/>
                <a:ea typeface="+mn-ea"/>
                <a:cs typeface="+mn-cs"/>
                <a:sym typeface="Helvetica Light"/>
              </a:defRPr>
            </a:lvl4pPr>
            <a:lvl5pPr marL="1562560" indent="-312512" defTabSz="410730">
              <a:spcBef>
                <a:spcPts val="2953"/>
              </a:spcBef>
              <a:buSzPct val="75000"/>
              <a:buFontTx/>
              <a:buChar char="•"/>
              <a:defRPr sz="25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lang="zh-CN" altLang="en-US" sz="2500" smtClean="0"/>
              <a:t>单击此处编辑母版文本样式</a:t>
            </a:r>
          </a:p>
          <a:p>
            <a:pPr lvl="1">
              <a:defRPr sz="1800"/>
            </a:pPr>
            <a:r>
              <a:rPr lang="zh-CN" altLang="en-US" sz="2500" smtClean="0"/>
              <a:t>二级</a:t>
            </a:r>
          </a:p>
          <a:p>
            <a:pPr lvl="2">
              <a:defRPr sz="1800"/>
            </a:pPr>
            <a:r>
              <a:rPr lang="zh-CN" altLang="en-US" sz="2500" smtClean="0"/>
              <a:t>三级</a:t>
            </a:r>
          </a:p>
          <a:p>
            <a:pPr lvl="3">
              <a:defRPr sz="1800"/>
            </a:pPr>
            <a:r>
              <a:rPr lang="zh-CN" altLang="en-US" sz="2500" smtClean="0"/>
              <a:t>四级</a:t>
            </a:r>
          </a:p>
          <a:p>
            <a:pPr lvl="4">
              <a:defRPr sz="1800"/>
            </a:pPr>
            <a:r>
              <a:rPr lang="zh-CN" altLang="en-US" sz="2500" smtClean="0"/>
              <a:t>五级</a:t>
            </a:r>
            <a:endParaRPr sz="250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-69304" y="6597353"/>
            <a:ext cx="1905000" cy="313184"/>
          </a:xfrm>
          <a:prstGeom prst="rect">
            <a:avLst/>
          </a:prstGeom>
          <a:ln/>
        </p:spPr>
        <p:txBody>
          <a:bodyPr/>
          <a:lstStyle>
            <a:lvl1pPr algn="l">
              <a:defRPr sz="1400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zh-CN" altLang="en-US" smtClean="0"/>
              <a:t>吕晓睿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97353"/>
            <a:ext cx="3392016" cy="313184"/>
          </a:xfrm>
          <a:prstGeom prst="rect">
            <a:avLst/>
          </a:prstGeom>
          <a:ln/>
        </p:spPr>
        <p:txBody>
          <a:bodyPr/>
          <a:lstStyle>
            <a:lvl1pPr>
              <a:defRPr sz="1400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altLang="zh-CN" smtClean="0"/>
              <a:t>July 30, 2018, Weihai</a:t>
            </a: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75512" y="6597352"/>
            <a:ext cx="1905000" cy="288032"/>
          </a:xfrm>
          <a:prstGeom prst="rect">
            <a:avLst/>
          </a:prstGeom>
          <a:ln/>
        </p:spPr>
        <p:txBody>
          <a:bodyPr/>
          <a:lstStyle>
            <a:lvl1pPr algn="r">
              <a:defRPr sz="20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6018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-69304" y="6597353"/>
            <a:ext cx="1905000" cy="313184"/>
          </a:xfrm>
          <a:prstGeom prst="rect">
            <a:avLst/>
          </a:prstGeom>
          <a:ln/>
        </p:spPr>
        <p:txBody>
          <a:bodyPr/>
          <a:lstStyle>
            <a:lvl1pPr algn="l">
              <a:defRPr sz="1400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zh-CN" altLang="en-US" smtClean="0"/>
              <a:t>吕晓睿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97353"/>
            <a:ext cx="3392016" cy="313184"/>
          </a:xfrm>
          <a:prstGeom prst="rect">
            <a:avLst/>
          </a:prstGeom>
          <a:ln/>
        </p:spPr>
        <p:txBody>
          <a:bodyPr/>
          <a:lstStyle>
            <a:lvl1pPr>
              <a:defRPr sz="1400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altLang="zh-CN" smtClean="0"/>
              <a:t>July 30, 2018, Weihai</a:t>
            </a:r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75512" y="6597352"/>
            <a:ext cx="1905000" cy="288032"/>
          </a:xfrm>
          <a:prstGeom prst="rect">
            <a:avLst/>
          </a:prstGeom>
          <a:ln/>
        </p:spPr>
        <p:txBody>
          <a:bodyPr/>
          <a:lstStyle>
            <a:lvl1pPr algn="r">
              <a:defRPr sz="20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673442" y="14809"/>
            <a:ext cx="7886700" cy="1135813"/>
          </a:xfrm>
        </p:spPr>
        <p:txBody>
          <a:bodyPr/>
          <a:lstStyle>
            <a:lvl1pPr algn="ctr">
              <a:defRPr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8558520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3962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0" y="1371600"/>
            <a:ext cx="3962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87846-16BB-4F01-B81D-CFB0D0A8A31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67400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1033482" y="14809"/>
            <a:ext cx="7354942" cy="1109935"/>
          </a:xfrm>
        </p:spPr>
        <p:txBody>
          <a:bodyPr/>
          <a:lstStyle>
            <a:lvl1pPr algn="ctr">
              <a:defRPr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-69304" y="6597353"/>
            <a:ext cx="1905000" cy="313184"/>
          </a:xfrm>
          <a:prstGeom prst="rect">
            <a:avLst/>
          </a:prstGeom>
          <a:ln/>
        </p:spPr>
        <p:txBody>
          <a:bodyPr/>
          <a:lstStyle>
            <a:lvl1pPr algn="l">
              <a:defRPr sz="1406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zh-CN" altLang="en-US" smtClean="0"/>
              <a:t>吕晓睿</a:t>
            </a:r>
            <a:endParaRPr lang="en-US" dirty="0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97353"/>
            <a:ext cx="3392016" cy="313184"/>
          </a:xfrm>
          <a:prstGeom prst="rect">
            <a:avLst/>
          </a:prstGeom>
          <a:ln/>
        </p:spPr>
        <p:txBody>
          <a:bodyPr/>
          <a:lstStyle>
            <a:lvl1pPr>
              <a:defRPr sz="1406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altLang="zh-CN" smtClean="0"/>
              <a:t>July 30, 2018, Weihai</a:t>
            </a:r>
            <a:endParaRPr lang="en-US" dirty="0"/>
          </a:p>
        </p:txBody>
      </p:sp>
      <p:sp>
        <p:nvSpPr>
          <p:cNvPr id="12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75512" y="6525344"/>
            <a:ext cx="1905000" cy="288032"/>
          </a:xfrm>
          <a:prstGeom prst="rect">
            <a:avLst/>
          </a:prstGeom>
          <a:ln/>
        </p:spPr>
        <p:txBody>
          <a:bodyPr/>
          <a:lstStyle>
            <a:lvl1pPr algn="r">
              <a:defRPr sz="1969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94011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-69304" y="6597353"/>
            <a:ext cx="1905000" cy="313184"/>
          </a:xfrm>
          <a:prstGeom prst="rect">
            <a:avLst/>
          </a:prstGeom>
          <a:ln/>
        </p:spPr>
        <p:txBody>
          <a:bodyPr/>
          <a:lstStyle>
            <a:lvl1pPr algn="l">
              <a:defRPr sz="1406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zh-CN" altLang="en-US" smtClean="0"/>
              <a:t>吕晓睿</a:t>
            </a:r>
            <a:endParaRPr lang="en-US" dirty="0"/>
          </a:p>
        </p:txBody>
      </p:sp>
      <p:sp>
        <p:nvSpPr>
          <p:cNvPr id="14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97353"/>
            <a:ext cx="3392016" cy="313184"/>
          </a:xfrm>
          <a:prstGeom prst="rect">
            <a:avLst/>
          </a:prstGeom>
          <a:ln/>
        </p:spPr>
        <p:txBody>
          <a:bodyPr/>
          <a:lstStyle>
            <a:lvl1pPr>
              <a:defRPr sz="1406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altLang="zh-CN" smtClean="0"/>
              <a:t>July 30, 2018, Weihai</a:t>
            </a:r>
            <a:endParaRPr lang="en-US" dirty="0"/>
          </a:p>
        </p:txBody>
      </p:sp>
      <p:sp>
        <p:nvSpPr>
          <p:cNvPr id="15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75512" y="6525344"/>
            <a:ext cx="1905000" cy="288032"/>
          </a:xfrm>
          <a:prstGeom prst="rect">
            <a:avLst/>
          </a:prstGeom>
          <a:ln/>
        </p:spPr>
        <p:txBody>
          <a:bodyPr/>
          <a:lstStyle>
            <a:lvl1pPr algn="r">
              <a:defRPr sz="1969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191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</p:spPr>
        <p:txBody>
          <a:bodyPr/>
          <a:lstStyle>
            <a:lvl1pPr>
              <a:defRPr sz="1400" b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zh-CN" altLang="en-US" smtClean="0"/>
              <a:t>吕晓睿</a:t>
            </a:r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4114800" cy="365125"/>
          </a:xfrm>
        </p:spPr>
        <p:txBody>
          <a:bodyPr/>
          <a:lstStyle>
            <a:lvl1pPr>
              <a:defRPr sz="1400" b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smtClean="0"/>
              <a:t>July 30, 2018, Weihai</a:t>
            </a: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>
            <a:lvl1pPr>
              <a:defRPr sz="1400" b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5FF649D3-C45C-41B8-9E23-6523DF9C5A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768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-122"/>
              </a:defRPr>
            </a:lvl1pPr>
          </a:lstStyle>
          <a:p>
            <a:pPr>
              <a:defRPr/>
            </a:pPr>
            <a:r>
              <a:rPr lang="zh-CN" altLang="en-US" smtClean="0"/>
              <a:t>吕晓睿</a:t>
            </a:r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-122"/>
              </a:defRPr>
            </a:lvl1pPr>
          </a:lstStyle>
          <a:p>
            <a:pPr>
              <a:defRPr/>
            </a:pPr>
            <a:r>
              <a:rPr lang="en-US" altLang="zh-CN" smtClean="0"/>
              <a:t>July 30, 2018, Weihai</a:t>
            </a:r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308AE-DA7D-2D45-81BC-00BCD8FD01C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52033888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顶部对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286650" cy="129614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defTabSz="410730">
              <a:defRPr sz="225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lang="zh-CN" altLang="en-US" sz="5625" dirty="0" smtClean="0"/>
              <a:t>单击此处编辑母版标题样式</a:t>
            </a:r>
            <a:endParaRPr sz="5625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-69304" y="6597353"/>
            <a:ext cx="1905000" cy="313184"/>
          </a:xfrm>
          <a:prstGeom prst="rect">
            <a:avLst/>
          </a:prstGeom>
          <a:ln/>
        </p:spPr>
        <p:txBody>
          <a:bodyPr/>
          <a:lstStyle>
            <a:lvl1pPr algn="l">
              <a:defRPr sz="1406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zh-CN" altLang="en-US" smtClean="0"/>
              <a:t>吕晓睿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97353"/>
            <a:ext cx="3392016" cy="313184"/>
          </a:xfrm>
          <a:prstGeom prst="rect">
            <a:avLst/>
          </a:prstGeom>
          <a:ln/>
        </p:spPr>
        <p:txBody>
          <a:bodyPr/>
          <a:lstStyle>
            <a:lvl1pPr>
              <a:defRPr sz="1406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altLang="zh-CN" smtClean="0"/>
              <a:t>July 30, 2018, Weihai</a:t>
            </a:r>
            <a:endParaRPr lang="en-US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75512" y="6525344"/>
            <a:ext cx="1905000" cy="288032"/>
          </a:xfrm>
          <a:prstGeom prst="rect">
            <a:avLst/>
          </a:prstGeom>
          <a:ln/>
        </p:spPr>
        <p:txBody>
          <a:bodyPr/>
          <a:lstStyle>
            <a:lvl1pPr algn="r">
              <a:defRPr sz="1969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6705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png"/><Relationship Id="rId1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8301" y="-1"/>
            <a:ext cx="9135699" cy="815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3" tIns="45713" rIns="45713" bIns="45713" anchor="ctr">
            <a:normAutofit/>
          </a:bodyPr>
          <a:lstStyle/>
          <a:p>
            <a:pPr lvl="0">
              <a:defRPr sz="1800"/>
            </a:pPr>
            <a:r>
              <a:rPr sz="4400" dirty="0" err="1"/>
              <a:t>标题文本</a:t>
            </a:r>
            <a:endParaRPr sz="4400" dirty="0"/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227076" y="1059768"/>
            <a:ext cx="8654107" cy="5052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3" tIns="45713" rIns="45713" bIns="45713">
            <a:normAutofit/>
          </a:bodyPr>
          <a:lstStyle/>
          <a:p>
            <a:pPr lvl="0">
              <a:defRPr sz="1800"/>
            </a:pPr>
            <a:r>
              <a:rPr sz="3100" dirty="0" err="1"/>
              <a:t>正文级别</a:t>
            </a:r>
            <a:r>
              <a:rPr sz="3100" dirty="0"/>
              <a:t> 1</a:t>
            </a:r>
          </a:p>
          <a:p>
            <a:pPr lvl="1">
              <a:defRPr sz="1800"/>
            </a:pPr>
            <a:r>
              <a:rPr sz="3100" dirty="0" err="1"/>
              <a:t>正文级别</a:t>
            </a:r>
            <a:r>
              <a:rPr sz="3100" dirty="0"/>
              <a:t> 2</a:t>
            </a:r>
          </a:p>
          <a:p>
            <a:pPr lvl="2">
              <a:defRPr sz="1800"/>
            </a:pPr>
            <a:r>
              <a:rPr sz="3100" dirty="0" err="1"/>
              <a:t>正文级别</a:t>
            </a:r>
            <a:r>
              <a:rPr sz="3100" dirty="0"/>
              <a:t> 3</a:t>
            </a:r>
          </a:p>
          <a:p>
            <a:pPr lvl="3">
              <a:defRPr sz="1800"/>
            </a:pPr>
            <a:r>
              <a:rPr sz="3100" dirty="0" err="1"/>
              <a:t>正文级别</a:t>
            </a:r>
            <a:r>
              <a:rPr sz="3100" dirty="0"/>
              <a:t> 4</a:t>
            </a:r>
          </a:p>
          <a:p>
            <a:pPr lvl="4">
              <a:defRPr sz="1800"/>
            </a:pPr>
            <a:r>
              <a:rPr sz="3100" dirty="0" err="1"/>
              <a:t>正文级别</a:t>
            </a:r>
            <a:r>
              <a:rPr sz="3100" dirty="0"/>
              <a:t> 5</a:t>
            </a:r>
          </a:p>
        </p:txBody>
      </p:sp>
      <p:sp>
        <p:nvSpPr>
          <p:cNvPr id="6" name="Shape 62"/>
          <p:cNvSpPr>
            <a:spLocks noGrp="1"/>
          </p:cNvSpPr>
          <p:nvPr>
            <p:ph type="sldNum" sz="quarter" idx="4"/>
          </p:nvPr>
        </p:nvSpPr>
        <p:spPr>
          <a:xfrm>
            <a:off x="8369297" y="6476592"/>
            <a:ext cx="658198" cy="395291"/>
          </a:xfrm>
          <a:prstGeom prst="rect">
            <a:avLst/>
          </a:prstGeom>
        </p:spPr>
        <p:txBody>
          <a:bodyPr lIns="64291" tIns="32146" rIns="64291" bIns="32146" anchor="t"/>
          <a:lstStyle>
            <a:lvl1pPr defTabSz="642849">
              <a:defRPr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fld id="{86CB4B4D-7CA3-9044-876B-883B54F8677D}" type="slidenum">
              <a:rPr lang="en-US" altLang="zh-CN" kern="0" smtClean="0"/>
              <a:pPr algn="ctr"/>
              <a:t>‹#›</a:t>
            </a:fld>
            <a:endParaRPr lang="en-US" altLang="zh-CN" kern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15244" y="6582490"/>
            <a:ext cx="1905000" cy="238762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algn="ctr" defTabSz="410709"/>
            <a:r>
              <a:rPr lang="zh-CN" altLang="en-US" kern="0" smtClean="0">
                <a:solidFill>
                  <a:srgbClr val="FFFFFF">
                    <a:lumMod val="65000"/>
                  </a:srgbClr>
                </a:solidFill>
                <a:sym typeface="Helvetica Light"/>
              </a:rPr>
              <a:t>吕晓睿</a:t>
            </a:r>
            <a:endParaRPr lang="en-US" altLang="zh-CN" kern="0" dirty="0">
              <a:solidFill>
                <a:srgbClr val="FFFFFF">
                  <a:lumMod val="65000"/>
                </a:srgbClr>
              </a:solidFill>
              <a:sym typeface="Helvetica Light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2040469" y="6568099"/>
            <a:ext cx="6075675" cy="289901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algn="ctr" defTabSz="410709"/>
            <a:r>
              <a:rPr lang="en-US" altLang="zh-CN" kern="0" smtClean="0">
                <a:solidFill>
                  <a:srgbClr val="FFFFFF">
                    <a:lumMod val="65000"/>
                  </a:srgbClr>
                </a:solidFill>
                <a:sym typeface="Helvetica Light"/>
              </a:rPr>
              <a:t>July 30, 2018, Weihai</a:t>
            </a:r>
            <a:endParaRPr lang="en-US" altLang="zh-CN" kern="0" dirty="0">
              <a:solidFill>
                <a:srgbClr val="FFFFFF">
                  <a:lumMod val="65000"/>
                </a:srgbClr>
              </a:solidFill>
              <a:sym typeface="Helvetica Light"/>
            </a:endParaRPr>
          </a:p>
        </p:txBody>
      </p:sp>
      <p:pic>
        <p:nvPicPr>
          <p:cNvPr id="9" name="besIII.png"/>
          <p:cNvPicPr/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4" y="28659"/>
            <a:ext cx="1012613" cy="413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9297" y="0"/>
            <a:ext cx="754943" cy="75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10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2" r:id="rId2"/>
    <p:sldLayoutId id="2147483675" r:id="rId3"/>
    <p:sldLayoutId id="2147483677" r:id="rId4"/>
    <p:sldLayoutId id="2147483679" r:id="rId5"/>
    <p:sldLayoutId id="2147483680" r:id="rId6"/>
    <p:sldLayoutId id="2147483681" r:id="rId7"/>
    <p:sldLayoutId id="2147483682" r:id="rId8"/>
    <p:sldLayoutId id="2147483683" r:id="rId9"/>
  </p:sldLayoutIdLst>
  <p:transition spd="med"/>
  <p:hf hdr="0" dt="0"/>
  <p:txStyles>
    <p:titleStyle>
      <a:lvl1pPr algn="ctr" defTabSz="321424">
        <a:defRPr sz="4400">
          <a:latin typeface="Times New Roman" pitchFamily="18" charset="0"/>
          <a:ea typeface="Times New Roman" pitchFamily="18" charset="0"/>
          <a:cs typeface="Times New Roman" pitchFamily="18" charset="0"/>
          <a:sym typeface="Calibri"/>
        </a:defRPr>
      </a:lvl1pPr>
      <a:lvl2pPr algn="ctr" defTabSz="321424">
        <a:defRPr sz="4400">
          <a:latin typeface="Calibri"/>
          <a:ea typeface="Calibri"/>
          <a:cs typeface="Calibri"/>
          <a:sym typeface="Calibri"/>
        </a:defRPr>
      </a:lvl2pPr>
      <a:lvl3pPr algn="ctr" defTabSz="321424">
        <a:defRPr sz="4400">
          <a:latin typeface="Calibri"/>
          <a:ea typeface="Calibri"/>
          <a:cs typeface="Calibri"/>
          <a:sym typeface="Calibri"/>
        </a:defRPr>
      </a:lvl3pPr>
      <a:lvl4pPr algn="ctr" defTabSz="321424">
        <a:defRPr sz="4400">
          <a:latin typeface="Calibri"/>
          <a:ea typeface="Calibri"/>
          <a:cs typeface="Calibri"/>
          <a:sym typeface="Calibri"/>
        </a:defRPr>
      </a:lvl4pPr>
      <a:lvl5pPr algn="ctr" defTabSz="321424">
        <a:defRPr sz="4400">
          <a:latin typeface="Calibri"/>
          <a:ea typeface="Calibri"/>
          <a:cs typeface="Calibri"/>
          <a:sym typeface="Calibri"/>
        </a:defRPr>
      </a:lvl5pPr>
      <a:lvl6pPr algn="ctr" defTabSz="321424">
        <a:defRPr sz="4400">
          <a:latin typeface="Calibri"/>
          <a:ea typeface="Calibri"/>
          <a:cs typeface="Calibri"/>
          <a:sym typeface="Calibri"/>
        </a:defRPr>
      </a:lvl6pPr>
      <a:lvl7pPr algn="ctr" defTabSz="321424">
        <a:defRPr sz="4400">
          <a:latin typeface="Calibri"/>
          <a:ea typeface="Calibri"/>
          <a:cs typeface="Calibri"/>
          <a:sym typeface="Calibri"/>
        </a:defRPr>
      </a:lvl7pPr>
      <a:lvl8pPr algn="ctr" defTabSz="321424">
        <a:defRPr sz="4400">
          <a:latin typeface="Calibri"/>
          <a:ea typeface="Calibri"/>
          <a:cs typeface="Calibri"/>
          <a:sym typeface="Calibri"/>
        </a:defRPr>
      </a:lvl8pPr>
      <a:lvl9pPr algn="ctr" defTabSz="321424">
        <a:defRPr sz="4400">
          <a:latin typeface="Calibri"/>
          <a:ea typeface="Calibri"/>
          <a:cs typeface="Calibri"/>
          <a:sym typeface="Calibri"/>
        </a:defRPr>
      </a:lvl9pPr>
    </p:titleStyle>
    <p:bodyStyle>
      <a:lvl1pPr marL="331469" indent="-331469" defTabSz="321424">
        <a:spcBef>
          <a:spcPts val="492"/>
        </a:spcBef>
        <a:buSzPct val="100000"/>
        <a:buFont typeface="Arial"/>
        <a:buChar char="•"/>
        <a:defRPr sz="3100">
          <a:latin typeface="Times New Roman" pitchFamily="18" charset="0"/>
          <a:ea typeface="Times New Roman" pitchFamily="18" charset="0"/>
          <a:cs typeface="Times New Roman" pitchFamily="18" charset="0"/>
          <a:sym typeface="Calibri"/>
        </a:defRPr>
      </a:lvl1pPr>
      <a:lvl2pPr marL="637108" indent="-315685" defTabSz="321424">
        <a:spcBef>
          <a:spcPts val="492"/>
        </a:spcBef>
        <a:buSzPct val="100000"/>
        <a:buFont typeface="Arial"/>
        <a:buChar char="–"/>
        <a:defRPr sz="3100">
          <a:latin typeface="Times New Roman" pitchFamily="18" charset="0"/>
          <a:ea typeface="Times New Roman" pitchFamily="18" charset="0"/>
          <a:cs typeface="Times New Roman" pitchFamily="18" charset="0"/>
          <a:sym typeface="Calibri"/>
        </a:defRPr>
      </a:lvl2pPr>
      <a:lvl3pPr marL="937488" indent="-294639" defTabSz="321424">
        <a:spcBef>
          <a:spcPts val="492"/>
        </a:spcBef>
        <a:buSzPct val="100000"/>
        <a:buFont typeface="Arial"/>
        <a:buChar char="•"/>
        <a:defRPr sz="3100">
          <a:latin typeface="Times New Roman" pitchFamily="18" charset="0"/>
          <a:ea typeface="Times New Roman" pitchFamily="18" charset="0"/>
          <a:cs typeface="Times New Roman" pitchFamily="18" charset="0"/>
          <a:sym typeface="Calibri"/>
        </a:defRPr>
      </a:lvl3pPr>
      <a:lvl4pPr marL="1317841" indent="-353567" defTabSz="321424">
        <a:spcBef>
          <a:spcPts val="492"/>
        </a:spcBef>
        <a:buSzPct val="100000"/>
        <a:buFont typeface="Arial"/>
        <a:buChar char="–"/>
        <a:defRPr sz="3100">
          <a:latin typeface="Times New Roman" pitchFamily="18" charset="0"/>
          <a:ea typeface="Times New Roman" pitchFamily="18" charset="0"/>
          <a:cs typeface="Times New Roman" pitchFamily="18" charset="0"/>
          <a:sym typeface="Calibri"/>
        </a:defRPr>
      </a:lvl4pPr>
      <a:lvl5pPr marL="1639264" indent="-353567" defTabSz="321424">
        <a:spcBef>
          <a:spcPts val="492"/>
        </a:spcBef>
        <a:buSzPct val="100000"/>
        <a:buFont typeface="Arial"/>
        <a:buChar char="»"/>
        <a:defRPr sz="3100">
          <a:latin typeface="Times New Roman" pitchFamily="18" charset="0"/>
          <a:ea typeface="Times New Roman" pitchFamily="18" charset="0"/>
          <a:cs typeface="Times New Roman" pitchFamily="18" charset="0"/>
          <a:sym typeface="Calibri"/>
        </a:defRPr>
      </a:lvl5pPr>
      <a:lvl6pPr marL="1960690" indent="-353567" defTabSz="321424">
        <a:spcBef>
          <a:spcPts val="492"/>
        </a:spcBef>
        <a:buSzPct val="100000"/>
        <a:buFont typeface="Arial"/>
        <a:buChar char="•"/>
        <a:defRPr sz="3100">
          <a:latin typeface="Calibri"/>
          <a:ea typeface="Calibri"/>
          <a:cs typeface="Calibri"/>
          <a:sym typeface="Calibri"/>
        </a:defRPr>
      </a:lvl6pPr>
      <a:lvl7pPr marL="2282114" indent="-353567" defTabSz="321424">
        <a:spcBef>
          <a:spcPts val="492"/>
        </a:spcBef>
        <a:buSzPct val="100000"/>
        <a:buFont typeface="Arial"/>
        <a:buChar char="•"/>
        <a:defRPr sz="3100">
          <a:latin typeface="Calibri"/>
          <a:ea typeface="Calibri"/>
          <a:cs typeface="Calibri"/>
          <a:sym typeface="Calibri"/>
        </a:defRPr>
      </a:lvl7pPr>
      <a:lvl8pPr marL="2603538" indent="-353567" defTabSz="321424">
        <a:spcBef>
          <a:spcPts val="492"/>
        </a:spcBef>
        <a:buSzPct val="100000"/>
        <a:buFont typeface="Arial"/>
        <a:buChar char="•"/>
        <a:defRPr sz="3100">
          <a:latin typeface="Calibri"/>
          <a:ea typeface="Calibri"/>
          <a:cs typeface="Calibri"/>
          <a:sym typeface="Calibri"/>
        </a:defRPr>
      </a:lvl8pPr>
      <a:lvl9pPr marL="2924963" indent="-353567" defTabSz="321424">
        <a:spcBef>
          <a:spcPts val="492"/>
        </a:spcBef>
        <a:buSzPct val="100000"/>
        <a:buFont typeface="Arial"/>
        <a:buChar char="•"/>
        <a:defRPr sz="3100">
          <a:latin typeface="Calibri"/>
          <a:ea typeface="Calibri"/>
          <a:cs typeface="Calibri"/>
          <a:sym typeface="Calibri"/>
        </a:defRPr>
      </a:lvl9pPr>
    </p:bodyStyle>
    <p:otherStyle>
      <a:lvl1pPr algn="r" defTabSz="321424">
        <a:defRPr sz="11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321424" algn="r" defTabSz="321424">
        <a:defRPr sz="11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642849" algn="r" defTabSz="321424">
        <a:defRPr sz="11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964274" algn="r" defTabSz="321424">
        <a:defRPr sz="11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285697" algn="r" defTabSz="321424">
        <a:defRPr sz="11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1607123" algn="r" defTabSz="321424">
        <a:defRPr sz="11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1928546" algn="r" defTabSz="321424">
        <a:defRPr sz="11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2249971" algn="r" defTabSz="321424">
        <a:defRPr sz="11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2571396" algn="r" defTabSz="321424">
        <a:defRPr sz="11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740.png"/><Relationship Id="rId7" Type="http://schemas.openxmlformats.org/officeDocument/2006/relationships/image" Target="../media/image750.png"/><Relationship Id="rId8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30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37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7" Type="http://schemas.openxmlformats.org/officeDocument/2006/relationships/image" Target="../media/image930.png"/><Relationship Id="rId8" Type="http://schemas.openxmlformats.org/officeDocument/2006/relationships/image" Target="../media/image61.png"/><Relationship Id="rId9" Type="http://schemas.openxmlformats.org/officeDocument/2006/relationships/image" Target="../media/image62.wmf"/><Relationship Id="rId10" Type="http://schemas.openxmlformats.org/officeDocument/2006/relationships/image" Target="../media/image63.png"/><Relationship Id="rId11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30.png"/><Relationship Id="rId12" Type="http://schemas.openxmlformats.org/officeDocument/2006/relationships/image" Target="../media/image741.png"/><Relationship Id="rId13" Type="http://schemas.openxmlformats.org/officeDocument/2006/relationships/image" Target="../media/image71.png"/><Relationship Id="rId14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50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690.png"/><Relationship Id="rId8" Type="http://schemas.openxmlformats.org/officeDocument/2006/relationships/image" Target="../media/image700.png"/><Relationship Id="rId9" Type="http://schemas.openxmlformats.org/officeDocument/2006/relationships/image" Target="../media/image70.png"/><Relationship Id="rId10" Type="http://schemas.openxmlformats.org/officeDocument/2006/relationships/image" Target="../media/image7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02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105.png"/><Relationship Id="rId5" Type="http://schemas.openxmlformats.org/officeDocument/2006/relationships/oleObject" Target="../embeddings/oleObject4.bin"/><Relationship Id="rId6" Type="http://schemas.openxmlformats.org/officeDocument/2006/relationships/image" Target="../media/image103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5" Type="http://schemas.openxmlformats.org/officeDocument/2006/relationships/image" Target="../media/image11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4.png"/><Relationship Id="rId3" Type="http://schemas.openxmlformats.org/officeDocument/2006/relationships/image" Target="../media/image11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5" Type="http://schemas.openxmlformats.org/officeDocument/2006/relationships/image" Target="../media/image122.png"/><Relationship Id="rId6" Type="http://schemas.openxmlformats.org/officeDocument/2006/relationships/image" Target="../media/image12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jpeg"/><Relationship Id="rId15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6.png"/><Relationship Id="rId3" Type="http://schemas.openxmlformats.org/officeDocument/2006/relationships/image" Target="../media/image12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4" Type="http://schemas.openxmlformats.org/officeDocument/2006/relationships/image" Target="../media/image12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0.png"/><Relationship Id="rId3" Type="http://schemas.openxmlformats.org/officeDocument/2006/relationships/image" Target="../media/image13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4" Type="http://schemas.openxmlformats.org/officeDocument/2006/relationships/image" Target="../media/image460.png"/><Relationship Id="rId5" Type="http://schemas.openxmlformats.org/officeDocument/2006/relationships/image" Target="../media/image135.png"/><Relationship Id="rId6" Type="http://schemas.openxmlformats.org/officeDocument/2006/relationships/image" Target="../media/image480.png"/><Relationship Id="rId7" Type="http://schemas.openxmlformats.org/officeDocument/2006/relationships/image" Target="../media/image49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4" Type="http://schemas.openxmlformats.org/officeDocument/2006/relationships/image" Target="../media/image138.png"/><Relationship Id="rId5" Type="http://schemas.openxmlformats.org/officeDocument/2006/relationships/image" Target="../media/image139.png"/><Relationship Id="rId6" Type="http://schemas.openxmlformats.org/officeDocument/2006/relationships/image" Target="../media/image140.png"/><Relationship Id="rId7" Type="http://schemas.openxmlformats.org/officeDocument/2006/relationships/image" Target="../media/image540.png"/><Relationship Id="rId8" Type="http://schemas.openxmlformats.org/officeDocument/2006/relationships/image" Target="../media/image550.png"/><Relationship Id="rId9" Type="http://schemas.openxmlformats.org/officeDocument/2006/relationships/image" Target="../media/image56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4" Type="http://schemas.openxmlformats.org/officeDocument/2006/relationships/image" Target="../media/image143.png"/><Relationship Id="rId5" Type="http://schemas.openxmlformats.org/officeDocument/2006/relationships/image" Target="../media/image144.png"/><Relationship Id="rId6" Type="http://schemas.openxmlformats.org/officeDocument/2006/relationships/image" Target="../media/image145.png"/><Relationship Id="rId7" Type="http://schemas.openxmlformats.org/officeDocument/2006/relationships/image" Target="../media/image146.png"/><Relationship Id="rId8" Type="http://schemas.openxmlformats.org/officeDocument/2006/relationships/image" Target="../media/image14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4" Type="http://schemas.openxmlformats.org/officeDocument/2006/relationships/image" Target="../media/image15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4" Type="http://schemas.openxmlformats.org/officeDocument/2006/relationships/image" Target="../media/image153.png"/><Relationship Id="rId5" Type="http://schemas.openxmlformats.org/officeDocument/2006/relationships/image" Target="../media/image154.png"/><Relationship Id="rId6" Type="http://schemas.openxmlformats.org/officeDocument/2006/relationships/hyperlink" Target="https://journals.aps.org/prd/pdf/10.1103/PhysRevD.97.032013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4" Type="http://schemas.openxmlformats.org/officeDocument/2006/relationships/image" Target="../media/image156.png"/><Relationship Id="rId5" Type="http://schemas.openxmlformats.org/officeDocument/2006/relationships/image" Target="../media/image840.png"/><Relationship Id="rId6" Type="http://schemas.openxmlformats.org/officeDocument/2006/relationships/image" Target="../media/image157.png"/><Relationship Id="rId7" Type="http://schemas.openxmlformats.org/officeDocument/2006/relationships/image" Target="../media/image158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4" Type="http://schemas.openxmlformats.org/officeDocument/2006/relationships/image" Target="../media/image161.png"/><Relationship Id="rId5" Type="http://schemas.openxmlformats.org/officeDocument/2006/relationships/image" Target="../media/image162.png"/><Relationship Id="rId6" Type="http://schemas.openxmlformats.org/officeDocument/2006/relationships/image" Target="../media/image163.png"/><Relationship Id="rId7" Type="http://schemas.openxmlformats.org/officeDocument/2006/relationships/image" Target="../media/image16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5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4" Type="http://schemas.openxmlformats.org/officeDocument/2006/relationships/image" Target="../media/image16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4" Type="http://schemas.openxmlformats.org/officeDocument/2006/relationships/image" Target="../media/image170.png"/><Relationship Id="rId6" Type="http://schemas.openxmlformats.org/officeDocument/2006/relationships/image" Target="../media/image580.png"/><Relationship Id="rId7" Type="http://schemas.openxmlformats.org/officeDocument/2006/relationships/image" Target="../media/image591.png"/><Relationship Id="rId8" Type="http://schemas.openxmlformats.org/officeDocument/2006/relationships/image" Target="../media/image600.png"/><Relationship Id="rId9" Type="http://schemas.openxmlformats.org/officeDocument/2006/relationships/image" Target="../media/image610.png"/><Relationship Id="rId10" Type="http://schemas.openxmlformats.org/officeDocument/2006/relationships/image" Target="../media/image171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8030" y="56482"/>
            <a:ext cx="6984776" cy="324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July 30, 2018, Weihai</a:t>
            </a:r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501008"/>
            <a:ext cx="9144000" cy="1135813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zh-CN" sz="3600" b="1" dirty="0" smtClean="0"/>
              <a:t>Recent</a:t>
            </a:r>
            <a:r>
              <a:rPr lang="zh-CN" altLang="en-US" sz="3600" b="1" dirty="0" smtClean="0"/>
              <a:t> </a:t>
            </a:r>
            <a:r>
              <a:rPr lang="en-US" altLang="zh-CN" sz="3600" b="1" dirty="0" smtClean="0"/>
              <a:t>results</a:t>
            </a:r>
            <a:r>
              <a:rPr lang="zh-CN" altLang="en-US" sz="3600" b="1" dirty="0" smtClean="0"/>
              <a:t> </a:t>
            </a:r>
            <a:r>
              <a:rPr lang="en-US" altLang="zh-CN" sz="3600" b="1" dirty="0" smtClean="0"/>
              <a:t>on</a:t>
            </a:r>
            <a:r>
              <a:rPr lang="zh-CN" altLang="en-US" sz="3600" b="1" dirty="0" smtClean="0"/>
              <a:t> </a:t>
            </a:r>
            <a:r>
              <a:rPr lang="en-US" altLang="zh-CN" sz="3600" b="1" dirty="0" smtClean="0"/>
              <a:t>hadron</a:t>
            </a:r>
            <a:r>
              <a:rPr lang="zh-CN" altLang="en-US" sz="3600" b="1" dirty="0" smtClean="0"/>
              <a:t> </a:t>
            </a:r>
            <a:r>
              <a:rPr lang="en-US" altLang="zh-CN" sz="3600" b="1" dirty="0" smtClean="0"/>
              <a:t>physics </a:t>
            </a:r>
            <a:r>
              <a:rPr lang="en-US" altLang="zh-CN" sz="3600" b="1" dirty="0"/>
              <a:t>at BESIII</a:t>
            </a:r>
            <a:endParaRPr lang="en-US" altLang="zh-CN" sz="3600" b="1" dirty="0" smtClean="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4" name="Shape 177"/>
          <p:cNvSpPr txBox="1">
            <a:spLocks/>
          </p:cNvSpPr>
          <p:nvPr/>
        </p:nvSpPr>
        <p:spPr>
          <a:xfrm>
            <a:off x="35496" y="4437112"/>
            <a:ext cx="8784976" cy="1440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3" tIns="45713" rIns="45713" bIns="45713">
            <a:normAutofit lnSpcReduction="10000"/>
          </a:bodyPr>
          <a:lstStyle>
            <a:lvl1pPr marL="331469" indent="-331469" defTabSz="321424">
              <a:spcBef>
                <a:spcPts val="492"/>
              </a:spcBef>
              <a:buSzPct val="100000"/>
              <a:buFont typeface="Arial"/>
              <a:buChar char="•"/>
              <a:defRPr sz="310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Calibri"/>
              </a:defRPr>
            </a:lvl1pPr>
            <a:lvl2pPr marL="637108" indent="-315685" defTabSz="321424">
              <a:spcBef>
                <a:spcPts val="492"/>
              </a:spcBef>
              <a:buSzPct val="100000"/>
              <a:buFont typeface="Arial"/>
              <a:buChar char="–"/>
              <a:defRPr sz="310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Calibri"/>
              </a:defRPr>
            </a:lvl2pPr>
            <a:lvl3pPr marL="937488" indent="-294639" defTabSz="321424">
              <a:spcBef>
                <a:spcPts val="492"/>
              </a:spcBef>
              <a:buSzPct val="100000"/>
              <a:buFont typeface="Arial"/>
              <a:buChar char="•"/>
              <a:defRPr sz="310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Calibri"/>
              </a:defRPr>
            </a:lvl3pPr>
            <a:lvl4pPr marL="1317841" indent="-353567" defTabSz="321424">
              <a:spcBef>
                <a:spcPts val="492"/>
              </a:spcBef>
              <a:buSzPct val="100000"/>
              <a:buFont typeface="Arial"/>
              <a:buChar char="–"/>
              <a:defRPr sz="310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Calibri"/>
              </a:defRPr>
            </a:lvl4pPr>
            <a:lvl5pPr marL="1639264" indent="-353567" defTabSz="321424">
              <a:spcBef>
                <a:spcPts val="492"/>
              </a:spcBef>
              <a:buSzPct val="100000"/>
              <a:buFont typeface="Arial"/>
              <a:buChar char="»"/>
              <a:defRPr sz="310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Calibri"/>
              </a:defRPr>
            </a:lvl5pPr>
            <a:lvl6pPr marL="1960690" indent="-353567" defTabSz="321424">
              <a:spcBef>
                <a:spcPts val="492"/>
              </a:spcBef>
              <a:buSzPct val="100000"/>
              <a:buFont typeface="Arial"/>
              <a:buChar char="•"/>
              <a:defRPr sz="3100">
                <a:latin typeface="Calibri"/>
                <a:ea typeface="Calibri"/>
                <a:cs typeface="Calibri"/>
                <a:sym typeface="Calibri"/>
              </a:defRPr>
            </a:lvl6pPr>
            <a:lvl7pPr marL="2282114" indent="-353567" defTabSz="321424">
              <a:spcBef>
                <a:spcPts val="492"/>
              </a:spcBef>
              <a:buSzPct val="100000"/>
              <a:buFont typeface="Arial"/>
              <a:buChar char="•"/>
              <a:defRPr sz="3100">
                <a:latin typeface="Calibri"/>
                <a:ea typeface="Calibri"/>
                <a:cs typeface="Calibri"/>
                <a:sym typeface="Calibri"/>
              </a:defRPr>
            </a:lvl7pPr>
            <a:lvl8pPr marL="2603538" indent="-353567" defTabSz="321424">
              <a:spcBef>
                <a:spcPts val="492"/>
              </a:spcBef>
              <a:buSzPct val="100000"/>
              <a:buFont typeface="Arial"/>
              <a:buChar char="•"/>
              <a:defRPr sz="3100">
                <a:latin typeface="Calibri"/>
                <a:ea typeface="Calibri"/>
                <a:cs typeface="Calibri"/>
                <a:sym typeface="Calibri"/>
              </a:defRPr>
            </a:lvl8pPr>
            <a:lvl9pPr marL="2924963" indent="-353567" defTabSz="321424">
              <a:spcBef>
                <a:spcPts val="492"/>
              </a:spcBef>
              <a:buSzPct val="100000"/>
              <a:buFont typeface="Arial"/>
              <a:buChar char="•"/>
              <a:defRPr sz="31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 defTabSz="502869">
              <a:lnSpc>
                <a:spcPct val="90000"/>
              </a:lnSpc>
              <a:spcBef>
                <a:spcPts val="501"/>
              </a:spcBef>
              <a:buFont typeface="Arial"/>
              <a:buNone/>
              <a:defRPr sz="1800"/>
            </a:pPr>
            <a:r>
              <a:rPr lang="en-US" sz="3900" b="1" dirty="0" smtClean="0">
                <a:solidFill>
                  <a:srgbClr val="0033CC"/>
                </a:solidFill>
                <a:ea typeface="Times New Roman Bold"/>
                <a:sym typeface="Times New Roman Bold"/>
              </a:rPr>
              <a:t>Xiao-</a:t>
            </a:r>
            <a:r>
              <a:rPr lang="en-US" sz="3900" b="1" dirty="0" err="1" smtClean="0">
                <a:solidFill>
                  <a:srgbClr val="0033CC"/>
                </a:solidFill>
                <a:ea typeface="Times New Roman Bold"/>
                <a:sym typeface="Times New Roman Bold"/>
              </a:rPr>
              <a:t>Rui</a:t>
            </a:r>
            <a:r>
              <a:rPr lang="en-US" sz="3900" b="1" dirty="0" smtClean="0">
                <a:solidFill>
                  <a:srgbClr val="0033CC"/>
                </a:solidFill>
                <a:ea typeface="Times New Roman Bold"/>
                <a:sym typeface="Times New Roman Bold"/>
              </a:rPr>
              <a:t> </a:t>
            </a:r>
            <a:r>
              <a:rPr lang="en-US" sz="3900" b="1" dirty="0" err="1" smtClean="0">
                <a:solidFill>
                  <a:srgbClr val="0033CC"/>
                </a:solidFill>
                <a:ea typeface="Times New Roman Bold"/>
                <a:sym typeface="Times New Roman Bold"/>
              </a:rPr>
              <a:t>Lyu</a:t>
            </a:r>
            <a:r>
              <a:rPr lang="en-US" sz="3900" b="1" dirty="0" smtClean="0">
                <a:solidFill>
                  <a:srgbClr val="0033CC"/>
                </a:solidFill>
                <a:ea typeface="Times New Roman Bold"/>
                <a:sym typeface="Times New Roman Bold"/>
              </a:rPr>
              <a:t>  (</a:t>
            </a:r>
            <a:r>
              <a:rPr lang="zh-CN" altLang="en-US" sz="3900" b="1" dirty="0" smtClean="0">
                <a:solidFill>
                  <a:srgbClr val="0033CC"/>
                </a:solidFill>
                <a:ea typeface="Times New Roman Bold"/>
                <a:sym typeface="Times New Roman Bold"/>
              </a:rPr>
              <a:t>吕晓睿</a:t>
            </a:r>
            <a:r>
              <a:rPr lang="en-US" altLang="zh-CN" sz="3900" b="1" dirty="0" smtClean="0">
                <a:solidFill>
                  <a:srgbClr val="0033CC"/>
                </a:solidFill>
                <a:ea typeface="Times New Roman Bold"/>
                <a:sym typeface="Times New Roman Bold"/>
              </a:rPr>
              <a:t>)</a:t>
            </a:r>
            <a:r>
              <a:rPr lang="en-US" altLang="zh-CN" sz="3200" dirty="0" smtClean="0">
                <a:solidFill>
                  <a:srgbClr val="0033CC"/>
                </a:solidFill>
                <a:ea typeface="Times New Roman Bold"/>
                <a:sym typeface="Times New Roman Bold"/>
              </a:rPr>
              <a:t/>
            </a:r>
            <a:br>
              <a:rPr lang="en-US" altLang="zh-CN" sz="3200" dirty="0" smtClean="0">
                <a:solidFill>
                  <a:srgbClr val="0033CC"/>
                </a:solidFill>
                <a:ea typeface="Times New Roman Bold"/>
                <a:sym typeface="Times New Roman Bold"/>
              </a:rPr>
            </a:br>
            <a:r>
              <a:rPr lang="en-US" altLang="zh-CN" sz="3200" dirty="0" smtClean="0">
                <a:solidFill>
                  <a:srgbClr val="0033CC"/>
                </a:solidFill>
                <a:ea typeface="Times New Roman Bold"/>
                <a:sym typeface="Times New Roman Bold"/>
              </a:rPr>
              <a:t>University</a:t>
            </a:r>
            <a:r>
              <a:rPr lang="zh-CN" altLang="en-US" sz="3200" dirty="0" smtClean="0">
                <a:solidFill>
                  <a:srgbClr val="0033CC"/>
                </a:solidFill>
                <a:ea typeface="Times New Roman Bold"/>
                <a:sym typeface="Times New Roman Bold"/>
              </a:rPr>
              <a:t> </a:t>
            </a:r>
            <a:r>
              <a:rPr lang="en-US" altLang="zh-CN" sz="3200" dirty="0" smtClean="0">
                <a:solidFill>
                  <a:srgbClr val="0033CC"/>
                </a:solidFill>
                <a:ea typeface="Times New Roman Bold"/>
                <a:sym typeface="Times New Roman Bold"/>
              </a:rPr>
              <a:t>of</a:t>
            </a:r>
            <a:r>
              <a:rPr lang="zh-CN" altLang="en-US" sz="3200" dirty="0" smtClean="0">
                <a:solidFill>
                  <a:srgbClr val="0033CC"/>
                </a:solidFill>
                <a:ea typeface="Times New Roman Bold"/>
                <a:sym typeface="Times New Roman Bold"/>
              </a:rPr>
              <a:t> </a:t>
            </a:r>
            <a:r>
              <a:rPr lang="en-US" altLang="zh-CN" sz="3200" dirty="0" smtClean="0">
                <a:solidFill>
                  <a:srgbClr val="0033CC"/>
                </a:solidFill>
                <a:ea typeface="Times New Roman Bold"/>
                <a:sym typeface="Times New Roman Bold"/>
              </a:rPr>
              <a:t>Chinese</a:t>
            </a:r>
            <a:r>
              <a:rPr lang="zh-CN" altLang="en-US" sz="3200" dirty="0" smtClean="0">
                <a:solidFill>
                  <a:srgbClr val="0033CC"/>
                </a:solidFill>
                <a:ea typeface="Times New Roman Bold"/>
                <a:sym typeface="Times New Roman Bold"/>
              </a:rPr>
              <a:t> </a:t>
            </a:r>
            <a:r>
              <a:rPr lang="en-US" altLang="zh-CN" sz="3200" dirty="0" smtClean="0">
                <a:solidFill>
                  <a:srgbClr val="0033CC"/>
                </a:solidFill>
                <a:ea typeface="Times New Roman Bold"/>
                <a:sym typeface="Times New Roman Bold"/>
              </a:rPr>
              <a:t>Academy</a:t>
            </a:r>
            <a:r>
              <a:rPr lang="zh-CN" altLang="en-US" sz="3200" dirty="0" smtClean="0">
                <a:solidFill>
                  <a:srgbClr val="0033CC"/>
                </a:solidFill>
                <a:ea typeface="Times New Roman Bold"/>
                <a:sym typeface="Times New Roman Bold"/>
              </a:rPr>
              <a:t> </a:t>
            </a:r>
            <a:r>
              <a:rPr lang="en-US" altLang="zh-CN" sz="3200" dirty="0" smtClean="0">
                <a:solidFill>
                  <a:srgbClr val="0033CC"/>
                </a:solidFill>
                <a:ea typeface="Times New Roman Bold"/>
                <a:sym typeface="Times New Roman Bold"/>
              </a:rPr>
              <a:t>Sciences</a:t>
            </a:r>
            <a:endParaRPr lang="zh-CN" altLang="en-US" sz="2000" dirty="0" smtClean="0">
              <a:solidFill>
                <a:schemeClr val="tx1"/>
              </a:solidFill>
              <a:ea typeface="Sakkal Majalla"/>
              <a:sym typeface="Sakkal Majalla"/>
            </a:endParaRPr>
          </a:p>
          <a:p>
            <a:pPr marL="0" indent="0" algn="ctr" defTabSz="502869">
              <a:lnSpc>
                <a:spcPct val="90000"/>
              </a:lnSpc>
              <a:spcBef>
                <a:spcPts val="501"/>
              </a:spcBef>
              <a:buFont typeface="Arial"/>
              <a:buNone/>
              <a:defRPr sz="1800"/>
            </a:pPr>
            <a:r>
              <a:rPr lang="en-US" altLang="zh-CN" sz="2400" b="1" dirty="0" smtClean="0">
                <a:solidFill>
                  <a:srgbClr val="FF0000"/>
                </a:solidFill>
                <a:ea typeface="Gungsuh" panose="02030600000101010101" pitchFamily="18" charset="-127"/>
                <a:sym typeface="Sakkal Majalla"/>
              </a:rPr>
              <a:t>(</a:t>
            </a:r>
            <a:r>
              <a:rPr lang="en-US" sz="2400" b="1" dirty="0" smtClean="0">
                <a:solidFill>
                  <a:srgbClr val="FF0000"/>
                </a:solidFill>
                <a:ea typeface="Gungsuh" panose="02030600000101010101" pitchFamily="18" charset="-127"/>
                <a:sym typeface="Sakkal Majalla"/>
              </a:rPr>
              <a:t>On behalf of the BESIII collaboration)</a:t>
            </a:r>
            <a:endParaRPr lang="en-US" sz="2400" b="1" dirty="0">
              <a:solidFill>
                <a:srgbClr val="FF0000"/>
              </a:solidFill>
              <a:ea typeface="Gungsuh" panose="02030600000101010101" pitchFamily="18" charset="-127"/>
              <a:sym typeface="Sakkal Majall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504" y="5877272"/>
            <a:ext cx="900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33CC"/>
                </a:solidFill>
                <a:latin typeface="Arial" charset="0"/>
              </a:rPr>
              <a:t>10th Workshop on Hadron physics in China and Opportunities </a:t>
            </a:r>
            <a:r>
              <a:rPr lang="en-US" b="1" dirty="0" smtClean="0">
                <a:solidFill>
                  <a:srgbClr val="0033CC"/>
                </a:solidFill>
                <a:latin typeface="Arial" charset="0"/>
              </a:rPr>
              <a:t>Worldwide</a:t>
            </a:r>
          </a:p>
          <a:p>
            <a:pPr algn="ctr"/>
            <a:r>
              <a:rPr lang="en-US" b="1" dirty="0">
                <a:solidFill>
                  <a:srgbClr val="0033CC"/>
                </a:solidFill>
                <a:latin typeface="Arial" charset="0"/>
              </a:rPr>
              <a:t>July </a:t>
            </a:r>
            <a:r>
              <a:rPr lang="en-US" b="1" dirty="0" smtClean="0">
                <a:solidFill>
                  <a:srgbClr val="0033CC"/>
                </a:solidFill>
                <a:latin typeface="Arial" charset="0"/>
              </a:rPr>
              <a:t>26</a:t>
            </a:r>
            <a:r>
              <a:rPr lang="en-US" b="1" baseline="30000" dirty="0" smtClean="0">
                <a:solidFill>
                  <a:srgbClr val="0033CC"/>
                </a:solidFill>
                <a:latin typeface="Arial" charset="0"/>
              </a:rPr>
              <a:t>th</a:t>
            </a:r>
            <a:r>
              <a:rPr lang="en-US" altLang="zh-CN" b="1" dirty="0" smtClean="0">
                <a:solidFill>
                  <a:srgbClr val="0033CC"/>
                </a:solidFill>
                <a:latin typeface="Arial" charset="0"/>
              </a:rPr>
              <a:t>-</a:t>
            </a:r>
            <a:r>
              <a:rPr lang="en-US" b="1" dirty="0" smtClean="0">
                <a:solidFill>
                  <a:srgbClr val="0033CC"/>
                </a:solidFill>
                <a:latin typeface="Arial" charset="0"/>
              </a:rPr>
              <a:t>30</a:t>
            </a:r>
            <a:r>
              <a:rPr lang="en-US" b="1" baseline="30000" dirty="0" smtClean="0">
                <a:solidFill>
                  <a:srgbClr val="0033CC"/>
                </a:solidFill>
                <a:latin typeface="Arial" charset="0"/>
              </a:rPr>
              <a:t>th</a:t>
            </a:r>
            <a:r>
              <a:rPr lang="en-US" b="1" dirty="0" smtClean="0">
                <a:solidFill>
                  <a:srgbClr val="0033CC"/>
                </a:solidFill>
                <a:latin typeface="Arial" charset="0"/>
              </a:rPr>
              <a:t>, 2018</a:t>
            </a:r>
            <a:r>
              <a:rPr lang="en-US" altLang="zh-CN" b="1" dirty="0" smtClean="0">
                <a:solidFill>
                  <a:srgbClr val="0033CC"/>
                </a:solidFill>
                <a:latin typeface="Arial" charset="0"/>
              </a:rPr>
              <a:t>,</a:t>
            </a:r>
            <a:r>
              <a:rPr lang="zh-CN" altLang="en-US" b="1" dirty="0" smtClean="0">
                <a:solidFill>
                  <a:srgbClr val="0033CC"/>
                </a:solidFill>
                <a:latin typeface="Arial" charset="0"/>
              </a:rPr>
              <a:t> </a:t>
            </a:r>
            <a:r>
              <a:rPr lang="en-US" b="1" dirty="0" err="1" smtClean="0">
                <a:solidFill>
                  <a:srgbClr val="0033CC"/>
                </a:solidFill>
                <a:latin typeface="Arial" charset="0"/>
              </a:rPr>
              <a:t>Weihai</a:t>
            </a:r>
            <a:r>
              <a:rPr lang="en-US" b="1" dirty="0" smtClean="0">
                <a:solidFill>
                  <a:srgbClr val="0033CC"/>
                </a:solidFill>
                <a:latin typeface="Arial" charset="0"/>
              </a:rPr>
              <a:t>, China</a:t>
            </a:r>
            <a:endParaRPr lang="en-US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34822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组合 94"/>
          <p:cNvGrpSpPr/>
          <p:nvPr/>
        </p:nvGrpSpPr>
        <p:grpSpPr>
          <a:xfrm>
            <a:off x="173817" y="492424"/>
            <a:ext cx="5671005" cy="4658018"/>
            <a:chOff x="839708" y="1492424"/>
            <a:chExt cx="8065430" cy="6624736"/>
          </a:xfrm>
        </p:grpSpPr>
        <p:grpSp>
          <p:nvGrpSpPr>
            <p:cNvPr id="82" name="Group 1"/>
            <p:cNvGrpSpPr>
              <a:grpSpLocks/>
            </p:cNvGrpSpPr>
            <p:nvPr/>
          </p:nvGrpSpPr>
          <p:grpSpPr bwMode="auto">
            <a:xfrm>
              <a:off x="839708" y="1492424"/>
              <a:ext cx="8065430" cy="6624736"/>
              <a:chOff x="110" y="540"/>
              <a:chExt cx="4256" cy="3082"/>
            </a:xfrm>
          </p:grpSpPr>
          <p:grpSp>
            <p:nvGrpSpPr>
              <p:cNvPr id="83" name="Group 2"/>
              <p:cNvGrpSpPr>
                <a:grpSpLocks/>
              </p:cNvGrpSpPr>
              <p:nvPr/>
            </p:nvGrpSpPr>
            <p:grpSpPr bwMode="auto">
              <a:xfrm>
                <a:off x="110" y="540"/>
                <a:ext cx="4256" cy="3082"/>
                <a:chOff x="110" y="540"/>
                <a:chExt cx="4256" cy="3082"/>
              </a:xfrm>
            </p:grpSpPr>
            <p:sp>
              <p:nvSpPr>
                <p:cNvPr id="93" name="Freeform 3"/>
                <p:cNvSpPr>
                  <a:spLocks noChangeArrowheads="1"/>
                </p:cNvSpPr>
                <p:nvPr/>
              </p:nvSpPr>
              <p:spPr bwMode="auto">
                <a:xfrm>
                  <a:off x="110" y="541"/>
                  <a:ext cx="4256" cy="3081"/>
                </a:xfrm>
                <a:custGeom>
                  <a:avLst/>
                  <a:gdLst>
                    <a:gd name="T0" fmla="*/ 0 w 19630"/>
                    <a:gd name="T1" fmla="*/ 13591 h 13592"/>
                    <a:gd name="T2" fmla="*/ 0 w 19630"/>
                    <a:gd name="T3" fmla="*/ 0 h 13592"/>
                    <a:gd name="T4" fmla="*/ 19629 w 19630"/>
                    <a:gd name="T5" fmla="*/ 0 h 13592"/>
                    <a:gd name="T6" fmla="*/ 19629 w 19630"/>
                    <a:gd name="T7" fmla="*/ 13591 h 13592"/>
                    <a:gd name="T8" fmla="*/ 0 w 19630"/>
                    <a:gd name="T9" fmla="*/ 13591 h 135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630" h="13592">
                      <a:moveTo>
                        <a:pt x="0" y="13591"/>
                      </a:moveTo>
                      <a:cubicBezTo>
                        <a:pt x="0" y="9061"/>
                        <a:pt x="0" y="4530"/>
                        <a:pt x="0" y="0"/>
                      </a:cubicBezTo>
                      <a:cubicBezTo>
                        <a:pt x="6543" y="0"/>
                        <a:pt x="13086" y="0"/>
                        <a:pt x="19629" y="0"/>
                      </a:cubicBezTo>
                      <a:cubicBezTo>
                        <a:pt x="19629" y="4530"/>
                        <a:pt x="19629" y="9061"/>
                        <a:pt x="19629" y="13591"/>
                      </a:cubicBezTo>
                      <a:cubicBezTo>
                        <a:pt x="13086" y="13591"/>
                        <a:pt x="6543" y="13591"/>
                        <a:pt x="0" y="13591"/>
                      </a:cubicBezTo>
                    </a:path>
                  </a:pathLst>
                </a:custGeom>
                <a:blipFill dpi="0" rotWithShape="0">
                  <a:blip r:embed="rId2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 l="-4588"/>
                  </a:stretch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315845" fontAlgn="base" hangingPunct="0">
                    <a:lnSpc>
                      <a:spcPct val="94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</a:pPr>
                  <a:endParaRPr lang="zh-CN" altLang="en-US" sz="1300">
                    <a:solidFill>
                      <a:srgbClr val="000000"/>
                    </a:solidFill>
                    <a:latin typeface="Arial" charset="0"/>
                    <a:cs typeface="Arial Unicode MS"/>
                  </a:endParaRPr>
                </a:p>
              </p:txBody>
            </p:sp>
            <p:sp>
              <p:nvSpPr>
                <p:cNvPr id="94" name="Freeform 4"/>
                <p:cNvSpPr>
                  <a:spLocks noChangeArrowheads="1"/>
                </p:cNvSpPr>
                <p:nvPr/>
              </p:nvSpPr>
              <p:spPr bwMode="auto">
                <a:xfrm>
                  <a:off x="1697" y="540"/>
                  <a:ext cx="2199" cy="369"/>
                </a:xfrm>
                <a:custGeom>
                  <a:avLst/>
                  <a:gdLst>
                    <a:gd name="T0" fmla="*/ 0 w 9703"/>
                    <a:gd name="T1" fmla="*/ 1630 h 1631"/>
                    <a:gd name="T2" fmla="*/ 0 w 9703"/>
                    <a:gd name="T3" fmla="*/ 0 h 1631"/>
                    <a:gd name="T4" fmla="*/ 9702 w 9703"/>
                    <a:gd name="T5" fmla="*/ 0 h 1631"/>
                    <a:gd name="T6" fmla="*/ 9702 w 9703"/>
                    <a:gd name="T7" fmla="*/ 1630 h 1631"/>
                    <a:gd name="T8" fmla="*/ 0 w 9703"/>
                    <a:gd name="T9" fmla="*/ 1630 h 16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703" h="1631">
                      <a:moveTo>
                        <a:pt x="0" y="1630"/>
                      </a:moveTo>
                      <a:cubicBezTo>
                        <a:pt x="0" y="1087"/>
                        <a:pt x="0" y="543"/>
                        <a:pt x="0" y="0"/>
                      </a:cubicBezTo>
                      <a:cubicBezTo>
                        <a:pt x="3234" y="0"/>
                        <a:pt x="6468" y="0"/>
                        <a:pt x="9702" y="0"/>
                      </a:cubicBezTo>
                      <a:cubicBezTo>
                        <a:pt x="9702" y="543"/>
                        <a:pt x="9702" y="1087"/>
                        <a:pt x="9702" y="1630"/>
                      </a:cubicBezTo>
                      <a:cubicBezTo>
                        <a:pt x="6468" y="1630"/>
                        <a:pt x="3234" y="1630"/>
                        <a:pt x="0" y="1630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315845" fontAlgn="base" hangingPunct="0">
                    <a:lnSpc>
                      <a:spcPct val="94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</a:pPr>
                  <a:endParaRPr lang="zh-CN" altLang="en-US" sz="1300">
                    <a:solidFill>
                      <a:srgbClr val="000000"/>
                    </a:solidFill>
                    <a:latin typeface="Arial" charset="0"/>
                    <a:cs typeface="Arial Unicode MS"/>
                  </a:endParaRPr>
                </a:p>
              </p:txBody>
            </p:sp>
          </p:grpSp>
          <p:sp>
            <p:nvSpPr>
              <p:cNvPr id="84" name="Freeform 5"/>
              <p:cNvSpPr>
                <a:spLocks noChangeArrowheads="1"/>
              </p:cNvSpPr>
              <p:nvPr/>
            </p:nvSpPr>
            <p:spPr bwMode="auto">
              <a:xfrm>
                <a:off x="3339" y="909"/>
                <a:ext cx="0" cy="2336"/>
              </a:xfrm>
              <a:custGeom>
                <a:avLst/>
                <a:gdLst>
                  <a:gd name="T0" fmla="*/ 0 w 1"/>
                  <a:gd name="T1" fmla="*/ 10303 h 10304"/>
                  <a:gd name="T2" fmla="*/ 0 w 1"/>
                  <a:gd name="T3" fmla="*/ 0 h 10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10304">
                    <a:moveTo>
                      <a:pt x="0" y="10303"/>
                    </a:moveTo>
                    <a:cubicBezTo>
                      <a:pt x="0" y="6868"/>
                      <a:pt x="0" y="3434"/>
                      <a:pt x="0" y="0"/>
                    </a:cubicBezTo>
                  </a:path>
                </a:pathLst>
              </a:custGeom>
              <a:noFill/>
              <a:ln w="18000" cap="flat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315845" fontAlgn="base" hangingPunct="0">
                  <a:lnSpc>
                    <a:spcPct val="9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zh-CN" altLang="en-US" sz="1300">
                  <a:solidFill>
                    <a:srgbClr val="000000"/>
                  </a:solidFill>
                  <a:latin typeface="Arial" charset="0"/>
                  <a:cs typeface="Arial Unicode MS"/>
                </a:endParaRPr>
              </a:p>
            </p:txBody>
          </p:sp>
          <p:sp>
            <p:nvSpPr>
              <p:cNvPr id="85" name="Freeform 6"/>
              <p:cNvSpPr>
                <a:spLocks/>
              </p:cNvSpPr>
              <p:nvPr/>
            </p:nvSpPr>
            <p:spPr bwMode="auto">
              <a:xfrm>
                <a:off x="3050" y="3209"/>
                <a:ext cx="288" cy="0"/>
              </a:xfrm>
              <a:custGeom>
                <a:avLst/>
                <a:gdLst>
                  <a:gd name="T0" fmla="*/ 1272 w 1273"/>
                  <a:gd name="T1" fmla="*/ 0 h 1"/>
                  <a:gd name="T2" fmla="*/ 0 w 1273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273" h="1">
                    <a:moveTo>
                      <a:pt x="1272" y="0"/>
                    </a:moveTo>
                    <a:cubicBezTo>
                      <a:pt x="848" y="0"/>
                      <a:pt x="424" y="0"/>
                      <a:pt x="0" y="0"/>
                    </a:cubicBezTo>
                  </a:path>
                </a:pathLst>
              </a:custGeom>
              <a:noFill/>
              <a:ln w="36000" cap="flat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315845" fontAlgn="base" hangingPunct="0">
                  <a:lnSpc>
                    <a:spcPct val="9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zh-CN" altLang="en-US" sz="1300">
                  <a:solidFill>
                    <a:srgbClr val="000000"/>
                  </a:solidFill>
                  <a:latin typeface="Arial" charset="0"/>
                  <a:cs typeface="Arial Unicode MS"/>
                </a:endParaRPr>
              </a:p>
            </p:txBody>
          </p:sp>
          <p:sp>
            <p:nvSpPr>
              <p:cNvPr id="92" name="Freeform 13"/>
              <p:cNvSpPr>
                <a:spLocks noChangeArrowheads="1"/>
              </p:cNvSpPr>
              <p:nvPr/>
            </p:nvSpPr>
            <p:spPr bwMode="auto">
              <a:xfrm>
                <a:off x="3311" y="3088"/>
                <a:ext cx="9" cy="72"/>
              </a:xfrm>
              <a:custGeom>
                <a:avLst/>
                <a:gdLst>
                  <a:gd name="T0" fmla="*/ 0 w 43"/>
                  <a:gd name="T1" fmla="*/ 321 h 322"/>
                  <a:gd name="T2" fmla="*/ 0 w 43"/>
                  <a:gd name="T3" fmla="*/ 0 h 322"/>
                  <a:gd name="T4" fmla="*/ 42 w 43"/>
                  <a:gd name="T5" fmla="*/ 0 h 322"/>
                  <a:gd name="T6" fmla="*/ 42 w 43"/>
                  <a:gd name="T7" fmla="*/ 321 h 322"/>
                  <a:gd name="T8" fmla="*/ 0 w 43"/>
                  <a:gd name="T9" fmla="*/ 321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322">
                    <a:moveTo>
                      <a:pt x="0" y="321"/>
                    </a:moveTo>
                    <a:cubicBezTo>
                      <a:pt x="0" y="214"/>
                      <a:pt x="0" y="107"/>
                      <a:pt x="0" y="0"/>
                    </a:cubicBezTo>
                    <a:cubicBezTo>
                      <a:pt x="14" y="0"/>
                      <a:pt x="28" y="0"/>
                      <a:pt x="42" y="0"/>
                    </a:cubicBezTo>
                    <a:cubicBezTo>
                      <a:pt x="42" y="107"/>
                      <a:pt x="42" y="214"/>
                      <a:pt x="42" y="321"/>
                    </a:cubicBezTo>
                    <a:cubicBezTo>
                      <a:pt x="28" y="321"/>
                      <a:pt x="14" y="321"/>
                      <a:pt x="0" y="321"/>
                    </a:cubicBezTo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315845" fontAlgn="base" hangingPunct="0">
                  <a:lnSpc>
                    <a:spcPct val="9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zh-CN" altLang="en-US" sz="1300">
                  <a:solidFill>
                    <a:srgbClr val="000000"/>
                  </a:solidFill>
                  <a:latin typeface="Arial" charset="0"/>
                  <a:cs typeface="Arial Unicode MS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5998345" y="6788935"/>
              <a:ext cx="1080120" cy="4523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r>
                <a:rPr lang="en-US" altLang="zh-CN" sz="1400" b="1" dirty="0">
                  <a:solidFill>
                    <a:srgbClr val="FF0000"/>
                  </a:solidFill>
                </a:rPr>
                <a:t>BESIII</a:t>
              </a:r>
              <a:endParaRPr lang="zh-CN" alt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200" b="1" dirty="0"/>
              <a:t>Hadron Landscape</a:t>
            </a:r>
            <a:endParaRPr lang="zh-CN" altLang="en-US" sz="4200" b="1" dirty="0"/>
          </a:p>
        </p:txBody>
      </p:sp>
      <p:sp>
        <p:nvSpPr>
          <p:cNvPr id="98" name="Text Box 16"/>
          <p:cNvSpPr txBox="1">
            <a:spLocks noChangeArrowheads="1"/>
          </p:cNvSpPr>
          <p:nvPr/>
        </p:nvSpPr>
        <p:spPr bwMode="auto">
          <a:xfrm>
            <a:off x="5948009" y="1816442"/>
            <a:ext cx="3096657" cy="2212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3272" tIns="42266" rIns="63272" bIns="31637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1pPr>
            <a:lvl2pPr marL="431800" indent="-21590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9pPr>
          </a:lstStyle>
          <a:p>
            <a:pPr defTabSz="315845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315845" algn="l"/>
                <a:tab pos="631689" algn="l"/>
                <a:tab pos="947533" algn="l"/>
                <a:tab pos="1263376" algn="l"/>
                <a:tab pos="1579222" algn="l"/>
                <a:tab pos="1895065" algn="l"/>
                <a:tab pos="2210910" algn="l"/>
              </a:tabLst>
            </a:pPr>
            <a:r>
              <a:rPr lang="en-GB" altLang="zh-CN" sz="1700" dirty="0"/>
              <a:t>Hadron-physics challenges:</a:t>
            </a:r>
          </a:p>
          <a:p>
            <a:pPr defTabSz="315845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315845" algn="l"/>
                <a:tab pos="631689" algn="l"/>
                <a:tab pos="947533" algn="l"/>
                <a:tab pos="1263376" algn="l"/>
                <a:tab pos="1579222" algn="l"/>
                <a:tab pos="1895065" algn="l"/>
                <a:tab pos="2210910" algn="l"/>
              </a:tabLst>
            </a:pPr>
            <a:endParaRPr lang="en-GB" altLang="zh-CN" sz="700" dirty="0"/>
          </a:p>
          <a:p>
            <a:pPr marL="303568" lvl="1" indent="-151785" defTabSz="315845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15845" algn="l"/>
                <a:tab pos="631689" algn="l"/>
                <a:tab pos="947533" algn="l"/>
                <a:tab pos="1263376" algn="l"/>
                <a:tab pos="1579222" algn="l"/>
                <a:tab pos="1895065" algn="l"/>
                <a:tab pos="2210910" algn="l"/>
              </a:tabLst>
            </a:pPr>
            <a:r>
              <a:rPr lang="en-GB" altLang="zh-CN" sz="1700" dirty="0"/>
              <a:t>Understanding of established states:</a:t>
            </a:r>
            <a:br>
              <a:rPr lang="en-GB" altLang="zh-CN" sz="1700" dirty="0"/>
            </a:br>
            <a:r>
              <a:rPr lang="en-GB" altLang="zh-CN" sz="1700" dirty="0">
                <a:solidFill>
                  <a:srgbClr val="008000"/>
                </a:solidFill>
              </a:rPr>
              <a:t>precision spectroscopy</a:t>
            </a:r>
          </a:p>
          <a:p>
            <a:pPr marL="303568" lvl="1" indent="-151785" defTabSz="315845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tabLst>
                <a:tab pos="315845" algn="l"/>
                <a:tab pos="631689" algn="l"/>
                <a:tab pos="947533" algn="l"/>
                <a:tab pos="1263376" algn="l"/>
                <a:tab pos="1579222" algn="l"/>
                <a:tab pos="1895065" algn="l"/>
                <a:tab pos="2210910" algn="l"/>
              </a:tabLst>
            </a:pPr>
            <a:endParaRPr lang="en-GB" altLang="zh-CN" sz="700" dirty="0"/>
          </a:p>
          <a:p>
            <a:pPr marL="303568" lvl="1" indent="-151785" defTabSz="315845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315845" algn="l"/>
                <a:tab pos="631689" algn="l"/>
                <a:tab pos="947533" algn="l"/>
                <a:tab pos="1263376" algn="l"/>
                <a:tab pos="1579222" algn="l"/>
                <a:tab pos="1895065" algn="l"/>
                <a:tab pos="2210910" algn="l"/>
              </a:tabLst>
            </a:pPr>
            <a:r>
              <a:rPr lang="en-GB" altLang="zh-CN" sz="1700" dirty="0"/>
              <a:t>Nature of exotic states:</a:t>
            </a:r>
            <a:br>
              <a:rPr lang="en-GB" altLang="zh-CN" sz="1700" dirty="0"/>
            </a:br>
            <a:r>
              <a:rPr lang="en-GB" altLang="zh-CN" sz="1700" dirty="0">
                <a:solidFill>
                  <a:srgbClr val="008000"/>
                </a:solidFill>
              </a:rPr>
              <a:t>search and spectroscopy of unexpected states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358098" y="5150441"/>
            <a:ext cx="8404684" cy="14682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3" tIns="35713" rIns="35713" bIns="35713" numCol="1" spcCol="26785" rtlCol="0" anchor="ctr" anchorCtr="0">
            <a:noAutofit/>
          </a:bodyPr>
          <a:lstStyle/>
          <a:p>
            <a:pPr algn="l" rtl="0" hangingPunct="0"/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BESIII, two golden measures to study hadron spectroscopy, </a:t>
            </a:r>
            <a:r>
              <a:rPr lang="en-US" altLang="zh-CN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esp</a:t>
            </a:r>
            <a:r>
              <a:rPr lang="en-US" altLang="zh-CN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to </a:t>
            </a:r>
            <a:r>
              <a:rPr lang="en-US" altLang="zh-CN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search for </a:t>
            </a:r>
            <a:r>
              <a:rPr lang="en-US" altLang="zh-CN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exotics</a:t>
            </a:r>
            <a:endParaRPr lang="en-US" altLang="zh-CN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9457" lvl="8" indent="-308031" hangingPunct="0">
              <a:buFont typeface="Arial" panose="020B0604020202020204" pitchFamily="34" charset="0"/>
              <a:buChar char="•"/>
            </a:pP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 hadrons: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charmonium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radiative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decays (act as spin filter)</a:t>
            </a:r>
          </a:p>
          <a:p>
            <a:pPr marL="629457" lvl="8" indent="-308031" hangingPunct="0">
              <a:buFont typeface="Arial" panose="020B0604020202020204" pitchFamily="34" charset="0"/>
              <a:buChar char="•"/>
            </a:pP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Heavy hadrons: direct production, radiative and 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hadronic transitions</a:t>
            </a:r>
            <a:endParaRPr lang="zh-CN" alt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July 30, 2018, Weihai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8183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July 30, 2018, Weihai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9552" y="1844824"/>
            <a:ext cx="7886700" cy="1135813"/>
          </a:xfrm>
        </p:spPr>
        <p:txBody>
          <a:bodyPr/>
          <a:lstStyle/>
          <a:p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Zc</a:t>
            </a:r>
            <a:r>
              <a:rPr lang="zh-CN" altLang="en-US" dirty="0" smtClean="0"/>
              <a:t> </a:t>
            </a:r>
            <a:r>
              <a:rPr lang="en-US" altLang="zh-CN" dirty="0" smtClean="0"/>
              <a:t>states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83453"/>
      </p:ext>
    </p:extLst>
  </p:cSld>
  <p:clrMapOvr>
    <a:masterClrMapping/>
  </p:clrMapOvr>
  <p:transition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3483884"/>
            <a:ext cx="8631920" cy="2122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136" y="1271847"/>
            <a:ext cx="8834687" cy="1802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03658" y="1"/>
            <a:ext cx="7804547" cy="531122"/>
          </a:xfrm>
        </p:spPr>
        <p:txBody>
          <a:bodyPr>
            <a:normAutofit fontScale="90000"/>
          </a:bodyPr>
          <a:lstStyle/>
          <a:p>
            <a:r>
              <a:rPr lang="en-US" altLang="zh-CN" sz="379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379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Zc</a:t>
            </a:r>
            <a:r>
              <a:rPr lang="en-US" altLang="zh-CN" sz="379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Family at BESIII</a:t>
            </a:r>
            <a:endParaRPr lang="zh-CN" altLang="en-US" sz="3797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</p:nvPr>
        </p:nvSpPr>
        <p:spPr>
          <a:xfrm>
            <a:off x="3124200" y="6597353"/>
            <a:ext cx="3392016" cy="313184"/>
          </a:xfrm>
        </p:spPr>
        <p:txBody>
          <a:bodyPr/>
          <a:lstStyle/>
          <a:p>
            <a:r>
              <a:rPr lang="en-US" altLang="zh-CN" smtClean="0"/>
              <a:t>July 30, 2018, Weihai</a:t>
            </a:r>
            <a:endParaRPr lang="en-US" altLang="zh-CN"/>
          </a:p>
        </p:txBody>
      </p:sp>
      <p:sp>
        <p:nvSpPr>
          <p:cNvPr id="3" name="TextBox 2"/>
          <p:cNvSpPr txBox="1"/>
          <p:nvPr/>
        </p:nvSpPr>
        <p:spPr>
          <a:xfrm>
            <a:off x="628258" y="3084929"/>
            <a:ext cx="1455848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sz="2000" b="1" dirty="0" err="1">
                <a:solidFill>
                  <a:srgbClr val="000000"/>
                </a:solidFill>
                <a:latin typeface="Cambria Math"/>
              </a:rPr>
              <a:t>Zc</a:t>
            </a:r>
            <a:r>
              <a:rPr lang="en-US" altLang="zh-CN" sz="2000" b="1" dirty="0">
                <a:solidFill>
                  <a:srgbClr val="000000"/>
                </a:solidFill>
                <a:latin typeface="Cambria Math"/>
              </a:rPr>
              <a:t>(3885)</a:t>
            </a:r>
            <a:r>
              <a:rPr lang="en-US" altLang="zh-CN" sz="2000" b="1" baseline="30000" dirty="0">
                <a:solidFill>
                  <a:srgbClr val="000000"/>
                </a:solidFill>
                <a:latin typeface="Cambria Math"/>
              </a:rPr>
              <a:t>+</a:t>
            </a:r>
            <a:r>
              <a:rPr lang="en-US" altLang="zh-CN" sz="2000" b="1" dirty="0">
                <a:solidFill>
                  <a:srgbClr val="000000"/>
                </a:solidFill>
                <a:latin typeface="Cambria Math"/>
              </a:rPr>
              <a:t>?</a:t>
            </a:r>
            <a:endParaRPr lang="zh-CN" altLang="en-US" sz="2000" b="1" dirty="0">
              <a:solidFill>
                <a:srgbClr val="000000"/>
              </a:solidFill>
              <a:latin typeface="Cambria Math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86453" y="3084929"/>
            <a:ext cx="1422184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sz="2000" b="1" dirty="0" err="1">
                <a:solidFill>
                  <a:srgbClr val="000000"/>
                </a:solidFill>
                <a:latin typeface="Cambria Math"/>
              </a:rPr>
              <a:t>Zc</a:t>
            </a:r>
            <a:r>
              <a:rPr lang="en-US" altLang="zh-CN" sz="2000" b="1" dirty="0">
                <a:solidFill>
                  <a:srgbClr val="000000"/>
                </a:solidFill>
                <a:latin typeface="Cambria Math"/>
              </a:rPr>
              <a:t>(3885)</a:t>
            </a:r>
            <a:r>
              <a:rPr lang="en-US" altLang="zh-CN" sz="2000" b="1" baseline="30000" dirty="0">
                <a:solidFill>
                  <a:srgbClr val="000000"/>
                </a:solidFill>
                <a:latin typeface="Cambria Math"/>
              </a:rPr>
              <a:t>0</a:t>
            </a:r>
            <a:r>
              <a:rPr lang="en-US" altLang="zh-CN" sz="2000" b="1" dirty="0">
                <a:solidFill>
                  <a:srgbClr val="000000"/>
                </a:solidFill>
                <a:latin typeface="Cambria Math"/>
              </a:rPr>
              <a:t>?</a:t>
            </a:r>
            <a:endParaRPr lang="zh-CN" altLang="en-US" sz="2000" b="1" dirty="0">
              <a:solidFill>
                <a:srgbClr val="000000"/>
              </a:solidFill>
              <a:latin typeface="Cambria Math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38402" y="836713"/>
            <a:ext cx="1430200" cy="3953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969" b="1" dirty="0" err="1">
                <a:solidFill>
                  <a:srgbClr val="000000"/>
                </a:solidFill>
                <a:latin typeface="Cambria Math"/>
              </a:rPr>
              <a:t>Zc</a:t>
            </a:r>
            <a:r>
              <a:rPr lang="en-US" altLang="zh-CN" sz="1969" b="1" dirty="0">
                <a:solidFill>
                  <a:srgbClr val="000000"/>
                </a:solidFill>
                <a:latin typeface="Cambria Math"/>
              </a:rPr>
              <a:t>(3900)</a:t>
            </a:r>
            <a:r>
              <a:rPr lang="en-US" altLang="zh-CN" sz="1969" b="1" baseline="30000" dirty="0">
                <a:solidFill>
                  <a:srgbClr val="000000"/>
                </a:solidFill>
                <a:latin typeface="Cambria Math"/>
              </a:rPr>
              <a:t>+</a:t>
            </a:r>
            <a:r>
              <a:rPr lang="en-US" altLang="zh-CN" sz="1969" b="1" dirty="0">
                <a:solidFill>
                  <a:srgbClr val="000000"/>
                </a:solidFill>
                <a:latin typeface="Cambria Math"/>
              </a:rPr>
              <a:t>?</a:t>
            </a:r>
            <a:endParaRPr lang="zh-CN" altLang="en-US" sz="1969" b="1" dirty="0">
              <a:solidFill>
                <a:srgbClr val="000000"/>
              </a:solidFill>
              <a:latin typeface="Cambria Math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974672" y="827421"/>
            <a:ext cx="1398140" cy="3953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969" b="1" dirty="0" err="1">
                <a:solidFill>
                  <a:srgbClr val="000000"/>
                </a:solidFill>
                <a:latin typeface="Cambria Math"/>
              </a:rPr>
              <a:t>Zc</a:t>
            </a:r>
            <a:r>
              <a:rPr lang="en-US" altLang="zh-CN" sz="1969" b="1" dirty="0">
                <a:solidFill>
                  <a:srgbClr val="000000"/>
                </a:solidFill>
                <a:latin typeface="Cambria Math"/>
              </a:rPr>
              <a:t>(3900)</a:t>
            </a:r>
            <a:r>
              <a:rPr lang="en-US" altLang="zh-CN" sz="1969" b="1" baseline="30000" dirty="0">
                <a:solidFill>
                  <a:srgbClr val="000000"/>
                </a:solidFill>
                <a:latin typeface="Cambria Math"/>
              </a:rPr>
              <a:t>0</a:t>
            </a:r>
            <a:r>
              <a:rPr lang="en-US" altLang="zh-CN" sz="1969" b="1" dirty="0">
                <a:solidFill>
                  <a:srgbClr val="000000"/>
                </a:solidFill>
                <a:latin typeface="Cambria Math"/>
              </a:rPr>
              <a:t>?</a:t>
            </a:r>
            <a:endParaRPr lang="zh-CN" altLang="en-US" sz="1969" b="1" dirty="0">
              <a:solidFill>
                <a:srgbClr val="000000"/>
              </a:solidFill>
              <a:latin typeface="Cambria Math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73911" y="3100899"/>
            <a:ext cx="1455848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sz="2000" b="1" dirty="0" err="1">
                <a:solidFill>
                  <a:srgbClr val="000000"/>
                </a:solidFill>
                <a:latin typeface="Cambria Math"/>
              </a:rPr>
              <a:t>Zc</a:t>
            </a:r>
            <a:r>
              <a:rPr lang="en-US" altLang="zh-CN" sz="2000" b="1" dirty="0">
                <a:solidFill>
                  <a:srgbClr val="000000"/>
                </a:solidFill>
                <a:latin typeface="Cambria Math"/>
              </a:rPr>
              <a:t>(4025)</a:t>
            </a:r>
            <a:r>
              <a:rPr lang="en-US" altLang="zh-CN" sz="2000" b="1" baseline="30000" dirty="0">
                <a:solidFill>
                  <a:srgbClr val="000000"/>
                </a:solidFill>
                <a:latin typeface="Cambria Math"/>
              </a:rPr>
              <a:t>+</a:t>
            </a:r>
            <a:r>
              <a:rPr lang="en-US" altLang="zh-CN" sz="2000" b="1" dirty="0">
                <a:solidFill>
                  <a:srgbClr val="000000"/>
                </a:solidFill>
                <a:latin typeface="Cambria Math"/>
              </a:rPr>
              <a:t>?</a:t>
            </a:r>
            <a:endParaRPr lang="zh-CN" altLang="en-US" sz="2000" b="1" dirty="0">
              <a:solidFill>
                <a:srgbClr val="000000"/>
              </a:solidFill>
              <a:latin typeface="Cambria Math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32907" y="3100899"/>
            <a:ext cx="1422184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sz="2000" b="1" dirty="0" err="1">
                <a:solidFill>
                  <a:srgbClr val="000000"/>
                </a:solidFill>
                <a:latin typeface="Cambria Math"/>
              </a:rPr>
              <a:t>Zc</a:t>
            </a:r>
            <a:r>
              <a:rPr lang="en-US" altLang="zh-CN" sz="2000" b="1" dirty="0">
                <a:solidFill>
                  <a:srgbClr val="000000"/>
                </a:solidFill>
                <a:latin typeface="Cambria Math"/>
              </a:rPr>
              <a:t>(4025)</a:t>
            </a:r>
            <a:r>
              <a:rPr lang="en-US" altLang="zh-CN" sz="2000" b="1" baseline="30000" dirty="0">
                <a:solidFill>
                  <a:srgbClr val="000000"/>
                </a:solidFill>
                <a:latin typeface="Cambria Math"/>
              </a:rPr>
              <a:t>0</a:t>
            </a:r>
            <a:r>
              <a:rPr lang="en-US" altLang="zh-CN" sz="2000" b="1" dirty="0">
                <a:solidFill>
                  <a:srgbClr val="000000"/>
                </a:solidFill>
                <a:latin typeface="Cambria Math"/>
              </a:rPr>
              <a:t>?</a:t>
            </a:r>
            <a:endParaRPr lang="zh-CN" altLang="en-US" sz="2000" b="1" dirty="0">
              <a:solidFill>
                <a:srgbClr val="000000"/>
              </a:solidFill>
              <a:latin typeface="Cambria Math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186458" y="852682"/>
            <a:ext cx="1430200" cy="3953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969" b="1" dirty="0" err="1">
                <a:solidFill>
                  <a:srgbClr val="000000"/>
                </a:solidFill>
                <a:latin typeface="Cambria Math"/>
              </a:rPr>
              <a:t>Zc</a:t>
            </a:r>
            <a:r>
              <a:rPr lang="en-US" altLang="zh-CN" sz="1969" b="1" dirty="0">
                <a:solidFill>
                  <a:srgbClr val="000000"/>
                </a:solidFill>
                <a:latin typeface="Cambria Math"/>
              </a:rPr>
              <a:t>(4020)</a:t>
            </a:r>
            <a:r>
              <a:rPr lang="en-US" altLang="zh-CN" sz="1969" b="1" baseline="30000" dirty="0">
                <a:solidFill>
                  <a:srgbClr val="000000"/>
                </a:solidFill>
                <a:latin typeface="Cambria Math"/>
              </a:rPr>
              <a:t>+</a:t>
            </a:r>
            <a:r>
              <a:rPr lang="en-US" altLang="zh-CN" sz="1969" b="1" dirty="0">
                <a:solidFill>
                  <a:srgbClr val="000000"/>
                </a:solidFill>
                <a:latin typeface="Cambria Math"/>
              </a:rPr>
              <a:t>?</a:t>
            </a:r>
            <a:endParaRPr lang="zh-CN" altLang="en-US" sz="1969" b="1" dirty="0">
              <a:solidFill>
                <a:srgbClr val="000000"/>
              </a:solidFill>
              <a:latin typeface="Cambria Math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523531" y="833364"/>
            <a:ext cx="1398140" cy="3953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969" b="1" dirty="0" err="1">
                <a:solidFill>
                  <a:srgbClr val="000000"/>
                </a:solidFill>
                <a:latin typeface="Cambria Math"/>
              </a:rPr>
              <a:t>Zc</a:t>
            </a:r>
            <a:r>
              <a:rPr lang="en-US" altLang="zh-CN" sz="1969" b="1" dirty="0">
                <a:solidFill>
                  <a:srgbClr val="000000"/>
                </a:solidFill>
                <a:latin typeface="Cambria Math"/>
              </a:rPr>
              <a:t>(4020)</a:t>
            </a:r>
            <a:r>
              <a:rPr lang="en-US" altLang="zh-CN" sz="1969" b="1" baseline="30000" dirty="0">
                <a:solidFill>
                  <a:srgbClr val="000000"/>
                </a:solidFill>
                <a:latin typeface="Cambria Math"/>
              </a:rPr>
              <a:t>0</a:t>
            </a:r>
            <a:r>
              <a:rPr lang="en-US" altLang="zh-CN" sz="1969" b="1" dirty="0">
                <a:solidFill>
                  <a:srgbClr val="000000"/>
                </a:solidFill>
                <a:latin typeface="Cambria Math"/>
              </a:rPr>
              <a:t>?</a:t>
            </a:r>
            <a:endParaRPr lang="zh-CN" altLang="en-US" sz="1969" b="1" dirty="0">
              <a:solidFill>
                <a:srgbClr val="000000"/>
              </a:solidFill>
              <a:latin typeface="Cambria Math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3211" y="3785227"/>
            <a:ext cx="2032237" cy="12769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7173372" y="5150441"/>
                <a:ext cx="1750094" cy="3134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406" b="1" i="1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altLang="zh-CN" sz="1406" b="1" i="1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𝒆</m:t>
                          </m:r>
                        </m:e>
                        <m:sup>
                          <m:r>
                            <a:rPr lang="en-US" altLang="zh-CN" sz="1406" b="1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1406" b="1" i="1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altLang="zh-CN" sz="1406" b="1" i="1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𝒆</m:t>
                          </m:r>
                        </m:e>
                        <m:sup>
                          <m:r>
                            <a:rPr lang="en-US" altLang="zh-CN" sz="1406" b="1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−</m:t>
                          </m:r>
                        </m:sup>
                      </m:sSup>
                      <m:r>
                        <a:rPr lang="en-US" altLang="zh-CN" sz="1406" b="1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sSup>
                        <m:sSupPr>
                          <m:ctrlPr>
                            <a:rPr lang="en-US" altLang="zh-CN" sz="1406" b="1" i="1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zh-CN" altLang="en-US" sz="1406" b="1" i="1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1406" b="1" i="1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𝟎</m:t>
                          </m:r>
                        </m:sup>
                      </m:sSup>
                      <m:sSup>
                        <m:sSupPr>
                          <m:ctrlPr>
                            <a:rPr lang="en-US" altLang="zh-CN" sz="1406" b="1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CN" sz="1406" b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CN" sz="1406" b="1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CN" sz="1406" b="1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𝑫</m:t>
                              </m:r>
                            </m:e>
                            <m:sup>
                              <m:r>
                                <a:rPr lang="en-US" altLang="zh-CN" sz="1406" b="1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1406" b="1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1406" b="1" i="1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406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𝑫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CN" sz="1406" b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CN" sz="1406" b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</m:e>
                        <m:sup>
                          <m:r>
                            <a:rPr lang="en-US" altLang="zh-CN" sz="1406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zh-CN" altLang="en-US" sz="1406" b="1" dirty="0"/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2129" y="7325072"/>
                <a:ext cx="2466894" cy="407099"/>
              </a:xfrm>
              <a:prstGeom prst="rect">
                <a:avLst/>
              </a:prstGeom>
              <a:blipFill rotWithShape="1">
                <a:blip r:embed="rId6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2890776" y="5204999"/>
                <a:ext cx="1806200" cy="3271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406" b="1" i="1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altLang="zh-CN" sz="1406" b="1" i="1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𝒆</m:t>
                          </m:r>
                        </m:e>
                        <m:sup>
                          <m:r>
                            <a:rPr lang="en-US" altLang="zh-CN" sz="1406" b="1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1406" b="1" i="1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altLang="zh-CN" sz="1406" b="1" i="1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𝒆</m:t>
                          </m:r>
                        </m:e>
                        <m:sup>
                          <m:r>
                            <a:rPr lang="en-US" altLang="zh-CN" sz="1406" b="1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−</m:t>
                          </m:r>
                        </m:sup>
                      </m:sSup>
                      <m:r>
                        <a:rPr lang="en-US" altLang="zh-CN" sz="1406" b="1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sSup>
                        <m:sSupPr>
                          <m:ctrlPr>
                            <a:rPr lang="en-US" altLang="zh-CN" sz="1406" b="1" i="1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zh-CN" altLang="en-US" sz="1406" b="1" i="1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1406" b="1" i="1">
                              <a:solidFill>
                                <a:schemeClr val="accent1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𝟎</m:t>
                          </m:r>
                        </m:sup>
                      </m:sSup>
                      <m:sSup>
                        <m:sSupPr>
                          <m:ctrlPr>
                            <a:rPr lang="en-US" altLang="zh-CN" sz="1406" b="1" i="1">
                              <a:solidFill>
                                <a:srgbClr val="C00000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CN" sz="1406" b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CN" sz="1406" b="1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CN" sz="1406" b="1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𝑫</m:t>
                              </m:r>
                            </m:e>
                            <m:sup>
                              <m:r>
                                <a:rPr lang="en-US" altLang="zh-CN" sz="1406" b="1" i="1">
                                  <a:solidFill>
                                    <a:srgbClr val="C00000"/>
                                  </a:solidFill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1406" b="1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1406" b="1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406" b="1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𝑫</m:t>
                                  </m:r>
                                </m:e>
                              </m:acc>
                            </m:e>
                            <m:sup/>
                          </m:sSup>
                          <m:r>
                            <a:rPr lang="en-US" altLang="zh-CN" sz="1406" b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</m:e>
                        <m:sup>
                          <m:r>
                            <a:rPr lang="en-US" altLang="zh-CN" sz="1406" b="1" i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zh-CN" altLang="en-US" sz="1406" b="1" dirty="0"/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1326" y="7402665"/>
                <a:ext cx="2548646" cy="426463"/>
              </a:xfrm>
              <a:prstGeom prst="rect">
                <a:avLst/>
              </a:prstGeom>
              <a:blipFill rotWithShape="1">
                <a:blip r:embed="rId7"/>
                <a:stretch>
                  <a:fillRect b="-157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文本框 20"/>
          <p:cNvSpPr txBox="1"/>
          <p:nvPr/>
        </p:nvSpPr>
        <p:spPr>
          <a:xfrm>
            <a:off x="3636400" y="1339833"/>
            <a:ext cx="592668" cy="15008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l"/>
            <a:endParaRPr lang="zh-CN" altLang="en-US" sz="1266" dirty="0">
              <a:solidFill>
                <a:srgbClr val="000000"/>
              </a:solidFill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8397" y="1201253"/>
            <a:ext cx="2035494" cy="30867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altLang="zh-CN" sz="1406" b="1" dirty="0">
                <a:solidFill>
                  <a:srgbClr val="FF0000"/>
                </a:solidFill>
                <a:latin typeface="Times New Roman" panose="02020603050405020304" pitchFamily="18" charset="0"/>
                <a:ea typeface="华文新魏"/>
                <a:cs typeface="Times New Roman" panose="02020603050405020304" pitchFamily="18" charset="0"/>
              </a:rPr>
              <a:t>PRL 110, 252001 (2013) </a:t>
            </a:r>
            <a:endParaRPr lang="zh-CN" altLang="en-US" sz="1406" b="1" dirty="0">
              <a:solidFill>
                <a:srgbClr val="FF0000"/>
              </a:solidFill>
              <a:latin typeface="Times New Roman" panose="02020603050405020304" pitchFamily="18" charset="0"/>
              <a:ea typeface="华文新魏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694875" y="3513818"/>
            <a:ext cx="2035494" cy="30867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defTabSz="642915"/>
            <a:r>
              <a:rPr lang="hu-HU" altLang="zh-CN" sz="1406" b="1" dirty="0">
                <a:solidFill>
                  <a:srgbClr val="FF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P</a:t>
            </a:r>
            <a:r>
              <a:rPr lang="en-US" altLang="zh-CN" sz="1406" b="1" dirty="0">
                <a:solidFill>
                  <a:srgbClr val="FF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RL</a:t>
            </a:r>
            <a:r>
              <a:rPr lang="hu-HU" altLang="zh-CN" sz="1406" b="1" dirty="0">
                <a:solidFill>
                  <a:srgbClr val="FF0000"/>
                </a:solidFill>
                <a:latin typeface="Times New Roman" pitchFamily="18" charset="0"/>
                <a:ea typeface="宋体"/>
                <a:cs typeface="Times New Roman" pitchFamily="18" charset="0"/>
              </a:rPr>
              <a:t> 115, 222002 (2015) </a:t>
            </a:r>
            <a:endParaRPr lang="zh-CN" altLang="en-US" sz="1406" b="1" dirty="0">
              <a:solidFill>
                <a:srgbClr val="FF0000"/>
              </a:solidFill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7052901" y="3502087"/>
            <a:ext cx="1938325" cy="30867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1406" b="1" dirty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 PRL115, 182002 (2015)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825153" y="3479631"/>
            <a:ext cx="2010438" cy="30867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1406" b="1" dirty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PRL 112, 132001 (2014)</a:t>
            </a:r>
            <a:endParaRPr lang="zh-CN" altLang="en-US" sz="1406" b="1" dirty="0">
              <a:solidFill>
                <a:srgbClr val="FF0000"/>
              </a:solidFill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7136" y="3473097"/>
            <a:ext cx="2321276" cy="5250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1406" b="1" dirty="0">
                <a:latin typeface="华文新魏"/>
                <a:ea typeface="华文新魏"/>
              </a:rPr>
              <a:t>ST:</a:t>
            </a:r>
            <a:r>
              <a:rPr lang="en-US" altLang="zh-CN" sz="1406" b="1" dirty="0">
                <a:solidFill>
                  <a:srgbClr val="FF0000"/>
                </a:solidFill>
                <a:latin typeface="华文新魏"/>
                <a:ea typeface="华文新魏"/>
              </a:rPr>
              <a:t> PRL 112, 022001(2014)</a:t>
            </a:r>
            <a:br>
              <a:rPr lang="en-US" altLang="zh-CN" sz="1406" b="1" dirty="0">
                <a:solidFill>
                  <a:srgbClr val="FF0000"/>
                </a:solidFill>
                <a:latin typeface="华文新魏"/>
                <a:ea typeface="华文新魏"/>
              </a:rPr>
            </a:br>
            <a:r>
              <a:rPr lang="en-US" altLang="zh-CN" sz="1406" b="1" dirty="0">
                <a:latin typeface="华文新魏"/>
                <a:ea typeface="华文新魏"/>
              </a:rPr>
              <a:t>DT:</a:t>
            </a:r>
            <a:r>
              <a:rPr lang="en-US" altLang="zh-CN" sz="1406" b="1" dirty="0">
                <a:solidFill>
                  <a:srgbClr val="FF0000"/>
                </a:solidFill>
                <a:latin typeface="华文新魏"/>
                <a:ea typeface="华文新魏"/>
              </a:rPr>
              <a:t> PRD92, 092006 (2015)</a:t>
            </a:r>
          </a:p>
        </p:txBody>
      </p:sp>
      <p:sp>
        <p:nvSpPr>
          <p:cNvPr id="28" name="矩形 27"/>
          <p:cNvSpPr/>
          <p:nvPr/>
        </p:nvSpPr>
        <p:spPr>
          <a:xfrm>
            <a:off x="2424958" y="1173078"/>
            <a:ext cx="1980670" cy="30867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altLang="zh-CN" sz="1406" b="1" dirty="0">
                <a:solidFill>
                  <a:srgbClr val="FF0000"/>
                </a:solidFill>
                <a:latin typeface="Times New Roman" panose="02020603050405020304" pitchFamily="18" charset="0"/>
                <a:ea typeface="华文新魏"/>
                <a:cs typeface="Times New Roman" panose="02020603050405020304" pitchFamily="18" charset="0"/>
              </a:rPr>
              <a:t>PRL 115, 112003 (2015)</a:t>
            </a:r>
            <a:endParaRPr lang="zh-CN" altLang="en-US" sz="1406" b="1" dirty="0">
              <a:solidFill>
                <a:srgbClr val="FF0000"/>
              </a:solidFill>
              <a:latin typeface="Times New Roman" panose="02020603050405020304" pitchFamily="18" charset="0"/>
              <a:ea typeface="华文新魏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05931" y="1201253"/>
            <a:ext cx="1935786" cy="30867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>
            <a:lvl1pPr algn="l">
              <a:defRPr sz="2000" b="1">
                <a:solidFill>
                  <a:srgbClr val="FF0000"/>
                </a:solidFill>
                <a:latin typeface="Times New Roman" panose="02020603050405020304" pitchFamily="18" charset="0"/>
                <a:ea typeface="华文新魏"/>
                <a:cs typeface="Times New Roman" panose="02020603050405020304" pitchFamily="18" charset="0"/>
              </a:defRPr>
            </a:lvl1pPr>
          </a:lstStyle>
          <a:p>
            <a:r>
              <a:rPr lang="en-US" altLang="zh-CN" sz="1406" dirty="0"/>
              <a:t>PRL 111, 242001(2013)</a:t>
            </a:r>
            <a:endParaRPr lang="zh-CN" altLang="en-US" sz="1406" dirty="0"/>
          </a:p>
        </p:txBody>
      </p:sp>
      <p:sp>
        <p:nvSpPr>
          <p:cNvPr id="30" name="TextBox 29"/>
          <p:cNvSpPr txBox="1"/>
          <p:nvPr/>
        </p:nvSpPr>
        <p:spPr>
          <a:xfrm>
            <a:off x="7154162" y="1201253"/>
            <a:ext cx="1910779" cy="30867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>
            <a:lvl1pPr algn="l">
              <a:defRPr sz="2000" b="1">
                <a:solidFill>
                  <a:srgbClr val="FF0000"/>
                </a:solidFill>
                <a:latin typeface="Times New Roman" panose="02020603050405020304" pitchFamily="18" charset="0"/>
                <a:ea typeface="华文新魏"/>
                <a:cs typeface="Times New Roman" panose="02020603050405020304" pitchFamily="18" charset="0"/>
              </a:defRPr>
            </a:lvl1pPr>
          </a:lstStyle>
          <a:p>
            <a:r>
              <a:rPr lang="en-US" altLang="zh-CN" sz="1406" dirty="0"/>
              <a:t>PRL113,212002 (2014)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88413" y="3896407"/>
            <a:ext cx="2184849" cy="13350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7766" y="5707378"/>
            <a:ext cx="8774342" cy="81009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l"/>
            <a:r>
              <a:rPr lang="en-US" altLang="zh-CN" sz="22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Which is the nature of these states? </a:t>
            </a:r>
            <a:br>
              <a:rPr lang="en-US" altLang="zh-CN" sz="22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zh-CN" sz="22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Different decay channels of the same observed states?  Other decay modes?</a:t>
            </a:r>
            <a:endParaRPr lang="zh-CN" altLang="en-US" sz="22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>
          <a:xfrm>
            <a:off x="7275512" y="6525344"/>
            <a:ext cx="1905000" cy="288032"/>
          </a:xfrm>
        </p:spPr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7383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3442" y="14809"/>
            <a:ext cx="7886700" cy="677887"/>
          </a:xfrm>
        </p:spPr>
        <p:txBody>
          <a:bodyPr>
            <a:normAutofit/>
          </a:bodyPr>
          <a:lstStyle/>
          <a:p>
            <a:pPr lvl="0"/>
            <a:r>
              <a:rPr lang="en-US" altLang="zh-CN" sz="3200" dirty="0" smtClean="0">
                <a:solidFill>
                  <a:schemeClr val="tx1"/>
                </a:solidFill>
              </a:rPr>
              <a:t>Amplitude</a:t>
            </a:r>
            <a:r>
              <a:rPr lang="zh-CN" altLang="en-US" sz="3200" dirty="0" smtClean="0">
                <a:solidFill>
                  <a:schemeClr val="tx1"/>
                </a:solidFill>
              </a:rPr>
              <a:t> </a:t>
            </a:r>
            <a:r>
              <a:rPr lang="en-US" altLang="zh-CN" sz="3200" dirty="0" smtClean="0">
                <a:solidFill>
                  <a:schemeClr val="tx1"/>
                </a:solidFill>
              </a:rPr>
              <a:t>analysis</a:t>
            </a:r>
            <a:r>
              <a:rPr lang="zh-CN" altLang="en-US" sz="3200" dirty="0" smtClean="0">
                <a:solidFill>
                  <a:schemeClr val="tx1"/>
                </a:solidFill>
              </a:rPr>
              <a:t> </a:t>
            </a:r>
            <a:r>
              <a:rPr lang="en-US" altLang="zh-CN" sz="3200" dirty="0" smtClean="0">
                <a:solidFill>
                  <a:schemeClr val="tx1"/>
                </a:solidFill>
              </a:rPr>
              <a:t>of</a:t>
            </a:r>
            <a:r>
              <a:rPr lang="zh-CN" altLang="en-US" sz="3200" dirty="0" smtClean="0">
                <a:solidFill>
                  <a:schemeClr val="tx1"/>
                </a:solidFill>
              </a:rPr>
              <a:t> </a:t>
            </a:r>
            <a:r>
              <a:rPr lang="mr-IN" sz="32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e</a:t>
            </a:r>
            <a:r>
              <a:rPr lang="mr-IN" sz="3200" baseline="44444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+</a:t>
            </a:r>
            <a:r>
              <a:rPr lang="mr-IN" sz="3200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e</a:t>
            </a:r>
            <a:r>
              <a:rPr lang="mr-IN" sz="3200" baseline="44444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-</a:t>
            </a:r>
            <a:r>
              <a:rPr lang="mr-IN" sz="32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Symbol"/>
              </a:rPr>
              <a:t> </a:t>
            </a:r>
            <a:r>
              <a:rPr lang="mr-IN" sz="32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r>
              <a:rPr lang="mr-IN" sz="32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Symbol"/>
              </a:rPr>
              <a:t>π</a:t>
            </a:r>
            <a:r>
              <a:rPr lang="mr-IN" sz="3200" baseline="44444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+</a:t>
            </a:r>
            <a:r>
              <a:rPr lang="mr-IN" sz="32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Symbol"/>
              </a:rPr>
              <a:t>π</a:t>
            </a:r>
            <a:r>
              <a:rPr lang="mr-IN" sz="3200" baseline="44444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-</a:t>
            </a:r>
            <a:r>
              <a:rPr lang="mr-IN" sz="3200" i="1" dirty="0" err="1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J</a:t>
            </a:r>
            <a:r>
              <a:rPr lang="mr-IN" sz="32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/</a:t>
            </a:r>
            <a:r>
              <a:rPr lang="mr-IN" sz="32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𝜓</a:t>
            </a:r>
            <a:r>
              <a:rPr lang="zh-CN" altLang="en-US" sz="3200" dirty="0" smtClean="0">
                <a:solidFill>
                  <a:schemeClr val="tx1"/>
                </a:solidFill>
              </a:rPr>
              <a:t> 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916625"/>
            <a:ext cx="6948264" cy="1504263"/>
          </a:xfrm>
          <a:prstGeom prst="rect">
            <a:avLst/>
          </a:prstGeom>
        </p:spPr>
      </p:pic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>
          <a:xfrm>
            <a:off x="3124200" y="6597353"/>
            <a:ext cx="3392016" cy="313184"/>
          </a:xfrm>
        </p:spPr>
        <p:txBody>
          <a:bodyPr/>
          <a:lstStyle/>
          <a:p>
            <a:pPr>
              <a:defRPr/>
            </a:pPr>
            <a:r>
              <a:rPr lang="en-US" altLang="zh-CN" smtClean="0"/>
              <a:t>July 30, 2018, Weihai</a:t>
            </a:r>
            <a:endParaRPr lang="en-US" dirty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>
          <a:xfrm>
            <a:off x="7275512" y="6597352"/>
            <a:ext cx="1905000" cy="288032"/>
          </a:xfrm>
        </p:spPr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724128" y="641116"/>
            <a:ext cx="2664296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sk-SK" b="1" dirty="0" smtClean="0">
                <a:solidFill>
                  <a:srgbClr val="222222"/>
                </a:solidFill>
                <a:latin typeface="Helvetica Neue" charset="0"/>
              </a:rPr>
              <a:t>PRL</a:t>
            </a:r>
            <a:r>
              <a:rPr lang="zh-CN" altLang="en-US" b="1" dirty="0" smtClean="0">
                <a:solidFill>
                  <a:srgbClr val="222222"/>
                </a:solidFill>
                <a:latin typeface="Helvetica Neue" charset="0"/>
              </a:rPr>
              <a:t> </a:t>
            </a:r>
            <a:r>
              <a:rPr lang="sk-SK" b="1" dirty="0" smtClean="0">
                <a:solidFill>
                  <a:srgbClr val="222222"/>
                </a:solidFill>
                <a:latin typeface="Helvetica Neue" charset="0"/>
              </a:rPr>
              <a:t>119.072001</a:t>
            </a:r>
            <a:r>
              <a:rPr lang="zh-CN" altLang="en-US" b="1" dirty="0" smtClean="0">
                <a:solidFill>
                  <a:srgbClr val="222222"/>
                </a:solidFill>
                <a:latin typeface="Helvetica Neue" charset="0"/>
              </a:rPr>
              <a:t> </a:t>
            </a:r>
            <a:r>
              <a:rPr lang="en-US" altLang="zh-CN" b="1" dirty="0" smtClean="0">
                <a:solidFill>
                  <a:srgbClr val="222222"/>
                </a:solidFill>
                <a:latin typeface="Helvetica Neue" charset="0"/>
              </a:rPr>
              <a:t>(2017)</a:t>
            </a:r>
            <a:endParaRPr lang="en-US" b="1" dirty="0"/>
          </a:p>
        </p:txBody>
      </p:sp>
      <p:graphicFrame>
        <p:nvGraphicFramePr>
          <p:cNvPr id="11" name="Object 3"/>
          <p:cNvGraphicFramePr>
            <a:graphicFrameLocks noChangeAspect="1"/>
          </p:cNvGraphicFramePr>
          <p:nvPr>
            <p:extLst/>
          </p:nvPr>
        </p:nvGraphicFramePr>
        <p:xfrm>
          <a:off x="1630363" y="2492896"/>
          <a:ext cx="6378575" cy="411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72" name="Equation" r:id="rId4" imgW="3365280" imgH="2171520" progId="Equation.DSMT4">
                  <p:embed/>
                </p:oleObj>
              </mc:Choice>
              <mc:Fallback>
                <p:oleObj name="Equation" r:id="rId4" imgW="3365280" imgH="21715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0363" y="2492896"/>
                        <a:ext cx="6378575" cy="4116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8184750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3"/>
              <p:cNvSpPr>
                <a:spLocks noGrp="1"/>
              </p:cNvSpPr>
              <p:nvPr>
                <p:ph type="title"/>
              </p:nvPr>
            </p:nvSpPr>
            <p:spPr>
              <a:xfrm>
                <a:off x="673442" y="14809"/>
                <a:ext cx="7886700" cy="677887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3200" smtClean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Spin-parity determination</a:t>
                </a:r>
                <a:r>
                  <a:rPr lang="zh-CN" altLang="en-US" sz="3200" smtClean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3200" smtClean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of</a:t>
                </a:r>
                <a:r>
                  <a:rPr lang="zh-CN" altLang="en-US" sz="3200" smtClean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3200" dirty="0" smtClean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</a:t>
                </a:r>
                <a:r>
                  <a:rPr lang="zh-CN" altLang="en-US" sz="3200" dirty="0" smtClean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200" b="0" i="1" dirty="0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lang="en-US" altLang="zh-CN" sz="3200" b="0" i="1" dirty="0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𝑍</m:t>
                        </m:r>
                      </m:e>
                      <m:sub>
                        <m:r>
                          <a:rPr lang="en-US" altLang="zh-CN" sz="3200" b="0" i="1" dirty="0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3200" b="0" i="1" dirty="0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  <m:r>
                      <a:rPr lang="en-US" altLang="zh-CN" sz="3200" i="1" dirty="0" smtClean="0">
                        <a:solidFill>
                          <a:schemeClr val="tx1"/>
                        </a:solidFill>
                        <a:latin typeface="Cambria Math"/>
                        <a:ea typeface="Times New Roman" charset="0"/>
                        <a:cs typeface="Times New Roman" charset="0"/>
                      </a:rPr>
                      <m:t>(3900)</m:t>
                    </m:r>
                  </m:oMath>
                </a14:m>
                <a:endParaRPr lang="en-US" sz="3200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4" name="Tit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73442" y="14809"/>
                <a:ext cx="7886700" cy="677887"/>
              </a:xfrm>
              <a:blipFill rotWithShape="1">
                <a:blip r:embed="rId2"/>
                <a:stretch>
                  <a:fillRect t="-4464" b="-2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>
          <a:xfrm>
            <a:off x="3124200" y="6597353"/>
            <a:ext cx="3392016" cy="313184"/>
          </a:xfrm>
        </p:spPr>
        <p:txBody>
          <a:bodyPr/>
          <a:lstStyle/>
          <a:p>
            <a:pPr>
              <a:defRPr/>
            </a:pPr>
            <a:r>
              <a:rPr lang="en-US" altLang="zh-CN" smtClean="0"/>
              <a:t>July 30, 2018, Weihai</a:t>
            </a:r>
            <a:endParaRPr lang="en-US" dirty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>
          <a:xfrm>
            <a:off x="7275512" y="6597352"/>
            <a:ext cx="1905000" cy="288032"/>
          </a:xfrm>
        </p:spPr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14338" y="843881"/>
            <a:ext cx="8001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>
              <a:defRPr kumimoji="1" sz="28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>
              <a:defRPr kumimoji="1"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>
              <a:defRPr kumimoji="1"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zh-CN" altLang="en-US" sz="2000"/>
              <a:t> </a:t>
            </a:r>
            <a:r>
              <a:rPr lang="en-US" altLang="zh-CN" sz="2000"/>
              <a:t>Zc line shape parameterized with Flatte-like formula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4591050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78564" y="1556792"/>
            <a:ext cx="100380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b="1" smtClean="0"/>
              <a:t>4.23GeV</a:t>
            </a:r>
            <a:endParaRPr kumimoji="1" lang="zh-CN" altLang="en-US" b="1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2191425" y="3356992"/>
            <a:ext cx="100380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b="1" smtClean="0"/>
              <a:t>4.26GeV</a:t>
            </a:r>
            <a:endParaRPr kumimoji="1" lang="zh-CN" altLang="en-US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25877" y="3212976"/>
            <a:ext cx="77617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b="1" dirty="0" smtClean="0">
                <a:solidFill>
                  <a:srgbClr val="FF0000"/>
                </a:solidFill>
              </a:rPr>
              <a:t>J</a:t>
            </a:r>
            <a:r>
              <a:rPr kumimoji="1" lang="en-US" altLang="zh-CN" b="1" baseline="30000" dirty="0" smtClean="0">
                <a:solidFill>
                  <a:srgbClr val="FF0000"/>
                </a:solidFill>
              </a:rPr>
              <a:t>P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=1</a:t>
            </a:r>
            <a:r>
              <a:rPr kumimoji="1" lang="en-US" altLang="zh-CN" b="1" baseline="30000" dirty="0" smtClean="0">
                <a:solidFill>
                  <a:srgbClr val="FF0000"/>
                </a:solidFill>
              </a:rPr>
              <a:t>+</a:t>
            </a:r>
            <a:endParaRPr kumimoji="1" lang="zh-CN" altLang="en-US" b="1" baseline="30000" dirty="0" smtClean="0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528" y="5345007"/>
            <a:ext cx="3562310" cy="1263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49462" y="1787922"/>
            <a:ext cx="2422938" cy="1857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21470" y="3588122"/>
            <a:ext cx="2422938" cy="1857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3426" y="1271404"/>
            <a:ext cx="3800862" cy="57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76056" y="5661248"/>
            <a:ext cx="3484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2000" dirty="0" smtClean="0">
                <a:latin typeface="Times New Roman" charset="0"/>
                <a:ea typeface="Times New Roman" charset="0"/>
                <a:cs typeface="Times New Roman" charset="0"/>
              </a:rPr>
              <a:t>J</a:t>
            </a:r>
            <a:r>
              <a:rPr kumimoji="1" lang="en-US" altLang="zh-CN" sz="2000" baseline="30000" dirty="0" smtClean="0"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kumimoji="1" lang="en-US" altLang="zh-CN" sz="2000" dirty="0" smtClean="0">
                <a:latin typeface="Times New Roman" charset="0"/>
                <a:ea typeface="Times New Roman" charset="0"/>
                <a:cs typeface="Times New Roman" charset="0"/>
              </a:rPr>
              <a:t> is measured to be 1</a:t>
            </a:r>
            <a:r>
              <a:rPr kumimoji="1" lang="en-US" altLang="zh-CN" sz="2000" baseline="30000" dirty="0" smtClean="0">
                <a:latin typeface="Times New Roman" charset="0"/>
                <a:ea typeface="Times New Roman" charset="0"/>
                <a:cs typeface="Times New Roman" charset="0"/>
              </a:rPr>
              <a:t>+</a:t>
            </a:r>
            <a:r>
              <a:rPr kumimoji="1"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000" dirty="0" smtClean="0">
                <a:latin typeface="Times New Roman" charset="0"/>
                <a:ea typeface="Times New Roman" charset="0"/>
                <a:cs typeface="Times New Roman" charset="0"/>
              </a:rPr>
              <a:t>with significance larger than 7.6𝞼</a:t>
            </a:r>
            <a:endParaRPr kumimoji="1" lang="zh-CN" altLang="en-US" sz="2000" baseline="30000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300192" y="827420"/>
            <a:ext cx="2664296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sk-SK" b="1" dirty="0" smtClean="0">
                <a:solidFill>
                  <a:srgbClr val="222222"/>
                </a:solidFill>
                <a:latin typeface="Helvetica Neue" charset="0"/>
              </a:rPr>
              <a:t>PRL</a:t>
            </a:r>
            <a:r>
              <a:rPr lang="zh-CN" altLang="en-US" b="1" dirty="0" smtClean="0">
                <a:solidFill>
                  <a:srgbClr val="222222"/>
                </a:solidFill>
                <a:latin typeface="Helvetica Neue" charset="0"/>
              </a:rPr>
              <a:t> </a:t>
            </a:r>
            <a:r>
              <a:rPr lang="sk-SK" b="1" dirty="0" smtClean="0">
                <a:solidFill>
                  <a:srgbClr val="222222"/>
                </a:solidFill>
                <a:latin typeface="Helvetica Neue" charset="0"/>
              </a:rPr>
              <a:t>119.072001</a:t>
            </a:r>
            <a:r>
              <a:rPr lang="zh-CN" altLang="en-US" b="1" dirty="0" smtClean="0">
                <a:solidFill>
                  <a:srgbClr val="222222"/>
                </a:solidFill>
                <a:latin typeface="Helvetica Neue" charset="0"/>
              </a:rPr>
              <a:t> </a:t>
            </a:r>
            <a:r>
              <a:rPr lang="en-US" altLang="zh-CN" b="1" dirty="0" smtClean="0">
                <a:solidFill>
                  <a:srgbClr val="222222"/>
                </a:solidFill>
                <a:latin typeface="Helvetica Neue" charset="0"/>
              </a:rPr>
              <a:t>(2017)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351709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3"/>
              <p:cNvSpPr>
                <a:spLocks noGrp="1"/>
              </p:cNvSpPr>
              <p:nvPr>
                <p:ph type="title"/>
              </p:nvPr>
            </p:nvSpPr>
            <p:spPr>
              <a:xfrm>
                <a:off x="673442" y="14809"/>
                <a:ext cx="7886700" cy="677887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3200" dirty="0" smtClean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Determiend</a:t>
                </a:r>
                <a:r>
                  <a:rPr lang="zh-CN" altLang="en-US" sz="3200" dirty="0" smtClean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3200" dirty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</a:t>
                </a:r>
                <a:r>
                  <a:rPr lang="en-US" altLang="zh-CN" sz="3200" dirty="0" smtClean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roperties</a:t>
                </a:r>
                <a:r>
                  <a:rPr lang="zh-CN" altLang="en-US" sz="3200" dirty="0" smtClean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3200" dirty="0" smtClean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of</a:t>
                </a:r>
                <a:r>
                  <a:rPr lang="zh-CN" altLang="en-US" sz="3200" dirty="0" smtClean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3200" dirty="0" smtClean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the</a:t>
                </a:r>
                <a:r>
                  <a:rPr lang="zh-CN" altLang="en-US" sz="3200" dirty="0" smtClean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200" b="0" i="1" dirty="0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SupPr>
                      <m:e>
                        <m:r>
                          <a:rPr lang="en-US" altLang="zh-CN" sz="3200" b="0" i="1" dirty="0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𝑍</m:t>
                        </m:r>
                      </m:e>
                      <m:sub>
                        <m:r>
                          <a:rPr lang="en-US" altLang="zh-CN" sz="3200" b="0" i="1" dirty="0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3200" b="0" i="1" dirty="0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+</m:t>
                        </m:r>
                      </m:sup>
                    </m:sSubSup>
                    <m:r>
                      <a:rPr lang="en-US" altLang="zh-CN" sz="3200" i="1" dirty="0" smtClean="0">
                        <a:solidFill>
                          <a:schemeClr val="tx1"/>
                        </a:solidFill>
                        <a:latin typeface="Cambria Math"/>
                        <a:ea typeface="Times New Roman" charset="0"/>
                        <a:cs typeface="Times New Roman" charset="0"/>
                      </a:rPr>
                      <m:t>(3900)</m:t>
                    </m:r>
                  </m:oMath>
                </a14:m>
                <a:endParaRPr lang="en-US" sz="3200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4" name="Tit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73442" y="14809"/>
                <a:ext cx="7886700" cy="677887"/>
              </a:xfrm>
              <a:blipFill rotWithShape="0">
                <a:blip r:embed="rId3"/>
                <a:stretch>
                  <a:fillRect t="-4464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>
          <a:xfrm>
            <a:off x="3124200" y="6597353"/>
            <a:ext cx="3392016" cy="313184"/>
          </a:xfrm>
        </p:spPr>
        <p:txBody>
          <a:bodyPr/>
          <a:lstStyle/>
          <a:p>
            <a:pPr>
              <a:defRPr/>
            </a:pPr>
            <a:r>
              <a:rPr lang="en-US" altLang="zh-CN" smtClean="0"/>
              <a:t>July 30, 2018, Weihai</a:t>
            </a:r>
            <a:endParaRPr lang="en-US" dirty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>
          <a:xfrm>
            <a:off x="7275512" y="6597352"/>
            <a:ext cx="1905000" cy="288032"/>
          </a:xfrm>
        </p:spPr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graphicFrame>
        <p:nvGraphicFramePr>
          <p:cNvPr id="2" name="对象 1"/>
          <p:cNvGraphicFramePr>
            <a:graphicFrameLocks noChangeAspect="1"/>
          </p:cNvGraphicFramePr>
          <p:nvPr>
            <p:extLst/>
          </p:nvPr>
        </p:nvGraphicFramePr>
        <p:xfrm>
          <a:off x="867618" y="887437"/>
          <a:ext cx="7016750" cy="534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96" name="Equation" r:id="rId4" imgW="4279680" imgH="3263760" progId="Equation.DSMT4">
                  <p:embed/>
                </p:oleObj>
              </mc:Choice>
              <mc:Fallback>
                <p:oleObj name="Equation" r:id="rId4" imgW="4279680" imgH="32637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7618" y="887437"/>
                        <a:ext cx="7016750" cy="5349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6228184" y="827420"/>
            <a:ext cx="2664296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sk-SK" b="1" dirty="0" smtClean="0">
                <a:solidFill>
                  <a:srgbClr val="222222"/>
                </a:solidFill>
                <a:latin typeface="Helvetica Neue" charset="0"/>
              </a:rPr>
              <a:t>PRL</a:t>
            </a:r>
            <a:r>
              <a:rPr lang="zh-CN" altLang="en-US" b="1" dirty="0" smtClean="0">
                <a:solidFill>
                  <a:srgbClr val="222222"/>
                </a:solidFill>
                <a:latin typeface="Helvetica Neue" charset="0"/>
              </a:rPr>
              <a:t> </a:t>
            </a:r>
            <a:r>
              <a:rPr lang="sk-SK" b="1" dirty="0" smtClean="0">
                <a:solidFill>
                  <a:srgbClr val="222222"/>
                </a:solidFill>
                <a:latin typeface="Helvetica Neue" charset="0"/>
              </a:rPr>
              <a:t>119.072001</a:t>
            </a:r>
            <a:r>
              <a:rPr lang="zh-CN" altLang="en-US" b="1" dirty="0" smtClean="0">
                <a:solidFill>
                  <a:srgbClr val="222222"/>
                </a:solidFill>
                <a:latin typeface="Helvetica Neue" charset="0"/>
              </a:rPr>
              <a:t> </a:t>
            </a:r>
            <a:r>
              <a:rPr lang="en-US" altLang="zh-CN" b="1" dirty="0" smtClean="0">
                <a:solidFill>
                  <a:srgbClr val="222222"/>
                </a:solidFill>
                <a:latin typeface="Helvetica Neue" charset="0"/>
              </a:rPr>
              <a:t>(2017)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2055235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042" y="4321938"/>
            <a:ext cx="5337131" cy="23720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63" y="4220611"/>
            <a:ext cx="3825689" cy="21397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033482" y="14810"/>
                <a:ext cx="7354942" cy="876758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 smtClean="0"/>
                  <a:t>Search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charset="0"/>
                          </a:rPr>
                          <m:t>𝑍</m:t>
                        </m:r>
                      </m:e>
                      <m:sub>
                        <m:r>
                          <a:rPr lang="en-US" altLang="zh-CN" b="0" i="1" smtClean="0">
                            <a:latin typeface="Cambria Math" charset="0"/>
                          </a:rPr>
                          <m:t>𝑐</m:t>
                        </m:r>
                      </m:sub>
                      <m:sup>
                        <m:r>
                          <a:rPr lang="en-US" altLang="zh-CN" b="0" i="1" smtClean="0">
                            <a:latin typeface="Cambria Math" charset="0"/>
                          </a:rPr>
                          <m:t>(′)</m:t>
                        </m:r>
                      </m:sup>
                    </m:sSubSup>
                    <m:r>
                      <a:rPr lang="en-US" altLang="zh-CN" b="0" i="1" smtClean="0">
                        <a:latin typeface="Cambria Math" charset="0"/>
                      </a:rPr>
                      <m:t>→</m:t>
                    </m:r>
                    <m:r>
                      <a:rPr lang="en-US" altLang="zh-CN" b="0" i="1" smtClean="0">
                        <a:latin typeface="Cambria Math" charset="0"/>
                      </a:rPr>
                      <m:t>𝜌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charset="0"/>
                          </a:rPr>
                          <m:t>𝜂</m:t>
                        </m:r>
                      </m:e>
                      <m:sub>
                        <m:r>
                          <a:rPr lang="en-US" altLang="zh-CN" b="0" i="1" smtClean="0">
                            <a:latin typeface="Cambria Math" charset="0"/>
                          </a:rPr>
                          <m:t>𝑐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033482" y="14810"/>
                <a:ext cx="7354942" cy="876758"/>
              </a:xfrm>
              <a:blipFill rotWithShape="0">
                <a:blip r:embed="rId4"/>
                <a:stretch>
                  <a:fillRect b="-26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July 30, 2018, Weihai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1047" y="891568"/>
            <a:ext cx="6551313" cy="11432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2204864"/>
            <a:ext cx="5527190" cy="18512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9346" y="2132856"/>
            <a:ext cx="2725142" cy="211762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46656" y="3214849"/>
            <a:ext cx="11657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400" b="1" dirty="0">
                <a:solidFill>
                  <a:srgbClr val="0033CC"/>
                </a:solidFill>
                <a:latin typeface="Arial" charset="0"/>
              </a:rPr>
              <a:t>@ 4.23 </a:t>
            </a:r>
            <a:r>
              <a:rPr lang="hr-HR" sz="1400" b="1" dirty="0" err="1">
                <a:solidFill>
                  <a:srgbClr val="0033CC"/>
                </a:solidFill>
                <a:latin typeface="Arial" charset="0"/>
              </a:rPr>
              <a:t>GeV</a:t>
            </a:r>
            <a:endParaRPr lang="en-US" sz="14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98351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033482" y="14810"/>
                <a:ext cx="7354942" cy="664711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/>
                  <a:t>Evidence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charset="0"/>
                          </a:rPr>
                          <m:t>𝑍</m:t>
                        </m:r>
                      </m:e>
                      <m:sub>
                        <m:r>
                          <a:rPr lang="en-US" altLang="zh-CN" i="1">
                            <a:latin typeface="Cambria Math" charset="0"/>
                          </a:rPr>
                          <m:t>𝑐</m:t>
                        </m:r>
                      </m:sub>
                    </m:sSub>
                    <m:r>
                      <a:rPr lang="en-US" altLang="zh-CN" i="1">
                        <a:latin typeface="Cambria Math" charset="0"/>
                      </a:rPr>
                      <m:t>→</m:t>
                    </m:r>
                    <m:r>
                      <a:rPr lang="en-US" altLang="zh-CN" i="1">
                        <a:latin typeface="Cambria Math" charset="0"/>
                      </a:rPr>
                      <m:t>𝜌</m:t>
                    </m:r>
                    <m:sSub>
                      <m:sSubPr>
                        <m:ctrlPr>
                          <a:rPr lang="en-US" altLang="zh-CN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charset="0"/>
                          </a:rPr>
                          <m:t>𝜂</m:t>
                        </m:r>
                      </m:e>
                      <m:sub>
                        <m:r>
                          <a:rPr lang="en-US" altLang="zh-CN" i="1">
                            <a:latin typeface="Cambria Math" charset="0"/>
                          </a:rPr>
                          <m:t>𝑐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033482" y="14810"/>
                <a:ext cx="7354942" cy="664711"/>
              </a:xfrm>
              <a:blipFill rotWithShape="0">
                <a:blip r:embed="rId3"/>
                <a:stretch>
                  <a:fillRect t="-19266" b="-422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July 30, 2018, Weihai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84" y="692696"/>
            <a:ext cx="6859028" cy="103131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751103" y="3212976"/>
            <a:ext cx="7349289" cy="2326740"/>
            <a:chOff x="751103" y="3622199"/>
            <a:chExt cx="7349289" cy="232674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1103" y="3622199"/>
              <a:ext cx="7349289" cy="232674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2483768" y="5301240"/>
              <a:ext cx="144016" cy="252000"/>
            </a:xfrm>
            <a:prstGeom prst="rect">
              <a:avLst/>
            </a:prstGeom>
            <a:solidFill>
              <a:srgbClr val="00B0F0"/>
            </a:solidFill>
          </p:spPr>
          <p:txBody>
            <a:bodyPr rtlCol="0" anchor="ctr">
              <a:spAutoFit/>
            </a:bodyPr>
            <a:lstStyle/>
            <a:p>
              <a:pPr algn="l"/>
              <a:endParaRPr lang="en-US" sz="3200" dirty="0" err="1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076248" y="5301240"/>
              <a:ext cx="1728000" cy="252000"/>
            </a:xfrm>
            <a:prstGeom prst="rect">
              <a:avLst/>
            </a:prstGeom>
            <a:solidFill>
              <a:srgbClr val="00B0F0"/>
            </a:solidFill>
          </p:spPr>
          <p:txBody>
            <a:bodyPr rtlCol="0" anchor="ctr">
              <a:spAutoFit/>
            </a:bodyPr>
            <a:lstStyle/>
            <a:p>
              <a:pPr algn="l"/>
              <a:endParaRPr lang="en-US" sz="3200" dirty="0" err="1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44437" y="1628800"/>
            <a:ext cx="8745105" cy="1611647"/>
            <a:chOff x="244437" y="1961369"/>
            <a:chExt cx="8745105" cy="161164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6484" y="2054360"/>
              <a:ext cx="8573058" cy="151865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9293" y="2679607"/>
              <a:ext cx="1002347" cy="31734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4437" y="3003816"/>
              <a:ext cx="1044735" cy="35966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856740" y="1961369"/>
              <a:ext cx="212109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is-IS" b="1" i="1" dirty="0" smtClean="0">
                  <a:solidFill>
                    <a:srgbClr val="0033CC"/>
                  </a:solidFill>
                  <a:latin typeface="Calibri" charset="0"/>
                </a:rPr>
                <a:t>P</a:t>
              </a:r>
              <a:r>
                <a:rPr lang="en-US" altLang="zh-CN" b="1" i="1" dirty="0" smtClean="0">
                  <a:solidFill>
                    <a:srgbClr val="0033CC"/>
                  </a:solidFill>
                  <a:latin typeface="Calibri" charset="0"/>
                </a:rPr>
                <a:t>L</a:t>
              </a:r>
              <a:r>
                <a:rPr lang="is-IS" b="1" i="1" dirty="0" smtClean="0">
                  <a:solidFill>
                    <a:srgbClr val="0033CC"/>
                  </a:solidFill>
                  <a:latin typeface="Calibri" charset="0"/>
                </a:rPr>
                <a:t>B </a:t>
              </a:r>
              <a:r>
                <a:rPr lang="is-IS" b="1" i="1" dirty="0">
                  <a:solidFill>
                    <a:srgbClr val="0033CC"/>
                  </a:solidFill>
                  <a:latin typeface="Calibri" charset="0"/>
                </a:rPr>
                <a:t>746, 194 (2015) </a:t>
              </a:r>
              <a:endParaRPr lang="is-IS" dirty="0">
                <a:solidFill>
                  <a:srgbClr val="0033CC"/>
                </a:solidFill>
                <a:effectLst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20667152">
              <a:off x="2729621" y="2885158"/>
              <a:ext cx="1326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en-US" altLang="zh-CN" i="1" smtClean="0">
                  <a:solidFill>
                    <a:srgbClr val="0033CC"/>
                  </a:solidFill>
                </a:rPr>
                <a:t>preliminary</a:t>
              </a:r>
              <a:endParaRPr kumimoji="1" lang="en-US" i="1" dirty="0" smtClean="0">
                <a:solidFill>
                  <a:srgbClr val="0033CC"/>
                </a:solidFill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843225" y="980728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i="1" dirty="0">
                <a:solidFill>
                  <a:srgbClr val="0033CC"/>
                </a:solidFill>
              </a:rPr>
              <a:t>p</a:t>
            </a:r>
            <a:r>
              <a:rPr kumimoji="1" lang="en-US" altLang="zh-CN" i="1" dirty="0" smtClean="0">
                <a:solidFill>
                  <a:srgbClr val="0033CC"/>
                </a:solidFill>
              </a:rPr>
              <a:t>reliminary</a:t>
            </a:r>
          </a:p>
          <a:p>
            <a:pPr algn="l"/>
            <a:r>
              <a:rPr kumimoji="1" lang="en-US" altLang="zh-CN" i="1" dirty="0" smtClean="0">
                <a:solidFill>
                  <a:srgbClr val="0033CC"/>
                </a:solidFill>
              </a:rPr>
              <a:t>results</a:t>
            </a:r>
            <a:endParaRPr kumimoji="1" lang="en-US" i="1" dirty="0" smtClean="0">
              <a:solidFill>
                <a:srgbClr val="003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26733" y="5445224"/>
                <a:ext cx="8551099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charset="0"/>
                          </a:rPr>
                          <m:t>𝑍</m:t>
                        </m:r>
                      </m:sub>
                    </m:sSub>
                  </m:oMath>
                </a14:m>
                <a:r>
                  <a:rPr lang="en-US" altLang="zh-CN" sz="2000" dirty="0" smtClean="0"/>
                  <a:t>:</a:t>
                </a:r>
                <a:r>
                  <a:rPr lang="zh-CN" altLang="en-US" sz="2000" dirty="0" smtClean="0"/>
                  <a:t> </a:t>
                </a:r>
                <a:r>
                  <a:rPr lang="en-US" altLang="zh-CN" sz="2000" dirty="0" smtClean="0"/>
                  <a:t>not</a:t>
                </a:r>
                <a:r>
                  <a:rPr lang="zh-CN" altLang="en-US" sz="2000" dirty="0" smtClean="0"/>
                  <a:t> </a:t>
                </a:r>
                <a:r>
                  <a:rPr lang="en-US" altLang="zh-CN" sz="2000" dirty="0" smtClean="0"/>
                  <a:t>consistent</a:t>
                </a:r>
                <a:r>
                  <a:rPr lang="zh-CN" altLang="en-US" sz="2000" dirty="0" smtClean="0"/>
                  <a:t> </a:t>
                </a:r>
                <a:r>
                  <a:rPr lang="en-US" altLang="zh-CN" sz="2000" dirty="0" smtClean="0"/>
                  <a:t>with</a:t>
                </a:r>
                <a:r>
                  <a:rPr lang="zh-CN" altLang="en-US" sz="2000" dirty="0" smtClean="0"/>
                  <a:t> </a:t>
                </a:r>
                <a:r>
                  <a:rPr lang="en-US" altLang="zh-CN" sz="2000" dirty="0" smtClean="0"/>
                  <a:t>any</a:t>
                </a:r>
                <a:r>
                  <a:rPr lang="zh-CN" altLang="en-US" sz="2000" dirty="0" smtClean="0"/>
                  <a:t> </a:t>
                </a:r>
                <a:r>
                  <a:rPr lang="en-US" altLang="zh-CN" sz="2000" dirty="0" smtClean="0"/>
                  <a:t>of</a:t>
                </a:r>
                <a:r>
                  <a:rPr lang="zh-CN" altLang="en-US" sz="2000" dirty="0" smtClean="0"/>
                  <a:t> </a:t>
                </a:r>
                <a:r>
                  <a:rPr lang="en-US" altLang="zh-CN" sz="2000" dirty="0" smtClean="0"/>
                  <a:t>the</a:t>
                </a:r>
                <a:r>
                  <a:rPr lang="zh-CN" altLang="en-US" sz="2000" dirty="0" smtClean="0"/>
                  <a:t> </a:t>
                </a:r>
                <a:r>
                  <a:rPr lang="en-US" altLang="zh-CN" sz="2000" dirty="0" smtClean="0"/>
                  <a:t>model</a:t>
                </a:r>
                <a:r>
                  <a:rPr lang="zh-CN" altLang="en-US" sz="2000" dirty="0" smtClean="0"/>
                  <a:t> </a:t>
                </a:r>
                <a:r>
                  <a:rPr lang="en-US" altLang="zh-CN" sz="2000" dirty="0" smtClean="0"/>
                  <a:t>calculations</a:t>
                </a:r>
                <a:endParaRPr lang="en-US" sz="2000" dirty="0"/>
              </a:p>
              <a:p>
                <a:pPr marL="285750" indent="-285750">
                  <a:buFont typeface="Arial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i="1">
                            <a:latin typeface="Cambria Math" charset="0"/>
                          </a:rPr>
                          <m:t>𝑍</m:t>
                        </m:r>
                        <m:r>
                          <a:rPr lang="en-US" altLang="zh-CN" sz="2000" b="0" i="1" smtClean="0">
                            <a:latin typeface="Cambria Math" charset="0"/>
                          </a:rPr>
                          <m:t>′</m:t>
                        </m:r>
                      </m:sub>
                    </m:sSub>
                  </m:oMath>
                </a14:m>
                <a:r>
                  <a:rPr lang="en-US" altLang="zh-CN" sz="2000" dirty="0" smtClean="0"/>
                  <a:t>:</a:t>
                </a:r>
                <a:r>
                  <a:rPr lang="zh-CN" altLang="en-US" sz="2000" dirty="0" smtClean="0"/>
                  <a:t> </a:t>
                </a:r>
                <a:r>
                  <a:rPr lang="en-US" sz="2000" dirty="0" smtClean="0"/>
                  <a:t>smaller </a:t>
                </a:r>
                <a:r>
                  <a:rPr lang="en-US" sz="2000" dirty="0"/>
                  <a:t>than the calculations based on </a:t>
                </a:r>
                <a:r>
                  <a:rPr lang="en-US" sz="2000" dirty="0" smtClean="0"/>
                  <a:t>tetra-quarks model</a:t>
                </a:r>
                <a:r>
                  <a:rPr lang="en-US" altLang="zh-CN" sz="2000" dirty="0" smtClean="0"/>
                  <a:t>,</a:t>
                </a:r>
                <a:r>
                  <a:rPr lang="en-US" sz="2000" dirty="0" smtClean="0"/>
                  <a:t> while </a:t>
                </a:r>
                <a:r>
                  <a:rPr lang="en-US" sz="2000" dirty="0"/>
                  <a:t>not in contradiction with the molecule model calculation </a:t>
                </a: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33" y="5445224"/>
                <a:ext cx="8551099" cy="1015663"/>
              </a:xfrm>
              <a:prstGeom prst="rect">
                <a:avLst/>
              </a:prstGeom>
              <a:blipFill rotWithShape="0">
                <a:blip r:embed="rId9"/>
                <a:stretch>
                  <a:fillRect l="-641" t="-2395" b="-10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743476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5305948" y="2104362"/>
            <a:ext cx="3639354" cy="395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969" b="1" dirty="0">
                <a:ea typeface="微软雅黑" panose="020B0503020204020204" pitchFamily="34" charset="-122"/>
              </a:rPr>
              <a:t>States  or/and interactions</a:t>
            </a:r>
            <a:endParaRPr lang="zh-CN" altLang="en-US" sz="1969" b="1" dirty="0"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63623" y="3789040"/>
            <a:ext cx="7760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ea typeface="微软雅黑" panose="020B0503020204020204" pitchFamily="34" charset="-122"/>
              </a:rPr>
              <a:t>* Phase variations appear in many process: not unique for resonance</a:t>
            </a:r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012973" y="58913"/>
            <a:ext cx="2799387" cy="2169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687" b="1" dirty="0" err="1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Multiquark</a:t>
            </a:r>
            <a:r>
              <a:rPr lang="en-US" altLang="zh-CN" sz="1687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	</a:t>
            </a:r>
            <a:r>
              <a:rPr lang="zh-CN" altLang="en-US" sz="1687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  </a:t>
            </a:r>
            <a:br>
              <a:rPr lang="zh-CN" altLang="en-US" sz="1687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</a:br>
            <a:r>
              <a:rPr lang="en-US" altLang="zh-CN" sz="1687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Hybrid	</a:t>
            </a:r>
            <a:r>
              <a:rPr lang="zh-CN" altLang="en-US" sz="1687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/>
            </a:r>
            <a:br>
              <a:rPr lang="zh-CN" altLang="en-US" sz="1687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</a:br>
            <a:r>
              <a:rPr lang="en-US" altLang="zh-CN" sz="1687" b="1" dirty="0" err="1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Hadrocharmonium</a:t>
            </a:r>
            <a:r>
              <a:rPr lang="en-US" altLang="zh-CN" sz="1687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	</a:t>
            </a:r>
            <a:r>
              <a:rPr lang="zh-CN" altLang="en-US" sz="1687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/>
            </a:r>
            <a:br>
              <a:rPr lang="zh-CN" altLang="en-US" sz="1687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</a:br>
            <a:r>
              <a:rPr lang="en-US" altLang="zh-CN" sz="1687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Molecule	</a:t>
            </a:r>
            <a:endParaRPr lang="zh-CN" altLang="en-US" sz="1687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  <a:p>
            <a:pPr algn="l"/>
            <a:r>
              <a:rPr lang="en-US" altLang="zh-CN" sz="1687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Threshold effects	</a:t>
            </a:r>
            <a:r>
              <a:rPr lang="zh-CN" altLang="en-US" sz="1687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/>
            </a:r>
            <a:br>
              <a:rPr lang="zh-CN" altLang="en-US" sz="1687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</a:br>
            <a:r>
              <a:rPr lang="en-US" altLang="zh-CN" sz="1687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Cusps</a:t>
            </a:r>
            <a:r>
              <a:rPr lang="zh-CN" altLang="en-US" sz="1687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/>
            </a:r>
            <a:br>
              <a:rPr lang="zh-CN" altLang="en-US" sz="1687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</a:br>
            <a:r>
              <a:rPr lang="en-US" altLang="zh-CN" sz="1687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…</a:t>
            </a:r>
            <a:endParaRPr lang="zh-CN" altLang="en-US" sz="1687" b="1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9512" y="2922694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1" dirty="0">
                <a:ea typeface="微软雅黑" panose="020B0503020204020204" pitchFamily="34" charset="-122"/>
              </a:rPr>
              <a:t>What is the role of threshold</a:t>
            </a:r>
          </a:p>
        </p:txBody>
      </p:sp>
      <p:sp>
        <p:nvSpPr>
          <p:cNvPr id="13" name="椭圆 12"/>
          <p:cNvSpPr/>
          <p:nvPr/>
        </p:nvSpPr>
        <p:spPr>
          <a:xfrm>
            <a:off x="463556" y="5291640"/>
            <a:ext cx="3352286" cy="1023306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250" dirty="0">
                <a:solidFill>
                  <a:schemeClr val="tx1"/>
                </a:solidFill>
                <a:ea typeface="微软雅黑" panose="020B0503020204020204" pitchFamily="34" charset="-122"/>
              </a:rPr>
              <a:t>World-wide experimental efforts</a:t>
            </a:r>
            <a:endParaRPr lang="zh-CN" altLang="en-US" sz="2250" dirty="0">
              <a:solidFill>
                <a:schemeClr val="tx1"/>
              </a:solidFill>
              <a:ea typeface="微软雅黑" panose="020B0503020204020204" pitchFamily="34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3587024" y="5289860"/>
            <a:ext cx="2261928" cy="102330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375" dirty="0">
                <a:ea typeface="微软雅黑" panose="020B0503020204020204" pitchFamily="34" charset="-122"/>
              </a:rPr>
              <a:t>Models</a:t>
            </a:r>
            <a:endParaRPr lang="zh-CN" altLang="en-US" sz="3375" dirty="0">
              <a:ea typeface="微软雅黑" panose="020B0503020204020204" pitchFamily="3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5515980" y="5277837"/>
            <a:ext cx="2448272" cy="10233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ea typeface="微软雅黑" panose="020B0503020204020204" pitchFamily="34" charset="-122"/>
              </a:rPr>
              <a:t>LQCD</a:t>
            </a:r>
            <a:endParaRPr lang="zh-CN" altLang="en-US" sz="3600" dirty="0"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57331" y="4766521"/>
            <a:ext cx="3838605" cy="525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36" indent="-285736">
              <a:buFont typeface="Arial" panose="020B0604020202020204" pitchFamily="34" charset="0"/>
              <a:buChar char="•"/>
            </a:pPr>
            <a:r>
              <a:rPr lang="en-US" altLang="zh-CN" sz="1406" b="1" dirty="0">
                <a:solidFill>
                  <a:srgbClr val="0000FF"/>
                </a:solidFill>
                <a:ea typeface="微软雅黑" panose="020B0503020204020204" pitchFamily="34" charset="-122"/>
              </a:rPr>
              <a:t>Energy-dependence</a:t>
            </a:r>
          </a:p>
          <a:p>
            <a:pPr marL="285736" indent="-285736">
              <a:buFont typeface="Arial" panose="020B0604020202020204" pitchFamily="34" charset="0"/>
              <a:buChar char="•"/>
            </a:pPr>
            <a:r>
              <a:rPr lang="en-US" altLang="zh-CN" sz="1406" b="1" dirty="0">
                <a:solidFill>
                  <a:srgbClr val="0000FF"/>
                </a:solidFill>
                <a:ea typeface="微软雅黑" panose="020B0503020204020204" pitchFamily="34" charset="-122"/>
              </a:rPr>
              <a:t>Patterns in productions and decays</a:t>
            </a:r>
            <a:endParaRPr lang="zh-CN" altLang="en-US" sz="1406" dirty="0">
              <a:solidFill>
                <a:srgbClr val="0000FF"/>
              </a:solidFill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859229" y="4895343"/>
            <a:ext cx="1755068" cy="308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6" b="1" dirty="0">
                <a:solidFill>
                  <a:srgbClr val="00B050"/>
                </a:solidFill>
                <a:ea typeface="微软雅黑" panose="020B0503020204020204" pitchFamily="34" charset="-122"/>
              </a:rPr>
              <a:t>Pole properties</a:t>
            </a:r>
            <a:endParaRPr lang="en-US" altLang="zh-CN" sz="1406" b="1" baseline="30000" dirty="0">
              <a:solidFill>
                <a:srgbClr val="00B050"/>
              </a:solidFill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493206" y="4670269"/>
            <a:ext cx="3510136" cy="611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87" b="1" dirty="0">
                <a:solidFill>
                  <a:srgbClr val="FF0000"/>
                </a:solidFill>
                <a:ea typeface="微软雅黑" panose="020B0503020204020204" pitchFamily="34" charset="-122"/>
              </a:rPr>
              <a:t>For XYZ, the picture is still unclear</a:t>
            </a:r>
            <a:endParaRPr lang="zh-CN" altLang="en-US" sz="1687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79333" y="4188460"/>
            <a:ext cx="8292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1" dirty="0">
                <a:ea typeface="微软雅黑" panose="020B0503020204020204" pitchFamily="34" charset="-122"/>
              </a:rPr>
              <a:t>To have a complete picture, more findings</a:t>
            </a:r>
            <a:r>
              <a:rPr lang="zh-CN" altLang="en-US" sz="2400" b="1" dirty="0"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ea typeface="微软雅黑" panose="020B0503020204020204" pitchFamily="34" charset="-122"/>
              </a:rPr>
              <a:t>are desired</a:t>
            </a:r>
            <a:endParaRPr lang="zh-CN" altLang="en-US" sz="2400" b="1" dirty="0"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21550" y="3327739"/>
            <a:ext cx="820216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250" dirty="0">
                <a:ea typeface="微软雅黑" panose="020B0503020204020204" pitchFamily="34" charset="-122"/>
              </a:rPr>
              <a:t>--Many new observations near thresholds: D*D,D*D*, D</a:t>
            </a:r>
            <a:r>
              <a:rPr lang="en-US" altLang="zh-CN" sz="2250" baseline="-25000" dirty="0">
                <a:ea typeface="微软雅黑" panose="020B0503020204020204" pitchFamily="34" charset="-122"/>
              </a:rPr>
              <a:t>1</a:t>
            </a:r>
            <a:r>
              <a:rPr lang="en-US" altLang="zh-CN" sz="2250" dirty="0">
                <a:ea typeface="微软雅黑" panose="020B0503020204020204" pitchFamily="34" charset="-122"/>
              </a:rPr>
              <a:t>D, …</a:t>
            </a:r>
            <a:endParaRPr lang="zh-CN" altLang="en-US" sz="2250" dirty="0">
              <a:ea typeface="微软雅黑" panose="020B0503020204020204" pitchFamily="34" charset="-122"/>
            </a:endParaRPr>
          </a:p>
        </p:txBody>
      </p:sp>
      <p:graphicFrame>
        <p:nvGraphicFramePr>
          <p:cNvPr id="16" name="图示 15"/>
          <p:cNvGraphicFramePr/>
          <p:nvPr>
            <p:extLst/>
          </p:nvPr>
        </p:nvGraphicFramePr>
        <p:xfrm>
          <a:off x="205209" y="80314"/>
          <a:ext cx="4006752" cy="2536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圆角矩形 16"/>
          <p:cNvSpPr/>
          <p:nvPr/>
        </p:nvSpPr>
        <p:spPr>
          <a:xfrm>
            <a:off x="3917979" y="2276872"/>
            <a:ext cx="1302093" cy="567504"/>
          </a:xfrm>
          <a:prstGeom prst="roundRect">
            <a:avLst/>
          </a:prstGeom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err="1"/>
              <a:t>Zc</a:t>
            </a:r>
            <a:r>
              <a:rPr lang="en-US" altLang="zh-CN" sz="2000" dirty="0"/>
              <a:t> 4020)</a:t>
            </a:r>
            <a:endParaRPr lang="zh-CN" altLang="en-US" sz="2000" dirty="0"/>
          </a:p>
          <a:p>
            <a:pPr algn="ctr"/>
            <a:r>
              <a:rPr lang="en-US" altLang="zh-CN" sz="2000" dirty="0" err="1" smtClean="0"/>
              <a:t>Zc</a:t>
            </a:r>
            <a:r>
              <a:rPr lang="en-US" altLang="zh-CN" sz="2000" dirty="0" smtClean="0"/>
              <a:t>(4025)</a:t>
            </a:r>
            <a:endParaRPr lang="zh-CN" altLang="en-US" sz="2000" dirty="0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>
          <a:xfrm>
            <a:off x="3124200" y="6597352"/>
            <a:ext cx="3392016" cy="313184"/>
          </a:xfrm>
        </p:spPr>
        <p:txBody>
          <a:bodyPr/>
          <a:lstStyle/>
          <a:p>
            <a:r>
              <a:rPr lang="en-US" altLang="zh-CN" smtClean="0"/>
              <a:t>July 30, 2018, Weihai</a:t>
            </a:r>
            <a:endParaRPr lang="en-US" altLang="zh-CN" dirty="0" smtClean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>
          <a:xfrm>
            <a:off x="7275512" y="6597352"/>
            <a:ext cx="1905000" cy="288032"/>
          </a:xfrm>
        </p:spPr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99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691680" y="1556792"/>
            <a:ext cx="5184576" cy="607568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r>
              <a:rPr kumimoji="1" lang="en-US" altLang="zh-CN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Light</a:t>
            </a:r>
            <a:r>
              <a:rPr kumimoji="1" lang="zh-CN" alt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hadron</a:t>
            </a:r>
            <a:r>
              <a:rPr kumimoji="1" lang="zh-CN" alt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spectroscopy</a:t>
            </a:r>
            <a:endParaRPr kumimoji="1" lang="zh-CN" alt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339752" y="2852936"/>
                <a:ext cx="4289957" cy="1815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571500" indent="-571500">
                  <a:buFont typeface="Arial" charset="0"/>
                  <a:buChar char="•"/>
                </a:pPr>
                <a:r>
                  <a:rPr lang="en-US" altLang="zh-CN" sz="2800" dirty="0"/>
                  <a:t>X(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altLang="zh-CN" sz="2800" i="1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altLang="zh-CN" sz="2800" i="1">
                            <a:latin typeface="Cambria Math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altLang="zh-CN" sz="2800" dirty="0"/>
                  <a:t>)/X(1835</a:t>
                </a:r>
                <a:r>
                  <a:rPr lang="en-US" altLang="zh-CN" sz="2800" dirty="0" smtClean="0"/>
                  <a:t>)</a:t>
                </a:r>
              </a:p>
              <a:p>
                <a:pPr marL="571500" indent="-571500">
                  <a:buFont typeface="Arial" charset="0"/>
                  <a:buChar char="•"/>
                </a:pPr>
                <a:r>
                  <a:rPr lang="en-US" altLang="zh-CN" sz="2800" dirty="0"/>
                  <a:t>X(2370</a:t>
                </a:r>
                <a:r>
                  <a:rPr lang="en-US" altLang="zh-CN" sz="2800" dirty="0" smtClean="0"/>
                  <a:t>)</a:t>
                </a:r>
              </a:p>
              <a:p>
                <a:pPr marL="571500" indent="-571500">
                  <a:buFont typeface="Arial" charset="0"/>
                  <a:buChar char="•"/>
                </a:pPr>
                <a:r>
                  <a:rPr lang="en-US" altLang="zh-CN" sz="2800" dirty="0" smtClean="0"/>
                  <a:t>Y(2175)</a:t>
                </a:r>
                <a:r>
                  <a:rPr lang="zh-CN" altLang="en-US" sz="2800" dirty="0" smtClean="0"/>
                  <a:t> </a:t>
                </a:r>
                <a:r>
                  <a:rPr lang="en-US" altLang="zh-CN" sz="2800" dirty="0" smtClean="0"/>
                  <a:t>and</a:t>
                </a:r>
                <a:r>
                  <a:rPr lang="zh-CN" altLang="en-US" sz="2800" dirty="0" smtClean="0"/>
                  <a:t> </a:t>
                </a:r>
                <a:r>
                  <a:rPr lang="en-US" altLang="zh-CN" sz="2800" dirty="0" err="1" smtClean="0"/>
                  <a:t>Zs</a:t>
                </a:r>
                <a:endParaRPr lang="en-US" altLang="zh-CN" sz="2800" dirty="0" smtClean="0"/>
              </a:p>
              <a:p>
                <a:pPr marL="571500" indent="-571500">
                  <a:buFont typeface="Arial" charset="0"/>
                  <a:buChar char="•"/>
                </a:pPr>
                <a:r>
                  <a:rPr lang="en-US" altLang="zh-CN" sz="2800" dirty="0"/>
                  <a:t>a</a:t>
                </a:r>
                <a:r>
                  <a:rPr lang="en-US" altLang="zh-CN" sz="2800" baseline="-25000" dirty="0"/>
                  <a:t>0</a:t>
                </a:r>
                <a:r>
                  <a:rPr lang="en-US" altLang="zh-CN" sz="2800" dirty="0"/>
                  <a:t>(980)-f</a:t>
                </a:r>
                <a:r>
                  <a:rPr lang="en-US" altLang="zh-CN" sz="2800" baseline="-25000" dirty="0"/>
                  <a:t>0</a:t>
                </a:r>
                <a:r>
                  <a:rPr lang="en-US" altLang="zh-CN" sz="2800" dirty="0"/>
                  <a:t>(980) </a:t>
                </a:r>
                <a:r>
                  <a:rPr lang="en-US" altLang="zh-CN" sz="2800" dirty="0" smtClean="0"/>
                  <a:t>mixing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752" y="2852936"/>
                <a:ext cx="4289957" cy="1815882"/>
              </a:xfrm>
              <a:prstGeom prst="rect">
                <a:avLst/>
              </a:prstGeom>
              <a:blipFill rotWithShape="0">
                <a:blip r:embed="rId3"/>
                <a:stretch>
                  <a:fillRect l="-2557" t="-3356" r="-1562" b="-8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619571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July 30, 2018, Weihai</a:t>
            </a:r>
            <a:endParaRPr lang="en-US" dirty="0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73442" y="14809"/>
            <a:ext cx="7886700" cy="82190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b="1" dirty="0" smtClean="0">
                <a:solidFill>
                  <a:srgbClr val="FF0066"/>
                </a:solidFill>
                <a:latin typeface="+mn-lt"/>
              </a:rPr>
              <a:t>Outline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13744" y="1168424"/>
            <a:ext cx="7418387" cy="5112568"/>
          </a:xfrm>
        </p:spPr>
        <p:txBody>
          <a:bodyPr>
            <a:noAutofit/>
          </a:bodyPr>
          <a:lstStyle/>
          <a:p>
            <a:pPr eaLnBrk="1" hangingPunct="1">
              <a:lnSpc>
                <a:spcPts val="5200"/>
              </a:lnSpc>
            </a:pPr>
            <a:r>
              <a:rPr lang="en-US" altLang="zh-CN" sz="4000" b="1" dirty="0" smtClean="0">
                <a:solidFill>
                  <a:srgbClr val="0000FF"/>
                </a:solidFill>
                <a:latin typeface="Calibri" pitchFamily="34" charset="0"/>
              </a:rPr>
              <a:t>Introduction</a:t>
            </a:r>
          </a:p>
          <a:p>
            <a:pPr eaLnBrk="1" hangingPunct="1">
              <a:lnSpc>
                <a:spcPts val="5200"/>
              </a:lnSpc>
            </a:pPr>
            <a:r>
              <a:rPr lang="en-US" altLang="zh-CN" sz="4000" b="1" dirty="0" smtClean="0">
                <a:solidFill>
                  <a:srgbClr val="0000FF"/>
                </a:solidFill>
                <a:latin typeface="Calibri" pitchFamily="34" charset="0"/>
              </a:rPr>
              <a:t>Recent</a:t>
            </a:r>
            <a:r>
              <a:rPr lang="zh-CN" altLang="en-US" sz="4000" b="1" dirty="0" smtClean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en-US" altLang="zh-CN" sz="4000" b="1" dirty="0" smtClean="0">
                <a:solidFill>
                  <a:srgbClr val="0000FF"/>
                </a:solidFill>
                <a:latin typeface="Calibri" pitchFamily="34" charset="0"/>
              </a:rPr>
              <a:t>results on</a:t>
            </a:r>
            <a:r>
              <a:rPr lang="zh-CN" altLang="en-US" sz="4000" b="1" dirty="0" smtClean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en-US" altLang="zh-CN" sz="4000" b="1" dirty="0" smtClean="0">
                <a:solidFill>
                  <a:srgbClr val="0000FF"/>
                </a:solidFill>
                <a:latin typeface="Calibri" pitchFamily="34" charset="0"/>
              </a:rPr>
              <a:t>hadron</a:t>
            </a:r>
            <a:r>
              <a:rPr lang="zh-CN" altLang="en-US" sz="4000" b="1" dirty="0" smtClean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en-US" altLang="zh-CN" sz="4000" b="1" dirty="0" smtClean="0">
                <a:solidFill>
                  <a:srgbClr val="0000FF"/>
                </a:solidFill>
                <a:latin typeface="Calibri" pitchFamily="34" charset="0"/>
              </a:rPr>
              <a:t>physics</a:t>
            </a:r>
            <a:endParaRPr lang="en-US" altLang="zh-CN" sz="4000" b="1" dirty="0">
              <a:solidFill>
                <a:srgbClr val="0000FF"/>
              </a:solidFill>
              <a:latin typeface="Calibri" pitchFamily="34" charset="0"/>
            </a:endParaRPr>
          </a:p>
          <a:p>
            <a:pPr lvl="1">
              <a:lnSpc>
                <a:spcPts val="5200"/>
              </a:lnSpc>
            </a:pPr>
            <a:r>
              <a:rPr lang="en-US" altLang="zh-CN" sz="3600" dirty="0" smtClean="0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Hadron</a:t>
            </a:r>
            <a:r>
              <a:rPr lang="zh-CN" altLang="en-US" sz="3600" dirty="0" smtClean="0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 </a:t>
            </a:r>
            <a:r>
              <a:rPr lang="en-US" altLang="zh-CN" sz="3600" dirty="0" smtClean="0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spectroscopy</a:t>
            </a:r>
            <a:r>
              <a:rPr lang="zh-CN" altLang="en-US" sz="3600" dirty="0" smtClean="0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 </a:t>
            </a:r>
            <a:r>
              <a:rPr lang="en-US" altLang="zh-CN" sz="3600" dirty="0" smtClean="0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and</a:t>
            </a:r>
            <a:r>
              <a:rPr lang="zh-CN" altLang="en-US" sz="3600" dirty="0" smtClean="0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 </a:t>
            </a:r>
            <a:r>
              <a:rPr lang="en-US" altLang="zh-CN" sz="3600" dirty="0" smtClean="0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exotics</a:t>
            </a:r>
          </a:p>
          <a:p>
            <a:pPr lvl="1">
              <a:lnSpc>
                <a:spcPts val="5200"/>
              </a:lnSpc>
            </a:pPr>
            <a:r>
              <a:rPr lang="en-US" altLang="zh-CN" sz="3600" dirty="0" smtClean="0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Charmed</a:t>
            </a:r>
            <a:r>
              <a:rPr lang="zh-CN" altLang="en-US" sz="3600" dirty="0" smtClean="0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 </a:t>
            </a:r>
            <a:r>
              <a:rPr lang="en-US" altLang="zh-CN" sz="3600" dirty="0" smtClean="0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hadron</a:t>
            </a:r>
            <a:r>
              <a:rPr lang="zh-CN" altLang="en-US" sz="3600" dirty="0" smtClean="0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 </a:t>
            </a:r>
            <a:r>
              <a:rPr lang="en-US" altLang="zh-CN" sz="3600" dirty="0" smtClean="0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decays</a:t>
            </a:r>
          </a:p>
          <a:p>
            <a:pPr lvl="1">
              <a:lnSpc>
                <a:spcPts val="5200"/>
              </a:lnSpc>
            </a:pPr>
            <a:r>
              <a:rPr lang="en-US" altLang="zh-CN" sz="3600" dirty="0" smtClean="0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Charmed</a:t>
            </a:r>
            <a:r>
              <a:rPr lang="zh-CN" altLang="en-US" sz="3600" dirty="0" smtClean="0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 </a:t>
            </a:r>
            <a:r>
              <a:rPr lang="en-US" altLang="zh-CN" sz="3600" dirty="0" smtClean="0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baryon</a:t>
            </a:r>
            <a:r>
              <a:rPr lang="zh-CN" altLang="en-US" sz="3600" dirty="0" smtClean="0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 </a:t>
            </a:r>
            <a:r>
              <a:rPr lang="en-US" altLang="zh-CN" sz="3600" dirty="0" smtClean="0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form</a:t>
            </a:r>
            <a:r>
              <a:rPr lang="zh-CN" altLang="en-US" sz="3600" dirty="0" smtClean="0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 </a:t>
            </a:r>
            <a:r>
              <a:rPr lang="en-US" altLang="zh-CN" sz="3600" dirty="0" smtClean="0">
                <a:solidFill>
                  <a:srgbClr val="0000FF"/>
                </a:solidFill>
                <a:latin typeface="Calibri" pitchFamily="34" charset="0"/>
                <a:sym typeface="Symbol" pitchFamily="18" charset="2"/>
              </a:rPr>
              <a:t>factor</a:t>
            </a:r>
            <a:endParaRPr lang="en-US" altLang="zh-CN" sz="3600" dirty="0" smtClean="0">
              <a:solidFill>
                <a:srgbClr val="0000FF"/>
              </a:solidFill>
              <a:latin typeface="Calibri" pitchFamily="34" charset="0"/>
            </a:endParaRPr>
          </a:p>
          <a:p>
            <a:pPr eaLnBrk="1" hangingPunct="1">
              <a:lnSpc>
                <a:spcPts val="5200"/>
              </a:lnSpc>
            </a:pPr>
            <a:r>
              <a:rPr lang="en-US" altLang="zh-CN" sz="4000" b="1" dirty="0" smtClean="0">
                <a:solidFill>
                  <a:srgbClr val="0000FF"/>
                </a:solidFill>
                <a:latin typeface="Calibri" pitchFamily="34" charset="0"/>
              </a:rPr>
              <a:t>Summary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82651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992984" y="3642987"/>
            <a:ext cx="2539456" cy="1872908"/>
            <a:chOff x="5364088" y="3933056"/>
            <a:chExt cx="2539456" cy="1872908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64088" y="3933056"/>
              <a:ext cx="2539456" cy="1872908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6110962" y="4316958"/>
              <a:ext cx="6797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X(1835)</a:t>
              </a:r>
              <a:endParaRPr lang="zh-CN" altLang="en-US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6619233" y="4680207"/>
              <a:ext cx="6797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X(2120)</a:t>
              </a:r>
              <a:endParaRPr lang="zh-CN" altLang="en-US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7210498" y="4660498"/>
              <a:ext cx="6797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X(2370)</a:t>
              </a:r>
              <a:endParaRPr lang="zh-CN" altLang="en-US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91111-F6B5-47C7-93B2-05592815FB1D}" type="slidenum">
              <a:rPr lang="zh-CN" altLang="en-US" smtClean="0"/>
              <a:pPr/>
              <a:t>20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 algn="ctr"/>
                <a:r>
                  <a:rPr lang="en-US" altLang="zh-CN" dirty="0" smtClean="0"/>
                  <a:t>X(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altLang="zh-CN" dirty="0" smtClean="0"/>
                  <a:t>)/</a:t>
                </a:r>
                <a:r>
                  <a:rPr lang="en-US" altLang="zh-CN" dirty="0"/>
                  <a:t>X(1835)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4294967295"/>
              </p:nvPr>
            </p:nvSpPr>
            <p:spPr>
              <a:xfrm>
                <a:off x="35496" y="1059890"/>
                <a:ext cx="4685879" cy="4002087"/>
              </a:xfrm>
            </p:spPr>
            <p:txBody>
              <a:bodyPr>
                <a:noAutofit/>
              </a:bodyPr>
              <a:lstStyle/>
              <a:p>
                <a:r>
                  <a:rPr lang="en-US" altLang="zh-CN" sz="2000" dirty="0" smtClean="0"/>
                  <a:t>X(</a:t>
                </a:r>
                <a:r>
                  <a:rPr lang="en-US" altLang="zh-CN" sz="2000" dirty="0" err="1" smtClean="0"/>
                  <a:t>ppbar</a:t>
                </a:r>
                <a:r>
                  <a:rPr lang="en-US" altLang="zh-CN" sz="2000" dirty="0" smtClean="0"/>
                  <a:t>)</a:t>
                </a:r>
              </a:p>
              <a:p>
                <a:pPr lvl="1"/>
                <a:r>
                  <a:rPr lang="en-US" altLang="zh-CN" sz="2000" dirty="0" smtClean="0"/>
                  <a:t>An anomalous strong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altLang="zh-CN" sz="2000" i="1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altLang="zh-CN" sz="2000" i="1">
                            <a:latin typeface="Cambria Math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altLang="zh-CN" sz="2000" dirty="0" smtClean="0"/>
                  <a:t> threshold enhancement structure which was first observed by BESII </a:t>
                </a:r>
                <a:r>
                  <a:rPr lang="en-US" altLang="zh-CN" sz="2000" dirty="0"/>
                  <a:t>in J/</a:t>
                </a:r>
                <a:r>
                  <a:rPr lang="el-GR" altLang="zh-CN" sz="2000" dirty="0"/>
                  <a:t>ψ→</a:t>
                </a:r>
                <a:r>
                  <a:rPr lang="el-GR" altLang="zh-CN" sz="2000" dirty="0" smtClean="0"/>
                  <a:t>γ</a:t>
                </a:r>
                <a:r>
                  <a:rPr lang="en-US" altLang="zh-CN" sz="2000" dirty="0" smtClean="0"/>
                  <a:t>p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000" i="1" smtClean="0">
                            <a:latin typeface="Cambria Math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</m:acc>
                  </m:oMath>
                </a14:m>
                <a:endParaRPr lang="en-US" altLang="zh-CN" sz="2000" dirty="0" smtClean="0"/>
              </a:p>
              <a:p>
                <a:pPr lvl="1"/>
                <a:r>
                  <a:rPr lang="en-US" altLang="zh-CN" sz="2000" dirty="0" smtClean="0"/>
                  <a:t>BESIII confirmed its existence with much higher significance</a:t>
                </a:r>
                <a:r>
                  <a:rPr lang="zh-CN" altLang="en-US" sz="2000" dirty="0"/>
                  <a:t> </a:t>
                </a:r>
                <a:r>
                  <a:rPr lang="en-US" altLang="zh-CN" sz="2000" dirty="0" smtClean="0"/>
                  <a:t>and PWA (with FSI considered) is performed</a:t>
                </a:r>
                <a:endParaRPr lang="en-US" altLang="zh-CN" sz="2000" b="1" baseline="30000" dirty="0" smtClean="0">
                  <a:solidFill>
                    <a:srgbClr val="FF0000"/>
                  </a:solidFill>
                </a:endParaRPr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charset="0"/>
                          </a:rPr>
                          <m:t>0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charset="0"/>
                          </a:rPr>
                          <m:t>−+</m:t>
                        </m:r>
                      </m:sup>
                    </m:sSup>
                  </m:oMath>
                </a14:m>
                <a:endParaRPr lang="en-US" altLang="zh-CN" sz="2000" dirty="0" smtClean="0"/>
              </a:p>
              <a:p>
                <a:pPr lvl="2"/>
                <a:r>
                  <a:rPr lang="en-US" altLang="zh-CN" sz="2000" dirty="0" smtClean="0"/>
                  <a:t>Mass </a:t>
                </a:r>
                <a:r>
                  <a:rPr lang="en-US" altLang="zh-CN" sz="2000" dirty="0"/>
                  <a:t>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1836.5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  −17</m:t>
                        </m:r>
                      </m:sub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19+18</m:t>
                        </m:r>
                      </m:sup>
                    </m:sSubSup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altLang="zh-CN" sz="2000" dirty="0" smtClean="0"/>
                  <a:t>19 MeV/c</a:t>
                </a:r>
                <a:r>
                  <a:rPr lang="en-US" altLang="zh-CN" sz="2000" baseline="30000" dirty="0" smtClean="0"/>
                  <a:t>2</a:t>
                </a:r>
              </a:p>
              <a:p>
                <a:pPr lvl="2"/>
                <a:r>
                  <a:rPr lang="en-US" altLang="zh-CN" sz="2000" dirty="0" smtClean="0"/>
                  <a:t>Width &lt; 76 MeV/c</a:t>
                </a:r>
                <a:r>
                  <a:rPr lang="en-US" altLang="zh-CN" sz="2000" baseline="30000" dirty="0" smtClean="0"/>
                  <a:t>2</a:t>
                </a:r>
                <a:r>
                  <a:rPr lang="en-US" altLang="zh-CN" sz="2000" dirty="0" smtClean="0"/>
                  <a:t> @ 90% C.L.</a:t>
                </a:r>
                <a:endParaRPr lang="en-US" altLang="zh-CN" sz="2000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35496" y="1059890"/>
                <a:ext cx="4685879" cy="4002087"/>
              </a:xfrm>
              <a:blipFill rotWithShape="0">
                <a:blip r:embed="rId4"/>
                <a:stretch>
                  <a:fillRect l="-2211" t="-915" r="-2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2"/>
              <p:cNvSpPr txBox="1">
                <a:spLocks/>
              </p:cNvSpPr>
              <p:nvPr/>
            </p:nvSpPr>
            <p:spPr>
              <a:xfrm>
                <a:off x="4626283" y="1052736"/>
                <a:ext cx="4338205" cy="4002340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000" dirty="0"/>
                  <a:t>X(1835)</a:t>
                </a:r>
              </a:p>
              <a:p>
                <a:pPr lvl="1"/>
                <a:r>
                  <a:rPr lang="en-US" altLang="zh-CN" sz="1800" dirty="0"/>
                  <a:t>First observed by BESII in J/</a:t>
                </a:r>
                <a:r>
                  <a:rPr lang="el-GR" altLang="zh-CN" sz="1800" dirty="0"/>
                  <a:t>ψ→γη′π</a:t>
                </a:r>
                <a:r>
                  <a:rPr lang="en-US" altLang="zh-CN" sz="1800" baseline="30000" dirty="0"/>
                  <a:t>+</a:t>
                </a:r>
                <a:r>
                  <a:rPr lang="el-GR" altLang="zh-CN" sz="1800" dirty="0"/>
                  <a:t>π</a:t>
                </a:r>
                <a:r>
                  <a:rPr lang="en-US" altLang="zh-CN" sz="1800" baseline="30000" dirty="0"/>
                  <a:t>- </a:t>
                </a:r>
                <a:endParaRPr lang="en-US" altLang="zh-CN" sz="1800" dirty="0"/>
              </a:p>
              <a:p>
                <a:pPr lvl="1"/>
                <a:r>
                  <a:rPr lang="en-US" altLang="zh-CN" sz="1800" dirty="0"/>
                  <a:t>BESIII confirmed its existence with much higher significance</a:t>
                </a:r>
              </a:p>
              <a:p>
                <a:pPr lvl="2"/>
                <a:r>
                  <a:rPr lang="en-US" altLang="zh-CN" sz="1800" b="1" dirty="0">
                    <a:solidFill>
                      <a:srgbClr val="FF0000"/>
                    </a:solidFill>
                  </a:rPr>
                  <a:t>Spin-parity is not known</a:t>
                </a:r>
              </a:p>
              <a:p>
                <a:pPr lvl="2"/>
                <a:r>
                  <a:rPr lang="en-US" altLang="zh-CN" sz="1800" dirty="0"/>
                  <a:t>Mass 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i="1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</a:rPr>
                          <m:t>1836.5</m:t>
                        </m:r>
                        <m:r>
                          <a:rPr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±3.0</m:t>
                        </m:r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−2.1</m:t>
                        </m:r>
                      </m:sub>
                      <m:sup>
                        <m:r>
                          <a:rPr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+5.6</m:t>
                        </m:r>
                      </m:sup>
                    </m:sSubSup>
                  </m:oMath>
                </a14:m>
                <a:r>
                  <a:rPr lang="zh-CN" altLang="en-US" sz="1800" dirty="0"/>
                  <a:t> </a:t>
                </a:r>
                <a:r>
                  <a:rPr lang="en-US" altLang="zh-CN" sz="1800" dirty="0"/>
                  <a:t>MeV/c</a:t>
                </a:r>
                <a:r>
                  <a:rPr lang="en-US" altLang="zh-CN" sz="1800" baseline="30000" dirty="0"/>
                  <a:t>2</a:t>
                </a:r>
              </a:p>
              <a:p>
                <a:pPr lvl="2"/>
                <a:r>
                  <a:rPr lang="en-US" altLang="zh-CN" sz="1800" dirty="0"/>
                  <a:t>Width 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i="1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190±9</m:t>
                        </m:r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−36</m:t>
                        </m:r>
                      </m:sub>
                      <m:sup>
                        <m:r>
                          <a:rPr lang="en-US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+38</m:t>
                        </m:r>
                      </m:sup>
                    </m:sSubSup>
                  </m:oMath>
                </a14:m>
                <a:r>
                  <a:rPr lang="en-US" altLang="zh-CN" sz="1800" dirty="0"/>
                  <a:t> MeV/c</a:t>
                </a:r>
                <a:r>
                  <a:rPr lang="en-US" altLang="zh-CN" sz="1800" baseline="30000" dirty="0"/>
                  <a:t>2</a:t>
                </a:r>
              </a:p>
              <a:p>
                <a:pPr lvl="2"/>
                <a:endParaRPr lang="zh-CN" altLang="en-US" sz="1400" dirty="0"/>
              </a:p>
            </p:txBody>
          </p:sp>
        </mc:Choice>
        <mc:Fallback xmlns="">
          <p:sp>
            <p:nvSpPr>
              <p:cNvPr id="5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283" y="1052736"/>
                <a:ext cx="4338205" cy="4002340"/>
              </a:xfrm>
              <a:prstGeom prst="rect">
                <a:avLst/>
              </a:prstGeom>
              <a:blipFill rotWithShape="0">
                <a:blip r:embed="rId5"/>
                <a:stretch>
                  <a:fillRect l="-1826" t="-1982" r="-5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4610270"/>
            <a:ext cx="2098358" cy="20163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892019" y="5075892"/>
            <a:ext cx="2306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i="1" dirty="0" smtClean="0">
                <a:solidFill>
                  <a:srgbClr val="0070C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PRL108</a:t>
            </a:r>
            <a:r>
              <a:rPr lang="en-US" altLang="zh-CN" b="1" i="1" dirty="0">
                <a:solidFill>
                  <a:srgbClr val="0070C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, 112003</a:t>
            </a:r>
            <a:endParaRPr lang="zh-CN" altLang="en-US" b="1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07356" y="3429000"/>
            <a:ext cx="23067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b="1" i="1" dirty="0" smtClean="0">
                <a:solidFill>
                  <a:srgbClr val="0070C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PRL106</a:t>
            </a:r>
            <a:r>
              <a:rPr lang="en-US" altLang="zh-CN" sz="1350" b="1" i="1" dirty="0">
                <a:solidFill>
                  <a:srgbClr val="0070C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, 072002</a:t>
            </a:r>
            <a:endParaRPr lang="zh-CN" altLang="en-US" sz="1350" b="1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/>
              <p:cNvSpPr txBox="1"/>
              <p:nvPr/>
            </p:nvSpPr>
            <p:spPr>
              <a:xfrm>
                <a:off x="3505024" y="5589240"/>
                <a:ext cx="4811392" cy="923330"/>
              </a:xfrm>
              <a:prstGeom prst="rect">
                <a:avLst/>
              </a:prstGeom>
              <a:solidFill>
                <a:srgbClr val="0070C0">
                  <a:alpha val="83000"/>
                </a:srgbClr>
              </a:solidFill>
              <a:ln w="1905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b="1" i="1" dirty="0" smtClean="0">
                    <a:solidFill>
                      <a:schemeClr val="bg1"/>
                    </a:solidFill>
                  </a:rPr>
                  <a:t>Are they the same state? A </a:t>
                </a:r>
                <a14:m>
                  <m:oMath xmlns:m="http://schemas.openxmlformats.org/officeDocument/2006/math">
                    <m:r>
                      <a:rPr lang="en-US" altLang="zh-CN" b="1" i="1" dirty="0" smtClean="0">
                        <a:solidFill>
                          <a:schemeClr val="bg1"/>
                        </a:solidFill>
                        <a:latin typeface="Cambria Math" charset="0"/>
                      </a:rPr>
                      <m:t>𝒑</m:t>
                    </m:r>
                    <m:acc>
                      <m:accPr>
                        <m:chr m:val="̅"/>
                        <m:ctrlPr>
                          <a:rPr lang="en-US" altLang="zh-CN" b="1" i="1" dirty="0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altLang="zh-CN" b="1" i="1" dirty="0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𝒑</m:t>
                        </m:r>
                      </m:e>
                    </m:acc>
                  </m:oMath>
                </a14:m>
                <a:r>
                  <a:rPr lang="en-US" altLang="zh-CN" b="1" i="1" dirty="0">
                    <a:solidFill>
                      <a:schemeClr val="bg1"/>
                    </a:solidFill>
                  </a:rPr>
                  <a:t> bound state?</a:t>
                </a:r>
              </a:p>
              <a:p>
                <a:pPr algn="ctr"/>
                <a:r>
                  <a:rPr lang="en-US" altLang="zh-CN" b="1" i="1" dirty="0">
                    <a:solidFill>
                      <a:schemeClr val="bg1"/>
                    </a:solidFill>
                  </a:rPr>
                  <a:t>What’s the spin-parity of X(1835)?</a:t>
                </a:r>
              </a:p>
              <a:p>
                <a:pPr algn="ctr"/>
                <a:r>
                  <a:rPr lang="en-US" altLang="zh-CN" b="1" i="1" dirty="0">
                    <a:solidFill>
                      <a:schemeClr val="bg1"/>
                    </a:solidFill>
                  </a:rPr>
                  <a:t>Why their widths are so different?</a:t>
                </a:r>
                <a:endParaRPr lang="zh-CN" altLang="en-US" b="1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024" y="5589240"/>
                <a:ext cx="4811392" cy="923330"/>
              </a:xfrm>
              <a:prstGeom prst="rect">
                <a:avLst/>
              </a:prstGeom>
              <a:blipFill rotWithShape="0">
                <a:blip r:embed="rId7"/>
                <a:stretch>
                  <a:fillRect l="-2399" t="-3247" r="-2146" b="-8442"/>
                </a:stretch>
              </a:blipFill>
              <a:ln w="1905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July 30, 2018, Weihai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02057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组 77"/>
          <p:cNvGrpSpPr/>
          <p:nvPr/>
        </p:nvGrpSpPr>
        <p:grpSpPr>
          <a:xfrm>
            <a:off x="1284123" y="401648"/>
            <a:ext cx="2828523" cy="2147951"/>
            <a:chOff x="1826308" y="571232"/>
            <a:chExt cx="4022788" cy="3054863"/>
          </a:xfrm>
        </p:grpSpPr>
        <p:pic>
          <p:nvPicPr>
            <p:cNvPr id="69" name="图片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29992" y="628328"/>
              <a:ext cx="3019104" cy="2997767"/>
            </a:xfrm>
            <a:prstGeom prst="rect">
              <a:avLst/>
            </a:prstGeom>
          </p:spPr>
        </p:pic>
        <p:sp>
          <p:nvSpPr>
            <p:cNvPr id="77" name="矩形 76"/>
            <p:cNvSpPr/>
            <p:nvPr/>
          </p:nvSpPr>
          <p:spPr>
            <a:xfrm>
              <a:off x="1826308" y="571232"/>
              <a:ext cx="2877598" cy="439003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406" dirty="0">
                  <a:solidFill>
                    <a:srgbClr val="FF0000"/>
                  </a:solidFill>
                  <a:latin typeface="Comic Sans MS" pitchFamily="66" charset="0"/>
                </a:rPr>
                <a:t> PWA of J/</a:t>
              </a:r>
              <a:r>
                <a:rPr lang="en-US" altLang="zh-CN" sz="1406" dirty="0" err="1">
                  <a:solidFill>
                    <a:srgbClr val="FF0000"/>
                  </a:solidFill>
                  <a:latin typeface="Comic Sans MS" pitchFamily="66" charset="0"/>
                </a:rPr>
                <a:t>ψ</a:t>
              </a:r>
              <a:r>
                <a:rPr lang="en-US" altLang="zh-CN" sz="1406" dirty="0" err="1">
                  <a:solidFill>
                    <a:srgbClr val="FF0000"/>
                  </a:solidFill>
                  <a:latin typeface="Comic Sans MS" pitchFamily="66" charset="0"/>
                  <a:sym typeface="Wingdings" pitchFamily="2" charset="2"/>
                </a:rPr>
                <a:t></a:t>
              </a:r>
              <a:r>
                <a:rPr lang="en-US" altLang="zh-CN" sz="1406" dirty="0" err="1">
                  <a:solidFill>
                    <a:srgbClr val="FF0000"/>
                  </a:solidFill>
                  <a:latin typeface="Comic Sans MS" pitchFamily="66" charset="0"/>
                </a:rPr>
                <a:t>γKsKsη</a:t>
              </a:r>
              <a:endParaRPr lang="en-US" altLang="zh-CN" sz="1406" u="sng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129117" y="-13883"/>
            <a:ext cx="7493333" cy="642938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ctr"/>
            <a:r>
              <a:rPr kumimoji="1" lang="en-US" altLang="zh-C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kumimoji="1" lang="zh-CN" alt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X(18??)</a:t>
            </a:r>
            <a:r>
              <a:rPr kumimoji="1" lang="zh-CN" alt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between</a:t>
            </a:r>
            <a:r>
              <a:rPr kumimoji="1" lang="zh-CN" alt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1.8~1.9</a:t>
            </a:r>
            <a:r>
              <a:rPr kumimoji="1" lang="zh-CN" alt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altLang="zh-CN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GeV</a:t>
            </a:r>
            <a:endParaRPr kumimoji="1" lang="zh-CN" alt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0968" y="1150622"/>
            <a:ext cx="4877158" cy="2668300"/>
          </a:xfrm>
          <a:prstGeom prst="rect">
            <a:avLst/>
          </a:prstGeom>
        </p:spPr>
      </p:pic>
      <p:grpSp>
        <p:nvGrpSpPr>
          <p:cNvPr id="19" name="组 18"/>
          <p:cNvGrpSpPr/>
          <p:nvPr/>
        </p:nvGrpSpPr>
        <p:grpSpPr>
          <a:xfrm>
            <a:off x="2620793" y="4121141"/>
            <a:ext cx="2420408" cy="2177117"/>
            <a:chOff x="237703" y="2945878"/>
            <a:chExt cx="3442358" cy="3096344"/>
          </a:xfrm>
        </p:grpSpPr>
        <p:pic>
          <p:nvPicPr>
            <p:cNvPr id="16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7703" y="2945878"/>
              <a:ext cx="3423123" cy="3096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矩形 16"/>
                <p:cNvSpPr/>
                <p:nvPr/>
              </p:nvSpPr>
              <p:spPr>
                <a:xfrm>
                  <a:off x="1183194" y="3211386"/>
                  <a:ext cx="2496867" cy="439003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altLang="zh-CN" sz="1406" dirty="0">
                      <a:solidFill>
                        <a:srgbClr val="C00000"/>
                      </a:solidFill>
                      <a:latin typeface="Comic Sans MS" pitchFamily="66" charset="0"/>
                    </a:rPr>
                    <a:t> PWA of J/</a:t>
                  </a:r>
                  <a:r>
                    <a:rPr lang="en-US" altLang="zh-CN" sz="1406" dirty="0" err="1">
                      <a:solidFill>
                        <a:srgbClr val="C00000"/>
                      </a:solidFill>
                      <a:latin typeface="Comic Sans MS" pitchFamily="66" charset="0"/>
                    </a:rPr>
                    <a:t>ψ</a:t>
                  </a:r>
                  <a:r>
                    <a:rPr lang="en-US" altLang="zh-CN" sz="1406" dirty="0" err="1">
                      <a:solidFill>
                        <a:srgbClr val="C00000"/>
                      </a:solidFill>
                      <a:latin typeface="Comic Sans MS" pitchFamily="66" charset="0"/>
                      <a:sym typeface="Wingdings" pitchFamily="2" charset="2"/>
                    </a:rPr>
                    <a:t></a:t>
                  </a:r>
                  <a:r>
                    <a:rPr lang="en-US" altLang="zh-CN" sz="1406" dirty="0" err="1">
                      <a:solidFill>
                        <a:srgbClr val="C00000"/>
                      </a:solidFill>
                      <a:latin typeface="Comic Sans MS" pitchFamily="66" charset="0"/>
                    </a:rPr>
                    <a:t>γ</a:t>
                  </a:r>
                  <a14:m>
                    <m:oMath xmlns:m="http://schemas.openxmlformats.org/officeDocument/2006/math">
                      <m:r>
                        <a:rPr kumimoji="1" lang="en-US" altLang="zh-CN" sz="1406" b="1" i="1" dirty="0">
                          <a:solidFill>
                            <a:srgbClr val="C00000"/>
                          </a:solidFill>
                          <a:latin typeface="Cambria Math" charset="0"/>
                          <a:cs typeface="Times New Roman" pitchFamily="18" charset="0"/>
                        </a:rPr>
                        <m:t>𝒑</m:t>
                      </m:r>
                      <m:acc>
                        <m:accPr>
                          <m:chr m:val="̅"/>
                          <m:ctrlPr>
                            <a:rPr kumimoji="1" lang="en-US" altLang="zh-CN" sz="1406" b="1" i="1" dirty="0">
                              <a:solidFill>
                                <a:srgbClr val="C00000"/>
                              </a:solidFill>
                              <a:latin typeface="Cambria Math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1406" b="1" i="1" dirty="0">
                              <a:solidFill>
                                <a:srgbClr val="C00000"/>
                              </a:solidFill>
                              <a:latin typeface="Cambria Math" charset="0"/>
                              <a:cs typeface="Times New Roman" pitchFamily="18" charset="0"/>
                            </a:rPr>
                            <m:t>𝒑</m:t>
                          </m:r>
                        </m:e>
                      </m:acc>
                    </m:oMath>
                  </a14:m>
                  <a:endParaRPr lang="en-US" altLang="zh-CN" sz="1406" u="sng" dirty="0">
                    <a:solidFill>
                      <a:srgbClr val="C00000"/>
                    </a:solidFill>
                    <a:latin typeface="Calibri" pitchFamily="34" charset="0"/>
                  </a:endParaRPr>
                </a:p>
              </p:txBody>
            </p:sp>
          </mc:Choice>
          <mc:Fallback xmlns="">
            <p:sp>
              <p:nvSpPr>
                <p:cNvPr id="17" name="矩形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3193" y="3211386"/>
                  <a:ext cx="2412840" cy="40011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t="-9091" r="-16456" b="-2424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组 19"/>
          <p:cNvGrpSpPr/>
          <p:nvPr/>
        </p:nvGrpSpPr>
        <p:grpSpPr>
          <a:xfrm>
            <a:off x="116505" y="4133071"/>
            <a:ext cx="2842662" cy="2181875"/>
            <a:chOff x="309712" y="6598129"/>
            <a:chExt cx="4042897" cy="3103111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712" y="6639990"/>
              <a:ext cx="3673258" cy="306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矩形 13"/>
            <p:cNvSpPr/>
            <p:nvPr/>
          </p:nvSpPr>
          <p:spPr>
            <a:xfrm>
              <a:off x="1812427" y="6598129"/>
              <a:ext cx="2540182" cy="439003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406" dirty="0">
                  <a:solidFill>
                    <a:srgbClr val="FF0000"/>
                  </a:solidFill>
                  <a:latin typeface="Comic Sans MS" pitchFamily="66" charset="0"/>
                </a:rPr>
                <a:t> PWA of J/</a:t>
              </a:r>
              <a:r>
                <a:rPr lang="en-US" altLang="zh-CN" sz="1406" dirty="0" err="1">
                  <a:solidFill>
                    <a:srgbClr val="FF0000"/>
                  </a:solidFill>
                  <a:latin typeface="Comic Sans MS" pitchFamily="66" charset="0"/>
                </a:rPr>
                <a:t>ψ</a:t>
              </a:r>
              <a:r>
                <a:rPr lang="en-US" altLang="zh-CN" sz="1406" dirty="0" err="1">
                  <a:solidFill>
                    <a:srgbClr val="FF0000"/>
                  </a:solidFill>
                  <a:latin typeface="Comic Sans MS" pitchFamily="66" charset="0"/>
                  <a:sym typeface="Wingdings" pitchFamily="2" charset="2"/>
                </a:rPr>
                <a:t></a:t>
              </a:r>
              <a:r>
                <a:rPr lang="en-US" altLang="zh-CN" sz="1406" dirty="0" err="1">
                  <a:solidFill>
                    <a:srgbClr val="FF0000"/>
                  </a:solidFill>
                  <a:latin typeface="Comic Sans MS" pitchFamily="66" charset="0"/>
                </a:rPr>
                <a:t>γω</a:t>
              </a:r>
              <a:r>
                <a:rPr lang="el-GR" altLang="zh-CN" sz="1406" dirty="0">
                  <a:solidFill>
                    <a:srgbClr val="FF0000"/>
                  </a:solidFill>
                  <a:latin typeface="Calibri" pitchFamily="34" charset="0"/>
                </a:rPr>
                <a:t>φ</a:t>
              </a:r>
              <a:endParaRPr lang="en-US" altLang="zh-CN" sz="1406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</p:grpSp>
      <p:cxnSp>
        <p:nvCxnSpPr>
          <p:cNvPr id="30" name="直线箭头连接符 29"/>
          <p:cNvCxnSpPr/>
          <p:nvPr/>
        </p:nvCxnSpPr>
        <p:spPr>
          <a:xfrm>
            <a:off x="5962978" y="2960920"/>
            <a:ext cx="344525" cy="1328801"/>
          </a:xfrm>
          <a:prstGeom prst="straightConnector1">
            <a:avLst/>
          </a:prstGeom>
          <a:noFill/>
          <a:ln w="50800" cap="flat">
            <a:solidFill>
              <a:srgbClr val="000000"/>
            </a:solidFill>
            <a:prstDash val="sysDash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33" name="组 32"/>
          <p:cNvGrpSpPr/>
          <p:nvPr/>
        </p:nvGrpSpPr>
        <p:grpSpPr>
          <a:xfrm>
            <a:off x="4926415" y="4267588"/>
            <a:ext cx="2080418" cy="1812201"/>
            <a:chOff x="7360007" y="5748123"/>
            <a:chExt cx="2958817" cy="2577353"/>
          </a:xfrm>
        </p:grpSpPr>
        <p:pic>
          <p:nvPicPr>
            <p:cNvPr id="28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0007" y="5748123"/>
              <a:ext cx="2958817" cy="25773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矩形 28"/>
            <p:cNvSpPr/>
            <p:nvPr/>
          </p:nvSpPr>
          <p:spPr>
            <a:xfrm>
              <a:off x="7854783" y="5876629"/>
              <a:ext cx="1920071" cy="439003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zh-CN" sz="1406" dirty="0">
                  <a:solidFill>
                    <a:srgbClr val="FF0000"/>
                  </a:solidFill>
                  <a:latin typeface="Comic Sans MS" pitchFamily="66" charset="0"/>
                  <a:sym typeface="Symbol" pitchFamily="18" charset="2"/>
                </a:rPr>
                <a:t>J/3(π</a:t>
              </a:r>
              <a:r>
                <a:rPr lang="en-US" altLang="zh-CN" sz="1406" baseline="30000" dirty="0">
                  <a:solidFill>
                    <a:srgbClr val="FF0000"/>
                  </a:solidFill>
                  <a:latin typeface="Comic Sans MS" pitchFamily="66" charset="0"/>
                  <a:sym typeface="SymbolPS" pitchFamily="18" charset="2"/>
                </a:rPr>
                <a:t>+</a:t>
              </a:r>
              <a:r>
                <a:rPr lang="en-US" altLang="zh-CN" sz="1406" dirty="0">
                  <a:solidFill>
                    <a:srgbClr val="FF0000"/>
                  </a:solidFill>
                  <a:latin typeface="Comic Sans MS" pitchFamily="66" charset="0"/>
                  <a:sym typeface="Symbol" pitchFamily="18" charset="2"/>
                </a:rPr>
                <a:t>π</a:t>
              </a:r>
              <a:r>
                <a:rPr lang="en-US" altLang="zh-CN" sz="1406" baseline="30000" dirty="0">
                  <a:solidFill>
                    <a:srgbClr val="FF0000"/>
                  </a:solidFill>
                  <a:latin typeface="Comic Sans MS" pitchFamily="66" charset="0"/>
                  <a:sym typeface="SymbolPS" pitchFamily="18" charset="2"/>
                </a:rPr>
                <a:t>-</a:t>
              </a:r>
              <a:r>
                <a:rPr lang="en-US" altLang="zh-CN" sz="1406" dirty="0">
                  <a:solidFill>
                    <a:srgbClr val="FF0000"/>
                  </a:solidFill>
                  <a:latin typeface="Comic Sans MS" pitchFamily="66" charset="0"/>
                  <a:sym typeface="SymbolPS" pitchFamily="18" charset="2"/>
                </a:rPr>
                <a:t>)</a:t>
              </a:r>
            </a:p>
          </p:txBody>
        </p:sp>
      </p:grpSp>
      <p:cxnSp>
        <p:nvCxnSpPr>
          <p:cNvPr id="36" name="直线箭头连接符 35"/>
          <p:cNvCxnSpPr/>
          <p:nvPr/>
        </p:nvCxnSpPr>
        <p:spPr>
          <a:xfrm flipH="1">
            <a:off x="4561805" y="3479631"/>
            <a:ext cx="929443" cy="769404"/>
          </a:xfrm>
          <a:prstGeom prst="straightConnector1">
            <a:avLst/>
          </a:prstGeom>
          <a:noFill/>
          <a:ln w="50800" cap="flat">
            <a:solidFill>
              <a:srgbClr val="000000"/>
            </a:solidFill>
            <a:prstDash val="sysDash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9" name="直线箭头连接符 38"/>
          <p:cNvCxnSpPr/>
          <p:nvPr/>
        </p:nvCxnSpPr>
        <p:spPr>
          <a:xfrm flipH="1">
            <a:off x="2570070" y="2750675"/>
            <a:ext cx="2076818" cy="1286486"/>
          </a:xfrm>
          <a:prstGeom prst="straightConnector1">
            <a:avLst/>
          </a:prstGeom>
          <a:noFill/>
          <a:ln w="50800" cap="flat">
            <a:solidFill>
              <a:srgbClr val="000000"/>
            </a:solidFill>
            <a:prstDash val="sysDash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1" name="Text Box 7"/>
          <p:cNvSpPr txBox="1">
            <a:spLocks noChangeArrowheads="1"/>
          </p:cNvSpPr>
          <p:nvPr/>
        </p:nvSpPr>
        <p:spPr bwMode="auto">
          <a:xfrm>
            <a:off x="395364" y="6242761"/>
            <a:ext cx="8503047" cy="35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1687" b="1" dirty="0">
                <a:solidFill>
                  <a:srgbClr val="C00000"/>
                </a:solidFill>
              </a:rPr>
              <a:t>Are they the same state?  It is crucial to understand</a:t>
            </a:r>
            <a:r>
              <a:rPr lang="zh-CN" altLang="en-US" sz="1687" b="1" dirty="0">
                <a:solidFill>
                  <a:srgbClr val="C00000"/>
                </a:solidFill>
              </a:rPr>
              <a:t> </a:t>
            </a:r>
            <a:r>
              <a:rPr lang="en-US" altLang="zh-CN" sz="1687" b="1" dirty="0">
                <a:solidFill>
                  <a:srgbClr val="C00000"/>
                </a:solidFill>
              </a:rPr>
              <a:t>their</a:t>
            </a:r>
            <a:r>
              <a:rPr lang="zh-CN" altLang="en-US" sz="1687" b="1" dirty="0">
                <a:solidFill>
                  <a:srgbClr val="C00000"/>
                </a:solidFill>
              </a:rPr>
              <a:t> </a:t>
            </a:r>
            <a:r>
              <a:rPr lang="en-US" altLang="zh-CN" sz="1687" b="1" dirty="0">
                <a:solidFill>
                  <a:srgbClr val="C00000"/>
                </a:solidFill>
              </a:rPr>
              <a:t>connections.</a:t>
            </a:r>
          </a:p>
        </p:txBody>
      </p:sp>
      <p:grpSp>
        <p:nvGrpSpPr>
          <p:cNvPr id="59" name="组 58"/>
          <p:cNvGrpSpPr/>
          <p:nvPr/>
        </p:nvGrpSpPr>
        <p:grpSpPr>
          <a:xfrm>
            <a:off x="7033095" y="4289721"/>
            <a:ext cx="2045031" cy="1811424"/>
            <a:chOff x="10002623" y="6100936"/>
            <a:chExt cx="2908489" cy="2576248"/>
          </a:xfrm>
        </p:grpSpPr>
        <p:pic>
          <p:nvPicPr>
            <p:cNvPr id="57" name="图片 5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02623" y="6100936"/>
              <a:ext cx="2908489" cy="2576248"/>
            </a:xfrm>
            <a:prstGeom prst="rect">
              <a:avLst/>
            </a:prstGeom>
          </p:spPr>
        </p:pic>
        <p:sp>
          <p:nvSpPr>
            <p:cNvPr id="58" name="矩形 57"/>
            <p:cNvSpPr/>
            <p:nvPr/>
          </p:nvSpPr>
          <p:spPr>
            <a:xfrm>
              <a:off x="10139503" y="6100936"/>
              <a:ext cx="1774161" cy="439003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406" dirty="0">
                  <a:solidFill>
                    <a:srgbClr val="FF0000"/>
                  </a:solidFill>
                  <a:latin typeface="Comic Sans MS" pitchFamily="66" charset="0"/>
                </a:rPr>
                <a:t>J/</a:t>
              </a:r>
              <a:r>
                <a:rPr lang="en-US" altLang="zh-CN" sz="1406" dirty="0" err="1">
                  <a:solidFill>
                    <a:srgbClr val="FF0000"/>
                  </a:solidFill>
                  <a:latin typeface="Comic Sans MS" pitchFamily="66" charset="0"/>
                </a:rPr>
                <a:t>ψ</a:t>
              </a:r>
              <a:r>
                <a:rPr lang="en-US" altLang="zh-CN" sz="1406" dirty="0" err="1">
                  <a:solidFill>
                    <a:srgbClr val="FF0000"/>
                  </a:solidFill>
                  <a:latin typeface="Comic Sans MS" pitchFamily="66" charset="0"/>
                  <a:sym typeface="Wingdings" pitchFamily="2" charset="2"/>
                </a:rPr>
                <a:t></a:t>
              </a:r>
              <a:r>
                <a:rPr lang="en-US" altLang="zh-CN" sz="1406" dirty="0" err="1">
                  <a:solidFill>
                    <a:srgbClr val="FF0000"/>
                  </a:solidFill>
                  <a:latin typeface="Comic Sans MS" pitchFamily="66" charset="0"/>
                </a:rPr>
                <a:t>ωη</a:t>
              </a:r>
              <a:r>
                <a:rPr lang="en-US" altLang="zh-CN" sz="1406" dirty="0">
                  <a:solidFill>
                    <a:srgbClr val="FF0000"/>
                  </a:solidFill>
                  <a:latin typeface="Comic Sans MS" pitchFamily="66" charset="0"/>
                  <a:sym typeface="Symbol" pitchFamily="18" charset="2"/>
                </a:rPr>
                <a:t>π</a:t>
              </a:r>
              <a:r>
                <a:rPr lang="en-US" altLang="zh-CN" sz="1406" baseline="30000" dirty="0">
                  <a:solidFill>
                    <a:srgbClr val="FF0000"/>
                  </a:solidFill>
                  <a:latin typeface="Comic Sans MS" pitchFamily="66" charset="0"/>
                  <a:sym typeface="SymbolPS" pitchFamily="18" charset="2"/>
                </a:rPr>
                <a:t>+</a:t>
              </a:r>
              <a:r>
                <a:rPr lang="en-US" altLang="zh-CN" sz="1406" dirty="0">
                  <a:solidFill>
                    <a:srgbClr val="FF0000"/>
                  </a:solidFill>
                  <a:latin typeface="Comic Sans MS" pitchFamily="66" charset="0"/>
                  <a:sym typeface="Symbol" pitchFamily="18" charset="2"/>
                </a:rPr>
                <a:t>π</a:t>
              </a:r>
              <a:r>
                <a:rPr lang="en-US" altLang="zh-CN" sz="1406" baseline="30000" dirty="0">
                  <a:solidFill>
                    <a:srgbClr val="FF0000"/>
                  </a:solidFill>
                  <a:latin typeface="Comic Sans MS" pitchFamily="66" charset="0"/>
                  <a:sym typeface="SymbolPS" pitchFamily="18" charset="2"/>
                </a:rPr>
                <a:t>-</a:t>
              </a:r>
              <a:endParaRPr lang="en-US" altLang="zh-CN" sz="1406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</p:grpSp>
      <p:cxnSp>
        <p:nvCxnSpPr>
          <p:cNvPr id="48" name="直线箭头连接符 47"/>
          <p:cNvCxnSpPr/>
          <p:nvPr/>
        </p:nvCxnSpPr>
        <p:spPr>
          <a:xfrm flipH="1">
            <a:off x="2463534" y="1864356"/>
            <a:ext cx="3229355" cy="1040758"/>
          </a:xfrm>
          <a:prstGeom prst="straightConnector1">
            <a:avLst/>
          </a:prstGeom>
          <a:noFill/>
          <a:ln w="50800" cap="flat">
            <a:solidFill>
              <a:srgbClr val="000000"/>
            </a:solidFill>
            <a:prstDash val="sysDash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0" name="直线箭头连接符 59"/>
          <p:cNvCxnSpPr/>
          <p:nvPr/>
        </p:nvCxnSpPr>
        <p:spPr>
          <a:xfrm>
            <a:off x="6908478" y="3191972"/>
            <a:ext cx="888270" cy="988924"/>
          </a:xfrm>
          <a:prstGeom prst="straightConnector1">
            <a:avLst/>
          </a:prstGeom>
          <a:noFill/>
          <a:ln w="50800" cap="flat">
            <a:solidFill>
              <a:srgbClr val="000000"/>
            </a:solidFill>
            <a:prstDash val="sysDash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68" name="组 67"/>
          <p:cNvGrpSpPr/>
          <p:nvPr/>
        </p:nvGrpSpPr>
        <p:grpSpPr>
          <a:xfrm>
            <a:off x="167136" y="2358712"/>
            <a:ext cx="2534061" cy="1666520"/>
            <a:chOff x="562296" y="2810486"/>
            <a:chExt cx="3603998" cy="2370162"/>
          </a:xfrm>
        </p:grpSpPr>
        <p:grpSp>
          <p:nvGrpSpPr>
            <p:cNvPr id="56" name="组 55"/>
            <p:cNvGrpSpPr/>
            <p:nvPr/>
          </p:nvGrpSpPr>
          <p:grpSpPr>
            <a:xfrm>
              <a:off x="562296" y="2810486"/>
              <a:ext cx="3603998" cy="2370162"/>
              <a:chOff x="562296" y="2810486"/>
              <a:chExt cx="3603998" cy="2370162"/>
            </a:xfrm>
          </p:grpSpPr>
          <p:pic>
            <p:nvPicPr>
              <p:cNvPr id="47" name="Picture 2"/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1517"/>
              <a:stretch/>
            </p:blipFill>
            <p:spPr bwMode="auto">
              <a:xfrm>
                <a:off x="562296" y="2810486"/>
                <a:ext cx="3291893" cy="2370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5" name="矩形 54"/>
              <p:cNvSpPr/>
              <p:nvPr/>
            </p:nvSpPr>
            <p:spPr>
              <a:xfrm>
                <a:off x="2362495" y="2820506"/>
                <a:ext cx="1803799" cy="43900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zh-CN" sz="1406" dirty="0">
                    <a:solidFill>
                      <a:srgbClr val="FF0000"/>
                    </a:solidFill>
                    <a:latin typeface="Comic Sans MS" pitchFamily="66" charset="0"/>
                  </a:rPr>
                  <a:t>J/</a:t>
                </a:r>
                <a:r>
                  <a:rPr lang="en-US" altLang="zh-CN" sz="1406" dirty="0" err="1">
                    <a:solidFill>
                      <a:srgbClr val="FF0000"/>
                    </a:solidFill>
                    <a:latin typeface="Comic Sans MS" pitchFamily="66" charset="0"/>
                  </a:rPr>
                  <a:t>ψ</a:t>
                </a:r>
                <a:r>
                  <a:rPr lang="en-US" altLang="zh-CN" sz="1406" dirty="0" err="1">
                    <a:solidFill>
                      <a:srgbClr val="FF0000"/>
                    </a:solidFill>
                    <a:latin typeface="Comic Sans MS" pitchFamily="66" charset="0"/>
                    <a:sym typeface="Wingdings" pitchFamily="2" charset="2"/>
                  </a:rPr>
                  <a:t></a:t>
                </a:r>
                <a:r>
                  <a:rPr lang="en-US" altLang="zh-CN" sz="1406" dirty="0" err="1">
                    <a:solidFill>
                      <a:srgbClr val="FF0000"/>
                    </a:solidFill>
                    <a:latin typeface="Comic Sans MS" pitchFamily="66" charset="0"/>
                  </a:rPr>
                  <a:t>γη</a:t>
                </a:r>
                <a:r>
                  <a:rPr lang="en-US" altLang="zh-CN" sz="1406" dirty="0">
                    <a:solidFill>
                      <a:srgbClr val="FF0000"/>
                    </a:solidFill>
                    <a:latin typeface="Comic Sans MS" pitchFamily="66" charset="0"/>
                  </a:rPr>
                  <a:t>'</a:t>
                </a:r>
                <a:r>
                  <a:rPr lang="en-US" altLang="zh-CN" sz="1406" dirty="0">
                    <a:solidFill>
                      <a:srgbClr val="FF0000"/>
                    </a:solidFill>
                    <a:latin typeface="Comic Sans MS" pitchFamily="66" charset="0"/>
                    <a:sym typeface="Symbol" pitchFamily="18" charset="2"/>
                  </a:rPr>
                  <a:t>π</a:t>
                </a:r>
                <a:r>
                  <a:rPr lang="en-US" altLang="zh-CN" sz="1406" baseline="30000" dirty="0">
                    <a:solidFill>
                      <a:srgbClr val="FF0000"/>
                    </a:solidFill>
                    <a:latin typeface="Comic Sans MS" pitchFamily="66" charset="0"/>
                    <a:sym typeface="SymbolPS" pitchFamily="18" charset="2"/>
                  </a:rPr>
                  <a:t>+</a:t>
                </a:r>
                <a:r>
                  <a:rPr lang="en-US" altLang="zh-CN" sz="1406" dirty="0">
                    <a:solidFill>
                      <a:srgbClr val="FF0000"/>
                    </a:solidFill>
                    <a:latin typeface="Comic Sans MS" pitchFamily="66" charset="0"/>
                    <a:sym typeface="Symbol" pitchFamily="18" charset="2"/>
                  </a:rPr>
                  <a:t>π</a:t>
                </a:r>
                <a:r>
                  <a:rPr lang="en-US" altLang="zh-CN" sz="1406" baseline="30000" dirty="0">
                    <a:solidFill>
                      <a:srgbClr val="FF0000"/>
                    </a:solidFill>
                    <a:latin typeface="Comic Sans MS" pitchFamily="66" charset="0"/>
                    <a:sym typeface="SymbolPS" pitchFamily="18" charset="2"/>
                  </a:rPr>
                  <a:t>-</a:t>
                </a:r>
                <a:endParaRPr lang="en-US" altLang="zh-CN" sz="1406" dirty="0">
                  <a:solidFill>
                    <a:srgbClr val="FF0000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63" name="文本框 62"/>
            <p:cNvSpPr txBox="1"/>
            <p:nvPr/>
          </p:nvSpPr>
          <p:spPr>
            <a:xfrm>
              <a:off x="2515258" y="4233831"/>
              <a:ext cx="1034813" cy="309500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Autofit/>
            </a:bodyPr>
            <a:lstStyle/>
            <a:p>
              <a:pPr algn="l"/>
              <a:r>
                <a:rPr kumimoji="1" lang="en-US" altLang="zh-CN" sz="1406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225M</a:t>
              </a:r>
              <a:endParaRPr kumimoji="1" lang="zh-CN" altLang="en-US" sz="140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4" name="文本框 63"/>
          <p:cNvSpPr txBox="1"/>
          <p:nvPr/>
        </p:nvSpPr>
        <p:spPr>
          <a:xfrm>
            <a:off x="1881730" y="5110962"/>
            <a:ext cx="727603" cy="217617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kumimoji="1" lang="en-US" altLang="zh-CN" sz="1406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225M</a:t>
            </a:r>
            <a:endParaRPr kumimoji="1" lang="zh-CN" altLang="en-US" sz="1406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4261201" y="5260468"/>
            <a:ext cx="727603" cy="217617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kumimoji="1" lang="en-US" altLang="zh-CN" sz="1406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225M</a:t>
            </a:r>
            <a:endParaRPr kumimoji="1" lang="zh-CN" altLang="en-US" sz="1406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5329088" y="5160798"/>
            <a:ext cx="727603" cy="217617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kumimoji="1" lang="en-US" altLang="zh-CN" sz="1406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225M</a:t>
            </a:r>
            <a:endParaRPr kumimoji="1" lang="zh-CN" altLang="en-US" sz="1406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7432948" y="4539528"/>
            <a:ext cx="727603" cy="217617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kumimoji="1" lang="en-US" altLang="zh-CN" sz="1406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225M</a:t>
            </a:r>
            <a:endParaRPr kumimoji="1" lang="zh-CN" altLang="en-US" sz="1406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9" name="直线箭头连接符 78"/>
          <p:cNvCxnSpPr/>
          <p:nvPr/>
        </p:nvCxnSpPr>
        <p:spPr>
          <a:xfrm flipH="1" flipV="1">
            <a:off x="4078211" y="697278"/>
            <a:ext cx="1884767" cy="696279"/>
          </a:xfrm>
          <a:prstGeom prst="straightConnector1">
            <a:avLst/>
          </a:prstGeom>
          <a:noFill/>
          <a:ln w="50800" cap="flat">
            <a:solidFill>
              <a:srgbClr val="000000"/>
            </a:solidFill>
            <a:prstDash val="sysDash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5" name="文本框 84"/>
          <p:cNvSpPr txBox="1"/>
          <p:nvPr/>
        </p:nvSpPr>
        <p:spPr>
          <a:xfrm>
            <a:off x="3244677" y="1317168"/>
            <a:ext cx="727603" cy="217617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kumimoji="1" lang="en-US" altLang="zh-CN" sz="140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1.31B</a:t>
            </a:r>
            <a:endParaRPr kumimoji="1" lang="zh-CN" altLang="en-US" sz="1406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99657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July 30, 2018, Weihai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内容占位符 2"/>
              <p:cNvSpPr txBox="1">
                <a:spLocks/>
              </p:cNvSpPr>
              <p:nvPr/>
            </p:nvSpPr>
            <p:spPr>
              <a:xfrm>
                <a:off x="628650" y="1377148"/>
                <a:ext cx="5846371" cy="4068076"/>
              </a:xfrm>
              <a:prstGeom prst="rect">
                <a:avLst/>
              </a:prstGeom>
            </p:spPr>
            <p:txBody>
              <a:bodyPr/>
              <a:lstStyle>
                <a:lvl1pPr marL="331469" indent="-331469" defTabSz="321424">
                  <a:spcBef>
                    <a:spcPts val="492"/>
                  </a:spcBef>
                  <a:buSzPct val="100000"/>
                  <a:buFont typeface="Arial"/>
                  <a:buChar char="•"/>
                  <a:defRPr sz="3100"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defRPr>
                </a:lvl1pPr>
                <a:lvl2pPr marL="637108" indent="-315685" defTabSz="321424">
                  <a:spcBef>
                    <a:spcPts val="492"/>
                  </a:spcBef>
                  <a:buSzPct val="100000"/>
                  <a:buFont typeface="Arial"/>
                  <a:buChar char="–"/>
                  <a:defRPr sz="3100"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defRPr>
                </a:lvl2pPr>
                <a:lvl3pPr marL="937488" indent="-294639" defTabSz="321424">
                  <a:spcBef>
                    <a:spcPts val="492"/>
                  </a:spcBef>
                  <a:buSzPct val="100000"/>
                  <a:buFont typeface="Arial"/>
                  <a:buChar char="•"/>
                  <a:defRPr sz="3100"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defRPr>
                </a:lvl3pPr>
                <a:lvl4pPr marL="1317841" indent="-353567" defTabSz="321424">
                  <a:spcBef>
                    <a:spcPts val="492"/>
                  </a:spcBef>
                  <a:buSzPct val="100000"/>
                  <a:buFont typeface="Arial"/>
                  <a:buChar char="–"/>
                  <a:defRPr sz="3100"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defRPr>
                </a:lvl4pPr>
                <a:lvl5pPr marL="1639264" indent="-353567" defTabSz="321424">
                  <a:spcBef>
                    <a:spcPts val="492"/>
                  </a:spcBef>
                  <a:buSzPct val="100000"/>
                  <a:buFont typeface="Arial"/>
                  <a:buChar char="»"/>
                  <a:defRPr sz="3100"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defRPr>
                </a:lvl5pPr>
                <a:lvl6pPr marL="1960690" indent="-353567" defTabSz="321424">
                  <a:spcBef>
                    <a:spcPts val="492"/>
                  </a:spcBef>
                  <a:buSzPct val="100000"/>
                  <a:buFont typeface="Arial"/>
                  <a:buChar char="•"/>
                  <a:defRPr sz="3100">
                    <a:latin typeface="Calibri"/>
                    <a:ea typeface="Calibri"/>
                    <a:cs typeface="Calibri"/>
                    <a:sym typeface="Calibri"/>
                  </a:defRPr>
                </a:lvl6pPr>
                <a:lvl7pPr marL="2282114" indent="-353567" defTabSz="321424">
                  <a:spcBef>
                    <a:spcPts val="492"/>
                  </a:spcBef>
                  <a:buSzPct val="100000"/>
                  <a:buFont typeface="Arial"/>
                  <a:buChar char="•"/>
                  <a:defRPr sz="3100">
                    <a:latin typeface="Calibri"/>
                    <a:ea typeface="Calibri"/>
                    <a:cs typeface="Calibri"/>
                    <a:sym typeface="Calibri"/>
                  </a:defRPr>
                </a:lvl7pPr>
                <a:lvl8pPr marL="2603538" indent="-353567" defTabSz="321424">
                  <a:spcBef>
                    <a:spcPts val="492"/>
                  </a:spcBef>
                  <a:buSzPct val="100000"/>
                  <a:buFont typeface="Arial"/>
                  <a:buChar char="•"/>
                  <a:defRPr sz="3100">
                    <a:latin typeface="Calibri"/>
                    <a:ea typeface="Calibri"/>
                    <a:cs typeface="Calibri"/>
                    <a:sym typeface="Calibri"/>
                  </a:defRPr>
                </a:lvl8pPr>
                <a:lvl9pPr marL="2924963" indent="-353567" defTabSz="321424">
                  <a:spcBef>
                    <a:spcPts val="492"/>
                  </a:spcBef>
                  <a:buSzPct val="100000"/>
                  <a:buFont typeface="Arial"/>
                  <a:buChar char="•"/>
                  <a:defRPr sz="3100">
                    <a:latin typeface="Calibri"/>
                    <a:ea typeface="Calibri"/>
                    <a:cs typeface="Calibri"/>
                    <a:sym typeface="Calibri"/>
                  </a:defRPr>
                </a:lvl9pPr>
              </a:lstStyle>
              <a:p>
                <a:r>
                  <a:rPr lang="en-US" altLang="zh-CN" sz="2400" b="1" kern="0" dirty="0" smtClean="0">
                    <a:solidFill>
                      <a:sysClr val="windowText" lastClr="000000"/>
                    </a:solidFill>
                    <a:latin typeface="+mn-lt"/>
                    <a:ea typeface="Cambria Math" panose="02040503050406030204" pitchFamily="18" charset="0"/>
                  </a:rPr>
                  <a:t>Use 1.09×10</a:t>
                </a:r>
                <a:r>
                  <a:rPr lang="en-US" altLang="zh-CN" sz="2400" b="1" kern="0" baseline="30000" dirty="0" smtClean="0">
                    <a:solidFill>
                      <a:sysClr val="windowText" lastClr="000000"/>
                    </a:solidFill>
                    <a:latin typeface="+mn-lt"/>
                    <a:ea typeface="Cambria Math" panose="02040503050406030204" pitchFamily="18" charset="0"/>
                  </a:rPr>
                  <a:t>9</a:t>
                </a:r>
                <a:r>
                  <a:rPr lang="en-US" altLang="zh-CN" sz="2400" b="1" kern="0" dirty="0" smtClean="0">
                    <a:solidFill>
                      <a:sysClr val="windowText" lastClr="000000"/>
                    </a:solidFill>
                    <a:latin typeface="+mn-lt"/>
                    <a:ea typeface="Cambria Math" panose="02040503050406030204" pitchFamily="18" charset="0"/>
                  </a:rPr>
                  <a:t> J/</a:t>
                </a:r>
                <a:r>
                  <a:rPr lang="el-GR" altLang="zh-CN" sz="2400" b="1" kern="0" dirty="0" smtClean="0">
                    <a:solidFill>
                      <a:sysClr val="windowText" lastClr="000000"/>
                    </a:solidFill>
                    <a:latin typeface="+mn-lt"/>
                    <a:ea typeface="Cambria Math" panose="02040503050406030204" pitchFamily="18" charset="0"/>
                  </a:rPr>
                  <a:t>ψ</a:t>
                </a:r>
                <a:r>
                  <a:rPr lang="en-US" altLang="zh-CN" sz="2400" b="1" kern="0" dirty="0" smtClean="0">
                    <a:solidFill>
                      <a:sysClr val="windowText" lastClr="000000"/>
                    </a:solidFill>
                    <a:latin typeface="+mn-lt"/>
                    <a:ea typeface="Cambria Math" panose="02040503050406030204" pitchFamily="18" charset="0"/>
                  </a:rPr>
                  <a:t> events collected by BESIII in 2012</a:t>
                </a:r>
              </a:p>
              <a:p>
                <a:r>
                  <a:rPr lang="en-US" altLang="zh-CN" sz="2400" b="1" kern="0" dirty="0" smtClean="0">
                    <a:solidFill>
                      <a:sysClr val="windowText" lastClr="000000"/>
                    </a:solidFill>
                    <a:latin typeface="+mn-lt"/>
                    <a:ea typeface="Cambria Math" panose="02040503050406030204" pitchFamily="18" charset="0"/>
                  </a:rPr>
                  <a:t>Two decay modes of</a:t>
                </a:r>
                <a:r>
                  <a:rPr lang="en-US" altLang="zh-CN" sz="2400" b="1" kern="0" dirty="0">
                    <a:solidFill>
                      <a:sysClr val="windowText" lastClr="000000"/>
                    </a:solidFill>
                    <a:latin typeface="+mn-lt"/>
                    <a:ea typeface="Cambria Math" panose="02040503050406030204" pitchFamily="18" charset="0"/>
                  </a:rPr>
                  <a:t> </a:t>
                </a:r>
                <a:r>
                  <a:rPr lang="el-GR" altLang="zh-CN" sz="2400" b="1" kern="0" dirty="0">
                    <a:solidFill>
                      <a:sysClr val="windowText" lastClr="000000"/>
                    </a:solidFill>
                    <a:latin typeface="+mn-lt"/>
                    <a:ea typeface="Cambria Math" panose="02040503050406030204" pitchFamily="18" charset="0"/>
                  </a:rPr>
                  <a:t>η</a:t>
                </a:r>
                <a:r>
                  <a:rPr lang="el-GR" altLang="zh-CN" sz="2400" b="1" kern="0" dirty="0" smtClean="0">
                    <a:solidFill>
                      <a:sysClr val="windowText" lastClr="000000"/>
                    </a:solidFill>
                    <a:latin typeface="+mn-lt"/>
                    <a:ea typeface="Cambria Math" panose="02040503050406030204" pitchFamily="18" charset="0"/>
                  </a:rPr>
                  <a:t>′</a:t>
                </a:r>
                <a:endParaRPr lang="en-US" altLang="zh-CN" sz="2400" b="1" kern="0" dirty="0" smtClean="0">
                  <a:solidFill>
                    <a:sysClr val="windowText" lastClr="000000"/>
                  </a:solidFill>
                  <a:latin typeface="+mn-lt"/>
                  <a:ea typeface="Cambria Math" panose="02040503050406030204" pitchFamily="18" charset="0"/>
                </a:endParaRPr>
              </a:p>
              <a:p>
                <a:pPr lvl="1"/>
                <a:r>
                  <a:rPr lang="el-GR" altLang="zh-CN" sz="2000" b="1" kern="0" dirty="0">
                    <a:solidFill>
                      <a:sysClr val="windowText" lastClr="000000"/>
                    </a:solidFill>
                    <a:latin typeface="+mn-lt"/>
                    <a:ea typeface="Cambria Math" panose="02040503050406030204" pitchFamily="18" charset="0"/>
                  </a:rPr>
                  <a:t>η′→γπ</a:t>
                </a:r>
                <a:r>
                  <a:rPr lang="en-US" altLang="zh-CN" sz="2000" b="1" kern="0" baseline="30000" dirty="0">
                    <a:solidFill>
                      <a:sysClr val="windowText" lastClr="000000"/>
                    </a:solidFill>
                    <a:latin typeface="+mn-lt"/>
                    <a:ea typeface="Cambria Math" panose="02040503050406030204" pitchFamily="18" charset="0"/>
                  </a:rPr>
                  <a:t>+</a:t>
                </a:r>
                <a:r>
                  <a:rPr lang="el-GR" altLang="zh-CN" sz="2000" b="1" kern="0" dirty="0">
                    <a:solidFill>
                      <a:sysClr val="windowText" lastClr="000000"/>
                    </a:solidFill>
                    <a:latin typeface="+mn-lt"/>
                    <a:ea typeface="Cambria Math" panose="02040503050406030204" pitchFamily="18" charset="0"/>
                  </a:rPr>
                  <a:t>π</a:t>
                </a:r>
                <a:r>
                  <a:rPr lang="en-US" altLang="zh-CN" sz="2000" b="1" kern="0" baseline="30000" dirty="0">
                    <a:solidFill>
                      <a:sysClr val="windowText" lastClr="000000"/>
                    </a:solidFill>
                    <a:latin typeface="+mn-lt"/>
                    <a:ea typeface="Cambria Math" panose="02040503050406030204" pitchFamily="18" charset="0"/>
                  </a:rPr>
                  <a:t>-</a:t>
                </a:r>
                <a:endParaRPr lang="zh-CN" altLang="en-US" sz="2000" b="1" kern="0" dirty="0">
                  <a:solidFill>
                    <a:sysClr val="windowText" lastClr="000000"/>
                  </a:solidFill>
                  <a:latin typeface="+mn-lt"/>
                </a:endParaRPr>
              </a:p>
              <a:p>
                <a:pPr lvl="1"/>
                <a:r>
                  <a:rPr lang="el-GR" altLang="zh-CN" sz="2000" b="1" kern="0" dirty="0">
                    <a:solidFill>
                      <a:sysClr val="windowText" lastClr="000000"/>
                    </a:solidFill>
                    <a:latin typeface="+mn-lt"/>
                    <a:ea typeface="Cambria Math" panose="02040503050406030204" pitchFamily="18" charset="0"/>
                  </a:rPr>
                  <a:t>η′→ηπ</a:t>
                </a:r>
                <a:r>
                  <a:rPr lang="en-US" altLang="zh-CN" sz="2000" b="1" kern="0" baseline="30000" dirty="0">
                    <a:solidFill>
                      <a:sysClr val="windowText" lastClr="000000"/>
                    </a:solidFill>
                    <a:latin typeface="+mn-lt"/>
                    <a:ea typeface="Cambria Math" panose="02040503050406030204" pitchFamily="18" charset="0"/>
                  </a:rPr>
                  <a:t>+</a:t>
                </a:r>
                <a:r>
                  <a:rPr lang="el-GR" altLang="zh-CN" sz="2000" b="1" kern="0" dirty="0">
                    <a:solidFill>
                      <a:sysClr val="windowText" lastClr="000000"/>
                    </a:solidFill>
                    <a:latin typeface="+mn-lt"/>
                    <a:ea typeface="Cambria Math" panose="02040503050406030204" pitchFamily="18" charset="0"/>
                  </a:rPr>
                  <a:t>π</a:t>
                </a:r>
                <a:r>
                  <a:rPr lang="en-US" altLang="zh-CN" sz="2000" b="1" kern="0" baseline="30000" dirty="0">
                    <a:solidFill>
                      <a:sysClr val="windowText" lastClr="000000"/>
                    </a:solidFill>
                    <a:latin typeface="+mn-lt"/>
                    <a:ea typeface="Cambria Math" panose="02040503050406030204" pitchFamily="18" charset="0"/>
                  </a:rPr>
                  <a:t>-</a:t>
                </a:r>
                <a:r>
                  <a:rPr lang="en-US" altLang="zh-CN" sz="2000" b="1" kern="0" dirty="0">
                    <a:solidFill>
                      <a:sysClr val="windowText" lastClr="000000"/>
                    </a:solidFill>
                    <a:latin typeface="+mn-lt"/>
                    <a:ea typeface="Cambria Math" panose="02040503050406030204" pitchFamily="18" charset="0"/>
                  </a:rPr>
                  <a:t>, </a:t>
                </a:r>
                <a:r>
                  <a:rPr lang="el-GR" altLang="zh-CN" sz="2000" b="1" kern="0" dirty="0">
                    <a:solidFill>
                      <a:sysClr val="windowText" lastClr="000000"/>
                    </a:solidFill>
                    <a:latin typeface="+mn-lt"/>
                    <a:ea typeface="Cambria Math" panose="02040503050406030204" pitchFamily="18" charset="0"/>
                  </a:rPr>
                  <a:t>η→</a:t>
                </a:r>
                <a:r>
                  <a:rPr lang="el-GR" altLang="zh-CN" sz="2000" b="1" kern="0" dirty="0" smtClean="0">
                    <a:solidFill>
                      <a:sysClr val="windowText" lastClr="000000"/>
                    </a:solidFill>
                    <a:latin typeface="+mn-lt"/>
                    <a:ea typeface="Cambria Math" panose="02040503050406030204" pitchFamily="18" charset="0"/>
                  </a:rPr>
                  <a:t>γγ</a:t>
                </a:r>
                <a:endParaRPr lang="en-US" altLang="zh-CN" sz="2000" b="1" kern="0" dirty="0">
                  <a:solidFill>
                    <a:sysClr val="windowText" lastClr="000000"/>
                  </a:solidFill>
                  <a:latin typeface="+mn-lt"/>
                  <a:ea typeface="Cambria Math" panose="02040503050406030204" pitchFamily="18" charset="0"/>
                </a:endParaRPr>
              </a:p>
              <a:p>
                <a:r>
                  <a:rPr lang="en-US" altLang="zh-CN" sz="2400" b="1" kern="0" dirty="0" smtClean="0">
                    <a:solidFill>
                      <a:sysClr val="windowText" lastClr="000000"/>
                    </a:solidFill>
                    <a:latin typeface="+mn-lt"/>
                    <a:ea typeface="Cambria Math" panose="02040503050406030204" pitchFamily="18" charset="0"/>
                  </a:rPr>
                  <a:t>Clear peaks of X(1835), X(2120), X(2370), </a:t>
                </a:r>
                <a:r>
                  <a:rPr lang="el-GR" altLang="zh-CN" sz="2400" b="1" kern="0" dirty="0" smtClean="0">
                    <a:solidFill>
                      <a:sysClr val="windowText" lastClr="000000"/>
                    </a:solidFill>
                    <a:latin typeface="+mn-lt"/>
                    <a:ea typeface="Cambria Math" panose="02040503050406030204" pitchFamily="18" charset="0"/>
                  </a:rPr>
                  <a:t>η</a:t>
                </a:r>
                <a:r>
                  <a:rPr lang="en-US" altLang="zh-CN" sz="2400" b="1" kern="0" baseline="-25000" dirty="0" smtClean="0">
                    <a:solidFill>
                      <a:sysClr val="windowText" lastClr="000000"/>
                    </a:solidFill>
                    <a:latin typeface="+mn-lt"/>
                    <a:ea typeface="Cambria Math" panose="02040503050406030204" pitchFamily="18" charset="0"/>
                  </a:rPr>
                  <a:t>c</a:t>
                </a:r>
                <a:r>
                  <a:rPr lang="en-US" altLang="zh-CN" sz="2400" b="1" kern="0" dirty="0" smtClean="0">
                    <a:solidFill>
                      <a:sysClr val="windowText" lastClr="000000"/>
                    </a:solidFill>
                    <a:latin typeface="+mn-lt"/>
                    <a:ea typeface="Cambria Math" panose="02040503050406030204" pitchFamily="18" charset="0"/>
                  </a:rPr>
                  <a:t>, and a structure near 2.6 GeV</a:t>
                </a:r>
                <a14:m>
                  <m:oMath xmlns:m="http://schemas.openxmlformats.org/officeDocument/2006/math">
                    <m:r>
                      <a:rPr lang="en-US" altLang="zh-CN" sz="2400" b="1" kern="0" dirty="0">
                        <a:solidFill>
                          <a:sysClr val="windowText" lastClr="000000"/>
                        </a:solidFill>
                        <a:latin typeface="Cambria Math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altLang="zh-CN" sz="2400" b="1" i="1" kern="0" dirty="0">
                        <a:solidFill>
                          <a:sysClr val="windowText" lastClr="000000"/>
                        </a:solidFill>
                        <a:latin typeface="Cambria Math"/>
                        <a:ea typeface="Cambria Math" panose="02040503050406030204" pitchFamily="18" charset="0"/>
                      </a:rPr>
                      <m:t>𝒄</m:t>
                    </m:r>
                    <m:r>
                      <a:rPr lang="en-US" altLang="zh-CN" sz="2400" b="1" i="1" kern="0" baseline="30000" dirty="0">
                        <a:solidFill>
                          <a:sysClr val="windowText" lastClr="000000"/>
                        </a:solidFill>
                        <a:latin typeface="Cambria Math"/>
                        <a:ea typeface="Cambria Math" panose="02040503050406030204" pitchFamily="18" charset="0"/>
                      </a:rPr>
                      <m:t>𝟐</m:t>
                    </m:r>
                    <m:r>
                      <a:rPr lang="en-US" altLang="zh-CN" sz="2400" b="1" i="1" kern="0" baseline="30000" dirty="0">
                        <a:solidFill>
                          <a:sysClr val="windowText" lastClr="000000"/>
                        </a:solidFill>
                        <a:latin typeface="Cambria Math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CN" sz="2400" b="1" kern="0" dirty="0" smtClean="0">
                  <a:solidFill>
                    <a:srgbClr val="FF0000"/>
                  </a:solidFill>
                  <a:latin typeface="+mn-lt"/>
                  <a:ea typeface="Cambria Math" panose="02040503050406030204" pitchFamily="18" charset="0"/>
                </a:endParaRPr>
              </a:p>
              <a:p>
                <a:r>
                  <a:rPr lang="en-US" altLang="zh-CN" sz="2400" b="1" kern="0" dirty="0" smtClean="0">
                    <a:solidFill>
                      <a:srgbClr val="FF0000"/>
                    </a:solidFill>
                    <a:latin typeface="+mn-lt"/>
                    <a:ea typeface="Cambria Math" panose="02040503050406030204" pitchFamily="18" charset="0"/>
                  </a:rPr>
                  <a:t>A significant distortion of the </a:t>
                </a:r>
                <a:r>
                  <a:rPr lang="el-GR" altLang="zh-CN" sz="2400" b="1" kern="0" dirty="0" smtClean="0">
                    <a:solidFill>
                      <a:srgbClr val="FF0000"/>
                    </a:solidFill>
                    <a:latin typeface="+mn-lt"/>
                    <a:ea typeface="Cambria Math" panose="02040503050406030204" pitchFamily="18" charset="0"/>
                  </a:rPr>
                  <a:t>η′π</a:t>
                </a:r>
                <a:r>
                  <a:rPr lang="en-US" altLang="zh-CN" sz="2400" b="1" kern="0" baseline="30000" dirty="0" smtClean="0">
                    <a:solidFill>
                      <a:srgbClr val="FF0000"/>
                    </a:solidFill>
                    <a:latin typeface="+mn-lt"/>
                    <a:ea typeface="Cambria Math" panose="02040503050406030204" pitchFamily="18" charset="0"/>
                  </a:rPr>
                  <a:t>+</a:t>
                </a:r>
                <a:r>
                  <a:rPr lang="el-GR" altLang="zh-CN" sz="2400" b="1" kern="0" dirty="0" smtClean="0">
                    <a:solidFill>
                      <a:srgbClr val="FF0000"/>
                    </a:solidFill>
                    <a:latin typeface="+mn-lt"/>
                    <a:ea typeface="Cambria Math" panose="02040503050406030204" pitchFamily="18" charset="0"/>
                  </a:rPr>
                  <a:t>π</a:t>
                </a:r>
                <a:r>
                  <a:rPr lang="en-US" altLang="zh-CN" sz="2400" b="1" kern="0" baseline="30000" dirty="0" smtClean="0">
                    <a:solidFill>
                      <a:srgbClr val="FF0000"/>
                    </a:solidFill>
                    <a:latin typeface="+mn-lt"/>
                    <a:ea typeface="Cambria Math" panose="02040503050406030204" pitchFamily="18" charset="0"/>
                  </a:rPr>
                  <a:t>-</a:t>
                </a:r>
                <a:r>
                  <a:rPr lang="en-US" altLang="zh-CN" sz="2400" b="1" kern="0" dirty="0" smtClean="0">
                    <a:solidFill>
                      <a:srgbClr val="FF0000"/>
                    </a:solidFill>
                    <a:latin typeface="+mn-lt"/>
                    <a:ea typeface="Cambria Math" panose="02040503050406030204" pitchFamily="18" charset="0"/>
                  </a:rPr>
                  <a:t> line shape near the </a:t>
                </a:r>
                <a14:m>
                  <m:oMath xmlns:m="http://schemas.openxmlformats.org/officeDocument/2006/math">
                    <m:r>
                      <a:rPr lang="en-US" altLang="zh-CN" sz="2400" b="1" kern="0">
                        <a:solidFill>
                          <a:srgbClr val="FF0000"/>
                        </a:solidFill>
                        <a:latin typeface="Cambria Math"/>
                        <a:ea typeface="Cambria Math" panose="02040503050406030204" pitchFamily="18" charset="0"/>
                      </a:rPr>
                      <m:t>𝐩</m:t>
                    </m:r>
                    <m:acc>
                      <m:accPr>
                        <m:chr m:val="̅"/>
                        <m:ctrlPr>
                          <a:rPr lang="en-US" altLang="zh-CN" sz="2400" b="1" i="1" ker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b="1" kern="0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𝐩</m:t>
                        </m:r>
                      </m:e>
                    </m:acc>
                  </m:oMath>
                </a14:m>
                <a:r>
                  <a:rPr lang="zh-CN" altLang="en-US" sz="2400" b="1" kern="0" dirty="0" smtClean="0">
                    <a:solidFill>
                      <a:srgbClr val="FF0000"/>
                    </a:solidFill>
                    <a:latin typeface="+mn-lt"/>
                  </a:rPr>
                  <a:t> </a:t>
                </a:r>
                <a:r>
                  <a:rPr lang="en-US" altLang="zh-CN" sz="2400" b="1" kern="0" dirty="0" smtClean="0">
                    <a:solidFill>
                      <a:srgbClr val="FF0000"/>
                    </a:solidFill>
                    <a:latin typeface="+mn-lt"/>
                    <a:ea typeface="Cambria Math" panose="02040503050406030204" pitchFamily="18" charset="0"/>
                  </a:rPr>
                  <a:t>mass threshold</a:t>
                </a:r>
                <a:endParaRPr lang="zh-CN" altLang="en-US" sz="2400" b="1" kern="0" baseline="30000" dirty="0" smtClean="0">
                  <a:solidFill>
                    <a:srgbClr val="FF0000"/>
                  </a:solidFill>
                  <a:latin typeface="+mn-lt"/>
                </a:endParaRPr>
              </a:p>
              <a:p>
                <a:endParaRPr lang="zh-CN" altLang="en-US" kern="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1377148"/>
                <a:ext cx="5846371" cy="4068076"/>
              </a:xfrm>
              <a:prstGeom prst="rect">
                <a:avLst/>
              </a:prstGeom>
              <a:blipFill rotWithShape="0">
                <a:blip r:embed="rId3"/>
                <a:stretch>
                  <a:fillRect l="-1356" t="-1199" r="-104" b="-94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/>
          <a:p>
            <a:pPr lvl="1"/>
            <a:r>
              <a:rPr lang="en-US" altLang="zh-CN" sz="3600" dirty="0" smtClean="0"/>
              <a:t>New: connection is emerging</a:t>
            </a:r>
            <a:br>
              <a:rPr lang="en-US" altLang="zh-CN" sz="3600" dirty="0" smtClean="0"/>
            </a:br>
            <a:endParaRPr lang="en-US" altLang="zh-CN" sz="3600" b="1" dirty="0">
              <a:solidFill>
                <a:srgbClr val="C00000"/>
              </a:solidFill>
              <a:latin typeface="+mn-lt"/>
              <a:ea typeface="Cambria Math" panose="02040503050406030204" pitchFamily="18" charset="0"/>
            </a:endParaRPr>
          </a:p>
        </p:txBody>
      </p:sp>
      <p:pic>
        <p:nvPicPr>
          <p:cNvPr id="7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5916" y="1227558"/>
            <a:ext cx="2465378" cy="2573677"/>
          </a:xfrm>
          <a:prstGeom prst="rect">
            <a:avLst/>
          </a:prstGeom>
        </p:spPr>
      </p:pic>
      <p:pic>
        <p:nvPicPr>
          <p:cNvPr id="8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5916" y="3757170"/>
            <a:ext cx="2449525" cy="2573677"/>
          </a:xfrm>
          <a:prstGeom prst="rect">
            <a:avLst/>
          </a:prstGeom>
        </p:spPr>
      </p:pic>
      <p:sp>
        <p:nvSpPr>
          <p:cNvPr id="9" name="矩形 6"/>
          <p:cNvSpPr/>
          <p:nvPr/>
        </p:nvSpPr>
        <p:spPr>
          <a:xfrm>
            <a:off x="6209531" y="875669"/>
            <a:ext cx="2529860" cy="400110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r>
              <a:rPr lang="en-US" altLang="zh-CN" sz="2000" b="1" dirty="0" smtClean="0">
                <a:solidFill>
                  <a:srgbClr val="0070C0"/>
                </a:solidFill>
                <a:effectLst>
                  <a:outerShdw blurRad="50800" dist="50800" dir="5400000" sx="95000" sy="95000" algn="ctr" rotWithShape="0">
                    <a:schemeClr val="bg1"/>
                  </a:outerShdw>
                  <a:reflection blurRad="6350" stA="55000" endA="300" endPos="45500" dir="5400000" sy="-100000" algn="bl" rotWithShape="0"/>
                </a:effectLst>
                <a:ea typeface="Cambria Math" panose="02040503050406030204" pitchFamily="18" charset="0"/>
              </a:rPr>
              <a:t> </a:t>
            </a:r>
            <a:r>
              <a:rPr lang="en-US" altLang="zh-CN" b="1" dirty="0" smtClean="0">
                <a:solidFill>
                  <a:srgbClr val="0070C0"/>
                </a:solidFill>
                <a:ea typeface="Cambria Math" panose="02040503050406030204" pitchFamily="18" charset="0"/>
              </a:rPr>
              <a:t>PRL 117, 042002</a:t>
            </a:r>
            <a:r>
              <a:rPr lang="en-US" altLang="zh-CN" b="1" dirty="0">
                <a:solidFill>
                  <a:srgbClr val="0070C0"/>
                </a:solidFill>
                <a:ea typeface="Cambria Math" panose="02040503050406030204" pitchFamily="18" charset="0"/>
              </a:rPr>
              <a:t> (2016) </a:t>
            </a:r>
            <a:endParaRPr lang="en-US" altLang="zh-CN" b="1" dirty="0" smtClean="0">
              <a:solidFill>
                <a:srgbClr val="0070C0"/>
              </a:solidFill>
              <a:ea typeface="Cambria Math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46876" y="1458747"/>
            <a:ext cx="1372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altLang="zh-CN" sz="1400" b="1" dirty="0" smtClean="0">
                <a:ea typeface="Cambria Math" panose="02040503050406030204" pitchFamily="18" charset="0"/>
              </a:rPr>
              <a:t> </a:t>
            </a:r>
            <a:r>
              <a:rPr lang="el-GR" altLang="zh-CN" sz="1400" b="1" dirty="0" smtClean="0">
                <a:ea typeface="Cambria Math" panose="02040503050406030204" pitchFamily="18" charset="0"/>
              </a:rPr>
              <a:t>η</a:t>
            </a:r>
            <a:r>
              <a:rPr lang="el-GR" altLang="zh-CN" sz="1400" b="1" dirty="0">
                <a:ea typeface="Cambria Math" panose="02040503050406030204" pitchFamily="18" charset="0"/>
              </a:rPr>
              <a:t>′→γπ</a:t>
            </a:r>
            <a:r>
              <a:rPr lang="en-US" altLang="zh-CN" sz="1400" b="1" baseline="30000" dirty="0">
                <a:ea typeface="Cambria Math" panose="02040503050406030204" pitchFamily="18" charset="0"/>
              </a:rPr>
              <a:t>+</a:t>
            </a:r>
            <a:r>
              <a:rPr lang="el-GR" altLang="zh-CN" sz="1400" b="1" dirty="0">
                <a:ea typeface="Cambria Math" panose="02040503050406030204" pitchFamily="18" charset="0"/>
              </a:rPr>
              <a:t>π</a:t>
            </a:r>
            <a:r>
              <a:rPr lang="en-US" altLang="zh-CN" sz="1400" b="1" baseline="30000" dirty="0">
                <a:ea typeface="Cambria Math" panose="02040503050406030204" pitchFamily="18" charset="0"/>
              </a:rPr>
              <a:t>-</a:t>
            </a:r>
            <a:endParaRPr lang="zh-CN" altLang="en-US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446875" y="4082498"/>
            <a:ext cx="1386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altLang="zh-CN" sz="1400" b="1" dirty="0" smtClean="0">
                <a:ea typeface="Cambria Math" panose="02040503050406030204" pitchFamily="18" charset="0"/>
              </a:rPr>
              <a:t> </a:t>
            </a:r>
            <a:r>
              <a:rPr lang="el-GR" altLang="zh-CN" sz="1400" b="1" dirty="0" smtClean="0">
                <a:ea typeface="Cambria Math" panose="02040503050406030204" pitchFamily="18" charset="0"/>
              </a:rPr>
              <a:t>η</a:t>
            </a:r>
            <a:r>
              <a:rPr lang="el-GR" altLang="zh-CN" sz="1400" b="1" dirty="0">
                <a:ea typeface="Cambria Math" panose="02040503050406030204" pitchFamily="18" charset="0"/>
              </a:rPr>
              <a:t>′</a:t>
            </a:r>
            <a:r>
              <a:rPr lang="el-GR" altLang="zh-CN" sz="1400" b="1" dirty="0" smtClean="0">
                <a:ea typeface="Cambria Math" panose="02040503050406030204" pitchFamily="18" charset="0"/>
              </a:rPr>
              <a:t>→</a:t>
            </a:r>
            <a:r>
              <a:rPr lang="el-GR" altLang="zh-CN" sz="1400" b="1" dirty="0">
                <a:ea typeface="Cambria Math" panose="02040503050406030204" pitchFamily="18" charset="0"/>
              </a:rPr>
              <a:t>η</a:t>
            </a:r>
            <a:r>
              <a:rPr lang="el-GR" altLang="zh-CN" sz="1400" b="1" dirty="0" smtClean="0">
                <a:ea typeface="Cambria Math" panose="02040503050406030204" pitchFamily="18" charset="0"/>
              </a:rPr>
              <a:t>π</a:t>
            </a:r>
            <a:r>
              <a:rPr lang="en-US" altLang="zh-CN" sz="1400" b="1" baseline="30000" dirty="0">
                <a:ea typeface="Cambria Math" panose="02040503050406030204" pitchFamily="18" charset="0"/>
              </a:rPr>
              <a:t>+</a:t>
            </a:r>
            <a:r>
              <a:rPr lang="el-GR" altLang="zh-CN" sz="1400" b="1" dirty="0">
                <a:ea typeface="Cambria Math" panose="02040503050406030204" pitchFamily="18" charset="0"/>
              </a:rPr>
              <a:t>π</a:t>
            </a:r>
            <a:r>
              <a:rPr lang="en-US" altLang="zh-CN" sz="1400" b="1" baseline="30000" dirty="0">
                <a:ea typeface="Cambria Math" panose="02040503050406030204" pitchFamily="18" charset="0"/>
              </a:rPr>
              <a:t>-</a:t>
            </a:r>
            <a:endParaRPr lang="zh-CN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67028556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July 30, 2018, Weihai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19"/>
              <p:cNvSpPr/>
              <p:nvPr/>
            </p:nvSpPr>
            <p:spPr>
              <a:xfrm>
                <a:off x="274062" y="5661248"/>
                <a:ext cx="8674220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1600" dirty="0" smtClean="0">
                    <a:solidFill>
                      <a:prstClr val="black"/>
                    </a:solidFill>
                    <a:latin typeface="宋体" charset="-122"/>
                    <a:ea typeface="宋体" charset="-122"/>
                    <a:cs typeface=""/>
                  </a:rPr>
                  <a:t>The anomalous line shape can be modeled two models with equally </a:t>
                </a:r>
                <a:r>
                  <a:rPr lang="en-US" altLang="zh-CN" sz="1600" dirty="0">
                    <a:solidFill>
                      <a:prstClr val="black"/>
                    </a:solidFill>
                    <a:latin typeface="宋体" charset="-122"/>
                    <a:ea typeface="宋体" charset="-122"/>
                    <a:cs typeface=""/>
                  </a:rPr>
                  <a:t>good </a:t>
                </a:r>
                <a:r>
                  <a:rPr lang="en-US" altLang="zh-CN" sz="1600" dirty="0" smtClean="0">
                    <a:solidFill>
                      <a:prstClr val="black"/>
                    </a:solidFill>
                    <a:latin typeface="宋体" charset="-122"/>
                    <a:ea typeface="宋体" charset="-122"/>
                    <a:cs typeface=""/>
                  </a:rPr>
                  <a:t>fit quality.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b="1" dirty="0" smtClean="0">
                    <a:solidFill>
                      <a:srgbClr val="0000FF"/>
                    </a:solidFill>
                    <a:latin typeface="宋体" charset="-122"/>
                    <a:ea typeface="宋体" charset="-122"/>
                    <a:cs typeface=""/>
                  </a:rPr>
                  <a:t>Suggest </a:t>
                </a:r>
                <a:r>
                  <a:rPr lang="en-US" altLang="zh-CN" sz="1600" b="1" dirty="0">
                    <a:solidFill>
                      <a:srgbClr val="0000FF"/>
                    </a:solidFill>
                    <a:latin typeface="宋体" charset="-122"/>
                    <a:ea typeface="宋体" charset="-122"/>
                    <a:cs typeface=""/>
                  </a:rPr>
                  <a:t>the existence of a state, either a broad state with strong couplings to </a:t>
                </a:r>
                <a14:m>
                  <m:oMath xmlns:m="http://schemas.openxmlformats.org/officeDocument/2006/math">
                    <m:r>
                      <a:rPr lang="en-US" altLang="zh-CN" sz="16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宋体" charset="-122"/>
                        <a:cs typeface=""/>
                      </a:rPr>
                      <m:t>𝒑</m:t>
                    </m:r>
                    <m:acc>
                      <m:accPr>
                        <m:chr m:val="̅"/>
                        <m:ctrlPr>
                          <a:rPr lang="en-US" altLang="zh-CN" sz="1600" b="1" i="1">
                            <a:solidFill>
                              <a:srgbClr val="0000FF"/>
                            </a:solidFill>
                            <a:latin typeface="Cambria Math" charset="0"/>
                            <a:ea typeface="宋体" charset="-122"/>
                            <a:cs typeface=""/>
                          </a:rPr>
                        </m:ctrlPr>
                      </m:accPr>
                      <m:e>
                        <m:r>
                          <a:rPr lang="en-US" altLang="zh-CN" sz="1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宋体" charset="-122"/>
                            <a:cs typeface=""/>
                          </a:rPr>
                          <m:t>𝒑</m:t>
                        </m:r>
                      </m:e>
                    </m:acc>
                  </m:oMath>
                </a14:m>
                <a:r>
                  <a:rPr lang="en-US" altLang="zh-CN" sz="1600" b="1" dirty="0">
                    <a:solidFill>
                      <a:srgbClr val="0000FF"/>
                    </a:solidFill>
                    <a:latin typeface="宋体" charset="-122"/>
                    <a:ea typeface="宋体" charset="-122"/>
                    <a:cs typeface=""/>
                  </a:rPr>
                  <a:t>, or a narrow state just below the </a:t>
                </a:r>
                <a14:m>
                  <m:oMath xmlns:m="http://schemas.openxmlformats.org/officeDocument/2006/math">
                    <m:r>
                      <a:rPr lang="en-US" altLang="zh-CN" sz="16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宋体" charset="-122"/>
                        <a:cs typeface=""/>
                      </a:rPr>
                      <m:t>𝒑</m:t>
                    </m:r>
                    <m:acc>
                      <m:accPr>
                        <m:chr m:val="̅"/>
                        <m:ctrlPr>
                          <a:rPr lang="en-US" altLang="zh-CN" sz="1600" b="1" i="1">
                            <a:solidFill>
                              <a:srgbClr val="0000FF"/>
                            </a:solidFill>
                            <a:latin typeface="Cambria Math" charset="0"/>
                            <a:ea typeface="宋体" charset="-122"/>
                            <a:cs typeface=""/>
                          </a:rPr>
                        </m:ctrlPr>
                      </m:accPr>
                      <m:e>
                        <m:r>
                          <a:rPr lang="en-US" altLang="zh-CN" sz="1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宋体" charset="-122"/>
                            <a:cs typeface=""/>
                          </a:rPr>
                          <m:t>𝒑</m:t>
                        </m:r>
                      </m:e>
                    </m:acc>
                  </m:oMath>
                </a14:m>
                <a:r>
                  <a:rPr lang="en-US" altLang="zh-CN" sz="1600" b="1" dirty="0">
                    <a:solidFill>
                      <a:srgbClr val="0000FF"/>
                    </a:solidFill>
                    <a:latin typeface="宋体" charset="-122"/>
                    <a:ea typeface="宋体" charset="-122"/>
                    <a:cs typeface=""/>
                  </a:rPr>
                  <a:t> mass </a:t>
                </a:r>
                <a:r>
                  <a:rPr lang="en-US" altLang="zh-CN" sz="1600" b="1" dirty="0" smtClean="0">
                    <a:solidFill>
                      <a:srgbClr val="0000FF"/>
                    </a:solidFill>
                    <a:latin typeface="宋体" charset="-122"/>
                    <a:ea typeface="宋体" charset="-122"/>
                    <a:cs typeface=""/>
                  </a:rPr>
                  <a:t>threshold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b="1" dirty="0" smtClean="0">
                    <a:solidFill>
                      <a:srgbClr val="0000FF"/>
                    </a:solidFill>
                    <a:latin typeface="宋体" charset="-122"/>
                    <a:ea typeface="宋体" charset="-122"/>
                    <a:cs typeface=""/>
                  </a:rPr>
                  <a:t>Support </a:t>
                </a:r>
                <a:r>
                  <a:rPr lang="en-US" altLang="zh-CN" sz="1600" b="1" dirty="0">
                    <a:solidFill>
                      <a:srgbClr val="0000FF"/>
                    </a:solidFill>
                    <a:latin typeface="宋体" charset="-122"/>
                    <a:ea typeface="宋体" charset="-122"/>
                    <a:cs typeface=""/>
                  </a:rPr>
                  <a:t>the existence of a </a:t>
                </a:r>
                <a14:m>
                  <m:oMath xmlns:m="http://schemas.openxmlformats.org/officeDocument/2006/math">
                    <m:r>
                      <a:rPr lang="en-US" altLang="zh-CN" sz="16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宋体" charset="-122"/>
                        <a:cs typeface=""/>
                      </a:rPr>
                      <m:t>𝒑</m:t>
                    </m:r>
                    <m:acc>
                      <m:accPr>
                        <m:chr m:val="̅"/>
                        <m:ctrlPr>
                          <a:rPr lang="en-US" altLang="zh-CN" sz="1600" b="1" i="1">
                            <a:solidFill>
                              <a:srgbClr val="0000FF"/>
                            </a:solidFill>
                            <a:latin typeface="Cambria Math" charset="0"/>
                            <a:ea typeface="宋体" charset="-122"/>
                            <a:cs typeface=""/>
                          </a:rPr>
                        </m:ctrlPr>
                      </m:accPr>
                      <m:e>
                        <m:r>
                          <a:rPr lang="en-US" altLang="zh-CN" sz="1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宋体" charset="-122"/>
                            <a:cs typeface=""/>
                          </a:rPr>
                          <m:t>𝒑</m:t>
                        </m:r>
                      </m:e>
                    </m:acc>
                  </m:oMath>
                </a14:m>
                <a:r>
                  <a:rPr lang="en-US" altLang="zh-CN" sz="1600" b="1" dirty="0">
                    <a:solidFill>
                      <a:srgbClr val="0000FF"/>
                    </a:solidFill>
                    <a:latin typeface="宋体" charset="-122"/>
                    <a:ea typeface="宋体" charset="-122"/>
                    <a:cs typeface=""/>
                  </a:rPr>
                  <a:t> molecule-like state or bound state</a:t>
                </a:r>
              </a:p>
            </p:txBody>
          </p:sp>
        </mc:Choice>
        <mc:Fallback xmlns="">
          <p:sp>
            <p:nvSpPr>
              <p:cNvPr id="23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062" y="5661248"/>
                <a:ext cx="8674220" cy="1077218"/>
              </a:xfrm>
              <a:prstGeom prst="rect">
                <a:avLst/>
              </a:prstGeom>
              <a:blipFill rotWithShape="0">
                <a:blip r:embed="rId3"/>
                <a:stretch>
                  <a:fillRect l="-422" t="-1705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内容占位符 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9792" y="4240051"/>
            <a:ext cx="2016224" cy="1224137"/>
          </a:xfrm>
          <a:prstGeom prst="rect">
            <a:avLst/>
          </a:prstGeom>
        </p:spPr>
      </p:pic>
      <p:pic>
        <p:nvPicPr>
          <p:cNvPr id="25" name="图片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7950" y="3212976"/>
            <a:ext cx="2686050" cy="2519363"/>
          </a:xfrm>
          <a:prstGeom prst="rect">
            <a:avLst/>
          </a:prstGeom>
        </p:spPr>
      </p:pic>
      <p:pic>
        <p:nvPicPr>
          <p:cNvPr id="26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1534" y="1405791"/>
            <a:ext cx="2008938" cy="18071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15"/>
              <p:cNvSpPr txBox="1"/>
              <p:nvPr/>
            </p:nvSpPr>
            <p:spPr>
              <a:xfrm>
                <a:off x="6205017" y="764704"/>
                <a:ext cx="282996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宋体" charset="-122"/>
                    <a:cs typeface=""/>
                  </a:rPr>
                  <a:t>X(</a:t>
                </a:r>
                <a14:m>
                  <m:oMath xmlns:m="http://schemas.openxmlformats.org/officeDocument/2006/math">
                    <m:r>
                      <a:rPr lang="en-US" altLang="zh-CN" sz="1600" b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宋体" charset="-122"/>
                        <a:cs typeface=""/>
                      </a:rPr>
                      <m:t>𝐩</m:t>
                    </m:r>
                    <m:acc>
                      <m:accPr>
                        <m:chr m:val="̅"/>
                        <m:ctrlPr>
                          <a:rPr lang="en-US" altLang="zh-CN" sz="1600" b="1" i="1" dirty="0">
                            <a:solidFill>
                              <a:prstClr val="black"/>
                            </a:solidFill>
                            <a:latin typeface="Cambria Math" charset="0"/>
                            <a:ea typeface="宋体" charset="-122"/>
                            <a:cs typeface=""/>
                          </a:rPr>
                        </m:ctrlPr>
                      </m:accPr>
                      <m:e>
                        <m:r>
                          <a:rPr lang="en-US" altLang="zh-CN" sz="1600" b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宋体" charset="-122"/>
                            <a:cs typeface=""/>
                          </a:rPr>
                          <m:t>𝐩</m:t>
                        </m:r>
                      </m:e>
                    </m:acc>
                  </m:oMath>
                </a14:m>
                <a:r>
                  <a:rPr lang="en-US" altLang="zh-CN" sz="1600" b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宋体" charset="-122"/>
                    <a:cs typeface=""/>
                  </a:rPr>
                  <a:t>) observed </a:t>
                </a:r>
                <a:r>
                  <a:rPr lang="en-US" altLang="zh-CN" sz="1600" b="1" dirty="0" smtClean="0">
                    <a:solidFill>
                      <a:prstClr val="black"/>
                    </a:solidFill>
                    <a:latin typeface="Cambria Math" panose="02040503050406030204" pitchFamily="18" charset="0"/>
                    <a:ea typeface="宋体" charset="-122"/>
                    <a:cs typeface=""/>
                  </a:rPr>
                  <a:t> in </a:t>
                </a:r>
                <a:r>
                  <a:rPr lang="en-US" altLang="zh-CN" sz="1600" b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宋体" charset="-122"/>
                    <a:cs typeface=""/>
                  </a:rPr>
                  <a:t>J/</a:t>
                </a:r>
                <a:r>
                  <a:rPr lang="el-GR" altLang="zh-CN" sz="1600" b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宋体" charset="-122"/>
                    <a:cs typeface=""/>
                  </a:rPr>
                  <a:t>ψ→γ</a:t>
                </a:r>
                <a14:m>
                  <m:oMath xmlns:m="http://schemas.openxmlformats.org/officeDocument/2006/math">
                    <m:r>
                      <a:rPr lang="en-US" altLang="zh-CN" sz="1600" b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宋体" charset="-122"/>
                        <a:cs typeface=""/>
                      </a:rPr>
                      <m:t>𝐩</m:t>
                    </m:r>
                    <m:acc>
                      <m:accPr>
                        <m:chr m:val="̅"/>
                        <m:ctrlPr>
                          <a:rPr lang="en-US" altLang="zh-CN" sz="1600" b="1" i="1" dirty="0">
                            <a:solidFill>
                              <a:prstClr val="black"/>
                            </a:solidFill>
                            <a:latin typeface="Cambria Math" charset="0"/>
                            <a:ea typeface="宋体" charset="-122"/>
                            <a:cs typeface=""/>
                          </a:rPr>
                        </m:ctrlPr>
                      </m:accPr>
                      <m:e>
                        <m:r>
                          <a:rPr lang="en-US" altLang="zh-CN" sz="1600" b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宋体" charset="-122"/>
                            <a:cs typeface=""/>
                          </a:rPr>
                          <m:t>𝐩</m:t>
                        </m:r>
                      </m:e>
                    </m:acc>
                  </m:oMath>
                </a14:m>
                <a:endParaRPr lang="zh-CN" altLang="en-US" sz="1600" b="1" dirty="0">
                  <a:solidFill>
                    <a:prstClr val="black"/>
                  </a:solidFill>
                  <a:latin typeface="Cambria Math" panose="02040503050406030204" pitchFamily="18" charset="0"/>
                  <a:ea typeface="宋体" charset="-122"/>
                  <a:cs typeface=""/>
                </a:endParaRPr>
              </a:p>
            </p:txBody>
          </p:sp>
        </mc:Choice>
        <mc:Fallback xmlns="">
          <p:sp>
            <p:nvSpPr>
              <p:cNvPr id="27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5017" y="764704"/>
                <a:ext cx="2829966" cy="338554"/>
              </a:xfrm>
              <a:prstGeom prst="rect">
                <a:avLst/>
              </a:prstGeom>
              <a:blipFill rotWithShape="0">
                <a:blip r:embed="rId7"/>
                <a:stretch>
                  <a:fillRect l="-1293" t="-7143" r="-5172" b="-19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9"/>
              <p:cNvSpPr/>
              <p:nvPr/>
            </p:nvSpPr>
            <p:spPr>
              <a:xfrm>
                <a:off x="-17153" y="764704"/>
                <a:ext cx="342504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600" b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宋体" charset="-122"/>
                    <a:cs typeface=""/>
                  </a:rPr>
                  <a:t>X(</a:t>
                </a:r>
                <a14:m>
                  <m:oMath xmlns:m="http://schemas.openxmlformats.org/officeDocument/2006/math">
                    <m:r>
                      <a:rPr lang="en-US" altLang="zh-CN" sz="1600" b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宋体" charset="-122"/>
                        <a:cs typeface=""/>
                      </a:rPr>
                      <m:t>𝟏𝟖𝟑𝟓</m:t>
                    </m:r>
                  </m:oMath>
                </a14:m>
                <a:r>
                  <a:rPr lang="en-US" altLang="zh-CN" sz="1600" b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宋体" charset="-122"/>
                    <a:cs typeface=""/>
                  </a:rPr>
                  <a:t>) observed </a:t>
                </a:r>
                <a:r>
                  <a:rPr lang="en-US" altLang="zh-CN" sz="1600" b="1" dirty="0" smtClean="0">
                    <a:solidFill>
                      <a:prstClr val="black"/>
                    </a:solidFill>
                    <a:latin typeface="Cambria Math" panose="02040503050406030204" pitchFamily="18" charset="0"/>
                    <a:ea typeface="宋体" charset="-122"/>
                    <a:cs typeface=""/>
                  </a:rPr>
                  <a:t> in  J/</a:t>
                </a:r>
                <a:r>
                  <a:rPr lang="el-GR" altLang="zh-CN" sz="1600" b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宋体" charset="-122"/>
                    <a:cs typeface=""/>
                  </a:rPr>
                  <a:t>ψ→γ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1" i="1">
                            <a:solidFill>
                              <a:prstClr val="black"/>
                            </a:solidFill>
                            <a:latin typeface="Cambria Math" charset="0"/>
                            <a:ea typeface="宋体" charset="-122"/>
                            <a:cs typeface=""/>
                          </a:rPr>
                        </m:ctrlPr>
                      </m:sSupPr>
                      <m:e>
                        <m:r>
                          <a:rPr lang="en-US" altLang="zh-CN" sz="16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宋体" charset="-122"/>
                            <a:cs typeface=""/>
                          </a:rPr>
                          <m:t>𝛈</m:t>
                        </m:r>
                      </m:e>
                      <m:sup>
                        <m:r>
                          <a:rPr lang="en-US" altLang="zh-CN" sz="16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宋体" charset="-122"/>
                            <a:cs typeface="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altLang="zh-CN" sz="1600" b="1" i="1">
                            <a:solidFill>
                              <a:prstClr val="black"/>
                            </a:solidFill>
                            <a:latin typeface="Cambria Math" charset="0"/>
                            <a:ea typeface="宋体" charset="-122"/>
                            <a:cs typeface=""/>
                          </a:rPr>
                        </m:ctrlPr>
                      </m:sSupPr>
                      <m:e>
                        <m:r>
                          <a:rPr lang="en-US" altLang="zh-CN" sz="16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宋体" charset="-122"/>
                            <a:cs typeface=""/>
                          </a:rPr>
                          <m:t>𝛑</m:t>
                        </m:r>
                      </m:e>
                      <m:sup>
                        <m:r>
                          <a:rPr lang="en-US" altLang="zh-CN" sz="16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宋体" charset="-122"/>
                            <a:cs typeface="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600" b="1" i="1">
                            <a:solidFill>
                              <a:prstClr val="black"/>
                            </a:solidFill>
                            <a:latin typeface="Cambria Math" charset="0"/>
                            <a:ea typeface="宋体" charset="-122"/>
                            <a:cs typeface=""/>
                          </a:rPr>
                        </m:ctrlPr>
                      </m:sSupPr>
                      <m:e>
                        <m:r>
                          <a:rPr lang="en-US" altLang="zh-CN" sz="16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宋体" charset="-122"/>
                            <a:cs typeface=""/>
                          </a:rPr>
                          <m:t>𝛑</m:t>
                        </m:r>
                      </m:e>
                      <m:sup>
                        <m:r>
                          <a:rPr lang="en-US" altLang="zh-CN" sz="16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宋体" charset="-122"/>
                            <a:cs typeface=""/>
                          </a:rPr>
                          <m:t>−</m:t>
                        </m:r>
                      </m:sup>
                    </m:sSup>
                  </m:oMath>
                </a14:m>
                <a:endParaRPr lang="zh-CN" altLang="en-US" sz="1600" b="1" dirty="0">
                  <a:solidFill>
                    <a:prstClr val="black"/>
                  </a:solidFill>
                  <a:latin typeface="Cambria Math" panose="02040503050406030204" pitchFamily="18" charset="0"/>
                  <a:ea typeface="宋体" charset="-122"/>
                  <a:cs typeface=""/>
                </a:endParaRPr>
              </a:p>
            </p:txBody>
          </p:sp>
        </mc:Choice>
        <mc:Fallback xmlns="">
          <p:sp>
            <p:nvSpPr>
              <p:cNvPr id="28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7153" y="764704"/>
                <a:ext cx="3425040" cy="338554"/>
              </a:xfrm>
              <a:prstGeom prst="rect">
                <a:avLst/>
              </a:prstGeom>
              <a:blipFill rotWithShape="0">
                <a:blip r:embed="rId8"/>
                <a:stretch>
                  <a:fillRect l="-890" t="-7143" b="-19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0" y="1264285"/>
            <a:ext cx="2471518" cy="18071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标题 1"/>
              <p:cNvSpPr txBox="1">
                <a:spLocks/>
              </p:cNvSpPr>
              <p:nvPr/>
            </p:nvSpPr>
            <p:spPr>
              <a:xfrm>
                <a:off x="1296144" y="19648"/>
                <a:ext cx="6444208" cy="79233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7500" lnSpcReduction="10000"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Calibri" panose="020F0502020204030204" pitchFamily="34" charset="0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mbria Math" panose="02040503050406030204" pitchFamily="18" charset="0"/>
                    <a:cs typeface=""/>
                  </a:rPr>
                  <a:t>Anomalous line shape of </a:t>
                </a:r>
                <a:r>
                  <a:rPr kumimoji="0" lang="el-GR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mbria Math" panose="02040503050406030204" pitchFamily="18" charset="0"/>
                    <a:cs typeface=""/>
                  </a:rPr>
                  <a:t>η′π</a:t>
                </a:r>
                <a:r>
                  <a:rPr kumimoji="0" lang="en-US" altLang="zh-CN" sz="2400" b="0" i="0" u="none" strike="noStrike" kern="1200" cap="none" spc="0" normalizeH="0" baseline="30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mbria Math" panose="02040503050406030204" pitchFamily="18" charset="0"/>
                    <a:cs typeface=""/>
                  </a:rPr>
                  <a:t>+</a:t>
                </a:r>
                <a:r>
                  <a:rPr kumimoji="0" lang="el-GR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mbria Math" panose="02040503050406030204" pitchFamily="18" charset="0"/>
                    <a:cs typeface=""/>
                  </a:rPr>
                  <a:t>π</a:t>
                </a:r>
                <a:r>
                  <a:rPr kumimoji="0" lang="en-US" altLang="zh-CN" sz="2400" b="0" i="0" u="none" strike="noStrike" kern="1200" cap="none" spc="0" normalizeH="0" baseline="30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mbria Math" panose="02040503050406030204" pitchFamily="18" charset="0"/>
                    <a:cs typeface=""/>
                  </a:rPr>
                  <a:t>-</a:t>
                </a: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mbria Math" panose="02040503050406030204" pitchFamily="18" charset="0"/>
                    <a:cs typeface=""/>
                  </a:rPr>
                  <a:t> near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altLang="zh-CN" sz="24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"/>
                      </a:rPr>
                      <m:t>p</m:t>
                    </m:r>
                    <m:acc>
                      <m:accPr>
                        <m:chr m:val="̅"/>
                        <m:ctrlPr>
                          <a:rPr kumimoji="0" lang="en-US" altLang="zh-CN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panose="02040503050406030204" pitchFamily="18" charset="0"/>
                            <a:cs typeface="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kumimoji="0" lang="en-US" altLang="zh-CN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"/>
                          </a:rPr>
                          <m:t>p</m:t>
                        </m:r>
                      </m:e>
                    </m:acc>
                  </m:oMath>
                </a14:m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mbria Math" panose="02040503050406030204" pitchFamily="18" charset="0"/>
                    <a:cs typeface=""/>
                  </a:rPr>
                  <a:t> mass </a:t>
                </a:r>
                <a:r>
                  <a:rPr kumimoji="0" lang="en-US" altLang="zh-CN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mbria Math" panose="02040503050406030204" pitchFamily="18" charset="0"/>
                    <a:cs typeface=""/>
                  </a:rPr>
                  <a:t>threshold: connection between X(1835</a:t>
                </a: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mbria Math" panose="02040503050406030204" pitchFamily="18" charset="0"/>
                    <a:cs typeface=""/>
                  </a:rPr>
                  <a:t>) and X(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altLang="zh-CN" sz="24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"/>
                      </a:rPr>
                      <m:t>p</m:t>
                    </m:r>
                    <m:acc>
                      <m:accPr>
                        <m:chr m:val="̅"/>
                        <m:ctrlPr>
                          <a:rPr kumimoji="0" lang="en-US" altLang="zh-CN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panose="02040503050406030204" pitchFamily="18" charset="0"/>
                            <a:cs typeface="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kumimoji="0" lang="en-US" altLang="zh-CN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"/>
                          </a:rPr>
                          <m:t>p</m:t>
                        </m:r>
                      </m:e>
                    </m:acc>
                  </m:oMath>
                </a14:m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mbria Math" panose="02040503050406030204" pitchFamily="18" charset="0"/>
                    <a:cs typeface=""/>
                  </a:rPr>
                  <a:t>) </a:t>
                </a:r>
                <a:r>
                  <a:rPr kumimoji="0" lang="en-US" altLang="zh-CN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Cambria Math" panose="02040503050406030204" pitchFamily="18" charset="0"/>
                    <a:cs typeface=""/>
                  </a:rPr>
                  <a:t>  </a:t>
                </a: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宋体" charset="-122"/>
                  <a:cs typeface=""/>
                </a:endParaRPr>
              </a:p>
            </p:txBody>
          </p:sp>
        </mc:Choice>
        <mc:Fallback xmlns="">
          <p:sp>
            <p:nvSpPr>
              <p:cNvPr id="30" name="标题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144" y="19648"/>
                <a:ext cx="6444208" cy="792336"/>
              </a:xfrm>
              <a:prstGeom prst="rect">
                <a:avLst/>
              </a:prstGeom>
              <a:blipFill rotWithShape="0">
                <a:blip r:embed="rId10"/>
                <a:stretch>
                  <a:fillRect t="-6154" r="-946" b="-1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/>
          <p:cNvSpPr txBox="1"/>
          <p:nvPr/>
        </p:nvSpPr>
        <p:spPr>
          <a:xfrm>
            <a:off x="2699792" y="3228945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宋体" charset="-122"/>
                <a:ea typeface="宋体" charset="-122"/>
                <a:cs typeface=""/>
              </a:rPr>
              <a:t>Connection is </a:t>
            </a:r>
            <a:r>
              <a:rPr lang="en-US" altLang="zh-CN" b="1" dirty="0" smtClean="0">
                <a:solidFill>
                  <a:srgbClr val="0000FF"/>
                </a:solidFill>
                <a:latin typeface="宋体" charset="-122"/>
                <a:ea typeface="宋体" charset="-122"/>
                <a:cs typeface=""/>
              </a:rPr>
              <a:t>emerging</a:t>
            </a:r>
            <a:endParaRPr lang="zh-CN" altLang="en-US" b="1" dirty="0">
              <a:solidFill>
                <a:srgbClr val="0000FF"/>
              </a:solidFill>
              <a:latin typeface="Calibri"/>
              <a:ea typeface="宋体" charset="-122"/>
              <a:cs typeface="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2" name="内容占位符 5"/>
              <p:cNvGraphicFramePr>
                <a:graphicFrameLocks/>
              </p:cNvGraphicFramePr>
              <p:nvPr>
                <p:extLst/>
              </p:nvPr>
            </p:nvGraphicFramePr>
            <p:xfrm>
              <a:off x="2411760" y="1638774"/>
              <a:ext cx="2047267" cy="1014725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047267"/>
                  </a:tblGrid>
                  <a:tr h="277224">
                    <a:tc>
                      <a:txBody>
                        <a:bodyPr/>
                        <a:lstStyle>
                          <a:lvl1pPr algn="r" defTabSz="321424">
                            <a:defRPr sz="1100" b="1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1pPr>
                          <a:lvl2pPr indent="321424" algn="r" defTabSz="321424">
                            <a:defRPr sz="1100" b="1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2pPr>
                          <a:lvl3pPr indent="642849" algn="r" defTabSz="321424">
                            <a:defRPr sz="1100" b="1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3pPr>
                          <a:lvl4pPr indent="964274" algn="r" defTabSz="321424">
                            <a:defRPr sz="1100" b="1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4pPr>
                          <a:lvl5pPr indent="1285697" algn="r" defTabSz="321424">
                            <a:defRPr sz="1100" b="1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5pPr>
                          <a:lvl6pPr indent="1607123" algn="r" defTabSz="321424">
                            <a:defRPr sz="1100" b="1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6pPr>
                          <a:lvl7pPr indent="1928546" algn="r" defTabSz="321424">
                            <a:defRPr sz="1100" b="1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7pPr>
                          <a:lvl8pPr indent="2249971" algn="r" defTabSz="321424">
                            <a:defRPr sz="1100" b="1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8pPr>
                          <a:lvl9pPr indent="2571396" algn="r" defTabSz="321424">
                            <a:defRPr sz="1100" b="1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9pPr>
                        </a:lstStyle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X(1835)  J</a:t>
                          </a:r>
                          <a:r>
                            <a:rPr lang="en-US" altLang="zh-CN" sz="1200" baseline="3000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PC</a:t>
                          </a:r>
                          <a:r>
                            <a:rPr lang="en-US" altLang="zh-CN" sz="120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=0</a:t>
                          </a:r>
                          <a:r>
                            <a:rPr lang="en-US" altLang="zh-CN" sz="1200" baseline="3000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-- +</a:t>
                          </a:r>
                          <a:endParaRPr lang="zh-CN" altLang="en-US" sz="1200" baseline="30000" dirty="0" smtClean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25400" cmpd="sng">
                          <a:solidFill>
                            <a:sysClr val="windowText" lastClr="000000"/>
                          </a:solidFill>
                        </a:lnT>
                        <a:lnB w="254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70C0"/>
                        </a:solidFill>
                      </a:tcPr>
                    </a:tc>
                  </a:tr>
                  <a:tr h="284089">
                    <a:tc>
                      <a:txBody>
                        <a:bodyPr/>
                        <a:lstStyle>
                          <a:lvl1pPr algn="r" defTabSz="321424">
                            <a:defRPr sz="11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1pPr>
                          <a:lvl2pPr indent="321424" algn="r" defTabSz="321424">
                            <a:defRPr sz="11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2pPr>
                          <a:lvl3pPr indent="642849" algn="r" defTabSz="321424">
                            <a:defRPr sz="11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3pPr>
                          <a:lvl4pPr indent="964274" algn="r" defTabSz="321424">
                            <a:defRPr sz="11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4pPr>
                          <a:lvl5pPr indent="1285697" algn="r" defTabSz="321424">
                            <a:defRPr sz="11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5pPr>
                          <a:lvl6pPr indent="1607123" algn="r" defTabSz="321424">
                            <a:defRPr sz="11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6pPr>
                          <a:lvl7pPr indent="1928546" algn="r" defTabSz="321424">
                            <a:defRPr sz="11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7pPr>
                          <a:lvl8pPr indent="2249971" algn="r" defTabSz="321424">
                            <a:defRPr sz="11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8pPr>
                          <a:lvl9pPr indent="2571396" algn="r" defTabSz="321424">
                            <a:defRPr sz="11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9pPr>
                        </a:lstStyle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altLang="zh-CN" sz="120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M</m:t>
                                </m:r>
                                <m:r>
                                  <a:rPr lang="en-US" altLang="zh-CN" sz="1200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altLang="zh-CN" sz="1200" b="0" i="0" dirty="0" smtClean="0"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altLang="zh-CN" sz="1200" b="1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altLang="zh-CN" sz="1200" b="1" i="0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𝟖𝟒𝟒</m:t>
                                </m:r>
                                <m:r>
                                  <a:rPr lang="en-US" altLang="zh-CN" sz="1200" b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</m:t>
                                </m:r>
                                <m:sSubSup>
                                  <m:sSubSupPr>
                                    <m:ctrlPr>
                                      <a:rPr lang="en-US" altLang="zh-CN" sz="1200" b="1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200" b="1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𝟗</m:t>
                                    </m:r>
                                  </m:e>
                                  <m:sub>
                                    <m:r>
                                      <a:rPr lang="en-US" altLang="zh-CN" sz="1200" b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200" b="1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𝟐𝟓</m:t>
                                    </m:r>
                                  </m:sub>
                                  <m:sup>
                                    <m:r>
                                      <a:rPr lang="en-US" altLang="zh-CN" sz="1200" b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200" b="1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𝟏𝟔</m:t>
                                    </m:r>
                                  </m:sup>
                                </m:sSubSup>
                                <m:r>
                                  <a:rPr lang="en-US" altLang="zh-CN" sz="1200" b="0" i="0" dirty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1200" dirty="0">
                                    <a:latin typeface="Cambria Math" panose="02040503050406030204" pitchFamily="18" charset="0"/>
                                  </a:rPr>
                                  <m:t>MeV</m:t>
                                </m:r>
                                <m:r>
                                  <a:rPr lang="en-US" altLang="zh-CN" sz="1200" dirty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p>
                                  <m:sSupPr>
                                    <m:ctrlPr>
                                      <a:rPr lang="en-US" altLang="zh-CN" sz="1200" i="1" dirty="0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i="1" dirty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US" altLang="zh-CN" sz="1200" i="1" dirty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2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25400" cmpd="sng">
                          <a:solidFill>
                            <a:sysClr val="windowText" lastClr="000000"/>
                          </a:solidFill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Text" lastClr="000000">
                            <a:tint val="20000"/>
                          </a:sysClr>
                        </a:solidFill>
                      </a:tcPr>
                    </a:tc>
                  </a:tr>
                  <a:tr h="446798">
                    <a:tc>
                      <a:txBody>
                        <a:bodyPr/>
                        <a:lstStyle>
                          <a:lvl1pPr algn="r" defTabSz="321424">
                            <a:defRPr sz="11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1pPr>
                          <a:lvl2pPr indent="321424" algn="r" defTabSz="321424">
                            <a:defRPr sz="11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2pPr>
                          <a:lvl3pPr indent="642849" algn="r" defTabSz="321424">
                            <a:defRPr sz="11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3pPr>
                          <a:lvl4pPr indent="964274" algn="r" defTabSz="321424">
                            <a:defRPr sz="11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4pPr>
                          <a:lvl5pPr indent="1285697" algn="r" defTabSz="321424">
                            <a:defRPr sz="11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5pPr>
                          <a:lvl6pPr indent="1607123" algn="r" defTabSz="321424">
                            <a:defRPr sz="11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6pPr>
                          <a:lvl7pPr indent="1928546" algn="r" defTabSz="321424">
                            <a:defRPr sz="11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7pPr>
                          <a:lvl8pPr indent="2249971" algn="r" defTabSz="321424">
                            <a:defRPr sz="11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8pPr>
                          <a:lvl9pPr indent="2571396" algn="r" defTabSz="321424">
                            <a:defRPr sz="11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9pPr>
                        </a:lstStyle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Γ</m:t>
                                </m:r>
                                <m:r>
                                  <a:rPr lang="en-US" altLang="zh-CN" sz="1200" dirty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Sup>
                                  <m:sSubSupPr>
                                    <m:ctrlPr>
                                      <a:rPr lang="en-US" altLang="zh-CN" sz="1200" b="1" i="1" dirty="0" smtClean="0">
                                        <a:solidFill>
                                          <a:srgbClr val="0000FF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200" b="1" i="1" dirty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𝟏𝟗𝟐</m:t>
                                    </m:r>
                                  </m:e>
                                  <m:sub>
                                    <m:r>
                                      <a:rPr lang="en-US" altLang="zh-CN" sz="1200" b="1" i="1" dirty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200" b="1" i="1" dirty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𝟏𝟕</m:t>
                                    </m:r>
                                    <m:r>
                                      <a:rPr lang="en-US" altLang="zh-CN" sz="1200" b="1" i="1" dirty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200" b="1" i="1" dirty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𝟒𝟑</m:t>
                                    </m:r>
                                  </m:sub>
                                  <m:sup>
                                    <m:r>
                                      <a:rPr lang="en-US" altLang="zh-CN" sz="1200" b="1" i="1" dirty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200" b="1" i="1" dirty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𝟐𝟎</m:t>
                                    </m:r>
                                    <m:r>
                                      <a:rPr lang="en-US" altLang="zh-CN" sz="1200" b="1" i="1" dirty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200" b="1" i="1" dirty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𝟔𝟐</m:t>
                                    </m:r>
                                  </m:sup>
                                </m:sSubSup>
                                <m:r>
                                  <a:rPr lang="en-US" altLang="zh-CN" sz="1200" dirty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1200" dirty="0">
                                    <a:latin typeface="Cambria Math" panose="02040503050406030204" pitchFamily="18" charset="0"/>
                                  </a:rPr>
                                  <m:t>MeV</m:t>
                                </m:r>
                                <m:r>
                                  <a:rPr lang="en-US" altLang="zh-CN" sz="1200" dirty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p>
                                  <m:sSupPr>
                                    <m:ctrlPr>
                                      <a:rPr lang="en-US" altLang="zh-CN" sz="1200" i="1" dirty="0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i="1" dirty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US" altLang="zh-CN" sz="1200" i="1" dirty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2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254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2" name="内容占位符 5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652371828"/>
                  </p:ext>
                </p:extLst>
              </p:nvPr>
            </p:nvGraphicFramePr>
            <p:xfrm>
              <a:off x="2411760" y="1638774"/>
              <a:ext cx="2047267" cy="1014725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047267"/>
                  </a:tblGrid>
                  <a:tr h="277224">
                    <a:tc>
                      <a:txBody>
                        <a:bodyPr/>
                        <a:lstStyle>
                          <a:lvl1pPr algn="r" defTabSz="321424">
                            <a:defRPr sz="1100" b="1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1pPr>
                          <a:lvl2pPr indent="321424" algn="r" defTabSz="321424">
                            <a:defRPr sz="1100" b="1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2pPr>
                          <a:lvl3pPr indent="642849" algn="r" defTabSz="321424">
                            <a:defRPr sz="1100" b="1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3pPr>
                          <a:lvl4pPr indent="964274" algn="r" defTabSz="321424">
                            <a:defRPr sz="1100" b="1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4pPr>
                          <a:lvl5pPr indent="1285697" algn="r" defTabSz="321424">
                            <a:defRPr sz="1100" b="1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5pPr>
                          <a:lvl6pPr indent="1607123" algn="r" defTabSz="321424">
                            <a:defRPr sz="1100" b="1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6pPr>
                          <a:lvl7pPr indent="1928546" algn="r" defTabSz="321424">
                            <a:defRPr sz="1100" b="1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7pPr>
                          <a:lvl8pPr indent="2249971" algn="r" defTabSz="321424">
                            <a:defRPr sz="1100" b="1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8pPr>
                          <a:lvl9pPr indent="2571396" algn="r" defTabSz="321424">
                            <a:defRPr sz="1100" b="1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9pPr>
                        </a:lstStyle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X(1835)  J</a:t>
                          </a:r>
                          <a:r>
                            <a:rPr lang="en-US" altLang="zh-CN" sz="1200" baseline="3000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PC</a:t>
                          </a:r>
                          <a:r>
                            <a:rPr lang="en-US" altLang="zh-CN" sz="120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=0</a:t>
                          </a:r>
                          <a:r>
                            <a:rPr lang="en-US" altLang="zh-CN" sz="1200" baseline="3000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-- +</a:t>
                          </a:r>
                          <a:endParaRPr lang="zh-CN" altLang="en-US" sz="1200" baseline="30000" dirty="0" smtClean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25400" cmpd="sng">
                          <a:solidFill>
                            <a:sysClr val="windowText" lastClr="000000"/>
                          </a:solidFill>
                        </a:lnT>
                        <a:lnB w="254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70C0"/>
                        </a:solidFill>
                      </a:tcPr>
                    </a:tc>
                  </a:tr>
                  <a:tr h="29070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25400" cmpd="sng">
                          <a:solidFill>
                            <a:sysClr val="windowText" lastClr="000000"/>
                          </a:solidFill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1"/>
                          <a:stretch>
                            <a:fillRect t="-100000" r="-593" b="-222917"/>
                          </a:stretch>
                        </a:blipFill>
                      </a:tcPr>
                    </a:tc>
                  </a:tr>
                  <a:tr h="44679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254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1"/>
                          <a:stretch>
                            <a:fillRect t="-129730" r="-593" b="-44595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3" name="内容占位符 5"/>
              <p:cNvGraphicFramePr>
                <a:graphicFrameLocks/>
              </p:cNvGraphicFramePr>
              <p:nvPr>
                <p:extLst/>
              </p:nvPr>
            </p:nvGraphicFramePr>
            <p:xfrm>
              <a:off x="4572000" y="1628800"/>
              <a:ext cx="2232248" cy="1025127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232248"/>
                  </a:tblGrid>
                  <a:tr h="277224">
                    <a:tc>
                      <a:txBody>
                        <a:bodyPr/>
                        <a:lstStyle>
                          <a:lvl1pPr algn="r" defTabSz="321424">
                            <a:defRPr sz="1100" b="1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1pPr>
                          <a:lvl2pPr indent="321424" algn="r" defTabSz="321424">
                            <a:defRPr sz="1100" b="1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2pPr>
                          <a:lvl3pPr indent="642849" algn="r" defTabSz="321424">
                            <a:defRPr sz="1100" b="1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3pPr>
                          <a:lvl4pPr indent="964274" algn="r" defTabSz="321424">
                            <a:defRPr sz="1100" b="1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4pPr>
                          <a:lvl5pPr indent="1285697" algn="r" defTabSz="321424">
                            <a:defRPr sz="1100" b="1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5pPr>
                          <a:lvl6pPr indent="1607123" algn="r" defTabSz="321424">
                            <a:defRPr sz="1100" b="1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6pPr>
                          <a:lvl7pPr indent="1928546" algn="r" defTabSz="321424">
                            <a:defRPr sz="1100" b="1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7pPr>
                          <a:lvl8pPr indent="2249971" algn="r" defTabSz="321424">
                            <a:defRPr sz="1100" b="1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8pPr>
                          <a:lvl9pPr indent="2571396" algn="r" defTabSz="321424">
                            <a:defRPr sz="1100" b="1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9pPr>
                        </a:lstStyle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X(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200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𝐩</m:t>
                              </m:r>
                              <m:acc>
                                <m:accPr>
                                  <m:chr m:val="̅"/>
                                  <m:ctrlPr>
                                    <a:rPr lang="en-US" altLang="zh-CN" sz="1200" i="1" dirty="0" smtClean="0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200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𝐩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altLang="zh-CN" sz="120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) J</a:t>
                          </a:r>
                          <a:r>
                            <a:rPr lang="en-US" altLang="zh-CN" sz="1200" baseline="3000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PC</a:t>
                          </a:r>
                          <a:r>
                            <a:rPr lang="en-US" altLang="zh-CN" sz="120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=0</a:t>
                          </a:r>
                          <a:r>
                            <a:rPr lang="en-US" altLang="zh-CN" sz="1200" baseline="3000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-- +</a:t>
                          </a:r>
                          <a:endParaRPr lang="zh-CN" altLang="en-US" sz="1200" baseline="30000" dirty="0" smtClean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25400" cmpd="sng">
                          <a:solidFill>
                            <a:sysClr val="windowText" lastClr="000000"/>
                          </a:solidFill>
                        </a:lnT>
                        <a:lnB w="254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70C0"/>
                        </a:solidFill>
                      </a:tcPr>
                    </a:tc>
                  </a:tr>
                  <a:tr h="0">
                    <a:tc>
                      <a:txBody>
                        <a:bodyPr/>
                        <a:lstStyle>
                          <a:lvl1pPr algn="r" defTabSz="321424">
                            <a:defRPr sz="11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1pPr>
                          <a:lvl2pPr indent="321424" algn="r" defTabSz="321424">
                            <a:defRPr sz="11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2pPr>
                          <a:lvl3pPr indent="642849" algn="r" defTabSz="321424">
                            <a:defRPr sz="11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3pPr>
                          <a:lvl4pPr indent="964274" algn="r" defTabSz="321424">
                            <a:defRPr sz="11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4pPr>
                          <a:lvl5pPr indent="1285697" algn="r" defTabSz="321424">
                            <a:defRPr sz="11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5pPr>
                          <a:lvl6pPr indent="1607123" algn="r" defTabSz="321424">
                            <a:defRPr sz="11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6pPr>
                          <a:lvl7pPr indent="1928546" algn="r" defTabSz="321424">
                            <a:defRPr sz="11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7pPr>
                          <a:lvl8pPr indent="2249971" algn="r" defTabSz="321424">
                            <a:defRPr sz="11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8pPr>
                          <a:lvl9pPr indent="2571396" algn="r" defTabSz="321424">
                            <a:defRPr sz="11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9pPr>
                        </a:lstStyle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altLang="zh-CN" sz="120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M</m:t>
                                </m:r>
                                <m:r>
                                  <a:rPr lang="en-US" altLang="zh-CN" sz="1200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Sup>
                                  <m:sSubSupPr>
                                    <m:ctrlPr>
                                      <a:rPr lang="en-US" altLang="zh-CN" sz="1200" b="1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200" b="1" i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𝟏𝟖𝟑𝟐</m:t>
                                    </m:r>
                                  </m:e>
                                  <m:sub>
                                    <m:r>
                                      <a:rPr lang="en-US" altLang="zh-CN" sz="1200" b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200" b="1" i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𝟓</m:t>
                                    </m:r>
                                    <m:r>
                                      <a:rPr lang="en-US" altLang="zh-CN" sz="1200" b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  −</m:t>
                                    </m:r>
                                    <m:r>
                                      <a:rPr lang="en-US" altLang="zh-CN" sz="1200" b="1" i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𝟏𝟕</m:t>
                                    </m:r>
                                  </m:sub>
                                  <m:sup>
                                    <m:r>
                                      <a:rPr lang="en-US" altLang="zh-CN" sz="1200" b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200" b="1" i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𝟏𝟗</m:t>
                                    </m:r>
                                    <m:r>
                                      <a:rPr lang="en-US" altLang="zh-CN" sz="1200" b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+</m:t>
                                    </m:r>
                                    <m:r>
                                      <a:rPr lang="en-US" altLang="zh-CN" sz="1200" b="1" i="1" dirty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𝟏𝟖</m:t>
                                    </m:r>
                                  </m:sup>
                                </m:sSubSup>
                                <m:r>
                                  <a:rPr lang="en-US" altLang="zh-CN" sz="1200" b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en-US" altLang="zh-CN" sz="1200" b="1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𝟏𝟗</m:t>
                                </m:r>
                                <m:r>
                                  <a:rPr lang="en-US" altLang="zh-CN" sz="1200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1200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MeV</m:t>
                                </m:r>
                                <m:r>
                                  <a:rPr lang="en-US" altLang="zh-CN" sz="1200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altLang="zh-CN" sz="1200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altLang="zh-CN" sz="1200" baseline="30000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zh-CN" altLang="en-US" sz="12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25400" cmpd="sng">
                          <a:solidFill>
                            <a:sysClr val="windowText" lastClr="000000"/>
                          </a:solidFill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Text" lastClr="000000">
                            <a:tint val="20000"/>
                          </a:sysClr>
                        </a:solidFill>
                      </a:tcPr>
                    </a:tc>
                  </a:tr>
                  <a:tr h="446798">
                    <a:tc>
                      <a:txBody>
                        <a:bodyPr/>
                        <a:lstStyle>
                          <a:lvl1pPr algn="r" defTabSz="321424">
                            <a:defRPr sz="11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1pPr>
                          <a:lvl2pPr indent="321424" algn="r" defTabSz="321424">
                            <a:defRPr sz="11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2pPr>
                          <a:lvl3pPr indent="642849" algn="r" defTabSz="321424">
                            <a:defRPr sz="11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3pPr>
                          <a:lvl4pPr indent="964274" algn="r" defTabSz="321424">
                            <a:defRPr sz="11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4pPr>
                          <a:lvl5pPr indent="1285697" algn="r" defTabSz="321424">
                            <a:defRPr sz="11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5pPr>
                          <a:lvl6pPr indent="1607123" algn="r" defTabSz="321424">
                            <a:defRPr sz="11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6pPr>
                          <a:lvl7pPr indent="1928546" algn="r" defTabSz="321424">
                            <a:defRPr sz="11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7pPr>
                          <a:lvl8pPr indent="2249971" algn="r" defTabSz="321424">
                            <a:defRPr sz="11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8pPr>
                          <a:lvl9pPr indent="2571396" algn="r" defTabSz="321424">
                            <a:defRPr sz="11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  <a:sym typeface="Calibri"/>
                            </a:defRPr>
                          </a:lvl9pPr>
                        </a:lstStyle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l-GR" altLang="zh-CN" sz="12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  <m:r>
                                <a:rPr lang="en-US" altLang="zh-CN" sz="1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=13</m:t>
                              </m:r>
                              <m:r>
                                <a:rPr lang="en-US" altLang="zh-CN" sz="1200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±19 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1200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MeV</m:t>
                              </m:r>
                              <m:r>
                                <a:rPr lang="en-US" altLang="zh-CN" sz="1200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zh-CN" sz="1200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CN" sz="1200" baseline="30000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oMath>
                          </a14:m>
                          <a:r>
                            <a:rPr lang="en-US" altLang="zh-CN" sz="12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  <a:endParaRPr lang="en-US" altLang="zh-CN" sz="120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  <a:p>
                          <a:pPr algn="ctr"/>
                          <a:r>
                            <a:rPr lang="en-US" altLang="zh-CN" sz="12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altLang="zh-CN" sz="12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𝟕𝟔</m:t>
                              </m:r>
                              <m:r>
                                <a:rPr lang="en-US" altLang="zh-CN" sz="1200" b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sz="1200" b="1" i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𝐌𝐞𝐕</m:t>
                              </m:r>
                              <m:r>
                                <a:rPr lang="en-US" altLang="zh-CN" sz="1200" b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zh-CN" sz="1200" b="1" i="1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𝐜</m:t>
                              </m:r>
                              <m:r>
                                <a:rPr lang="en-US" altLang="zh-CN" sz="1200" b="1" i="1" baseline="30000" dirty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oMath>
                          </a14:m>
                          <a:r>
                            <a:rPr lang="en-US" altLang="zh-CN" sz="1200" b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  <a:r>
                            <a:rPr lang="en-US" altLang="zh-CN" sz="12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@ 90% C.L.)</a:t>
                          </a:r>
                          <a:endParaRPr lang="zh-CN" altLang="en-US" sz="12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254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3" name="内容占位符 5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54790192"/>
                  </p:ext>
                </p:extLst>
              </p:nvPr>
            </p:nvGraphicFramePr>
            <p:xfrm>
              <a:off x="4572000" y="1628800"/>
              <a:ext cx="2232248" cy="1025127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232248"/>
                  </a:tblGrid>
                  <a:tr h="27722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25400" cmpd="sng">
                          <a:solidFill>
                            <a:sysClr val="windowText" lastClr="000000"/>
                          </a:solidFill>
                        </a:lnT>
                        <a:lnB w="254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2"/>
                          <a:stretch>
                            <a:fillRect t="-4348" r="-545" b="-367391"/>
                          </a:stretch>
                        </a:blipFill>
                      </a:tcPr>
                    </a:tc>
                  </a:tr>
                  <a:tr h="29070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25400" cmpd="sng">
                          <a:solidFill>
                            <a:sysClr val="windowText" lastClr="000000"/>
                          </a:solidFill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2"/>
                          <a:stretch>
                            <a:fillRect t="-100000" r="-545" b="-252083"/>
                          </a:stretch>
                        </a:blipFill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25400" cmpd="sng">
                          <a:solidFill>
                            <a:sysClr val="windowText" lastClr="000000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12"/>
                          <a:stretch>
                            <a:fillRect t="-128000" r="-545" b="-61333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pic>
        <p:nvPicPr>
          <p:cNvPr id="34" name="内容占位符 4"/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1172" y="4240050"/>
            <a:ext cx="1800200" cy="1224137"/>
          </a:xfrm>
          <a:prstGeom prst="rect">
            <a:avLst/>
          </a:prstGeom>
        </p:spPr>
      </p:pic>
      <p:pic>
        <p:nvPicPr>
          <p:cNvPr id="35" name="图片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250" y="3212976"/>
            <a:ext cx="2709863" cy="2547938"/>
          </a:xfrm>
          <a:prstGeom prst="rect">
            <a:avLst/>
          </a:prstGeom>
        </p:spPr>
      </p:pic>
      <p:sp>
        <p:nvSpPr>
          <p:cNvPr id="36" name="矩形 2"/>
          <p:cNvSpPr/>
          <p:nvPr/>
        </p:nvSpPr>
        <p:spPr>
          <a:xfrm>
            <a:off x="6898533" y="980728"/>
            <a:ext cx="21563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prstClr val="black"/>
                </a:solidFill>
                <a:latin typeface="Calibri"/>
                <a:ea typeface="Cambria Math" panose="02040503050406030204" pitchFamily="18" charset="0"/>
                <a:cs typeface=""/>
              </a:rPr>
              <a:t>PRL 108, 112003 (2012</a:t>
            </a:r>
            <a:r>
              <a:rPr lang="en-US" altLang="zh-CN" sz="1200" dirty="0" smtClean="0">
                <a:solidFill>
                  <a:prstClr val="black"/>
                </a:solidFill>
                <a:latin typeface="Calibri"/>
                <a:ea typeface="Cambria Math" panose="02040503050406030204" pitchFamily="18" charset="0"/>
                <a:cs typeface=""/>
              </a:rPr>
              <a:t>)</a:t>
            </a:r>
          </a:p>
          <a:p>
            <a:r>
              <a:rPr lang="en-US" altLang="zh-CN" sz="1200" dirty="0">
                <a:solidFill>
                  <a:prstClr val="black"/>
                </a:solidFill>
                <a:latin typeface="Calibri"/>
                <a:ea typeface="Cambria Math" panose="02040503050406030204" pitchFamily="18" charset="0"/>
                <a:cs typeface=""/>
              </a:rPr>
              <a:t>PRL 115, 091803 (2015</a:t>
            </a:r>
            <a:r>
              <a:rPr lang="en-US" altLang="zh-CN" sz="1200" dirty="0" smtClean="0">
                <a:solidFill>
                  <a:prstClr val="black"/>
                </a:solidFill>
                <a:latin typeface="Calibri"/>
                <a:ea typeface="Cambria Math" panose="02040503050406030204" pitchFamily="18" charset="0"/>
                <a:cs typeface=""/>
              </a:rPr>
              <a:t>) </a:t>
            </a:r>
            <a:endParaRPr lang="zh-CN" altLang="en-US" sz="1200" dirty="0">
              <a:solidFill>
                <a:prstClr val="black"/>
              </a:solidFill>
              <a:latin typeface="Calibri"/>
              <a:ea typeface="宋体" charset="-122"/>
              <a:cs typeface=""/>
            </a:endParaRPr>
          </a:p>
        </p:txBody>
      </p:sp>
      <p:sp>
        <p:nvSpPr>
          <p:cNvPr id="37" name="矩形 4"/>
          <p:cNvSpPr/>
          <p:nvPr/>
        </p:nvSpPr>
        <p:spPr>
          <a:xfrm>
            <a:off x="533001" y="1052736"/>
            <a:ext cx="30801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prstClr val="black"/>
                </a:solidFill>
                <a:latin typeface="Calibri"/>
                <a:ea typeface="Cambria Math" panose="02040503050406030204" pitchFamily="18" charset="0"/>
                <a:cs typeface=""/>
              </a:rPr>
              <a:t>Phys. Rev. </a:t>
            </a:r>
            <a:r>
              <a:rPr lang="en-US" altLang="zh-CN" sz="1200" dirty="0" err="1">
                <a:solidFill>
                  <a:prstClr val="black"/>
                </a:solidFill>
                <a:latin typeface="Calibri"/>
                <a:ea typeface="Cambria Math" panose="02040503050406030204" pitchFamily="18" charset="0"/>
                <a:cs typeface=""/>
              </a:rPr>
              <a:t>Lett</a:t>
            </a:r>
            <a:r>
              <a:rPr lang="en-US" altLang="zh-CN" sz="1200" dirty="0">
                <a:solidFill>
                  <a:prstClr val="black"/>
                </a:solidFill>
                <a:latin typeface="Calibri"/>
                <a:ea typeface="Cambria Math" panose="02040503050406030204" pitchFamily="18" charset="0"/>
                <a:cs typeface=""/>
              </a:rPr>
              <a:t>. 106, 072002 (2011) </a:t>
            </a:r>
            <a:endParaRPr lang="zh-CN" altLang="en-US" sz="1200" dirty="0">
              <a:solidFill>
                <a:prstClr val="black"/>
              </a:solidFill>
              <a:latin typeface="Calibri"/>
              <a:ea typeface="宋体" charset="-122"/>
              <a:cs typeface=""/>
            </a:endParaRPr>
          </a:p>
        </p:txBody>
      </p:sp>
      <p:sp>
        <p:nvSpPr>
          <p:cNvPr id="38" name="矩形 6"/>
          <p:cNvSpPr/>
          <p:nvPr/>
        </p:nvSpPr>
        <p:spPr>
          <a:xfrm>
            <a:off x="3226118" y="3532946"/>
            <a:ext cx="26917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prstClr val="black"/>
                </a:solidFill>
                <a:effectLst>
                  <a:outerShdw blurRad="50800" dist="50800" dir="5400000" sx="95000" sy="95000" algn="ctr" rotWithShape="0">
                    <a:prstClr val="white"/>
                  </a:outerShdw>
                  <a:reflection blurRad="6350" stA="55000" endA="300" endPos="45500" dir="5400000" sy="-100000" algn="bl" rotWithShape="0"/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"/>
              </a:rPr>
              <a:t> </a:t>
            </a:r>
            <a:r>
              <a:rPr lang="en-US" altLang="zh-CN" b="1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"/>
              </a:rPr>
              <a:t>PRL 117, 042002 (2016) </a:t>
            </a:r>
          </a:p>
        </p:txBody>
      </p:sp>
      <p:cxnSp>
        <p:nvCxnSpPr>
          <p:cNvPr id="39" name="直接连接符 12"/>
          <p:cNvCxnSpPr/>
          <p:nvPr/>
        </p:nvCxnSpPr>
        <p:spPr>
          <a:xfrm>
            <a:off x="12250" y="3212976"/>
            <a:ext cx="9131750" cy="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40" name="直接连接符 14"/>
          <p:cNvCxnSpPr/>
          <p:nvPr/>
        </p:nvCxnSpPr>
        <p:spPr>
          <a:xfrm>
            <a:off x="4499992" y="811984"/>
            <a:ext cx="0" cy="2416961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8376442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91111-F6B5-47C7-93B2-05592815FB1D}" type="slidenum">
              <a:rPr lang="zh-CN" altLang="en-US" smtClean="0"/>
              <a:pPr/>
              <a:t>24</a:t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J/</a:t>
            </a:r>
            <a:r>
              <a:rPr lang="el-GR" altLang="zh-CN" dirty="0" err="1"/>
              <a:t>ψ→</a:t>
            </a:r>
            <a:r>
              <a:rPr lang="el-GR" altLang="zh-CN" dirty="0" err="1" smtClean="0"/>
              <a:t>γγ</a:t>
            </a:r>
            <a:r>
              <a:rPr lang="el-GR" altLang="zh-CN" dirty="0" err="1">
                <a:latin typeface="Symbol" charset="2"/>
                <a:ea typeface="Symbol" charset="2"/>
                <a:cs typeface="Symbol" charset="2"/>
              </a:rPr>
              <a:t>φ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4294967295"/>
              </p:nvPr>
            </p:nvSpPr>
            <p:spPr>
              <a:xfrm>
                <a:off x="107504" y="980728"/>
                <a:ext cx="9036496" cy="3513736"/>
              </a:xfrm>
            </p:spPr>
            <p:txBody>
              <a:bodyPr>
                <a:noAutofit/>
              </a:bodyPr>
              <a:lstStyle/>
              <a:p>
                <a:r>
                  <a:rPr lang="en-US" altLang="zh-CN" sz="2400" dirty="0" smtClean="0"/>
                  <a:t>First observation of X(1835)</a:t>
                </a:r>
                <a:r>
                  <a:rPr lang="el-GR" altLang="zh-CN" sz="2400" dirty="0" smtClean="0"/>
                  <a:t>→γ</a:t>
                </a:r>
                <a:r>
                  <a:rPr lang="el-GR" altLang="zh-CN" sz="2400" dirty="0" smtClean="0">
                    <a:latin typeface="Symbol" charset="2"/>
                    <a:ea typeface="Symbol" charset="2"/>
                    <a:cs typeface="Symbol" charset="2"/>
                  </a:rPr>
                  <a:t>φ</a:t>
                </a:r>
                <a:endParaRPr lang="en-US" altLang="zh-CN" sz="2400" dirty="0" smtClean="0">
                  <a:latin typeface="Symbol" charset="2"/>
                  <a:ea typeface="Symbol" charset="2"/>
                  <a:cs typeface="Symbol" charset="2"/>
                </a:endParaRPr>
              </a:p>
              <a:p>
                <a:pPr lvl="1"/>
                <a:r>
                  <a:rPr lang="en-US" altLang="zh-CN" sz="2000" dirty="0" smtClean="0">
                    <a:solidFill>
                      <a:srgbClr val="0070C0"/>
                    </a:solidFill>
                  </a:rPr>
                  <a:t>Sizeable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smtClean="0">
                        <a:solidFill>
                          <a:srgbClr val="0070C0"/>
                        </a:solidFill>
                        <a:latin typeface="Cambria Math" charset="0"/>
                      </a:rPr>
                      <m:t>s</m:t>
                    </m:r>
                    <m:acc>
                      <m:accPr>
                        <m:chr m:val="̅"/>
                        <m:ctrlPr>
                          <a:rPr lang="en-US" altLang="zh-CN" sz="200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2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</m:acc>
                  </m:oMath>
                </a14:m>
                <a:r>
                  <a:rPr lang="en-US" altLang="zh-CN" sz="2000" dirty="0" smtClean="0">
                    <a:solidFill>
                      <a:srgbClr val="0070C0"/>
                    </a:solidFill>
                  </a:rPr>
                  <a:t> components in X(1835)</a:t>
                </a:r>
                <a:r>
                  <a:rPr lang="en-US" altLang="zh-CN" sz="2000" dirty="0" smtClean="0"/>
                  <a:t>: </a:t>
                </a:r>
                <a:r>
                  <a:rPr lang="en-US" altLang="zh-CN" sz="2000" b="1" dirty="0" smtClean="0">
                    <a:solidFill>
                      <a:srgbClr val="FF0000"/>
                    </a:solidFill>
                  </a:rPr>
                  <a:t>more complicated than a pure N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altLang="zh-CN" sz="2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𝐍</m:t>
                        </m:r>
                      </m:e>
                    </m:acc>
                    <m:r>
                      <a:rPr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000" b="1" dirty="0" smtClean="0">
                    <a:solidFill>
                      <a:srgbClr val="FF0000"/>
                    </a:solidFill>
                  </a:rPr>
                  <a:t>state</a:t>
                </a:r>
                <a:endParaRPr lang="en-US" altLang="zh-CN" sz="2000" b="1" dirty="0" smtClean="0"/>
              </a:p>
              <a:p>
                <a:r>
                  <a:rPr lang="en-US" altLang="zh-CN" sz="2400" dirty="0" smtClean="0"/>
                  <a:t>First observation of </a:t>
                </a:r>
                <a:r>
                  <a:rPr lang="el-GR" altLang="zh-CN" sz="2400" dirty="0" smtClean="0"/>
                  <a:t>η</a:t>
                </a:r>
                <a:r>
                  <a:rPr lang="en-US" altLang="zh-CN" sz="2400" dirty="0" smtClean="0"/>
                  <a:t>(1475)</a:t>
                </a:r>
                <a:r>
                  <a:rPr lang="el-GR" altLang="zh-CN" sz="2400" dirty="0" smtClean="0"/>
                  <a:t>→</a:t>
                </a:r>
                <a:r>
                  <a:rPr lang="el-GR" altLang="zh-CN" sz="2400" dirty="0" err="1" smtClean="0"/>
                  <a:t>γ</a:t>
                </a:r>
                <a:r>
                  <a:rPr lang="el-GR" altLang="zh-CN" sz="2400" dirty="0" err="1">
                    <a:latin typeface="Symbol" charset="2"/>
                    <a:ea typeface="Symbol" charset="2"/>
                    <a:cs typeface="Symbol" charset="2"/>
                  </a:rPr>
                  <a:t>φ</a:t>
                </a:r>
                <a:endParaRPr lang="en-US" altLang="zh-CN" sz="2400" dirty="0" smtClean="0"/>
              </a:p>
              <a:p>
                <a:pPr lvl="1"/>
                <a:r>
                  <a:rPr lang="en-US" altLang="zh-CN" sz="2000" dirty="0" smtClean="0"/>
                  <a:t>Measured </a:t>
                </a:r>
                <a:r>
                  <a:rPr lang="az-Cyrl-AZ" altLang="zh-CN" sz="2000" dirty="0" smtClean="0"/>
                  <a:t>Г</a:t>
                </a:r>
                <a:r>
                  <a:rPr lang="en-US" altLang="zh-CN" sz="2000" dirty="0" smtClean="0"/>
                  <a:t>(</a:t>
                </a:r>
                <a:r>
                  <a:rPr lang="el-GR" altLang="zh-CN" sz="2000" dirty="0"/>
                  <a:t>η</a:t>
                </a:r>
                <a:r>
                  <a:rPr lang="en-US" altLang="zh-CN" sz="2000" dirty="0"/>
                  <a:t>(1475)</a:t>
                </a:r>
                <a:r>
                  <a:rPr lang="el-GR" altLang="zh-CN" sz="2000" dirty="0"/>
                  <a:t>→</a:t>
                </a:r>
                <a:r>
                  <a:rPr lang="el-GR" altLang="zh-CN" sz="2000" dirty="0" smtClean="0"/>
                  <a:t>γρ</a:t>
                </a:r>
                <a:r>
                  <a:rPr lang="en-US" altLang="zh-CN" sz="2000" dirty="0" smtClean="0"/>
                  <a:t>)/</a:t>
                </a:r>
                <a:r>
                  <a:rPr lang="az-Cyrl-AZ" altLang="zh-CN" sz="2000" dirty="0"/>
                  <a:t>Г</a:t>
                </a:r>
                <a:r>
                  <a:rPr lang="en-US" altLang="zh-CN" sz="2000" dirty="0"/>
                  <a:t>(</a:t>
                </a:r>
                <a:r>
                  <a:rPr lang="el-GR" altLang="zh-CN" sz="2000" dirty="0"/>
                  <a:t>η</a:t>
                </a:r>
                <a:r>
                  <a:rPr lang="en-US" altLang="zh-CN" sz="2000" dirty="0"/>
                  <a:t>(1475)</a:t>
                </a:r>
                <a:r>
                  <a:rPr lang="el-GR" altLang="zh-CN" sz="2000" dirty="0"/>
                  <a:t>→</a:t>
                </a:r>
                <a:r>
                  <a:rPr lang="el-GR" altLang="zh-CN" sz="2000" dirty="0" err="1" smtClean="0"/>
                  <a:t>γ</a:t>
                </a:r>
                <a:r>
                  <a:rPr lang="el-GR" altLang="zh-CN" sz="2000" dirty="0" err="1">
                    <a:latin typeface="Symbol" charset="2"/>
                    <a:ea typeface="Symbol" charset="2"/>
                    <a:cs typeface="Symbol" charset="2"/>
                  </a:rPr>
                  <a:t>φ</a:t>
                </a:r>
                <a:r>
                  <a:rPr lang="en-US" altLang="zh-CN" sz="2000" dirty="0" smtClean="0"/>
                  <a:t>) = (11.1±3.5) or </a:t>
                </a:r>
                <a:r>
                  <a:rPr lang="en-US" altLang="zh-CN" sz="2000" dirty="0"/>
                  <a:t>(</a:t>
                </a:r>
                <a:r>
                  <a:rPr lang="en-US" altLang="zh-CN" sz="2000" dirty="0" smtClean="0"/>
                  <a:t>7.5±2.5)</a:t>
                </a:r>
              </a:p>
              <a:p>
                <a:pPr lvl="1"/>
                <a:r>
                  <a:rPr lang="en-US" altLang="zh-CN" sz="2000" dirty="0" smtClean="0"/>
                  <a:t>Theoretical prediction </a:t>
                </a:r>
                <a:r>
                  <a:rPr lang="az-Cyrl-AZ" altLang="zh-CN" sz="2000" dirty="0"/>
                  <a:t>Г</a:t>
                </a:r>
                <a:r>
                  <a:rPr lang="en-US" altLang="zh-CN" sz="2000" dirty="0"/>
                  <a:t>(</a:t>
                </a:r>
                <a:r>
                  <a:rPr lang="el-GR" altLang="zh-CN" sz="2000" dirty="0"/>
                  <a:t>η</a:t>
                </a:r>
                <a:r>
                  <a:rPr lang="en-US" altLang="zh-CN" sz="2000" dirty="0" smtClean="0"/>
                  <a:t>(1440)</a:t>
                </a:r>
                <a:r>
                  <a:rPr lang="el-GR" altLang="zh-CN" sz="2000" dirty="0"/>
                  <a:t>→γρ</a:t>
                </a:r>
                <a:r>
                  <a:rPr lang="en-US" altLang="zh-CN" sz="2000" dirty="0"/>
                  <a:t>)/</a:t>
                </a:r>
                <a:r>
                  <a:rPr lang="az-Cyrl-AZ" altLang="zh-CN" sz="2000" dirty="0"/>
                  <a:t>Г</a:t>
                </a:r>
                <a:r>
                  <a:rPr lang="en-US" altLang="zh-CN" sz="2000" dirty="0"/>
                  <a:t>(</a:t>
                </a:r>
                <a:r>
                  <a:rPr lang="el-GR" altLang="zh-CN" sz="2000" dirty="0"/>
                  <a:t>η</a:t>
                </a:r>
                <a:r>
                  <a:rPr lang="en-US" altLang="zh-CN" sz="2000" dirty="0" smtClean="0"/>
                  <a:t>(1440)</a:t>
                </a:r>
                <a:r>
                  <a:rPr lang="el-GR" altLang="zh-CN" sz="2000" dirty="0"/>
                  <a:t>→</a:t>
                </a:r>
                <a:r>
                  <a:rPr lang="el-GR" altLang="zh-CN" sz="2000" dirty="0" err="1" smtClean="0"/>
                  <a:t>γ</a:t>
                </a:r>
                <a:r>
                  <a:rPr lang="el-GR" altLang="zh-CN" sz="2000" dirty="0" err="1">
                    <a:latin typeface="Symbol" charset="2"/>
                    <a:ea typeface="Symbol" charset="2"/>
                    <a:cs typeface="Symbol" charset="2"/>
                  </a:rPr>
                  <a:t>φ</a:t>
                </a:r>
                <a:r>
                  <a:rPr lang="en-US" altLang="zh-CN" sz="2000" dirty="0" smtClean="0"/>
                  <a:t>) </a:t>
                </a:r>
                <a:r>
                  <a:rPr lang="zh-CN" altLang="en-US" sz="2000" dirty="0" smtClean="0"/>
                  <a:t>≈</a:t>
                </a:r>
                <a:r>
                  <a:rPr lang="en-US" altLang="zh-CN" sz="2000" dirty="0" smtClean="0"/>
                  <a:t> 3.8</a:t>
                </a:r>
              </a:p>
              <a:p>
                <a:pPr lvl="1"/>
                <a:endParaRPr lang="en-US" altLang="zh-CN" sz="2400" dirty="0" smtClean="0"/>
              </a:p>
              <a:p>
                <a:pPr lvl="1"/>
                <a:endParaRPr lang="en-US" altLang="zh-CN" sz="2400" dirty="0"/>
              </a:p>
              <a:p>
                <a:pPr lvl="1"/>
                <a:endParaRPr lang="en-US" altLang="zh-CN" sz="2400" dirty="0" smtClean="0"/>
              </a:p>
              <a:p>
                <a:pPr lvl="1"/>
                <a:endParaRPr lang="en-US" altLang="zh-CN" sz="2400" dirty="0"/>
              </a:p>
              <a:p>
                <a:pPr lvl="1"/>
                <a:endParaRPr lang="en-US" altLang="zh-CN" sz="2400" dirty="0" smtClean="0"/>
              </a:p>
              <a:p>
                <a:pPr lvl="1"/>
                <a:endParaRPr lang="zh-CN" altLang="en-US" sz="2400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107504" y="980728"/>
                <a:ext cx="9036496" cy="3513736"/>
              </a:xfrm>
              <a:blipFill rotWithShape="0">
                <a:blip r:embed="rId2"/>
                <a:stretch>
                  <a:fillRect l="-1417" t="-1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/>
          <p:cNvSpPr txBox="1"/>
          <p:nvPr/>
        </p:nvSpPr>
        <p:spPr>
          <a:xfrm>
            <a:off x="5897057" y="1124744"/>
            <a:ext cx="2851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i="1" dirty="0" smtClean="0">
                <a:solidFill>
                  <a:srgbClr val="0070C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PRD97</a:t>
            </a:r>
            <a:r>
              <a:rPr lang="en-US" altLang="zh-CN" b="1" i="1" dirty="0">
                <a:solidFill>
                  <a:srgbClr val="0070C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altLang="zh-CN" b="1" i="1" dirty="0" smtClean="0">
                <a:solidFill>
                  <a:srgbClr val="0070C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051101</a:t>
            </a:r>
            <a:r>
              <a:rPr lang="is-IS" altLang="zh-CN" b="1" i="1" dirty="0">
                <a:solidFill>
                  <a:srgbClr val="0070C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(</a:t>
            </a:r>
            <a:r>
              <a:rPr lang="is-IS" altLang="zh-CN" b="1" i="1" dirty="0" smtClean="0">
                <a:solidFill>
                  <a:srgbClr val="0070C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R)</a:t>
            </a:r>
            <a:r>
              <a:rPr lang="zh-CN" altLang="en-US" b="1" i="1" dirty="0" smtClean="0">
                <a:solidFill>
                  <a:srgbClr val="0070C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is-IS" altLang="zh-CN" b="1" i="1" dirty="0" smtClean="0">
                <a:solidFill>
                  <a:srgbClr val="0070C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(</a:t>
            </a:r>
            <a:r>
              <a:rPr lang="is-IS" altLang="zh-CN" b="1" i="1" dirty="0">
                <a:solidFill>
                  <a:srgbClr val="0070C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2018</a:t>
            </a:r>
            <a:r>
              <a:rPr lang="is-IS" altLang="zh-CN" b="1" i="1" dirty="0" smtClean="0">
                <a:solidFill>
                  <a:srgbClr val="0070C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)</a:t>
            </a:r>
            <a:endParaRPr lang="zh-CN" altLang="en-US" b="1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288549" y="4740568"/>
            <a:ext cx="22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latin typeface="Calibri" panose="020F0502020204030204" pitchFamily="34" charset="0"/>
                <a:cs typeface="Calibri" panose="020F0502020204030204" pitchFamily="34" charset="0"/>
              </a:rPr>
              <a:t>Dots: data</a:t>
            </a:r>
          </a:p>
          <a:p>
            <a:pPr algn="ctr"/>
            <a:r>
              <a:rPr lang="en-US" altLang="zh-CN" sz="1200" b="1" dirty="0">
                <a:solidFill>
                  <a:srgbClr val="FE00F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Magenta: 1+cos</a:t>
            </a:r>
            <a:r>
              <a:rPr lang="en-US" altLang="zh-CN" sz="1200" b="1" baseline="30000" dirty="0">
                <a:solidFill>
                  <a:srgbClr val="FE00F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l-GR" altLang="zh-CN" sz="1200" b="1" dirty="0">
                <a:solidFill>
                  <a:srgbClr val="FE00F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endParaRPr lang="en-US" altLang="zh-CN" sz="1200" b="1" dirty="0">
              <a:solidFill>
                <a:srgbClr val="FE00F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zh-CN" sz="1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Green: flat distribution</a:t>
            </a:r>
          </a:p>
          <a:p>
            <a:pPr algn="ctr"/>
            <a:r>
              <a:rPr lang="en-US" altLang="zh-CN" sz="1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Blue: 1-cos</a:t>
            </a:r>
            <a:r>
              <a:rPr lang="en-US" altLang="zh-CN" sz="1200" b="1" baseline="30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l-GR" altLang="zh-CN" sz="1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endParaRPr lang="zh-CN" altLang="en-US" sz="1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380312" y="1988840"/>
            <a:ext cx="17075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i="1" dirty="0" smtClean="0">
                <a:solidFill>
                  <a:srgbClr val="0070C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PLB594</a:t>
            </a:r>
            <a:r>
              <a:rPr lang="en-US" altLang="zh-CN" sz="1600" b="1" i="1" dirty="0">
                <a:solidFill>
                  <a:srgbClr val="0070C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altLang="zh-CN" sz="1600" b="1" i="1" dirty="0" smtClean="0">
                <a:solidFill>
                  <a:srgbClr val="0070C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47</a:t>
            </a:r>
            <a:r>
              <a:rPr lang="zh-CN" altLang="en-US" sz="1600" b="1" i="1" dirty="0">
                <a:solidFill>
                  <a:srgbClr val="0070C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1600" b="1" i="1" dirty="0" smtClean="0">
                <a:solidFill>
                  <a:srgbClr val="0070C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(2004)</a:t>
            </a:r>
            <a:endParaRPr lang="zh-CN" altLang="en-US" sz="1600" b="1" i="1" dirty="0">
              <a:solidFill>
                <a:srgbClr val="0070C0"/>
              </a:solidFill>
              <a:latin typeface="Calibri" panose="020F0502020204030204" pitchFamily="34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111604" y="2586390"/>
            <a:ext cx="21098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i="1" dirty="0" smtClean="0">
                <a:solidFill>
                  <a:srgbClr val="0070C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PRD87</a:t>
            </a:r>
            <a:r>
              <a:rPr lang="en-US" altLang="zh-CN" sz="1600" b="1" i="1" dirty="0">
                <a:solidFill>
                  <a:srgbClr val="0070C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altLang="zh-CN" sz="1600" b="1" i="1" dirty="0" smtClean="0">
                <a:solidFill>
                  <a:srgbClr val="0070C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014023</a:t>
            </a:r>
            <a:r>
              <a:rPr lang="zh-CN" altLang="en-US" sz="1600" b="1" i="1" dirty="0" smtClean="0">
                <a:solidFill>
                  <a:srgbClr val="0070C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1600" b="1" i="1" dirty="0" smtClean="0">
                <a:solidFill>
                  <a:srgbClr val="0070C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(2013) </a:t>
            </a:r>
            <a:endParaRPr lang="zh-CN" altLang="en-US" sz="1600" b="1" i="1" dirty="0">
              <a:solidFill>
                <a:srgbClr val="0070C0"/>
              </a:solidFill>
              <a:latin typeface="Calibri" panose="020F0502020204030204" pitchFamily="34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31544" y="3212976"/>
            <a:ext cx="7671752" cy="3199273"/>
            <a:chOff x="431544" y="3212976"/>
            <a:chExt cx="7671752" cy="3199273"/>
          </a:xfrm>
        </p:grpSpPr>
        <p:pic>
          <p:nvPicPr>
            <p:cNvPr id="12" name="图片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1544" y="3212976"/>
              <a:ext cx="7671752" cy="3199273"/>
            </a:xfrm>
            <a:prstGeom prst="rect">
              <a:avLst/>
            </a:prstGeom>
          </p:spPr>
        </p:pic>
        <p:sp>
          <p:nvSpPr>
            <p:cNvPr id="13" name="文本框 20"/>
            <p:cNvSpPr txBox="1"/>
            <p:nvPr/>
          </p:nvSpPr>
          <p:spPr>
            <a:xfrm>
              <a:off x="2116099" y="3615420"/>
              <a:ext cx="12303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smtClean="0">
                  <a:solidFill>
                    <a:prstClr val="black"/>
                  </a:solidFill>
                  <a:latin typeface="Calibri"/>
                  <a:ea typeface="宋体" charset="-122"/>
                  <a:cs typeface=""/>
                </a:rPr>
                <a:t>14.3</a:t>
              </a:r>
              <a:r>
                <a:rPr lang="el-GR" altLang="zh-CN" sz="1600" dirty="0" smtClean="0">
                  <a:solidFill>
                    <a:prstClr val="black"/>
                  </a:solidFill>
                  <a:latin typeface="Calibri"/>
                  <a:ea typeface="宋体" charset="-122"/>
                  <a:cs typeface=""/>
                </a:rPr>
                <a:t>σ</a:t>
              </a:r>
              <a:endParaRPr lang="zh-CN" altLang="en-US" sz="1600" dirty="0">
                <a:solidFill>
                  <a:prstClr val="black"/>
                </a:solidFill>
                <a:latin typeface="Calibri"/>
                <a:ea typeface="宋体" charset="-122"/>
                <a:cs typeface=""/>
              </a:endParaRPr>
            </a:p>
          </p:txBody>
        </p:sp>
        <p:sp>
          <p:nvSpPr>
            <p:cNvPr id="14" name="文本框 28"/>
            <p:cNvSpPr txBox="1"/>
            <p:nvPr/>
          </p:nvSpPr>
          <p:spPr>
            <a:xfrm>
              <a:off x="3032767" y="4242755"/>
              <a:ext cx="10534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smtClean="0">
                  <a:solidFill>
                    <a:prstClr val="black"/>
                  </a:solidFill>
                  <a:latin typeface="Calibri"/>
                  <a:ea typeface="宋体" charset="-122"/>
                  <a:cs typeface=""/>
                </a:rPr>
                <a:t>5.6</a:t>
              </a:r>
              <a:r>
                <a:rPr lang="el-GR" altLang="zh-CN" sz="1600" dirty="0" smtClean="0">
                  <a:solidFill>
                    <a:prstClr val="black"/>
                  </a:solidFill>
                  <a:latin typeface="Calibri"/>
                  <a:ea typeface="宋体" charset="-122"/>
                  <a:cs typeface=""/>
                </a:rPr>
                <a:t>σ</a:t>
              </a:r>
              <a:endParaRPr lang="zh-CN" altLang="en-US" sz="1600" dirty="0">
                <a:solidFill>
                  <a:prstClr val="black"/>
                </a:solidFill>
                <a:latin typeface="Calibri"/>
                <a:ea typeface="宋体" charset="-122"/>
                <a:cs typeface="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5295159" y="4297938"/>
                  <a:ext cx="154080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b="0" i="1" smtClean="0">
                            <a:latin typeface="Cambria Math" charset="0"/>
                          </a:rPr>
                          <m:t>𝜂</m:t>
                        </m:r>
                        <m:r>
                          <a:rPr kumimoji="1" lang="en-US" altLang="zh-CN" b="0" i="1" smtClean="0">
                            <a:latin typeface="Cambria Math" charset="0"/>
                          </a:rPr>
                          <m:t>(1405/1475)</m:t>
                        </m:r>
                      </m:oMath>
                    </m:oMathPara>
                  </a14:m>
                  <a:endParaRPr kumimoji="1" lang="en-US" dirty="0" smtClean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5159" y="4297938"/>
                  <a:ext cx="1540806" cy="27699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381" t="-2222" r="-4762" b="-3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7088574" y="4419346"/>
                  <a:ext cx="84638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:r>
                    <a:rPr kumimoji="1" lang="en-US" altLang="zh-CN" b="0" smtClean="0"/>
                    <a:t>X</a:t>
                  </a:r>
                  <a14:m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charset="0"/>
                        </a:rPr>
                        <m:t>(1835)</m:t>
                      </m:r>
                    </m:oMath>
                  </a14:m>
                  <a:endParaRPr kumimoji="1" lang="en-US" dirty="0" smtClean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88574" y="4419346"/>
                  <a:ext cx="846386" cy="276999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7266" t="-26667" r="-12950" b="-5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July 30, 2018, Weihai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2883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3855" y="2747432"/>
            <a:ext cx="3530633" cy="2697792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91111-F6B5-47C7-93B2-05592815FB1D}" type="slidenum">
              <a:rPr lang="zh-CN" altLang="en-US" smtClean="0"/>
              <a:pPr/>
              <a:t>25</a:t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sz="3600" dirty="0" smtClean="0"/>
              <a:t>Observation of X(2370) in J/</a:t>
            </a:r>
            <a:r>
              <a:rPr lang="el-GR" altLang="zh-CN" sz="3600" dirty="0" smtClean="0"/>
              <a:t>ψ→γ</a:t>
            </a:r>
            <a:r>
              <a:rPr lang="en-US" altLang="zh-CN" sz="3600" dirty="0" smtClean="0"/>
              <a:t>KK</a:t>
            </a:r>
            <a:r>
              <a:rPr lang="el-GR" altLang="zh-CN" sz="3600" dirty="0" smtClean="0"/>
              <a:t>η′</a:t>
            </a:r>
            <a:endParaRPr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117745" y="980728"/>
            <a:ext cx="8824447" cy="1615762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ü"/>
            </a:pPr>
            <a:r>
              <a:rPr lang="en-US" altLang="zh-CN" sz="2400" dirty="0" smtClean="0"/>
              <a:t>X(2120) and X(2370) were first observed in J/</a:t>
            </a:r>
            <a:r>
              <a:rPr lang="el-GR" altLang="zh-CN" sz="2400" dirty="0" smtClean="0"/>
              <a:t>ψ→γη′π</a:t>
            </a:r>
            <a:r>
              <a:rPr lang="en-US" altLang="zh-CN" sz="2400" baseline="30000" dirty="0" smtClean="0"/>
              <a:t>+</a:t>
            </a:r>
            <a:r>
              <a:rPr lang="el-GR" altLang="zh-CN" sz="2400" dirty="0" smtClean="0"/>
              <a:t>π</a:t>
            </a:r>
            <a:r>
              <a:rPr lang="en-US" altLang="zh-CN" sz="2400" baseline="30000" dirty="0" smtClean="0"/>
              <a:t>-</a:t>
            </a:r>
            <a:endParaRPr lang="en-US" altLang="zh-CN" sz="2400" dirty="0"/>
          </a:p>
          <a:p>
            <a:pPr lvl="1">
              <a:buFont typeface="Courier New" charset="0"/>
              <a:buChar char="o"/>
            </a:pPr>
            <a:r>
              <a:rPr lang="en-US" altLang="zh-CN" sz="2000" dirty="0" smtClean="0"/>
              <a:t>LQCD predicts the lowest lying 0</a:t>
            </a:r>
            <a:r>
              <a:rPr lang="en-US" altLang="zh-CN" sz="2000" baseline="30000" dirty="0" smtClean="0"/>
              <a:t>-+</a:t>
            </a:r>
            <a:r>
              <a:rPr lang="en-US" altLang="zh-CN" sz="2000" dirty="0" smtClean="0"/>
              <a:t> </a:t>
            </a:r>
            <a:r>
              <a:rPr lang="en-US" altLang="zh-CN" sz="2000" dirty="0" err="1" smtClean="0"/>
              <a:t>glueball</a:t>
            </a:r>
            <a:r>
              <a:rPr lang="en-US" altLang="zh-CN" sz="2000" dirty="0" smtClean="0"/>
              <a:t> has mass between 2.3-2.6 GeV/c</a:t>
            </a:r>
            <a:r>
              <a:rPr lang="en-US" altLang="zh-CN" sz="2000" baseline="30000" dirty="0" smtClean="0"/>
              <a:t>2</a:t>
            </a:r>
          </a:p>
          <a:p>
            <a:pPr lvl="1">
              <a:buFont typeface="Courier New" charset="0"/>
              <a:buChar char="o"/>
            </a:pPr>
            <a:r>
              <a:rPr lang="en-US" altLang="zh-CN" sz="2000" dirty="0" smtClean="0">
                <a:solidFill>
                  <a:srgbClr val="0070C0"/>
                </a:solidFill>
              </a:rPr>
              <a:t>X(2120) and X(2370) are candidates?</a:t>
            </a:r>
          </a:p>
          <a:p>
            <a:pPr>
              <a:buFont typeface="Wingdings" charset="2"/>
              <a:buChar char="ü"/>
            </a:pPr>
            <a:r>
              <a:rPr lang="zh-CN" altLang="en-US" sz="24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2400" dirty="0">
                <a:latin typeface="Times New Roman" charset="0"/>
                <a:ea typeface="Times New Roman" charset="0"/>
                <a:cs typeface="Times New Roman" charset="0"/>
              </a:rPr>
              <a:t>Combined study of J/</a:t>
            </a:r>
            <a:r>
              <a:rPr lang="el-GR" altLang="zh-CN" sz="2400" dirty="0" err="1">
                <a:latin typeface="Times New Roman" charset="0"/>
                <a:ea typeface="Times New Roman" charset="0"/>
                <a:cs typeface="Times New Roman" charset="0"/>
              </a:rPr>
              <a:t>ψ→γ</a:t>
            </a:r>
            <a:r>
              <a:rPr lang="en-US" altLang="zh-CN" sz="2400" dirty="0">
                <a:latin typeface="Times New Roman" charset="0"/>
                <a:ea typeface="Times New Roman" charset="0"/>
                <a:cs typeface="Times New Roman" charset="0"/>
              </a:rPr>
              <a:t>K</a:t>
            </a:r>
            <a:r>
              <a:rPr lang="en-US" altLang="zh-CN" sz="2400" baseline="30000" dirty="0">
                <a:latin typeface="Times New Roman" charset="0"/>
                <a:ea typeface="Times New Roman" charset="0"/>
                <a:cs typeface="Times New Roman" charset="0"/>
              </a:rPr>
              <a:t>+</a:t>
            </a:r>
            <a:r>
              <a:rPr lang="en-US" altLang="zh-CN" sz="2400" dirty="0">
                <a:latin typeface="Times New Roman" charset="0"/>
                <a:ea typeface="Times New Roman" charset="0"/>
                <a:cs typeface="Times New Roman" charset="0"/>
              </a:rPr>
              <a:t>K</a:t>
            </a:r>
            <a:r>
              <a:rPr lang="en-US" altLang="zh-CN" sz="2400" baseline="30000" dirty="0">
                <a:latin typeface="Times New Roman" charset="0"/>
                <a:ea typeface="Times New Roman" charset="0"/>
                <a:cs typeface="Times New Roman" charset="0"/>
              </a:rPr>
              <a:t>-</a:t>
            </a:r>
            <a:r>
              <a:rPr lang="el-GR" altLang="zh-CN" sz="2400" dirty="0">
                <a:latin typeface="Times New Roman" charset="0"/>
                <a:ea typeface="Times New Roman" charset="0"/>
                <a:cs typeface="Times New Roman" charset="0"/>
              </a:rPr>
              <a:t>η′</a:t>
            </a:r>
            <a:r>
              <a:rPr lang="en-US" altLang="zh-CN" sz="2400" dirty="0">
                <a:latin typeface="Times New Roman" charset="0"/>
                <a:ea typeface="Times New Roman" charset="0"/>
                <a:cs typeface="Times New Roman" charset="0"/>
              </a:rPr>
              <a:t>/</a:t>
            </a:r>
            <a:r>
              <a:rPr lang="el-GR" altLang="zh-CN" sz="2400" dirty="0">
                <a:latin typeface="Times New Roman" charset="0"/>
                <a:ea typeface="Times New Roman" charset="0"/>
                <a:cs typeface="Times New Roman" charset="0"/>
              </a:rPr>
              <a:t>γ</a:t>
            </a:r>
            <a:r>
              <a:rPr lang="en-US" altLang="zh-CN" sz="2400" dirty="0">
                <a:latin typeface="Times New Roman" charset="0"/>
                <a:ea typeface="Times New Roman" charset="0"/>
                <a:cs typeface="Times New Roman" charset="0"/>
              </a:rPr>
              <a:t>K</a:t>
            </a:r>
            <a:r>
              <a:rPr lang="en-US" altLang="zh-CN" sz="2400" baseline="-25000" dirty="0"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US" altLang="zh-CN" sz="2400" dirty="0">
                <a:latin typeface="Times New Roman" charset="0"/>
                <a:ea typeface="Times New Roman" charset="0"/>
                <a:cs typeface="Times New Roman" charset="0"/>
              </a:rPr>
              <a:t>K</a:t>
            </a:r>
            <a:r>
              <a:rPr lang="en-US" altLang="zh-CN" sz="2400" baseline="-25000" dirty="0"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l-GR" altLang="zh-CN" sz="2400" dirty="0">
                <a:latin typeface="Times New Roman" charset="0"/>
                <a:ea typeface="Times New Roman" charset="0"/>
                <a:cs typeface="Times New Roman" charset="0"/>
              </a:rPr>
              <a:t>η′</a:t>
            </a:r>
            <a:endParaRPr lang="en-US" altLang="zh-CN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altLang="zh-CN" sz="2000" dirty="0" smtClean="0">
              <a:solidFill>
                <a:srgbClr val="0070C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876256" y="2132856"/>
            <a:ext cx="18722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b="1" i="1" dirty="0">
                <a:solidFill>
                  <a:srgbClr val="0070C0"/>
                </a:solidFill>
              </a:rPr>
              <a:t>Spin-parity is not yet determined</a:t>
            </a:r>
            <a:endParaRPr lang="zh-CN" altLang="en-US" sz="1500" b="1" i="1" dirty="0">
              <a:solidFill>
                <a:srgbClr val="0070C0"/>
              </a:solidFill>
            </a:endParaRPr>
          </a:p>
        </p:txBody>
      </p:sp>
      <p:sp>
        <p:nvSpPr>
          <p:cNvPr id="9" name="内容占位符 2"/>
          <p:cNvSpPr txBox="1">
            <a:spLocks/>
          </p:cNvSpPr>
          <p:nvPr/>
        </p:nvSpPr>
        <p:spPr>
          <a:xfrm>
            <a:off x="35496" y="2635547"/>
            <a:ext cx="5265402" cy="318204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327025">
              <a:buFont typeface="Courier New" charset="0"/>
              <a:buChar char="o"/>
            </a:pPr>
            <a:r>
              <a:rPr lang="en-US" altLang="zh-CN" sz="2000" dirty="0" smtClean="0">
                <a:latin typeface="Times New Roman" charset="0"/>
                <a:ea typeface="Times New Roman" charset="0"/>
                <a:cs typeface="Times New Roman" charset="0"/>
              </a:rPr>
              <a:t>First </a:t>
            </a:r>
            <a:r>
              <a:rPr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observation of X(2370) in this </a:t>
            </a:r>
            <a:r>
              <a:rPr lang="en-US" altLang="zh-CN" sz="2000" dirty="0" smtClean="0">
                <a:latin typeface="Times New Roman" charset="0"/>
                <a:ea typeface="Times New Roman" charset="0"/>
                <a:cs typeface="Times New Roman" charset="0"/>
              </a:rPr>
              <a:t>process</a:t>
            </a:r>
            <a:endParaRPr lang="en-US" altLang="zh-CN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 indent="-327025">
              <a:buFont typeface="Courier New" charset="0"/>
              <a:buChar char="o"/>
            </a:pPr>
            <a:r>
              <a:rPr lang="en-US" altLang="zh-CN" sz="2000" dirty="0" smtClean="0">
                <a:latin typeface="Times New Roman" charset="0"/>
                <a:ea typeface="Times New Roman" charset="0"/>
                <a:cs typeface="Times New Roman" charset="0"/>
              </a:rPr>
              <a:t>Mass/width </a:t>
            </a:r>
            <a:r>
              <a:rPr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are consistent with X(2370) in J/</a:t>
            </a:r>
            <a:r>
              <a:rPr lang="el-GR" altLang="zh-CN" sz="2000" dirty="0">
                <a:latin typeface="Times New Roman" charset="0"/>
                <a:ea typeface="Times New Roman" charset="0"/>
                <a:cs typeface="Times New Roman" charset="0"/>
              </a:rPr>
              <a:t>ψ→γη′π</a:t>
            </a:r>
            <a:r>
              <a:rPr lang="en-US" altLang="zh-CN" sz="2000" baseline="30000" dirty="0">
                <a:latin typeface="Times New Roman" charset="0"/>
                <a:ea typeface="Times New Roman" charset="0"/>
                <a:cs typeface="Times New Roman" charset="0"/>
              </a:rPr>
              <a:t>+</a:t>
            </a:r>
            <a:r>
              <a:rPr lang="el-GR" altLang="zh-CN" sz="2000" dirty="0">
                <a:latin typeface="Times New Roman" charset="0"/>
                <a:ea typeface="Times New Roman" charset="0"/>
                <a:cs typeface="Times New Roman" charset="0"/>
              </a:rPr>
              <a:t>π</a:t>
            </a:r>
            <a:r>
              <a:rPr lang="en-US" altLang="zh-CN" sz="2000" baseline="30000" dirty="0" smtClean="0">
                <a:latin typeface="Times New Roman" charset="0"/>
                <a:ea typeface="Times New Roman" charset="0"/>
                <a:cs typeface="Times New Roman" charset="0"/>
              </a:rPr>
              <a:t>-</a:t>
            </a:r>
            <a:endParaRPr lang="en-US" altLang="zh-CN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lvl="1" indent="-327025">
              <a:buFont typeface="Courier New" charset="0"/>
              <a:buChar char="o"/>
            </a:pPr>
            <a:r>
              <a:rPr lang="en-US" altLang="zh-CN" sz="2000" dirty="0" smtClean="0">
                <a:latin typeface="Times New Roman" charset="0"/>
                <a:ea typeface="Times New Roman" charset="0"/>
                <a:cs typeface="Times New Roman" charset="0"/>
              </a:rPr>
              <a:t>B [X(2370</a:t>
            </a:r>
            <a:r>
              <a:rPr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)</a:t>
            </a:r>
            <a:r>
              <a:rPr lang="el-GR" altLang="zh-CN" sz="2000" dirty="0">
                <a:latin typeface="Times New Roman" charset="0"/>
                <a:ea typeface="Times New Roman" charset="0"/>
                <a:cs typeface="Times New Roman" charset="0"/>
              </a:rPr>
              <a:t>→</a:t>
            </a:r>
            <a:r>
              <a:rPr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KK</a:t>
            </a:r>
            <a:r>
              <a:rPr lang="el-GR" altLang="zh-CN" sz="2000" dirty="0">
                <a:latin typeface="Times New Roman" charset="0"/>
                <a:ea typeface="Times New Roman" charset="0"/>
                <a:cs typeface="Times New Roman" charset="0"/>
              </a:rPr>
              <a:t>η′</a:t>
            </a:r>
            <a:r>
              <a:rPr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]/</a:t>
            </a:r>
            <a:r>
              <a:rPr lang="en-US" altLang="zh-CN" sz="2000" dirty="0" smtClean="0">
                <a:latin typeface="Times New Roman" charset="0"/>
                <a:ea typeface="Times New Roman" charset="0"/>
                <a:cs typeface="Times New Roman" charset="0"/>
              </a:rPr>
              <a:t>B[X(2370</a:t>
            </a:r>
            <a:r>
              <a:rPr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)</a:t>
            </a:r>
            <a:r>
              <a:rPr lang="el-GR" altLang="zh-CN" sz="2000" dirty="0">
                <a:latin typeface="Times New Roman" charset="0"/>
                <a:ea typeface="Times New Roman" charset="0"/>
                <a:cs typeface="Times New Roman" charset="0"/>
              </a:rPr>
              <a:t>→η′π</a:t>
            </a:r>
            <a:r>
              <a:rPr lang="en-US" altLang="zh-CN" sz="2000" baseline="30000" dirty="0">
                <a:latin typeface="Times New Roman" charset="0"/>
                <a:ea typeface="Times New Roman" charset="0"/>
                <a:cs typeface="Times New Roman" charset="0"/>
              </a:rPr>
              <a:t>+</a:t>
            </a:r>
            <a:r>
              <a:rPr lang="el-GR" altLang="zh-CN" sz="2000" dirty="0">
                <a:latin typeface="Times New Roman" charset="0"/>
                <a:ea typeface="Times New Roman" charset="0"/>
                <a:cs typeface="Times New Roman" charset="0"/>
              </a:rPr>
              <a:t>π</a:t>
            </a:r>
            <a:r>
              <a:rPr lang="en-US" altLang="zh-CN" sz="2000" baseline="30000" dirty="0">
                <a:latin typeface="Times New Roman" charset="0"/>
                <a:ea typeface="Times New Roman" charset="0"/>
                <a:cs typeface="Times New Roman" charset="0"/>
              </a:rPr>
              <a:t>-</a:t>
            </a:r>
            <a:r>
              <a:rPr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] ~ </a:t>
            </a:r>
            <a:r>
              <a:rPr lang="en-US" altLang="zh-CN" sz="2000" dirty="0" smtClean="0">
                <a:latin typeface="Times New Roman" charset="0"/>
                <a:ea typeface="Times New Roman" charset="0"/>
                <a:cs typeface="Times New Roman" charset="0"/>
              </a:rPr>
              <a:t>1/15</a:t>
            </a:r>
          </a:p>
          <a:p>
            <a:pPr lvl="1" indent="-327025">
              <a:buFont typeface="Courier New" charset="0"/>
              <a:buChar char="o"/>
            </a:pPr>
            <a:r>
              <a:rPr lang="en-US" altLang="zh-CN" sz="2000" dirty="0" smtClean="0">
                <a:latin typeface="Times New Roman" charset="0"/>
                <a:ea typeface="Times New Roman" charset="0"/>
                <a:cs typeface="Times New Roman" charset="0"/>
              </a:rPr>
              <a:t>A </a:t>
            </a:r>
            <a:r>
              <a:rPr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theoretical work predicts </a:t>
            </a:r>
            <a:r>
              <a:rPr lang="en-US" altLang="zh-CN" sz="2000" dirty="0" smtClean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altLang="zh-CN" sz="20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az-Cyrl-AZ" altLang="zh-CN" sz="20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Г</a:t>
            </a:r>
            <a:r>
              <a:rPr lang="en-US" altLang="zh-CN" sz="2000" b="1" baseline="-250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G-&gt;KK</a:t>
            </a:r>
            <a:r>
              <a:rPr lang="el-GR" altLang="zh-CN" sz="2000" b="1" baseline="-250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η′</a:t>
            </a:r>
            <a:r>
              <a:rPr lang="en-US" altLang="zh-CN" sz="20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/</a:t>
            </a:r>
            <a:r>
              <a:rPr lang="az-Cyrl-AZ" altLang="zh-CN" sz="20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Г</a:t>
            </a:r>
            <a:r>
              <a:rPr lang="en-US" altLang="zh-CN" sz="2000" b="1" baseline="-250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G</a:t>
            </a:r>
            <a:r>
              <a:rPr lang="en-US" altLang="zh-CN" sz="20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=0.011 </a:t>
            </a:r>
            <a:r>
              <a:rPr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and </a:t>
            </a:r>
            <a:r>
              <a:rPr lang="az-Cyrl-AZ" altLang="zh-CN" sz="20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Г</a:t>
            </a:r>
            <a:r>
              <a:rPr lang="en-US" altLang="zh-CN" sz="2000" b="1" baseline="-250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G→</a:t>
            </a:r>
            <a:r>
              <a:rPr lang="el-GR" altLang="zh-CN" sz="2000" b="1" baseline="-250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η′ππ</a:t>
            </a:r>
            <a:r>
              <a:rPr lang="en-US" altLang="zh-CN" sz="20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/</a:t>
            </a:r>
            <a:r>
              <a:rPr lang="az-Cyrl-AZ" altLang="zh-CN" sz="20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Г</a:t>
            </a:r>
            <a:r>
              <a:rPr lang="en-US" altLang="zh-CN" sz="2000" b="1" baseline="-250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G</a:t>
            </a:r>
            <a:r>
              <a:rPr lang="en-US" altLang="zh-CN" sz="20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=0.090</a:t>
            </a:r>
            <a:r>
              <a:rPr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 for </a:t>
            </a:r>
            <a:r>
              <a:rPr lang="en-US" altLang="zh-CN" sz="2000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lang="en-US" altLang="zh-CN" sz="2000" baseline="-25000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G</a:t>
            </a:r>
            <a:r>
              <a:rPr lang="en-US" altLang="zh-CN" sz="2000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=2.37 GeV/c</a:t>
            </a:r>
            <a:r>
              <a:rPr lang="en-US" altLang="zh-CN" sz="2000" baseline="30000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altLang="zh-CN" sz="2000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(PRD 87, 054036)</a:t>
            </a:r>
          </a:p>
          <a:p>
            <a:pPr lvl="1" indent="-327025">
              <a:buFont typeface="Courier New" charset="0"/>
              <a:buChar char="o"/>
            </a:pPr>
            <a:r>
              <a:rPr lang="en-US" altLang="zh-CN" sz="2000" dirty="0">
                <a:latin typeface="Times New Roman" charset="0"/>
                <a:ea typeface="Times New Roman" charset="0"/>
                <a:cs typeface="Times New Roman" charset="0"/>
              </a:rPr>
              <a:t>No clear signal of X(2120</a:t>
            </a:r>
            <a:r>
              <a:rPr lang="en-US" altLang="zh-CN" sz="2000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  <a:endParaRPr lang="en-US" altLang="zh-CN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608" y="5589240"/>
            <a:ext cx="7108239" cy="1029755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July 30, 2018, Weihai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44731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105" y="4149080"/>
            <a:ext cx="3200399" cy="2271216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July 30, 2018, Weihai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649D3-C45C-41B8-9E23-6523DF9C5A3B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58560" y="0"/>
            <a:ext cx="722986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Y(2175)</a:t>
            </a:r>
            <a:r>
              <a:rPr lang="zh-CN" alt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strangeonium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-like Z</a:t>
            </a:r>
            <a:r>
              <a:rPr lang="en-US" sz="3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03897" y="692696"/>
                <a:ext cx="8716575" cy="3203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Wingdings" charset="2"/>
                  <a:buChar char="Ø"/>
                </a:pPr>
                <a:r>
                  <a:rPr lang="en-US" altLang="zh-CN" sz="2600" b="1" dirty="0" smtClean="0">
                    <a:solidFill>
                      <a:srgbClr val="100D5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Y(2175) (</a:t>
                </a:r>
                <a:r>
                  <a:rPr lang="en-US" altLang="zh-CN" sz="26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denoted as </a:t>
                </a:r>
                <a14:m>
                  <m:oMath xmlns:m="http://schemas.openxmlformats.org/officeDocument/2006/math">
                    <m:r>
                      <a:rPr lang="en-US" altLang="zh-CN" sz="2600" b="1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𝝓</m:t>
                    </m:r>
                    <m:d>
                      <m:dPr>
                        <m:ctrlPr>
                          <a:rPr lang="en-US" altLang="zh-CN" sz="2600" b="1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altLang="zh-CN" sz="2600" b="1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𝟐𝟏𝟕𝟎</m:t>
                        </m:r>
                      </m:e>
                    </m:d>
                  </m:oMath>
                </a14:m>
                <a:r>
                  <a:rPr lang="en-US" altLang="zh-CN" sz="26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by PDG</a:t>
                </a:r>
                <a:r>
                  <a:rPr lang="en-US" altLang="zh-CN" sz="2600" b="1" dirty="0" smtClean="0">
                    <a:solidFill>
                      <a:srgbClr val="100D5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was observed by </a:t>
                </a:r>
                <a:r>
                  <a:rPr lang="en-US" altLang="zh-CN" sz="2600" b="1" dirty="0" err="1" smtClean="0">
                    <a:solidFill>
                      <a:srgbClr val="100D5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BaBar</a:t>
                </a:r>
                <a:r>
                  <a:rPr lang="en-US" altLang="zh-CN" sz="2600" b="1" dirty="0" smtClean="0">
                    <a:solidFill>
                      <a:srgbClr val="100D5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and confirmed by Belle, BESII and BESIII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altLang="zh-CN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candidate for a </a:t>
                </a:r>
                <a:r>
                  <a:rPr lang="en-US" altLang="zh-CN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tetraquark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state, a </a:t>
                </a:r>
                <a:r>
                  <a:rPr lang="en-US" altLang="zh-CN" sz="2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strangeonium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hybrid state, or a conventional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acc>
                      <m:accPr>
                        <m:chr m:val="̅"/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acc>
                  </m:oMath>
                </a14:m>
                <a:r>
                  <a:rPr lang="zh-CN" alt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state</a:t>
                </a:r>
                <a:endParaRPr lang="en-US" altLang="zh-CN" sz="24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Wingdings" charset="2"/>
                  <a:buChar char="Ø"/>
                </a:pPr>
                <a:r>
                  <a:rPr lang="en-US" altLang="zh-CN" sz="2600" b="1" dirty="0" smtClean="0">
                    <a:solidFill>
                      <a:srgbClr val="100D5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Unique place to search for the Z</a:t>
                </a:r>
                <a:r>
                  <a:rPr lang="en-US" altLang="zh-CN" sz="2600" b="1" baseline="-25000" dirty="0" smtClean="0">
                    <a:solidFill>
                      <a:srgbClr val="100D5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altLang="zh-CN" sz="2600" b="1" dirty="0" smtClean="0">
                    <a:solidFill>
                      <a:srgbClr val="100D5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altLang="zh-CN" sz="2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altLang="zh-CN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Y(2175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is regarded as </a:t>
                </a:r>
                <a:r>
                  <a:rPr lang="en-US" altLang="zh-C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strangeonium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-like state analogous to </a:t>
                </a:r>
                <a:r>
                  <a:rPr lang="en-US" altLang="zh-CN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Y(4260)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altLang="zh-CN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Mode:</a:t>
                </a:r>
                <a:r>
                  <a:rPr lang="zh-CN" alt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4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→</a:t>
                </a:r>
                <a:r>
                  <a:rPr lang="el-GR" altLang="zh-CN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l-GR" altLang="zh-CN" sz="24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±</a:t>
                </a:r>
                <a:r>
                  <a:rPr lang="en-US" altLang="zh-CN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ϕ</a:t>
                </a:r>
                <a:r>
                  <a:rPr lang="zh-CN" alt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CN" sz="24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altLang="zh-CN" sz="2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altLang="zh-CN" sz="24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Expected</m:t>
                        </m:r>
                        <m:r>
                          <m:rPr>
                            <m:nor/>
                          </m:rPr>
                          <a:rPr lang="en-US" altLang="zh-CN" sz="24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zh-CN" sz="24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mass</m:t>
                        </m:r>
                        <m:r>
                          <a:rPr lang="en-US" altLang="zh-CN" sz="24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sSub>
                          <m:sSubPr>
                            <m:ctrlPr>
                              <a:rPr lang="en-US" altLang="zh-CN" sz="2400" b="1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en-US" altLang="zh-CN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𝑺</m:t>
                            </m:r>
                          </m:sub>
                        </m:sSub>
                      </m:sub>
                    </m:sSub>
                    <m:r>
                      <a:rPr lang="en-US" altLang="zh-CN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altLang="zh-CN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altLang="zh-CN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altLang="zh-CN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zh-CN" alt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GeV/c</a:t>
                </a:r>
                <a:r>
                  <a:rPr lang="en-US" altLang="zh-CN" sz="2400" b="1" baseline="30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4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97" y="692696"/>
                <a:ext cx="8716575" cy="3203313"/>
              </a:xfrm>
              <a:prstGeom prst="rect">
                <a:avLst/>
              </a:prstGeom>
              <a:blipFill rotWithShape="0">
                <a:blip r:embed="rId3"/>
                <a:stretch>
                  <a:fillRect l="-1049" t="-1905" r="-420" b="-16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/>
          <p:cNvGrpSpPr/>
          <p:nvPr/>
        </p:nvGrpSpPr>
        <p:grpSpPr>
          <a:xfrm>
            <a:off x="107504" y="4077072"/>
            <a:ext cx="2660689" cy="2274577"/>
            <a:chOff x="6030785" y="905734"/>
            <a:chExt cx="3113215" cy="281540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30785" y="905734"/>
              <a:ext cx="3113215" cy="2815401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6448702" y="922225"/>
              <a:ext cx="2695298" cy="6476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PRD74</a:t>
              </a:r>
              <a:r>
                <a:rPr lang="en-US" altLang="zh-CN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091103(R) (2006) </a:t>
              </a:r>
              <a:br>
                <a:rPr lang="en-US" altLang="zh-CN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151706" y="1600200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𝛾</a:t>
              </a:r>
              <a:endParaRPr lang="en-US" dirty="0"/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1800" y="4188868"/>
            <a:ext cx="3380509" cy="2408484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491880" y="4221088"/>
            <a:ext cx="28124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PRD80</a:t>
            </a: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031101(R) (2009) </a:t>
            </a:r>
            <a:b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zh-CN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778329" y="4155314"/>
            <a:ext cx="24754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PRD91,052017 </a:t>
            </a: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(2015) </a:t>
            </a:r>
            <a:b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zh-CN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6331" y="5807272"/>
            <a:ext cx="560085" cy="26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1267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July 30, 2018, Weihai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649D3-C45C-41B8-9E23-6523DF9C5A3B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400" y="3971250"/>
            <a:ext cx="6375920" cy="25540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79511" y="1371066"/>
                <a:ext cx="5506949" cy="2129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altLang="zh-CN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Perform the search for Y(2175) resonance in the process </a:t>
                </a:r>
                <a:r>
                  <a:rPr lang="en-US" altLang="zh-CN" sz="2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200" baseline="30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2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→</a:t>
                </a:r>
                <a:r>
                  <a:rPr lang="el-GR" altLang="zh-CN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ηϕ</a:t>
                </a:r>
                <a:r>
                  <a:rPr lang="en-US" altLang="zh-CN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2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(980)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sz="2200" b="1" i="1"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2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</m:e>
                    </m:rad>
                  </m:oMath>
                </a14:m>
                <a:r>
                  <a:rPr lang="en-US" altLang="zh-CN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between 3.7 and 4.6 GeV.</a:t>
                </a:r>
                <a:endParaRPr lang="en-US" altLang="zh-CN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altLang="zh-CN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Combined significance for Y(2175) signal is observed to be larger than </a:t>
                </a:r>
                <a:r>
                  <a:rPr lang="en-US" altLang="zh-CN" sz="22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l-GR" altLang="zh-CN" sz="22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σ</a:t>
                </a:r>
                <a:r>
                  <a:rPr lang="en-US" altLang="zh-CN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 significant Z</a:t>
                </a:r>
                <a:r>
                  <a:rPr lang="en-US" altLang="zh-CN" sz="22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signals</a:t>
                </a:r>
                <a:r>
                  <a:rPr lang="zh-CN" alt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</a:t>
                </a:r>
                <a:r>
                  <a:rPr lang="el-GR" altLang="zh-CN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ϕπ</a:t>
                </a:r>
                <a:r>
                  <a:rPr lang="el-GR" altLang="zh-CN" sz="22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±</a:t>
                </a:r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spectrum</a:t>
                </a:r>
                <a:r>
                  <a:rPr lang="en-US" altLang="zh-CN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1" y="1371066"/>
                <a:ext cx="5506949" cy="2129942"/>
              </a:xfrm>
              <a:prstGeom prst="rect">
                <a:avLst/>
              </a:prstGeom>
              <a:blipFill rotWithShape="0">
                <a:blip r:embed="rId3"/>
                <a:stretch>
                  <a:fillRect l="-1217" t="-2006" r="-1327" b="-4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187623" y="-43343"/>
                <a:ext cx="6552729" cy="1086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Observation of </a:t>
                </a:r>
                <a:r>
                  <a:rPr lang="en-US" sz="32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3200" b="1" baseline="300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32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sz="3200" b="1" baseline="30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32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→</a:t>
                </a:r>
                <a:r>
                  <a:rPr lang="el-GR" sz="32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η</a:t>
                </a:r>
                <a:r>
                  <a:rPr lang="en-US" sz="32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Y(2175)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</m:e>
                    </m:rad>
                    <m:r>
                      <a:rPr lang="en-US" altLang="zh-C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altLang="zh-C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altLang="zh-C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𝟕</m:t>
                    </m:r>
                  </m:oMath>
                </a14:m>
                <a:r>
                  <a:rPr lang="en-US" sz="3200" b="1" baseline="-25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GeV</a:t>
                </a:r>
                <a:endPara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3" y="-43343"/>
                <a:ext cx="6552729" cy="1086259"/>
              </a:xfrm>
              <a:prstGeom prst="rect">
                <a:avLst/>
              </a:prstGeom>
              <a:blipFill rotWithShape="0">
                <a:blip r:embed="rId4"/>
                <a:stretch>
                  <a:fillRect t="-7865" b="-174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8469" y="1455631"/>
            <a:ext cx="3278027" cy="21893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39716" y="935890"/>
            <a:ext cx="495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arXiv:1709.04323, submitted to PRD</a:t>
            </a:r>
            <a:endParaRPr lang="zh-CN" alt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54379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July 30, 2018, Weihai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Search </a:t>
            </a:r>
            <a:r>
              <a:rPr lang="en-US" b="1" dirty="0" smtClean="0">
                <a:solidFill>
                  <a:schemeClr val="tx1"/>
                </a:solidFill>
              </a:rPr>
              <a:t>for</a:t>
            </a:r>
            <a:r>
              <a:rPr lang="zh-CN" altLang="en-US" b="1" dirty="0" smtClean="0">
                <a:solidFill>
                  <a:schemeClr val="tx1"/>
                </a:solidFill>
              </a:rPr>
              <a:t> </a:t>
            </a:r>
            <a:r>
              <a:rPr lang="en-US" altLang="zh-CN" b="1" dirty="0" smtClean="0">
                <a:solidFill>
                  <a:schemeClr val="tx1"/>
                </a:solidFill>
              </a:rPr>
              <a:t>the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Z</a:t>
            </a:r>
            <a:r>
              <a:rPr lang="en-US" b="1" baseline="-25000" dirty="0">
                <a:solidFill>
                  <a:schemeClr val="tx1"/>
                </a:solidFill>
              </a:rPr>
              <a:t>S</a:t>
            </a:r>
            <a:r>
              <a:rPr lang="en-US" b="1" dirty="0">
                <a:solidFill>
                  <a:schemeClr val="tx1"/>
                </a:solidFill>
              </a:rPr>
              <a:t> at 2.125 </a:t>
            </a:r>
            <a:r>
              <a:rPr lang="en-US" b="1" dirty="0" smtClean="0">
                <a:solidFill>
                  <a:schemeClr val="tx1"/>
                </a:solidFill>
              </a:rPr>
              <a:t>GeV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9513" y="1247934"/>
                <a:ext cx="8380630" cy="12071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sz="2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Perform the search for Z</a:t>
                </a:r>
                <a:r>
                  <a:rPr lang="en-US" altLang="zh-CN" sz="2400" b="1" baseline="-25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altLang="zh-CN" sz="2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via </a:t>
                </a:r>
                <a:r>
                  <a:rPr lang="en-US" altLang="zh-CN" sz="2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400" b="1" baseline="300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400" b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400" b="1" baseline="30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→</a:t>
                </a:r>
                <a:r>
                  <a:rPr lang="el-GR" altLang="zh-CN" sz="2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ϕπ</a:t>
                </a:r>
                <a:r>
                  <a:rPr lang="en-US" altLang="zh-CN" sz="2400" b="1" baseline="30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l-GR" altLang="zh-CN" sz="2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altLang="zh-CN" sz="2400" b="1" baseline="30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l-GR" altLang="zh-CN" sz="2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ϕπ</a:t>
                </a:r>
                <a:r>
                  <a:rPr lang="en-US" altLang="zh-CN" sz="2400" b="1" baseline="30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l-GR" altLang="zh-CN" sz="2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</a:t>
                </a:r>
                <a:r>
                  <a:rPr lang="en-US" altLang="zh-CN" sz="2400" b="1" baseline="30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using 108 pb</a:t>
                </a:r>
                <a:r>
                  <a:rPr lang="en-US" altLang="zh-CN" sz="2400" b="1" baseline="30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en-US" altLang="zh-CN" sz="2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data collected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sz="24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radPr>
                      <m:deg/>
                      <m:e>
                        <m:r>
                          <a:rPr lang="en-US" altLang="zh-CN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rad>
                    <m:r>
                      <a:rPr lang="en-US" altLang="zh-CN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zh-CN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𝟏𝟐𝟓</m:t>
                    </m:r>
                  </m:oMath>
                </a14:m>
                <a:r>
                  <a:rPr lang="zh-CN" altLang="en-US" sz="2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GeV.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sz="24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PWA is performed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3" y="1247934"/>
                <a:ext cx="8380630" cy="1207125"/>
              </a:xfrm>
              <a:prstGeom prst="rect">
                <a:avLst/>
              </a:prstGeom>
              <a:blipFill rotWithShape="0">
                <a:blip r:embed="rId2"/>
                <a:stretch>
                  <a:fillRect l="-945" t="-4040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0973" y="2086152"/>
            <a:ext cx="4909459" cy="22069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442" y="2507049"/>
            <a:ext cx="1813299" cy="15953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5611" y="4303474"/>
            <a:ext cx="4792813" cy="22938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9512" y="4303474"/>
            <a:ext cx="38197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2A10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clear Z</a:t>
            </a:r>
            <a:r>
              <a:rPr lang="en-US" altLang="zh-CN" sz="2400" baseline="-25000" dirty="0">
                <a:solidFill>
                  <a:srgbClr val="2A10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400" dirty="0">
                <a:solidFill>
                  <a:srgbClr val="2A10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signal is observed in the </a:t>
            </a:r>
            <a:r>
              <a:rPr lang="el-GR" altLang="zh-CN" sz="2400" dirty="0" err="1">
                <a:solidFill>
                  <a:srgbClr val="2A10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ϕπ</a:t>
            </a:r>
            <a:r>
              <a:rPr lang="en-US" altLang="zh-CN" sz="2400" dirty="0">
                <a:solidFill>
                  <a:srgbClr val="2A10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mass spectrums around 1.5 GeV/c</a:t>
            </a:r>
            <a:r>
              <a:rPr lang="en-US" altLang="zh-CN" sz="2400" baseline="30000" dirty="0">
                <a:solidFill>
                  <a:srgbClr val="2A10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400" dirty="0">
                <a:solidFill>
                  <a:srgbClr val="2A10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29100" y="940658"/>
            <a:ext cx="495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arXiv:1801.10384 (2018) submitted to PRL</a:t>
            </a:r>
            <a:endParaRPr lang="zh-CN" alt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020544"/>
      </p:ext>
    </p:extLst>
  </p:cSld>
  <p:clrMapOvr>
    <a:masterClrMapping/>
  </p:clrMapOvr>
  <p:transition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91111-F6B5-47C7-93B2-05592815FB1D}" type="slidenum">
              <a:rPr lang="zh-CN" altLang="en-US" smtClean="0"/>
              <a:pPr/>
              <a:t>29</a:t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dirty="0" smtClean="0"/>
              <a:t>a</a:t>
            </a:r>
            <a:r>
              <a:rPr lang="en-US" altLang="zh-CN" baseline="-25000" dirty="0" smtClean="0"/>
              <a:t>0</a:t>
            </a:r>
            <a:r>
              <a:rPr lang="en-US" altLang="zh-CN" dirty="0" smtClean="0"/>
              <a:t>(980)-f</a:t>
            </a:r>
            <a:r>
              <a:rPr lang="en-US" altLang="zh-CN" baseline="-25000" dirty="0" smtClean="0"/>
              <a:t>0</a:t>
            </a:r>
            <a:r>
              <a:rPr lang="en-US" altLang="zh-CN" dirty="0" smtClean="0"/>
              <a:t>(980) mixing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331789" y="1281860"/>
            <a:ext cx="8283742" cy="3948112"/>
          </a:xfrm>
        </p:spPr>
        <p:txBody>
          <a:bodyPr>
            <a:noAutofit/>
          </a:bodyPr>
          <a:lstStyle/>
          <a:p>
            <a:r>
              <a:rPr lang="en-US" altLang="zh-CN" sz="2400" dirty="0" smtClean="0"/>
              <a:t>The lightest scalar nonet: </a:t>
            </a:r>
            <a:r>
              <a:rPr lang="el-GR" altLang="zh-CN" sz="2400" dirty="0" smtClean="0"/>
              <a:t>σ</a:t>
            </a:r>
            <a:r>
              <a:rPr lang="en-US" altLang="zh-CN" sz="2400" dirty="0" smtClean="0"/>
              <a:t>, </a:t>
            </a:r>
            <a:r>
              <a:rPr lang="el-GR" altLang="zh-CN" sz="2400" dirty="0" smtClean="0"/>
              <a:t>κ</a:t>
            </a:r>
            <a:r>
              <a:rPr lang="en-US" altLang="zh-CN" sz="2400" dirty="0" smtClean="0"/>
              <a:t>, a</a:t>
            </a:r>
            <a:r>
              <a:rPr lang="en-US" altLang="zh-CN" sz="2400" baseline="-25000" dirty="0" smtClean="0"/>
              <a:t>0</a:t>
            </a:r>
            <a:r>
              <a:rPr lang="en-US" altLang="zh-CN" sz="2400" dirty="0" smtClean="0"/>
              <a:t>(980), f</a:t>
            </a:r>
            <a:r>
              <a:rPr lang="en-US" altLang="zh-CN" sz="2400" baseline="-25000" dirty="0" smtClean="0"/>
              <a:t>0</a:t>
            </a:r>
            <a:r>
              <a:rPr lang="en-US" altLang="zh-CN" sz="2400" dirty="0" smtClean="0"/>
              <a:t>(980</a:t>
            </a:r>
            <a:r>
              <a:rPr lang="en-US" altLang="zh-CN" sz="2400" dirty="0" smtClean="0"/>
              <a:t>)</a:t>
            </a:r>
          </a:p>
          <a:p>
            <a:r>
              <a:rPr lang="en-US" altLang="zh-CN" sz="2400" dirty="0" smtClean="0"/>
              <a:t>Theorists proposed a</a:t>
            </a:r>
            <a:r>
              <a:rPr lang="en-US" altLang="zh-CN" sz="2400" baseline="-25000" dirty="0" smtClean="0"/>
              <a:t>0</a:t>
            </a:r>
            <a:r>
              <a:rPr lang="en-US" altLang="zh-CN" sz="2400" dirty="0" smtClean="0"/>
              <a:t>(980)-f</a:t>
            </a:r>
            <a:r>
              <a:rPr lang="en-US" altLang="zh-CN" sz="2400" baseline="-25000" dirty="0" smtClean="0"/>
              <a:t>0</a:t>
            </a:r>
            <a:r>
              <a:rPr lang="en-US" altLang="zh-CN" sz="2400" dirty="0" smtClean="0"/>
              <a:t>(980) mixing mechanism ~40 years ago, to clarify the nature of these two states</a:t>
            </a:r>
          </a:p>
          <a:p>
            <a:pPr algn="l"/>
            <a:r>
              <a:rPr lang="en-US" altLang="zh-CN" sz="2400" dirty="0" smtClean="0"/>
              <a:t>BESIII </a:t>
            </a:r>
            <a:r>
              <a:rPr lang="en-US" altLang="zh-CN" sz="2400" dirty="0" smtClean="0"/>
              <a:t>reported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evidence of a</a:t>
            </a:r>
            <a:r>
              <a:rPr lang="en-US" altLang="zh-CN" sz="2400" baseline="-25000" dirty="0" smtClean="0"/>
              <a:t>0</a:t>
            </a:r>
            <a:r>
              <a:rPr lang="en-US" altLang="zh-CN" sz="2400" dirty="0" smtClean="0"/>
              <a:t>(980</a:t>
            </a:r>
            <a:r>
              <a:rPr lang="en-US" altLang="zh-CN" sz="2400" dirty="0"/>
              <a:t>)-f</a:t>
            </a:r>
            <a:r>
              <a:rPr lang="en-US" altLang="zh-CN" sz="2400" baseline="-25000" dirty="0"/>
              <a:t>0</a:t>
            </a:r>
            <a:r>
              <a:rPr lang="en-US" altLang="zh-CN" sz="2400" dirty="0"/>
              <a:t>(980) mixing </a:t>
            </a:r>
            <a:r>
              <a:rPr lang="en-US" altLang="zh-CN" sz="2400" dirty="0" smtClean="0"/>
              <a:t>using 225 million J/</a:t>
            </a:r>
            <a:r>
              <a:rPr lang="el-GR" altLang="zh-CN" sz="2400" dirty="0" smtClean="0"/>
              <a:t>ψ</a:t>
            </a:r>
            <a:r>
              <a:rPr lang="en-US" altLang="zh-CN" sz="2400" dirty="0" smtClean="0"/>
              <a:t> events and 106 million </a:t>
            </a:r>
            <a:r>
              <a:rPr lang="el-GR" altLang="zh-CN" sz="2400" dirty="0" smtClean="0"/>
              <a:t>ψ′</a:t>
            </a:r>
            <a:r>
              <a:rPr lang="en-US" altLang="zh-CN" sz="2400" dirty="0" smtClean="0"/>
              <a:t> </a:t>
            </a:r>
            <a:r>
              <a:rPr lang="en-US" altLang="zh-CN" sz="2400" dirty="0" smtClean="0"/>
              <a:t>events</a:t>
            </a:r>
            <a:br>
              <a:rPr lang="en-US" altLang="zh-CN" sz="2400" dirty="0" smtClean="0"/>
            </a:br>
            <a:r>
              <a:rPr lang="en-US" altLang="zh-CN" sz="2000" dirty="0" smtClean="0"/>
              <a:t>(suggested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by</a:t>
            </a:r>
            <a:r>
              <a:rPr lang="zh-CN" altLang="en-US" sz="2000" dirty="0" smtClean="0"/>
              <a:t> </a:t>
            </a:r>
            <a:r>
              <a:rPr lang="en-US" altLang="zh-CN" sz="2000" i="1" dirty="0" smtClean="0"/>
              <a:t>Wu,</a:t>
            </a:r>
            <a:r>
              <a:rPr lang="zh-CN" altLang="en-US" sz="2000" i="1" dirty="0" smtClean="0"/>
              <a:t> </a:t>
            </a:r>
            <a:r>
              <a:rPr lang="en-US" altLang="zh-CN" sz="2000" i="1" dirty="0" smtClean="0"/>
              <a:t>Zhao,</a:t>
            </a:r>
            <a:r>
              <a:rPr lang="zh-CN" altLang="en-US" sz="2000" i="1" dirty="0" smtClean="0"/>
              <a:t> </a:t>
            </a:r>
            <a:r>
              <a:rPr lang="en-US" altLang="zh-CN" sz="2000" i="1" dirty="0" smtClean="0"/>
              <a:t>and</a:t>
            </a:r>
            <a:r>
              <a:rPr lang="zh-CN" altLang="en-US" sz="2000" i="1" dirty="0" smtClean="0"/>
              <a:t> </a:t>
            </a:r>
            <a:r>
              <a:rPr lang="en-US" altLang="zh-CN" sz="2000" i="1" dirty="0" smtClean="0"/>
              <a:t>Zou,</a:t>
            </a:r>
            <a:r>
              <a:rPr lang="zh-CN" altLang="en-US" sz="2000" i="1" dirty="0" smtClean="0"/>
              <a:t> </a:t>
            </a:r>
            <a:r>
              <a:rPr lang="is-IS" altLang="zh-CN" sz="2000" i="1" dirty="0"/>
              <a:t>PRD 75, 114012 (2007</a:t>
            </a:r>
            <a:r>
              <a:rPr lang="is-IS" altLang="zh-CN" sz="2000" i="1" dirty="0" smtClean="0"/>
              <a:t>)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)</a:t>
            </a:r>
          </a:p>
          <a:p>
            <a:pPr algn="l"/>
            <a:endParaRPr lang="en-US" altLang="zh-CN" sz="2400" dirty="0"/>
          </a:p>
          <a:p>
            <a:pPr lvl="1"/>
            <a:endParaRPr lang="en-US" altLang="zh-CN" sz="2400" dirty="0"/>
          </a:p>
          <a:p>
            <a:endParaRPr lang="en-US" altLang="zh-CN" sz="2400" dirty="0" smtClean="0"/>
          </a:p>
          <a:p>
            <a:endParaRPr lang="en-US" altLang="zh-CN" sz="2400" dirty="0"/>
          </a:p>
          <a:p>
            <a:r>
              <a:rPr lang="en-US" altLang="zh-CN" sz="2400" dirty="0"/>
              <a:t>N</a:t>
            </a:r>
            <a:r>
              <a:rPr lang="en-US" altLang="zh-CN" sz="2400" dirty="0" smtClean="0"/>
              <a:t>o affirmative experimental result for </a:t>
            </a:r>
            <a:r>
              <a:rPr lang="en-US" altLang="zh-CN" sz="2400" dirty="0" smtClean="0"/>
              <a:t/>
            </a:r>
            <a:br>
              <a:rPr lang="en-US" altLang="zh-CN" sz="2400" dirty="0" smtClean="0"/>
            </a:br>
            <a:r>
              <a:rPr lang="en-US" altLang="zh-CN" sz="2400" dirty="0" smtClean="0"/>
              <a:t>almost </a:t>
            </a:r>
            <a:r>
              <a:rPr lang="en-US" altLang="zh-CN" sz="2400" dirty="0" smtClean="0"/>
              <a:t>40 years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on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the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magnitude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of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the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mixing</a:t>
            </a:r>
            <a:endParaRPr lang="zh-CN" altLang="en-US" sz="24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445" y="3876227"/>
            <a:ext cx="4110385" cy="122514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357346" y="3764697"/>
            <a:ext cx="2603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</a:rPr>
              <a:t>3.4</a:t>
            </a:r>
            <a:r>
              <a:rPr lang="el-GR" altLang="zh-CN" sz="1600" b="1" dirty="0">
                <a:solidFill>
                  <a:srgbClr val="FF0000"/>
                </a:solidFill>
              </a:rPr>
              <a:t>σ</a:t>
            </a:r>
            <a:endParaRPr lang="en-US" altLang="zh-CN" sz="1600" b="1" dirty="0">
              <a:solidFill>
                <a:srgbClr val="FF0000"/>
              </a:solidFill>
            </a:endParaRPr>
          </a:p>
          <a:p>
            <a:pPr algn="ctr"/>
            <a:r>
              <a:rPr lang="en-US" altLang="zh-CN" sz="1600" b="1" dirty="0">
                <a:solidFill>
                  <a:srgbClr val="FF0000"/>
                </a:solidFill>
              </a:rPr>
              <a:t>&lt; 1.1% @ 90% C.L.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333736" y="4509120"/>
            <a:ext cx="2603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</a:rPr>
              <a:t>1.9</a:t>
            </a:r>
            <a:r>
              <a:rPr lang="el-GR" altLang="zh-CN" sz="1600" b="1" dirty="0">
                <a:solidFill>
                  <a:srgbClr val="FF0000"/>
                </a:solidFill>
              </a:rPr>
              <a:t>σ</a:t>
            </a:r>
            <a:endParaRPr lang="en-US" altLang="zh-CN" sz="1600" b="1" dirty="0">
              <a:solidFill>
                <a:srgbClr val="FF0000"/>
              </a:solidFill>
            </a:endParaRPr>
          </a:p>
          <a:p>
            <a:pPr algn="ctr"/>
            <a:r>
              <a:rPr lang="en-US" altLang="zh-CN" sz="1600" b="1" dirty="0">
                <a:solidFill>
                  <a:srgbClr val="FF0000"/>
                </a:solidFill>
              </a:rPr>
              <a:t>&lt; 1.0% @ 90% C.L.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3165" y="3991162"/>
            <a:ext cx="2027307" cy="181410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906888" y="3632974"/>
            <a:ext cx="20847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>
                <a:solidFill>
                  <a:srgbClr val="0070C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PRD83</a:t>
            </a:r>
            <a:r>
              <a:rPr lang="en-US" altLang="zh-CN" sz="1600" b="1" i="1" dirty="0">
                <a:solidFill>
                  <a:srgbClr val="0070C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altLang="zh-CN" sz="1600" b="1" i="1" dirty="0" smtClean="0">
                <a:solidFill>
                  <a:srgbClr val="0070C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032003</a:t>
            </a:r>
            <a:r>
              <a:rPr lang="zh-CN" altLang="en-US" sz="1600" b="1" i="1" dirty="0" smtClean="0">
                <a:solidFill>
                  <a:srgbClr val="0070C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1600" b="1" i="1" dirty="0" smtClean="0">
                <a:solidFill>
                  <a:srgbClr val="0070C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(2011)</a:t>
            </a:r>
            <a:endParaRPr lang="zh-CN" altLang="en-US" sz="1600" b="1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July 30, 2018, Weihai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54374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269" y="981075"/>
            <a:ext cx="8485187" cy="55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Text Box 7"/>
          <p:cNvSpPr txBox="1">
            <a:spLocks noChangeArrowheads="1"/>
          </p:cNvSpPr>
          <p:nvPr/>
        </p:nvSpPr>
        <p:spPr bwMode="auto">
          <a:xfrm>
            <a:off x="250825" y="4652963"/>
            <a:ext cx="1368425" cy="8302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rgbClr val="FF0000"/>
                </a:solidFill>
              </a:rPr>
              <a:t>BESIII detector</a:t>
            </a:r>
          </a:p>
        </p:txBody>
      </p:sp>
      <p:sp>
        <p:nvSpPr>
          <p:cNvPr id="4101" name="Line 8"/>
          <p:cNvSpPr>
            <a:spLocks noChangeShapeType="1"/>
          </p:cNvSpPr>
          <p:nvPr/>
        </p:nvSpPr>
        <p:spPr bwMode="auto">
          <a:xfrm flipV="1">
            <a:off x="882650" y="3848100"/>
            <a:ext cx="1241425" cy="8413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b="1"/>
          </a:p>
        </p:txBody>
      </p:sp>
      <p:sp>
        <p:nvSpPr>
          <p:cNvPr id="4102" name="Text Box 9"/>
          <p:cNvSpPr txBox="1">
            <a:spLocks noChangeArrowheads="1"/>
          </p:cNvSpPr>
          <p:nvPr/>
        </p:nvSpPr>
        <p:spPr bwMode="auto">
          <a:xfrm>
            <a:off x="7340600" y="2420938"/>
            <a:ext cx="1003300" cy="4619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rgbClr val="FF0000"/>
                </a:solidFill>
              </a:rPr>
              <a:t>LINAC</a:t>
            </a:r>
          </a:p>
        </p:txBody>
      </p:sp>
      <p:sp>
        <p:nvSpPr>
          <p:cNvPr id="4103" name="Line 10"/>
          <p:cNvSpPr>
            <a:spLocks noChangeShapeType="1"/>
          </p:cNvSpPr>
          <p:nvPr/>
        </p:nvSpPr>
        <p:spPr bwMode="auto">
          <a:xfrm flipH="1" flipV="1">
            <a:off x="6884988" y="1989138"/>
            <a:ext cx="782637" cy="4175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b="1"/>
          </a:p>
        </p:txBody>
      </p:sp>
      <p:sp>
        <p:nvSpPr>
          <p:cNvPr id="4104" name="Text Box 13"/>
          <p:cNvSpPr txBox="1">
            <a:spLocks noChangeArrowheads="1"/>
          </p:cNvSpPr>
          <p:nvPr/>
        </p:nvSpPr>
        <p:spPr bwMode="auto">
          <a:xfrm>
            <a:off x="5646526" y="3933056"/>
            <a:ext cx="3173946" cy="120032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b="1" dirty="0">
                <a:solidFill>
                  <a:srgbClr val="FF0000"/>
                </a:solidFill>
                <a:sym typeface="SymbolPS" pitchFamily="18" charset="2"/>
              </a:rPr>
              <a:t>2004: started BEPCII upgrade,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b="1" dirty="0">
                <a:solidFill>
                  <a:srgbClr val="FF0000"/>
                </a:solidFill>
                <a:sym typeface="SymbolPS" pitchFamily="18" charset="2"/>
              </a:rPr>
              <a:t>            BESIII construction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b="1" dirty="0">
                <a:solidFill>
                  <a:srgbClr val="FF0000"/>
                </a:solidFill>
                <a:sym typeface="SymbolPS" pitchFamily="18" charset="2"/>
              </a:rPr>
              <a:t>2008: test run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b="1" dirty="0">
                <a:solidFill>
                  <a:srgbClr val="FF0000"/>
                </a:solidFill>
                <a:sym typeface="SymbolPS" pitchFamily="18" charset="2"/>
              </a:rPr>
              <a:t>2009 - now: BESIII physics run   </a:t>
            </a:r>
          </a:p>
        </p:txBody>
      </p:sp>
      <p:sp>
        <p:nvSpPr>
          <p:cNvPr id="4105" name="Rectangle 2"/>
          <p:cNvSpPr>
            <a:spLocks noChangeArrowheads="1"/>
          </p:cNvSpPr>
          <p:nvPr/>
        </p:nvSpPr>
        <p:spPr bwMode="auto">
          <a:xfrm>
            <a:off x="71438" y="115888"/>
            <a:ext cx="88582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b="1"/>
              <a:t> Beijing Electron Positron Collider (BEPC)</a:t>
            </a:r>
          </a:p>
        </p:txBody>
      </p:sp>
      <p:sp>
        <p:nvSpPr>
          <p:cNvPr id="11" name="椭圆 10"/>
          <p:cNvSpPr/>
          <p:nvPr/>
        </p:nvSpPr>
        <p:spPr bwMode="auto">
          <a:xfrm>
            <a:off x="53975" y="949325"/>
            <a:ext cx="4786313" cy="679450"/>
          </a:xfrm>
          <a:prstGeom prst="ellipse">
            <a:avLst/>
          </a:prstGeom>
          <a:solidFill>
            <a:schemeClr val="accent6">
              <a:lumMod val="10000"/>
              <a:lumOff val="9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zh-CN" altLang="en-US" b="1">
              <a:latin typeface="Arial" charset="0"/>
              <a:ea typeface="宋体" charset="-122"/>
            </a:endParaRPr>
          </a:p>
        </p:txBody>
      </p:sp>
      <p:sp>
        <p:nvSpPr>
          <p:cNvPr id="4107" name="Text Box 14"/>
          <p:cNvSpPr txBox="1">
            <a:spLocks noChangeArrowheads="1"/>
          </p:cNvSpPr>
          <p:nvPr/>
        </p:nvSpPr>
        <p:spPr bwMode="auto">
          <a:xfrm>
            <a:off x="433388" y="1060450"/>
            <a:ext cx="3706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rgbClr val="FF0000"/>
                </a:solidFill>
              </a:rPr>
              <a:t>beam energy: 1.0 – 2.3 GeV          </a:t>
            </a:r>
          </a:p>
        </p:txBody>
      </p:sp>
      <p:sp>
        <p:nvSpPr>
          <p:cNvPr id="13" name="弧形 12"/>
          <p:cNvSpPr/>
          <p:nvPr/>
        </p:nvSpPr>
        <p:spPr>
          <a:xfrm rot="15996338">
            <a:off x="3453607" y="1112044"/>
            <a:ext cx="1719262" cy="4508500"/>
          </a:xfrm>
          <a:prstGeom prst="arc">
            <a:avLst>
              <a:gd name="adj1" fmla="val 16198834"/>
              <a:gd name="adj2" fmla="val 131685"/>
            </a:avLst>
          </a:prstGeom>
          <a:ln w="5715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 b="1"/>
          </a:p>
        </p:txBody>
      </p:sp>
      <p:sp>
        <p:nvSpPr>
          <p:cNvPr id="14" name="弧形 13"/>
          <p:cNvSpPr/>
          <p:nvPr/>
        </p:nvSpPr>
        <p:spPr>
          <a:xfrm rot="9468705">
            <a:off x="2271713" y="2474913"/>
            <a:ext cx="3363912" cy="2274887"/>
          </a:xfrm>
          <a:prstGeom prst="arc">
            <a:avLst>
              <a:gd name="adj1" fmla="val 14939269"/>
              <a:gd name="adj2" fmla="val 0"/>
            </a:avLst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 b="1"/>
          </a:p>
        </p:txBody>
      </p:sp>
      <p:sp>
        <p:nvSpPr>
          <p:cNvPr id="15" name="爆炸形 1 14"/>
          <p:cNvSpPr/>
          <p:nvPr/>
        </p:nvSpPr>
        <p:spPr>
          <a:xfrm>
            <a:off x="1905000" y="3594100"/>
            <a:ext cx="533400" cy="508000"/>
          </a:xfrm>
          <a:prstGeom prst="irregularSeal1">
            <a:avLst/>
          </a:prstGeom>
          <a:solidFill>
            <a:srgbClr val="FF99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b="1"/>
          </a:p>
        </p:txBody>
      </p:sp>
      <p:sp>
        <p:nvSpPr>
          <p:cNvPr id="4111" name="TextBox 15"/>
          <p:cNvSpPr txBox="1">
            <a:spLocks noChangeArrowheads="1"/>
          </p:cNvSpPr>
          <p:nvPr/>
        </p:nvSpPr>
        <p:spPr bwMode="auto">
          <a:xfrm>
            <a:off x="1828800" y="2635250"/>
            <a:ext cx="5238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800" b="1">
                <a:solidFill>
                  <a:srgbClr val="FF0000"/>
                </a:solidFill>
                <a:latin typeface="Arial" pitchFamily="34" charset="0"/>
              </a:rPr>
              <a:t>e</a:t>
            </a:r>
            <a:r>
              <a:rPr lang="en-US" altLang="zh-CN" sz="2800" b="1" baseline="30000">
                <a:solidFill>
                  <a:srgbClr val="FF0000"/>
                </a:solidFill>
                <a:latin typeface="Arial" pitchFamily="34" charset="0"/>
              </a:rPr>
              <a:t>+</a:t>
            </a:r>
            <a:endParaRPr lang="zh-CN" altLang="en-US" sz="2800" b="1" baseline="3000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4112" name="TextBox 15"/>
          <p:cNvSpPr txBox="1">
            <a:spLocks noChangeArrowheads="1"/>
          </p:cNvSpPr>
          <p:nvPr/>
        </p:nvSpPr>
        <p:spPr bwMode="auto">
          <a:xfrm>
            <a:off x="2176463" y="4491038"/>
            <a:ext cx="4651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800" b="1">
                <a:solidFill>
                  <a:srgbClr val="FF0000"/>
                </a:solidFill>
                <a:latin typeface="Arial" pitchFamily="34" charset="0"/>
              </a:rPr>
              <a:t>e</a:t>
            </a:r>
            <a:r>
              <a:rPr lang="en-US" altLang="zh-CN" sz="2800" b="1" baseline="30000">
                <a:solidFill>
                  <a:srgbClr val="FF0000"/>
                </a:solidFill>
                <a:latin typeface="Arial" pitchFamily="34" charset="0"/>
              </a:rPr>
              <a:t>-</a:t>
            </a:r>
            <a:endParaRPr lang="zh-CN" altLang="en-US" sz="2800" b="1" baseline="3000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7" name="Rectangle 13"/>
          <p:cNvSpPr txBox="1">
            <a:spLocks noChangeArrowheads="1"/>
          </p:cNvSpPr>
          <p:nvPr/>
        </p:nvSpPr>
        <p:spPr bwMode="auto">
          <a:xfrm>
            <a:off x="5093022" y="5192549"/>
            <a:ext cx="3727450" cy="136584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1800" b="1" dirty="0">
                <a:ea typeface="Arial Unicode MS" pitchFamily="34" charset="-122"/>
                <a:cs typeface="Arial Unicode MS" pitchFamily="34" charset="-122"/>
              </a:rPr>
              <a:t>1989-2004  (BEPC): </a:t>
            </a:r>
          </a:p>
          <a:p>
            <a:pPr>
              <a:buFontTx/>
              <a:buNone/>
            </a:pPr>
            <a:r>
              <a:rPr lang="en-US" altLang="zh-CN" sz="1800" b="1" dirty="0">
                <a:ea typeface="Arial Unicode MS" pitchFamily="34" charset="-122"/>
                <a:cs typeface="Arial Unicode MS" pitchFamily="34" charset="-122"/>
              </a:rPr>
              <a:t>            </a:t>
            </a:r>
            <a:r>
              <a:rPr lang="en-US" altLang="zh-CN" sz="1800" b="1" dirty="0" err="1">
                <a:ea typeface="Arial Unicode MS" pitchFamily="34" charset="-122"/>
                <a:cs typeface="Arial Unicode MS" pitchFamily="34" charset="-122"/>
              </a:rPr>
              <a:t>L</a:t>
            </a:r>
            <a:r>
              <a:rPr lang="en-US" altLang="zh-CN" sz="1800" b="1" baseline="-25000" dirty="0" err="1">
                <a:ea typeface="Arial Unicode MS" pitchFamily="34" charset="-122"/>
                <a:cs typeface="Arial Unicode MS" pitchFamily="34" charset="-122"/>
              </a:rPr>
              <a:t>peak</a:t>
            </a:r>
            <a:r>
              <a:rPr lang="en-US" altLang="zh-CN" sz="1800" b="1" dirty="0">
                <a:ea typeface="Arial Unicode MS" pitchFamily="34" charset="-122"/>
                <a:cs typeface="Arial Unicode MS" pitchFamily="34" charset="-122"/>
              </a:rPr>
              <a:t>=1.0x10</a:t>
            </a:r>
            <a:r>
              <a:rPr lang="en-US" altLang="zh-CN" sz="1800" b="1" baseline="30000" dirty="0">
                <a:ea typeface="Arial Unicode MS" pitchFamily="34" charset="-122"/>
                <a:cs typeface="Arial Unicode MS" pitchFamily="34" charset="-122"/>
              </a:rPr>
              <a:t>31</a:t>
            </a:r>
            <a:r>
              <a:rPr lang="en-US" altLang="zh-CN" sz="1800" b="1" dirty="0">
                <a:ea typeface="Arial Unicode MS" pitchFamily="34" charset="-122"/>
                <a:cs typeface="Arial Unicode MS" pitchFamily="34" charset="-122"/>
              </a:rPr>
              <a:t> /cm</a:t>
            </a:r>
            <a:r>
              <a:rPr lang="en-US" altLang="zh-CN" sz="1800" b="1" baseline="30000" dirty="0">
                <a:ea typeface="Arial Unicode MS" pitchFamily="34" charset="-122"/>
                <a:cs typeface="Arial Unicode MS" pitchFamily="34" charset="-122"/>
              </a:rPr>
              <a:t>2</a:t>
            </a:r>
            <a:r>
              <a:rPr lang="en-US" altLang="zh-CN" sz="1800" b="1" dirty="0">
                <a:ea typeface="Arial Unicode MS" pitchFamily="34" charset="-122"/>
                <a:cs typeface="Arial Unicode MS" pitchFamily="34" charset="-122"/>
              </a:rPr>
              <a:t>s </a:t>
            </a:r>
          </a:p>
          <a:p>
            <a:r>
              <a:rPr lang="en-US" altLang="zh-CN" sz="1800" b="1" dirty="0">
                <a:ea typeface="Arial Unicode MS" pitchFamily="34" charset="-122"/>
                <a:cs typeface="Arial Unicode MS" pitchFamily="34" charset="-122"/>
              </a:rPr>
              <a:t>2009-now (BEPCII):   </a:t>
            </a:r>
          </a:p>
          <a:p>
            <a:pPr>
              <a:buFontTx/>
              <a:buNone/>
            </a:pPr>
            <a:r>
              <a:rPr lang="en-US" altLang="zh-CN" sz="1800" b="1" dirty="0">
                <a:ea typeface="Arial Unicode MS" pitchFamily="34" charset="-122"/>
                <a:cs typeface="Arial Unicode MS" pitchFamily="34" charset="-122"/>
              </a:rPr>
              <a:t>      </a:t>
            </a:r>
            <a:r>
              <a:rPr lang="en-US" altLang="zh-CN" sz="1800" b="1" dirty="0" smtClean="0"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1800" b="1" dirty="0" err="1" smtClean="0">
                <a:ea typeface="Arial Unicode MS" pitchFamily="34" charset="-122"/>
                <a:cs typeface="Arial Unicode MS" pitchFamily="34" charset="-122"/>
              </a:rPr>
              <a:t>L</a:t>
            </a:r>
            <a:r>
              <a:rPr lang="en-US" altLang="zh-CN" sz="1800" b="1" baseline="-25000" dirty="0" err="1" smtClean="0">
                <a:ea typeface="Arial Unicode MS" pitchFamily="34" charset="-122"/>
                <a:cs typeface="Arial Unicode MS" pitchFamily="34" charset="-122"/>
              </a:rPr>
              <a:t>peak</a:t>
            </a:r>
            <a:r>
              <a:rPr lang="en-US" altLang="zh-CN" sz="1800" b="1" dirty="0" smtClean="0">
                <a:ea typeface="Arial Unicode MS" pitchFamily="34" charset="-122"/>
                <a:cs typeface="Arial Unicode MS" pitchFamily="34" charset="-122"/>
              </a:rPr>
              <a:t>= 1.0 x10</a:t>
            </a:r>
            <a:r>
              <a:rPr lang="en-US" altLang="zh-CN" sz="1800" b="1" baseline="30000" dirty="0" smtClean="0">
                <a:ea typeface="Arial Unicode MS" pitchFamily="34" charset="-122"/>
                <a:cs typeface="Arial Unicode MS" pitchFamily="34" charset="-122"/>
              </a:rPr>
              <a:t>33</a:t>
            </a:r>
            <a:r>
              <a:rPr lang="en-US" altLang="zh-CN" sz="1800" b="1" dirty="0" smtClean="0">
                <a:ea typeface="Arial Unicode MS" pitchFamily="34" charset="-122"/>
                <a:cs typeface="Arial Unicode MS" pitchFamily="34" charset="-122"/>
              </a:rPr>
              <a:t>/cm</a:t>
            </a:r>
            <a:r>
              <a:rPr lang="en-US" altLang="zh-CN" sz="1800" b="1" baseline="30000" dirty="0" smtClean="0">
                <a:ea typeface="Arial Unicode MS" pitchFamily="34" charset="-122"/>
                <a:cs typeface="Arial Unicode MS" pitchFamily="34" charset="-122"/>
              </a:rPr>
              <a:t>2</a:t>
            </a:r>
            <a:r>
              <a:rPr lang="en-US" altLang="zh-CN" sz="1800" b="1" dirty="0" smtClean="0">
                <a:ea typeface="Arial Unicode MS" pitchFamily="34" charset="-122"/>
                <a:cs typeface="Arial Unicode MS" pitchFamily="34" charset="-122"/>
              </a:rPr>
              <a:t>(4/5/2016)</a:t>
            </a:r>
            <a:endParaRPr lang="en-US" altLang="zh-CN" sz="1800" b="1" dirty="0"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July 30, 2018, Weihai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74778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91111-F6B5-47C7-93B2-05592815FB1D}" type="slidenum">
              <a:rPr lang="zh-CN" altLang="en-US" smtClean="0"/>
              <a:pPr/>
              <a:t>30</a:t>
            </a:fld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349022" y="1569180"/>
            <a:ext cx="8326437" cy="3041650"/>
          </a:xfrm>
        </p:spPr>
        <p:txBody>
          <a:bodyPr/>
          <a:lstStyle/>
          <a:p>
            <a:r>
              <a:rPr lang="en-US" altLang="zh-CN" dirty="0" smtClean="0"/>
              <a:t>With 1.3 billion J/</a:t>
            </a:r>
            <a:r>
              <a:rPr lang="el-GR" altLang="zh-CN" dirty="0"/>
              <a:t>ψ</a:t>
            </a:r>
            <a:r>
              <a:rPr lang="en-US" altLang="zh-CN" dirty="0"/>
              <a:t> </a:t>
            </a:r>
            <a:r>
              <a:rPr lang="en-US" altLang="zh-CN" dirty="0" smtClean="0"/>
              <a:t>and 450 million </a:t>
            </a:r>
            <a:r>
              <a:rPr lang="el-GR" altLang="zh-CN" dirty="0" smtClean="0"/>
              <a:t>ψ′</a:t>
            </a:r>
            <a:r>
              <a:rPr lang="en-US" altLang="zh-CN" dirty="0" smtClean="0"/>
              <a:t>, </a:t>
            </a:r>
            <a:r>
              <a:rPr lang="en-US" altLang="zh-CN" b="1" dirty="0" smtClean="0">
                <a:solidFill>
                  <a:srgbClr val="FF0000"/>
                </a:solidFill>
              </a:rPr>
              <a:t>a</a:t>
            </a:r>
            <a:r>
              <a:rPr lang="en-US" altLang="zh-CN" b="1" baseline="-25000" dirty="0" smtClean="0">
                <a:solidFill>
                  <a:srgbClr val="FF0000"/>
                </a:solidFill>
              </a:rPr>
              <a:t>0</a:t>
            </a:r>
            <a:r>
              <a:rPr lang="en-US" altLang="zh-CN" b="1" dirty="0" smtClean="0">
                <a:solidFill>
                  <a:srgbClr val="FF0000"/>
                </a:solidFill>
              </a:rPr>
              <a:t>(980)-f</a:t>
            </a:r>
            <a:r>
              <a:rPr lang="en-US" altLang="zh-CN" b="1" baseline="-25000" dirty="0" smtClean="0">
                <a:solidFill>
                  <a:srgbClr val="FF0000"/>
                </a:solidFill>
              </a:rPr>
              <a:t>0</a:t>
            </a:r>
            <a:r>
              <a:rPr lang="en-US" altLang="zh-CN" b="1" dirty="0" smtClean="0">
                <a:solidFill>
                  <a:srgbClr val="FF0000"/>
                </a:solidFill>
              </a:rPr>
              <a:t>(980) mixing is observed for the first time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235" y="2944641"/>
            <a:ext cx="5785548" cy="17049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637" y="4966801"/>
            <a:ext cx="1974265" cy="136270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851" y="4973447"/>
            <a:ext cx="1914439" cy="1356062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>
            <a:off x="384162" y="4218006"/>
            <a:ext cx="297482" cy="755441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>
            <a:off x="636382" y="4209603"/>
            <a:ext cx="1995045" cy="9002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548994" y="6402814"/>
            <a:ext cx="42527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 smtClean="0">
                <a:solidFill>
                  <a:srgbClr val="0070C0"/>
                </a:solidFill>
              </a:rPr>
              <a:t>from</a:t>
            </a:r>
            <a:r>
              <a:rPr lang="zh-CN" altLang="en-US" sz="1600" b="1" dirty="0" smtClean="0">
                <a:solidFill>
                  <a:srgbClr val="0070C0"/>
                </a:solidFill>
              </a:rPr>
              <a:t> </a:t>
            </a:r>
            <a:r>
              <a:rPr lang="en-US" altLang="zh-CN" sz="1600" b="1" i="1" dirty="0" smtClean="0">
                <a:solidFill>
                  <a:srgbClr val="0070C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PRD </a:t>
            </a:r>
            <a:r>
              <a:rPr lang="en-US" altLang="zh-CN" sz="1600" b="1" i="1" dirty="0">
                <a:solidFill>
                  <a:srgbClr val="0070C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75, </a:t>
            </a:r>
            <a:r>
              <a:rPr lang="en-US" altLang="zh-CN" sz="1600" b="1" i="1" dirty="0" smtClean="0">
                <a:solidFill>
                  <a:srgbClr val="0070C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114012</a:t>
            </a:r>
            <a:r>
              <a:rPr lang="zh-CN" altLang="en-US" sz="1600" b="1" i="1" dirty="0" smtClean="0">
                <a:solidFill>
                  <a:srgbClr val="0070C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1600" b="1" i="1" dirty="0" smtClean="0">
                <a:solidFill>
                  <a:srgbClr val="0070C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(2007)</a:t>
            </a:r>
            <a:endParaRPr lang="zh-CN" altLang="en-US" sz="1600" b="1" i="1" dirty="0">
              <a:solidFill>
                <a:srgbClr val="0070C0"/>
              </a:solidFill>
              <a:latin typeface="Calibri" panose="020F0502020204030204" pitchFamily="34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379692" y="4373756"/>
            <a:ext cx="3002972" cy="1749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8" name="矩形 17"/>
          <p:cNvSpPr/>
          <p:nvPr/>
        </p:nvSpPr>
        <p:spPr>
          <a:xfrm>
            <a:off x="4512241" y="4368449"/>
            <a:ext cx="1400135" cy="1787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9" name="文本框 18"/>
          <p:cNvSpPr txBox="1"/>
          <p:nvPr/>
        </p:nvSpPr>
        <p:spPr>
          <a:xfrm>
            <a:off x="2533055" y="4564110"/>
            <a:ext cx="884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7.4</a:t>
            </a:r>
            <a:r>
              <a:rPr lang="el-GR" altLang="zh-CN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endParaRPr lang="zh-CN" alt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801772" y="4564110"/>
            <a:ext cx="884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5.5</a:t>
            </a:r>
            <a:r>
              <a:rPr lang="el-GR" altLang="zh-CN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endParaRPr lang="zh-CN" alt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1954" y="2863222"/>
            <a:ext cx="3014618" cy="2317302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692" y="25520"/>
            <a:ext cx="5895820" cy="13362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2" name="矩形 31"/>
          <p:cNvSpPr/>
          <p:nvPr/>
        </p:nvSpPr>
        <p:spPr>
          <a:xfrm>
            <a:off x="4512240" y="5674022"/>
            <a:ext cx="43692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i="1" dirty="0">
                <a:solidFill>
                  <a:srgbClr val="FF0000"/>
                </a:solidFill>
                <a:latin typeface="Helvetica" panose="020B0604020202020204" pitchFamily="34" charset="0"/>
              </a:rPr>
              <a:t>Observed mixing between two light scalar mesons may help constrain their internal structure.</a:t>
            </a:r>
            <a:endParaRPr lang="zh-CN" altLang="en-US" b="1" i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08211" y="5082859"/>
            <a:ext cx="2403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statistical significance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July 30, 2018, Weihai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68142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73070" y="1196752"/>
            <a:ext cx="7354942" cy="1109935"/>
          </a:xfrm>
        </p:spPr>
        <p:txBody>
          <a:bodyPr/>
          <a:lstStyle/>
          <a:p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charmed</a:t>
            </a:r>
            <a:r>
              <a:rPr lang="zh-CN" altLang="en-US" dirty="0" smtClean="0"/>
              <a:t> </a:t>
            </a:r>
            <a:r>
              <a:rPr lang="en-US" altLang="zh-CN" dirty="0" smtClean="0"/>
              <a:t>meson</a:t>
            </a:r>
            <a:r>
              <a:rPr lang="zh-CN" altLang="en-US" dirty="0" smtClean="0"/>
              <a:t> </a:t>
            </a:r>
            <a:r>
              <a:rPr lang="en-US" altLang="zh-CN" dirty="0" smtClean="0"/>
              <a:t>decays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July 30, 2018, Weihai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90085" y="2132856"/>
                <a:ext cx="7447232" cy="12715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571500" indent="-571500" algn="l">
                  <a:buFont typeface="Arial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latin typeface="Cambria Math" charset="0"/>
                          </a:rPr>
                          <m:t>𝐷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charset="0"/>
                          </a:rPr>
                          <m:t>(</m:t>
                        </m:r>
                        <m:r>
                          <a:rPr kumimoji="1" lang="en-US" altLang="zh-CN" sz="2400" b="0" i="1" smtClean="0">
                            <a:latin typeface="Cambria Math" charset="0"/>
                          </a:rPr>
                          <m:t>𝑠</m:t>
                        </m:r>
                        <m:r>
                          <a:rPr kumimoji="1" lang="en-US" altLang="zh-CN" sz="2400" b="0" i="1" smtClean="0">
                            <a:latin typeface="Cambria Math" charset="0"/>
                          </a:rPr>
                          <m:t>)</m:t>
                        </m:r>
                      </m:sub>
                    </m:sSub>
                  </m:oMath>
                </a14:m>
                <a:r>
                  <a:rPr kumimoji="1" lang="zh-CN" altLang="en-US" sz="2400" dirty="0" smtClean="0"/>
                  <a:t> </a:t>
                </a:r>
                <a:r>
                  <a:rPr kumimoji="1" lang="en-US" altLang="zh-CN" sz="2400" dirty="0" smtClean="0"/>
                  <a:t>purely</a:t>
                </a:r>
                <a:r>
                  <a:rPr kumimoji="1" lang="zh-CN" altLang="en-US" sz="2400" dirty="0" smtClean="0"/>
                  <a:t> </a:t>
                </a:r>
                <a:r>
                  <a:rPr kumimoji="1" lang="en-US" altLang="zh-CN" sz="2400" dirty="0" err="1" smtClean="0"/>
                  <a:t>leptonic</a:t>
                </a:r>
                <a:r>
                  <a:rPr kumimoji="1" lang="zh-CN" altLang="en-US" sz="2400" dirty="0" smtClean="0"/>
                  <a:t> </a:t>
                </a:r>
                <a:r>
                  <a:rPr kumimoji="1" lang="en-US" altLang="zh-CN" sz="2400" dirty="0" smtClean="0"/>
                  <a:t>decay</a:t>
                </a:r>
                <a:r>
                  <a:rPr kumimoji="1" lang="zh-CN" altLang="en-US" sz="2400" dirty="0" smtClean="0"/>
                  <a:t> </a:t>
                </a:r>
                <a:r>
                  <a:rPr kumimoji="1" lang="en-US" altLang="zh-CN" sz="2400" dirty="0" smtClean="0"/>
                  <a:t>(see</a:t>
                </a:r>
                <a:r>
                  <a:rPr kumimoji="1" lang="zh-CN" altLang="en-US" sz="2400" i="1" dirty="0" smtClean="0"/>
                  <a:t> </a:t>
                </a:r>
                <a:r>
                  <a:rPr kumimoji="1" lang="en-US" altLang="zh-CN" sz="2400" i="1" dirty="0" err="1" smtClean="0"/>
                  <a:t>Shuangshi's</a:t>
                </a:r>
                <a:r>
                  <a:rPr kumimoji="1" lang="zh-CN" altLang="en-US" sz="2400" i="1" dirty="0" smtClean="0"/>
                  <a:t> </a:t>
                </a:r>
                <a:r>
                  <a:rPr kumimoji="1" lang="en-US" altLang="zh-CN" sz="2400" i="1" dirty="0" smtClean="0"/>
                  <a:t>talk</a:t>
                </a:r>
                <a:r>
                  <a:rPr kumimoji="1" lang="en-US" altLang="zh-CN" sz="2400" dirty="0" smtClean="0"/>
                  <a:t>)</a:t>
                </a:r>
              </a:p>
              <a:p>
                <a:pPr marL="571500" indent="-571500">
                  <a:buFont typeface="Arial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kumimoji="1" lang="en-US" altLang="zh-CN" sz="2400" i="1">
                            <a:latin typeface="Cambria Math" charset="0"/>
                          </a:rPr>
                          <m:t>𝐷</m:t>
                        </m:r>
                      </m:e>
                      <m:sub>
                        <m:r>
                          <a:rPr kumimoji="1" lang="en-US" altLang="zh-CN" sz="2400" i="1">
                            <a:latin typeface="Cambria Math" charset="0"/>
                          </a:rPr>
                          <m:t>(</m:t>
                        </m:r>
                        <m:r>
                          <a:rPr kumimoji="1" lang="en-US" altLang="zh-CN" sz="2400" i="1">
                            <a:latin typeface="Cambria Math" charset="0"/>
                          </a:rPr>
                          <m:t>𝑠</m:t>
                        </m:r>
                        <m:r>
                          <a:rPr kumimoji="1" lang="en-US" altLang="zh-CN" sz="2400" i="1">
                            <a:latin typeface="Cambria Math" charset="0"/>
                          </a:rPr>
                          <m:t>)</m:t>
                        </m:r>
                      </m:sub>
                    </m:sSub>
                  </m:oMath>
                </a14:m>
                <a:r>
                  <a:rPr kumimoji="1" lang="zh-CN" altLang="en-US" sz="2400" dirty="0" smtClean="0"/>
                  <a:t> </a:t>
                </a:r>
                <a:r>
                  <a:rPr kumimoji="1" lang="en-US" altLang="zh-CN" sz="2400" dirty="0" smtClean="0"/>
                  <a:t>semi-</a:t>
                </a:r>
                <a:r>
                  <a:rPr kumimoji="1" lang="en-US" altLang="zh-CN" sz="2400" dirty="0" err="1" smtClean="0"/>
                  <a:t>leptonic</a:t>
                </a:r>
                <a:r>
                  <a:rPr kumimoji="1" lang="zh-CN" altLang="en-US" sz="2400" dirty="0" smtClean="0"/>
                  <a:t> </a:t>
                </a:r>
                <a:r>
                  <a:rPr kumimoji="1" lang="en-US" altLang="zh-CN" sz="2400" dirty="0" smtClean="0"/>
                  <a:t>decay</a:t>
                </a:r>
              </a:p>
              <a:p>
                <a:pPr marL="571500" indent="-571500" algn="l">
                  <a:buFont typeface="Arial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kumimoji="1" lang="en-US" altLang="zh-CN" sz="2400" b="0" i="1" smtClean="0">
                            <a:latin typeface="Cambria Math" charset="0"/>
                          </a:rPr>
                          <m:t>𝐷</m:t>
                        </m:r>
                      </m:e>
                      <m:sub>
                        <m:r>
                          <a:rPr kumimoji="1" lang="en-US" altLang="zh-CN" sz="2400" b="0" i="1" smtClean="0">
                            <a:latin typeface="Cambria Math" charset="0"/>
                          </a:rPr>
                          <m:t>𝑠</m:t>
                        </m:r>
                      </m:sub>
                    </m:sSub>
                    <m:r>
                      <a:rPr kumimoji="1" lang="en-US" altLang="zh-CN" sz="2400" b="0" i="1" smtClean="0">
                        <a:latin typeface="Cambria Math" charset="0"/>
                      </a:rPr>
                      <m:t>→</m:t>
                    </m:r>
                    <m:r>
                      <a:rPr kumimoji="1" lang="en-US" altLang="zh-CN" sz="2400" b="0" i="1" smtClean="0">
                        <a:latin typeface="Cambria Math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kumimoji="1" lang="en-US" altLang="zh-CN" sz="2400" b="0" i="1" smtClean="0">
                            <a:latin typeface="Cambria Math" charset="0"/>
                          </a:rPr>
                        </m:ctrlPr>
                      </m:accPr>
                      <m:e>
                        <m:r>
                          <a:rPr kumimoji="1" lang="en-US" altLang="zh-CN" sz="2400" b="0" i="1" smtClean="0">
                            <a:latin typeface="Cambria Math" charset="0"/>
                          </a:rPr>
                          <m:t>𝑛</m:t>
                        </m:r>
                      </m:e>
                    </m:acc>
                  </m:oMath>
                </a14:m>
                <a:endParaRPr kumimoji="1" lang="en-US" sz="2400" dirty="0" smtClean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085" y="2132856"/>
                <a:ext cx="7447232" cy="1271502"/>
              </a:xfrm>
              <a:prstGeom prst="rect">
                <a:avLst/>
              </a:prstGeom>
              <a:blipFill rotWithShape="0">
                <a:blip r:embed="rId2"/>
                <a:stretch>
                  <a:fillRect l="-1064" t="-4327" r="-327" b="-8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xmlns="" id="{D02D4403-E693-524F-BFCA-A463ECAE9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3242791"/>
            <a:ext cx="4442973" cy="3175381"/>
          </a:xfrm>
          <a:prstGeom prst="rect">
            <a:avLst/>
          </a:prstGeom>
        </p:spPr>
      </p:pic>
      <p:cxnSp>
        <p:nvCxnSpPr>
          <p:cNvPr id="9" name="Straight Connector 8"/>
          <p:cNvCxnSpPr>
            <a:cxnSpLocks/>
          </p:cNvCxnSpPr>
          <p:nvPr/>
        </p:nvCxnSpPr>
        <p:spPr>
          <a:xfrm flipV="1">
            <a:off x="5606960" y="4859829"/>
            <a:ext cx="0" cy="1144855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 flipV="1">
            <a:off x="6030487" y="4849438"/>
            <a:ext cx="0" cy="1157651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 flipV="1">
            <a:off x="6901178" y="4849438"/>
            <a:ext cx="0" cy="1136871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5400000">
            <a:off x="6780475" y="5454188"/>
            <a:ext cx="17106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pple Symbols" charset="0"/>
                <a:ea typeface="Apple Symbols" charset="0"/>
                <a:cs typeface="Apple Symbols" charset="0"/>
              </a:rPr>
              <a:t>Particle data group 2015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5122174" y="5736000"/>
                <a:ext cx="473719" cy="30008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latin typeface="Cambria Math" charset="0"/>
                        </a:rPr>
                        <m:t>𝐷</m:t>
                      </m:r>
                      <m:acc>
                        <m:accPr>
                          <m:chr m:val="̅"/>
                          <m:ctrlPr>
                            <a:rPr lang="en-US" sz="1350" i="1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1350" i="1">
                              <a:latin typeface="Cambria Math" charset="0"/>
                            </a:rPr>
                            <m:t>𝐷</m:t>
                          </m:r>
                        </m:e>
                      </m:acc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2174" y="5736000"/>
                <a:ext cx="473719" cy="300082"/>
              </a:xfrm>
              <a:prstGeom prst="rect">
                <a:avLst/>
              </a:prstGeom>
              <a:blipFill rotWithShape="0">
                <a:blip r:embed="rId4"/>
                <a:stretch>
                  <a:fillRect r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012160" y="4725144"/>
                <a:ext cx="731739" cy="300082"/>
              </a:xfrm>
              <a:prstGeom prst="rect">
                <a:avLst/>
              </a:prstGeom>
              <a:noFill/>
            </p:spPr>
            <p:txBody>
              <a:bodyPr wrap="none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35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1350" i="1">
                              <a:latin typeface="Cambria Math" charset="0"/>
                            </a:rPr>
                            <m:t>𝐷</m:t>
                          </m:r>
                        </m:e>
                        <m:sub>
                          <m:r>
                            <a:rPr lang="en-US" sz="1350" i="1">
                              <a:latin typeface="Cambria Math" charset="0"/>
                            </a:rPr>
                            <m:t>𝑆</m:t>
                          </m:r>
                        </m:sub>
                        <m:sup>
                          <m:r>
                            <a:rPr lang="en-US" sz="1350" i="1">
                              <a:latin typeface="Cambria Math" charset="0"/>
                            </a:rPr>
                            <m:t>−</m:t>
                          </m:r>
                          <m:r>
                            <a:rPr lang="en-US" sz="135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sSubSup>
                        <m:sSubSupPr>
                          <m:ctrlPr>
                            <a:rPr lang="en-US" sz="1350" i="1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1350" i="1">
                              <a:latin typeface="Cambria Math" charset="0"/>
                            </a:rPr>
                            <m:t>𝐷</m:t>
                          </m:r>
                        </m:e>
                        <m:sub>
                          <m:r>
                            <a:rPr lang="en-US" sz="1350" i="1">
                              <a:latin typeface="Cambria Math" charset="0"/>
                            </a:rPr>
                            <m:t>𝑆</m:t>
                          </m:r>
                        </m:sub>
                        <m:sup>
                          <m:r>
                            <a:rPr lang="en-US" sz="1350" i="1">
                              <a:latin typeface="Cambria Math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160" y="4725144"/>
                <a:ext cx="731739" cy="30008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6424023" y="5735487"/>
                <a:ext cx="592342" cy="30059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35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35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Λ</m:t>
                          </m:r>
                        </m:e>
                        <m:sub>
                          <m:r>
                            <a:rPr lang="en-US" sz="1350" i="1">
                              <a:latin typeface="Cambria Math" charset="0"/>
                            </a:rPr>
                            <m:t>𝑐</m:t>
                          </m:r>
                        </m:sub>
                      </m:sSub>
                      <m:sSub>
                        <m:sSubPr>
                          <m:ctrlPr>
                            <a:rPr lang="en-US" sz="1350" i="1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1350" i="1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135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Λ</m:t>
                              </m:r>
                            </m:e>
                          </m:acc>
                        </m:e>
                        <m:sub>
                          <m:r>
                            <a:rPr lang="en-US" sz="1350" i="1">
                              <a:latin typeface="Cambria Math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4023" y="5735487"/>
                <a:ext cx="592342" cy="300595"/>
              </a:xfrm>
              <a:prstGeom prst="rect">
                <a:avLst/>
              </a:prstGeom>
              <a:blipFill rotWithShape="0">
                <a:blip r:embed="rId6"/>
                <a:stretch>
                  <a:fillRect r="-4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F346F37-16F0-F242-B817-3492A198CFB0}"/>
              </a:ext>
            </a:extLst>
          </p:cNvPr>
          <p:cNvSpPr txBox="1"/>
          <p:nvPr/>
        </p:nvSpPr>
        <p:spPr>
          <a:xfrm>
            <a:off x="6347742" y="3581268"/>
            <a:ext cx="1186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+scan data</a:t>
            </a:r>
          </a:p>
        </p:txBody>
      </p:sp>
    </p:spTree>
    <p:extLst>
      <p:ext uri="{BB962C8B-B14F-4D97-AF65-F5344CB8AC3E}">
        <p14:creationId xmlns:p14="http://schemas.microsoft.com/office/powerpoint/2010/main" val="191718626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Rot="1" noChangeArrowheads="1"/>
          </p:cNvSpPr>
          <p:nvPr/>
        </p:nvSpPr>
        <p:spPr bwMode="auto">
          <a:xfrm>
            <a:off x="285750" y="0"/>
            <a:ext cx="8643938" cy="107156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Precision measurement of CKM elements</a:t>
            </a:r>
          </a:p>
          <a:p>
            <a:pPr algn="ctr"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-- Test EW theory </a:t>
            </a:r>
            <a:endParaRPr lang="zh-CN" altLang="en-US" sz="2800" b="1" dirty="0">
              <a:solidFill>
                <a:srgbClr val="FF0000"/>
              </a:solidFill>
              <a:latin typeface="Times New Roman" pitchFamily="18" charset="0"/>
              <a:ea typeface="黑体" pitchFamily="2" charset="-122"/>
              <a:cs typeface="Times New Roman" pitchFamily="18" charset="0"/>
            </a:endParaRPr>
          </a:p>
        </p:txBody>
      </p:sp>
      <p:graphicFrame>
        <p:nvGraphicFramePr>
          <p:cNvPr id="11267" name="Object 3"/>
          <p:cNvGraphicFramePr>
            <a:graphicFrameLocks noChangeAspect="1"/>
          </p:cNvGraphicFramePr>
          <p:nvPr>
            <p:extLst/>
          </p:nvPr>
        </p:nvGraphicFramePr>
        <p:xfrm>
          <a:off x="1187624" y="2060848"/>
          <a:ext cx="5228059" cy="164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51" name="Equation" r:id="rId3" imgW="1358310" imgH="710891" progId="Equation.3">
                  <p:embed/>
                </p:oleObj>
              </mc:Choice>
              <mc:Fallback>
                <p:oleObj name="Equation" r:id="rId3" imgW="1358310" imgH="71089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2060848"/>
                        <a:ext cx="5228059" cy="1643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矩形 7"/>
          <p:cNvSpPr/>
          <p:nvPr/>
        </p:nvSpPr>
        <p:spPr>
          <a:xfrm>
            <a:off x="7000875" y="2241823"/>
            <a:ext cx="207168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b="1" dirty="0">
                <a:solidFill>
                  <a:srgbClr val="0000CC"/>
                </a:solidFill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>CKM</a:t>
            </a:r>
            <a:r>
              <a:rPr lang="zh-CN" altLang="en-US" b="1" dirty="0">
                <a:solidFill>
                  <a:srgbClr val="0000CC"/>
                </a:solidFill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> </a:t>
            </a:r>
            <a:r>
              <a:rPr lang="en-US" altLang="zh-CN" b="1" dirty="0">
                <a:solidFill>
                  <a:srgbClr val="0000CC"/>
                </a:solidFill>
                <a:latin typeface="Times New Roman" pitchFamily="18" charset="0"/>
                <a:ea typeface="楷体_GB2312" pitchFamily="49" charset="-122"/>
                <a:cs typeface="Times New Roman" pitchFamily="18" charset="0"/>
              </a:rPr>
              <a:t>matrix </a:t>
            </a:r>
            <a:endParaRPr lang="zh-CN" altLang="en-US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0056" y="3832922"/>
            <a:ext cx="2995372" cy="369332"/>
          </a:xfrm>
          <a:prstGeom prst="rect">
            <a:avLst/>
          </a:prstGeom>
          <a:solidFill>
            <a:srgbClr val="CCECFF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altLang="zh-CN" b="1" dirty="0">
                <a:solidFill>
                  <a:schemeClr val="tx1"/>
                </a:solidFill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Three generations of quark?</a:t>
            </a:r>
            <a:endParaRPr lang="zh-CN" altLang="en-US" b="1" dirty="0">
              <a:solidFill>
                <a:schemeClr val="tx1"/>
              </a:solidFill>
              <a:latin typeface="Times New Roman" pitchFamily="18" charset="0"/>
              <a:ea typeface="华文新魏" pitchFamily="2" charset="-122"/>
              <a:cs typeface="Times New Roman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000628" y="3808487"/>
            <a:ext cx="2643206" cy="369332"/>
          </a:xfrm>
          <a:prstGeom prst="rect">
            <a:avLst/>
          </a:prstGeom>
          <a:solidFill>
            <a:srgbClr val="CCECFF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CN" b="1" dirty="0">
                <a:solidFill>
                  <a:schemeClr val="tx1"/>
                </a:solidFill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  Unitary matrix?</a:t>
            </a:r>
            <a:endParaRPr lang="zh-CN" altLang="en-US" b="1" dirty="0">
              <a:solidFill>
                <a:schemeClr val="tx1"/>
              </a:solidFill>
              <a:latin typeface="Times New Roman" pitchFamily="18" charset="0"/>
              <a:ea typeface="华文新魏" pitchFamily="2" charset="-122"/>
              <a:cs typeface="Times New Roman" pitchFamily="18" charset="0"/>
            </a:endParaRPr>
          </a:p>
        </p:txBody>
      </p:sp>
      <p:cxnSp>
        <p:nvCxnSpPr>
          <p:cNvPr id="11275" name="曲线连接符 16"/>
          <p:cNvCxnSpPr>
            <a:cxnSpLocks noChangeShapeType="1"/>
          </p:cNvCxnSpPr>
          <p:nvPr/>
        </p:nvCxnSpPr>
        <p:spPr bwMode="auto">
          <a:xfrm flipV="1">
            <a:off x="5214938" y="2492896"/>
            <a:ext cx="1785937" cy="357187"/>
          </a:xfrm>
          <a:prstGeom prst="curvedConnector3">
            <a:avLst>
              <a:gd name="adj1" fmla="val 50000"/>
            </a:avLst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276" name="矩形 12"/>
          <p:cNvSpPr>
            <a:spLocks noChangeArrowheads="1"/>
          </p:cNvSpPr>
          <p:nvPr/>
        </p:nvSpPr>
        <p:spPr bwMode="auto">
          <a:xfrm>
            <a:off x="2928938" y="2632348"/>
            <a:ext cx="1358900" cy="471488"/>
          </a:xfrm>
          <a:prstGeom prst="rect">
            <a:avLst/>
          </a:prstGeom>
          <a:noFill/>
          <a:ln w="28575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9" name="TextBox 20"/>
          <p:cNvSpPr txBox="1">
            <a:spLocks noChangeArrowheads="1"/>
          </p:cNvSpPr>
          <p:nvPr/>
        </p:nvSpPr>
        <p:spPr bwMode="auto">
          <a:xfrm>
            <a:off x="654208" y="4527823"/>
            <a:ext cx="3269934" cy="338554"/>
          </a:xfrm>
          <a:prstGeom prst="rect">
            <a:avLst/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Expected precision &lt; 2% at BESIII</a:t>
            </a:r>
            <a:endParaRPr lang="zh-CN" altLang="en-US" sz="1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70675" y="3064148"/>
            <a:ext cx="2324100" cy="584775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600" b="1" dirty="0">
                <a:latin typeface="Times New Roman" pitchFamily="18" charset="0"/>
                <a:cs typeface="Times New Roman" pitchFamily="18" charset="0"/>
              </a:rPr>
              <a:t>BESIII + B factories + LQCD</a:t>
            </a:r>
            <a:endParaRPr lang="zh-CN" alt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283" name="直接箭头连接符 32"/>
          <p:cNvCxnSpPr>
            <a:cxnSpLocks noChangeShapeType="1"/>
            <a:endCxn id="11276" idx="2"/>
          </p:cNvCxnSpPr>
          <p:nvPr/>
        </p:nvCxnSpPr>
        <p:spPr bwMode="auto">
          <a:xfrm flipV="1">
            <a:off x="2289175" y="3103836"/>
            <a:ext cx="1319213" cy="135255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矩形 34"/>
          <p:cNvSpPr/>
          <p:nvPr/>
        </p:nvSpPr>
        <p:spPr bwMode="auto">
          <a:xfrm>
            <a:off x="2928938" y="3203848"/>
            <a:ext cx="1357312" cy="428625"/>
          </a:xfrm>
          <a:prstGeom prst="rect">
            <a:avLst/>
          </a:prstGeom>
          <a:noFill/>
          <a:ln w="28575" cap="flat" cmpd="sng" algn="ctr">
            <a:solidFill>
              <a:schemeClr val="tx2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zh-CN" altLang="en-US" sz="1400" b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7" name="直接箭头连接符 36"/>
          <p:cNvCxnSpPr>
            <a:stCxn id="27" idx="1"/>
          </p:cNvCxnSpPr>
          <p:nvPr/>
        </p:nvCxnSpPr>
        <p:spPr bwMode="auto">
          <a:xfrm flipH="1" flipV="1">
            <a:off x="4071938" y="3632475"/>
            <a:ext cx="2044700" cy="100993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8" name="矩形 37"/>
          <p:cNvSpPr/>
          <p:nvPr/>
        </p:nvSpPr>
        <p:spPr>
          <a:xfrm>
            <a:off x="755576" y="5229200"/>
            <a:ext cx="7093992" cy="1200329"/>
          </a:xfrm>
          <a:prstGeom prst="rect">
            <a:avLst/>
          </a:prstGeom>
          <a:solidFill>
            <a:schemeClr val="accent6">
              <a:lumMod val="10000"/>
              <a:lumOff val="9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Precision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measurement of CKM matrix elements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A precise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test of SM model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New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physics beyond SM?</a:t>
            </a:r>
          </a:p>
        </p:txBody>
      </p:sp>
      <p:sp>
        <p:nvSpPr>
          <p:cNvPr id="23" name="矩形 22"/>
          <p:cNvSpPr/>
          <p:nvPr/>
        </p:nvSpPr>
        <p:spPr bwMode="auto">
          <a:xfrm>
            <a:off x="4357688" y="2132286"/>
            <a:ext cx="642937" cy="1000125"/>
          </a:xfrm>
          <a:prstGeom prst="rect">
            <a:avLst/>
          </a:prstGeom>
          <a:noFill/>
          <a:ln w="28575" cap="flat" cmpd="sng" algn="ctr">
            <a:solidFill>
              <a:schemeClr val="tx2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zh-CN" altLang="en-US" sz="1400" b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直接箭头连接符 25"/>
          <p:cNvCxnSpPr>
            <a:stCxn id="22" idx="1"/>
          </p:cNvCxnSpPr>
          <p:nvPr/>
        </p:nvCxnSpPr>
        <p:spPr bwMode="auto">
          <a:xfrm flipH="1" flipV="1">
            <a:off x="4940301" y="2972074"/>
            <a:ext cx="1730374" cy="38446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290" name="TextBox 24"/>
          <p:cNvSpPr txBox="1">
            <a:spLocks noChangeArrowheads="1"/>
          </p:cNvSpPr>
          <p:nvPr/>
        </p:nvSpPr>
        <p:spPr bwMode="auto">
          <a:xfrm>
            <a:off x="107950" y="1071563"/>
            <a:ext cx="88217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b="1">
                <a:latin typeface="Times New Roman" pitchFamily="18" charset="0"/>
                <a:cs typeface="Times New Roman" pitchFamily="18" charset="0"/>
              </a:rPr>
              <a:t>CKM matrix elements are fundamental SM parameters that describe the mixing of quark fields due to weak interaction. </a:t>
            </a:r>
            <a:endParaRPr lang="zh-CN" alt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16638" y="4350023"/>
            <a:ext cx="2324100" cy="584775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1600" b="1" dirty="0">
                <a:latin typeface="Times New Roman" pitchFamily="18" charset="0"/>
                <a:cs typeface="Times New Roman" pitchFamily="18" charset="0"/>
              </a:rPr>
              <a:t>BESIII + B factories + </a:t>
            </a:r>
            <a:r>
              <a:rPr lang="en-US" altLang="zh-CN" sz="1600" b="1" dirty="0" err="1">
                <a:latin typeface="Times New Roman" pitchFamily="18" charset="0"/>
                <a:cs typeface="Times New Roman" pitchFamily="18" charset="0"/>
              </a:rPr>
              <a:t>LHCb</a:t>
            </a:r>
            <a:r>
              <a:rPr lang="en-US" altLang="zh-CN" sz="1600" b="1" dirty="0">
                <a:latin typeface="Times New Roman" pitchFamily="18" charset="0"/>
                <a:cs typeface="Times New Roman" pitchFamily="18" charset="0"/>
              </a:rPr>
              <a:t> + LQCD</a:t>
            </a:r>
            <a:endParaRPr lang="zh-CN" alt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July 30, 2018, Weihai</a:t>
            </a:r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07288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2708920"/>
            <a:ext cx="8096250" cy="1896110"/>
          </a:xfrm>
          <a:prstGeom prst="rect">
            <a:avLst/>
          </a:prstGeom>
        </p:spPr>
      </p:pic>
      <p:sp>
        <p:nvSpPr>
          <p:cNvPr id="12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94C031-1A69-4320-BC69-FB45B63E9D71}" type="slidenum">
              <a:rPr lang="zh-CN" altLang="en-US"/>
              <a:pPr>
                <a:defRPr/>
              </a:pPr>
              <a:t>33</a:t>
            </a:fld>
            <a:endParaRPr lang="en-US" altLang="zh-CN"/>
          </a:p>
        </p:txBody>
      </p:sp>
      <p:sp>
        <p:nvSpPr>
          <p:cNvPr id="11267" name="Rectangle 4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dirty="0">
                <a:ea typeface="宋体" pitchFamily="2" charset="-122"/>
              </a:rPr>
              <a:t>Double </a:t>
            </a:r>
            <a:r>
              <a:rPr lang="en-US" altLang="zh-CN" dirty="0" smtClean="0">
                <a:ea typeface="宋体" pitchFamily="2" charset="-122"/>
              </a:rPr>
              <a:t>Tag (DT) </a:t>
            </a:r>
            <a:r>
              <a:rPr lang="en-US" altLang="zh-CN" dirty="0">
                <a:ea typeface="宋体" pitchFamily="2" charset="-122"/>
              </a:rPr>
              <a:t>techniques</a:t>
            </a:r>
            <a:endParaRPr lang="en-US" altLang="zh-CN" dirty="0" smtClean="0">
              <a:effectLst/>
              <a:ea typeface="宋体" pitchFamily="2" charset="-122"/>
              <a:sym typeface="Symbol" pitchFamily="18" charset="2"/>
            </a:endParaRPr>
          </a:p>
        </p:txBody>
      </p:sp>
      <p:sp>
        <p:nvSpPr>
          <p:cNvPr id="11268" name="Rectangle 18"/>
          <p:cNvSpPr>
            <a:spLocks noGrp="1" noChangeArrowheads="1"/>
          </p:cNvSpPr>
          <p:nvPr>
            <p:ph type="body" idx="4294967295"/>
          </p:nvPr>
        </p:nvSpPr>
        <p:spPr>
          <a:xfrm>
            <a:off x="216024" y="980728"/>
            <a:ext cx="8748464" cy="2438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CN" sz="2400" dirty="0" smtClean="0">
                <a:ea typeface="宋体" pitchFamily="2" charset="-122"/>
              </a:rPr>
              <a:t>100% of beam energy converted to </a:t>
            </a:r>
            <a:r>
              <a:rPr lang="en-US" altLang="zh-CN" sz="2400" i="1" dirty="0" smtClean="0">
                <a:latin typeface="+mj-lt"/>
                <a:ea typeface="宋体" pitchFamily="2" charset="-122"/>
              </a:rPr>
              <a:t>D</a:t>
            </a:r>
            <a:r>
              <a:rPr lang="en-US" altLang="zh-CN" sz="2400" dirty="0" smtClean="0">
                <a:ea typeface="宋体" pitchFamily="2" charset="-122"/>
              </a:rPr>
              <a:t> pair (Clean environment, kinematic constrains </a:t>
            </a:r>
            <a:r>
              <a:rPr lang="en-US" altLang="zh-CN" sz="2400" dirty="0" smtClean="0">
                <a:ea typeface="宋体" pitchFamily="2" charset="-122"/>
                <a:sym typeface="Symbol" pitchFamily="18" charset="2"/>
              </a:rPr>
              <a:t></a:t>
            </a:r>
            <a:r>
              <a:rPr lang="en-US" altLang="zh-CN" sz="2400" dirty="0" smtClean="0">
                <a:ea typeface="宋体" pitchFamily="2" charset="-122"/>
              </a:rPr>
              <a:t> Recon.  )</a:t>
            </a:r>
          </a:p>
          <a:p>
            <a:pPr>
              <a:lnSpc>
                <a:spcPct val="90000"/>
              </a:lnSpc>
            </a:pPr>
            <a:r>
              <a:rPr lang="en-US" altLang="zh-CN" sz="2400" i="1" dirty="0">
                <a:ea typeface="宋体" pitchFamily="2" charset="-122"/>
              </a:rPr>
              <a:t>D</a:t>
            </a:r>
            <a:r>
              <a:rPr lang="en-US" altLang="zh-CN" sz="2400" baseline="-25000" dirty="0">
                <a:ea typeface="宋体" pitchFamily="2" charset="-122"/>
              </a:rPr>
              <a:t>(S)</a:t>
            </a:r>
            <a:r>
              <a:rPr lang="en-US" altLang="zh-CN" sz="2400" dirty="0" smtClean="0">
                <a:ea typeface="宋体" pitchFamily="2" charset="-122"/>
              </a:rPr>
              <a:t> generated in pair </a:t>
            </a:r>
            <a:r>
              <a:rPr lang="en-US" altLang="zh-CN" sz="2400" dirty="0" smtClean="0">
                <a:ea typeface="宋体" pitchFamily="2" charset="-122"/>
                <a:sym typeface="Symbol" pitchFamily="18" charset="2"/>
              </a:rPr>
              <a:t></a:t>
            </a:r>
            <a:r>
              <a:rPr lang="en-US" altLang="zh-CN" sz="2400" dirty="0" smtClean="0">
                <a:ea typeface="宋体" pitchFamily="2" charset="-122"/>
              </a:rPr>
              <a:t> absolute Branching fractions</a:t>
            </a:r>
          </a:p>
          <a:p>
            <a:pPr>
              <a:lnSpc>
                <a:spcPct val="90000"/>
              </a:lnSpc>
            </a:pPr>
            <a:r>
              <a:rPr lang="en-US" altLang="zh-CN" sz="2400" dirty="0" smtClean="0">
                <a:ea typeface="宋体" pitchFamily="2" charset="-122"/>
              </a:rPr>
              <a:t>Fully reconstruct about 15% of </a:t>
            </a:r>
            <a:r>
              <a:rPr lang="en-US" altLang="zh-CN" sz="2400" i="1" dirty="0" smtClean="0">
                <a:latin typeface="Times New Roman" pitchFamily="18" charset="0"/>
                <a:ea typeface="宋体" pitchFamily="2" charset="-122"/>
              </a:rPr>
              <a:t>D</a:t>
            </a:r>
            <a:r>
              <a:rPr lang="en-US" altLang="zh-CN" sz="2400" baseline="-25000" dirty="0" smtClean="0">
                <a:latin typeface="Times New Roman" pitchFamily="18" charset="0"/>
                <a:ea typeface="宋体" pitchFamily="2" charset="-122"/>
              </a:rPr>
              <a:t>(S)</a:t>
            </a:r>
            <a:r>
              <a:rPr lang="en-US" altLang="zh-CN" sz="2400" dirty="0" smtClean="0">
                <a:ea typeface="宋体" pitchFamily="2" charset="-122"/>
              </a:rPr>
              <a:t> decays</a:t>
            </a:r>
            <a:endParaRPr lang="zh-CN" altLang="en-US" sz="2400" dirty="0" smtClean="0">
              <a:ea typeface="宋体" pitchFamily="2" charset="-122"/>
            </a:endParaRPr>
          </a:p>
        </p:txBody>
      </p:sp>
      <p:graphicFrame>
        <p:nvGraphicFramePr>
          <p:cNvPr id="1127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399413"/>
              </p:ext>
            </p:extLst>
          </p:nvPr>
        </p:nvGraphicFramePr>
        <p:xfrm>
          <a:off x="6190850" y="4509120"/>
          <a:ext cx="2458933" cy="109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75" name="Equation" r:id="rId5" imgW="1243080" imgH="548280" progId="">
                  <p:embed/>
                </p:oleObj>
              </mc:Choice>
              <mc:Fallback>
                <p:oleObj name="Equation" r:id="rId5" imgW="1243080" imgH="5482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0850" y="4509120"/>
                        <a:ext cx="2458933" cy="109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3" name="Content Placeholder 6"/>
          <p:cNvSpPr>
            <a:spLocks/>
          </p:cNvSpPr>
          <p:nvPr/>
        </p:nvSpPr>
        <p:spPr bwMode="auto">
          <a:xfrm>
            <a:off x="398463" y="5626224"/>
            <a:ext cx="7989961" cy="97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buChar char="è"/>
              <a:defRPr sz="3200" b="1">
                <a:solidFill>
                  <a:srgbClr val="000066"/>
                </a:solidFill>
                <a:latin typeface="Arial" charset="0"/>
              </a:defRPr>
            </a:lvl1pPr>
            <a:lvl2pPr marL="742950" indent="-285750" algn="l" eaLnBrk="0" hangingPunct="0">
              <a:buChar char="è"/>
              <a:defRPr sz="2800" b="1">
                <a:solidFill>
                  <a:srgbClr val="000099"/>
                </a:solidFill>
                <a:latin typeface="Arial" charset="0"/>
              </a:defRPr>
            </a:lvl2pPr>
            <a:lvl3pPr marL="1143000" indent="-228600" algn="l" eaLnBrk="0" hangingPunct="0">
              <a:buChar char="è"/>
              <a:defRPr sz="2400" b="1">
                <a:solidFill>
                  <a:schemeClr val="accent1"/>
                </a:solidFill>
                <a:latin typeface="Arial" charset="0"/>
              </a:defRPr>
            </a:lvl3pPr>
            <a:lvl4pPr marL="1600200" indent="-228600" algn="l" eaLnBrk="0" hangingPunct="0">
              <a:buChar char="è"/>
              <a:defRPr sz="2000" b="1">
                <a:solidFill>
                  <a:srgbClr val="000066"/>
                </a:solidFill>
                <a:latin typeface="Arial" charset="0"/>
              </a:defRPr>
            </a:lvl4pPr>
            <a:lvl5pPr marL="2057400" indent="-228600" algn="l" eaLnBrk="0" hangingPunct="0">
              <a:buChar char="è"/>
              <a:defRPr sz="2000" b="1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buChar char="è"/>
              <a:defRPr sz="2000" b="1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buChar char="è"/>
              <a:defRPr sz="2000" b="1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buChar char="è"/>
              <a:defRPr sz="2000" b="1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Wingdings 2" pitchFamily="18" charset="2"/>
              <a:buChar char="è"/>
              <a:defRPr sz="2000" b="1">
                <a:solidFill>
                  <a:srgbClr val="000066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buSzPct val="85000"/>
              <a:buFont typeface="Wingdings" pitchFamily="2" charset="2"/>
              <a:buChar char="u"/>
            </a:pPr>
            <a:r>
              <a:rPr kumimoji="0" lang="en-US" altLang="zh-CN" sz="2400" dirty="0">
                <a:ea typeface="宋体" pitchFamily="2" charset="-122"/>
              </a:rPr>
              <a:t>Double tag techniques: Hadronic tag on one side, on the other side for </a:t>
            </a:r>
            <a:r>
              <a:rPr lang="en-US" altLang="zh-CN" sz="2400" dirty="0" smtClean="0">
                <a:ea typeface="宋体" pitchFamily="2" charset="-122"/>
              </a:rPr>
              <a:t>missing-mass</a:t>
            </a:r>
            <a:r>
              <a:rPr kumimoji="0" lang="en-US" altLang="zh-CN" sz="2400" dirty="0" smtClean="0">
                <a:ea typeface="宋体" pitchFamily="2" charset="-122"/>
              </a:rPr>
              <a:t> studies </a:t>
            </a:r>
            <a:br>
              <a:rPr kumimoji="0" lang="en-US" altLang="zh-CN" sz="2400" dirty="0" smtClean="0">
                <a:ea typeface="宋体" pitchFamily="2" charset="-122"/>
              </a:rPr>
            </a:br>
            <a:r>
              <a:rPr kumimoji="0" lang="en-US" altLang="zh-CN" sz="2400" dirty="0" smtClean="0">
                <a:ea typeface="宋体" pitchFamily="2" charset="-122"/>
              </a:rPr>
              <a:t>(</a:t>
            </a:r>
            <a:r>
              <a:rPr kumimoji="0" lang="en-US" altLang="zh-CN" sz="2400" dirty="0">
                <a:solidFill>
                  <a:schemeClr val="accent1"/>
                </a:solidFill>
                <a:ea typeface="宋体" pitchFamily="2" charset="-122"/>
              </a:rPr>
              <a:t>Double tag efficiency is high.</a:t>
            </a:r>
            <a:r>
              <a:rPr kumimoji="0" lang="en-US" altLang="zh-CN" sz="2400" dirty="0">
                <a:ea typeface="宋体" pitchFamily="2" charset="-122"/>
              </a:rPr>
              <a:t>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July 30, 2018, Weihai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37137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4797152"/>
            <a:ext cx="2502277" cy="1944216"/>
          </a:xfrm>
          <a:prstGeom prst="rect">
            <a:avLst/>
          </a:prstGeom>
        </p:spPr>
      </p:pic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July 30, 2018, Weihai</a:t>
            </a:r>
            <a:endParaRPr 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73442" y="14809"/>
            <a:ext cx="7886700" cy="605879"/>
          </a:xfrm>
        </p:spPr>
        <p:txBody>
          <a:bodyPr>
            <a:normAutofit fontScale="90000"/>
          </a:bodyPr>
          <a:lstStyle/>
          <a:p>
            <a:r>
              <a:rPr lang="en-US" altLang="zh-CN" i="1" smtClean="0"/>
              <a:t>D</a:t>
            </a:r>
            <a:r>
              <a:rPr lang="en-US" altLang="zh-CN" baseline="-25000" smtClean="0"/>
              <a:t>(S)</a:t>
            </a:r>
            <a:r>
              <a:rPr lang="en-US" altLang="zh-CN" smtClean="0"/>
              <a:t> Leptonic </a:t>
            </a:r>
            <a:r>
              <a:rPr lang="en-US" altLang="zh-CN"/>
              <a:t>decays</a:t>
            </a:r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79512" y="548680"/>
            <a:ext cx="4104456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</a:pPr>
            <a:r>
              <a:rPr lang="en-US" altLang="zh-CN" sz="2000" b="1" dirty="0" smtClean="0">
                <a:latin typeface="Times New Roman" pitchFamily="18" charset="0"/>
                <a:ea typeface="宋体" pitchFamily="2" charset="-122"/>
                <a:cs typeface="Times New Roman" pitchFamily="18" charset="0"/>
                <a:sym typeface="Symbol" pitchFamily="18" charset="2"/>
              </a:rPr>
              <a:t>Purely </a:t>
            </a:r>
            <a:r>
              <a:rPr lang="en-US" altLang="zh-CN" sz="2000" b="1" dirty="0" err="1" smtClean="0">
                <a:latin typeface="Times New Roman" pitchFamily="18" charset="0"/>
                <a:ea typeface="宋体" pitchFamily="2" charset="-122"/>
                <a:cs typeface="Times New Roman" pitchFamily="18" charset="0"/>
                <a:sym typeface="Symbol" pitchFamily="18" charset="2"/>
              </a:rPr>
              <a:t>Leptonic</a:t>
            </a:r>
            <a:r>
              <a:rPr lang="en-US" altLang="zh-CN" sz="2000" b="1" dirty="0" smtClean="0">
                <a:latin typeface="Times New Roman" pitchFamily="18" charset="0"/>
                <a:ea typeface="宋体" pitchFamily="2" charset="-122"/>
                <a:cs typeface="Times New Roman" pitchFamily="18" charset="0"/>
                <a:sym typeface="Symbol" pitchFamily="18" charset="2"/>
              </a:rPr>
              <a:t>:</a:t>
            </a:r>
          </a:p>
          <a:p>
            <a:pPr marL="182563" lvl="0" indent="-18256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Arial" pitchFamily="34" charset="0"/>
              <a:buChar char="•"/>
            </a:pPr>
            <a:r>
              <a:rPr lang="en-US" altLang="zh-CN" sz="2000" dirty="0" smtClean="0">
                <a:latin typeface="Times New Roman" pitchFamily="18" charset="0"/>
                <a:ea typeface="宋体" pitchFamily="2" charset="-122"/>
                <a:cs typeface="Times New Roman" pitchFamily="18" charset="0"/>
                <a:sym typeface="Symbol" pitchFamily="18" charset="2"/>
              </a:rPr>
              <a:t>Extract </a:t>
            </a:r>
            <a:r>
              <a:rPr lang="en-US" altLang="zh-CN" sz="2000" dirty="0">
                <a:latin typeface="Times New Roman" pitchFamily="18" charset="0"/>
                <a:ea typeface="宋体" pitchFamily="2" charset="-122"/>
                <a:cs typeface="Times New Roman" pitchFamily="18" charset="0"/>
                <a:sym typeface="Symbol" pitchFamily="18" charset="2"/>
              </a:rPr>
              <a:t>decay constant </a:t>
            </a:r>
            <a:r>
              <a:rPr lang="en-US" altLang="zh-CN" sz="2000" i="1" dirty="0" err="1">
                <a:latin typeface="Times New Roman" pitchFamily="18" charset="0"/>
                <a:ea typeface="宋体" pitchFamily="2" charset="-122"/>
                <a:cs typeface="Times New Roman" pitchFamily="18" charset="0"/>
                <a:sym typeface="Symbol" pitchFamily="18" charset="2"/>
              </a:rPr>
              <a:t>f</a:t>
            </a:r>
            <a:r>
              <a:rPr lang="en-US" altLang="zh-CN" sz="2000" i="1" baseline="-25000" dirty="0" err="1">
                <a:latin typeface="Times New Roman" pitchFamily="18" charset="0"/>
                <a:ea typeface="宋体" pitchFamily="2" charset="-122"/>
                <a:cs typeface="Times New Roman" pitchFamily="18" charset="0"/>
                <a:sym typeface="Symbol" pitchFamily="18" charset="2"/>
              </a:rPr>
              <a:t>D</a:t>
            </a:r>
            <a:r>
              <a:rPr lang="en-US" altLang="zh-CN" sz="2000" i="1" baseline="-25000" dirty="0">
                <a:latin typeface="Times New Roman" pitchFamily="18" charset="0"/>
                <a:ea typeface="宋体" pitchFamily="2" charset="-122"/>
                <a:cs typeface="Times New Roman" pitchFamily="18" charset="0"/>
                <a:sym typeface="Symbol" pitchFamily="18" charset="2"/>
              </a:rPr>
              <a:t>(s)</a:t>
            </a:r>
            <a:r>
              <a:rPr lang="en-US" altLang="zh-CN" sz="2000" dirty="0">
                <a:latin typeface="Times New Roman" pitchFamily="18" charset="0"/>
                <a:ea typeface="宋体" pitchFamily="2" charset="-122"/>
                <a:cs typeface="Times New Roman" pitchFamily="18" charset="0"/>
                <a:sym typeface="Symbol" pitchFamily="18" charset="2"/>
              </a:rPr>
              <a:t> incorporates the strong interaction effects (wave function at the origin)</a:t>
            </a:r>
          </a:p>
          <a:p>
            <a:pPr marL="182563" lvl="0" indent="-18256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Arial" pitchFamily="34" charset="0"/>
              <a:buChar char="•"/>
            </a:pPr>
            <a:r>
              <a:rPr lang="en-US" altLang="zh-CN" sz="2000" dirty="0" smtClean="0">
                <a:latin typeface="Times New Roman" pitchFamily="18" charset="0"/>
                <a:ea typeface="宋体" pitchFamily="2" charset="-122"/>
                <a:cs typeface="Times New Roman" pitchFamily="18" charset="0"/>
                <a:sym typeface="Symbol" pitchFamily="18" charset="2"/>
              </a:rPr>
              <a:t>To </a:t>
            </a:r>
            <a:r>
              <a:rPr lang="en-US" altLang="zh-CN" sz="2000" dirty="0">
                <a:latin typeface="Times New Roman" pitchFamily="18" charset="0"/>
                <a:ea typeface="宋体" pitchFamily="2" charset="-122"/>
                <a:cs typeface="Times New Roman" pitchFamily="18" charset="0"/>
                <a:sym typeface="Symbol" pitchFamily="18" charset="2"/>
              </a:rPr>
              <a:t>validate Lattice QCD calculation of </a:t>
            </a:r>
            <a:r>
              <a:rPr lang="en-US" altLang="zh-CN" sz="2000" i="1" dirty="0" err="1">
                <a:latin typeface="Times New Roman" pitchFamily="18" charset="0"/>
                <a:ea typeface="宋体" pitchFamily="2" charset="-122"/>
                <a:cs typeface="Times New Roman" pitchFamily="18" charset="0"/>
                <a:sym typeface="Symbol" pitchFamily="18" charset="2"/>
              </a:rPr>
              <a:t>f</a:t>
            </a:r>
            <a:r>
              <a:rPr lang="en-US" altLang="zh-CN" sz="2000" i="1" baseline="-25000" dirty="0" err="1">
                <a:latin typeface="Times New Roman" pitchFamily="18" charset="0"/>
                <a:ea typeface="宋体" pitchFamily="2" charset="-122"/>
                <a:cs typeface="Times New Roman" pitchFamily="18" charset="0"/>
                <a:sym typeface="Symbol" pitchFamily="18" charset="2"/>
              </a:rPr>
              <a:t>B</a:t>
            </a:r>
            <a:r>
              <a:rPr lang="en-US" altLang="zh-CN" sz="2000" i="1" baseline="-25000" dirty="0">
                <a:latin typeface="Times New Roman" pitchFamily="18" charset="0"/>
                <a:ea typeface="宋体" pitchFamily="2" charset="-122"/>
                <a:cs typeface="Times New Roman" pitchFamily="18" charset="0"/>
                <a:sym typeface="Symbol" pitchFamily="18" charset="2"/>
              </a:rPr>
              <a:t>(s) </a:t>
            </a:r>
            <a:r>
              <a:rPr lang="en-US" altLang="zh-CN" sz="2000" dirty="0">
                <a:latin typeface="Times New Roman" pitchFamily="18" charset="0"/>
                <a:ea typeface="宋体" pitchFamily="2" charset="-122"/>
                <a:cs typeface="Times New Roman" pitchFamily="18" charset="0"/>
                <a:sym typeface="Symbol" pitchFamily="18" charset="2"/>
              </a:rPr>
              <a:t>and provide constrain of </a:t>
            </a:r>
            <a:r>
              <a:rPr lang="en-US" altLang="zh-CN" sz="2000" dirty="0" smtClean="0">
                <a:latin typeface="Times New Roman" pitchFamily="18" charset="0"/>
                <a:ea typeface="宋体" pitchFamily="2" charset="-122"/>
                <a:cs typeface="Times New Roman" pitchFamily="18" charset="0"/>
                <a:sym typeface="Symbol" pitchFamily="18" charset="2"/>
              </a:rPr>
              <a:t>CKM-</a:t>
            </a:r>
            <a:r>
              <a:rPr lang="en-US" altLang="zh-CN" sz="2000" dirty="0" err="1" smtClean="0">
                <a:latin typeface="Times New Roman" pitchFamily="18" charset="0"/>
                <a:ea typeface="宋体" pitchFamily="2" charset="-122"/>
                <a:cs typeface="Times New Roman" pitchFamily="18" charset="0"/>
                <a:sym typeface="Symbol" pitchFamily="18" charset="2"/>
              </a:rPr>
              <a:t>unitarity</a:t>
            </a:r>
            <a:endParaRPr lang="en-US" altLang="zh-CN" sz="2000" dirty="0">
              <a:latin typeface="Times New Roman" pitchFamily="18" charset="0"/>
              <a:ea typeface="宋体" pitchFamily="2" charset="-122"/>
              <a:cs typeface="Times New Roman" pitchFamily="18" charset="0"/>
              <a:sym typeface="Symbol" pitchFamily="18" charset="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4427984" y="836712"/>
            <a:ext cx="0" cy="5616624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矩形 13"/>
          <p:cNvSpPr/>
          <p:nvPr/>
        </p:nvSpPr>
        <p:spPr>
          <a:xfrm>
            <a:off x="4499992" y="620688"/>
            <a:ext cx="4572000" cy="18774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Semi-</a:t>
            </a:r>
            <a:r>
              <a:rPr kumimoji="0" lang="en-US" altLang="zh-CN" sz="2000" b="1" i="0" u="none" strike="noStrike" kern="0" cap="none" spc="0" normalizeH="0" baseline="0" noProof="0" dirty="0" err="1" smtClean="0">
                <a:ln>
                  <a:noFill/>
                </a:ln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leptonic</a:t>
            </a:r>
            <a:r>
              <a:rPr kumimoji="0" lang="en-US" altLang="zh-CN" sz="2000" i="0" u="none" strike="noStrike" kern="0" cap="none" spc="0" normalizeH="0" baseline="0" noProof="0" dirty="0" smtClean="0">
                <a:ln>
                  <a:noFill/>
                </a:ln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: form </a:t>
            </a:r>
            <a:r>
              <a:rPr kumimoji="0" lang="en-US" altLang="zh-CN" sz="2000" i="0" u="none" strike="noStrike" kern="0" cap="none" spc="0" normalizeH="0" baseline="0" noProof="0" dirty="0" err="1" smtClean="0">
                <a:ln>
                  <a:noFill/>
                </a:ln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facotr</a:t>
            </a:r>
            <a:r>
              <a:rPr kumimoji="0" lang="en-US" altLang="zh-CN" sz="2000" i="0" u="none" strike="noStrike" kern="0" cap="none" spc="0" normalizeH="0" baseline="0" noProof="0" dirty="0" smtClean="0">
                <a:ln>
                  <a:noFill/>
                </a:ln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(FF)</a:t>
            </a:r>
          </a:p>
          <a:p>
            <a:pPr marL="182563" lvl="1" indent="-182563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Arial" pitchFamily="34" charset="0"/>
              <a:buChar char="•"/>
            </a:pPr>
            <a:r>
              <a:rPr lang="en-US" altLang="zh-CN" sz="2000" dirty="0" smtClean="0">
                <a:latin typeface="Times New Roman" pitchFamily="18" charset="0"/>
                <a:ea typeface="宋体" pitchFamily="2" charset="-122"/>
                <a:cs typeface="Times New Roman" pitchFamily="18" charset="0"/>
                <a:sym typeface="Symbol" pitchFamily="18" charset="2"/>
              </a:rPr>
              <a:t>Measure </a:t>
            </a:r>
            <a:r>
              <a:rPr lang="en-US" altLang="zh-CN" sz="2000" dirty="0">
                <a:latin typeface="Times New Roman" pitchFamily="18" charset="0"/>
                <a:ea typeface="宋体" pitchFamily="2" charset="-122"/>
                <a:cs typeface="Times New Roman" pitchFamily="18" charset="0"/>
                <a:sym typeface="Symbol" pitchFamily="18" charset="2"/>
              </a:rPr>
              <a:t>|</a:t>
            </a:r>
            <a:r>
              <a:rPr lang="en-US" altLang="zh-CN" sz="2000" dirty="0" err="1">
                <a:latin typeface="Times New Roman" pitchFamily="18" charset="0"/>
                <a:ea typeface="宋体" pitchFamily="2" charset="-122"/>
                <a:cs typeface="Times New Roman" pitchFamily="18" charset="0"/>
                <a:sym typeface="Symbol" pitchFamily="18" charset="2"/>
              </a:rPr>
              <a:t>V</a:t>
            </a:r>
            <a:r>
              <a:rPr lang="en-US" altLang="zh-CN" sz="2000" baseline="-25000" dirty="0" err="1">
                <a:latin typeface="Times New Roman" pitchFamily="18" charset="0"/>
                <a:ea typeface="宋体" pitchFamily="2" charset="-122"/>
                <a:cs typeface="Times New Roman" pitchFamily="18" charset="0"/>
                <a:sym typeface="Symbol" pitchFamily="18" charset="2"/>
              </a:rPr>
              <a:t>cx</a:t>
            </a:r>
            <a:r>
              <a:rPr lang="en-US" altLang="zh-CN" sz="2000" dirty="0">
                <a:latin typeface="Times New Roman" pitchFamily="18" charset="0"/>
                <a:ea typeface="宋体" pitchFamily="2" charset="-122"/>
                <a:cs typeface="Times New Roman" pitchFamily="18" charset="0"/>
                <a:sym typeface="Symbol" pitchFamily="18" charset="2"/>
              </a:rPr>
              <a:t>| x FF</a:t>
            </a:r>
          </a:p>
          <a:p>
            <a:pPr marL="182563" lvl="1" indent="-182563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Arial" pitchFamily="34" charset="0"/>
              <a:buChar char="•"/>
            </a:pPr>
            <a:r>
              <a:rPr lang="en-US" altLang="zh-CN" sz="2000" dirty="0">
                <a:latin typeface="Times New Roman" pitchFamily="18" charset="0"/>
                <a:ea typeface="宋体" pitchFamily="2" charset="-122"/>
                <a:cs typeface="Times New Roman" pitchFamily="18" charset="0"/>
                <a:sym typeface="Symbol" pitchFamily="18" charset="2"/>
              </a:rPr>
              <a:t>Charm physics:</a:t>
            </a:r>
          </a:p>
          <a:p>
            <a:pPr marL="444500" lvl="3" indent="-261938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Arial" pitchFamily="34" charset="0"/>
              <a:buChar char="•"/>
            </a:pPr>
            <a:r>
              <a:rPr lang="en-US" altLang="zh-CN" sz="2000" dirty="0">
                <a:latin typeface="Times New Roman" pitchFamily="18" charset="0"/>
                <a:ea typeface="宋体" pitchFamily="2" charset="-122"/>
                <a:cs typeface="Times New Roman" pitchFamily="18" charset="0"/>
                <a:sym typeface="Symbol" pitchFamily="18" charset="2"/>
              </a:rPr>
              <a:t>CKM-</a:t>
            </a:r>
            <a:r>
              <a:rPr lang="en-US" altLang="zh-CN" sz="2000" dirty="0" err="1">
                <a:latin typeface="Times New Roman" pitchFamily="18" charset="0"/>
                <a:ea typeface="宋体" pitchFamily="2" charset="-122"/>
                <a:cs typeface="Times New Roman" pitchFamily="18" charset="0"/>
                <a:sym typeface="Symbol" pitchFamily="18" charset="2"/>
              </a:rPr>
              <a:t>unitarity</a:t>
            </a:r>
            <a:r>
              <a:rPr lang="en-US" altLang="zh-CN" sz="2000" dirty="0">
                <a:latin typeface="Times New Roman" pitchFamily="18" charset="0"/>
                <a:ea typeface="宋体" pitchFamily="2" charset="-122"/>
                <a:cs typeface="Times New Roman" pitchFamily="18" charset="0"/>
                <a:sym typeface="Symbol" pitchFamily="18" charset="2"/>
              </a:rPr>
              <a:t>  | </a:t>
            </a:r>
            <a:r>
              <a:rPr lang="en-US" altLang="zh-CN" sz="2000" dirty="0" err="1">
                <a:latin typeface="Times New Roman" pitchFamily="18" charset="0"/>
                <a:ea typeface="宋体" pitchFamily="2" charset="-122"/>
                <a:cs typeface="Times New Roman" pitchFamily="18" charset="0"/>
                <a:sym typeface="Symbol" pitchFamily="18" charset="2"/>
              </a:rPr>
              <a:t>V</a:t>
            </a:r>
            <a:r>
              <a:rPr lang="en-US" altLang="zh-CN" sz="2000" baseline="-25000" dirty="0" err="1">
                <a:latin typeface="Times New Roman" pitchFamily="18" charset="0"/>
                <a:ea typeface="宋体" pitchFamily="2" charset="-122"/>
                <a:cs typeface="Times New Roman" pitchFamily="18" charset="0"/>
                <a:sym typeface="Symbol" pitchFamily="18" charset="2"/>
              </a:rPr>
              <a:t>cx</a:t>
            </a:r>
            <a:r>
              <a:rPr lang="en-US" altLang="zh-CN" sz="2000" dirty="0">
                <a:latin typeface="Times New Roman" pitchFamily="18" charset="0"/>
                <a:ea typeface="宋体" pitchFamily="2" charset="-122"/>
                <a:cs typeface="Times New Roman" pitchFamily="18" charset="0"/>
                <a:sym typeface="Symbol" pitchFamily="18" charset="2"/>
              </a:rPr>
              <a:t>|, extract FF, test LQCD </a:t>
            </a:r>
          </a:p>
          <a:p>
            <a:pPr marL="444500" lvl="3" indent="-261938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Font typeface="Arial" pitchFamily="34" charset="0"/>
              <a:buChar char="•"/>
            </a:pPr>
            <a:r>
              <a:rPr lang="en-US" altLang="zh-CN" sz="2000" dirty="0">
                <a:latin typeface="Times New Roman" pitchFamily="18" charset="0"/>
                <a:ea typeface="宋体" pitchFamily="2" charset="-122"/>
                <a:cs typeface="Times New Roman" pitchFamily="18" charset="0"/>
                <a:sym typeface="Symbol" pitchFamily="18" charset="2"/>
              </a:rPr>
              <a:t>Input LQCD FF to test </a:t>
            </a:r>
            <a:r>
              <a:rPr lang="en-US" altLang="zh-CN" sz="2000" dirty="0" smtClean="0">
                <a:latin typeface="Times New Roman" pitchFamily="18" charset="0"/>
                <a:ea typeface="宋体" pitchFamily="2" charset="-122"/>
                <a:cs typeface="Times New Roman" pitchFamily="18" charset="0"/>
                <a:sym typeface="Symbol" pitchFamily="18" charset="2"/>
              </a:rPr>
              <a:t>CKM-</a:t>
            </a:r>
            <a:r>
              <a:rPr lang="en-US" altLang="zh-CN" sz="2000" dirty="0" err="1" smtClean="0">
                <a:latin typeface="Times New Roman" pitchFamily="18" charset="0"/>
                <a:ea typeface="宋体" pitchFamily="2" charset="-122"/>
                <a:cs typeface="Times New Roman" pitchFamily="18" charset="0"/>
                <a:sym typeface="Symbol" pitchFamily="18" charset="2"/>
              </a:rPr>
              <a:t>unitarity</a:t>
            </a:r>
            <a:endParaRPr kumimoji="0" lang="zh-CN" altLang="en-US" sz="2000" i="0" u="none" strike="noStrike" kern="0" cap="none" spc="0" normalizeH="0" baseline="0" noProof="0" dirty="0" smtClean="0">
              <a:ln>
                <a:noFill/>
              </a:ln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189" y="2897717"/>
            <a:ext cx="2477671" cy="19022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421" y="2780928"/>
            <a:ext cx="2705191" cy="2077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3728" y="4809054"/>
            <a:ext cx="2702884" cy="204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76771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482" y="14810"/>
            <a:ext cx="7354942" cy="954060"/>
          </a:xfrm>
        </p:spPr>
        <p:txBody>
          <a:bodyPr/>
          <a:lstStyle/>
          <a:p>
            <a:r>
              <a:rPr lang="en-US" altLang="zh-CN" dirty="0"/>
              <a:t>D</a:t>
            </a:r>
            <a:r>
              <a:rPr lang="en-US" altLang="zh-CN" baseline="30000" dirty="0"/>
              <a:t>0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→K</a:t>
            </a:r>
            <a:r>
              <a:rPr lang="en-US" altLang="zh-CN" baseline="30000" dirty="0">
                <a:latin typeface="Symbol" panose="05050102010706020507" charset="0"/>
                <a:cs typeface="Symbol" panose="05050102010706020507" charset="0"/>
              </a:rPr>
              <a:t>-</a:t>
            </a:r>
            <a:r>
              <a:rPr lang="en-US" altLang="zh-CN" dirty="0">
                <a:latin typeface="Symbol" panose="05050102010706020507" charset="0"/>
                <a:cs typeface="Symbol" panose="05050102010706020507" charset="0"/>
              </a:rPr>
              <a:t>m</a:t>
            </a:r>
            <a:r>
              <a:rPr lang="en-US" altLang="zh-CN" baseline="30000" dirty="0">
                <a:latin typeface="Symbol" panose="05050102010706020507" charset="0"/>
                <a:cs typeface="Symbol" panose="05050102010706020507" charset="0"/>
              </a:rPr>
              <a:t>+</a:t>
            </a:r>
            <a:r>
              <a:rPr lang="en-US" altLang="zh-CN" dirty="0">
                <a:latin typeface="Symbol" panose="05050102010706020507" charset="0"/>
                <a:cs typeface="Symbol" panose="05050102010706020507" charset="0"/>
              </a:rPr>
              <a:t>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July 30, 2018, Weihai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63" y="1124744"/>
            <a:ext cx="3608705" cy="4712335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6137" y="785159"/>
            <a:ext cx="3794295" cy="2772000"/>
          </a:xfrm>
          <a:prstGeom prst="rect">
            <a:avLst/>
          </a:prstGeom>
        </p:spPr>
      </p:pic>
      <p:pic>
        <p:nvPicPr>
          <p:cNvPr id="8" name="内容占位符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4416" y="2996952"/>
            <a:ext cx="3998024" cy="2694408"/>
          </a:xfrm>
          <a:prstGeom prst="rect">
            <a:avLst/>
          </a:prstGeom>
        </p:spPr>
      </p:pic>
      <p:pic>
        <p:nvPicPr>
          <p:cNvPr id="9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758" y="5877272"/>
            <a:ext cx="7486650" cy="497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76099" y="6309320"/>
            <a:ext cx="3094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 smtClean="0">
                <a:solidFill>
                  <a:srgbClr val="0033CC"/>
                </a:solidFill>
              </a:rPr>
              <a:t>consistent</a:t>
            </a:r>
            <a:r>
              <a:rPr kumimoji="1" lang="zh-CN" altLang="en-US" i="1" dirty="0" smtClean="0">
                <a:solidFill>
                  <a:srgbClr val="0033CC"/>
                </a:solidFill>
              </a:rPr>
              <a:t> </a:t>
            </a:r>
            <a:r>
              <a:rPr kumimoji="1" lang="en-US" altLang="zh-CN" i="1" dirty="0" smtClean="0">
                <a:solidFill>
                  <a:srgbClr val="0033CC"/>
                </a:solidFill>
              </a:rPr>
              <a:t>with</a:t>
            </a:r>
            <a:r>
              <a:rPr kumimoji="1" lang="zh-CN" altLang="en-US" i="1" dirty="0" smtClean="0">
                <a:solidFill>
                  <a:srgbClr val="0033CC"/>
                </a:solidFill>
              </a:rPr>
              <a:t> </a:t>
            </a:r>
            <a:r>
              <a:rPr kumimoji="1" lang="en-US" altLang="zh-CN" i="1" dirty="0" smtClean="0">
                <a:solidFill>
                  <a:srgbClr val="0033CC"/>
                </a:solidFill>
              </a:rPr>
              <a:t>SM</a:t>
            </a:r>
            <a:r>
              <a:rPr kumimoji="1" lang="zh-CN" altLang="en-US" i="1" dirty="0" smtClean="0">
                <a:solidFill>
                  <a:srgbClr val="0033CC"/>
                </a:solidFill>
              </a:rPr>
              <a:t> </a:t>
            </a:r>
            <a:r>
              <a:rPr kumimoji="1" lang="en-US" altLang="zh-CN" i="1" dirty="0" smtClean="0">
                <a:solidFill>
                  <a:srgbClr val="0033CC"/>
                </a:solidFill>
              </a:rPr>
              <a:t>within</a:t>
            </a:r>
            <a:r>
              <a:rPr kumimoji="1" lang="zh-CN" altLang="en-US" i="1" dirty="0" smtClean="0">
                <a:solidFill>
                  <a:srgbClr val="0033CC"/>
                </a:solidFill>
              </a:rPr>
              <a:t> </a:t>
            </a:r>
            <a:r>
              <a:rPr kumimoji="1" lang="en-US" altLang="zh-CN" i="1" dirty="0" smtClean="0">
                <a:solidFill>
                  <a:srgbClr val="0033CC"/>
                </a:solidFill>
              </a:rPr>
              <a:t>2</a:t>
            </a:r>
            <a:r>
              <a:rPr lang="en-US" altLang="zh-CN" dirty="0">
                <a:solidFill>
                  <a:srgbClr val="0033CC"/>
                </a:solidFill>
                <a:latin typeface="Symbol" panose="05050102010706020507" charset="0"/>
                <a:cs typeface="Symbol" panose="05050102010706020507" charset="0"/>
              </a:rPr>
              <a:t>s</a:t>
            </a:r>
            <a:endParaRPr kumimoji="1" lang="en-US" i="1" dirty="0" smtClean="0">
              <a:solidFill>
                <a:srgbClr val="0033CC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396552" y="820569"/>
            <a:ext cx="3799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altLang="zh-CN" b="1" dirty="0">
                <a:solidFill>
                  <a:srgbClr val="0033CC"/>
                </a:solidFill>
              </a:rPr>
              <a:t>2.93 fb</a:t>
            </a:r>
            <a:r>
              <a:rPr lang="en-US" altLang="zh-CN" b="1" baseline="30000" dirty="0">
                <a:solidFill>
                  <a:srgbClr val="0033CC"/>
                </a:solidFill>
              </a:rPr>
              <a:t>-1</a:t>
            </a:r>
            <a:r>
              <a:rPr lang="en-US" altLang="zh-CN" b="1" dirty="0">
                <a:solidFill>
                  <a:srgbClr val="0033CC"/>
                </a:solidFill>
              </a:rPr>
              <a:t> @</a:t>
            </a:r>
            <a:r>
              <a:rPr lang="en-US" altLang="zh-CN" b="1" dirty="0" err="1">
                <a:solidFill>
                  <a:srgbClr val="0033CC"/>
                </a:solidFill>
              </a:rPr>
              <a:t>E</a:t>
            </a:r>
            <a:r>
              <a:rPr lang="en-US" altLang="zh-CN" b="1" baseline="-25000" dirty="0" err="1">
                <a:solidFill>
                  <a:srgbClr val="0033CC"/>
                </a:solidFill>
              </a:rPr>
              <a:t>cm</a:t>
            </a:r>
            <a:r>
              <a:rPr lang="en-US" altLang="zh-CN" b="1" dirty="0">
                <a:solidFill>
                  <a:srgbClr val="0033CC"/>
                </a:solidFill>
              </a:rPr>
              <a:t> = 3.773 GeV    </a:t>
            </a:r>
          </a:p>
        </p:txBody>
      </p:sp>
    </p:spTree>
    <p:extLst>
      <p:ext uri="{BB962C8B-B14F-4D97-AF65-F5344CB8AC3E}">
        <p14:creationId xmlns:p14="http://schemas.microsoft.com/office/powerpoint/2010/main" val="1257810681"/>
      </p:ext>
    </p:extLst>
  </p:cSld>
  <p:clrMapOvr>
    <a:masterClrMapping/>
  </p:clrMapOvr>
  <p:transition>
    <p:dissolv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482" y="14809"/>
            <a:ext cx="7354942" cy="796567"/>
          </a:xfrm>
        </p:spPr>
        <p:txBody>
          <a:bodyPr/>
          <a:lstStyle/>
          <a:p>
            <a:r>
              <a:rPr lang="en-US" altLang="zh-CN" dirty="0" smtClean="0">
                <a:sym typeface="+mn-ea"/>
              </a:rPr>
              <a:t>BF</a:t>
            </a:r>
            <a:r>
              <a:rPr lang="zh-CN" altLang="en-US" dirty="0" smtClean="0">
                <a:sym typeface="+mn-ea"/>
              </a:rPr>
              <a:t> </a:t>
            </a:r>
            <a:r>
              <a:rPr lang="en-US" altLang="zh-CN" dirty="0" smtClean="0">
                <a:sym typeface="+mn-ea"/>
              </a:rPr>
              <a:t>for</a:t>
            </a:r>
            <a:r>
              <a:rPr lang="zh-CN" altLang="en-US" dirty="0" smtClean="0">
                <a:sym typeface="+mn-ea"/>
              </a:rPr>
              <a:t> </a:t>
            </a:r>
            <a:r>
              <a:rPr lang="en-US" altLang="zh-CN" dirty="0" err="1" smtClean="0">
                <a:sym typeface="+mn-ea"/>
              </a:rPr>
              <a:t>D</a:t>
            </a:r>
            <a:r>
              <a:rPr lang="en-US" altLang="zh-CN" baseline="-25000" dirty="0" err="1" smtClean="0">
                <a:sym typeface="+mn-ea"/>
              </a:rPr>
              <a:t>s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→</a:t>
            </a:r>
            <a:r>
              <a:rPr lang="en-US" altLang="zh-CN" dirty="0" err="1">
                <a:latin typeface="Symbol" panose="05050102010706020507" charset="0"/>
                <a:cs typeface="Symbol" panose="05050102010706020507" charset="0"/>
                <a:sym typeface="+mn-ea"/>
              </a:rPr>
              <a:t>h</a:t>
            </a:r>
            <a:r>
              <a:rPr lang="en-US" altLang="zh-CN" baseline="300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(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'</a:t>
            </a:r>
            <a:r>
              <a:rPr lang="en-US" altLang="zh-CN" baseline="300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)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</a:t>
            </a:r>
            <a:r>
              <a:rPr lang="en-US" altLang="zh-CN" baseline="30000" dirty="0" err="1">
                <a:latin typeface="Symbol" panose="05050102010706020507" charset="0"/>
                <a:cs typeface="Symbol" panose="05050102010706020507" charset="0"/>
                <a:sym typeface="+mn-ea"/>
              </a:rPr>
              <a:t>+</a:t>
            </a:r>
            <a:r>
              <a:rPr lang="en-US" altLang="zh-CN" dirty="0" err="1">
                <a:latin typeface="Symbol" panose="05050102010706020507" charset="0"/>
                <a:cs typeface="Symbol" panose="05050102010706020507" charset="0"/>
                <a:sym typeface="+mn-ea"/>
              </a:rPr>
              <a:t>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July 30, 2018, Weihai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5" name="内容占位符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1617345"/>
            <a:ext cx="4330065" cy="3623945"/>
          </a:xfrm>
          <a:prstGeom prst="rect">
            <a:avLst/>
          </a:prstGeom>
        </p:spPr>
      </p:pic>
      <p:sp>
        <p:nvSpPr>
          <p:cNvPr id="7" name="文本框 7"/>
          <p:cNvSpPr txBox="1"/>
          <p:nvPr/>
        </p:nvSpPr>
        <p:spPr>
          <a:xfrm>
            <a:off x="4878705" y="1249045"/>
            <a:ext cx="2232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Comparison of </a:t>
            </a:r>
            <a:r>
              <a:rPr lang="en-US" altLang="zh-CN" dirty="0" smtClean="0"/>
              <a:t>BFs</a:t>
            </a:r>
            <a:endParaRPr lang="en-US" altLang="zh-CN" dirty="0"/>
          </a:p>
        </p:txBody>
      </p:sp>
      <p:sp>
        <p:nvSpPr>
          <p:cNvPr id="16" name="文本框 16"/>
          <p:cNvSpPr txBox="1"/>
          <p:nvPr/>
        </p:nvSpPr>
        <p:spPr>
          <a:xfrm>
            <a:off x="529590" y="5229200"/>
            <a:ext cx="6504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Preliminary Result:</a:t>
            </a:r>
          </a:p>
          <a:p>
            <a:r>
              <a:rPr lang="en-US" altLang="zh-CN" sz="2400" dirty="0">
                <a:solidFill>
                  <a:srgbClr val="FF0000"/>
                </a:solidFill>
              </a:rPr>
              <a:t>B[D</a:t>
            </a:r>
            <a:r>
              <a:rPr lang="en-US" altLang="zh-CN" sz="2400" baseline="-25000" dirty="0">
                <a:solidFill>
                  <a:srgbClr val="FF0000"/>
                </a:solidFill>
              </a:rPr>
              <a:t>s</a:t>
            </a:r>
            <a:r>
              <a:rPr lang="en-US" altLang="zh-CN" sz="2400" baseline="30000" dirty="0">
                <a:solidFill>
                  <a:srgbClr val="FF0000"/>
                </a:solidFill>
                <a:latin typeface="Symbol" panose="05050102010706020507" charset="0"/>
                <a:cs typeface="Symbol" panose="05050102010706020507" charset="0"/>
              </a:rPr>
              <a:t>+</a:t>
            </a:r>
            <a:r>
              <a:rPr lang="en-US" altLang="zh-CN" sz="2400" dirty="0">
                <a:solidFill>
                  <a:srgbClr val="FF0000"/>
                </a:solidFill>
                <a:latin typeface="Symbol" panose="05050102010706020507" charset="0"/>
                <a:cs typeface="Symbol" panose="05050102010706020507" charset="0"/>
              </a:rPr>
              <a:t>→</a:t>
            </a:r>
            <a:r>
              <a:rPr lang="en-US" altLang="zh-CN" sz="2400" dirty="0" err="1">
                <a:solidFill>
                  <a:srgbClr val="FF0000"/>
                </a:solidFill>
                <a:latin typeface="Symbol" panose="05050102010706020507" charset="0"/>
                <a:cs typeface="Symbol" panose="05050102010706020507" charset="0"/>
              </a:rPr>
              <a:t>h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400" baseline="30000" dirty="0" err="1">
                <a:solidFill>
                  <a:srgbClr val="FF0000"/>
                </a:solidFill>
                <a:latin typeface="Symbol" panose="05050102010706020507" charset="0"/>
                <a:cs typeface="Symbol" panose="05050102010706020507" charset="0"/>
              </a:rPr>
              <a:t>+</a:t>
            </a:r>
            <a:r>
              <a:rPr lang="en-US" altLang="zh-CN" sz="2400" dirty="0" err="1">
                <a:solidFill>
                  <a:srgbClr val="FF0000"/>
                </a:solidFill>
                <a:latin typeface="Symbol" panose="05050102010706020507" charset="0"/>
                <a:cs typeface="Symbol" panose="05050102010706020507" charset="0"/>
              </a:rPr>
              <a:t>n</a:t>
            </a:r>
            <a:r>
              <a:rPr lang="en-US" altLang="zh-CN" sz="2400" dirty="0">
                <a:solidFill>
                  <a:srgbClr val="FF0000"/>
                </a:solidFill>
              </a:rPr>
              <a:t>] = 2.31</a:t>
            </a:r>
            <a:r>
              <a:rPr lang="en-US" altLang="zh-CN" sz="2400" dirty="0">
                <a:solidFill>
                  <a:srgbClr val="FF0000"/>
                </a:solidFill>
                <a:sym typeface="Symbol" panose="05050102010706020507" charset="0"/>
              </a:rPr>
              <a:t>0.060.06%</a:t>
            </a:r>
          </a:p>
          <a:p>
            <a:r>
              <a:rPr lang="en-US" altLang="zh-CN" sz="2400" dirty="0">
                <a:solidFill>
                  <a:srgbClr val="FF0000"/>
                </a:solidFill>
                <a:sym typeface="+mn-ea"/>
              </a:rPr>
              <a:t>B[D</a:t>
            </a:r>
            <a:r>
              <a:rPr lang="en-US" altLang="zh-CN" sz="2400" baseline="-25000" dirty="0">
                <a:solidFill>
                  <a:srgbClr val="FF0000"/>
                </a:solidFill>
                <a:sym typeface="+mn-ea"/>
              </a:rPr>
              <a:t>s</a:t>
            </a:r>
            <a:r>
              <a:rPr lang="en-US" altLang="zh-CN" sz="2400" baseline="30000" dirty="0">
                <a:solidFill>
                  <a:srgbClr val="FF0000"/>
                </a:solidFill>
                <a:latin typeface="Symbol" panose="05050102010706020507" charset="0"/>
                <a:cs typeface="Symbol" panose="05050102010706020507" charset="0"/>
                <a:sym typeface="+mn-ea"/>
              </a:rPr>
              <a:t>+</a:t>
            </a:r>
            <a:r>
              <a:rPr lang="en-US" altLang="zh-CN" sz="2400" dirty="0">
                <a:solidFill>
                  <a:srgbClr val="FF0000"/>
                </a:solidFill>
                <a:latin typeface="Symbol" panose="05050102010706020507" charset="0"/>
                <a:cs typeface="Symbol" panose="05050102010706020507" charset="0"/>
                <a:sym typeface="+mn-ea"/>
              </a:rPr>
              <a:t>→</a:t>
            </a:r>
            <a:r>
              <a:rPr lang="en-US" altLang="zh-CN" sz="2400" dirty="0" err="1" smtClean="0">
                <a:solidFill>
                  <a:srgbClr val="FF0000"/>
                </a:solidFill>
                <a:latin typeface="Symbol" panose="05050102010706020507" charset="0"/>
                <a:cs typeface="Symbol" panose="05050102010706020507" charset="0"/>
                <a:sym typeface="+mn-ea"/>
              </a:rPr>
              <a:t>h</a:t>
            </a:r>
            <a:r>
              <a:rPr lang="en-US" altLang="zh-CN" sz="24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  <a:sym typeface="+mn-ea"/>
              </a:rPr>
              <a:t>'</a:t>
            </a:r>
            <a:r>
              <a:rPr lang="en-US" altLang="zh-CN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</a:t>
            </a:r>
            <a:r>
              <a:rPr lang="en-US" altLang="zh-CN" sz="2400" baseline="30000" dirty="0" err="1" smtClean="0">
                <a:solidFill>
                  <a:srgbClr val="FF0000"/>
                </a:solidFill>
                <a:latin typeface="Symbol" panose="05050102010706020507" charset="0"/>
                <a:cs typeface="Symbol" panose="05050102010706020507" charset="0"/>
                <a:sym typeface="+mn-ea"/>
              </a:rPr>
              <a:t>+</a:t>
            </a:r>
            <a:r>
              <a:rPr lang="en-US" altLang="zh-CN" sz="2400" dirty="0" err="1" smtClean="0">
                <a:solidFill>
                  <a:srgbClr val="FF0000"/>
                </a:solidFill>
                <a:latin typeface="Symbol" panose="05050102010706020507" charset="0"/>
                <a:cs typeface="Symbol" panose="05050102010706020507" charset="0"/>
                <a:sym typeface="+mn-ea"/>
              </a:rPr>
              <a:t>n</a:t>
            </a:r>
            <a:r>
              <a:rPr lang="en-US" altLang="zh-CN" sz="2400" dirty="0">
                <a:solidFill>
                  <a:srgbClr val="FF0000"/>
                </a:solidFill>
                <a:sym typeface="+mn-ea"/>
              </a:rPr>
              <a:t>] = 0.82</a:t>
            </a:r>
            <a:r>
              <a:rPr lang="en-US" altLang="zh-CN" sz="2400" dirty="0">
                <a:solidFill>
                  <a:srgbClr val="FF0000"/>
                </a:solidFill>
                <a:sym typeface="Symbol" panose="05050102010706020507" charset="0"/>
              </a:rPr>
              <a:t>0.070.03%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716016" y="1617345"/>
            <a:ext cx="4330065" cy="3749437"/>
            <a:chOff x="4716016" y="1617345"/>
            <a:chExt cx="4330065" cy="3749437"/>
          </a:xfrm>
        </p:grpSpPr>
        <p:pic>
          <p:nvPicPr>
            <p:cNvPr id="6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6016" y="1617345"/>
              <a:ext cx="4330065" cy="3623945"/>
            </a:xfrm>
            <a:prstGeom prst="rect">
              <a:avLst/>
            </a:prstGeom>
          </p:spPr>
        </p:pic>
        <p:sp>
          <p:nvSpPr>
            <p:cNvPr id="8" name="文本框 5"/>
            <p:cNvSpPr txBox="1"/>
            <p:nvPr/>
          </p:nvSpPr>
          <p:spPr>
            <a:xfrm>
              <a:off x="4788024" y="1875155"/>
              <a:ext cx="1076960" cy="3067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400"/>
                <a:t>PDG 2017</a:t>
              </a:r>
            </a:p>
          </p:txBody>
        </p:sp>
        <p:sp>
          <p:nvSpPr>
            <p:cNvPr id="9" name="文本框 9"/>
            <p:cNvSpPr txBox="1"/>
            <p:nvPr/>
          </p:nvSpPr>
          <p:spPr>
            <a:xfrm>
              <a:off x="4788024" y="2546231"/>
              <a:ext cx="990600" cy="3067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400"/>
                <a:t>CLEO</a:t>
              </a:r>
              <a:r>
                <a:rPr lang="en-US" altLang="zh-CN" sz="1400" baseline="30000"/>
                <a:t>[1]</a:t>
              </a:r>
            </a:p>
          </p:txBody>
        </p:sp>
        <p:sp>
          <p:nvSpPr>
            <p:cNvPr id="10" name="文本框 10"/>
            <p:cNvSpPr txBox="1"/>
            <p:nvPr/>
          </p:nvSpPr>
          <p:spPr>
            <a:xfrm>
              <a:off x="4788024" y="3276600"/>
              <a:ext cx="1008000" cy="432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200"/>
                <a:t>BESIII </a:t>
              </a:r>
            </a:p>
            <a:p>
              <a:r>
                <a:rPr lang="en-US" altLang="zh-CN" sz="1200" dirty="0"/>
                <a:t>@4.009GeV</a:t>
              </a:r>
            </a:p>
          </p:txBody>
        </p:sp>
        <p:sp>
          <p:nvSpPr>
            <p:cNvPr id="11" name="文本框 11"/>
            <p:cNvSpPr txBox="1"/>
            <p:nvPr/>
          </p:nvSpPr>
          <p:spPr>
            <a:xfrm>
              <a:off x="4788024" y="3870325"/>
              <a:ext cx="1116000" cy="52197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400">
                  <a:solidFill>
                    <a:srgbClr val="FF0000"/>
                  </a:solidFill>
                </a:rPr>
                <a:t>BESIII </a:t>
              </a:r>
            </a:p>
            <a:p>
              <a:r>
                <a:rPr lang="en-US" altLang="zh-CN" sz="1400" dirty="0">
                  <a:solidFill>
                    <a:srgbClr val="FF0000"/>
                  </a:solidFill>
                </a:rPr>
                <a:t>preliminary</a:t>
              </a:r>
            </a:p>
          </p:txBody>
        </p:sp>
        <p:sp>
          <p:nvSpPr>
            <p:cNvPr id="12" name="文本框 12"/>
            <p:cNvSpPr txBox="1"/>
            <p:nvPr/>
          </p:nvSpPr>
          <p:spPr>
            <a:xfrm>
              <a:off x="7020272" y="1875155"/>
              <a:ext cx="1076960" cy="3067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400"/>
                <a:t>PDG 2017</a:t>
              </a:r>
            </a:p>
          </p:txBody>
        </p:sp>
        <p:sp>
          <p:nvSpPr>
            <p:cNvPr id="13" name="文本框 13"/>
            <p:cNvSpPr txBox="1"/>
            <p:nvPr/>
          </p:nvSpPr>
          <p:spPr>
            <a:xfrm>
              <a:off x="7020272" y="2465705"/>
              <a:ext cx="990600" cy="3067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CLEO</a:t>
              </a:r>
              <a:r>
                <a:rPr lang="en-US" altLang="zh-CN" sz="1400" baseline="30000" dirty="0"/>
                <a:t>[1]</a:t>
              </a:r>
            </a:p>
          </p:txBody>
        </p:sp>
        <p:sp>
          <p:nvSpPr>
            <p:cNvPr id="14" name="文本框 14"/>
            <p:cNvSpPr txBox="1"/>
            <p:nvPr/>
          </p:nvSpPr>
          <p:spPr>
            <a:xfrm>
              <a:off x="7020272" y="3276600"/>
              <a:ext cx="1172845" cy="52197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400"/>
                <a:t>BESIII </a:t>
              </a:r>
            </a:p>
            <a:p>
              <a:r>
                <a:rPr lang="en-US" altLang="zh-CN" sz="1400" dirty="0"/>
                <a:t>@4.009GeV</a:t>
              </a:r>
            </a:p>
          </p:txBody>
        </p:sp>
        <p:sp>
          <p:nvSpPr>
            <p:cNvPr id="15" name="文本框 15"/>
            <p:cNvSpPr txBox="1"/>
            <p:nvPr/>
          </p:nvSpPr>
          <p:spPr>
            <a:xfrm>
              <a:off x="7020272" y="3870325"/>
              <a:ext cx="1116000" cy="52197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400">
                  <a:solidFill>
                    <a:srgbClr val="FF0000"/>
                  </a:solidFill>
                </a:rPr>
                <a:t>BESIII </a:t>
              </a:r>
            </a:p>
            <a:p>
              <a:r>
                <a:rPr lang="en-US" altLang="zh-CN" sz="1400" dirty="0">
                  <a:solidFill>
                    <a:srgbClr val="FF0000"/>
                  </a:solidFill>
                </a:rPr>
                <a:t>preliminary</a:t>
              </a:r>
            </a:p>
          </p:txBody>
        </p:sp>
        <p:sp>
          <p:nvSpPr>
            <p:cNvPr id="17" name="文本框 17"/>
            <p:cNvSpPr txBox="1"/>
            <p:nvPr/>
          </p:nvSpPr>
          <p:spPr>
            <a:xfrm>
              <a:off x="4932040" y="4997450"/>
              <a:ext cx="1870710" cy="36830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t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  <a:sym typeface="+mn-ea"/>
                </a:rPr>
                <a:t>B[D</a:t>
              </a:r>
              <a:r>
                <a:rPr lang="en-US" altLang="zh-CN" baseline="-25000" dirty="0">
                  <a:solidFill>
                    <a:srgbClr val="FF0000"/>
                  </a:solidFill>
                  <a:sym typeface="+mn-ea"/>
                </a:rPr>
                <a:t>s</a:t>
              </a:r>
              <a:r>
                <a:rPr lang="en-US" altLang="zh-CN" baseline="30000" dirty="0">
                  <a:solidFill>
                    <a:srgbClr val="FF0000"/>
                  </a:solidFill>
                  <a:latin typeface="Symbol" panose="05050102010706020507" charset="0"/>
                  <a:cs typeface="Symbol" panose="05050102010706020507" charset="0"/>
                  <a:sym typeface="+mn-ea"/>
                </a:rPr>
                <a:t>+</a:t>
              </a:r>
              <a:r>
                <a:rPr lang="en-US" altLang="zh-CN" dirty="0">
                  <a:solidFill>
                    <a:srgbClr val="FF0000"/>
                  </a:solidFill>
                  <a:latin typeface="Symbol" panose="05050102010706020507" charset="0"/>
                  <a:cs typeface="Symbol" panose="05050102010706020507" charset="0"/>
                  <a:sym typeface="+mn-ea"/>
                </a:rPr>
                <a:t>→</a:t>
              </a:r>
              <a:r>
                <a:rPr lang="en-US" altLang="zh-CN" dirty="0" err="1">
                  <a:solidFill>
                    <a:srgbClr val="FF0000"/>
                  </a:solidFill>
                  <a:latin typeface="Symbol" panose="05050102010706020507" charset="0"/>
                  <a:cs typeface="Symbol" panose="05050102010706020507" charset="0"/>
                  <a:sym typeface="+mn-ea"/>
                </a:rPr>
                <a:t>h</a:t>
              </a:r>
              <a:r>
                <a:rPr lang="en-US" altLang="zh-CN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e</a:t>
              </a:r>
              <a:r>
                <a:rPr lang="en-US" altLang="zh-CN" baseline="30000" dirty="0" err="1">
                  <a:solidFill>
                    <a:srgbClr val="FF0000"/>
                  </a:solidFill>
                  <a:latin typeface="Symbol" panose="05050102010706020507" charset="0"/>
                  <a:cs typeface="Symbol" panose="05050102010706020507" charset="0"/>
                  <a:sym typeface="+mn-ea"/>
                </a:rPr>
                <a:t>+</a:t>
              </a:r>
              <a:r>
                <a:rPr lang="en-US" altLang="zh-CN" dirty="0" err="1">
                  <a:solidFill>
                    <a:srgbClr val="FF0000"/>
                  </a:solidFill>
                  <a:latin typeface="Symbol" panose="05050102010706020507" charset="0"/>
                  <a:cs typeface="Symbol" panose="05050102010706020507" charset="0"/>
                  <a:sym typeface="+mn-ea"/>
                </a:rPr>
                <a:t>n</a:t>
              </a:r>
              <a:r>
                <a:rPr lang="en-US" altLang="zh-CN" dirty="0">
                  <a:solidFill>
                    <a:srgbClr val="FF0000"/>
                  </a:solidFill>
                  <a:sym typeface="+mn-ea"/>
                </a:rPr>
                <a:t>]</a:t>
              </a:r>
              <a:r>
                <a:rPr lang="en-US" dirty="0">
                  <a:solidFill>
                    <a:srgbClr val="FF0000"/>
                  </a:solidFill>
                  <a:sym typeface="+mn-ea"/>
                </a:rPr>
                <a:t>(%)</a:t>
              </a:r>
              <a:r>
                <a:rPr lang="en-US" altLang="zh-CN" dirty="0">
                  <a:solidFill>
                    <a:srgbClr val="FF0000"/>
                  </a:solidFill>
                  <a:sym typeface="+mn-ea"/>
                </a:rPr>
                <a:t> </a:t>
              </a:r>
              <a:endParaRPr lang="zh-CN" altLang="en-US" dirty="0"/>
            </a:p>
          </p:txBody>
        </p:sp>
        <p:sp>
          <p:nvSpPr>
            <p:cNvPr id="18" name="文本框 18"/>
            <p:cNvSpPr txBox="1"/>
            <p:nvPr/>
          </p:nvSpPr>
          <p:spPr>
            <a:xfrm>
              <a:off x="7071990" y="4997450"/>
              <a:ext cx="193033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t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  <a:sym typeface="+mn-ea"/>
                </a:rPr>
                <a:t>B[D</a:t>
              </a:r>
              <a:r>
                <a:rPr lang="en-US" altLang="zh-CN" baseline="-25000" dirty="0">
                  <a:solidFill>
                    <a:srgbClr val="FF0000"/>
                  </a:solidFill>
                  <a:sym typeface="+mn-ea"/>
                </a:rPr>
                <a:t>s</a:t>
              </a:r>
              <a:r>
                <a:rPr lang="en-US" altLang="zh-CN" baseline="30000" dirty="0">
                  <a:solidFill>
                    <a:srgbClr val="FF0000"/>
                  </a:solidFill>
                  <a:latin typeface="Symbol" panose="05050102010706020507" charset="0"/>
                  <a:cs typeface="Symbol" panose="05050102010706020507" charset="0"/>
                  <a:sym typeface="+mn-ea"/>
                </a:rPr>
                <a:t>+</a:t>
              </a:r>
              <a:r>
                <a:rPr lang="en-US" altLang="zh-CN" dirty="0">
                  <a:solidFill>
                    <a:srgbClr val="FF0000"/>
                  </a:solidFill>
                  <a:latin typeface="Symbol" panose="05050102010706020507" charset="0"/>
                  <a:cs typeface="Symbol" panose="05050102010706020507" charset="0"/>
                  <a:sym typeface="+mn-ea"/>
                </a:rPr>
                <a:t>→</a:t>
              </a:r>
              <a:r>
                <a:rPr lang="en-US" altLang="zh-CN" dirty="0" err="1" smtClean="0">
                  <a:solidFill>
                    <a:srgbClr val="FF0000"/>
                  </a:solidFill>
                  <a:latin typeface="Symbol" panose="05050102010706020507" charset="0"/>
                  <a:cs typeface="Symbol" panose="05050102010706020507" charset="0"/>
                  <a:sym typeface="+mn-ea"/>
                </a:rPr>
                <a:t>h</a:t>
              </a:r>
              <a:r>
                <a:rPr lang="en-US" altLang="zh-CN" dirty="0" err="1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  <a:sym typeface="+mn-ea"/>
                </a:rPr>
                <a:t>'</a:t>
              </a:r>
              <a:r>
                <a:rPr lang="en-US" altLang="zh-CN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e</a:t>
              </a:r>
              <a:r>
                <a:rPr lang="en-US" altLang="zh-CN" baseline="30000" dirty="0" err="1" smtClean="0">
                  <a:solidFill>
                    <a:srgbClr val="FF0000"/>
                  </a:solidFill>
                  <a:latin typeface="Symbol" panose="05050102010706020507" charset="0"/>
                  <a:cs typeface="Symbol" panose="05050102010706020507" charset="0"/>
                  <a:sym typeface="+mn-ea"/>
                </a:rPr>
                <a:t>+</a:t>
              </a:r>
              <a:r>
                <a:rPr lang="en-US" altLang="zh-CN" dirty="0" err="1" smtClean="0">
                  <a:solidFill>
                    <a:srgbClr val="FF0000"/>
                  </a:solidFill>
                  <a:latin typeface="Symbol" panose="05050102010706020507" charset="0"/>
                  <a:cs typeface="Symbol" panose="05050102010706020507" charset="0"/>
                  <a:sym typeface="+mn-ea"/>
                </a:rPr>
                <a:t>n</a:t>
              </a:r>
              <a:r>
                <a:rPr lang="en-US" altLang="zh-CN" dirty="0">
                  <a:solidFill>
                    <a:srgbClr val="FF0000"/>
                  </a:solidFill>
                  <a:sym typeface="+mn-ea"/>
                </a:rPr>
                <a:t>](%)</a:t>
              </a:r>
              <a:endParaRPr lang="zh-CN" altLang="en-US" dirty="0"/>
            </a:p>
          </p:txBody>
        </p:sp>
      </p:grpSp>
      <p:sp>
        <p:nvSpPr>
          <p:cNvPr id="19" name="文本框 20"/>
          <p:cNvSpPr txBox="1"/>
          <p:nvPr/>
        </p:nvSpPr>
        <p:spPr>
          <a:xfrm>
            <a:off x="5804690" y="5589029"/>
            <a:ext cx="2871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1D41D5"/>
                </a:solidFill>
              </a:rPr>
              <a:t>[</a:t>
            </a:r>
            <a:r>
              <a:rPr lang="en-US" altLang="zh-CN" smtClean="0">
                <a:solidFill>
                  <a:srgbClr val="1D41D5"/>
                </a:solidFill>
              </a:rPr>
              <a:t>1]PRD80, </a:t>
            </a:r>
            <a:r>
              <a:rPr lang="en-US" altLang="zh-CN" dirty="0" smtClean="0">
                <a:solidFill>
                  <a:srgbClr val="1D41D5"/>
                </a:solidFill>
              </a:rPr>
              <a:t>052007</a:t>
            </a:r>
            <a:r>
              <a:rPr lang="zh-CN" altLang="en-US" dirty="0" smtClean="0">
                <a:solidFill>
                  <a:srgbClr val="1D41D5"/>
                </a:solidFill>
              </a:rPr>
              <a:t> </a:t>
            </a:r>
            <a:r>
              <a:rPr lang="en-US" altLang="zh-CN" dirty="0" smtClean="0">
                <a:solidFill>
                  <a:srgbClr val="1D41D5"/>
                </a:solidFill>
              </a:rPr>
              <a:t>(2009)</a:t>
            </a:r>
            <a:endParaRPr lang="en-US" altLang="zh-CN" dirty="0">
              <a:solidFill>
                <a:srgbClr val="1D41D5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9748" y="781289"/>
            <a:ext cx="33747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4775" lvl="1"/>
            <a:r>
              <a:rPr lang="en-US" altLang="zh-CN" b="1" dirty="0">
                <a:solidFill>
                  <a:srgbClr val="0033CC"/>
                </a:solidFill>
              </a:rPr>
              <a:t>3.19 fb</a:t>
            </a:r>
            <a:r>
              <a:rPr lang="en-US" altLang="zh-CN" b="1" baseline="30000" dirty="0">
                <a:solidFill>
                  <a:srgbClr val="0033CC"/>
                </a:solidFill>
              </a:rPr>
              <a:t>-1</a:t>
            </a:r>
            <a:r>
              <a:rPr lang="en-US" altLang="zh-CN" b="1" dirty="0">
                <a:solidFill>
                  <a:srgbClr val="0033CC"/>
                </a:solidFill>
              </a:rPr>
              <a:t> @</a:t>
            </a:r>
            <a:r>
              <a:rPr lang="en-US" altLang="zh-CN" b="1" dirty="0" err="1">
                <a:solidFill>
                  <a:srgbClr val="0033CC"/>
                </a:solidFill>
              </a:rPr>
              <a:t>E</a:t>
            </a:r>
            <a:r>
              <a:rPr lang="en-US" altLang="zh-CN" b="1" baseline="-25000" dirty="0" err="1">
                <a:solidFill>
                  <a:srgbClr val="0033CC"/>
                </a:solidFill>
              </a:rPr>
              <a:t>cm</a:t>
            </a:r>
            <a:r>
              <a:rPr lang="en-US" altLang="zh-CN" b="1" dirty="0">
                <a:solidFill>
                  <a:srgbClr val="0033CC"/>
                </a:solidFill>
              </a:rPr>
              <a:t> = 4.178 GeV   </a:t>
            </a:r>
          </a:p>
        </p:txBody>
      </p:sp>
    </p:spTree>
    <p:extLst>
      <p:ext uri="{BB962C8B-B14F-4D97-AF65-F5344CB8AC3E}">
        <p14:creationId xmlns:p14="http://schemas.microsoft.com/office/powerpoint/2010/main" val="180638077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sym typeface="+mn-ea"/>
              </a:rPr>
              <a:t>Form</a:t>
            </a:r>
            <a:r>
              <a:rPr lang="zh-CN" altLang="en-US" dirty="0" smtClean="0">
                <a:sym typeface="+mn-ea"/>
              </a:rPr>
              <a:t> </a:t>
            </a:r>
            <a:r>
              <a:rPr lang="en-US" altLang="zh-CN" dirty="0" smtClean="0">
                <a:sym typeface="+mn-ea"/>
              </a:rPr>
              <a:t>factors</a:t>
            </a:r>
            <a:r>
              <a:rPr lang="zh-CN" altLang="en-US" dirty="0" smtClean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for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 err="1">
                <a:sym typeface="+mn-ea"/>
              </a:rPr>
              <a:t>D</a:t>
            </a:r>
            <a:r>
              <a:rPr lang="en-US" altLang="zh-CN" baseline="-25000" dirty="0" err="1">
                <a:sym typeface="+mn-ea"/>
              </a:rPr>
              <a:t>s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→</a:t>
            </a:r>
            <a:r>
              <a:rPr lang="en-US" altLang="zh-CN" dirty="0" err="1">
                <a:latin typeface="Symbol" panose="05050102010706020507" charset="0"/>
                <a:cs typeface="Symbol" panose="05050102010706020507" charset="0"/>
                <a:sym typeface="+mn-ea"/>
              </a:rPr>
              <a:t>h</a:t>
            </a:r>
            <a:r>
              <a:rPr lang="en-US" altLang="zh-CN" baseline="30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(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'</a:t>
            </a:r>
            <a:r>
              <a:rPr lang="en-US" altLang="zh-CN" baseline="30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)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</a:t>
            </a:r>
            <a:r>
              <a:rPr lang="en-US" altLang="zh-CN" baseline="30000" dirty="0" err="1">
                <a:latin typeface="Symbol" panose="05050102010706020507" charset="0"/>
                <a:cs typeface="Symbol" panose="05050102010706020507" charset="0"/>
                <a:sym typeface="+mn-ea"/>
              </a:rPr>
              <a:t>+</a:t>
            </a:r>
            <a:r>
              <a:rPr lang="en-US" altLang="zh-CN" dirty="0" err="1">
                <a:latin typeface="Symbol" panose="05050102010706020507" charset="0"/>
                <a:cs typeface="Symbol" panose="05050102010706020507" charset="0"/>
                <a:sym typeface="+mn-ea"/>
              </a:rPr>
              <a:t>n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37</a:t>
            </a:fld>
            <a:endParaRPr lang="zh-CN" altLang="en-US" smtClean="0"/>
          </a:p>
        </p:txBody>
      </p:sp>
      <p:pic>
        <p:nvPicPr>
          <p:cNvPr id="9" name="内容占位符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675" y="1620520"/>
            <a:ext cx="4391660" cy="318897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25" y="4868545"/>
            <a:ext cx="8769985" cy="96456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7565" y="1620520"/>
            <a:ext cx="4391660" cy="31889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12665" y="2299970"/>
            <a:ext cx="1299845" cy="2990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900"/>
              <a:t>LQCD M</a:t>
            </a:r>
            <a:r>
              <a:rPr lang="en-US" altLang="zh-CN" sz="900" baseline="-25000">
                <a:latin typeface="Symbol" panose="05050102010706020507" charset="0"/>
                <a:cs typeface="Symbol" panose="05050102010706020507" charset="0"/>
              </a:rPr>
              <a:t>p</a:t>
            </a:r>
            <a:r>
              <a:rPr lang="en-US" altLang="zh-CN" sz="900"/>
              <a:t>=370MeV [1]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812665" y="3054350"/>
            <a:ext cx="1300480" cy="3219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000"/>
              <a:t>LCSR[2]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812665" y="3449320"/>
            <a:ext cx="932180" cy="3219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000" dirty="0"/>
              <a:t>LCSR[3]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4812665" y="3879850"/>
            <a:ext cx="114109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1000" dirty="0">
                <a:solidFill>
                  <a:srgbClr val="FF0000"/>
                </a:solidFill>
              </a:rPr>
              <a:t>BESIII</a:t>
            </a:r>
          </a:p>
          <a:p>
            <a:pPr>
              <a:lnSpc>
                <a:spcPct val="90000"/>
              </a:lnSpc>
            </a:pPr>
            <a:r>
              <a:rPr lang="en-US" altLang="zh-CN" sz="1000" dirty="0">
                <a:solidFill>
                  <a:srgbClr val="FF0000"/>
                </a:solidFill>
              </a:rPr>
              <a:t>Preliminary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812665" y="2712720"/>
            <a:ext cx="1299845" cy="2990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900" dirty="0"/>
              <a:t>LQCD </a:t>
            </a:r>
            <a:r>
              <a:rPr lang="en-US" altLang="zh-CN" sz="900" dirty="0" err="1"/>
              <a:t>M</a:t>
            </a:r>
            <a:r>
              <a:rPr lang="en-US" altLang="zh-CN" sz="900" baseline="-25000" dirty="0" err="1">
                <a:latin typeface="Symbol" panose="05050102010706020507" charset="0"/>
                <a:cs typeface="Symbol" panose="05050102010706020507" charset="0"/>
              </a:rPr>
              <a:t>p</a:t>
            </a:r>
            <a:r>
              <a:rPr lang="en-US" altLang="zh-CN" sz="900" dirty="0"/>
              <a:t>=470MeV [1]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7080250" y="2320925"/>
            <a:ext cx="1077595" cy="394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900"/>
              <a:t>LQCD </a:t>
            </a:r>
          </a:p>
          <a:p>
            <a:pPr>
              <a:lnSpc>
                <a:spcPct val="110000"/>
              </a:lnSpc>
            </a:pPr>
            <a:r>
              <a:rPr lang="en-US" altLang="zh-CN" sz="900"/>
              <a:t>M</a:t>
            </a:r>
            <a:r>
              <a:rPr lang="en-US" altLang="zh-CN" sz="900" baseline="-25000">
                <a:latin typeface="Symbol" panose="05050102010706020507" charset="0"/>
                <a:cs typeface="Symbol" panose="05050102010706020507" charset="0"/>
              </a:rPr>
              <a:t>p</a:t>
            </a:r>
            <a:r>
              <a:rPr lang="en-US" altLang="zh-CN" sz="900"/>
              <a:t>=370MeV [1]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7080250" y="3075305"/>
            <a:ext cx="1141095" cy="3219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000"/>
              <a:t>LCSR[2]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7080250" y="3470275"/>
            <a:ext cx="1078230" cy="3219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000"/>
              <a:t>LCSR[3]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7080249" y="3900805"/>
            <a:ext cx="1224000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1000">
                <a:solidFill>
                  <a:srgbClr val="FF0000"/>
                </a:solidFill>
              </a:rPr>
              <a:t>BESIII</a:t>
            </a:r>
          </a:p>
          <a:p>
            <a:pPr>
              <a:lnSpc>
                <a:spcPct val="90000"/>
              </a:lnSpc>
            </a:pPr>
            <a:r>
              <a:rPr lang="en-US" altLang="zh-CN" sz="1000">
                <a:solidFill>
                  <a:srgbClr val="FF0000"/>
                </a:solidFill>
              </a:rPr>
              <a:t>Preliminary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7080250" y="2733675"/>
            <a:ext cx="107759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900"/>
              <a:t>LQCD </a:t>
            </a:r>
          </a:p>
          <a:p>
            <a:pPr>
              <a:lnSpc>
                <a:spcPct val="100000"/>
              </a:lnSpc>
            </a:pPr>
            <a:r>
              <a:rPr lang="en-US" altLang="zh-CN" sz="900"/>
              <a:t>M</a:t>
            </a:r>
            <a:r>
              <a:rPr lang="en-US" altLang="zh-CN" sz="900" baseline="-25000">
                <a:latin typeface="Symbol" panose="05050102010706020507" charset="0"/>
                <a:cs typeface="Symbol" panose="05050102010706020507" charset="0"/>
              </a:rPr>
              <a:t>p</a:t>
            </a:r>
            <a:r>
              <a:rPr lang="en-US" altLang="zh-CN" sz="900"/>
              <a:t>=470MeV [1]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635000" y="6067425"/>
            <a:ext cx="352425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solidFill>
                  <a:srgbClr val="1D41D5"/>
                </a:solidFill>
              </a:rPr>
              <a:t>[1] PRD 91 014503</a:t>
            </a:r>
          </a:p>
          <a:p>
            <a:r>
              <a:rPr lang="en-US" altLang="zh-CN" sz="1400">
                <a:solidFill>
                  <a:srgbClr val="1D41D5"/>
                </a:solidFill>
              </a:rPr>
              <a:t>[2] JHEP 1511 138</a:t>
            </a:r>
          </a:p>
          <a:p>
            <a:r>
              <a:rPr lang="en-US" altLang="zh-CN" sz="1400">
                <a:solidFill>
                  <a:srgbClr val="1D41D5"/>
                </a:solidFill>
              </a:rPr>
              <a:t>[3] PRD 88 034023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89748" y="781289"/>
            <a:ext cx="33747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4775" lvl="1"/>
            <a:r>
              <a:rPr lang="en-US" altLang="zh-CN" b="1" dirty="0">
                <a:solidFill>
                  <a:srgbClr val="0033CC"/>
                </a:solidFill>
              </a:rPr>
              <a:t>3.19 fb</a:t>
            </a:r>
            <a:r>
              <a:rPr lang="en-US" altLang="zh-CN" b="1" baseline="30000" dirty="0">
                <a:solidFill>
                  <a:srgbClr val="0033CC"/>
                </a:solidFill>
              </a:rPr>
              <a:t>-1</a:t>
            </a:r>
            <a:r>
              <a:rPr lang="en-US" altLang="zh-CN" b="1" dirty="0">
                <a:solidFill>
                  <a:srgbClr val="0033CC"/>
                </a:solidFill>
              </a:rPr>
              <a:t> @</a:t>
            </a:r>
            <a:r>
              <a:rPr lang="en-US" altLang="zh-CN" b="1" dirty="0" err="1">
                <a:solidFill>
                  <a:srgbClr val="0033CC"/>
                </a:solidFill>
              </a:rPr>
              <a:t>E</a:t>
            </a:r>
            <a:r>
              <a:rPr lang="en-US" altLang="zh-CN" b="1" baseline="-25000" dirty="0" err="1">
                <a:solidFill>
                  <a:srgbClr val="0033CC"/>
                </a:solidFill>
              </a:rPr>
              <a:t>cm</a:t>
            </a:r>
            <a:r>
              <a:rPr lang="en-US" altLang="zh-CN" b="1" dirty="0">
                <a:solidFill>
                  <a:srgbClr val="0033CC"/>
                </a:solidFill>
              </a:rPr>
              <a:t> = 4.178 GeV  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July 30, 2018, Weihai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22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July 30, 2018, Weihai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sym typeface="+mn-ea"/>
              </a:rPr>
              <a:t>Observations</a:t>
            </a:r>
            <a:r>
              <a:rPr lang="zh-CN" altLang="en-US" dirty="0" smtClean="0">
                <a:sym typeface="+mn-ea"/>
              </a:rPr>
              <a:t> </a:t>
            </a:r>
            <a:r>
              <a:rPr lang="en-US" altLang="zh-CN" dirty="0" smtClean="0">
                <a:sym typeface="+mn-ea"/>
              </a:rPr>
              <a:t>of </a:t>
            </a:r>
            <a:r>
              <a:rPr lang="en-US" altLang="zh-CN" dirty="0">
                <a:sym typeface="+mn-ea"/>
              </a:rPr>
              <a:t>D</a:t>
            </a:r>
            <a:r>
              <a:rPr lang="en-US" altLang="zh-CN" baseline="-25000" dirty="0">
                <a:sym typeface="+mn-ea"/>
              </a:rPr>
              <a:t>s</a:t>
            </a:r>
            <a:r>
              <a:rPr lang="en-US" altLang="zh-CN" baseline="30000" dirty="0">
                <a:sym typeface="+mn-ea"/>
              </a:rPr>
              <a:t>+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→</a:t>
            </a:r>
            <a:r>
              <a:rPr lang="en-US" altLang="zh-CN" dirty="0">
                <a:sym typeface="Wingdings" panose="05000000000000000000" pitchFamily="2" charset="2"/>
              </a:rPr>
              <a:t>K</a:t>
            </a:r>
            <a:r>
              <a:rPr lang="en-US" altLang="zh-CN" baseline="30000" dirty="0">
                <a:sym typeface="Wingdings" panose="05000000000000000000" pitchFamily="2" charset="2"/>
              </a:rPr>
              <a:t>(*)</a:t>
            </a:r>
            <a:r>
              <a:rPr lang="en-US" altLang="zh-CN" baseline="30000" dirty="0" smtClean="0">
                <a:sym typeface="Wingdings" panose="05000000000000000000" pitchFamily="2" charset="2"/>
              </a:rPr>
              <a:t>0</a:t>
            </a:r>
            <a:r>
              <a:rPr lang="en-US" altLang="zh-CN" dirty="0" smtClean="0">
                <a:sym typeface="Wingdings" panose="05000000000000000000" pitchFamily="2" charset="2"/>
              </a:rPr>
              <a:t>e</a:t>
            </a:r>
            <a:r>
              <a:rPr lang="en-US" altLang="zh-CN" baseline="30000" dirty="0" smtClean="0">
                <a:sym typeface="Wingdings" panose="05000000000000000000" pitchFamily="2" charset="2"/>
              </a:rPr>
              <a:t>+</a:t>
            </a:r>
            <a:r>
              <a:rPr lang="en-US" altLang="zh-CN" dirty="0" smtClean="0">
                <a:latin typeface="Symbol" panose="05050102010706020507" pitchFamily="18" charset="2"/>
                <a:sym typeface="Wingdings" panose="05000000000000000000" pitchFamily="2" charset="2"/>
              </a:rPr>
              <a:t>n</a:t>
            </a:r>
            <a:endParaRPr lang="en-US" dirty="0"/>
          </a:p>
        </p:txBody>
      </p:sp>
      <p:pic>
        <p:nvPicPr>
          <p:cNvPr id="21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15" y="5252720"/>
            <a:ext cx="7506335" cy="1175385"/>
          </a:xfrm>
          <a:prstGeom prst="rect">
            <a:avLst/>
          </a:prstGeom>
        </p:spPr>
      </p:pic>
      <p:pic>
        <p:nvPicPr>
          <p:cNvPr id="22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2310" y="1022350"/>
            <a:ext cx="3796665" cy="2240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55" y="1022350"/>
            <a:ext cx="3796665" cy="22402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4"/>
          <p:cNvSpPr txBox="1"/>
          <p:nvPr/>
        </p:nvSpPr>
        <p:spPr>
          <a:xfrm rot="19980000">
            <a:off x="1202055" y="2117725"/>
            <a:ext cx="20116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  <a:latin typeface="Arial"/>
                <a:ea typeface="微软雅黑"/>
                <a:cs typeface=""/>
                <a:sym typeface="+mn-ea"/>
              </a:rPr>
              <a:t>BESIII preliminary</a:t>
            </a:r>
            <a:endParaRPr lang="zh-CN" altLang="en-US">
              <a:solidFill>
                <a:srgbClr val="000000"/>
              </a:solidFill>
              <a:latin typeface="Arial"/>
              <a:ea typeface="微软雅黑"/>
              <a:cs typeface=""/>
            </a:endParaRPr>
          </a:p>
        </p:txBody>
      </p:sp>
      <p:sp>
        <p:nvSpPr>
          <p:cNvPr id="25" name="矩形 14"/>
          <p:cNvSpPr/>
          <p:nvPr/>
        </p:nvSpPr>
        <p:spPr>
          <a:xfrm>
            <a:off x="611560" y="1114425"/>
            <a:ext cx="3246402" cy="30777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"/>
              </a:rPr>
              <a:t>B[D</a:t>
            </a:r>
            <a:r>
              <a:rPr lang="en-US" altLang="zh-CN" sz="1400" baseline="-2500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"/>
              </a:rPr>
              <a:t>s</a:t>
            </a:r>
            <a:r>
              <a:rPr lang="en-US" altLang="zh-CN" sz="1400" baseline="3000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"/>
              </a:rPr>
              <a:t>+</a:t>
            </a:r>
            <a:r>
              <a:rPr lang="en-US" altLang="zh-CN" sz="1400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Wingdings" panose="05000000000000000000" pitchFamily="2" charset="2"/>
              </a:rPr>
              <a:t>→</a:t>
            </a:r>
            <a:r>
              <a:rPr lang="en-US" altLang="zh-CN" sz="1400" dirty="0" smtClean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"/>
                <a:sym typeface="Wingdings" panose="05000000000000000000" pitchFamily="2" charset="2"/>
              </a:rPr>
              <a:t>K</a:t>
            </a:r>
            <a:r>
              <a:rPr lang="en-US" altLang="zh-CN" sz="1400" baseline="30000" dirty="0" smtClean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"/>
                <a:sym typeface="Wingdings" panose="05000000000000000000" pitchFamily="2" charset="2"/>
              </a:rPr>
              <a:t>0</a:t>
            </a:r>
            <a:r>
              <a:rPr lang="en-US" altLang="zh-CN" sz="1400" dirty="0" smtClean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"/>
                <a:sym typeface="Wingdings" panose="05000000000000000000" pitchFamily="2" charset="2"/>
              </a:rPr>
              <a:t>e</a:t>
            </a:r>
            <a:r>
              <a:rPr lang="en-US" altLang="zh-CN" sz="1400" baseline="30000" dirty="0" smtClean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"/>
                <a:sym typeface="Wingdings" panose="05000000000000000000" pitchFamily="2" charset="2"/>
              </a:rPr>
              <a:t>+</a:t>
            </a:r>
            <a:r>
              <a:rPr lang="en-US" altLang="zh-CN" sz="1400" dirty="0" smtClean="0">
                <a:solidFill>
                  <a:srgbClr val="FF0000"/>
                </a:solidFill>
                <a:latin typeface="Symbol" panose="05050102010706020507" pitchFamily="18" charset="2"/>
                <a:ea typeface="微软雅黑"/>
                <a:cs typeface=""/>
                <a:sym typeface="Wingdings" panose="05000000000000000000" pitchFamily="2" charset="2"/>
              </a:rPr>
              <a:t>n</a:t>
            </a:r>
            <a:r>
              <a:rPr lang="en-US" altLang="zh-CN" sz="1400" dirty="0" smtClean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"/>
                <a:sym typeface="Wingdings" panose="05000000000000000000" pitchFamily="2" charset="2"/>
              </a:rPr>
              <a:t> </a:t>
            </a:r>
            <a:r>
              <a:rPr lang="en-US" altLang="zh-CN" sz="140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"/>
                <a:sym typeface="Wingdings" panose="05000000000000000000" pitchFamily="2" charset="2"/>
              </a:rPr>
              <a:t>]=(</a:t>
            </a:r>
            <a:r>
              <a:rPr lang="en-US" altLang="zh-CN" sz="1400" dirty="0" smtClean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"/>
                <a:sym typeface="Wingdings" panose="05000000000000000000" pitchFamily="2" charset="2"/>
              </a:rPr>
              <a:t>3.25</a:t>
            </a:r>
            <a:r>
              <a:rPr lang="en-US" altLang="zh-CN" sz="1400" dirty="0">
                <a:solidFill>
                  <a:srgbClr val="FF0000"/>
                </a:solidFill>
                <a:sym typeface="Symbol" panose="05050102010706020507" charset="0"/>
              </a:rPr>
              <a:t>  </a:t>
            </a:r>
            <a:r>
              <a:rPr lang="en-US" altLang="zh-CN" sz="1400" dirty="0" smtClean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"/>
                <a:sym typeface="Mathematica1" panose="05000502060100000001" pitchFamily="2" charset="2"/>
              </a:rPr>
              <a:t>0.38</a:t>
            </a:r>
            <a:r>
              <a:rPr lang="en-US" altLang="zh-CN" sz="1400" dirty="0">
                <a:solidFill>
                  <a:srgbClr val="FF0000"/>
                </a:solidFill>
                <a:sym typeface="Symbol" panose="05050102010706020507" charset="0"/>
              </a:rPr>
              <a:t>  </a:t>
            </a:r>
            <a:r>
              <a:rPr lang="en-US" altLang="zh-CN" sz="1400" dirty="0" smtClean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"/>
                <a:sym typeface="Mathematica1" panose="05000502060100000001" pitchFamily="2" charset="2"/>
              </a:rPr>
              <a:t>0.14</a:t>
            </a:r>
            <a:r>
              <a:rPr lang="en-US" altLang="zh-CN" sz="1400" dirty="0" smtClean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"/>
                <a:sym typeface="Wingdings" panose="05000000000000000000" pitchFamily="2" charset="2"/>
              </a:rPr>
              <a:t>)</a:t>
            </a:r>
            <a:r>
              <a:rPr lang="en-US" altLang="zh-CN" sz="1400" dirty="0" smtClean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"/>
                <a:sym typeface="Mathematica1" panose="05000502060100000001" pitchFamily="2" charset="2"/>
              </a:rPr>
              <a:t>×10</a:t>
            </a:r>
            <a:r>
              <a:rPr lang="en-US" altLang="zh-CN" sz="1400" baseline="30000" dirty="0" smtClean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"/>
                <a:sym typeface="Mathematica1" panose="05000502060100000001" pitchFamily="2" charset="2"/>
              </a:rPr>
              <a:t>-3</a:t>
            </a:r>
            <a:endParaRPr lang="en-US" altLang="zh-CN" sz="1400" baseline="30000" dirty="0">
              <a:solidFill>
                <a:srgbClr val="FF0000"/>
              </a:solidFill>
              <a:latin typeface="Calibri" panose="020F0502020204030204" pitchFamily="34" charset="0"/>
              <a:ea typeface="微软雅黑"/>
              <a:cs typeface=""/>
              <a:sym typeface="Mathematica1" panose="05000502060100000001" pitchFamily="2" charset="2"/>
            </a:endParaRPr>
          </a:p>
        </p:txBody>
      </p:sp>
      <p:sp>
        <p:nvSpPr>
          <p:cNvPr id="26" name="矩形 15"/>
          <p:cNvSpPr/>
          <p:nvPr/>
        </p:nvSpPr>
        <p:spPr>
          <a:xfrm>
            <a:off x="4996180" y="1114425"/>
            <a:ext cx="3312795" cy="30777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"/>
              </a:rPr>
              <a:t>B[D</a:t>
            </a:r>
            <a:r>
              <a:rPr lang="en-US" altLang="zh-CN" sz="1400" baseline="-2500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"/>
              </a:rPr>
              <a:t>s</a:t>
            </a:r>
            <a:r>
              <a:rPr lang="en-US" altLang="zh-CN" sz="1400" baseline="3000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"/>
              </a:rPr>
              <a:t>+</a:t>
            </a:r>
            <a:r>
              <a:rPr lang="en-US" altLang="zh-CN" sz="1400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Wingdings" panose="05000000000000000000" pitchFamily="2" charset="2"/>
              </a:rPr>
              <a:t>→</a:t>
            </a:r>
            <a:r>
              <a:rPr lang="en-US" altLang="zh-CN" sz="1400" dirty="0" smtClean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"/>
                <a:sym typeface="Wingdings" panose="05000000000000000000" pitchFamily="2" charset="2"/>
              </a:rPr>
              <a:t>K*</a:t>
            </a:r>
            <a:r>
              <a:rPr lang="en-US" altLang="zh-CN" sz="1400" baseline="30000" dirty="0" smtClean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"/>
                <a:sym typeface="Wingdings" panose="05000000000000000000" pitchFamily="2" charset="2"/>
              </a:rPr>
              <a:t>0</a:t>
            </a:r>
            <a:r>
              <a:rPr lang="en-US" altLang="zh-CN" sz="1400" dirty="0" smtClean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"/>
                <a:sym typeface="Wingdings" panose="05000000000000000000" pitchFamily="2" charset="2"/>
              </a:rPr>
              <a:t>e</a:t>
            </a:r>
            <a:r>
              <a:rPr lang="en-US" altLang="zh-CN" sz="1400" baseline="30000" dirty="0" smtClean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"/>
                <a:sym typeface="Wingdings" panose="05000000000000000000" pitchFamily="2" charset="2"/>
              </a:rPr>
              <a:t>+</a:t>
            </a:r>
            <a:r>
              <a:rPr lang="en-US" altLang="zh-CN" sz="1400" dirty="0" smtClean="0">
                <a:solidFill>
                  <a:srgbClr val="FF0000"/>
                </a:solidFill>
                <a:latin typeface="Symbol" panose="05050102010706020507" pitchFamily="18" charset="2"/>
                <a:ea typeface="微软雅黑"/>
                <a:cs typeface=""/>
                <a:sym typeface="Wingdings" panose="05000000000000000000" pitchFamily="2" charset="2"/>
              </a:rPr>
              <a:t>n</a:t>
            </a:r>
            <a:r>
              <a:rPr lang="en-US" altLang="zh-CN" sz="1400" dirty="0" smtClean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"/>
                <a:sym typeface="Wingdings" panose="05000000000000000000" pitchFamily="2" charset="2"/>
              </a:rPr>
              <a:t> </a:t>
            </a:r>
            <a:r>
              <a:rPr lang="en-US" altLang="zh-CN" sz="140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"/>
                <a:sym typeface="Wingdings" panose="05000000000000000000" pitchFamily="2" charset="2"/>
              </a:rPr>
              <a:t>]=(</a:t>
            </a:r>
            <a:r>
              <a:rPr lang="en-US" altLang="zh-CN" sz="1400" dirty="0" smtClean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"/>
                <a:sym typeface="Wingdings" panose="05000000000000000000" pitchFamily="2" charset="2"/>
              </a:rPr>
              <a:t>2.38</a:t>
            </a:r>
            <a:r>
              <a:rPr lang="en-US" altLang="zh-CN" sz="1400" dirty="0">
                <a:solidFill>
                  <a:srgbClr val="FF0000"/>
                </a:solidFill>
                <a:sym typeface="Symbol" panose="05050102010706020507" charset="0"/>
              </a:rPr>
              <a:t>  </a:t>
            </a:r>
            <a:r>
              <a:rPr lang="en-US" altLang="zh-CN" sz="1400" dirty="0" smtClean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"/>
                <a:sym typeface="Mathematica1" panose="05000502060100000001" pitchFamily="2" charset="2"/>
              </a:rPr>
              <a:t>0.26</a:t>
            </a:r>
            <a:r>
              <a:rPr lang="en-US" altLang="zh-CN" sz="1400" dirty="0">
                <a:solidFill>
                  <a:srgbClr val="FF0000"/>
                </a:solidFill>
                <a:sym typeface="Symbol" panose="05050102010706020507" charset="0"/>
              </a:rPr>
              <a:t>  </a:t>
            </a:r>
            <a:r>
              <a:rPr lang="en-US" altLang="zh-CN" sz="1400" dirty="0" smtClean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"/>
                <a:sym typeface="Mathematica1" panose="05000502060100000001" pitchFamily="2" charset="2"/>
              </a:rPr>
              <a:t>0.12</a:t>
            </a:r>
            <a:r>
              <a:rPr lang="en-US" altLang="zh-CN" sz="1400" dirty="0" smtClean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"/>
                <a:sym typeface="Wingdings" panose="05000000000000000000" pitchFamily="2" charset="2"/>
              </a:rPr>
              <a:t>)</a:t>
            </a:r>
            <a:r>
              <a:rPr lang="en-US" altLang="zh-CN" sz="140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"/>
                <a:sym typeface="Mathematica1" panose="05000502060100000001" pitchFamily="2" charset="2"/>
              </a:rPr>
              <a:t> ×</a:t>
            </a:r>
            <a:r>
              <a:rPr lang="en-US" altLang="zh-CN" sz="1400" dirty="0" smtClean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"/>
                <a:sym typeface="Mathematica1" panose="05000502060100000001" pitchFamily="2" charset="2"/>
              </a:rPr>
              <a:t>10</a:t>
            </a:r>
            <a:r>
              <a:rPr lang="en-US" altLang="zh-CN" sz="1400" baseline="30000" dirty="0" smtClean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"/>
                <a:sym typeface="Mathematica1" panose="05000502060100000001" pitchFamily="2" charset="2"/>
              </a:rPr>
              <a:t>-3</a:t>
            </a:r>
            <a:endParaRPr lang="en-US" altLang="zh-CN" sz="1400" baseline="30000" dirty="0">
              <a:solidFill>
                <a:srgbClr val="FF0000"/>
              </a:solidFill>
              <a:latin typeface="Calibri" panose="020F0502020204030204" pitchFamily="34" charset="0"/>
              <a:ea typeface="微软雅黑"/>
              <a:cs typeface=""/>
              <a:sym typeface="Mathematica1" panose="05000502060100000001" pitchFamily="2" charset="2"/>
            </a:endParaRPr>
          </a:p>
        </p:txBody>
      </p:sp>
      <p:sp>
        <p:nvSpPr>
          <p:cNvPr id="27" name="文本框 10"/>
          <p:cNvSpPr txBox="1"/>
          <p:nvPr/>
        </p:nvSpPr>
        <p:spPr>
          <a:xfrm rot="19980000">
            <a:off x="5672455" y="2117725"/>
            <a:ext cx="20116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  <a:latin typeface="Arial"/>
                <a:ea typeface="微软雅黑"/>
                <a:cs typeface=""/>
                <a:sym typeface="+mn-ea"/>
              </a:rPr>
              <a:t>BESIII preliminary</a:t>
            </a:r>
            <a:endParaRPr lang="zh-CN" altLang="en-US">
              <a:solidFill>
                <a:srgbClr val="000000"/>
              </a:solidFill>
              <a:latin typeface="Arial"/>
              <a:ea typeface="微软雅黑"/>
              <a:cs typeface=""/>
            </a:endParaRPr>
          </a:p>
        </p:txBody>
      </p:sp>
      <p:sp>
        <p:nvSpPr>
          <p:cNvPr id="28" name="矩形 17"/>
          <p:cNvSpPr/>
          <p:nvPr/>
        </p:nvSpPr>
        <p:spPr>
          <a:xfrm>
            <a:off x="2352040" y="1420813"/>
            <a:ext cx="2218877" cy="30777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rgbClr val="0033CC"/>
                </a:solidFill>
                <a:latin typeface="Calibri" panose="020F0502020204030204" pitchFamily="34" charset="0"/>
                <a:ea typeface="微软雅黑"/>
                <a:cs typeface=""/>
                <a:sym typeface="Wingdings" panose="05000000000000000000" pitchFamily="2" charset="2"/>
              </a:rPr>
              <a:t>(</a:t>
            </a:r>
            <a:r>
              <a:rPr lang="en-US" altLang="zh-CN" sz="1400" dirty="0" smtClean="0">
                <a:solidFill>
                  <a:srgbClr val="0033CC"/>
                </a:solidFill>
                <a:latin typeface="Calibri" panose="020F0502020204030204" pitchFamily="34" charset="0"/>
                <a:ea typeface="微软雅黑"/>
                <a:cs typeface=""/>
                <a:sym typeface="Wingdings" panose="05000000000000000000" pitchFamily="2" charset="2"/>
              </a:rPr>
              <a:t>3.9</a:t>
            </a:r>
            <a:r>
              <a:rPr lang="en-US" altLang="zh-CN" sz="1400" dirty="0">
                <a:solidFill>
                  <a:srgbClr val="0033CC"/>
                </a:solidFill>
                <a:sym typeface="Symbol" panose="05050102010706020507" charset="0"/>
              </a:rPr>
              <a:t>  </a:t>
            </a:r>
            <a:r>
              <a:rPr lang="en-US" altLang="zh-CN" sz="1400" dirty="0" smtClean="0">
                <a:solidFill>
                  <a:srgbClr val="0033CC"/>
                </a:solidFill>
                <a:latin typeface="Calibri" panose="020F0502020204030204" pitchFamily="34" charset="0"/>
                <a:ea typeface="微软雅黑"/>
                <a:cs typeface=""/>
                <a:sym typeface="Mathematica1" panose="05000502060100000001" pitchFamily="2" charset="2"/>
              </a:rPr>
              <a:t>0.9</a:t>
            </a:r>
            <a:r>
              <a:rPr lang="en-US" altLang="zh-CN" sz="1400" dirty="0" smtClean="0">
                <a:solidFill>
                  <a:srgbClr val="0033CC"/>
                </a:solidFill>
                <a:latin typeface="Calibri" panose="020F0502020204030204" pitchFamily="34" charset="0"/>
                <a:ea typeface="微软雅黑"/>
                <a:cs typeface=""/>
                <a:sym typeface="Wingdings" panose="05000000000000000000" pitchFamily="2" charset="2"/>
              </a:rPr>
              <a:t>)</a:t>
            </a:r>
            <a:r>
              <a:rPr lang="en-US" altLang="zh-CN" sz="1400" dirty="0">
                <a:solidFill>
                  <a:srgbClr val="0033CC"/>
                </a:solidFill>
                <a:latin typeface="Calibri" panose="020F0502020204030204" pitchFamily="34" charset="0"/>
                <a:ea typeface="微软雅黑"/>
                <a:cs typeface=""/>
                <a:sym typeface="Mathematica1" panose="05000502060100000001" pitchFamily="2" charset="2"/>
              </a:rPr>
              <a:t> ×</a:t>
            </a:r>
            <a:r>
              <a:rPr lang="en-US" altLang="zh-CN" sz="1400" dirty="0" smtClean="0">
                <a:solidFill>
                  <a:srgbClr val="0033CC"/>
                </a:solidFill>
                <a:latin typeface="Calibri" panose="020F0502020204030204" pitchFamily="34" charset="0"/>
                <a:ea typeface="微软雅黑"/>
                <a:cs typeface=""/>
                <a:sym typeface="Mathematica1" panose="05000502060100000001" pitchFamily="2" charset="2"/>
              </a:rPr>
              <a:t>10</a:t>
            </a:r>
            <a:r>
              <a:rPr lang="en-US" altLang="zh-CN" sz="1400" baseline="30000" dirty="0" smtClean="0">
                <a:solidFill>
                  <a:srgbClr val="0033CC"/>
                </a:solidFill>
                <a:latin typeface="Calibri" panose="020F0502020204030204" pitchFamily="34" charset="0"/>
                <a:ea typeface="微软雅黑"/>
                <a:cs typeface=""/>
                <a:sym typeface="Mathematica1" panose="05000502060100000001" pitchFamily="2" charset="2"/>
              </a:rPr>
              <a:t>-3 </a:t>
            </a:r>
            <a:r>
              <a:rPr lang="en-US" altLang="zh-CN" sz="1400" dirty="0">
                <a:solidFill>
                  <a:srgbClr val="0033CC"/>
                </a:solidFill>
                <a:latin typeface="Calibri" panose="020F0502020204030204" pitchFamily="34" charset="0"/>
                <a:ea typeface="微软雅黑"/>
                <a:cs typeface=""/>
                <a:sym typeface="Mathematica1" panose="05000502060100000001" pitchFamily="2" charset="2"/>
              </a:rPr>
              <a:t>[PDG2017]</a:t>
            </a:r>
          </a:p>
        </p:txBody>
      </p:sp>
      <p:sp>
        <p:nvSpPr>
          <p:cNvPr id="29" name="矩形 18"/>
          <p:cNvSpPr/>
          <p:nvPr/>
        </p:nvSpPr>
        <p:spPr>
          <a:xfrm>
            <a:off x="6729730" y="1420813"/>
            <a:ext cx="2258952" cy="30777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rgbClr val="1D41D5"/>
                </a:solidFill>
                <a:latin typeface="Calibri" panose="020F0502020204030204" pitchFamily="34" charset="0"/>
                <a:ea typeface="微软雅黑"/>
                <a:cs typeface=""/>
                <a:sym typeface="Wingdings" panose="05000000000000000000" pitchFamily="2" charset="2"/>
              </a:rPr>
              <a:t>(</a:t>
            </a:r>
            <a:r>
              <a:rPr lang="en-US" altLang="zh-CN" sz="1400" dirty="0" smtClean="0">
                <a:solidFill>
                  <a:srgbClr val="1D41D5"/>
                </a:solidFill>
                <a:latin typeface="Calibri" panose="020F0502020204030204" pitchFamily="34" charset="0"/>
                <a:ea typeface="微软雅黑"/>
                <a:cs typeface=""/>
                <a:sym typeface="Wingdings" panose="05000000000000000000" pitchFamily="2" charset="2"/>
              </a:rPr>
              <a:t>1.8</a:t>
            </a:r>
            <a:r>
              <a:rPr lang="en-US" altLang="zh-CN" sz="1400" dirty="0">
                <a:solidFill>
                  <a:srgbClr val="0033CC"/>
                </a:solidFill>
                <a:sym typeface="Symbol" panose="05050102010706020507" charset="0"/>
              </a:rPr>
              <a:t>  </a:t>
            </a:r>
            <a:r>
              <a:rPr lang="en-US" altLang="zh-CN" sz="1400" dirty="0" smtClean="0">
                <a:solidFill>
                  <a:srgbClr val="1D41D5"/>
                </a:solidFill>
                <a:latin typeface="Calibri" panose="020F0502020204030204" pitchFamily="34" charset="0"/>
                <a:ea typeface="微软雅黑"/>
                <a:cs typeface=""/>
                <a:sym typeface="Mathematica1" panose="05000502060100000001" pitchFamily="2" charset="2"/>
              </a:rPr>
              <a:t>0.4</a:t>
            </a:r>
            <a:r>
              <a:rPr lang="en-US" altLang="zh-CN" sz="1400" dirty="0" smtClean="0">
                <a:solidFill>
                  <a:srgbClr val="1D41D5"/>
                </a:solidFill>
                <a:latin typeface="Calibri" panose="020F0502020204030204" pitchFamily="34" charset="0"/>
                <a:ea typeface="微软雅黑"/>
                <a:cs typeface=""/>
                <a:sym typeface="Wingdings" panose="05000000000000000000" pitchFamily="2" charset="2"/>
              </a:rPr>
              <a:t>)</a:t>
            </a:r>
            <a:r>
              <a:rPr lang="en-US" altLang="zh-CN" sz="1400" dirty="0">
                <a:solidFill>
                  <a:srgbClr val="0033CC"/>
                </a:solidFill>
                <a:latin typeface="Calibri" panose="020F0502020204030204" pitchFamily="34" charset="0"/>
                <a:ea typeface="微软雅黑"/>
                <a:cs typeface=""/>
                <a:sym typeface="Mathematica1" panose="05000502060100000001" pitchFamily="2" charset="2"/>
              </a:rPr>
              <a:t> × </a:t>
            </a:r>
            <a:r>
              <a:rPr lang="en-US" altLang="zh-CN" sz="1400" dirty="0" smtClean="0">
                <a:solidFill>
                  <a:srgbClr val="1D41D5"/>
                </a:solidFill>
                <a:latin typeface="Calibri" panose="020F0502020204030204" pitchFamily="34" charset="0"/>
                <a:ea typeface="微软雅黑"/>
                <a:cs typeface=""/>
                <a:sym typeface="Mathematica1" panose="05000502060100000001" pitchFamily="2" charset="2"/>
              </a:rPr>
              <a:t>10</a:t>
            </a:r>
            <a:r>
              <a:rPr lang="en-US" altLang="zh-CN" sz="1400" baseline="30000" dirty="0" smtClean="0">
                <a:solidFill>
                  <a:srgbClr val="1D41D5"/>
                </a:solidFill>
                <a:latin typeface="Calibri" panose="020F0502020204030204" pitchFamily="34" charset="0"/>
                <a:ea typeface="微软雅黑"/>
                <a:cs typeface=""/>
                <a:sym typeface="Mathematica1" panose="05000502060100000001" pitchFamily="2" charset="2"/>
              </a:rPr>
              <a:t>-3 </a:t>
            </a:r>
            <a:r>
              <a:rPr lang="en-US" altLang="zh-CN" sz="1400" dirty="0">
                <a:solidFill>
                  <a:srgbClr val="1D41D5"/>
                </a:solidFill>
                <a:latin typeface="Calibri" panose="020F0502020204030204" pitchFamily="34" charset="0"/>
                <a:ea typeface="微软雅黑"/>
                <a:cs typeface=""/>
                <a:sym typeface="Mathematica1" panose="05000502060100000001" pitchFamily="2" charset="2"/>
              </a:rPr>
              <a:t>[PDG2017]</a:t>
            </a:r>
          </a:p>
        </p:txBody>
      </p:sp>
      <p:pic>
        <p:nvPicPr>
          <p:cNvPr id="30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3728" y="3315335"/>
            <a:ext cx="545465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1560" y="3377565"/>
            <a:ext cx="809625" cy="533400"/>
          </a:xfrm>
          <a:prstGeom prst="rect">
            <a:avLst/>
          </a:prstGeom>
        </p:spPr>
      </p:pic>
      <p:sp>
        <p:nvSpPr>
          <p:cNvPr id="34" name="文本框 13"/>
          <p:cNvSpPr txBox="1"/>
          <p:nvPr/>
        </p:nvSpPr>
        <p:spPr>
          <a:xfrm>
            <a:off x="3845213" y="3851215"/>
            <a:ext cx="20116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Arial"/>
                <a:ea typeface="微软雅黑"/>
                <a:cs typeface=""/>
                <a:sym typeface="+mn-ea"/>
              </a:rPr>
              <a:t>BESIII preliminary</a:t>
            </a:r>
            <a:endParaRPr lang="zh-CN" altLang="en-US" dirty="0">
              <a:solidFill>
                <a:srgbClr val="000000"/>
              </a:solidFill>
              <a:latin typeface="Arial"/>
              <a:ea typeface="微软雅黑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864381192"/>
      </p:ext>
    </p:extLst>
  </p:cSld>
  <p:clrMapOvr>
    <a:masterClrMapping/>
  </p:clrMapOvr>
  <p:transition>
    <p:dissolv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39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3442" y="14810"/>
            <a:ext cx="7886700" cy="745802"/>
          </a:xfrm>
        </p:spPr>
        <p:txBody>
          <a:bodyPr>
            <a:normAutofit fontScale="90000"/>
          </a:bodyPr>
          <a:lstStyle/>
          <a:p>
            <a:r>
              <a:rPr lang="en-US" altLang="zh-CN"/>
              <a:t>Observation of </a:t>
            </a:r>
            <a:r>
              <a:rPr lang="en-US" altLang="zh-CN" dirty="0">
                <a:sym typeface="+mn-ea"/>
              </a:rPr>
              <a:t>D</a:t>
            </a:r>
            <a:r>
              <a:rPr lang="en-US" altLang="zh-CN" baseline="-25000" dirty="0">
                <a:sym typeface="+mn-ea"/>
              </a:rPr>
              <a:t>s</a:t>
            </a:r>
            <a:r>
              <a:rPr lang="en-US" altLang="zh-CN" baseline="30000" dirty="0">
                <a:sym typeface="+mn-ea"/>
              </a:rPr>
              <a:t>+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→</a:t>
            </a:r>
            <a:r>
              <a:rPr lang="en-US" altLang="zh-CN" dirty="0">
                <a:sym typeface="Wingdings" panose="05000000000000000000" pitchFamily="2" charset="2"/>
              </a:rPr>
              <a:t>p</a:t>
            </a:r>
            <a:r>
              <a:rPr lang="en-US" altLang="zh-CN" sz="2800" dirty="0">
                <a:sym typeface="Symbol" panose="05050102010706020507" charset="0"/>
              </a:rPr>
              <a:t></a:t>
            </a:r>
            <a:r>
              <a:rPr lang="en-US" altLang="zh-CN" dirty="0">
                <a:sym typeface="Wingdings" panose="05000000000000000000" pitchFamily="2" charset="2"/>
              </a:rPr>
              <a:t>n</a:t>
            </a:r>
            <a:endParaRPr lang="en-US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311025" y="1060450"/>
            <a:ext cx="8653463" cy="5051425"/>
          </a:xfrm>
        </p:spPr>
        <p:txBody>
          <a:bodyPr/>
          <a:lstStyle/>
          <a:p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Only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kinematic allowed baryonic decay of charmed meson, and help for understanding the dynamical enhancement of W-annihilation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Short-distance expected:Br~10</a:t>
            </a:r>
            <a:r>
              <a:rPr lang="en-US" altLang="zh-CN" sz="1800" baseline="30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-6</a:t>
            </a:r>
            <a:endParaRPr lang="en-US" altLang="zh-CN" sz="1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Long-distance enhance to: Br~10</a:t>
            </a:r>
            <a:r>
              <a:rPr lang="en-US" altLang="zh-CN" sz="1800" baseline="30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-3</a:t>
            </a:r>
            <a:endParaRPr lang="en-US" altLang="zh-CN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First evidence was observed by CLEO-c: (1.30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charset="0"/>
              </a:rPr>
              <a:t>0.36</a:t>
            </a:r>
            <a:r>
              <a:rPr lang="en-US" altLang="zh-CN" sz="2000" baseline="30000" dirty="0">
                <a:latin typeface="Symbol" panose="05050102010706020507" charset="0"/>
                <a:cs typeface="Symbol" panose="05050102010706020507" charset="0"/>
                <a:sym typeface="Symbol" panose="05050102010706020507" charset="0"/>
              </a:rPr>
              <a:t>+0.12</a:t>
            </a:r>
            <a:r>
              <a:rPr lang="en-US" altLang="zh-CN" sz="2000" baseline="-25000" dirty="0">
                <a:latin typeface="Symbol" panose="05050102010706020507" charset="0"/>
                <a:cs typeface="Symbol" panose="05050102010706020507" charset="0"/>
                <a:sym typeface="Symbol" panose="05050102010706020507" charset="0"/>
              </a:rPr>
              <a:t>-0.16</a:t>
            </a:r>
            <a:r>
              <a:rPr lang="en-US" altLang="zh-CN" sz="2000" dirty="0">
                <a:latin typeface="Symbol" panose="05050102010706020507" charset="0"/>
                <a:cs typeface="Symbol" panose="05050102010706020507" charset="0"/>
                <a:sym typeface="Symbol" panose="05050102010706020507" charset="0"/>
              </a:rPr>
              <a:t>)</a:t>
            </a:r>
            <a:r>
              <a:rPr lang="en-US" altLang="zh-CN" sz="2000" dirty="0">
                <a:latin typeface="Arial" panose="020B0604020202020204" pitchFamily="34" charset="0"/>
                <a:cs typeface="Symbol" panose="05050102010706020507" charset="0"/>
                <a:sym typeface="Symbol" panose="05050102010706020507" charset="0"/>
              </a:rPr>
              <a:t>×</a:t>
            </a:r>
            <a:r>
              <a:rPr lang="en-US" altLang="zh-CN" sz="2000" dirty="0">
                <a:latin typeface="Symbol" panose="05050102010706020507" charset="0"/>
                <a:cs typeface="Symbol" panose="05050102010706020507" charset="0"/>
                <a:sym typeface="Symbol" panose="05050102010706020507" charset="0"/>
              </a:rPr>
              <a:t>10</a:t>
            </a:r>
            <a:r>
              <a:rPr lang="en-US" altLang="zh-CN" sz="2000" baseline="30000" dirty="0">
                <a:latin typeface="Symbol" panose="05050102010706020507" charset="0"/>
                <a:cs typeface="Symbol" panose="05050102010706020507" charset="0"/>
                <a:sym typeface="Symbol" panose="05050102010706020507" charset="0"/>
              </a:rPr>
              <a:t>-3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048721" y="1772816"/>
            <a:ext cx="2187575" cy="368300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t">
            <a:spAutoFit/>
          </a:bodyPr>
          <a:lstStyle/>
          <a:p>
            <a:r>
              <a:rPr lang="zh-CN" altLang="en-US" dirty="0" smtClean="0"/>
              <a:t>PLB663</a:t>
            </a:r>
            <a:r>
              <a:rPr lang="en-US" altLang="zh-CN" dirty="0" smtClean="0"/>
              <a:t>,</a:t>
            </a:r>
            <a:r>
              <a:rPr lang="zh-CN" altLang="en-US" dirty="0"/>
              <a:t> 326 (2008)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580380" y="2852936"/>
            <a:ext cx="2773680" cy="368300"/>
          </a:xfrm>
          <a:prstGeom prst="rect">
            <a:avLst/>
          </a:prstGeom>
          <a:solidFill>
            <a:srgbClr val="FFFF00"/>
          </a:solidFill>
        </p:spPr>
        <p:txBody>
          <a:bodyPr wrap="none" rtlCol="0" anchor="t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(PRL100, 181802(2008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))</a:t>
            </a:r>
            <a:endParaRPr lang="zh-CN" altLang="en-US" dirty="0"/>
          </a:p>
        </p:txBody>
      </p:sp>
      <p:pic>
        <p:nvPicPr>
          <p:cNvPr id="8194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35" y="4018915"/>
            <a:ext cx="3636010" cy="24631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201" name="文本框 17"/>
          <p:cNvSpPr txBox="1"/>
          <p:nvPr/>
        </p:nvSpPr>
        <p:spPr>
          <a:xfrm rot="19980000">
            <a:off x="951865" y="4861560"/>
            <a:ext cx="28257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BESIII preliminary</a:t>
            </a:r>
          </a:p>
        </p:txBody>
      </p:sp>
      <p:pic>
        <p:nvPicPr>
          <p:cNvPr id="8203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5215" y="3493770"/>
            <a:ext cx="4592955" cy="52578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8195" name="文本框 2"/>
          <p:cNvSpPr txBox="1"/>
          <p:nvPr/>
        </p:nvSpPr>
        <p:spPr>
          <a:xfrm>
            <a:off x="3903345" y="4248785"/>
            <a:ext cx="5061143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Confirm CLEO-c’s measurement with greatly 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improved </a:t>
            </a:r>
            <a:r>
              <a:rPr lang="en-US" altLang="zh-C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accuracy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Consistent with the prediction of the enhanced BR due to long-distance effect via hadronic loop</a:t>
            </a:r>
            <a:endParaRPr lang="en-US" altLang="zh-CN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517015" y="3572510"/>
            <a:ext cx="1985645" cy="3683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/>
              <a:t>preliminary result</a:t>
            </a:r>
          </a:p>
        </p:txBody>
      </p:sp>
      <p:sp>
        <p:nvSpPr>
          <p:cNvPr id="8" name="Rectangle 7"/>
          <p:cNvSpPr/>
          <p:nvPr/>
        </p:nvSpPr>
        <p:spPr>
          <a:xfrm>
            <a:off x="5589748" y="781289"/>
            <a:ext cx="33747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4775" lvl="1"/>
            <a:r>
              <a:rPr lang="en-US" altLang="zh-CN" b="1" dirty="0">
                <a:solidFill>
                  <a:srgbClr val="0033CC"/>
                </a:solidFill>
              </a:rPr>
              <a:t>3.19 fb</a:t>
            </a:r>
            <a:r>
              <a:rPr lang="en-US" altLang="zh-CN" b="1" baseline="30000" dirty="0">
                <a:solidFill>
                  <a:srgbClr val="0033CC"/>
                </a:solidFill>
              </a:rPr>
              <a:t>-1</a:t>
            </a:r>
            <a:r>
              <a:rPr lang="en-US" altLang="zh-CN" b="1" dirty="0">
                <a:solidFill>
                  <a:srgbClr val="0033CC"/>
                </a:solidFill>
              </a:rPr>
              <a:t> @</a:t>
            </a:r>
            <a:r>
              <a:rPr lang="en-US" altLang="zh-CN" b="1" dirty="0" err="1">
                <a:solidFill>
                  <a:srgbClr val="0033CC"/>
                </a:solidFill>
              </a:rPr>
              <a:t>E</a:t>
            </a:r>
            <a:r>
              <a:rPr lang="en-US" altLang="zh-CN" b="1" baseline="-25000" dirty="0" err="1">
                <a:solidFill>
                  <a:srgbClr val="0033CC"/>
                </a:solidFill>
              </a:rPr>
              <a:t>cm</a:t>
            </a:r>
            <a:r>
              <a:rPr lang="en-US" altLang="zh-CN" b="1" dirty="0">
                <a:solidFill>
                  <a:srgbClr val="0033CC"/>
                </a:solidFill>
              </a:rPr>
              <a:t> = 4.178 GeV   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July 30, 2018, Weihai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3781892"/>
      </p:ext>
    </p:extLst>
  </p:cSld>
  <p:clrMapOvr>
    <a:masterClrMapping/>
  </p:clrMapOvr>
  <p:transition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5346700" y="4427538"/>
            <a:ext cx="2897708" cy="200824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b="1" dirty="0">
                <a:solidFill>
                  <a:srgbClr val="0000FF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               TOF</a:t>
            </a:r>
          </a:p>
          <a:p>
            <a:pPr>
              <a:defRPr/>
            </a:pPr>
            <a:r>
              <a:rPr lang="en-US" altLang="zh-CN" sz="1600" b="1" dirty="0">
                <a:latin typeface="Times New Roman" pitchFamily="18" charset="0"/>
                <a:ea typeface="宋体" charset="-122"/>
                <a:cs typeface="Times New Roman" pitchFamily="18" charset="0"/>
              </a:rPr>
              <a:t>BTOF: two layers</a:t>
            </a:r>
          </a:p>
          <a:p>
            <a:pPr>
              <a:defRPr/>
            </a:pPr>
            <a:r>
              <a:rPr lang="en-US" altLang="zh-CN" sz="1600" b="1" dirty="0">
                <a:latin typeface="Times New Roman" pitchFamily="18" charset="0"/>
                <a:ea typeface="宋体" charset="-122"/>
                <a:cs typeface="Times New Roman" pitchFamily="18" charset="0"/>
              </a:rPr>
              <a:t>ETOF: 48 </a:t>
            </a:r>
            <a:r>
              <a:rPr lang="en-US" altLang="zh-CN" sz="1600" b="1" dirty="0" err="1">
                <a:latin typeface="Times New Roman" pitchFamily="18" charset="0"/>
                <a:ea typeface="宋体" charset="-122"/>
                <a:cs typeface="Times New Roman" pitchFamily="18" charset="0"/>
              </a:rPr>
              <a:t>crys</a:t>
            </a:r>
            <a:r>
              <a:rPr lang="en-US" altLang="zh-CN" sz="1600" b="1" dirty="0">
                <a:latin typeface="Times New Roman" pitchFamily="18" charset="0"/>
                <a:ea typeface="宋体" charset="-122"/>
                <a:cs typeface="Times New Roman" pitchFamily="18" charset="0"/>
              </a:rPr>
              <a:t>. for each</a:t>
            </a:r>
          </a:p>
          <a:p>
            <a:pPr>
              <a:defRPr/>
            </a:pPr>
            <a:endParaRPr lang="en-US" altLang="zh-CN" sz="1600" b="1" dirty="0" smtClean="0">
              <a:latin typeface="Times New Roman" pitchFamily="18" charset="0"/>
              <a:ea typeface="宋体" charset="-122"/>
              <a:cs typeface="Times New Roman" pitchFamily="18" charset="0"/>
            </a:endParaRPr>
          </a:p>
          <a:p>
            <a:pPr>
              <a:defRPr/>
            </a:pPr>
            <a:endParaRPr lang="en-US" altLang="zh-CN" sz="1600" b="1" dirty="0">
              <a:latin typeface="Times New Roman" pitchFamily="18" charset="0"/>
              <a:ea typeface="宋体" charset="-122"/>
              <a:cs typeface="Times New Roman" pitchFamily="18" charset="0"/>
            </a:endParaRPr>
          </a:p>
          <a:p>
            <a:pPr>
              <a:defRPr/>
            </a:pPr>
            <a:endParaRPr lang="en-US" altLang="zh-CN" sz="1050" b="1" dirty="0">
              <a:latin typeface="Times New Roman" pitchFamily="18" charset="0"/>
              <a:ea typeface="宋体" charset="-122"/>
              <a:cs typeface="Times New Roman" pitchFamily="18" charset="0"/>
            </a:endParaRPr>
          </a:p>
          <a:p>
            <a:pPr>
              <a:defRPr/>
            </a:pPr>
            <a:endParaRPr lang="en-US" altLang="zh-CN" sz="1600" b="1" dirty="0">
              <a:latin typeface="Times New Roman" pitchFamily="18" charset="0"/>
              <a:ea typeface="宋体" charset="-122"/>
              <a:cs typeface="Times New Roman" pitchFamily="18" charset="0"/>
            </a:endParaRPr>
          </a:p>
          <a:p>
            <a:pPr>
              <a:defRPr/>
            </a:pPr>
            <a:endParaRPr lang="en-US" altLang="zh-CN" sz="1600" b="1" dirty="0">
              <a:latin typeface="Times New Roman" pitchFamily="18" charset="0"/>
              <a:ea typeface="宋体" charset="-122"/>
              <a:cs typeface="Times New Roman" pitchFamily="18" charset="0"/>
            </a:endParaRPr>
          </a:p>
        </p:txBody>
      </p:sp>
      <p:sp>
        <p:nvSpPr>
          <p:cNvPr id="8195" name="Rectangle 2"/>
          <p:cNvSpPr txBox="1">
            <a:spLocks noChangeArrowheads="1"/>
          </p:cNvSpPr>
          <p:nvPr/>
        </p:nvSpPr>
        <p:spPr bwMode="auto">
          <a:xfrm>
            <a:off x="468313" y="131763"/>
            <a:ext cx="8229600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zh-CN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BESIII Detector</a:t>
            </a:r>
          </a:p>
        </p:txBody>
      </p:sp>
      <p:pic>
        <p:nvPicPr>
          <p:cNvPr id="1331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713" y="692150"/>
            <a:ext cx="5246687" cy="364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8" y="973138"/>
            <a:ext cx="2619375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6"/>
          <p:cNvSpPr txBox="1">
            <a:spLocks noChangeArrowheads="1"/>
          </p:cNvSpPr>
          <p:nvPr/>
        </p:nvSpPr>
        <p:spPr>
          <a:xfrm>
            <a:off x="250825" y="681038"/>
            <a:ext cx="2233613" cy="3468687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/>
          <a:lstStyle/>
          <a:p>
            <a:pPr marL="342900" indent="-342900" algn="just" eaLnBrk="0" hangingPunct="0">
              <a:spcBef>
                <a:spcPct val="20000"/>
              </a:spcBef>
              <a:buClr>
                <a:schemeClr val="folHlink"/>
              </a:buClr>
              <a:defRPr/>
            </a:pPr>
            <a:r>
              <a:rPr lang="en-US" altLang="zh-CN" sz="1600" b="1" kern="0" dirty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altLang="zh-CN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MDC</a:t>
            </a:r>
          </a:p>
          <a:p>
            <a:pPr marL="342900" indent="-342900" algn="just" eaLnBrk="0" hangingPunct="0">
              <a:spcBef>
                <a:spcPct val="20000"/>
              </a:spcBef>
              <a:buClr>
                <a:schemeClr val="folHlink"/>
              </a:buClr>
              <a:defRPr/>
            </a:pPr>
            <a:endParaRPr lang="en-US" altLang="zh-CN" sz="1600" b="1" kern="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eaLnBrk="0" hangingPunct="0">
              <a:spcBef>
                <a:spcPct val="20000"/>
              </a:spcBef>
              <a:buClr>
                <a:schemeClr val="folHlink"/>
              </a:buClr>
              <a:defRPr/>
            </a:pPr>
            <a:endParaRPr lang="en-US" altLang="zh-CN" sz="1600" b="1" kern="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eaLnBrk="0" hangingPunct="0">
              <a:spcBef>
                <a:spcPct val="20000"/>
              </a:spcBef>
              <a:buClr>
                <a:schemeClr val="folHlink"/>
              </a:buClr>
              <a:defRPr/>
            </a:pPr>
            <a:endParaRPr lang="en-US" altLang="zh-CN" sz="1600" b="1" kern="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eaLnBrk="0" hangingPunct="0">
              <a:spcBef>
                <a:spcPct val="20000"/>
              </a:spcBef>
              <a:buClr>
                <a:schemeClr val="folHlink"/>
              </a:buClr>
              <a:defRPr/>
            </a:pPr>
            <a:endParaRPr lang="en-US" altLang="zh-CN" sz="1600" b="1" kern="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eaLnBrk="0" hangingPunct="0">
              <a:spcBef>
                <a:spcPct val="20000"/>
              </a:spcBef>
              <a:buClr>
                <a:schemeClr val="folHlink"/>
              </a:buClr>
              <a:defRPr/>
            </a:pPr>
            <a:endParaRPr lang="en-US" altLang="zh-CN" sz="1600" b="1" kern="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eaLnBrk="0" hangingPunct="0">
              <a:spcBef>
                <a:spcPct val="20000"/>
              </a:spcBef>
              <a:buClr>
                <a:schemeClr val="folHlink"/>
              </a:buClr>
              <a:defRPr/>
            </a:pPr>
            <a:endParaRPr lang="en-US" altLang="zh-CN" sz="1600" b="1" kern="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eaLnBrk="0" hangingPunct="0">
              <a:spcBef>
                <a:spcPct val="20000"/>
              </a:spcBef>
              <a:buClr>
                <a:schemeClr val="folHlink"/>
              </a:buClr>
              <a:defRPr/>
            </a:pPr>
            <a:r>
              <a:rPr lang="en-US" altLang="zh-CN" sz="1600" b="1" kern="0" dirty="0">
                <a:latin typeface="Times New Roman" pitchFamily="18" charset="0"/>
                <a:cs typeface="Times New Roman" pitchFamily="18" charset="0"/>
              </a:rPr>
              <a:t>R inner: 63mm ; </a:t>
            </a:r>
          </a:p>
          <a:p>
            <a:pPr marL="342900" indent="-342900" algn="just" eaLnBrk="0" hangingPunct="0">
              <a:spcBef>
                <a:spcPct val="20000"/>
              </a:spcBef>
              <a:buClr>
                <a:schemeClr val="folHlink"/>
              </a:buClr>
              <a:defRPr/>
            </a:pPr>
            <a:r>
              <a:rPr lang="en-US" altLang="zh-CN" sz="1600" b="1" kern="0" dirty="0">
                <a:latin typeface="Times New Roman" pitchFamily="18" charset="0"/>
                <a:cs typeface="Times New Roman" pitchFamily="18" charset="0"/>
              </a:rPr>
              <a:t>R outer: 810mm </a:t>
            </a:r>
          </a:p>
          <a:p>
            <a:pPr marL="342900" indent="-342900" algn="just" eaLnBrk="0" hangingPunct="0">
              <a:spcBef>
                <a:spcPct val="20000"/>
              </a:spcBef>
              <a:buClr>
                <a:schemeClr val="folHlink"/>
              </a:buClr>
              <a:defRPr/>
            </a:pPr>
            <a:r>
              <a:rPr lang="en-US" altLang="zh-CN" sz="1600" b="1" kern="0" dirty="0">
                <a:latin typeface="Times New Roman" pitchFamily="18" charset="0"/>
                <a:cs typeface="Times New Roman" pitchFamily="18" charset="0"/>
              </a:rPr>
              <a:t>Length: 2582 mm </a:t>
            </a:r>
            <a:endParaRPr lang="en-GB" altLang="zh-CN" sz="1600" b="1" kern="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eaLnBrk="0" hangingPunct="0">
              <a:spcBef>
                <a:spcPct val="20000"/>
              </a:spcBef>
              <a:buClr>
                <a:schemeClr val="folHlink"/>
              </a:buClr>
              <a:defRPr/>
            </a:pPr>
            <a:r>
              <a:rPr lang="en-US" altLang="zh-CN" sz="1600" b="1" kern="0" dirty="0">
                <a:latin typeface="Times New Roman" pitchFamily="18" charset="0"/>
                <a:cs typeface="Times New Roman" pitchFamily="18" charset="0"/>
              </a:rPr>
              <a:t>Layers: 43  </a:t>
            </a:r>
          </a:p>
        </p:txBody>
      </p:sp>
      <p:sp>
        <p:nvSpPr>
          <p:cNvPr id="15" name="Rectangle 6"/>
          <p:cNvSpPr txBox="1">
            <a:spLocks noChangeArrowheads="1"/>
          </p:cNvSpPr>
          <p:nvPr/>
        </p:nvSpPr>
        <p:spPr>
          <a:xfrm>
            <a:off x="6444209" y="829866"/>
            <a:ext cx="2591842" cy="3319860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/>
          <a:lstStyle/>
          <a:p>
            <a:pPr marL="342900" indent="-342900" algn="just" eaLnBrk="0" hangingPunct="0">
              <a:spcBef>
                <a:spcPct val="20000"/>
              </a:spcBef>
              <a:buClr>
                <a:schemeClr val="folHlink"/>
              </a:buClr>
              <a:defRPr/>
            </a:pPr>
            <a:r>
              <a:rPr lang="en-US" altLang="zh-CN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altLang="zh-CN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CsI</a:t>
            </a:r>
            <a:r>
              <a:rPr lang="en-US" altLang="zh-CN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b="1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Tl</a:t>
            </a:r>
            <a:r>
              <a:rPr lang="en-US" altLang="zh-CN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EMC</a:t>
            </a:r>
          </a:p>
          <a:p>
            <a:pPr marL="342900" indent="-342900" algn="just" eaLnBrk="0" hangingPunct="0">
              <a:spcBef>
                <a:spcPct val="20000"/>
              </a:spcBef>
              <a:buClr>
                <a:schemeClr val="folHlink"/>
              </a:buClr>
              <a:defRPr/>
            </a:pPr>
            <a:endParaRPr lang="en-US" altLang="zh-CN" sz="1600" b="1" kern="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eaLnBrk="0" hangingPunct="0">
              <a:spcBef>
                <a:spcPct val="20000"/>
              </a:spcBef>
              <a:buClr>
                <a:schemeClr val="folHlink"/>
              </a:buClr>
              <a:defRPr/>
            </a:pPr>
            <a:endParaRPr lang="en-US" altLang="zh-CN" sz="1600" b="1" kern="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eaLnBrk="0" hangingPunct="0">
              <a:spcBef>
                <a:spcPct val="20000"/>
              </a:spcBef>
              <a:buClr>
                <a:schemeClr val="folHlink"/>
              </a:buClr>
              <a:defRPr/>
            </a:pPr>
            <a:endParaRPr lang="en-US" altLang="zh-CN" sz="1600" b="1" kern="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eaLnBrk="0" hangingPunct="0">
              <a:spcBef>
                <a:spcPct val="20000"/>
              </a:spcBef>
              <a:buClr>
                <a:schemeClr val="folHlink"/>
              </a:buClr>
              <a:defRPr/>
            </a:pPr>
            <a:endParaRPr lang="en-US" altLang="zh-CN" sz="1600" b="1" kern="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eaLnBrk="0" hangingPunct="0">
              <a:spcBef>
                <a:spcPct val="20000"/>
              </a:spcBef>
              <a:buClr>
                <a:schemeClr val="folHlink"/>
              </a:buClr>
              <a:defRPr/>
            </a:pPr>
            <a:endParaRPr lang="en-US" altLang="zh-CN" sz="1600" b="1" kern="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eaLnBrk="0" hangingPunct="0">
              <a:spcBef>
                <a:spcPct val="20000"/>
              </a:spcBef>
              <a:buClr>
                <a:schemeClr val="folHlink"/>
              </a:buClr>
              <a:defRPr/>
            </a:pPr>
            <a:endParaRPr lang="en-US" altLang="zh-CN" sz="1600" b="1" kern="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en-US" altLang="zh-CN" sz="1600" b="1" dirty="0">
                <a:latin typeface="Times New Roman" pitchFamily="18" charset="0"/>
                <a:ea typeface="宋体" charset="-122"/>
                <a:cs typeface="Times New Roman" pitchFamily="18" charset="0"/>
              </a:rPr>
              <a:t>Crystals: 28 cm(15 X</a:t>
            </a:r>
            <a:r>
              <a:rPr lang="en-US" altLang="zh-CN" sz="1600" b="1" baseline="-25000" dirty="0">
                <a:latin typeface="Times New Roman" pitchFamily="18" charset="0"/>
                <a:ea typeface="宋体" charset="-122"/>
                <a:cs typeface="Times New Roman" pitchFamily="18" charset="0"/>
              </a:rPr>
              <a:t>0</a:t>
            </a:r>
            <a:r>
              <a:rPr lang="en-US" altLang="zh-CN" sz="1600" b="1" dirty="0">
                <a:latin typeface="Times New Roman" pitchFamily="18" charset="0"/>
                <a:ea typeface="宋体" charset="-122"/>
                <a:cs typeface="Times New Roman" pitchFamily="18" charset="0"/>
              </a:rPr>
              <a:t>)</a:t>
            </a:r>
          </a:p>
          <a:p>
            <a:pPr>
              <a:spcBef>
                <a:spcPct val="20000"/>
              </a:spcBef>
              <a:defRPr/>
            </a:pPr>
            <a:r>
              <a:rPr lang="en-US" altLang="zh-CN" sz="1600" b="1" dirty="0">
                <a:latin typeface="Times New Roman" pitchFamily="18" charset="0"/>
                <a:ea typeface="宋体" charset="-122"/>
                <a:cs typeface="Times New Roman" pitchFamily="18" charset="0"/>
              </a:rPr>
              <a:t>Barrel: |</a:t>
            </a:r>
            <a:r>
              <a:rPr lang="en-US" altLang="zh-CN" sz="1600" b="1" dirty="0" err="1">
                <a:latin typeface="Times New Roman" pitchFamily="18" charset="0"/>
                <a:ea typeface="宋体" charset="-122"/>
                <a:cs typeface="Times New Roman" pitchFamily="18" charset="0"/>
              </a:rPr>
              <a:t>cos</a:t>
            </a:r>
            <a:r>
              <a:rPr lang="en-US" altLang="zh-CN" sz="1600" b="1" dirty="0">
                <a:latin typeface="Times New Roman" pitchFamily="18" charset="0"/>
                <a:ea typeface="宋体" charset="-122"/>
                <a:cs typeface="Times New Roman" pitchFamily="18" charset="0"/>
                <a:sym typeface="Symbol"/>
              </a:rPr>
              <a:t>|&lt;0.83</a:t>
            </a:r>
          </a:p>
          <a:p>
            <a:pPr>
              <a:spcBef>
                <a:spcPct val="20000"/>
              </a:spcBef>
              <a:defRPr/>
            </a:pPr>
            <a:r>
              <a:rPr lang="en-US" altLang="zh-CN" sz="1600" b="1" dirty="0" err="1">
                <a:latin typeface="Times New Roman" pitchFamily="18" charset="0"/>
                <a:ea typeface="宋体" charset="-122"/>
                <a:cs typeface="Times New Roman" pitchFamily="18" charset="0"/>
                <a:sym typeface="Symbol"/>
              </a:rPr>
              <a:t>Endcap</a:t>
            </a:r>
            <a:r>
              <a:rPr lang="en-US" altLang="zh-CN" sz="1600" b="1" dirty="0">
                <a:latin typeface="Times New Roman" pitchFamily="18" charset="0"/>
                <a:ea typeface="宋体" charset="-122"/>
                <a:cs typeface="Times New Roman" pitchFamily="18" charset="0"/>
                <a:sym typeface="Symbol"/>
              </a:rPr>
              <a:t>:</a:t>
            </a:r>
          </a:p>
          <a:p>
            <a:pPr>
              <a:spcBef>
                <a:spcPct val="20000"/>
              </a:spcBef>
              <a:defRPr/>
            </a:pPr>
            <a:r>
              <a:rPr lang="en-US" altLang="zh-CN" sz="1600" b="1" dirty="0">
                <a:latin typeface="Times New Roman" pitchFamily="18" charset="0"/>
                <a:ea typeface="宋体" charset="-122"/>
                <a:cs typeface="Times New Roman" pitchFamily="18" charset="0"/>
                <a:sym typeface="Symbol"/>
              </a:rPr>
              <a:t>  </a:t>
            </a:r>
            <a:r>
              <a:rPr lang="en-US" altLang="zh-CN" sz="1600" b="1" dirty="0" smtClean="0">
                <a:latin typeface="Times New Roman" pitchFamily="18" charset="0"/>
                <a:ea typeface="宋体" charset="-122"/>
                <a:cs typeface="Times New Roman" pitchFamily="18" charset="0"/>
                <a:sym typeface="Symbol"/>
              </a:rPr>
              <a:t>0.85 </a:t>
            </a:r>
            <a:r>
              <a:rPr lang="en-US" altLang="zh-CN" sz="1600" b="1" dirty="0">
                <a:latin typeface="Times New Roman" pitchFamily="18" charset="0"/>
                <a:ea typeface="宋体" charset="-122"/>
                <a:cs typeface="Times New Roman" pitchFamily="18" charset="0"/>
                <a:sym typeface="Symbol"/>
              </a:rPr>
              <a:t>&lt;</a:t>
            </a:r>
            <a:r>
              <a:rPr lang="en-US" altLang="zh-CN" sz="1600" b="1" dirty="0">
                <a:latin typeface="Times New Roman" pitchFamily="18" charset="0"/>
                <a:ea typeface="宋体" charset="-122"/>
                <a:cs typeface="Times New Roman" pitchFamily="18" charset="0"/>
              </a:rPr>
              <a:t> |</a:t>
            </a:r>
            <a:r>
              <a:rPr lang="en-US" altLang="zh-CN" sz="1600" b="1" dirty="0" err="1">
                <a:latin typeface="Times New Roman" pitchFamily="18" charset="0"/>
                <a:ea typeface="宋体" charset="-122"/>
                <a:cs typeface="Times New Roman" pitchFamily="18" charset="0"/>
              </a:rPr>
              <a:t>cos</a:t>
            </a:r>
            <a:r>
              <a:rPr lang="en-US" altLang="zh-CN" sz="1600" b="1" dirty="0">
                <a:latin typeface="Times New Roman" pitchFamily="18" charset="0"/>
                <a:ea typeface="宋体" charset="-122"/>
                <a:cs typeface="Times New Roman" pitchFamily="18" charset="0"/>
                <a:sym typeface="Symbol"/>
              </a:rPr>
              <a:t>| &lt; 0.93</a:t>
            </a:r>
            <a:endParaRPr lang="en-US" altLang="zh-CN" sz="1600" b="1" dirty="0">
              <a:latin typeface="Times New Roman" pitchFamily="18" charset="0"/>
              <a:ea typeface="宋体" charset="-122"/>
              <a:cs typeface="Times New Roman" pitchFamily="18" charset="0"/>
            </a:endParaRPr>
          </a:p>
        </p:txBody>
      </p:sp>
      <p:pic>
        <p:nvPicPr>
          <p:cNvPr id="133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1316236"/>
            <a:ext cx="2117725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6013" y="4292600"/>
            <a:ext cx="3311525" cy="193899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b="1" dirty="0">
                <a:solidFill>
                  <a:srgbClr val="0000FF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               RPC MUC</a:t>
            </a:r>
          </a:p>
          <a:p>
            <a:pPr>
              <a:defRPr/>
            </a:pPr>
            <a:endParaRPr lang="en-US" altLang="zh-CN" sz="1400" b="1" dirty="0">
              <a:latin typeface="Times New Roman" pitchFamily="18" charset="0"/>
              <a:ea typeface="宋体" charset="-122"/>
              <a:cs typeface="Times New Roman" pitchFamily="18" charset="0"/>
            </a:endParaRPr>
          </a:p>
          <a:p>
            <a:pPr>
              <a:defRPr/>
            </a:pPr>
            <a:endParaRPr lang="en-US" altLang="zh-CN" sz="1400" b="1" dirty="0">
              <a:latin typeface="Times New Roman" pitchFamily="18" charset="0"/>
              <a:ea typeface="宋体" charset="-122"/>
              <a:cs typeface="Times New Roman" pitchFamily="18" charset="0"/>
            </a:endParaRPr>
          </a:p>
          <a:p>
            <a:pPr>
              <a:defRPr/>
            </a:pPr>
            <a:endParaRPr lang="en-US" altLang="zh-CN" sz="1400" b="1" dirty="0">
              <a:latin typeface="Times New Roman" pitchFamily="18" charset="0"/>
              <a:ea typeface="宋体" charset="-122"/>
              <a:cs typeface="Times New Roman" pitchFamily="18" charset="0"/>
            </a:endParaRPr>
          </a:p>
          <a:p>
            <a:pPr>
              <a:defRPr/>
            </a:pPr>
            <a:endParaRPr lang="en-US" altLang="zh-CN" sz="1400" b="1" dirty="0">
              <a:latin typeface="Times New Roman" pitchFamily="18" charset="0"/>
              <a:ea typeface="宋体" charset="-122"/>
              <a:cs typeface="Times New Roman" pitchFamily="18" charset="0"/>
            </a:endParaRPr>
          </a:p>
          <a:p>
            <a:pPr>
              <a:defRPr/>
            </a:pPr>
            <a:endParaRPr lang="en-US" altLang="zh-CN" sz="1400" b="1" dirty="0">
              <a:latin typeface="Times New Roman" pitchFamily="18" charset="0"/>
              <a:ea typeface="宋体" charset="-122"/>
              <a:cs typeface="Times New Roman" pitchFamily="18" charset="0"/>
            </a:endParaRPr>
          </a:p>
          <a:p>
            <a:pPr>
              <a:defRPr/>
            </a:pPr>
            <a:r>
              <a:rPr lang="en-US" altLang="zh-CN" sz="1600" b="1" dirty="0">
                <a:latin typeface="Times New Roman" pitchFamily="18" charset="0"/>
                <a:ea typeface="宋体" charset="-122"/>
                <a:cs typeface="Times New Roman" pitchFamily="18" charset="0"/>
              </a:rPr>
              <a:t>BMUC: 9 layers – 72 modules</a:t>
            </a:r>
          </a:p>
          <a:p>
            <a:pPr>
              <a:defRPr/>
            </a:pPr>
            <a:r>
              <a:rPr lang="en-US" altLang="zh-CN" sz="1600" b="1" dirty="0">
                <a:latin typeface="Times New Roman" pitchFamily="18" charset="0"/>
                <a:ea typeface="宋体" charset="-122"/>
                <a:cs typeface="Times New Roman" pitchFamily="18" charset="0"/>
              </a:rPr>
              <a:t>EMUC: 8 layers – 64 modules</a:t>
            </a:r>
          </a:p>
        </p:txBody>
      </p:sp>
      <p:grpSp>
        <p:nvGrpSpPr>
          <p:cNvPr id="13323" name="Group 19"/>
          <p:cNvGrpSpPr>
            <a:grpSpLocks/>
          </p:cNvGrpSpPr>
          <p:nvPr/>
        </p:nvGrpSpPr>
        <p:grpSpPr bwMode="auto">
          <a:xfrm>
            <a:off x="2339125" y="4634705"/>
            <a:ext cx="1521675" cy="1047578"/>
            <a:chOff x="2928" y="2640"/>
            <a:chExt cx="2560" cy="1504"/>
          </a:xfrm>
        </p:grpSpPr>
        <p:pic>
          <p:nvPicPr>
            <p:cNvPr id="13326" name="Picture 1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2640"/>
              <a:ext cx="1130" cy="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7" name="Picture 1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6" y="3232"/>
              <a:ext cx="541" cy="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8" name="Picture 1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3" y="3219"/>
              <a:ext cx="562" cy="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9" name="Picture 1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3" y="3220"/>
              <a:ext cx="562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0" name="Picture 1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6" y="2690"/>
              <a:ext cx="1311" cy="1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1" name="Picture 16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8" y="2830"/>
              <a:ext cx="635" cy="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2" name="Picture 17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9" y="2824"/>
              <a:ext cx="639" cy="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3" name="Picture 18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" y="2801"/>
              <a:ext cx="659" cy="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324" name="Picture 8" descr="DSC_0130-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625" y="5420320"/>
            <a:ext cx="153035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10" descr="IMG_017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1363" y="5529858"/>
            <a:ext cx="9652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July 30, 2018, Weihai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0764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65639" y="692696"/>
                <a:ext cx="9135699" cy="815929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The</a:t>
                </a:r>
                <a:r>
                  <a:rPr lang="zh-CN" alt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zh-CN" altLang="en-US" b="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𝛬</m:t>
                        </m:r>
                      </m:e>
                      <m:sub>
                        <m:r>
                          <a:rPr lang="en-US" altLang="zh-CN" b="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charset="0"/>
                          </a:rPr>
                          <m:t>𝑐</m:t>
                        </m:r>
                      </m:sub>
                      <m:sup>
                        <m:r>
                          <a:rPr lang="en-US" altLang="zh-CN" b="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decays 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5639" y="692696"/>
                <a:ext cx="9135699" cy="815929"/>
              </a:xfrm>
              <a:blipFill rotWithShape="0">
                <a:blip r:embed="rId2"/>
                <a:stretch>
                  <a:fillRect t="-12782" b="-398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July 30, 2018, Weihai</a:t>
            </a:r>
            <a:endParaRPr lang="en-US" altLang="zh-CN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115616" y="1700808"/>
                <a:ext cx="7992888" cy="47852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152" lvl="1" defTabSz="457152">
                  <a:spcBef>
                    <a:spcPts val="700"/>
                  </a:spcBef>
                  <a:buClr>
                    <a:srgbClr val="000000"/>
                  </a:buClr>
                  <a:buSzPct val="100000"/>
                </a:pPr>
                <a:r>
                  <a:rPr kumimoji="1" lang="en-US" altLang="zh-CN" i="1" kern="0" dirty="0" smtClean="0">
                    <a:solidFill>
                      <a:srgbClr val="2635F1"/>
                    </a:solidFill>
                    <a:latin typeface="Times New Roman" pitchFamily="18" charset="0"/>
                    <a:ea typeface="Times New Roman" pitchFamily="18" charset="0"/>
                    <a:sym typeface="Calibri"/>
                  </a:rPr>
                  <a:t>Hadronic</a:t>
                </a:r>
                <a:r>
                  <a:rPr kumimoji="1" lang="zh-CN" altLang="en-US" i="1" kern="0" dirty="0">
                    <a:solidFill>
                      <a:srgbClr val="2635F1"/>
                    </a:solidFill>
                    <a:latin typeface="Times New Roman" pitchFamily="18" charset="0"/>
                    <a:ea typeface="Times New Roman" pitchFamily="18" charset="0"/>
                    <a:sym typeface="Calibri"/>
                  </a:rPr>
                  <a:t> </a:t>
                </a:r>
                <a:r>
                  <a:rPr kumimoji="1" lang="en-US" altLang="zh-CN" i="1" kern="0" dirty="0">
                    <a:solidFill>
                      <a:srgbClr val="2635F1"/>
                    </a:solidFill>
                    <a:latin typeface="Times New Roman" pitchFamily="18" charset="0"/>
                    <a:ea typeface="Times New Roman" pitchFamily="18" charset="0"/>
                    <a:sym typeface="Calibri"/>
                  </a:rPr>
                  <a:t>decay</a:t>
                </a:r>
              </a:p>
              <a:p>
                <a:pPr marL="884374" lvl="2" defTabSz="457152">
                  <a:spcBef>
                    <a:spcPts val="700"/>
                  </a:spcBef>
                  <a:buClr>
                    <a:srgbClr val="000000"/>
                  </a:buClr>
                  <a:buSzPct val="100000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400" i="1" kern="0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zh-CN" altLang="en-US" sz="1400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 panose="020F0502020204030204" pitchFamily="34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sz="1400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 panose="020F0502020204030204" pitchFamily="34" charset="0"/>
                          </a:rPr>
                          <m:t>c</m:t>
                        </m:r>
                      </m:sub>
                      <m:sup>
                        <m:r>
                          <a:rPr kumimoji="1" lang="en-US" altLang="zh-CN" sz="1400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 sz="1400" i="1" kern="0">
                        <a:solidFill>
                          <a:schemeClr val="tx1"/>
                        </a:solidFill>
                        <a:latin typeface="Cambria Math" charset="0"/>
                        <a:ea typeface="Times New Roman" pitchFamily="18" charset="0"/>
                        <a:cs typeface="Times New Roman" pitchFamily="18" charset="0"/>
                        <a:sym typeface="Calibri" panose="020F0502020204030204" pitchFamily="34" charset="0"/>
                      </a:rPr>
                      <m:t>→</m:t>
                    </m:r>
                    <m:r>
                      <a:rPr kumimoji="1" lang="en-US" altLang="zh-CN" sz="1400" i="1" kern="0">
                        <a:solidFill>
                          <a:schemeClr val="tx1"/>
                        </a:solidFill>
                        <a:latin typeface="Cambria Math" charset="0"/>
                        <a:ea typeface="Times New Roman" pitchFamily="18" charset="0"/>
                        <a:cs typeface="Times New Roman" pitchFamily="18" charset="0"/>
                        <a:sym typeface="Calibri" panose="020F0502020204030204" pitchFamily="34" charset="0"/>
                      </a:rPr>
                      <m:t>𝑝</m:t>
                    </m:r>
                    <m:sSup>
                      <m:sSupPr>
                        <m:ctrlPr>
                          <a:rPr kumimoji="1" lang="en-US" altLang="zh-CN" sz="1400" i="1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 panose="020F0502020204030204" pitchFamily="34" charset="0"/>
                          </a:rPr>
                        </m:ctrlPr>
                      </m:sSupPr>
                      <m:e>
                        <m:r>
                          <a:rPr kumimoji="1" lang="en-US" altLang="zh-CN" sz="1400" i="1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 panose="020F0502020204030204" pitchFamily="34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1400" i="1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 panose="020F0502020204030204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1" lang="en-US" altLang="zh-CN" sz="1400" i="1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 panose="020F0502020204030204" pitchFamily="34" charset="0"/>
                          </a:rPr>
                        </m:ctrlPr>
                      </m:sSupPr>
                      <m:e>
                        <m:r>
                          <a:rPr kumimoji="1" lang="en-US" altLang="zh-CN" sz="1400" i="1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 panose="020F0502020204030204" pitchFamily="34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1400" i="1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zh-CN" altLang="en-US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</a:t>
                </a:r>
                <a:r>
                  <a:rPr kumimoji="1" lang="en-US" altLang="zh-CN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+</a:t>
                </a:r>
                <a:r>
                  <a:rPr kumimoji="1" lang="zh-CN" altLang="en-US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</a:t>
                </a:r>
                <a:r>
                  <a:rPr kumimoji="1" lang="en-US" altLang="zh-CN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11</a:t>
                </a:r>
                <a:r>
                  <a:rPr kumimoji="1" lang="zh-CN" altLang="en-US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</a:t>
                </a:r>
                <a:r>
                  <a:rPr kumimoji="1" lang="en-US" altLang="zh-CN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CF</a:t>
                </a:r>
                <a:r>
                  <a:rPr kumimoji="1" lang="zh-CN" altLang="en-US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</a:t>
                </a:r>
                <a:r>
                  <a:rPr kumimoji="1" lang="en-US" altLang="zh-CN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hadronic</a:t>
                </a:r>
                <a:r>
                  <a:rPr kumimoji="1" lang="zh-CN" altLang="en-US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</a:t>
                </a:r>
                <a:r>
                  <a:rPr kumimoji="1" lang="en-US" altLang="zh-CN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modes</a:t>
                </a:r>
                <a:r>
                  <a:rPr kumimoji="1" lang="zh-CN" altLang="en-US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 </a:t>
                </a:r>
                <a:r>
                  <a:rPr kumimoji="1" lang="en-US" altLang="zh-CN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:PRL</a:t>
                </a:r>
                <a:r>
                  <a:rPr kumimoji="1" lang="zh-CN" altLang="en-US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</a:t>
                </a:r>
                <a:r>
                  <a:rPr kumimoji="1" lang="en-US" altLang="zh-CN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116,</a:t>
                </a:r>
                <a:r>
                  <a:rPr kumimoji="1" lang="zh-CN" altLang="en-US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</a:t>
                </a:r>
                <a:r>
                  <a:rPr kumimoji="1" lang="en-US" altLang="zh-CN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052001</a:t>
                </a:r>
                <a:r>
                  <a:rPr kumimoji="1" lang="zh-CN" altLang="en-US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</a:t>
                </a:r>
                <a:r>
                  <a:rPr kumimoji="1" lang="en-US" altLang="zh-CN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(2016)</a:t>
                </a:r>
                <a:r>
                  <a:rPr kumimoji="1" lang="zh-CN" altLang="en-US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</a:t>
                </a:r>
                <a:endParaRPr kumimoji="1" lang="en-US" altLang="zh-CN" sz="1400" kern="0" dirty="0">
                  <a:solidFill>
                    <a:schemeClr val="tx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  <a:sym typeface="Calibri"/>
                </a:endParaRPr>
              </a:p>
              <a:p>
                <a:pPr marL="884374" lvl="2" defTabSz="457152">
                  <a:spcBef>
                    <a:spcPts val="700"/>
                  </a:spcBef>
                  <a:buClr>
                    <a:srgbClr val="000000"/>
                  </a:buClr>
                  <a:buSzPct val="100000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400" i="1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kumimoji="1" lang="zh-CN" altLang="en-US" sz="1400" i="1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 panose="020F0502020204030204" pitchFamily="34" charset="0"/>
                          </a:rPr>
                          <m:t>𝛬</m:t>
                        </m:r>
                      </m:e>
                      <m:sub>
                        <m:r>
                          <a:rPr kumimoji="1" lang="en-US" altLang="zh-CN" sz="1400" i="1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 panose="020F0502020204030204" pitchFamily="34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 sz="1400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zh-CN" altLang="en-US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→</a:t>
                </a:r>
                <a:r>
                  <a:rPr kumimoji="1" lang="en-US" altLang="zh-CN" sz="1400" kern="0" dirty="0" err="1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pK</a:t>
                </a:r>
                <a:r>
                  <a:rPr kumimoji="1" lang="en-US" altLang="zh-CN" sz="1400" kern="0" baseline="30000" dirty="0" err="1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+</a:t>
                </a:r>
                <a:r>
                  <a:rPr kumimoji="1" lang="en-US" altLang="zh-CN" sz="1400" kern="0" dirty="0" err="1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K</a:t>
                </a:r>
                <a:r>
                  <a:rPr kumimoji="1" lang="en-US" altLang="zh-CN" sz="1400" kern="0" baseline="3000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-</a:t>
                </a:r>
                <a:r>
                  <a:rPr kumimoji="1" lang="en-US" altLang="zh-CN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, pπ</a:t>
                </a:r>
                <a:r>
                  <a:rPr kumimoji="1" lang="en-US" altLang="zh-CN" sz="1400" kern="0" baseline="3000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+</a:t>
                </a:r>
                <a:r>
                  <a:rPr kumimoji="1" lang="en-US" altLang="zh-CN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π</a:t>
                </a:r>
                <a:r>
                  <a:rPr kumimoji="1" lang="en-US" altLang="zh-CN" sz="1400" kern="0" baseline="3000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-</a:t>
                </a:r>
                <a:r>
                  <a:rPr kumimoji="1" lang="zh-CN" altLang="en-US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    </a:t>
                </a:r>
                <a:r>
                  <a:rPr kumimoji="1" lang="en-US" altLang="zh-CN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:PRL</a:t>
                </a:r>
                <a:r>
                  <a:rPr kumimoji="1" lang="zh-CN" altLang="en-US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</a:t>
                </a:r>
                <a:r>
                  <a:rPr kumimoji="1" lang="en-US" altLang="zh-CN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117,</a:t>
                </a:r>
                <a:r>
                  <a:rPr kumimoji="1" lang="zh-CN" altLang="en-US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</a:t>
                </a:r>
                <a:r>
                  <a:rPr kumimoji="1" lang="en-US" altLang="zh-CN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232002</a:t>
                </a:r>
                <a:r>
                  <a:rPr kumimoji="1" lang="zh-CN" altLang="en-US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</a:t>
                </a:r>
                <a:r>
                  <a:rPr kumimoji="1" lang="en-US" altLang="zh-CN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(2016)</a:t>
                </a:r>
              </a:p>
              <a:p>
                <a:pPr marL="884374" lvl="2" defTabSz="457152">
                  <a:spcBef>
                    <a:spcPts val="700"/>
                  </a:spcBef>
                  <a:buClr>
                    <a:srgbClr val="000000"/>
                  </a:buClr>
                  <a:buSzPct val="100000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400" i="1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kumimoji="1" lang="zh-CN" altLang="en-US" sz="1400" i="1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 panose="020F0502020204030204" pitchFamily="34" charset="0"/>
                          </a:rPr>
                          <m:t>𝛬</m:t>
                        </m:r>
                      </m:e>
                      <m:sub>
                        <m:r>
                          <a:rPr kumimoji="1" lang="en-US" altLang="zh-CN" sz="1400" i="1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 panose="020F0502020204030204" pitchFamily="34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 sz="1400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zh-CN" altLang="en-US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→</a:t>
                </a:r>
                <a:r>
                  <a:rPr kumimoji="1" lang="en-US" altLang="zh-CN" sz="1400" kern="0" dirty="0" err="1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nKs</a:t>
                </a:r>
                <a:r>
                  <a:rPr kumimoji="1" lang="en-US" altLang="zh-CN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π</a:t>
                </a:r>
                <a:r>
                  <a:rPr kumimoji="1" lang="en-US" altLang="zh-CN" sz="1400" kern="0" baseline="3000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+</a:t>
                </a:r>
                <a:r>
                  <a:rPr kumimoji="1" lang="zh-CN" altLang="en-US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              </a:t>
                </a:r>
                <a:r>
                  <a:rPr kumimoji="1" lang="en-US" altLang="zh-CN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:PRL</a:t>
                </a:r>
                <a:r>
                  <a:rPr kumimoji="1" lang="zh-CN" altLang="en-US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</a:t>
                </a:r>
                <a:r>
                  <a:rPr kumimoji="1" lang="en-US" altLang="zh-CN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118,</a:t>
                </a:r>
                <a:r>
                  <a:rPr kumimoji="1" lang="zh-CN" altLang="en-US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</a:t>
                </a:r>
                <a:r>
                  <a:rPr kumimoji="1" lang="en-US" altLang="zh-CN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12001</a:t>
                </a:r>
                <a:r>
                  <a:rPr kumimoji="1" lang="zh-CN" altLang="en-US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</a:t>
                </a:r>
                <a:r>
                  <a:rPr kumimoji="1" lang="en-US" altLang="zh-CN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(2017)</a:t>
                </a:r>
              </a:p>
              <a:p>
                <a:pPr marL="884374" lvl="2" defTabSz="457152">
                  <a:spcBef>
                    <a:spcPts val="700"/>
                  </a:spcBef>
                  <a:buClr>
                    <a:srgbClr val="000000"/>
                  </a:buClr>
                  <a:buSzPct val="100000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400" i="1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kumimoji="1" lang="zh-CN" altLang="en-US" sz="1400" i="1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 panose="020F0502020204030204" pitchFamily="34" charset="0"/>
                          </a:rPr>
                          <m:t>𝛬</m:t>
                        </m:r>
                      </m:e>
                      <m:sub>
                        <m:r>
                          <a:rPr kumimoji="1" lang="en-US" altLang="zh-CN" sz="1400" i="1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 panose="020F0502020204030204" pitchFamily="34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 sz="1400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zh-CN" altLang="en-US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→</a:t>
                </a:r>
                <a:r>
                  <a:rPr kumimoji="1" lang="en-US" altLang="zh-CN" sz="1400" kern="0" dirty="0" err="1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pη</a:t>
                </a:r>
                <a:r>
                  <a:rPr kumimoji="1" lang="en-US" altLang="zh-CN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,</a:t>
                </a:r>
                <a:r>
                  <a:rPr kumimoji="1" lang="zh-CN" altLang="en-US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</a:t>
                </a:r>
                <a:r>
                  <a:rPr kumimoji="1" lang="en-US" altLang="zh-CN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pπ</a:t>
                </a:r>
                <a:r>
                  <a:rPr kumimoji="1" lang="en-US" altLang="zh-CN" sz="1400" kern="0" baseline="3000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0</a:t>
                </a:r>
                <a:r>
                  <a:rPr kumimoji="1" lang="zh-CN" altLang="en-US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             </a:t>
                </a:r>
                <a:r>
                  <a:rPr kumimoji="1" lang="en-US" altLang="zh-CN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:PRD</a:t>
                </a:r>
                <a:r>
                  <a:rPr kumimoji="1" lang="zh-CN" altLang="en-US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</a:t>
                </a:r>
                <a:r>
                  <a:rPr kumimoji="1" lang="en-US" altLang="zh-CN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95,</a:t>
                </a:r>
                <a:r>
                  <a:rPr kumimoji="1" lang="zh-CN" altLang="en-US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</a:t>
                </a:r>
                <a:r>
                  <a:rPr kumimoji="1" lang="en-US" altLang="zh-CN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111102(R)</a:t>
                </a:r>
                <a:r>
                  <a:rPr kumimoji="1" lang="zh-CN" altLang="en-US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</a:t>
                </a:r>
                <a:r>
                  <a:rPr kumimoji="1" lang="en-US" altLang="zh-CN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(2017)</a:t>
                </a:r>
              </a:p>
              <a:p>
                <a:pPr marL="884374" lvl="2" defTabSz="457152">
                  <a:spcBef>
                    <a:spcPts val="700"/>
                  </a:spcBef>
                  <a:buClr>
                    <a:srgbClr val="000000"/>
                  </a:buClr>
                  <a:buSzPct val="100000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400" i="1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kumimoji="1" lang="zh-CN" altLang="en-US" sz="1400" i="1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 panose="020F0502020204030204" pitchFamily="34" charset="0"/>
                          </a:rPr>
                          <m:t>𝛬</m:t>
                        </m:r>
                      </m:e>
                      <m:sub>
                        <m:r>
                          <a:rPr kumimoji="1" lang="en-US" altLang="zh-CN" sz="1400" i="1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 panose="020F0502020204030204" pitchFamily="34" charset="0"/>
                          </a:rPr>
                          <m:t>𝑐</m:t>
                        </m:r>
                      </m:sub>
                      <m:sup>
                        <m:r>
                          <a:rPr kumimoji="1" lang="en-US" altLang="zh-CN" sz="1400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zh-CN" altLang="en-US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→</a:t>
                </a:r>
                <a:r>
                  <a:rPr kumimoji="1" lang="en-US" altLang="zh-CN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400" i="1" kern="0" dirty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 panose="020F0502020204030204" pitchFamily="34" charset="0"/>
                          </a:rPr>
                        </m:ctrlPr>
                      </m:sSupPr>
                      <m:e>
                        <m:r>
                          <a:rPr kumimoji="1" lang="en-US" altLang="zh-CN" sz="1400" i="1" kern="0" dirty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 panose="020F0502020204030204" pitchFamily="34" charset="0"/>
                          </a:rPr>
                          <m:t>𝛴</m:t>
                        </m:r>
                      </m:e>
                      <m:sup>
                        <m:r>
                          <a:rPr kumimoji="1" lang="en-US" altLang="zh-CN" sz="1400" kern="0" dirty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 panose="020F050202020403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π</a:t>
                </a:r>
                <a:r>
                  <a:rPr kumimoji="1" lang="en-US" altLang="zh-CN" sz="1400" kern="0" baseline="3000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+</a:t>
                </a:r>
                <a:r>
                  <a:rPr kumimoji="1" lang="en-US" altLang="zh-CN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π</a:t>
                </a:r>
                <a:r>
                  <a:rPr kumimoji="1" lang="en-US" altLang="zh-CN" sz="1400" kern="0" baseline="3000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+</a:t>
                </a:r>
                <a:r>
                  <a:rPr kumimoji="1" lang="en-US" altLang="zh-CN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π</a:t>
                </a:r>
                <a:r>
                  <a:rPr kumimoji="1" lang="en-US" altLang="zh-CN" sz="1400" kern="0" baseline="3000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0</a:t>
                </a:r>
                <a:r>
                  <a:rPr kumimoji="1" lang="zh-CN" altLang="en-US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        </a:t>
                </a:r>
                <a:r>
                  <a:rPr kumimoji="1" lang="en-US" altLang="zh-CN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:</a:t>
                </a:r>
                <a:r>
                  <a:rPr kumimoji="1" lang="is-IS" altLang="zh-CN" sz="1400" kern="0" dirty="0" smtClean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PLB</a:t>
                </a:r>
                <a:r>
                  <a:rPr kumimoji="1" lang="zh-CN" altLang="en-US" sz="1400" kern="0" dirty="0" smtClean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</a:t>
                </a:r>
                <a:r>
                  <a:rPr kumimoji="1" lang="is-IS" altLang="zh-CN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772</a:t>
                </a:r>
                <a:r>
                  <a:rPr kumimoji="1" lang="en-US" altLang="zh-CN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,</a:t>
                </a:r>
                <a:r>
                  <a:rPr kumimoji="1" lang="is-IS" altLang="zh-CN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388 (2017) </a:t>
                </a:r>
                <a:endParaRPr kumimoji="1" lang="is-IS" altLang="zh-CN" sz="1400" kern="0" dirty="0" smtClean="0">
                  <a:solidFill>
                    <a:schemeClr val="tx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  <a:sym typeface="Calibri"/>
                </a:endParaRPr>
              </a:p>
              <a:p>
                <a:pPr marL="884374" lvl="2" defTabSz="457152">
                  <a:spcBef>
                    <a:spcPts val="700"/>
                  </a:spcBef>
                  <a:buClr>
                    <a:srgbClr val="000000"/>
                  </a:buClr>
                  <a:buSzPct val="100000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400" i="1" u="sng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/>
                          </a:rPr>
                        </m:ctrlPr>
                      </m:sSubSupPr>
                      <m:e>
                        <m:r>
                          <a:rPr kumimoji="1" lang="el-GR" altLang="zh-CN" sz="1400" i="1" u="sng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/>
                          </a:rPr>
                          <m:t>𝛬</m:t>
                        </m:r>
                      </m:e>
                      <m:sub>
                        <m:r>
                          <a:rPr kumimoji="1" lang="en-US" altLang="zh-CN" sz="1400" i="1" u="sng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/>
                          </a:rPr>
                          <m:t>𝑐</m:t>
                        </m:r>
                      </m:sub>
                      <m:sup>
                        <m:r>
                          <a:rPr kumimoji="1" lang="en-US" altLang="zh-CN" sz="1400" u="sng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/>
                          </a:rPr>
                          <m:t>+</m:t>
                        </m:r>
                      </m:sup>
                    </m:sSubSup>
                    <m:r>
                      <a:rPr kumimoji="1" lang="en-US" altLang="zh-CN" sz="1400" u="sng" kern="0">
                        <a:solidFill>
                          <a:schemeClr val="tx1"/>
                        </a:solidFill>
                        <a:latin typeface="Cambria Math" charset="0"/>
                        <a:ea typeface="Times New Roman" pitchFamily="18" charset="0"/>
                        <a:cs typeface="Times New Roman" pitchFamily="18" charset="0"/>
                        <a:sym typeface="Calibri"/>
                      </a:rPr>
                      <m:t>→</m:t>
                    </m:r>
                    <m:sSup>
                      <m:sSupPr>
                        <m:ctrlPr>
                          <a:rPr kumimoji="1" lang="en-US" altLang="zh-CN" sz="1400" i="1" u="sng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/>
                          </a:rPr>
                        </m:ctrlPr>
                      </m:sSupPr>
                      <m:e>
                        <m:r>
                          <a:rPr kumimoji="1" lang="el-GR" altLang="zh-CN" sz="1400" i="1" u="sng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/>
                          </a:rPr>
                          <m:t>𝛯</m:t>
                        </m:r>
                      </m:e>
                      <m:sup>
                        <m:r>
                          <a:rPr kumimoji="1" lang="en-US" altLang="zh-CN" sz="1400" i="1" u="sng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/>
                          </a:rPr>
                          <m:t>0</m:t>
                        </m:r>
                        <m:r>
                          <a:rPr kumimoji="1" lang="en-US" altLang="zh-CN" sz="1400" u="sng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/>
                          </a:rPr>
                          <m:t>(∗)</m:t>
                        </m:r>
                      </m:sup>
                    </m:sSup>
                    <m:sSup>
                      <m:sSupPr>
                        <m:ctrlPr>
                          <a:rPr kumimoji="1" lang="en-US" altLang="zh-CN" sz="1400" i="1" u="sng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/>
                          </a:rPr>
                        </m:ctrlPr>
                      </m:sSupPr>
                      <m:e>
                        <m:r>
                          <a:rPr kumimoji="1" lang="en-US" altLang="zh-CN" sz="1400" i="1" u="sng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1400" u="sng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zh-CN" altLang="en-US" sz="1400" u="sng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         </a:t>
                </a:r>
                <a:r>
                  <a:rPr kumimoji="1" lang="en-US" altLang="zh-CN" sz="1400" u="sng" kern="0" dirty="0" smtClean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:</a:t>
                </a:r>
                <a:r>
                  <a:rPr kumimoji="1" lang="is-IS" altLang="zh-CN" sz="1400" u="sng" kern="0" dirty="0" smtClean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P</a:t>
                </a:r>
                <a:r>
                  <a:rPr kumimoji="1" lang="en-US" altLang="zh-CN" sz="1400" u="sng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L</a:t>
                </a:r>
                <a:r>
                  <a:rPr kumimoji="1" lang="is-IS" altLang="zh-CN" sz="1400" u="sng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B783, 200 (2018) </a:t>
                </a:r>
                <a:endParaRPr kumimoji="1" lang="is-IS" altLang="zh-CN" sz="1400" kern="0" dirty="0">
                  <a:solidFill>
                    <a:schemeClr val="tx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  <a:sym typeface="Calibri"/>
                </a:endParaRPr>
              </a:p>
              <a:p>
                <a:pPr marL="457152" lvl="1" defTabSz="457152">
                  <a:spcBef>
                    <a:spcPts val="700"/>
                  </a:spcBef>
                  <a:buClr>
                    <a:srgbClr val="000000"/>
                  </a:buClr>
                  <a:buSzPct val="100000"/>
                </a:pPr>
                <a:r>
                  <a:rPr kumimoji="1" lang="en-US" altLang="zh-CN" i="1" kern="0" dirty="0" smtClean="0">
                    <a:solidFill>
                      <a:srgbClr val="2635F1"/>
                    </a:solidFill>
                    <a:latin typeface="Times New Roman" pitchFamily="18" charset="0"/>
                    <a:ea typeface="Times New Roman" pitchFamily="18" charset="0"/>
                    <a:sym typeface="Calibri"/>
                  </a:rPr>
                  <a:t>Semi-</a:t>
                </a:r>
                <a:r>
                  <a:rPr kumimoji="1" lang="en-US" altLang="zh-CN" i="1" kern="0" dirty="0" err="1" smtClean="0">
                    <a:solidFill>
                      <a:srgbClr val="2635F1"/>
                    </a:solidFill>
                    <a:latin typeface="Times New Roman" pitchFamily="18" charset="0"/>
                    <a:ea typeface="Times New Roman" pitchFamily="18" charset="0"/>
                    <a:sym typeface="Calibri"/>
                  </a:rPr>
                  <a:t>leptonic</a:t>
                </a:r>
                <a:r>
                  <a:rPr kumimoji="1" lang="zh-CN" altLang="en-US" i="1" kern="0" dirty="0" smtClean="0">
                    <a:solidFill>
                      <a:srgbClr val="2635F1"/>
                    </a:solidFill>
                    <a:latin typeface="Times New Roman" pitchFamily="18" charset="0"/>
                    <a:ea typeface="Times New Roman" pitchFamily="18" charset="0"/>
                    <a:sym typeface="Calibri"/>
                  </a:rPr>
                  <a:t> </a:t>
                </a:r>
                <a:r>
                  <a:rPr kumimoji="1" lang="en-US" altLang="zh-CN" i="1" kern="0" dirty="0">
                    <a:solidFill>
                      <a:srgbClr val="2635F1"/>
                    </a:solidFill>
                    <a:latin typeface="Times New Roman" pitchFamily="18" charset="0"/>
                    <a:ea typeface="Times New Roman" pitchFamily="18" charset="0"/>
                    <a:sym typeface="Calibri"/>
                  </a:rPr>
                  <a:t>decay</a:t>
                </a:r>
              </a:p>
              <a:p>
                <a:pPr marL="884374" lvl="2" defTabSz="457152">
                  <a:spcBef>
                    <a:spcPts val="700"/>
                  </a:spcBef>
                  <a:buClr>
                    <a:srgbClr val="000000"/>
                  </a:buClr>
                  <a:buSzPct val="100000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400" i="1" kern="0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zh-CN" altLang="en-US" sz="1400" i="1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 panose="020F0502020204030204" pitchFamily="34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sz="1400" i="1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 panose="020F0502020204030204" pitchFamily="34" charset="0"/>
                          </a:rPr>
                          <m:t>c</m:t>
                        </m:r>
                      </m:sub>
                      <m:sup>
                        <m:r>
                          <a:rPr kumimoji="1" lang="en-US" altLang="zh-CN" sz="1400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zh-CN" altLang="en-US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→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zh-CN" altLang="en-US" sz="1400" i="1" kern="0">
                        <a:solidFill>
                          <a:schemeClr val="tx1"/>
                        </a:solidFill>
                        <a:latin typeface="Cambria Math" charset="0"/>
                        <a:ea typeface="Times New Roman" pitchFamily="18" charset="0"/>
                        <a:cs typeface="Times New Roman" pitchFamily="18" charset="0"/>
                        <a:sym typeface="Calibri" panose="020F0502020204030204" pitchFamily="34" charset="0"/>
                      </a:rPr>
                      <m:t>Λ</m:t>
                    </m:r>
                  </m:oMath>
                </a14:m>
                <a:r>
                  <a:rPr kumimoji="1" lang="en-US" altLang="zh-CN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e</a:t>
                </a:r>
                <a:r>
                  <a:rPr kumimoji="1" lang="en-US" altLang="zh-CN" sz="1400" kern="0" baseline="3000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400" i="1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/>
                          </a:rPr>
                        </m:ctrlPr>
                      </m:sSubPr>
                      <m:e>
                        <m:r>
                          <a:rPr kumimoji="1" lang="zh-CN" altLang="en-US" sz="1400" i="1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/>
                          </a:rPr>
                          <m:t>𝜈</m:t>
                        </m:r>
                      </m:e>
                      <m:sub>
                        <m:r>
                          <a:rPr kumimoji="1" lang="en-US" altLang="zh-CN" sz="1400" i="1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/>
                          </a:rPr>
                          <m:t>𝑒</m:t>
                        </m:r>
                      </m:sub>
                    </m:sSub>
                  </m:oMath>
                </a14:m>
                <a:r>
                  <a:rPr kumimoji="1" lang="zh-CN" altLang="en-US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              </a:t>
                </a:r>
                <a:r>
                  <a:rPr kumimoji="1" lang="en-US" altLang="zh-CN" sz="1400" kern="0" dirty="0" smtClean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:</a:t>
                </a:r>
                <a:r>
                  <a:rPr kumimoji="1" lang="zh-CN" altLang="en-US" sz="1400" kern="0" dirty="0" smtClean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</a:t>
                </a:r>
                <a:r>
                  <a:rPr kumimoji="1" lang="en-US" altLang="zh-CN" sz="1400" kern="0" dirty="0" smtClean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PRL115</a:t>
                </a:r>
                <a:r>
                  <a:rPr kumimoji="1" lang="en-US" altLang="zh-CN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,</a:t>
                </a:r>
                <a:r>
                  <a:rPr kumimoji="1" lang="zh-CN" altLang="en-US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</a:t>
                </a:r>
                <a:r>
                  <a:rPr kumimoji="1" lang="en-US" altLang="zh-CN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221805(2015)</a:t>
                </a:r>
              </a:p>
              <a:p>
                <a:pPr marL="884374" lvl="2" defTabSz="457152">
                  <a:spcBef>
                    <a:spcPts val="700"/>
                  </a:spcBef>
                  <a:buClr>
                    <a:srgbClr val="000000"/>
                  </a:buClr>
                  <a:buSzPct val="100000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400" i="1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zh-CN" altLang="en-US" sz="1400" i="1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 panose="020F0502020204030204" pitchFamily="34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sz="1400" i="1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 panose="020F0502020204030204" pitchFamily="34" charset="0"/>
                          </a:rPr>
                          <m:t>c</m:t>
                        </m:r>
                      </m:sub>
                      <m:sup>
                        <m:r>
                          <a:rPr kumimoji="1" lang="en-US" altLang="zh-CN" sz="1400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zh-CN" altLang="en-US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→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zh-CN" altLang="en-US" sz="1400" i="1" kern="0">
                        <a:solidFill>
                          <a:schemeClr val="tx1"/>
                        </a:solidFill>
                        <a:latin typeface="Cambria Math" charset="0"/>
                        <a:ea typeface="Times New Roman" pitchFamily="18" charset="0"/>
                        <a:cs typeface="Times New Roman" pitchFamily="18" charset="0"/>
                        <a:sym typeface="Calibri" panose="020F0502020204030204" pitchFamily="34" charset="0"/>
                      </a:rPr>
                      <m:t>Λ</m:t>
                    </m:r>
                  </m:oMath>
                </a14:m>
                <a:r>
                  <a:rPr kumimoji="1" lang="en-US" altLang="zh-CN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μ</a:t>
                </a:r>
                <a:r>
                  <a:rPr kumimoji="1" lang="en-US" altLang="zh-CN" sz="1400" kern="0" baseline="3000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400" i="1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/>
                          </a:rPr>
                        </m:ctrlPr>
                      </m:sSubPr>
                      <m:e>
                        <m:r>
                          <a:rPr kumimoji="1" lang="zh-CN" altLang="en-US" sz="1400" i="1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/>
                          </a:rPr>
                          <m:t>𝜈</m:t>
                        </m:r>
                      </m:e>
                      <m:sub>
                        <m:r>
                          <a:rPr kumimoji="1" lang="en-US" altLang="zh-CN" sz="1400" i="1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/>
                          </a:rPr>
                          <m:t>𝜇</m:t>
                        </m:r>
                      </m:sub>
                    </m:sSub>
                  </m:oMath>
                </a14:m>
                <a:r>
                  <a:rPr kumimoji="1" lang="zh-CN" altLang="en-US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             </a:t>
                </a:r>
                <a:r>
                  <a:rPr kumimoji="1" lang="en-US" altLang="zh-CN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:</a:t>
                </a:r>
                <a:r>
                  <a:rPr kumimoji="1" lang="zh-CN" altLang="en-US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</a:t>
                </a:r>
                <a:r>
                  <a:rPr kumimoji="1" lang="en-US" altLang="zh-CN" sz="1400" kern="0" dirty="0" smtClean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PLB767</a:t>
                </a:r>
                <a:r>
                  <a:rPr kumimoji="1" lang="en-US" altLang="zh-CN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,</a:t>
                </a:r>
                <a:r>
                  <a:rPr kumimoji="1" lang="zh-CN" altLang="en-US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</a:t>
                </a:r>
                <a:r>
                  <a:rPr kumimoji="1" lang="en-US" altLang="zh-CN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42</a:t>
                </a:r>
                <a:r>
                  <a:rPr kumimoji="1" lang="zh-CN" altLang="en-US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</a:t>
                </a:r>
                <a:r>
                  <a:rPr kumimoji="1" lang="en-US" altLang="zh-CN" sz="14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(2017)</a:t>
                </a:r>
              </a:p>
              <a:p>
                <a:pPr marL="457152" lvl="1" defTabSz="457152">
                  <a:spcBef>
                    <a:spcPts val="700"/>
                  </a:spcBef>
                  <a:buClr>
                    <a:srgbClr val="000000"/>
                  </a:buClr>
                  <a:buSzPct val="100000"/>
                </a:pPr>
                <a:r>
                  <a:rPr kumimoji="1" lang="en-US" altLang="zh-CN" i="1" kern="0" dirty="0">
                    <a:solidFill>
                      <a:srgbClr val="2635F1"/>
                    </a:solidFill>
                    <a:latin typeface="Times New Roman" pitchFamily="18" charset="0"/>
                    <a:ea typeface="Times New Roman" pitchFamily="18" charset="0"/>
                    <a:sym typeface="Calibri"/>
                  </a:rPr>
                  <a:t>Inclusive</a:t>
                </a:r>
                <a:r>
                  <a:rPr kumimoji="1" lang="zh-CN" altLang="en-US" i="1" kern="0" dirty="0">
                    <a:solidFill>
                      <a:srgbClr val="2635F1"/>
                    </a:solidFill>
                    <a:latin typeface="Times New Roman" pitchFamily="18" charset="0"/>
                    <a:ea typeface="Times New Roman" pitchFamily="18" charset="0"/>
                    <a:sym typeface="Calibri"/>
                  </a:rPr>
                  <a:t> </a:t>
                </a:r>
                <a:r>
                  <a:rPr kumimoji="1" lang="en-US" altLang="zh-CN" i="1" kern="0" dirty="0" smtClean="0">
                    <a:solidFill>
                      <a:srgbClr val="2635F1"/>
                    </a:solidFill>
                    <a:latin typeface="Times New Roman" pitchFamily="18" charset="0"/>
                    <a:ea typeface="Times New Roman" pitchFamily="18" charset="0"/>
                    <a:sym typeface="Calibri"/>
                  </a:rPr>
                  <a:t>decay</a:t>
                </a:r>
                <a:r>
                  <a:rPr kumimoji="1" lang="zh-CN" altLang="en-US" i="1" kern="0" dirty="0" smtClean="0">
                    <a:solidFill>
                      <a:srgbClr val="2635F1"/>
                    </a:solidFill>
                    <a:latin typeface="Times New Roman" pitchFamily="18" charset="0"/>
                    <a:ea typeface="Times New Roman" pitchFamily="18" charset="0"/>
                    <a:sym typeface="Calibri"/>
                  </a:rPr>
                  <a:t> </a:t>
                </a:r>
                <a:r>
                  <a:rPr kumimoji="1" lang="en-US" altLang="zh-CN" sz="1100" kern="0" dirty="0">
                    <a:solidFill>
                      <a:srgbClr val="C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	</a:t>
                </a:r>
                <a:endParaRPr kumimoji="1" lang="en-US" altLang="zh-CN" sz="1100" kern="0" dirty="0" smtClean="0">
                  <a:solidFill>
                    <a:srgbClr val="C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  <a:sym typeface="Calibri"/>
                </a:endParaRPr>
              </a:p>
              <a:p>
                <a:pPr marL="457152" lvl="1" defTabSz="457152">
                  <a:spcBef>
                    <a:spcPts val="700"/>
                  </a:spcBef>
                  <a:buClr>
                    <a:srgbClr val="000000"/>
                  </a:buClr>
                  <a:buSzPct val="100000"/>
                </a:pPr>
                <a:r>
                  <a:rPr kumimoji="1" lang="en-US" altLang="zh-CN" sz="1100" kern="0" dirty="0" smtClean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400" i="1" u="sng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zh-CN" altLang="en-US" sz="1400" i="1" u="sng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 panose="020F0502020204030204" pitchFamily="34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sz="1400" i="1" u="sng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 panose="020F0502020204030204" pitchFamily="34" charset="0"/>
                          </a:rPr>
                          <m:t>c</m:t>
                        </m:r>
                      </m:sub>
                      <m:sup>
                        <m:r>
                          <a:rPr kumimoji="1" lang="en-US" altLang="zh-CN" sz="1400" u="sng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zh-CN" altLang="en-US" sz="1400" u="sng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→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zh-CN" altLang="en-US" sz="1400" i="1" u="sng" kern="0">
                        <a:solidFill>
                          <a:schemeClr val="tx1"/>
                        </a:solidFill>
                        <a:latin typeface="Cambria Math" charset="0"/>
                        <a:ea typeface="Times New Roman" pitchFamily="18" charset="0"/>
                        <a:cs typeface="Times New Roman" pitchFamily="18" charset="0"/>
                        <a:sym typeface="Calibri" panose="020F0502020204030204" pitchFamily="34" charset="0"/>
                      </a:rPr>
                      <m:t>Λ</m:t>
                    </m:r>
                  </m:oMath>
                </a14:m>
                <a:r>
                  <a:rPr kumimoji="1" lang="en-US" altLang="zh-CN" sz="1400" u="sng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X</a:t>
                </a:r>
                <a:r>
                  <a:rPr kumimoji="1" lang="zh-CN" altLang="en-US" sz="1400" u="sng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</a:t>
                </a:r>
                <a:r>
                  <a:rPr kumimoji="1" lang="zh-CN" altLang="en-US" sz="1400" u="sng" kern="0" dirty="0" smtClean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       </a:t>
                </a:r>
                <a:r>
                  <a:rPr kumimoji="1" lang="en-US" altLang="zh-CN" sz="1400" u="sng" kern="0" dirty="0" smtClean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	:</a:t>
                </a:r>
                <a:r>
                  <a:rPr kumimoji="1" lang="zh-CN" altLang="en-US" sz="1400" u="sng" kern="0" dirty="0" smtClean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</a:t>
                </a:r>
                <a:r>
                  <a:rPr kumimoji="1" lang="en-US" altLang="zh-CN" sz="1400" u="sng" kern="0" dirty="0" err="1" smtClean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arXiv</a:t>
                </a:r>
                <a:r>
                  <a:rPr kumimoji="1" lang="en-US" altLang="zh-CN" sz="1400" u="sng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: </a:t>
                </a:r>
                <a:r>
                  <a:rPr kumimoji="1" lang="is-IS" altLang="zh-CN" sz="1400" u="sng" kern="0" dirty="0" smtClean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1803.05706</a:t>
                </a:r>
                <a:r>
                  <a:rPr kumimoji="1" lang="en-US" altLang="zh-CN" sz="1400" u="sng" kern="0" dirty="0" smtClean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,</a:t>
                </a:r>
                <a:r>
                  <a:rPr kumimoji="1" lang="zh-CN" altLang="en-US" sz="1400" u="sng" kern="0" dirty="0" smtClean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</a:t>
                </a:r>
                <a:r>
                  <a:rPr kumimoji="1" lang="en-US" altLang="zh-CN" sz="1400" u="sng" kern="0" dirty="0" smtClean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accepted</a:t>
                </a:r>
                <a:r>
                  <a:rPr kumimoji="1" lang="zh-CN" altLang="en-US" sz="1400" u="sng" kern="0" dirty="0" smtClean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</a:t>
                </a:r>
                <a:r>
                  <a:rPr kumimoji="1" lang="en-US" altLang="zh-CN" sz="1400" u="sng" kern="0" dirty="0" smtClean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by</a:t>
                </a:r>
                <a:r>
                  <a:rPr kumimoji="1" lang="zh-CN" altLang="en-US" sz="1400" u="sng" kern="0" dirty="0" smtClean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</a:t>
                </a:r>
                <a:r>
                  <a:rPr kumimoji="1" lang="en-US" altLang="zh-CN" sz="1400" u="sng" kern="0" dirty="0" smtClean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PRL</a:t>
                </a:r>
                <a:endParaRPr kumimoji="1" lang="en-US" altLang="zh-CN" sz="1600" u="sng" kern="0" dirty="0">
                  <a:solidFill>
                    <a:schemeClr val="tx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  <a:sym typeface="Calibri"/>
                </a:endParaRPr>
              </a:p>
              <a:p>
                <a:pPr marL="457152" lvl="1" defTabSz="457152">
                  <a:spcBef>
                    <a:spcPts val="700"/>
                  </a:spcBef>
                  <a:buClr>
                    <a:srgbClr val="000000"/>
                  </a:buClr>
                  <a:buSzPct val="100000"/>
                </a:pPr>
                <a:r>
                  <a:rPr kumimoji="1" lang="en-US" altLang="zh-CN" sz="1100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400" i="1" u="sng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zh-CN" altLang="en-US" sz="1400" i="1" u="sng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 panose="020F0502020204030204" pitchFamily="34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sz="1400" i="1" u="sng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 panose="020F0502020204030204" pitchFamily="34" charset="0"/>
                          </a:rPr>
                          <m:t>c</m:t>
                        </m:r>
                      </m:sub>
                      <m:sup>
                        <m:r>
                          <a:rPr kumimoji="1" lang="en-US" altLang="zh-CN" sz="1400" u="sng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zh-CN" altLang="en-US" sz="1400" u="sng" kern="0" dirty="0" smtClean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→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400" b="0" i="1" u="sng" kern="0" dirty="0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/>
                          </a:rPr>
                        </m:ctrlPr>
                      </m:sSupPr>
                      <m:e>
                        <m:r>
                          <a:rPr kumimoji="1" lang="en-US" altLang="zh-CN" sz="1400" b="0" i="1" u="sng" kern="0" dirty="0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/>
                          </a:rPr>
                          <m:t>𝑒</m:t>
                        </m:r>
                      </m:e>
                      <m:sup>
                        <m:r>
                          <a:rPr kumimoji="1" lang="en-US" altLang="zh-CN" sz="1400" b="0" i="1" u="sng" kern="0" dirty="0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1400" u="sng" kern="0" dirty="0" smtClean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+X</a:t>
                </a:r>
                <a:r>
                  <a:rPr kumimoji="1" lang="zh-CN" altLang="en-US" sz="1400" u="sng" kern="0" dirty="0" smtClean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        </a:t>
                </a:r>
                <a:r>
                  <a:rPr kumimoji="1" lang="en-US" altLang="zh-CN" sz="1400" u="sng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	:</a:t>
                </a:r>
                <a:r>
                  <a:rPr kumimoji="1" lang="zh-CN" altLang="en-US" sz="1400" u="sng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</a:t>
                </a:r>
                <a:r>
                  <a:rPr kumimoji="1" lang="is-IS" altLang="zh-CN" sz="1400" u="sng" kern="0" dirty="0" smtClean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arXiv:1805.09060</a:t>
                </a:r>
                <a:r>
                  <a:rPr kumimoji="1" lang="en-US" altLang="zh-CN" sz="1400" kern="0" dirty="0">
                    <a:solidFill>
                      <a:srgbClr val="C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/>
                </a:r>
                <a:br>
                  <a:rPr kumimoji="1" lang="en-US" altLang="zh-CN" sz="1400" kern="0" dirty="0">
                    <a:solidFill>
                      <a:srgbClr val="C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</a:br>
                <a:r>
                  <a:rPr kumimoji="1" lang="en-US" altLang="zh-CN" i="1" kern="0" dirty="0" smtClean="0">
                    <a:solidFill>
                      <a:srgbClr val="2635F1"/>
                    </a:solidFill>
                    <a:latin typeface="Times New Roman" pitchFamily="18" charset="0"/>
                    <a:ea typeface="Times New Roman" pitchFamily="18" charset="0"/>
                    <a:sym typeface="Calibri" panose="020F0502020204030204" pitchFamily="34" charset="0"/>
                  </a:rPr>
                  <a:t>Production</a:t>
                </a:r>
                <a:r>
                  <a:rPr kumimoji="1" lang="zh-CN" altLang="en-US" i="1" kern="0" dirty="0" smtClean="0">
                    <a:solidFill>
                      <a:srgbClr val="2635F1"/>
                    </a:solidFill>
                    <a:latin typeface="Times New Roman" pitchFamily="18" charset="0"/>
                    <a:ea typeface="Times New Roman" pitchFamily="18" charset="0"/>
                    <a:sym typeface="Calibri" panose="020F0502020204030204" pitchFamily="34" charset="0"/>
                  </a:rPr>
                  <a:t>  </a:t>
                </a:r>
                <a:r>
                  <a:rPr kumimoji="1" lang="en-US" altLang="zh-CN" sz="1600" kern="0" dirty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 panose="020F0502020204030204" pitchFamily="34" charset="0"/>
                  </a:rPr>
                  <a:t>	</a:t>
                </a:r>
                <a:endParaRPr kumimoji="1" lang="en-US" altLang="zh-CN" sz="1600" kern="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  <a:sym typeface="Calibri" panose="020F0502020204030204" pitchFamily="34" charset="0"/>
                </a:endParaRPr>
              </a:p>
              <a:p>
                <a:pPr marL="457152" lvl="1" defTabSz="457152">
                  <a:spcBef>
                    <a:spcPts val="700"/>
                  </a:spcBef>
                  <a:buClr>
                    <a:srgbClr val="000000"/>
                  </a:buClr>
                  <a:buSzPct val="100000"/>
                </a:pPr>
                <a:r>
                  <a:rPr kumimoji="1" lang="en-US" altLang="zh-CN" sz="1600" kern="0" dirty="0" smtClean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 panose="020F0502020204030204" pitchFamily="34" charset="0"/>
                  </a:rPr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400" i="1" u="sng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zh-CN" altLang="en-US" sz="1400" i="1" u="sng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 panose="020F0502020204030204" pitchFamily="34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sz="1400" i="1" u="sng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 panose="020F0502020204030204" pitchFamily="34" charset="0"/>
                          </a:rPr>
                          <m:t>c</m:t>
                        </m:r>
                      </m:sub>
                      <m:sup>
                        <m:r>
                          <a:rPr kumimoji="1" lang="en-US" altLang="zh-CN" sz="1400" u="sng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kumimoji="1" lang="en-US" altLang="zh-CN" sz="1400" i="1" u="sng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zh-CN" altLang="en-US" sz="1400" i="1" u="sng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 panose="020F0502020204030204" pitchFamily="34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sz="1400" i="1" u="sng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 panose="020F0502020204030204" pitchFamily="34" charset="0"/>
                          </a:rPr>
                          <m:t>c</m:t>
                        </m:r>
                      </m:sub>
                      <m:sup>
                        <m:r>
                          <a:rPr kumimoji="1" lang="en-US" altLang="zh-CN" sz="1400" u="sng" ker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 panose="020F0502020204030204" pitchFamily="34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kumimoji="1" lang="zh-CN" altLang="en-US" sz="1400" u="sng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</a:t>
                </a:r>
                <a:r>
                  <a:rPr kumimoji="1" lang="en-US" altLang="zh-CN" sz="1400" u="sng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cross</a:t>
                </a:r>
                <a:r>
                  <a:rPr kumimoji="1" lang="zh-CN" altLang="en-US" sz="1400" u="sng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</a:t>
                </a:r>
                <a:r>
                  <a:rPr kumimoji="1" lang="en-US" altLang="zh-CN" sz="1400" u="sng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section</a:t>
                </a:r>
                <a:r>
                  <a:rPr kumimoji="1" lang="zh-CN" altLang="en-US" sz="1400" u="sng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</a:t>
                </a:r>
                <a:r>
                  <a:rPr kumimoji="1" lang="en-US" altLang="zh-CN" sz="1400" u="sng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	:</a:t>
                </a:r>
                <a:r>
                  <a:rPr kumimoji="1" lang="zh-CN" altLang="en-US" sz="1400" u="sng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</a:t>
                </a:r>
                <a:r>
                  <a:rPr kumimoji="1" lang="en-US" altLang="zh-CN" sz="1400" u="sng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PRL</a:t>
                </a:r>
                <a:r>
                  <a:rPr kumimoji="1" lang="zh-CN" altLang="en-US" sz="1400" u="sng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</a:t>
                </a:r>
                <a:r>
                  <a:rPr kumimoji="1" lang="en-US" altLang="zh-CN" sz="1400" u="sng" kern="0" dirty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120,132001(2018</a:t>
                </a:r>
                <a:r>
                  <a:rPr kumimoji="1" lang="en-US" altLang="zh-CN" sz="1400" u="sng" kern="0" dirty="0" smtClean="0">
                    <a:solidFill>
                      <a:schemeClr val="tx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)</a:t>
                </a:r>
                <a:endParaRPr kumimoji="1" lang="en-US" sz="1400" u="sng" kern="0" dirty="0">
                  <a:solidFill>
                    <a:schemeClr val="tx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  <a:sym typeface="Calibri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1700808"/>
                <a:ext cx="7992888" cy="4785284"/>
              </a:xfrm>
              <a:prstGeom prst="rect">
                <a:avLst/>
              </a:prstGeom>
              <a:blipFill rotWithShape="0">
                <a:blip r:embed="rId3"/>
                <a:stretch>
                  <a:fillRect t="-637" b="-5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5112060" y="1516142"/>
            <a:ext cx="3427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i="1" dirty="0"/>
              <a:t>b</a:t>
            </a:r>
            <a:r>
              <a:rPr kumimoji="1" lang="en-US" altLang="zh-CN" i="1" smtClean="0"/>
              <a:t>ased</a:t>
            </a:r>
            <a:r>
              <a:rPr kumimoji="1" lang="zh-CN" altLang="en-US" i="1" dirty="0" smtClean="0"/>
              <a:t> </a:t>
            </a:r>
            <a:r>
              <a:rPr kumimoji="1" lang="en-US" altLang="zh-CN" i="1" dirty="0" smtClean="0"/>
              <a:t>on</a:t>
            </a:r>
            <a:r>
              <a:rPr kumimoji="1" lang="zh-CN" altLang="en-US" i="1" dirty="0" smtClean="0"/>
              <a:t> </a:t>
            </a:r>
            <a:r>
              <a:rPr kumimoji="1" lang="en-US" altLang="zh-CN" i="1" dirty="0" smtClean="0"/>
              <a:t>~1</a:t>
            </a:r>
            <a:r>
              <a:rPr kumimoji="1" lang="zh-CN" altLang="en-US" i="1" dirty="0" smtClean="0"/>
              <a:t> </a:t>
            </a:r>
            <a:r>
              <a:rPr kumimoji="1" lang="en-US" altLang="zh-CN" i="1" dirty="0" smtClean="0"/>
              <a:t>month</a:t>
            </a:r>
            <a:r>
              <a:rPr kumimoji="1" lang="zh-CN" altLang="en-US" i="1" dirty="0" smtClean="0"/>
              <a:t> </a:t>
            </a:r>
            <a:r>
              <a:rPr kumimoji="1" lang="en-US" altLang="zh-CN" i="1" dirty="0" smtClean="0"/>
              <a:t>data</a:t>
            </a:r>
            <a:r>
              <a:rPr kumimoji="1" lang="zh-CN" altLang="en-US" i="1" dirty="0" smtClean="0"/>
              <a:t> </a:t>
            </a:r>
            <a:r>
              <a:rPr kumimoji="1" lang="en-US" altLang="zh-CN" i="1" dirty="0" smtClean="0"/>
              <a:t>taking</a:t>
            </a:r>
            <a:endParaRPr kumimoji="1"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34684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July 30, 2018, Weihai</a:t>
            </a:r>
            <a:endParaRPr 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4" name="Shape 205"/>
          <p:cNvSpPr/>
          <p:nvPr/>
        </p:nvSpPr>
        <p:spPr>
          <a:xfrm>
            <a:off x="440875" y="1073585"/>
            <a:ext cx="8586620" cy="764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spcBef>
                <a:spcPts val="2953"/>
              </a:spcBef>
              <a:defRPr sz="1800"/>
            </a:pPr>
            <a:r>
              <a:rPr sz="2250" dirty="0">
                <a:latin typeface="Helvetica" panose="020B0604020202020204" pitchFamily="34" charset="0"/>
                <a:ea typeface="Helvetica"/>
                <a:cs typeface="Helvetica" panose="020B0604020202020204" pitchFamily="34" charset="0"/>
                <a:sym typeface="Helvetica"/>
              </a:rPr>
              <a:t>In 2014, BESIII took data above Λ</a:t>
            </a:r>
            <a:r>
              <a:rPr sz="2250" baseline="-25000" dirty="0">
                <a:latin typeface="Helvetica" panose="020B0604020202020204" pitchFamily="34" charset="0"/>
                <a:ea typeface="Helvetica"/>
                <a:cs typeface="Helvetica" panose="020B0604020202020204" pitchFamily="34" charset="0"/>
                <a:sym typeface="Helvetica"/>
              </a:rPr>
              <a:t>c</a:t>
            </a:r>
            <a:r>
              <a:rPr sz="2250" dirty="0">
                <a:latin typeface="Helvetica" panose="020B0604020202020204" pitchFamily="34" charset="0"/>
                <a:ea typeface="Helvetica"/>
                <a:cs typeface="Helvetica" panose="020B0604020202020204" pitchFamily="34" charset="0"/>
                <a:sym typeface="Helvetica"/>
              </a:rPr>
              <a:t> pair threshold and run</a:t>
            </a:r>
            <a:r>
              <a:rPr lang="zh-CN" altLang="en-US" sz="2250" dirty="0">
                <a:latin typeface="Helvetica" panose="020B0604020202020204" pitchFamily="34" charset="0"/>
                <a:ea typeface="Helvetica"/>
                <a:cs typeface="Helvetica" panose="020B0604020202020204" pitchFamily="34" charset="0"/>
                <a:sym typeface="Helvetica"/>
              </a:rPr>
              <a:t> </a:t>
            </a:r>
            <a:r>
              <a:rPr sz="2250" dirty="0">
                <a:latin typeface="Helvetica" panose="020B0604020202020204" pitchFamily="34" charset="0"/>
                <a:ea typeface="Helvetica"/>
                <a:cs typeface="Helvetica" panose="020B0604020202020204" pitchFamily="34" charset="0"/>
                <a:sym typeface="Helvetica"/>
              </a:rPr>
              <a:t>machine at 4.6GeV </a:t>
            </a:r>
            <a:r>
              <a:rPr lang="en-US" sz="2250" dirty="0">
                <a:latin typeface="Helvetica" panose="020B0604020202020204" pitchFamily="34" charset="0"/>
                <a:ea typeface="Helvetica"/>
                <a:cs typeface="Helvetica" panose="020B0604020202020204" pitchFamily="34" charset="0"/>
                <a:sym typeface="Helvetica"/>
              </a:rPr>
              <a:t>with excellent </a:t>
            </a:r>
            <a:r>
              <a:rPr sz="2250" dirty="0">
                <a:latin typeface="Helvetica" panose="020B0604020202020204" pitchFamily="34" charset="0"/>
                <a:ea typeface="Helvetica"/>
                <a:cs typeface="Helvetica" panose="020B0604020202020204" pitchFamily="34" charset="0"/>
                <a:sym typeface="Helvetica"/>
              </a:rPr>
              <a:t>performance</a:t>
            </a:r>
            <a:r>
              <a:rPr lang="en-US" altLang="zh-CN" sz="2250" dirty="0">
                <a:latin typeface="Helvetica" panose="020B0604020202020204" pitchFamily="34" charset="0"/>
                <a:ea typeface="Helvetica"/>
                <a:cs typeface="Helvetica" panose="020B0604020202020204" pitchFamily="34" charset="0"/>
                <a:sym typeface="Helvetica"/>
              </a:rPr>
              <a:t>.</a:t>
            </a:r>
            <a:endParaRPr sz="2250" dirty="0">
              <a:latin typeface="Helvetica" panose="020B0604020202020204" pitchFamily="34" charset="0"/>
              <a:ea typeface="Helvetica"/>
              <a:cs typeface="Helvetica" panose="020B0604020202020204" pitchFamily="34" charset="0"/>
              <a:sym typeface="Helvetica"/>
            </a:endParaRPr>
          </a:p>
        </p:txBody>
      </p:sp>
      <p:graphicFrame>
        <p:nvGraphicFramePr>
          <p:cNvPr id="5" name="Table 206"/>
          <p:cNvGraphicFramePr/>
          <p:nvPr>
            <p:extLst/>
          </p:nvPr>
        </p:nvGraphicFramePr>
        <p:xfrm>
          <a:off x="708306" y="2122479"/>
          <a:ext cx="2477988" cy="2184970"/>
        </p:xfrm>
        <a:graphic>
          <a:graphicData uri="http://schemas.openxmlformats.org/drawingml/2006/table">
            <a:tbl>
              <a:tblPr bandRow="1"/>
              <a:tblGrid>
                <a:gridCol w="1381869"/>
                <a:gridCol w="1096119"/>
              </a:tblGrid>
              <a:tr h="436994">
                <a:tc>
                  <a:txBody>
                    <a:bodyPr/>
                    <a:lstStyle/>
                    <a:p>
                      <a:pPr lvl="0" algn="ctr" defTabSz="914400">
                        <a:defRPr sz="1800"/>
                      </a:pPr>
                      <a:r>
                        <a:rPr lang="en-US" sz="17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 Light"/>
                        </a:rPr>
                        <a:t>E</a:t>
                      </a:r>
                      <a:r>
                        <a:rPr sz="17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 Light"/>
                        </a:rPr>
                        <a:t>nergy</a:t>
                      </a:r>
                      <a:r>
                        <a:rPr lang="en-US" sz="17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 Light"/>
                        </a:rPr>
                        <a:t>(</a:t>
                      </a:r>
                      <a:r>
                        <a:rPr lang="en-US" sz="1700" dirty="0" err="1" smtClean="0"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 Light"/>
                        </a:rPr>
                        <a:t>GeV</a:t>
                      </a:r>
                      <a:r>
                        <a:rPr lang="en-US" sz="17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 Light"/>
                        </a:rPr>
                        <a:t>)</a:t>
                      </a:r>
                      <a:endParaRPr sz="1700" dirty="0">
                        <a:latin typeface="Helvetica" panose="020B0604020202020204" pitchFamily="34" charset="0"/>
                        <a:cs typeface="Helvetica" panose="020B0604020202020204" pitchFamily="34" charset="0"/>
                        <a:sym typeface="Helvetica Light"/>
                      </a:endParaRP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/>
                      </a:pPr>
                      <a:r>
                        <a:rPr sz="1700" dirty="0" err="1"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 Light"/>
                        </a:rPr>
                        <a:t>lum</a:t>
                      </a:r>
                      <a:r>
                        <a:rPr sz="17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 Light"/>
                        </a:rPr>
                        <a:t>.</a:t>
                      </a:r>
                      <a:r>
                        <a:rPr lang="en-US" sz="17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 Light"/>
                        </a:rPr>
                        <a:t>(1</a:t>
                      </a:r>
                      <a:r>
                        <a:rPr sz="17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 Light"/>
                        </a:rPr>
                        <a:t>/</a:t>
                      </a:r>
                      <a:r>
                        <a:rPr sz="1700" dirty="0" err="1" smtClean="0"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 Light"/>
                        </a:rPr>
                        <a:t>pb</a:t>
                      </a:r>
                      <a:r>
                        <a:rPr lang="en-US" sz="17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 Light"/>
                        </a:rPr>
                        <a:t>)</a:t>
                      </a:r>
                      <a:endParaRPr sz="1700" dirty="0">
                        <a:latin typeface="Helvetica" panose="020B0604020202020204" pitchFamily="34" charset="0"/>
                        <a:cs typeface="Helvetica" panose="020B0604020202020204" pitchFamily="34" charset="0"/>
                        <a:sym typeface="Helvetica Light"/>
                      </a:endParaRPr>
                    </a:p>
                  </a:txBody>
                  <a:tcPr marL="35719" marR="35719" marT="35719" marB="35719" anchor="ctr" horzOverflow="overflow"/>
                </a:tc>
              </a:tr>
              <a:tr h="436994">
                <a:tc>
                  <a:txBody>
                    <a:bodyPr/>
                    <a:lstStyle/>
                    <a:p>
                      <a:pPr lvl="0" algn="ctr" defTabSz="914400">
                        <a:defRPr sz="1800"/>
                      </a:pPr>
                      <a:r>
                        <a:rPr sz="1700" dirty="0"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 Light"/>
                        </a:rPr>
                        <a:t>4.575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/>
                      </a:pPr>
                      <a:r>
                        <a:rPr sz="17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 Light"/>
                        </a:rPr>
                        <a:t>4</a:t>
                      </a:r>
                      <a:r>
                        <a:rPr lang="en-US" altLang="zh-CN" sz="17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 Light"/>
                        </a:rPr>
                        <a:t>7.67</a:t>
                      </a:r>
                      <a:endParaRPr sz="1700" dirty="0">
                        <a:latin typeface="Helvetica" panose="020B0604020202020204" pitchFamily="34" charset="0"/>
                        <a:cs typeface="Helvetica" panose="020B0604020202020204" pitchFamily="34" charset="0"/>
                        <a:sym typeface="Helvetica Light"/>
                      </a:endParaRPr>
                    </a:p>
                  </a:txBody>
                  <a:tcPr marL="35719" marR="35719" marT="35719" marB="35719" anchor="ctr" horzOverflow="overflow"/>
                </a:tc>
              </a:tr>
              <a:tr h="436994">
                <a:tc>
                  <a:txBody>
                    <a:bodyPr/>
                    <a:lstStyle/>
                    <a:p>
                      <a:pPr lvl="0" algn="ctr" defTabSz="914400">
                        <a:defRPr sz="1800"/>
                      </a:pPr>
                      <a:r>
                        <a:rPr sz="1700"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 Light"/>
                        </a:rPr>
                        <a:t>4.580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/>
                      </a:pPr>
                      <a:r>
                        <a:rPr sz="17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 Light"/>
                        </a:rPr>
                        <a:t>8.5</a:t>
                      </a:r>
                      <a:r>
                        <a:rPr lang="en-US" altLang="zh-CN" sz="17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 Light"/>
                        </a:rPr>
                        <a:t>4</a:t>
                      </a:r>
                      <a:endParaRPr sz="1700" dirty="0">
                        <a:latin typeface="Helvetica" panose="020B0604020202020204" pitchFamily="34" charset="0"/>
                        <a:cs typeface="Helvetica" panose="020B0604020202020204" pitchFamily="34" charset="0"/>
                        <a:sym typeface="Helvetica Light"/>
                      </a:endParaRPr>
                    </a:p>
                  </a:txBody>
                  <a:tcPr marL="35719" marR="35719" marT="35719" marB="35719" anchor="ctr" horzOverflow="overflow"/>
                </a:tc>
              </a:tr>
              <a:tr h="436994">
                <a:tc>
                  <a:txBody>
                    <a:bodyPr/>
                    <a:lstStyle/>
                    <a:p>
                      <a:pPr lvl="0" algn="ctr" defTabSz="914400">
                        <a:defRPr sz="1800"/>
                      </a:pPr>
                      <a:r>
                        <a:rPr sz="1700"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 Light"/>
                        </a:rPr>
                        <a:t>4.590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/>
                      </a:pPr>
                      <a:r>
                        <a:rPr sz="17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 Light"/>
                        </a:rPr>
                        <a:t>8</a:t>
                      </a:r>
                      <a:r>
                        <a:rPr lang="en-US" altLang="zh-CN" sz="17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 Light"/>
                        </a:rPr>
                        <a:t>.16</a:t>
                      </a:r>
                      <a:endParaRPr sz="1700" dirty="0">
                        <a:latin typeface="Helvetica" panose="020B0604020202020204" pitchFamily="34" charset="0"/>
                        <a:cs typeface="Helvetica" panose="020B0604020202020204" pitchFamily="34" charset="0"/>
                        <a:sym typeface="Helvetica Light"/>
                      </a:endParaRPr>
                    </a:p>
                  </a:txBody>
                  <a:tcPr marL="35719" marR="35719" marT="35719" marB="35719" anchor="ctr" horzOverflow="overflow"/>
                </a:tc>
              </a:tr>
              <a:tr h="436994">
                <a:tc>
                  <a:txBody>
                    <a:bodyPr/>
                    <a:lstStyle/>
                    <a:p>
                      <a:pPr lvl="0" algn="ctr" defTabSz="914400">
                        <a:defRPr sz="1800"/>
                      </a:pPr>
                      <a:r>
                        <a:rPr sz="1700" dirty="0"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 Light"/>
                        </a:rPr>
                        <a:t>4.600</a:t>
                      </a:r>
                    </a:p>
                  </a:txBody>
                  <a:tcPr marL="35719" marR="35719" marT="35719" marB="35719" anchor="ctr" horzOverflow="overflow"/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/>
                      </a:pPr>
                      <a:r>
                        <a:rPr sz="17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 Light"/>
                        </a:rPr>
                        <a:t>56</a:t>
                      </a:r>
                      <a:r>
                        <a:rPr lang="en-US" sz="17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 Light"/>
                        </a:rPr>
                        <a:t>7</a:t>
                      </a:r>
                      <a:r>
                        <a:rPr lang="en-US" altLang="zh-CN" sz="1700" dirty="0" smtClean="0"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 Light"/>
                        </a:rPr>
                        <a:t>.93</a:t>
                      </a:r>
                      <a:endParaRPr sz="1700" dirty="0">
                        <a:latin typeface="Helvetica" panose="020B0604020202020204" pitchFamily="34" charset="0"/>
                        <a:cs typeface="Helvetica" panose="020B0604020202020204" pitchFamily="34" charset="0"/>
                        <a:sym typeface="Helvetica Light"/>
                      </a:endParaRPr>
                    </a:p>
                  </a:txBody>
                  <a:tcPr marL="35719" marR="35719" marT="35719" marB="35719" anchor="ctr" horzOverflow="overflow"/>
                </a:tc>
              </a:tr>
            </a:tbl>
          </a:graphicData>
        </a:graphic>
      </p:graphicFrame>
      <p:sp>
        <p:nvSpPr>
          <p:cNvPr id="8" name="Shape 209"/>
          <p:cNvSpPr/>
          <p:nvPr/>
        </p:nvSpPr>
        <p:spPr>
          <a:xfrm>
            <a:off x="655839" y="6163055"/>
            <a:ext cx="8238990" cy="346249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3300" b="1">
                <a:solidFill>
                  <a:srgbClr val="FF2600"/>
                </a:solidFill>
              </a:defRPr>
            </a:lvl1pPr>
          </a:lstStyle>
          <a:p>
            <a:pPr>
              <a:defRPr sz="1800" b="0">
                <a:solidFill>
                  <a:srgbClr val="000000"/>
                </a:solidFill>
              </a:defRPr>
            </a:pPr>
            <a:r>
              <a:rPr sz="2250" b="0" dirty="0">
                <a:solidFill>
                  <a:srgbClr val="FF0000"/>
                </a:solidFill>
                <a:latin typeface="Berlin Sans FB Demi" pitchFamily="34" charset="0"/>
                <a:cs typeface="Calibri" panose="020F0502020204030204" pitchFamily="34" charset="0"/>
              </a:rPr>
              <a:t>First time to </a:t>
            </a:r>
            <a:r>
              <a:rPr lang="en-US" sz="2250" b="0" dirty="0">
                <a:solidFill>
                  <a:srgbClr val="FF0000"/>
                </a:solidFill>
                <a:latin typeface="Berlin Sans FB Demi" pitchFamily="34" charset="0"/>
                <a:cs typeface="Calibri" panose="020F0502020204030204" pitchFamily="34" charset="0"/>
              </a:rPr>
              <a:t>systematically </a:t>
            </a:r>
            <a:r>
              <a:rPr sz="2250" b="0" dirty="0">
                <a:solidFill>
                  <a:srgbClr val="FF0000"/>
                </a:solidFill>
                <a:latin typeface="Berlin Sans FB Demi" pitchFamily="34" charset="0"/>
                <a:cs typeface="Calibri" panose="020F0502020204030204" pitchFamily="34" charset="0"/>
              </a:rPr>
              <a:t>study charmed baryon a</a:t>
            </a:r>
            <a:r>
              <a:rPr lang="en-US" sz="2250" b="0" dirty="0">
                <a:solidFill>
                  <a:srgbClr val="FF0000"/>
                </a:solidFill>
                <a:latin typeface="Berlin Sans FB Demi" pitchFamily="34" charset="0"/>
                <a:cs typeface="Calibri" panose="020F0502020204030204" pitchFamily="34" charset="0"/>
              </a:rPr>
              <a:t>t threshold!</a:t>
            </a:r>
            <a:endParaRPr sz="2250" b="0" dirty="0">
              <a:solidFill>
                <a:srgbClr val="FF0000"/>
              </a:solidFill>
              <a:latin typeface="Berlin Sans FB Demi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组 8"/>
          <p:cNvGrpSpPr/>
          <p:nvPr/>
        </p:nvGrpSpPr>
        <p:grpSpPr>
          <a:xfrm>
            <a:off x="6156176" y="2122755"/>
            <a:ext cx="2612205" cy="2335011"/>
            <a:chOff x="6919922" y="3292624"/>
            <a:chExt cx="5457854" cy="4273133"/>
          </a:xfrm>
        </p:grpSpPr>
        <p:grpSp>
          <p:nvGrpSpPr>
            <p:cNvPr id="10" name="Group 204"/>
            <p:cNvGrpSpPr/>
            <p:nvPr/>
          </p:nvGrpSpPr>
          <p:grpSpPr>
            <a:xfrm>
              <a:off x="6919922" y="3292624"/>
              <a:ext cx="5457854" cy="4273133"/>
              <a:chOff x="0" y="-268093"/>
              <a:chExt cx="5457853" cy="4273131"/>
            </a:xfrm>
          </p:grpSpPr>
          <p:grpSp>
            <p:nvGrpSpPr>
              <p:cNvPr id="12" name="Group 202"/>
              <p:cNvGrpSpPr/>
              <p:nvPr/>
            </p:nvGrpSpPr>
            <p:grpSpPr>
              <a:xfrm>
                <a:off x="0" y="-268094"/>
                <a:ext cx="5457854" cy="4273132"/>
                <a:chOff x="0" y="-268093"/>
                <a:chExt cx="5457853" cy="4273131"/>
              </a:xfrm>
            </p:grpSpPr>
            <p:pic>
              <p:nvPicPr>
                <p:cNvPr id="14" name="image6.png" descr="D:\xiaorui\hep\besiii\Lambda_c\belle2008.png"/>
                <p:cNvPicPr/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0" y="-268094"/>
                  <a:ext cx="5457854" cy="4273132"/>
                </a:xfrm>
                <a:prstGeom prst="rect">
                  <a:avLst/>
                </a:prstGeom>
                <a:ln w="38100" cap="sq">
                  <a:solidFill>
                    <a:srgbClr val="000000"/>
                  </a:solidFill>
                  <a:prstDash val="solid"/>
                  <a:miter lim="800000"/>
                </a:ln>
                <a:effectLst>
                  <a:outerShdw blurRad="50800" dist="38100" dir="2700000" rotWithShape="0">
                    <a:srgbClr val="000000">
                      <a:alpha val="43000"/>
                    </a:srgbClr>
                  </a:outerShdw>
                </a:effectLst>
              </p:spPr>
            </p:pic>
            <p:sp>
              <p:nvSpPr>
                <p:cNvPr id="15" name="Shape 201"/>
                <p:cNvSpPr/>
                <p:nvPr/>
              </p:nvSpPr>
              <p:spPr>
                <a:xfrm>
                  <a:off x="1820964" y="102608"/>
                  <a:ext cx="2862043" cy="481742"/>
                </a:xfrm>
                <a:prstGeom prst="rect">
                  <a:avLst/>
                </a:prstGeom>
                <a:solidFill>
                  <a:srgbClr val="FFD479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32146" tIns="32146" rIns="32146" bIns="32146" numCol="1" anchor="t">
                  <a:noAutofit/>
                </a:bodyPr>
                <a:lstStyle>
                  <a:lvl1pPr algn="l" defTabSz="914400">
                    <a:defRPr sz="2200" b="1" i="1"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>
                    <a:defRPr sz="1800" b="0" i="0"/>
                  </a:pPr>
                  <a:r>
                    <a:rPr sz="984"/>
                    <a:t>PRL101 (2008) 172001</a:t>
                  </a:r>
                </a:p>
              </p:txBody>
            </p:sp>
          </p:grpSp>
          <p:sp>
            <p:nvSpPr>
              <p:cNvPr id="13" name="Shape 203"/>
              <p:cNvSpPr/>
              <p:nvPr/>
            </p:nvSpPr>
            <p:spPr>
              <a:xfrm>
                <a:off x="3188122" y="600503"/>
                <a:ext cx="1501591" cy="4901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2146" tIns="32146" rIns="32146" bIns="32146" numCol="1" anchor="t">
                <a:noAutofit/>
              </a:bodyPr>
              <a:lstStyle>
                <a:lvl1pPr algn="l" defTabSz="914400">
                  <a:defRPr sz="3400" b="1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>
                  <a:defRPr sz="1800" b="0"/>
                </a:pPr>
                <a:r>
                  <a:rPr sz="984"/>
                  <a:t>BELLE</a:t>
                </a:r>
              </a:p>
            </p:txBody>
          </p:sp>
        </p:grpSp>
        <p:cxnSp>
          <p:nvCxnSpPr>
            <p:cNvPr id="11" name="直接箭头连接符 13"/>
            <p:cNvCxnSpPr/>
            <p:nvPr/>
          </p:nvCxnSpPr>
          <p:spPr>
            <a:xfrm>
              <a:off x="8158584" y="5487206"/>
              <a:ext cx="0" cy="541722"/>
            </a:xfrm>
            <a:prstGeom prst="straightConnector1">
              <a:avLst/>
            </a:prstGeom>
            <a:ln>
              <a:tailEnd type="arrow"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矩形 15"/>
          <p:cNvSpPr/>
          <p:nvPr/>
        </p:nvSpPr>
        <p:spPr>
          <a:xfrm>
            <a:off x="683215" y="5085184"/>
            <a:ext cx="82812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400" dirty="0">
                <a:solidFill>
                  <a:srgbClr val="00000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  <a:sym typeface="Calibri" panose="020F0502020204030204" pitchFamily="34" charset="0"/>
              </a:rPr>
              <a:t>Measurement using the threshold pair-productions via </a:t>
            </a:r>
            <a:r>
              <a:rPr lang="en-US" altLang="zh-CN" sz="2400" i="1" dirty="0" err="1">
                <a:solidFill>
                  <a:srgbClr val="00000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  <a:sym typeface="Calibri" panose="020F0502020204030204" pitchFamily="34" charset="0"/>
              </a:rPr>
              <a:t>e</a:t>
            </a:r>
            <a:r>
              <a:rPr lang="en-US" altLang="zh-CN" sz="2400" i="1" baseline="30000" dirty="0" err="1">
                <a:solidFill>
                  <a:srgbClr val="00000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  <a:sym typeface="Calibri" panose="020F0502020204030204" pitchFamily="34" charset="0"/>
              </a:rPr>
              <a:t>+</a:t>
            </a:r>
            <a:r>
              <a:rPr lang="en-US" altLang="zh-CN" sz="2400" i="1" dirty="0" err="1">
                <a:solidFill>
                  <a:srgbClr val="00000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  <a:sym typeface="Calibri" panose="020F0502020204030204" pitchFamily="34" charset="0"/>
              </a:rPr>
              <a:t>e</a:t>
            </a:r>
            <a:r>
              <a:rPr lang="en-US" altLang="zh-CN" sz="2400" i="1" baseline="30000" dirty="0">
                <a:solidFill>
                  <a:srgbClr val="00000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  <a:sym typeface="Calibri" panose="020F0502020204030204" pitchFamily="34" charset="0"/>
              </a:rPr>
              <a:t>-</a:t>
            </a:r>
            <a:r>
              <a:rPr lang="en-US" altLang="zh-CN" sz="2400" dirty="0">
                <a:solidFill>
                  <a:srgbClr val="00000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  <a:sym typeface="Calibri" panose="020F0502020204030204" pitchFamily="34" charset="0"/>
              </a:rPr>
              <a:t> annihilations is unique: </a:t>
            </a:r>
            <a:r>
              <a:rPr lang="zh-CN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en-US" altLang="zh-CN" sz="2400" i="1" dirty="0">
                <a:solidFill>
                  <a:srgbClr val="FF000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  <a:sym typeface="Calibri" panose="020F0502020204030204" pitchFamily="34" charset="0"/>
              </a:rPr>
              <a:t>the most simple and straightforward</a:t>
            </a:r>
            <a:endParaRPr lang="zh-CN" altLang="en-US" sz="2400" dirty="0"/>
          </a:p>
        </p:txBody>
      </p:sp>
      <p:sp>
        <p:nvSpPr>
          <p:cNvPr id="17" name="Shape 199"/>
          <p:cNvSpPr/>
          <p:nvPr/>
        </p:nvSpPr>
        <p:spPr>
          <a:xfrm>
            <a:off x="1179748" y="6141"/>
            <a:ext cx="7088288" cy="891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92500"/>
          </a:bodyPr>
          <a:lstStyle>
            <a:lvl1pPr>
              <a:buFont typeface="Arial"/>
              <a:defRPr sz="6000" b="1"/>
            </a:lvl1pPr>
          </a:lstStyle>
          <a:p>
            <a:pPr>
              <a:defRPr sz="1800" b="0"/>
            </a:pPr>
            <a:r>
              <a:rPr lang="el-GR" sz="4000" dirty="0">
                <a:latin typeface="Helvetica" panose="020B0604020202020204" pitchFamily="34" charset="0"/>
                <a:ea typeface="Helvetica"/>
                <a:cs typeface="Helvetica" panose="020B0604020202020204" pitchFamily="34" charset="0"/>
                <a:sym typeface="Helvetica"/>
              </a:rPr>
              <a:t> </a:t>
            </a:r>
            <a:r>
              <a:rPr lang="el-GR" sz="4000" dirty="0" err="1" smtClean="0">
                <a:latin typeface="Helvetica" panose="020B0604020202020204" pitchFamily="34" charset="0"/>
                <a:ea typeface="Helvetica"/>
                <a:cs typeface="Helvetica" panose="020B0604020202020204" pitchFamily="34" charset="0"/>
                <a:sym typeface="Helvetica"/>
              </a:rPr>
              <a:t>Λ</a:t>
            </a:r>
            <a:r>
              <a:rPr lang="el-GR" sz="4000" baseline="-25000" dirty="0" err="1" smtClean="0">
                <a:latin typeface="Helvetica" panose="020B0604020202020204" pitchFamily="34" charset="0"/>
                <a:ea typeface="Helvetica"/>
                <a:cs typeface="Helvetica" panose="020B0604020202020204" pitchFamily="34" charset="0"/>
                <a:sym typeface="Helvetica"/>
              </a:rPr>
              <a:t>c</a:t>
            </a:r>
            <a:r>
              <a:rPr lang="zh-CN" altLang="en-US" sz="3797" dirty="0" smtClean="0">
                <a:latin typeface="Times New Roman Bold" pitchFamily="18" charset="0"/>
                <a:cs typeface="Times New Roman Bold" pitchFamily="18" charset="0"/>
              </a:rPr>
              <a:t> </a:t>
            </a:r>
            <a:r>
              <a:rPr lang="en-US" altLang="zh-CN" sz="3797" dirty="0">
                <a:latin typeface="Times New Roman Bold" pitchFamily="18" charset="0"/>
                <a:cs typeface="Times New Roman Bold" pitchFamily="18" charset="0"/>
              </a:rPr>
              <a:t>threshold</a:t>
            </a:r>
            <a:r>
              <a:rPr lang="zh-CN" altLang="en-US" sz="3797" dirty="0">
                <a:latin typeface="Times New Roman Bold" pitchFamily="18" charset="0"/>
                <a:cs typeface="Times New Roman Bold" pitchFamily="18" charset="0"/>
              </a:rPr>
              <a:t> </a:t>
            </a:r>
            <a:r>
              <a:rPr lang="en-US" altLang="zh-CN" sz="3797" dirty="0">
                <a:latin typeface="Times New Roman Bold" pitchFamily="18" charset="0"/>
                <a:cs typeface="Times New Roman Bold" pitchFamily="18" charset="0"/>
              </a:rPr>
              <a:t>production</a:t>
            </a:r>
            <a:r>
              <a:rPr lang="zh-CN" altLang="en-US" sz="3797" dirty="0">
                <a:latin typeface="Times New Roman Bold" pitchFamily="18" charset="0"/>
                <a:cs typeface="Times New Roman Bold" pitchFamily="18" charset="0"/>
              </a:rPr>
              <a:t> </a:t>
            </a:r>
            <a:r>
              <a:rPr lang="en-US" altLang="zh-CN" sz="3797" dirty="0">
                <a:latin typeface="Times New Roman Bold" pitchFamily="18" charset="0"/>
                <a:cs typeface="Times New Roman Bold" pitchFamily="18" charset="0"/>
              </a:rPr>
              <a:t>at</a:t>
            </a:r>
            <a:r>
              <a:rPr lang="zh-CN" altLang="en-US" sz="3797" dirty="0">
                <a:latin typeface="Times New Roman Bold" pitchFamily="18" charset="0"/>
                <a:cs typeface="Times New Roman Bold" pitchFamily="18" charset="0"/>
              </a:rPr>
              <a:t> </a:t>
            </a:r>
            <a:r>
              <a:rPr lang="en-US" altLang="zh-CN" sz="3797" dirty="0">
                <a:latin typeface="Times New Roman Bold" pitchFamily="18" charset="0"/>
                <a:cs typeface="Times New Roman Bold" pitchFamily="18" charset="0"/>
              </a:rPr>
              <a:t>BESIII</a:t>
            </a:r>
            <a:endParaRPr sz="3797" dirty="0">
              <a:latin typeface="Times New Roman Bold" pitchFamily="18" charset="0"/>
              <a:cs typeface="Times New Roman Bold" pitchFamily="18" charset="0"/>
            </a:endParaRPr>
          </a:p>
        </p:txBody>
      </p:sp>
      <p:pic>
        <p:nvPicPr>
          <p:cNvPr id="18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2203990"/>
            <a:ext cx="2339454" cy="226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8052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en-US" smtClean="0"/>
              <a:t>July 30, 2018, Weihai</a:t>
            </a:r>
            <a:endParaRPr 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79748" y="-13883"/>
            <a:ext cx="6920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800"/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Renaissance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charmed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heavy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baryon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矩形 17"/>
              <p:cNvSpPr/>
              <p:nvPr/>
            </p:nvSpPr>
            <p:spPr>
              <a:xfrm>
                <a:off x="107504" y="1091196"/>
                <a:ext cx="5424059" cy="53532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01822" indent="-401822">
                  <a:spcBef>
                    <a:spcPts val="422"/>
                  </a:spcBef>
                  <a:buFont typeface="Wingdings" charset="2"/>
                  <a:buChar char="§"/>
                </a:pPr>
                <a:r>
                  <a:rPr lang="en-US" altLang="zh-CN" sz="1828" dirty="0"/>
                  <a:t>Before</a:t>
                </a:r>
                <a:r>
                  <a:rPr lang="zh-CN" altLang="en-US" sz="1828" dirty="0"/>
                  <a:t> </a:t>
                </a:r>
                <a:r>
                  <a:rPr lang="en-US" altLang="zh-CN" sz="1828" dirty="0"/>
                  <a:t>2014, the </a:t>
                </a:r>
                <a:r>
                  <a:rPr lang="en-US" altLang="zh-CN" sz="1828" i="1" dirty="0"/>
                  <a:t>c</a:t>
                </a:r>
                <a:r>
                  <a:rPr lang="en-US" altLang="zh-CN" sz="1828" dirty="0"/>
                  <a:t>-</a:t>
                </a:r>
                <a:r>
                  <a:rPr lang="en-US" altLang="zh-CN" sz="1828" dirty="0" err="1"/>
                  <a:t>ed</a:t>
                </a:r>
                <a:r>
                  <a:rPr lang="zh-CN" altLang="en-US" sz="1828" dirty="0"/>
                  <a:t> </a:t>
                </a:r>
                <a:r>
                  <a:rPr lang="en-US" altLang="zh-CN" sz="1828" dirty="0"/>
                  <a:t>baryons</a:t>
                </a:r>
                <a:r>
                  <a:rPr lang="zh-CN" altLang="en-US" sz="1828" dirty="0"/>
                  <a:t> </a:t>
                </a:r>
                <a:r>
                  <a:rPr lang="en-US" altLang="zh-CN" sz="1828" dirty="0"/>
                  <a:t>have been produced and studied at many experiments, notably fixed-target experiments (such as FOCUS and SELEX) and </a:t>
                </a:r>
                <a:r>
                  <a:rPr lang="en-US" altLang="zh-CN" sz="1828" dirty="0" err="1"/>
                  <a:t>e+e</a:t>
                </a:r>
                <a:r>
                  <a:rPr lang="en-US" altLang="zh-CN" sz="1828" dirty="0"/>
                  <a:t>- B-factories (ARGUS, CLEO, BABAR, and BELLE).</a:t>
                </a:r>
                <a:r>
                  <a:rPr lang="zh-CN" altLang="en-US" sz="1828" dirty="0"/>
                  <a:t> </a:t>
                </a:r>
                <a:endParaRPr lang="en-US" altLang="zh-CN" sz="1828" dirty="0"/>
              </a:p>
              <a:p>
                <a:pPr marL="401822" indent="-401822">
                  <a:spcBef>
                    <a:spcPts val="422"/>
                  </a:spcBef>
                  <a:buFont typeface="Wingdings" charset="2"/>
                  <a:buChar char="§"/>
                </a:pPr>
                <a:r>
                  <a:rPr lang="en-US" altLang="zh-CN" sz="1828" dirty="0"/>
                  <a:t>Large</a:t>
                </a:r>
                <a:r>
                  <a:rPr lang="zh-CN" altLang="en-US" sz="1828" dirty="0"/>
                  <a:t> </a:t>
                </a:r>
                <a:r>
                  <a:rPr lang="en-US" altLang="zh-CN" sz="1828" dirty="0"/>
                  <a:t>uncertainties</a:t>
                </a:r>
                <a:r>
                  <a:rPr lang="zh-CN" altLang="en-US" sz="1828" dirty="0"/>
                  <a:t> </a:t>
                </a:r>
                <a:r>
                  <a:rPr lang="en-US" altLang="zh-CN" sz="1828" dirty="0"/>
                  <a:t>in</a:t>
                </a:r>
                <a:r>
                  <a:rPr lang="zh-CN" altLang="en-US" sz="1828" dirty="0"/>
                  <a:t> </a:t>
                </a:r>
                <a:r>
                  <a:rPr lang="en-US" altLang="zh-CN" sz="1828" dirty="0"/>
                  <a:t>experiment;</a:t>
                </a:r>
                <a:r>
                  <a:rPr lang="zh-CN" altLang="en-US" sz="1828" dirty="0"/>
                  <a:t> </a:t>
                </a:r>
                <a:r>
                  <a:rPr lang="en-US" altLang="zh-CN" sz="1828" dirty="0"/>
                  <a:t>Retarded</a:t>
                </a:r>
                <a:r>
                  <a:rPr lang="zh-CN" altLang="en-US" sz="1828" dirty="0"/>
                  <a:t> </a:t>
                </a:r>
                <a:r>
                  <a:rPr lang="en-US" altLang="zh-CN" sz="1828" dirty="0"/>
                  <a:t>development</a:t>
                </a:r>
                <a:r>
                  <a:rPr lang="zh-CN" altLang="en-US" sz="1828" dirty="0"/>
                  <a:t> </a:t>
                </a:r>
                <a:r>
                  <a:rPr lang="en-US" altLang="zh-CN" sz="1828" dirty="0"/>
                  <a:t>in</a:t>
                </a:r>
                <a:r>
                  <a:rPr lang="zh-CN" altLang="en-US" sz="1828" dirty="0"/>
                  <a:t> </a:t>
                </a:r>
                <a:r>
                  <a:rPr lang="en-US" altLang="zh-CN" sz="1828" dirty="0"/>
                  <a:t>theory</a:t>
                </a:r>
                <a:r>
                  <a:rPr lang="zh-CN" altLang="en-US" sz="1828" dirty="0"/>
                  <a:t> </a:t>
                </a:r>
                <a:endParaRPr lang="en-US" altLang="zh-CN" sz="1828" dirty="0"/>
              </a:p>
              <a:p>
                <a:pPr marL="401822" indent="-401822">
                  <a:spcBef>
                    <a:spcPts val="422"/>
                  </a:spcBef>
                  <a:buFont typeface="Wingdings" charset="2"/>
                  <a:buChar char="§"/>
                </a:pPr>
                <a:r>
                  <a:rPr lang="en-US" altLang="zh-CN" sz="1828" dirty="0"/>
                  <a:t>Afterwards,</a:t>
                </a:r>
                <a:r>
                  <a:rPr lang="zh-CN" altLang="en-US" sz="1828" dirty="0"/>
                  <a:t> </a:t>
                </a:r>
                <a:r>
                  <a:rPr lang="en-US" altLang="zh-CN" sz="1828" dirty="0"/>
                  <a:t>more</a:t>
                </a:r>
                <a:r>
                  <a:rPr lang="zh-CN" altLang="en-US" sz="1828" dirty="0"/>
                  <a:t> </a:t>
                </a:r>
                <a:r>
                  <a:rPr lang="en-US" altLang="zh-CN" sz="1828" dirty="0"/>
                  <a:t>extensive</a:t>
                </a:r>
                <a:r>
                  <a:rPr lang="zh-CN" altLang="en-US" sz="1828" dirty="0"/>
                  <a:t> </a:t>
                </a:r>
                <a:r>
                  <a:rPr lang="en-US" altLang="zh-CN" sz="1828" dirty="0"/>
                  <a:t>measurements</a:t>
                </a:r>
                <a:r>
                  <a:rPr lang="zh-CN" altLang="en-US" sz="1828" dirty="0"/>
                  <a:t> </a:t>
                </a:r>
                <a:r>
                  <a:rPr lang="en-US" altLang="zh-CN" sz="1828" dirty="0"/>
                  <a:t>on</a:t>
                </a:r>
                <a:r>
                  <a:rPr lang="zh-CN" altLang="en-US" sz="1828" dirty="0"/>
                  <a:t> </a:t>
                </a:r>
                <a:r>
                  <a:rPr lang="en-US" altLang="zh-CN" sz="1828" dirty="0"/>
                  <a:t>charmed</a:t>
                </a:r>
                <a:r>
                  <a:rPr lang="zh-CN" altLang="en-US" sz="1828" dirty="0"/>
                  <a:t> </a:t>
                </a:r>
                <a:r>
                  <a:rPr lang="en-US" altLang="zh-CN" sz="1828" dirty="0"/>
                  <a:t>baryons</a:t>
                </a:r>
                <a:r>
                  <a:rPr lang="zh-CN" altLang="en-US" sz="1828" dirty="0"/>
                  <a:t> </a:t>
                </a:r>
                <a:r>
                  <a:rPr lang="en-US" altLang="zh-CN" sz="1828" dirty="0"/>
                  <a:t>are</a:t>
                </a:r>
                <a:r>
                  <a:rPr lang="zh-CN" altLang="en-US" sz="1828" dirty="0"/>
                  <a:t> </a:t>
                </a:r>
                <a:r>
                  <a:rPr lang="en-US" altLang="zh-CN" sz="1828" dirty="0"/>
                  <a:t>performed</a:t>
                </a:r>
                <a:r>
                  <a:rPr lang="zh-CN" altLang="en-US" sz="1828" dirty="0"/>
                  <a:t> </a:t>
                </a:r>
                <a:r>
                  <a:rPr lang="en-US" altLang="zh-CN" sz="1828" dirty="0"/>
                  <a:t>at</a:t>
                </a:r>
                <a:r>
                  <a:rPr lang="zh-CN" altLang="en-US" sz="1828" dirty="0"/>
                  <a:t> </a:t>
                </a:r>
                <a:r>
                  <a:rPr lang="en-US" altLang="zh-CN" sz="1828" dirty="0"/>
                  <a:t>the</a:t>
                </a:r>
                <a:r>
                  <a:rPr lang="zh-CN" altLang="en-US" sz="1828" dirty="0"/>
                  <a:t> </a:t>
                </a:r>
                <a:r>
                  <a:rPr lang="en-US" altLang="zh-CN" sz="1828" dirty="0"/>
                  <a:t>BESIII,</a:t>
                </a:r>
                <a:r>
                  <a:rPr lang="zh-CN" altLang="en-US" sz="1828" dirty="0"/>
                  <a:t> </a:t>
                </a:r>
                <a:r>
                  <a:rPr lang="en-US" altLang="zh-CN" sz="1828" dirty="0"/>
                  <a:t>BELLE</a:t>
                </a:r>
                <a:r>
                  <a:rPr lang="zh-CN" altLang="en-US" sz="1828" dirty="0"/>
                  <a:t> </a:t>
                </a:r>
                <a:r>
                  <a:rPr lang="en-US" altLang="zh-CN" sz="1828" dirty="0"/>
                  <a:t>and</a:t>
                </a:r>
                <a:r>
                  <a:rPr lang="zh-CN" altLang="en-US" sz="1828" dirty="0"/>
                  <a:t> </a:t>
                </a:r>
                <a:r>
                  <a:rPr lang="en-US" altLang="zh-CN" sz="1828" dirty="0" err="1"/>
                  <a:t>LHCb</a:t>
                </a:r>
                <a:endParaRPr lang="en-US" altLang="zh-CN" sz="1828" dirty="0"/>
              </a:p>
              <a:p>
                <a:pPr marL="724395" lvl="8" indent="-318109">
                  <a:spcBef>
                    <a:spcPts val="422"/>
                  </a:spcBef>
                  <a:buFont typeface="Courier New" charset="0"/>
                  <a:buChar char="o"/>
                  <a:tabLst>
                    <a:tab pos="715466" algn="l"/>
                  </a:tabLst>
                </a:pPr>
                <a:r>
                  <a:rPr kumimoji="1" lang="en-US" altLang="zh-CN" sz="1600" dirty="0" smtClean="0">
                    <a:solidFill>
                      <a:srgbClr val="0033CC"/>
                    </a:solidFill>
                  </a:rPr>
                  <a:t>The</a:t>
                </a:r>
                <a:r>
                  <a:rPr kumimoji="1" lang="zh-CN" altLang="en-US" sz="1600" dirty="0">
                    <a:solidFill>
                      <a:srgbClr val="0033CC"/>
                    </a:solidFill>
                  </a:rPr>
                  <a:t> </a:t>
                </a:r>
                <a:r>
                  <a:rPr kumimoji="1" lang="en-US" altLang="zh-CN" sz="1600" dirty="0">
                    <a:solidFill>
                      <a:srgbClr val="0033CC"/>
                    </a:solidFill>
                  </a:rPr>
                  <a:t>absolute</a:t>
                </a:r>
                <a:r>
                  <a:rPr kumimoji="1" lang="zh-CN" altLang="en-US" sz="1600" dirty="0">
                    <a:solidFill>
                      <a:srgbClr val="0033CC"/>
                    </a:solidFill>
                  </a:rPr>
                  <a:t> </a:t>
                </a:r>
                <a:r>
                  <a:rPr kumimoji="1" lang="en-US" altLang="zh-CN" sz="1600" dirty="0">
                    <a:solidFill>
                      <a:srgbClr val="0033CC"/>
                    </a:solidFill>
                  </a:rPr>
                  <a:t>BF</a:t>
                </a:r>
                <a:r>
                  <a:rPr kumimoji="1" lang="zh-CN" altLang="en-US" sz="1600" dirty="0">
                    <a:solidFill>
                      <a:srgbClr val="0033CC"/>
                    </a:solidFill>
                  </a:rPr>
                  <a:t> </a:t>
                </a:r>
                <a:r>
                  <a:rPr kumimoji="1" lang="en-US" altLang="zh-CN" sz="1600" dirty="0">
                    <a:solidFill>
                      <a:srgbClr val="0033CC"/>
                    </a:solidFill>
                  </a:rPr>
                  <a:t>measurements</a:t>
                </a:r>
                <a:r>
                  <a:rPr kumimoji="1" lang="zh-CN" altLang="en-US" sz="1600" dirty="0">
                    <a:solidFill>
                      <a:srgbClr val="0033CC"/>
                    </a:solidFill>
                  </a:rPr>
                  <a:t> </a:t>
                </a:r>
                <a:r>
                  <a:rPr kumimoji="1" lang="en-US" altLang="zh-CN" sz="1600" dirty="0">
                    <a:solidFill>
                      <a:srgbClr val="0033CC"/>
                    </a:solidFill>
                  </a:rPr>
                  <a:t>at</a:t>
                </a:r>
                <a:r>
                  <a:rPr kumimoji="1" lang="zh-CN" altLang="en-US" sz="1600" dirty="0">
                    <a:solidFill>
                      <a:srgbClr val="0033CC"/>
                    </a:solidFill>
                  </a:rPr>
                  <a:t> </a:t>
                </a:r>
                <a:r>
                  <a:rPr kumimoji="1" lang="en-US" altLang="zh-CN" sz="1600" dirty="0">
                    <a:solidFill>
                      <a:srgbClr val="0033CC"/>
                    </a:solidFill>
                  </a:rPr>
                  <a:t>BESIII</a:t>
                </a:r>
                <a:r>
                  <a:rPr kumimoji="1" lang="zh-CN" altLang="en-US" sz="1600" dirty="0">
                    <a:solidFill>
                      <a:srgbClr val="0033CC"/>
                    </a:solidFill>
                  </a:rPr>
                  <a:t> </a:t>
                </a:r>
                <a:r>
                  <a:rPr kumimoji="1" lang="en-US" altLang="zh-CN" sz="1600" dirty="0">
                    <a:solidFill>
                      <a:srgbClr val="0033CC"/>
                    </a:solidFill>
                  </a:rPr>
                  <a:t>and</a:t>
                </a:r>
                <a:r>
                  <a:rPr kumimoji="1" lang="zh-CN" altLang="en-US" sz="1600" dirty="0">
                    <a:solidFill>
                      <a:srgbClr val="0033CC"/>
                    </a:solidFill>
                  </a:rPr>
                  <a:t> </a:t>
                </a:r>
                <a:r>
                  <a:rPr kumimoji="1" lang="en-US" altLang="zh-CN" sz="1600" dirty="0">
                    <a:solidFill>
                      <a:srgbClr val="0033CC"/>
                    </a:solidFill>
                  </a:rPr>
                  <a:t>BELLE</a:t>
                </a:r>
              </a:p>
              <a:p>
                <a:pPr marL="724395" lvl="8" indent="-318109">
                  <a:spcBef>
                    <a:spcPts val="422"/>
                  </a:spcBef>
                  <a:buFont typeface="Courier New" charset="0"/>
                  <a:buChar char="o"/>
                  <a:tabLst>
                    <a:tab pos="715466" algn="l"/>
                  </a:tabLst>
                </a:pPr>
                <a:r>
                  <a:rPr kumimoji="1" lang="en-US" altLang="zh-CN" sz="1600" dirty="0">
                    <a:solidFill>
                      <a:srgbClr val="0033CC"/>
                    </a:solidFill>
                  </a:rPr>
                  <a:t>The</a:t>
                </a:r>
                <a:r>
                  <a:rPr kumimoji="1" lang="zh-CN" altLang="en-US" sz="1600" dirty="0">
                    <a:solidFill>
                      <a:srgbClr val="0033CC"/>
                    </a:solidFill>
                  </a:rPr>
                  <a:t> </a:t>
                </a:r>
                <a:r>
                  <a:rPr kumimoji="1" lang="en-US" altLang="zh-CN" sz="1600" dirty="0">
                    <a:solidFill>
                      <a:srgbClr val="0033CC"/>
                    </a:solidFill>
                  </a:rPr>
                  <a:t>observation</a:t>
                </a:r>
                <a:r>
                  <a:rPr kumimoji="1" lang="zh-CN" altLang="en-US" sz="1600" dirty="0">
                    <a:solidFill>
                      <a:srgbClr val="0033CC"/>
                    </a:solidFill>
                  </a:rPr>
                  <a:t> </a:t>
                </a:r>
                <a:r>
                  <a:rPr kumimoji="1" lang="en-US" altLang="zh-CN" sz="1600" dirty="0">
                    <a:solidFill>
                      <a:srgbClr val="0033CC"/>
                    </a:solidFill>
                  </a:rPr>
                  <a:t>of</a:t>
                </a:r>
                <a:r>
                  <a:rPr kumimoji="1" lang="zh-CN" altLang="en-US" sz="1600" dirty="0">
                    <a:solidFill>
                      <a:srgbClr val="0033CC"/>
                    </a:solidFill>
                  </a:rPr>
                  <a:t> </a:t>
                </a:r>
                <a:r>
                  <a:rPr kumimoji="1" lang="en-US" altLang="zh-CN" sz="1600" dirty="0">
                    <a:solidFill>
                      <a:srgbClr val="0033CC"/>
                    </a:solidFill>
                  </a:rPr>
                  <a:t>the</a:t>
                </a:r>
                <a:r>
                  <a:rPr kumimoji="1" lang="zh-CN" altLang="en-US" sz="1600" dirty="0">
                    <a:solidFill>
                      <a:srgbClr val="0033CC"/>
                    </a:solidFill>
                  </a:rPr>
                  <a:t> </a:t>
                </a:r>
                <a:r>
                  <a:rPr kumimoji="1" lang="en-US" altLang="zh-CN" sz="1600" dirty="0">
                    <a:solidFill>
                      <a:srgbClr val="0033CC"/>
                    </a:solidFill>
                  </a:rPr>
                  <a:t>DCS</a:t>
                </a:r>
                <a:r>
                  <a:rPr kumimoji="1" lang="zh-CN" altLang="en-US" sz="1600" dirty="0">
                    <a:solidFill>
                      <a:srgbClr val="0033CC"/>
                    </a:solidFill>
                  </a:rPr>
                  <a:t> </a:t>
                </a:r>
                <a:r>
                  <a:rPr kumimoji="1" lang="en-US" altLang="zh-CN" sz="1600" dirty="0">
                    <a:solidFill>
                      <a:srgbClr val="0033CC"/>
                    </a:solidFill>
                  </a:rPr>
                  <a:t>mode</a:t>
                </a:r>
                <a:r>
                  <a:rPr kumimoji="1" lang="zh-CN" altLang="en-US" sz="1600" dirty="0">
                    <a:solidFill>
                      <a:srgbClr val="0033CC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i="1">
                            <a:solidFill>
                              <a:srgbClr val="0033CC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CN" altLang="en-US" sz="1600" i="1">
                            <a:solidFill>
                              <a:srgbClr val="0033CC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 i="1">
                            <a:solidFill>
                              <a:srgbClr val="0033CC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  <m:t>c</m:t>
                        </m:r>
                      </m:sub>
                      <m:sup>
                        <m:r>
                          <a:rPr lang="en-US" altLang="zh-CN" sz="1600">
                            <a:solidFill>
                              <a:srgbClr val="0033CC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  <m:r>
                      <a:rPr lang="en-US" altLang="zh-CN" sz="1600" i="1">
                        <a:solidFill>
                          <a:srgbClr val="0033CC"/>
                        </a:solidFill>
                        <a:latin typeface="Cambria Math" charset="0"/>
                        <a:sym typeface="Calibri" panose="020F0502020204030204" pitchFamily="34" charset="0"/>
                      </a:rPr>
                      <m:t>→</m:t>
                    </m:r>
                    <m:r>
                      <a:rPr kumimoji="1" lang="en-US" altLang="zh-CN" sz="1600" i="1">
                        <a:solidFill>
                          <a:srgbClr val="0033CC"/>
                        </a:solidFill>
                        <a:latin typeface="Cambria Math" charset="0"/>
                      </a:rPr>
                      <m:t>𝑝</m:t>
                    </m:r>
                    <m:sSup>
                      <m:sSupPr>
                        <m:ctrlPr>
                          <a:rPr kumimoji="1" lang="en-US" altLang="zh-CN" sz="1600" i="1">
                            <a:solidFill>
                              <a:srgbClr val="0033CC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kumimoji="1" lang="en-US" altLang="zh-CN" sz="1600" i="1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1600" i="1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1600" i="1">
                            <a:solidFill>
                              <a:srgbClr val="0033CC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kumimoji="1" lang="en-US" altLang="zh-CN" sz="1600" i="1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1600" i="1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zh-CN" altLang="en-US" sz="1600" dirty="0">
                    <a:solidFill>
                      <a:srgbClr val="0033CC"/>
                    </a:solidFill>
                  </a:rPr>
                  <a:t> </a:t>
                </a:r>
                <a:r>
                  <a:rPr kumimoji="1" lang="en-US" altLang="zh-CN" sz="1600" dirty="0">
                    <a:solidFill>
                      <a:srgbClr val="0033CC"/>
                    </a:solidFill>
                  </a:rPr>
                  <a:t>at</a:t>
                </a:r>
                <a:r>
                  <a:rPr kumimoji="1" lang="zh-CN" altLang="en-US" sz="1600" dirty="0">
                    <a:solidFill>
                      <a:srgbClr val="0033CC"/>
                    </a:solidFill>
                  </a:rPr>
                  <a:t> </a:t>
                </a:r>
                <a:r>
                  <a:rPr kumimoji="1" lang="en-US" altLang="zh-CN" sz="1600" dirty="0">
                    <a:solidFill>
                      <a:srgbClr val="0033CC"/>
                    </a:solidFill>
                  </a:rPr>
                  <a:t>BELLE</a:t>
                </a:r>
              </a:p>
              <a:p>
                <a:pPr marL="724395" lvl="8" indent="-318109">
                  <a:spcBef>
                    <a:spcPts val="422"/>
                  </a:spcBef>
                  <a:buFont typeface="Courier New" charset="0"/>
                  <a:buChar char="o"/>
                  <a:tabLst>
                    <a:tab pos="715466" algn="l"/>
                  </a:tabLst>
                </a:pPr>
                <a:r>
                  <a:rPr kumimoji="1" lang="en-US" altLang="zh-CN" sz="1600" dirty="0">
                    <a:solidFill>
                      <a:srgbClr val="0033CC"/>
                    </a:solidFill>
                  </a:rPr>
                  <a:t>The</a:t>
                </a:r>
                <a:r>
                  <a:rPr kumimoji="1" lang="zh-CN" altLang="en-US" sz="1600" dirty="0">
                    <a:solidFill>
                      <a:srgbClr val="0033CC"/>
                    </a:solidFill>
                  </a:rPr>
                  <a:t> </a:t>
                </a:r>
                <a:r>
                  <a:rPr kumimoji="1" lang="en-US" altLang="zh-CN" sz="1600" dirty="0">
                    <a:solidFill>
                      <a:srgbClr val="0033CC"/>
                    </a:solidFill>
                  </a:rPr>
                  <a:t>observation</a:t>
                </a:r>
                <a:r>
                  <a:rPr kumimoji="1" lang="zh-CN" altLang="en-US" sz="1600" dirty="0">
                    <a:solidFill>
                      <a:srgbClr val="0033CC"/>
                    </a:solidFill>
                  </a:rPr>
                  <a:t> </a:t>
                </a:r>
                <a:r>
                  <a:rPr kumimoji="1" lang="en-US" altLang="zh-CN" sz="1600" dirty="0">
                    <a:solidFill>
                      <a:srgbClr val="0033CC"/>
                    </a:solidFill>
                  </a:rPr>
                  <a:t>of</a:t>
                </a:r>
                <a:r>
                  <a:rPr kumimoji="1" lang="zh-CN" altLang="en-US" sz="1600" dirty="0">
                    <a:solidFill>
                      <a:srgbClr val="0033CC"/>
                    </a:solidFill>
                  </a:rPr>
                  <a:t> </a:t>
                </a:r>
                <a:r>
                  <a:rPr kumimoji="1" lang="en-US" altLang="zh-CN" sz="1600" dirty="0">
                    <a:solidFill>
                      <a:srgbClr val="0033CC"/>
                    </a:solidFill>
                  </a:rPr>
                  <a:t>the</a:t>
                </a:r>
                <a:r>
                  <a:rPr kumimoji="1" lang="zh-CN" altLang="en-US" sz="1600" dirty="0">
                    <a:solidFill>
                      <a:srgbClr val="0033CC"/>
                    </a:solidFill>
                  </a:rPr>
                  <a:t> </a:t>
                </a:r>
                <a:r>
                  <a:rPr kumimoji="1" lang="en-US" altLang="zh-CN" sz="1600" i="1" dirty="0">
                    <a:solidFill>
                      <a:srgbClr val="0033CC"/>
                    </a:solidFill>
                  </a:rPr>
                  <a:t>cc</a:t>
                </a:r>
                <a:r>
                  <a:rPr kumimoji="1" lang="en-US" altLang="zh-CN" sz="1600" dirty="0">
                    <a:solidFill>
                      <a:srgbClr val="0033CC"/>
                    </a:solidFill>
                  </a:rPr>
                  <a:t>-d</a:t>
                </a:r>
                <a:r>
                  <a:rPr kumimoji="1" lang="zh-CN" altLang="en-US" sz="1600" dirty="0">
                    <a:solidFill>
                      <a:srgbClr val="0033CC"/>
                    </a:solidFill>
                  </a:rPr>
                  <a:t> </a:t>
                </a:r>
                <a:r>
                  <a:rPr kumimoji="1" lang="en-US" altLang="zh-CN" sz="1600" dirty="0">
                    <a:solidFill>
                      <a:srgbClr val="0033CC"/>
                    </a:solidFill>
                  </a:rPr>
                  <a:t>baryon</a:t>
                </a:r>
                <a:r>
                  <a:rPr kumimoji="1" lang="zh-CN" altLang="en-US" sz="1600" dirty="0">
                    <a:solidFill>
                      <a:srgbClr val="0033CC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600" i="1">
                            <a:solidFill>
                              <a:srgbClr val="0033CC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zh-CN" sz="1600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sz="1600" i="1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𝑐𝑐</m:t>
                        </m:r>
                      </m:sub>
                      <m:sup>
                        <m:r>
                          <a:rPr kumimoji="1" lang="en-US" altLang="zh-CN" sz="1600" i="1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++</m:t>
                        </m:r>
                      </m:sup>
                    </m:sSubSup>
                  </m:oMath>
                </a14:m>
                <a:r>
                  <a:rPr kumimoji="1" lang="zh-CN" altLang="en-US" sz="1600" dirty="0">
                    <a:solidFill>
                      <a:srgbClr val="0033CC"/>
                    </a:solidFill>
                  </a:rPr>
                  <a:t> </a:t>
                </a:r>
                <a:r>
                  <a:rPr kumimoji="1" lang="en-US" altLang="zh-CN" sz="1600" dirty="0">
                    <a:solidFill>
                      <a:srgbClr val="0033CC"/>
                    </a:solidFill>
                  </a:rPr>
                  <a:t>at</a:t>
                </a:r>
                <a:r>
                  <a:rPr kumimoji="1" lang="zh-CN" altLang="en-US" sz="1600" dirty="0">
                    <a:solidFill>
                      <a:srgbClr val="0033CC"/>
                    </a:solidFill>
                  </a:rPr>
                  <a:t> </a:t>
                </a:r>
                <a:r>
                  <a:rPr kumimoji="1" lang="en-US" altLang="zh-CN" sz="1600" dirty="0" err="1">
                    <a:solidFill>
                      <a:srgbClr val="0033CC"/>
                    </a:solidFill>
                  </a:rPr>
                  <a:t>LHCb</a:t>
                </a:r>
                <a:endParaRPr kumimoji="1" lang="en-US" altLang="zh-CN" sz="1600" dirty="0">
                  <a:solidFill>
                    <a:srgbClr val="0033CC"/>
                  </a:solidFill>
                </a:endParaRPr>
              </a:p>
              <a:p>
                <a:pPr marL="407403" lvl="6" indent="-369453">
                  <a:spcBef>
                    <a:spcPts val="422"/>
                  </a:spcBef>
                  <a:buFont typeface="Wingdings" charset="2"/>
                  <a:buChar char="§"/>
                  <a:tabLst>
                    <a:tab pos="715466" algn="l"/>
                  </a:tabLst>
                </a:pPr>
                <a:r>
                  <a:rPr kumimoji="1" lang="en-US" altLang="zh-CN" sz="1969" dirty="0"/>
                  <a:t>These</a:t>
                </a:r>
                <a:r>
                  <a:rPr kumimoji="1" lang="zh-CN" altLang="en-US" sz="1969" dirty="0"/>
                  <a:t> </a:t>
                </a:r>
                <a:r>
                  <a:rPr kumimoji="1" lang="en-US" altLang="zh-CN" sz="1969" dirty="0"/>
                  <a:t>experimental</a:t>
                </a:r>
                <a:r>
                  <a:rPr kumimoji="1" lang="zh-CN" altLang="en-US" sz="1969" dirty="0"/>
                  <a:t> </a:t>
                </a:r>
                <a:r>
                  <a:rPr kumimoji="1" lang="en-US" altLang="zh-CN" sz="1969" dirty="0"/>
                  <a:t>progresses</a:t>
                </a:r>
                <a:r>
                  <a:rPr kumimoji="1" lang="zh-CN" altLang="en-US" sz="1969" dirty="0"/>
                  <a:t> </a:t>
                </a:r>
                <a:r>
                  <a:rPr kumimoji="1" lang="en-US" altLang="zh-CN" sz="1969" dirty="0"/>
                  <a:t>have</a:t>
                </a:r>
                <a:r>
                  <a:rPr kumimoji="1" lang="zh-CN" altLang="en-US" sz="1969" dirty="0"/>
                  <a:t> </a:t>
                </a:r>
                <a:r>
                  <a:rPr kumimoji="1" lang="en-US" altLang="zh-CN" sz="1969" dirty="0"/>
                  <a:t>revoked</a:t>
                </a:r>
                <a:r>
                  <a:rPr kumimoji="1" lang="zh-CN" altLang="en-US" sz="1969" dirty="0"/>
                  <a:t> </a:t>
                </a:r>
                <a:r>
                  <a:rPr kumimoji="1" lang="en-US" altLang="zh-CN" sz="1969" dirty="0"/>
                  <a:t>the</a:t>
                </a:r>
                <a:r>
                  <a:rPr kumimoji="1" lang="zh-CN" altLang="en-US" sz="1969" dirty="0"/>
                  <a:t> </a:t>
                </a:r>
                <a:r>
                  <a:rPr kumimoji="1" lang="en-US" altLang="zh-CN" sz="1969" dirty="0"/>
                  <a:t>activities</a:t>
                </a:r>
                <a:r>
                  <a:rPr kumimoji="1" lang="zh-CN" altLang="en-US" sz="1969" dirty="0"/>
                  <a:t> </a:t>
                </a:r>
                <a:r>
                  <a:rPr kumimoji="1" lang="en-US" altLang="zh-CN" sz="1969" dirty="0"/>
                  <a:t>in</a:t>
                </a:r>
                <a:r>
                  <a:rPr kumimoji="1" lang="zh-CN" altLang="en-US" sz="1969" dirty="0"/>
                  <a:t> </a:t>
                </a:r>
                <a:r>
                  <a:rPr kumimoji="1" lang="en-US" altLang="zh-CN" sz="1969" dirty="0"/>
                  <a:t>the</a:t>
                </a:r>
                <a:r>
                  <a:rPr kumimoji="1" lang="zh-CN" altLang="en-US" sz="1969" dirty="0"/>
                  <a:t> </a:t>
                </a:r>
                <a:r>
                  <a:rPr kumimoji="1" lang="en-US" altLang="zh-CN" sz="1969" dirty="0"/>
                  <a:t>theoretical</a:t>
                </a:r>
                <a:r>
                  <a:rPr kumimoji="1" lang="zh-CN" altLang="en-US" sz="1969" dirty="0"/>
                  <a:t> </a:t>
                </a:r>
                <a:r>
                  <a:rPr kumimoji="1" lang="en-US" altLang="zh-CN" sz="1969" dirty="0"/>
                  <a:t>efforts</a:t>
                </a:r>
                <a:r>
                  <a:rPr kumimoji="1" lang="zh-CN" altLang="en-US" sz="1969" dirty="0"/>
                  <a:t> </a:t>
                </a:r>
                <a:endParaRPr kumimoji="1" lang="en-US" altLang="zh-CN" sz="1969" dirty="0"/>
              </a:p>
            </p:txBody>
          </p:sp>
        </mc:Choice>
        <mc:Fallback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1091196"/>
                <a:ext cx="5424059" cy="5353260"/>
              </a:xfrm>
              <a:prstGeom prst="rect">
                <a:avLst/>
              </a:prstGeom>
              <a:blipFill rotWithShape="0">
                <a:blip r:embed="rId2"/>
                <a:stretch>
                  <a:fillRect l="-787" t="-569" r="-337" b="-10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屏幕快照 2015-01-13 22.37.2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27543" y="1268007"/>
            <a:ext cx="3048913" cy="4465249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椭圆 11"/>
          <p:cNvSpPr/>
          <p:nvPr/>
        </p:nvSpPr>
        <p:spPr>
          <a:xfrm>
            <a:off x="5388673" y="5238849"/>
            <a:ext cx="1219565" cy="327932"/>
          </a:xfrm>
          <a:prstGeom prst="ellipse">
            <a:avLst/>
          </a:prstGeom>
          <a:noFill/>
          <a:ln w="12700" cap="flat">
            <a:solidFill>
              <a:schemeClr val="tx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115" tIns="25115" rIns="25115" bIns="25115" numCol="1" spcCol="38100" rtlCol="0" anchor="ctr">
            <a:spAutoFit/>
          </a:bodyPr>
          <a:lstStyle/>
          <a:p>
            <a:pPr defTabSz="288799" latinLnBrk="1" hangingPunct="0"/>
            <a:endParaRPr lang="zh-CN" altLang="en-US" sz="1186" dirty="0">
              <a:solidFill>
                <a:srgbClr val="FFFFFF"/>
              </a:solidFill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11" name="矩形 8"/>
          <p:cNvSpPr/>
          <p:nvPr/>
        </p:nvSpPr>
        <p:spPr>
          <a:xfrm>
            <a:off x="6654946" y="1051856"/>
            <a:ext cx="960519" cy="335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42915"/>
            <a:r>
              <a:rPr lang="en-US" altLang="zh-CN" sz="1582" b="1" i="1" dirty="0">
                <a:solidFill>
                  <a:srgbClr val="000000"/>
                </a:solidFill>
                <a:latin typeface="Calibri" panose="020F0502020204030204" pitchFamily="34" charset="0"/>
                <a:ea typeface="宋体"/>
                <a:cs typeface="Calibri" panose="020F0502020204030204" pitchFamily="34" charset="0"/>
                <a:sym typeface="Calibri" panose="020F0502020204030204" pitchFamily="34" charset="0"/>
              </a:rPr>
              <a:t>PDG2014</a:t>
            </a:r>
            <a:endParaRPr lang="zh-CN" altLang="en-US" sz="1582" b="1" i="1" dirty="0">
              <a:solidFill>
                <a:prstClr val="black"/>
              </a:solidFill>
              <a:latin typeface="Times New Roman"/>
              <a:ea typeface="华文楷体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6928445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July 30, 2018, Weihai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improvement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after</a:t>
            </a:r>
            <a:r>
              <a:rPr lang="zh-CN" altLang="en-US" dirty="0" smtClean="0"/>
              <a:t> </a:t>
            </a:r>
            <a:r>
              <a:rPr lang="en-US" altLang="zh-CN" dirty="0" smtClean="0"/>
              <a:t>2014</a:t>
            </a:r>
            <a:endParaRPr lang="en-US" dirty="0"/>
          </a:p>
        </p:txBody>
      </p:sp>
      <p:pic>
        <p:nvPicPr>
          <p:cNvPr id="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442" y="1484784"/>
            <a:ext cx="8064896" cy="40324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27487" y="1259468"/>
            <a:ext cx="22763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b="1" i="1" dirty="0" smtClean="0">
                <a:solidFill>
                  <a:srgbClr val="0033CC"/>
                </a:solidFill>
                <a:latin typeface="Times" charset="0"/>
              </a:rPr>
              <a:t>EPJC 77</a:t>
            </a:r>
            <a:r>
              <a:rPr lang="en-US" altLang="zh-CN" b="1" i="1" dirty="0" smtClean="0">
                <a:solidFill>
                  <a:srgbClr val="0033CC"/>
                </a:solidFill>
                <a:latin typeface="Times" charset="0"/>
              </a:rPr>
              <a:t>,</a:t>
            </a:r>
            <a:r>
              <a:rPr lang="zh-CN" altLang="en-US" b="1" i="1" dirty="0" smtClean="0">
                <a:solidFill>
                  <a:srgbClr val="0033CC"/>
                </a:solidFill>
                <a:latin typeface="Times" charset="0"/>
              </a:rPr>
              <a:t> </a:t>
            </a:r>
            <a:r>
              <a:rPr lang="is-IS" b="1" i="1" dirty="0" smtClean="0">
                <a:solidFill>
                  <a:srgbClr val="0033CC"/>
                </a:solidFill>
                <a:latin typeface="Times" charset="0"/>
              </a:rPr>
              <a:t>895</a:t>
            </a:r>
            <a:r>
              <a:rPr lang="zh-CN" altLang="en-US" b="1" i="1" dirty="0" smtClean="0">
                <a:solidFill>
                  <a:srgbClr val="0033CC"/>
                </a:solidFill>
                <a:latin typeface="Times" charset="0"/>
              </a:rPr>
              <a:t> </a:t>
            </a:r>
            <a:r>
              <a:rPr lang="is-IS" b="1" i="1" dirty="0">
                <a:solidFill>
                  <a:srgbClr val="0033CC"/>
                </a:solidFill>
                <a:latin typeface="Times" charset="0"/>
              </a:rPr>
              <a:t>(2017)</a:t>
            </a:r>
            <a:r>
              <a:rPr lang="is-IS" b="1" i="1" dirty="0" smtClean="0">
                <a:solidFill>
                  <a:srgbClr val="0033CC"/>
                </a:solidFill>
                <a:latin typeface="Times" charset="0"/>
              </a:rPr>
              <a:t> </a:t>
            </a:r>
            <a:endParaRPr lang="is-IS" b="1" i="1" dirty="0">
              <a:solidFill>
                <a:srgbClr val="0033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41675" y="1556792"/>
            <a:ext cx="14502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b="1" dirty="0" smtClean="0"/>
              <a:t>HFLAV2016</a:t>
            </a:r>
            <a:endParaRPr kumimoji="1" lang="en-US" b="1" dirty="0" smtClean="0"/>
          </a:p>
        </p:txBody>
      </p:sp>
      <p:sp>
        <p:nvSpPr>
          <p:cNvPr id="8" name="Rectangle 7"/>
          <p:cNvSpPr/>
          <p:nvPr/>
        </p:nvSpPr>
        <p:spPr>
          <a:xfrm>
            <a:off x="3419872" y="1331476"/>
            <a:ext cx="2550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i="1" kern="0" dirty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Calibri"/>
              </a:rPr>
              <a:t>PRL</a:t>
            </a:r>
            <a:r>
              <a:rPr kumimoji="1" lang="zh-CN" altLang="en-US" b="1" i="1" kern="0" dirty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Calibri"/>
              </a:rPr>
              <a:t> </a:t>
            </a:r>
            <a:r>
              <a:rPr kumimoji="1" lang="en-US" altLang="zh-CN" b="1" i="1" kern="0" dirty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Calibri"/>
              </a:rPr>
              <a:t>116,</a:t>
            </a:r>
            <a:r>
              <a:rPr kumimoji="1" lang="zh-CN" altLang="en-US" b="1" i="1" kern="0" dirty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Calibri"/>
              </a:rPr>
              <a:t> </a:t>
            </a:r>
            <a:r>
              <a:rPr kumimoji="1" lang="en-US" altLang="zh-CN" b="1" i="1" kern="0" dirty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Calibri"/>
              </a:rPr>
              <a:t>052001</a:t>
            </a:r>
            <a:r>
              <a:rPr kumimoji="1" lang="zh-CN" altLang="en-US" b="1" i="1" kern="0" dirty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Calibri"/>
              </a:rPr>
              <a:t> </a:t>
            </a:r>
            <a:r>
              <a:rPr kumimoji="1" lang="en-US" altLang="zh-CN" b="1" i="1" kern="0" dirty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Calibri"/>
              </a:rPr>
              <a:t>(2016)</a:t>
            </a:r>
            <a:r>
              <a:rPr kumimoji="1" lang="zh-CN" altLang="en-US" b="1" i="1" kern="0" dirty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Calibri"/>
              </a:rPr>
              <a:t> </a:t>
            </a:r>
            <a:endParaRPr lang="en-US" b="1" i="1" dirty="0">
              <a:solidFill>
                <a:srgbClr val="0033C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32240" y="1300543"/>
            <a:ext cx="2435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i="1" dirty="0" smtClean="0">
                <a:solidFill>
                  <a:srgbClr val="0033CC"/>
                </a:solidFill>
                <a:latin typeface="AdvOT19ee2aa8.B" charset="0"/>
              </a:rPr>
              <a:t>PRL</a:t>
            </a:r>
            <a:r>
              <a:rPr lang="is-IS" b="1" i="1" dirty="0" smtClean="0">
                <a:solidFill>
                  <a:srgbClr val="0033CC"/>
                </a:solidFill>
                <a:latin typeface="AdvOT19ee2aa8.B" charset="0"/>
              </a:rPr>
              <a:t>113</a:t>
            </a:r>
            <a:r>
              <a:rPr lang="is-IS" b="1" i="1" dirty="0">
                <a:solidFill>
                  <a:srgbClr val="0033CC"/>
                </a:solidFill>
                <a:latin typeface="AdvOT483a8203" charset="0"/>
              </a:rPr>
              <a:t>, 042002 (2014</a:t>
            </a:r>
            <a:r>
              <a:rPr lang="is-IS" b="1" i="1" dirty="0" smtClean="0">
                <a:solidFill>
                  <a:srgbClr val="0033CC"/>
                </a:solidFill>
                <a:latin typeface="AdvOT483a8203" charset="0"/>
              </a:rPr>
              <a:t>)</a:t>
            </a:r>
            <a:endParaRPr lang="is-IS" b="1" i="1" dirty="0">
              <a:solidFill>
                <a:srgbClr val="0033CC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27486" y="5597822"/>
            <a:ext cx="7810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6" algn="ctr" fontAlgn="t">
              <a:spcBef>
                <a:spcPts val="600"/>
              </a:spcBef>
              <a:tabLst>
                <a:tab pos="0" algn="l"/>
              </a:tabLst>
            </a:pP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Improved </a:t>
            </a:r>
            <a:r>
              <a:rPr lang="en-US" altLang="zh-C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precisions significantly</a:t>
            </a:r>
            <a:r>
              <a:rPr lang="zh-CN" alt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zh-CN" alt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factors</a:t>
            </a:r>
            <a:r>
              <a:rPr lang="zh-CN" alt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4~10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678817"/>
      </p:ext>
    </p:extLst>
  </p:cSld>
  <p:clrMapOvr>
    <a:masterClrMapping/>
  </p:clrMapOvr>
  <p:transition>
    <p:dissolv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64" y="821334"/>
            <a:ext cx="2950371" cy="16456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550" y="2567239"/>
            <a:ext cx="2744727" cy="1560161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olidFill>
                  <a:srgbClr val="FFFFFF">
                    <a:lumMod val="65000"/>
                  </a:srgbClr>
                </a:solidFill>
              </a:rPr>
              <a:t>July 30, 2018, Weihai</a:t>
            </a:r>
            <a:endParaRPr lang="en-US" altLang="zh-CN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/>
                </a:solidFill>
              </a:rPr>
              <a:pPr/>
              <a:t>44</a:t>
            </a:fld>
            <a:endParaRPr lang="zh-CN" altLang="en-US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标题 4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US" altLang="zh-CN" sz="3094" dirty="0">
                    <a:solidFill>
                      <a:schemeClr val="tx1"/>
                    </a:solidFill>
                  </a:rPr>
                  <a:t>W-exchange-only process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094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3094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3094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  <m:sup>
                        <m:r>
                          <a:rPr lang="en-US" altLang="zh-CN" sz="3094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sz="3094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3094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altLang="zh-CN" sz="3094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altLang="zh-CN" sz="3094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(∗)</m:t>
                        </m:r>
                        <m:r>
                          <a:rPr lang="en-US" altLang="zh-CN" sz="3094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sz="3094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3094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K</m:t>
                        </m:r>
                      </m:e>
                      <m:sup>
                        <m:r>
                          <a:rPr lang="en-US" altLang="zh-CN" sz="3094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zh-CN" altLang="en-US" sz="3094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5" name="标题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 idx="4294967295"/>
              </p:nvPr>
            </p:nvSpPr>
            <p:spPr>
              <a:xfrm>
                <a:off x="1755130" y="-25400"/>
                <a:ext cx="10152062" cy="1160463"/>
              </a:xfrm>
              <a:blipFill rotWithShape="0">
                <a:blip r:embed="rId4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占位符 3"/>
          <p:cNvSpPr>
            <a:spLocks noGrp="1"/>
          </p:cNvSpPr>
          <p:nvPr>
            <p:ph type="body" sz="quarter" idx="4294967295"/>
          </p:nvPr>
        </p:nvSpPr>
        <p:spPr>
          <a:xfrm>
            <a:off x="3790950" y="1150938"/>
            <a:ext cx="5353050" cy="2876550"/>
          </a:xfrm>
        </p:spPr>
        <p:txBody>
          <a:bodyPr>
            <a:noAutofit/>
          </a:bodyPr>
          <a:lstStyle/>
          <a:p>
            <a:r>
              <a:rPr lang="en-US" altLang="zh-CN" sz="2531" dirty="0"/>
              <a:t>W-exchange</a:t>
            </a:r>
            <a:r>
              <a:rPr lang="zh-CN" altLang="en-US" sz="2531" dirty="0"/>
              <a:t> </a:t>
            </a:r>
            <a:r>
              <a:rPr lang="en-US" altLang="zh-CN" sz="2531" dirty="0"/>
              <a:t>diagram is non-factorable in theoretical calculation</a:t>
            </a:r>
          </a:p>
          <a:p>
            <a:r>
              <a:rPr lang="en-US" altLang="zh-CN" sz="2531" dirty="0"/>
              <a:t>This</a:t>
            </a:r>
            <a:r>
              <a:rPr lang="zh-CN" altLang="en-US" sz="2531" dirty="0"/>
              <a:t> </a:t>
            </a:r>
            <a:r>
              <a:rPr lang="en-US" altLang="zh-CN" sz="2531" dirty="0"/>
              <a:t>measurement</a:t>
            </a:r>
            <a:r>
              <a:rPr lang="zh-CN" altLang="en-US" sz="2531" dirty="0"/>
              <a:t> </a:t>
            </a:r>
            <a:r>
              <a:rPr lang="en-US" altLang="zh-CN" sz="2531" dirty="0"/>
              <a:t>helps</a:t>
            </a:r>
            <a:r>
              <a:rPr lang="zh-CN" altLang="en-US" sz="2531" dirty="0"/>
              <a:t> </a:t>
            </a:r>
            <a:r>
              <a:rPr lang="en-US" altLang="zh-CN" sz="2531" dirty="0"/>
              <a:t>in</a:t>
            </a:r>
            <a:r>
              <a:rPr lang="zh-CN" altLang="en-US" sz="2531" dirty="0"/>
              <a:t> </a:t>
            </a:r>
            <a:r>
              <a:rPr lang="en-US" altLang="zh-CN" sz="2531" dirty="0"/>
              <a:t>calibration</a:t>
            </a:r>
            <a:r>
              <a:rPr lang="zh-CN" altLang="en-US" sz="2531" dirty="0"/>
              <a:t> </a:t>
            </a:r>
            <a:r>
              <a:rPr lang="en-US" altLang="zh-CN" sz="2531" dirty="0"/>
              <a:t>of</a:t>
            </a:r>
            <a:r>
              <a:rPr lang="zh-CN" altLang="en-US" sz="2531" dirty="0"/>
              <a:t> </a:t>
            </a:r>
            <a:r>
              <a:rPr lang="en-US" altLang="zh-CN" sz="2531" dirty="0"/>
              <a:t>the</a:t>
            </a:r>
            <a:r>
              <a:rPr lang="zh-CN" altLang="en-US" sz="2531" dirty="0"/>
              <a:t> </a:t>
            </a:r>
            <a:r>
              <a:rPr lang="en-US" altLang="zh-CN" sz="2531" dirty="0"/>
              <a:t>W-exchange</a:t>
            </a:r>
            <a:r>
              <a:rPr lang="zh-CN" altLang="en-US" sz="2531" dirty="0"/>
              <a:t> </a:t>
            </a:r>
            <a:r>
              <a:rPr lang="en-US" altLang="zh-CN" sz="2531" dirty="0"/>
              <a:t>process</a:t>
            </a:r>
            <a:r>
              <a:rPr lang="zh-CN" altLang="en-US" sz="2531" dirty="0"/>
              <a:t> </a:t>
            </a:r>
            <a:r>
              <a:rPr lang="en-US" altLang="zh-CN" sz="2531" dirty="0"/>
              <a:t>in</a:t>
            </a:r>
            <a:r>
              <a:rPr lang="zh-CN" altLang="en-US" sz="2531" dirty="0"/>
              <a:t> </a:t>
            </a:r>
            <a:r>
              <a:rPr lang="en-US" altLang="zh-CN" sz="2531" dirty="0"/>
              <a:t>the</a:t>
            </a:r>
            <a:r>
              <a:rPr lang="zh-CN" altLang="en-US" sz="2531" dirty="0"/>
              <a:t> </a:t>
            </a:r>
            <a:r>
              <a:rPr lang="en-US" altLang="zh-CN" sz="2531" dirty="0"/>
              <a:t>charmed</a:t>
            </a:r>
            <a:r>
              <a:rPr lang="zh-CN" altLang="en-US" sz="2531" dirty="0"/>
              <a:t> </a:t>
            </a:r>
            <a:r>
              <a:rPr lang="en-US" altLang="zh-CN" sz="2531" dirty="0"/>
              <a:t>baryon</a:t>
            </a:r>
            <a:r>
              <a:rPr lang="zh-CN" altLang="en-US" sz="2531" dirty="0"/>
              <a:t> </a:t>
            </a:r>
            <a:r>
              <a:rPr lang="en-US" altLang="zh-CN" sz="2531" dirty="0"/>
              <a:t>sector</a:t>
            </a:r>
          </a:p>
          <a:p>
            <a:r>
              <a:rPr lang="en-US" altLang="zh-CN" sz="2531" dirty="0"/>
              <a:t>The</a:t>
            </a:r>
            <a:r>
              <a:rPr lang="zh-CN" altLang="en-US" sz="2531" dirty="0"/>
              <a:t> </a:t>
            </a:r>
            <a:r>
              <a:rPr lang="en-US" altLang="zh-CN" sz="2531" dirty="0"/>
              <a:t>previous</a:t>
            </a:r>
            <a:r>
              <a:rPr lang="zh-CN" altLang="en-US" sz="2531" dirty="0"/>
              <a:t> </a:t>
            </a:r>
            <a:r>
              <a:rPr lang="en-US" altLang="zh-CN" sz="2531" dirty="0"/>
              <a:t>measurements</a:t>
            </a:r>
            <a:r>
              <a:rPr lang="zh-CN" altLang="en-US" sz="2531" dirty="0"/>
              <a:t> </a:t>
            </a:r>
            <a:r>
              <a:rPr lang="en-US" altLang="zh-CN" sz="2531" dirty="0"/>
              <a:t>have</a:t>
            </a:r>
            <a:r>
              <a:rPr lang="zh-CN" altLang="en-US" sz="2531" dirty="0"/>
              <a:t> </a:t>
            </a:r>
            <a:r>
              <a:rPr lang="en-US" altLang="zh-CN" sz="2531" dirty="0"/>
              <a:t>poor</a:t>
            </a:r>
            <a:r>
              <a:rPr lang="zh-CN" altLang="en-US" sz="2531" dirty="0"/>
              <a:t> </a:t>
            </a:r>
            <a:r>
              <a:rPr lang="en-US" altLang="zh-CN" sz="2531" dirty="0"/>
              <a:t>precision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865" y="4283210"/>
            <a:ext cx="5181401" cy="22992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6194212" y="4929905"/>
                <a:ext cx="2377607" cy="351956"/>
              </a:xfrm>
              <a:prstGeom prst="rect">
                <a:avLst/>
              </a:prstGeom>
              <a:solidFill>
                <a:srgbClr val="66FF33"/>
              </a:solidFill>
            </p:spPr>
            <p:txBody>
              <a:bodyPr wrap="square">
                <a:spAutoFit/>
              </a:bodyPr>
              <a:lstStyle/>
              <a:p>
                <a:pPr defTabSz="914353"/>
                <a:r>
                  <a:rPr lang="en-US" altLang="zh-CN" sz="1687" dirty="0">
                    <a:solidFill>
                      <a:srgbClr val="0000FF"/>
                    </a:solidFill>
                  </a:rPr>
                  <a:t>PDG:</a:t>
                </a:r>
                <a:r>
                  <a:rPr lang="zh-CN" altLang="en-US" sz="1687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sz="1687" dirty="0">
                    <a:solidFill>
                      <a:srgbClr val="0000FF"/>
                    </a:solidFill>
                  </a:rPr>
                  <a:t>(5.0±1.2)</a:t>
                </a:r>
                <a14:m>
                  <m:oMath xmlns:m="http://schemas.openxmlformats.org/officeDocument/2006/math">
                    <m:r>
                      <a:rPr lang="en-US" altLang="zh-CN" sz="1687" i="1">
                        <a:solidFill>
                          <a:srgbClr val="0000FF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  <m:sSup>
                      <m:sSupPr>
                        <m:ctrlPr>
                          <a:rPr lang="en-US" altLang="zh-CN" sz="1687" i="1">
                            <a:solidFill>
                              <a:srgbClr val="00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altLang="zh-CN" sz="1687" i="1">
                            <a:solidFill>
                              <a:srgbClr val="00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altLang="zh-CN" sz="1687" i="1">
                            <a:solidFill>
                              <a:srgbClr val="00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−3</m:t>
                        </m:r>
                      </m:sup>
                    </m:sSup>
                  </m:oMath>
                </a14:m>
                <a:endParaRPr lang="zh-CN" altLang="en-US" sz="225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9546" y="7011421"/>
                <a:ext cx="3381486" cy="461665"/>
              </a:xfrm>
              <a:prstGeom prst="rect">
                <a:avLst/>
              </a:prstGeom>
              <a:blipFill rotWithShape="0">
                <a:blip r:embed="rId6"/>
                <a:stretch>
                  <a:fillRect l="-2703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6194212" y="5909901"/>
                <a:ext cx="2377607" cy="351956"/>
              </a:xfrm>
              <a:prstGeom prst="rect">
                <a:avLst/>
              </a:prstGeom>
              <a:solidFill>
                <a:srgbClr val="66FF33"/>
              </a:solidFill>
            </p:spPr>
            <p:txBody>
              <a:bodyPr wrap="square">
                <a:spAutoFit/>
              </a:bodyPr>
              <a:lstStyle/>
              <a:p>
                <a:pPr defTabSz="914353"/>
                <a:r>
                  <a:rPr lang="en-US" altLang="zh-CN" sz="1687" dirty="0">
                    <a:solidFill>
                      <a:srgbClr val="0000FF"/>
                    </a:solidFill>
                  </a:rPr>
                  <a:t>PDG:</a:t>
                </a:r>
                <a:r>
                  <a:rPr lang="zh-CN" altLang="en-US" sz="1687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sz="1687" dirty="0">
                    <a:solidFill>
                      <a:srgbClr val="0000FF"/>
                    </a:solidFill>
                  </a:rPr>
                  <a:t>(4.0±1.0)</a:t>
                </a:r>
                <a14:m>
                  <m:oMath xmlns:m="http://schemas.openxmlformats.org/officeDocument/2006/math">
                    <m:r>
                      <a:rPr lang="en-US" altLang="zh-CN" sz="1687" i="1">
                        <a:solidFill>
                          <a:srgbClr val="0000FF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  <m:sSup>
                      <m:sSupPr>
                        <m:ctrlPr>
                          <a:rPr lang="en-US" altLang="zh-CN" sz="1687" i="1">
                            <a:solidFill>
                              <a:srgbClr val="00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altLang="zh-CN" sz="1687" i="1">
                            <a:solidFill>
                              <a:srgbClr val="00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altLang="zh-CN" sz="1687" i="1">
                            <a:solidFill>
                              <a:srgbClr val="00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−3</m:t>
                        </m:r>
                      </m:sup>
                    </m:sSup>
                  </m:oMath>
                </a14:m>
                <a:endParaRPr lang="zh-CN" altLang="en-US" sz="225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9546" y="8405193"/>
                <a:ext cx="3381486" cy="461665"/>
              </a:xfrm>
              <a:prstGeom prst="rect">
                <a:avLst/>
              </a:prstGeom>
              <a:blipFill rotWithShape="0">
                <a:blip r:embed="rId7"/>
                <a:stretch>
                  <a:fillRect l="-2703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2850559" y="6011162"/>
            <a:ext cx="833883" cy="30867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6" b="1" dirty="0">
                <a:solidFill>
                  <a:srgbClr val="2635F1"/>
                </a:solidFill>
              </a:rPr>
              <a:t>ARGUS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054986" y="5808640"/>
            <a:ext cx="684803" cy="30867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1406" b="1" dirty="0">
                <a:solidFill>
                  <a:srgbClr val="2635F1"/>
                </a:solidFill>
              </a:rPr>
              <a:t>CLEO</a:t>
            </a:r>
            <a:endParaRPr lang="en-US" sz="1406" b="1" dirty="0">
              <a:solidFill>
                <a:srgbClr val="2635F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002451" y="5049180"/>
            <a:ext cx="684803" cy="30867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1406" b="1" dirty="0">
                <a:solidFill>
                  <a:srgbClr val="2635F1"/>
                </a:solidFill>
              </a:rPr>
              <a:t>CLEO</a:t>
            </a:r>
            <a:endParaRPr lang="en-US" sz="1406" b="1" dirty="0">
              <a:solidFill>
                <a:srgbClr val="2635F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56838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olidFill>
                  <a:srgbClr val="FFFFFF">
                    <a:lumMod val="65000"/>
                  </a:srgbClr>
                </a:solidFill>
              </a:rPr>
              <a:t>July 30, 2018, Weihai</a:t>
            </a:r>
            <a:endParaRPr lang="en-US" altLang="zh-CN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/>
                </a:solidFill>
              </a:rPr>
              <a:pPr/>
              <a:t>45</a:t>
            </a:fld>
            <a:endParaRPr lang="zh-CN" altLang="en-US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标题 4"/>
              <p:cNvSpPr>
                <a:spLocks noGrp="1"/>
              </p:cNvSpPr>
              <p:nvPr>
                <p:ph type="title"/>
              </p:nvPr>
            </p:nvSpPr>
            <p:spPr>
              <a:xfrm>
                <a:off x="673442" y="14809"/>
                <a:ext cx="7886700" cy="605777"/>
              </a:xfrm>
            </p:spPr>
            <p:txBody>
              <a:bodyPr>
                <a:noAutofit/>
              </a:bodyPr>
              <a:lstStyle/>
              <a:p>
                <a:r>
                  <a:rPr lang="en-US" altLang="zh-CN" sz="3094" dirty="0" smtClean="0">
                    <a:solidFill>
                      <a:schemeClr val="tx1"/>
                    </a:solidFill>
                  </a:rPr>
                  <a:t>W-exchange-only process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094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3094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3094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  <m:sup>
                        <m:r>
                          <a:rPr lang="en-US" altLang="zh-CN" sz="3094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CN" sz="3094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3094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altLang="zh-CN" sz="3094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altLang="zh-CN" sz="3094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  <m:r>
                          <a:rPr lang="en-US" altLang="zh-CN" sz="3094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(∗)</m:t>
                        </m:r>
                      </m:sup>
                    </m:sSup>
                    <m:sSup>
                      <m:sSupPr>
                        <m:ctrlPr>
                          <a:rPr lang="en-US" altLang="zh-CN" sz="3094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3094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K</m:t>
                        </m:r>
                      </m:e>
                      <m:sup>
                        <m:r>
                          <a:rPr lang="en-US" altLang="zh-CN" sz="3094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zh-CN" altLang="en-US" sz="3094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5" name="标题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73442" y="14809"/>
                <a:ext cx="7886700" cy="605777"/>
              </a:xfrm>
              <a:blipFill rotWithShape="0">
                <a:blip r:embed="rId2"/>
                <a:stretch>
                  <a:fillRect t="-8000" b="-2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659" y="2948393"/>
            <a:ext cx="4548900" cy="101588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5141599" y="3378370"/>
            <a:ext cx="3746666" cy="3134635"/>
            <a:chOff x="6912045" y="1269418"/>
            <a:chExt cx="5120569" cy="4316924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12045" y="1269418"/>
              <a:ext cx="5120569" cy="4316924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11136988" y="2330854"/>
              <a:ext cx="843906" cy="48470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none">
              <a:spAutoFit/>
            </a:bodyPr>
            <a:lstStyle/>
            <a:p>
              <a:pPr defTabSz="914353"/>
              <a:r>
                <a:rPr lang="en-US" altLang="zh-CN" sz="1687" b="1" dirty="0">
                  <a:solidFill>
                    <a:srgbClr val="7030A0"/>
                  </a:solidFill>
                </a:rPr>
                <a:t>6.4σ</a:t>
              </a:r>
              <a:endParaRPr lang="zh-CN" altLang="en-US" sz="1687" b="1" dirty="0">
                <a:solidFill>
                  <a:srgbClr val="7030A0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8130871" y="2475505"/>
              <a:ext cx="1008217" cy="48470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none">
              <a:spAutoFit/>
            </a:bodyPr>
            <a:lstStyle/>
            <a:p>
              <a:pPr defTabSz="914353"/>
              <a:r>
                <a:rPr lang="en-US" altLang="zh-CN" sz="1687" b="1" dirty="0">
                  <a:solidFill>
                    <a:srgbClr val="7030A0"/>
                  </a:solidFill>
                </a:rPr>
                <a:t>10.3σ</a:t>
              </a:r>
              <a:endParaRPr lang="zh-CN" altLang="en-US" sz="1687" b="1" dirty="0">
                <a:solidFill>
                  <a:srgbClr val="7030A0"/>
                </a:solidFill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6084168" y="692696"/>
            <a:ext cx="2325242" cy="35195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defTabSz="914353"/>
            <a:r>
              <a:rPr lang="is-IS" altLang="zh-CN" sz="1687" b="1">
                <a:solidFill>
                  <a:srgbClr val="FF0000"/>
                </a:solidFill>
              </a:rPr>
              <a:t>PLB783, 200 (2018) </a:t>
            </a:r>
            <a:endParaRPr lang="is-IS" altLang="zh-CN" sz="1687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24150" y="1049361"/>
                <a:ext cx="5043647" cy="16491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31469" indent="-331469" defTabSz="321424">
                  <a:spcBef>
                    <a:spcPts val="492"/>
                  </a:spcBef>
                  <a:buSzPct val="100000"/>
                  <a:buFont typeface="Arial"/>
                  <a:buChar char="•"/>
                  <a:defRPr/>
                </a:pPr>
                <a:r>
                  <a:rPr lang="en-US" altLang="zh-CN" sz="2400" dirty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Double</a:t>
                </a:r>
                <a:r>
                  <a:rPr lang="zh-CN" altLang="en-US" sz="2400" dirty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</a:t>
                </a:r>
                <a:r>
                  <a:rPr lang="en-US" altLang="zh-CN" sz="2400" dirty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tag</a:t>
                </a:r>
                <a:r>
                  <a:rPr lang="zh-CN" altLang="en-US" sz="2400" dirty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</a:t>
                </a:r>
                <a:r>
                  <a:rPr lang="en-US" altLang="zh-CN" sz="2400" dirty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and</a:t>
                </a:r>
                <a:r>
                  <a:rPr lang="zh-CN" altLang="en-US" sz="2400" dirty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</a:t>
                </a:r>
                <a:r>
                  <a:rPr lang="en-US" altLang="zh-CN" sz="2400" dirty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missing</a:t>
                </a:r>
                <a:r>
                  <a:rPr lang="zh-CN" altLang="en-US" sz="2400" dirty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solidFill>
                              <a:srgbClr val="000000"/>
                            </a:solidFill>
                            <a:latin typeface="Cambria Math" charset="0"/>
                            <a:ea typeface="Cambria Math" panose="02040503050406030204" pitchFamily="18" charset="0"/>
                            <a:cs typeface="Times New Roman" pitchFamily="18" charset="0"/>
                            <a:sym typeface="Calibri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altLang="zh-CN" sz="2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  <a:sym typeface="Calibri"/>
                          </a:rPr>
                          <m:t>Ξ</m:t>
                        </m:r>
                      </m:e>
                      <m:sup>
                        <m:r>
                          <a:rPr lang="en-US" altLang="zh-CN" sz="2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  <a:sym typeface="Calibri"/>
                          </a:rPr>
                          <m:t>0</m:t>
                        </m:r>
                        <m:r>
                          <a:rPr lang="en-US" altLang="zh-C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  <a:sym typeface="Calibri"/>
                          </a:rPr>
                          <m:t>(∗)</m:t>
                        </m:r>
                      </m:sup>
                    </m:sSup>
                  </m:oMath>
                </a14:m>
                <a:r>
                  <a:rPr lang="zh-CN" altLang="en-US" sz="2400" dirty="0">
                    <a:solidFill>
                      <a:srgbClr val="000000"/>
                    </a:solidFill>
                    <a:latin typeface="Times New Roman" pitchFamily="18" charset="0"/>
                    <a:ea typeface="Cambria Math" panose="02040503050406030204" pitchFamily="18" charset="0"/>
                    <a:cs typeface="Times New Roman" pitchFamily="18" charset="0"/>
                    <a:sym typeface="Calibri"/>
                  </a:rPr>
                  <a:t> </a:t>
                </a:r>
                <a:r>
                  <a:rPr lang="en-US" altLang="zh-CN" sz="2400" dirty="0">
                    <a:solidFill>
                      <a:srgbClr val="000000"/>
                    </a:solidFill>
                    <a:latin typeface="Times New Roman" pitchFamily="18" charset="0"/>
                    <a:ea typeface="Cambria Math" panose="02040503050406030204" pitchFamily="18" charset="0"/>
                    <a:cs typeface="Times New Roman" pitchFamily="18" charset="0"/>
                    <a:sym typeface="Calibri"/>
                  </a:rPr>
                  <a:t>to</a:t>
                </a:r>
                <a:r>
                  <a:rPr lang="zh-CN" altLang="en-US" sz="2400" dirty="0">
                    <a:solidFill>
                      <a:srgbClr val="000000"/>
                    </a:solidFill>
                    <a:latin typeface="Times New Roman" pitchFamily="18" charset="0"/>
                    <a:ea typeface="Cambria Math" panose="02040503050406030204" pitchFamily="18" charset="0"/>
                    <a:cs typeface="Times New Roman" pitchFamily="18" charset="0"/>
                    <a:sym typeface="Calibri"/>
                  </a:rPr>
                  <a:t> </a:t>
                </a:r>
                <a:r>
                  <a:rPr lang="en-US" altLang="zh-CN" sz="2400" dirty="0">
                    <a:solidFill>
                      <a:srgbClr val="000000"/>
                    </a:solidFill>
                    <a:latin typeface="Times New Roman" pitchFamily="18" charset="0"/>
                    <a:ea typeface="Cambria Math" panose="02040503050406030204" pitchFamily="18" charset="0"/>
                    <a:cs typeface="Times New Roman" pitchFamily="18" charset="0"/>
                    <a:sym typeface="Calibri"/>
                  </a:rPr>
                  <a:t>increase</a:t>
                </a:r>
                <a:r>
                  <a:rPr lang="zh-CN" altLang="en-US" sz="2400" dirty="0">
                    <a:solidFill>
                      <a:srgbClr val="000000"/>
                    </a:solidFill>
                    <a:latin typeface="Times New Roman" pitchFamily="18" charset="0"/>
                    <a:ea typeface="Cambria Math" panose="02040503050406030204" pitchFamily="18" charset="0"/>
                    <a:cs typeface="Times New Roman" pitchFamily="18" charset="0"/>
                    <a:sym typeface="Calibri"/>
                  </a:rPr>
                  <a:t> </a:t>
                </a:r>
                <a:r>
                  <a:rPr lang="en-US" altLang="zh-CN" sz="2400" dirty="0">
                    <a:solidFill>
                      <a:srgbClr val="000000"/>
                    </a:solidFill>
                    <a:latin typeface="Times New Roman" pitchFamily="18" charset="0"/>
                    <a:ea typeface="Cambria Math" panose="02040503050406030204" pitchFamily="18" charset="0"/>
                    <a:cs typeface="Times New Roman" pitchFamily="18" charset="0"/>
                    <a:sym typeface="Calibri"/>
                  </a:rPr>
                  <a:t>the</a:t>
                </a:r>
                <a:r>
                  <a:rPr lang="zh-CN" altLang="en-US" sz="2400" dirty="0">
                    <a:solidFill>
                      <a:srgbClr val="000000"/>
                    </a:solidFill>
                    <a:latin typeface="Times New Roman" pitchFamily="18" charset="0"/>
                    <a:ea typeface="Cambria Math" panose="02040503050406030204" pitchFamily="18" charset="0"/>
                    <a:cs typeface="Times New Roman" pitchFamily="18" charset="0"/>
                    <a:sym typeface="Calibri"/>
                  </a:rPr>
                  <a:t> </a:t>
                </a:r>
                <a:r>
                  <a:rPr lang="en-US" altLang="zh-CN" sz="2400" dirty="0">
                    <a:solidFill>
                      <a:srgbClr val="000000"/>
                    </a:solidFill>
                    <a:latin typeface="Times New Roman" pitchFamily="18" charset="0"/>
                    <a:ea typeface="Cambria Math" panose="02040503050406030204" pitchFamily="18" charset="0"/>
                    <a:cs typeface="Times New Roman" pitchFamily="18" charset="0"/>
                    <a:sym typeface="Calibri"/>
                  </a:rPr>
                  <a:t>detection</a:t>
                </a:r>
                <a:r>
                  <a:rPr lang="zh-CN" altLang="en-US" sz="2400" dirty="0">
                    <a:solidFill>
                      <a:srgbClr val="000000"/>
                    </a:solidFill>
                    <a:latin typeface="Times New Roman" pitchFamily="18" charset="0"/>
                    <a:ea typeface="Cambria Math" panose="02040503050406030204" pitchFamily="18" charset="0"/>
                    <a:cs typeface="Times New Roman" pitchFamily="18" charset="0"/>
                    <a:sym typeface="Calibri"/>
                  </a:rPr>
                  <a:t> </a:t>
                </a:r>
                <a:r>
                  <a:rPr lang="en-US" altLang="zh-CN" sz="2400" dirty="0">
                    <a:solidFill>
                      <a:srgbClr val="000000"/>
                    </a:solidFill>
                    <a:latin typeface="Times New Roman" pitchFamily="18" charset="0"/>
                    <a:ea typeface="Cambria Math" panose="02040503050406030204" pitchFamily="18" charset="0"/>
                    <a:cs typeface="Times New Roman" pitchFamily="18" charset="0"/>
                    <a:sym typeface="Calibri"/>
                  </a:rPr>
                  <a:t>efficiency</a:t>
                </a:r>
                <a:endParaRPr lang="en-US" altLang="zh-CN" sz="2400" dirty="0">
                  <a:solidFill>
                    <a:srgbClr val="0000FF"/>
                  </a:solidFill>
                  <a:latin typeface="Times New Roman" pitchFamily="18" charset="0"/>
                  <a:ea typeface="Cambria Math" panose="02040503050406030204" pitchFamily="18" charset="0"/>
                  <a:cs typeface="Times New Roman" pitchFamily="18" charset="0"/>
                  <a:sym typeface="Calibri"/>
                </a:endParaRPr>
              </a:p>
              <a:p>
                <a:pPr marL="331469" indent="-331469" defTabSz="321424">
                  <a:spcBef>
                    <a:spcPts val="492"/>
                  </a:spcBef>
                  <a:buSzPct val="100000"/>
                  <a:buFont typeface="Arial"/>
                  <a:buChar char="•"/>
                  <a:defRPr/>
                </a:pPr>
                <a:r>
                  <a:rPr lang="en-US" altLang="zh-CN" sz="2400" dirty="0"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Low</a:t>
                </a:r>
                <a:r>
                  <a:rPr lang="zh-CN" altLang="en-US" sz="2400" dirty="0"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</a:t>
                </a:r>
                <a:r>
                  <a:rPr lang="en-US" altLang="zh-CN" sz="2400" dirty="0"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backgrounds</a:t>
                </a:r>
                <a:r>
                  <a:rPr lang="zh-CN" altLang="en-US" sz="2400" dirty="0"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</a:t>
                </a:r>
                <a:r>
                  <a:rPr lang="en-US" altLang="zh-CN" sz="2400" dirty="0"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because</a:t>
                </a:r>
                <a:r>
                  <a:rPr lang="zh-CN" altLang="en-US" sz="2400" dirty="0"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</a:t>
                </a:r>
                <a:r>
                  <a:rPr lang="en-US" altLang="zh-CN" sz="2400" dirty="0"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the</a:t>
                </a:r>
                <a:r>
                  <a:rPr lang="zh-CN" altLang="en-US" sz="2400" dirty="0"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</a:t>
                </a:r>
                <a:r>
                  <a:rPr lang="en-US" altLang="zh-CN" sz="2400" dirty="0"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anti-strangeness</a:t>
                </a:r>
                <a:r>
                  <a:rPr lang="zh-CN" altLang="en-US" sz="2400" dirty="0"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</a:t>
                </a:r>
                <a:r>
                  <a:rPr lang="en-US" altLang="zh-CN" sz="2400" dirty="0"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of</a:t>
                </a:r>
                <a:r>
                  <a:rPr lang="zh-CN" altLang="en-US" sz="2400" dirty="0"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/>
                          </a:rPr>
                          <m:t>𝐾</m:t>
                        </m:r>
                      </m:e>
                      <m:sup>
                        <m:r>
                          <a:rPr lang="en-US" altLang="zh-CN" sz="2400" i="1">
                            <a:latin typeface="Cambria Math" charset="0"/>
                            <a:ea typeface="Times New Roman" pitchFamily="18" charset="0"/>
                            <a:cs typeface="Times New Roman" pitchFamily="18" charset="0"/>
                            <a:sym typeface="Calibri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2400" dirty="0">
                    <a:latin typeface="Times New Roman" pitchFamily="18" charset="0"/>
                    <a:ea typeface="Times New Roman" pitchFamily="18" charset="0"/>
                    <a:cs typeface="Times New Roman" pitchFamily="18" charset="0"/>
                    <a:sym typeface="Calibri"/>
                  </a:rPr>
                  <a:t> </a:t>
                </a:r>
                <a:endParaRPr lang="en-US" altLang="zh-CN" sz="2400" dirty="0">
                  <a:latin typeface="Times New Roman" pitchFamily="18" charset="0"/>
                  <a:ea typeface="Times New Roman" pitchFamily="18" charset="0"/>
                  <a:cs typeface="Times New Roman" pitchFamily="18" charset="0"/>
                  <a:sym typeface="Calibri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150" y="1049361"/>
                <a:ext cx="5043647" cy="1649106"/>
              </a:xfrm>
              <a:prstGeom prst="rect">
                <a:avLst/>
              </a:prstGeom>
              <a:blipFill rotWithShape="0">
                <a:blip r:embed="rId5"/>
                <a:stretch>
                  <a:fillRect l="-1570" t="-1845" b="-73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218102" y="4182175"/>
            <a:ext cx="5043647" cy="2067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1469" indent="-331469" defTabSz="321424">
              <a:spcBef>
                <a:spcPts val="70"/>
              </a:spcBef>
              <a:buSzPct val="100000"/>
              <a:buFont typeface="Arial"/>
              <a:buChar char="•"/>
              <a:defRPr/>
            </a:pP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Calibri"/>
              </a:rPr>
              <a:t>First absolute measurement</a:t>
            </a:r>
            <a:r>
              <a:rPr lang="zh-CN" altLang="en-US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Calibri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Calibri"/>
              </a:rPr>
              <a:t>of</a:t>
            </a:r>
            <a:r>
              <a:rPr lang="zh-CN" altLang="en-US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Calibri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Calibri"/>
              </a:rPr>
              <a:t>the</a:t>
            </a:r>
            <a:r>
              <a:rPr lang="zh-CN" altLang="en-US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Calibri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Calibri"/>
              </a:rPr>
              <a:t>decay</a:t>
            </a:r>
            <a:r>
              <a:rPr lang="zh-CN" altLang="en-US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Calibri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Calibri"/>
              </a:rPr>
              <a:t>BF</a:t>
            </a:r>
          </a:p>
          <a:p>
            <a:pPr marL="331469" indent="-331469" defTabSz="321424">
              <a:spcBef>
                <a:spcPts val="492"/>
              </a:spcBef>
              <a:buSzPct val="100000"/>
              <a:buFont typeface="Arial"/>
              <a:buChar char="•"/>
              <a:defRPr/>
            </a:pP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Calibri"/>
              </a:rPr>
              <a:t>Improved</a:t>
            </a:r>
            <a:r>
              <a:rPr lang="zh-CN" altLang="en-US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Calibri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Calibri"/>
              </a:rPr>
              <a:t>precision</a:t>
            </a:r>
          </a:p>
          <a:p>
            <a:pPr marL="331469" indent="-331469" defTabSz="321424">
              <a:spcBef>
                <a:spcPts val="492"/>
              </a:spcBef>
              <a:buSzPct val="100000"/>
              <a:buFont typeface="Arial"/>
              <a:buChar char="•"/>
              <a:defRPr/>
            </a:pP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Calibri"/>
              </a:rPr>
              <a:t>No</a:t>
            </a:r>
            <a:r>
              <a:rPr lang="zh-CN" altLang="en-US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Calibri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Calibri"/>
              </a:rPr>
              <a:t>models</a:t>
            </a:r>
            <a:r>
              <a:rPr lang="zh-CN" altLang="en-US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Calibri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Calibri"/>
              </a:rPr>
              <a:t>can</a:t>
            </a:r>
            <a:r>
              <a:rPr lang="zh-CN" altLang="en-US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Calibri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Calibri"/>
              </a:rPr>
              <a:t>accommodate</a:t>
            </a:r>
            <a:r>
              <a:rPr lang="zh-CN" altLang="en-US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Calibri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Calibri"/>
              </a:rPr>
              <a:t>the</a:t>
            </a:r>
            <a:r>
              <a:rPr lang="zh-CN" altLang="en-US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Calibri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Calibri"/>
              </a:rPr>
              <a:t>both</a:t>
            </a:r>
            <a:r>
              <a:rPr lang="zh-CN" altLang="en-US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Calibri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Calibri"/>
              </a:rPr>
              <a:t>rates</a:t>
            </a:r>
            <a:endParaRPr lang="en-US" altLang="zh-CN" sz="2400" dirty="0">
              <a:latin typeface="Times New Roman" pitchFamily="18" charset="0"/>
              <a:ea typeface="Times New Roman" pitchFamily="18" charset="0"/>
              <a:cs typeface="Times New Roman" pitchFamily="18" charset="0"/>
              <a:sym typeface="Calibri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941410" y="1091751"/>
            <a:ext cx="2147044" cy="2183149"/>
            <a:chOff x="7798544" y="1724331"/>
            <a:chExt cx="3960440" cy="3638514"/>
          </a:xfrm>
        </p:grpSpPr>
        <p:pic>
          <p:nvPicPr>
            <p:cNvPr id="21" name="图片 3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98544" y="1724331"/>
              <a:ext cx="3960440" cy="363851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Dodecagon 15"/>
                <p:cNvSpPr/>
                <p:nvPr/>
              </p:nvSpPr>
              <p:spPr>
                <a:xfrm>
                  <a:off x="8901999" y="4539392"/>
                  <a:ext cx="768752" cy="796480"/>
                </a:xfrm>
                <a:prstGeom prst="dodecagon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687" b="1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lang="en-US" altLang="zh-CN" sz="1687" b="1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altLang="zh-CN" sz="1687" b="1" i="1">
                                <a:solidFill>
                                  <a:srgbClr val="C00000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1687" b="1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16" name="Dodecagon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01999" y="4624201"/>
                  <a:ext cx="768753" cy="626864"/>
                </a:xfrm>
                <a:prstGeom prst="dodecagon">
                  <a:avLst/>
                </a:prstGeom>
                <a:blipFill rotWithShape="0">
                  <a:blip r:embed="rId7"/>
                  <a:stretch>
                    <a:fillRect r="-49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787135" y="4724572"/>
                <a:ext cx="1194430" cy="351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687" i="1">
                          <a:latin typeface="Cambria Math" charset="0"/>
                        </a:rPr>
                        <m:t>68.2±9.9</m:t>
                      </m:r>
                    </m:oMath>
                  </m:oMathPara>
                </a14:m>
                <a:endParaRPr kumimoji="1" lang="en-US" sz="1687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0592" y="6719391"/>
                <a:ext cx="1610313" cy="461665"/>
              </a:xfrm>
              <a:prstGeom prst="rect">
                <a:avLst/>
              </a:prstGeom>
              <a:blipFill rotWithShape="0">
                <a:blip r:embed="rId8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191281" y="4138014"/>
                <a:ext cx="984437" cy="3519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687" i="1">
                          <a:latin typeface="Cambria Math" charset="0"/>
                        </a:rPr>
                        <m:t>60±12</m:t>
                      </m:r>
                    </m:oMath>
                  </m:oMathPara>
                </a14:m>
                <a:endParaRPr kumimoji="1" lang="en-US" sz="1687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7600" y="5885176"/>
                <a:ext cx="1315360" cy="461665"/>
              </a:xfrm>
              <a:prstGeom prst="rect">
                <a:avLst/>
              </a:prstGeom>
              <a:blipFill rotWithShape="0">
                <a:blip r:embed="rId9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73661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olidFill>
                  <a:srgbClr val="FFFFFF">
                    <a:lumMod val="65000"/>
                  </a:srgbClr>
                </a:solidFill>
              </a:rPr>
              <a:t>July 30, 2018, Weihai</a:t>
            </a:r>
            <a:endParaRPr lang="en-US" altLang="zh-CN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A8874-ED4A-4EC3-85F4-6C08755B3D65}" type="slidenum">
              <a:rPr lang="en-US" altLang="zh-CN" smtClean="0">
                <a:solidFill>
                  <a:prstClr val="black"/>
                </a:solidFill>
              </a:rPr>
              <a:pPr/>
              <a:t>46</a:t>
            </a:fld>
            <a:endParaRPr lang="en-US" altLang="zh-CN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标题 2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The</a:t>
                </a:r>
                <a:r>
                  <a:rPr lang="zh-CN" altLang="en-US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 </a:t>
                </a:r>
                <a:r>
                  <a:rPr lang="en-US" altLang="zh-CN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inclusive</a:t>
                </a:r>
                <a:r>
                  <a:rPr lang="zh-CN" altLang="en-US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 </a:t>
                </a:r>
                <a:r>
                  <a:rPr lang="en-US" altLang="zh-CN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channel</a:t>
                </a:r>
                <a:r>
                  <a:rPr lang="zh-CN" altLang="en-US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b="0" i="1">
                            <a:solidFill>
                              <a:schemeClr val="tx1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𝛬</m:t>
                        </m:r>
                      </m:e>
                      <m:sub>
                        <m:r>
                          <a:rPr lang="en-US" altLang="zh-CN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𝑐</m:t>
                        </m:r>
                      </m:sub>
                      <m:sup>
                        <m:r>
                          <a:rPr lang="en-US" altLang="zh-CN" b="0">
                            <a:solidFill>
                              <a:schemeClr val="tx1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zh-CN" altLang="en-US" dirty="0" smtClean="0">
                    <a:solidFill>
                      <a:schemeClr val="tx1"/>
                    </a:solidFill>
                  </a:rPr>
                  <a:t>→</a:t>
                </a:r>
                <a14:m>
                  <m:oMath xmlns:m="http://schemas.openxmlformats.org/officeDocument/2006/math">
                    <m:r>
                      <a:rPr lang="zh-CN" altLang="en-US" b="0" i="1">
                        <a:solidFill>
                          <a:schemeClr val="tx1"/>
                        </a:solidFill>
                        <a:latin typeface="Cambria Math" charset="0"/>
                        <a:ea typeface="Times New Roman" charset="0"/>
                        <a:cs typeface="Times New Roman" charset="0"/>
                        <a:sym typeface="Calibri" panose="020F0502020204030204" pitchFamily="34" charset="0"/>
                      </a:rPr>
                      <m:t>𝛬</m:t>
                    </m:r>
                  </m:oMath>
                </a14:m>
                <a:r>
                  <a:rPr kumimoji="1" lang="en-US" altLang="zh-CN" dirty="0" smtClean="0">
                    <a:solidFill>
                      <a:schemeClr val="tx1"/>
                    </a:solidFill>
                  </a:rPr>
                  <a:t>+X</a:t>
                </a:r>
                <a:endParaRPr kumimoji="1"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标题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773" r="-927" b="-9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占位符 3"/>
              <p:cNvSpPr>
                <a:spLocks noGrp="1"/>
              </p:cNvSpPr>
              <p:nvPr>
                <p:ph type="body" sz="quarter" idx="4294967295"/>
              </p:nvPr>
            </p:nvSpPr>
            <p:spPr>
              <a:xfrm>
                <a:off x="551205" y="1340768"/>
                <a:ext cx="8008937" cy="2116301"/>
              </a:xfrm>
            </p:spPr>
            <p:txBody>
              <a:bodyPr>
                <a:noAutofit/>
              </a:bodyPr>
              <a:lstStyle/>
              <a:p>
                <a:r>
                  <a:rPr kumimoji="1" lang="en-US" altLang="zh-CN" sz="2250" dirty="0"/>
                  <a:t>M</a:t>
                </a:r>
                <a:r>
                  <a:rPr kumimoji="1" lang="en-US" altLang="zh-CN" sz="2250" dirty="0" smtClean="0"/>
                  <a:t>ediated</a:t>
                </a:r>
                <a:r>
                  <a:rPr kumimoji="1" lang="zh-CN" altLang="en-US" sz="2250" dirty="0" smtClean="0"/>
                  <a:t> </a:t>
                </a:r>
                <a:r>
                  <a:rPr kumimoji="1" lang="en-US" altLang="zh-CN" sz="2250" dirty="0"/>
                  <a:t>by</a:t>
                </a:r>
                <a:r>
                  <a:rPr kumimoji="1" lang="zh-CN" altLang="en-US" sz="2250" dirty="0"/>
                  <a:t> </a:t>
                </a:r>
                <a:r>
                  <a:rPr kumimoji="1" lang="en-US" altLang="zh-CN" sz="2250" dirty="0"/>
                  <a:t>the</a:t>
                </a:r>
                <a:r>
                  <a:rPr kumimoji="1" lang="zh-CN" altLang="en-US" sz="2250" dirty="0"/>
                  <a:t> </a:t>
                </a:r>
                <a:r>
                  <a:rPr kumimoji="1" lang="en-US" altLang="zh-CN" sz="2250" i="1" dirty="0"/>
                  <a:t>c-s</a:t>
                </a:r>
                <a:r>
                  <a:rPr kumimoji="1" lang="zh-CN" altLang="en-US" sz="2250" dirty="0"/>
                  <a:t> </a:t>
                </a:r>
                <a:r>
                  <a:rPr kumimoji="1" lang="en-US" altLang="zh-CN" sz="2250" dirty="0" smtClean="0"/>
                  <a:t>transition,</a:t>
                </a:r>
                <a:r>
                  <a:rPr kumimoji="1" lang="zh-CN" altLang="en-US" sz="2250" dirty="0" smtClean="0"/>
                  <a:t> </a:t>
                </a:r>
                <a:r>
                  <a:rPr kumimoji="1" lang="en-US" altLang="zh-CN" sz="2250" dirty="0"/>
                  <a:t>e</a:t>
                </a:r>
                <a:r>
                  <a:rPr kumimoji="1" lang="en-US" altLang="zh-CN" sz="2250" dirty="0" smtClean="0"/>
                  <a:t>ssential</a:t>
                </a:r>
                <a:r>
                  <a:rPr kumimoji="1" lang="zh-CN" altLang="en-US" sz="2250" dirty="0" smtClean="0"/>
                  <a:t> </a:t>
                </a:r>
                <a:r>
                  <a:rPr kumimoji="1" lang="en-US" altLang="zh-CN" sz="2250" dirty="0"/>
                  <a:t>input</a:t>
                </a:r>
                <a:r>
                  <a:rPr kumimoji="1" lang="zh-CN" altLang="en-US" sz="2250" dirty="0"/>
                  <a:t> </a:t>
                </a:r>
                <a:r>
                  <a:rPr kumimoji="1" lang="en-US" altLang="zh-CN" sz="2250" dirty="0"/>
                  <a:t>in</a:t>
                </a:r>
                <a:r>
                  <a:rPr kumimoji="1" lang="zh-CN" altLang="en-US" sz="2250" dirty="0"/>
                  <a:t> </a:t>
                </a:r>
                <a:r>
                  <a:rPr kumimoji="1" lang="en-US" altLang="zh-CN" sz="2250" dirty="0"/>
                  <a:t>the</a:t>
                </a:r>
                <a:r>
                  <a:rPr kumimoji="1" lang="zh-CN" altLang="en-US" sz="2250" dirty="0"/>
                  <a:t> </a:t>
                </a:r>
                <a:r>
                  <a:rPr kumimoji="1" lang="en-US" altLang="zh-CN" sz="2250" dirty="0"/>
                  <a:t>calculation</a:t>
                </a:r>
                <a:r>
                  <a:rPr kumimoji="1" lang="zh-CN" altLang="en-US" sz="2250" dirty="0"/>
                  <a:t> </a:t>
                </a:r>
                <a:r>
                  <a:rPr kumimoji="1" lang="en-US" altLang="zh-CN" sz="2250" dirty="0"/>
                  <a:t>of</a:t>
                </a:r>
                <a:r>
                  <a:rPr kumimoji="1" lang="zh-CN" altLang="en-US" sz="2250" dirty="0"/>
                  <a:t> </a:t>
                </a:r>
                <a:r>
                  <a:rPr kumimoji="1" lang="en-US" altLang="zh-CN" sz="2250" dirty="0"/>
                  <a:t>the</a:t>
                </a:r>
                <a:r>
                  <a:rPr kumimoji="1" lang="zh-CN" altLang="en-US" sz="225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250" i="1">
                            <a:solidFill>
                              <a:schemeClr val="tx1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2250" b="0" i="1">
                            <a:solidFill>
                              <a:schemeClr val="tx1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𝛬</m:t>
                        </m:r>
                      </m:e>
                      <m:sub>
                        <m:r>
                          <a:rPr lang="en-US" altLang="zh-CN" sz="225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250" b="0">
                            <a:solidFill>
                              <a:schemeClr val="tx1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zh-CN" altLang="en-US" sz="2250" dirty="0"/>
                  <a:t> </a:t>
                </a:r>
                <a:r>
                  <a:rPr kumimoji="1" lang="en-US" altLang="zh-CN" sz="2250" dirty="0"/>
                  <a:t>life</a:t>
                </a:r>
                <a:r>
                  <a:rPr kumimoji="1" lang="zh-CN" altLang="en-US" sz="2250" dirty="0"/>
                  <a:t> </a:t>
                </a:r>
                <a:r>
                  <a:rPr kumimoji="1" lang="en-US" altLang="zh-CN" sz="2250" dirty="0"/>
                  <a:t>time</a:t>
                </a:r>
              </a:p>
              <a:p>
                <a:r>
                  <a:rPr kumimoji="1" lang="en-US" altLang="zh-CN" sz="2250" dirty="0" smtClean="0"/>
                  <a:t>Current</a:t>
                </a:r>
                <a:r>
                  <a:rPr kumimoji="1" lang="zh-CN" altLang="en-US" sz="2250" dirty="0" smtClean="0"/>
                  <a:t> </a:t>
                </a:r>
                <a:r>
                  <a:rPr kumimoji="1" lang="en-US" altLang="zh-CN" sz="2250" dirty="0"/>
                  <a:t>PDG:</a:t>
                </a:r>
                <a:r>
                  <a:rPr kumimoji="1" lang="zh-CN" altLang="en-US" sz="2250" dirty="0"/>
                  <a:t> </a:t>
                </a:r>
                <a:r>
                  <a:rPr kumimoji="1" lang="en-US" altLang="zh-CN" sz="2250" dirty="0"/>
                  <a:t>BF(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250" i="1"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2250" b="0" i="1">
                            <a:latin typeface="Cambria Math"/>
                            <a:sym typeface="Calibri" panose="020F0502020204030204" pitchFamily="34" charset="0"/>
                          </a:rPr>
                          <m:t>𝛬</m:t>
                        </m:r>
                      </m:e>
                      <m:sub>
                        <m:r>
                          <a:rPr lang="en-US" altLang="zh-CN" sz="2250" b="0" i="1"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250" b="0"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zh-CN" altLang="en-US" sz="2250" dirty="0"/>
                  <a:t>→</a:t>
                </a:r>
                <a14:m>
                  <m:oMath xmlns:m="http://schemas.openxmlformats.org/officeDocument/2006/math">
                    <m:r>
                      <a:rPr lang="zh-CN" altLang="en-US" sz="2250" b="0" i="1">
                        <a:latin typeface="Cambria Math" charset="0"/>
                        <a:ea typeface="Times New Roman" charset="0"/>
                        <a:cs typeface="Times New Roman" charset="0"/>
                        <a:sym typeface="Calibri" panose="020F0502020204030204" pitchFamily="34" charset="0"/>
                      </a:rPr>
                      <m:t>𝛬</m:t>
                    </m:r>
                  </m:oMath>
                </a14:m>
                <a:r>
                  <a:rPr kumimoji="1" lang="en-US" altLang="zh-CN" sz="2250" dirty="0"/>
                  <a:t>+X)=(</a:t>
                </a:r>
                <a:r>
                  <a:rPr lang="en-US" altLang="zh-CN" sz="2250" dirty="0">
                    <a:latin typeface="Times New Roman" charset="0"/>
                    <a:sym typeface="Wingdings" charset="2"/>
                  </a:rPr>
                  <a:t>35</a:t>
                </a:r>
                <a:r>
                  <a:rPr lang="en-US" altLang="zh-CN" sz="2250" dirty="0">
                    <a:latin typeface="Times New Roman" charset="0"/>
                    <a:sym typeface="Symbol" charset="2"/>
                  </a:rPr>
                  <a:t>11</a:t>
                </a:r>
                <a:r>
                  <a:rPr kumimoji="1" lang="en-US" altLang="zh-CN" sz="2250" dirty="0"/>
                  <a:t>)%</a:t>
                </a:r>
                <a:r>
                  <a:rPr kumimoji="1" lang="zh-CN" altLang="en-US" sz="2250" dirty="0"/>
                  <a:t> </a:t>
                </a:r>
                <a:r>
                  <a:rPr kumimoji="1" lang="en-US" altLang="zh-CN" sz="2250" dirty="0"/>
                  <a:t>with</a:t>
                </a:r>
                <a:r>
                  <a:rPr kumimoji="1" lang="zh-CN" altLang="en-US" sz="2250" dirty="0"/>
                  <a:t> </a:t>
                </a:r>
                <a:r>
                  <a:rPr kumimoji="1" lang="en-US" altLang="zh-CN" sz="2250" dirty="0"/>
                  <a:t>large</a:t>
                </a:r>
                <a:r>
                  <a:rPr kumimoji="1" lang="zh-CN" altLang="en-US" sz="2250" dirty="0"/>
                  <a:t> </a:t>
                </a:r>
                <a:r>
                  <a:rPr kumimoji="1" lang="en-US" altLang="zh-CN" sz="2250" dirty="0" smtClean="0"/>
                  <a:t>uncertainty</a:t>
                </a:r>
                <a:endParaRPr kumimoji="1" lang="en-US" altLang="zh-CN" sz="2250" dirty="0"/>
              </a:p>
              <a:p>
                <a:r>
                  <a:rPr kumimoji="1" lang="en-US" altLang="zh-CN" sz="2250" dirty="0"/>
                  <a:t>The</a:t>
                </a:r>
                <a:r>
                  <a:rPr kumimoji="1" lang="zh-CN" altLang="en-US" sz="2250" dirty="0"/>
                  <a:t> </a:t>
                </a:r>
                <a:r>
                  <a:rPr kumimoji="1" lang="en-US" altLang="zh-CN" sz="2250" dirty="0"/>
                  <a:t>sum</a:t>
                </a:r>
                <a:r>
                  <a:rPr kumimoji="1" lang="zh-CN" altLang="en-US" sz="2250" dirty="0"/>
                  <a:t> </a:t>
                </a:r>
                <a:r>
                  <a:rPr kumimoji="1" lang="en-US" altLang="zh-CN" sz="2250" dirty="0"/>
                  <a:t>of</a:t>
                </a:r>
                <a:r>
                  <a:rPr kumimoji="1" lang="zh-CN" altLang="en-US" sz="2250" dirty="0"/>
                  <a:t> </a:t>
                </a:r>
                <a:r>
                  <a:rPr kumimoji="1" lang="en-US" altLang="zh-CN" sz="2250" dirty="0"/>
                  <a:t>known</a:t>
                </a:r>
                <a:r>
                  <a:rPr kumimoji="1" lang="zh-CN" altLang="en-US" sz="2250" dirty="0"/>
                  <a:t> </a:t>
                </a:r>
                <a:r>
                  <a:rPr kumimoji="1" lang="en-US" altLang="zh-CN" sz="2250" dirty="0"/>
                  <a:t>exclusive</a:t>
                </a:r>
                <a:r>
                  <a:rPr kumimoji="1" lang="zh-CN" altLang="en-US" sz="2250" dirty="0"/>
                  <a:t> </a:t>
                </a:r>
                <a:r>
                  <a:rPr kumimoji="1" lang="en-US" altLang="zh-CN" sz="2250" dirty="0" smtClean="0"/>
                  <a:t>modes:</a:t>
                </a:r>
                <a:r>
                  <a:rPr kumimoji="1" lang="zh-CN" altLang="en-US" sz="2250" dirty="0" smtClean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1" lang="en-US" altLang="zh-CN" sz="2250" i="1">
                            <a:latin typeface="Cambria Math" charset="0"/>
                          </a:rPr>
                        </m:ctrlPr>
                      </m:dPr>
                      <m:e>
                        <m:r>
                          <a:rPr kumimoji="1" lang="en-US" altLang="zh-CN" sz="2250" i="1">
                            <a:latin typeface="Cambria Math" charset="0"/>
                          </a:rPr>
                          <m:t>24.5±2.1</m:t>
                        </m:r>
                      </m:e>
                    </m:d>
                    <m:r>
                      <a:rPr kumimoji="1" lang="en-US" altLang="zh-CN" sz="2250" i="1">
                        <a:latin typeface="Cambria Math" charset="0"/>
                      </a:rPr>
                      <m:t>%</m:t>
                    </m:r>
                  </m:oMath>
                </a14:m>
                <a:r>
                  <a:rPr kumimoji="1" lang="en-US" altLang="zh-CN" sz="2250" dirty="0"/>
                  <a:t>:</a:t>
                </a:r>
                <a:r>
                  <a:rPr kumimoji="1" lang="zh-CN" altLang="en-US" sz="2250" dirty="0"/>
                  <a:t> </a:t>
                </a:r>
                <a:r>
                  <a:rPr kumimoji="1" lang="en-US" altLang="zh-CN" sz="2250" dirty="0"/>
                  <a:t>need</a:t>
                </a:r>
                <a:r>
                  <a:rPr kumimoji="1" lang="zh-CN" altLang="en-US" sz="2250" dirty="0"/>
                  <a:t> </a:t>
                </a:r>
                <a:r>
                  <a:rPr kumimoji="1" lang="en-US" altLang="zh-CN" sz="2250" dirty="0"/>
                  <a:t>better</a:t>
                </a:r>
                <a:r>
                  <a:rPr kumimoji="1" lang="zh-CN" altLang="en-US" sz="2250" dirty="0"/>
                  <a:t> </a:t>
                </a:r>
                <a:r>
                  <a:rPr kumimoji="1" lang="en-US" altLang="zh-CN" sz="2250" dirty="0"/>
                  <a:t>understanding</a:t>
                </a:r>
                <a:r>
                  <a:rPr kumimoji="1" lang="zh-CN" altLang="en-US" sz="2250" dirty="0"/>
                  <a:t> </a:t>
                </a:r>
                <a:r>
                  <a:rPr kumimoji="1" lang="en-US" altLang="zh-CN" sz="2250" dirty="0"/>
                  <a:t>of</a:t>
                </a:r>
                <a:r>
                  <a:rPr kumimoji="1" lang="zh-CN" altLang="en-US" sz="2250" dirty="0"/>
                  <a:t> </a:t>
                </a:r>
                <a:r>
                  <a:rPr kumimoji="1" lang="en-US" altLang="zh-CN" sz="2250" dirty="0"/>
                  <a:t>the</a:t>
                </a:r>
                <a:r>
                  <a:rPr kumimoji="1" lang="zh-CN" altLang="en-US" sz="2250" dirty="0"/>
                  <a:t> </a:t>
                </a:r>
                <a:r>
                  <a:rPr kumimoji="1" lang="en-US" altLang="zh-CN" sz="2250" dirty="0"/>
                  <a:t>gap</a:t>
                </a:r>
                <a:r>
                  <a:rPr kumimoji="1" lang="zh-CN" altLang="en-US" sz="2250" dirty="0"/>
                  <a:t> </a:t>
                </a:r>
                <a:r>
                  <a:rPr kumimoji="1" lang="en-US" altLang="zh-CN" sz="2250" dirty="0"/>
                  <a:t>between</a:t>
                </a:r>
                <a:r>
                  <a:rPr kumimoji="1" lang="zh-CN" altLang="en-US" sz="2250" dirty="0"/>
                  <a:t> </a:t>
                </a:r>
                <a:r>
                  <a:rPr kumimoji="1" lang="en-US" altLang="zh-CN" sz="2250" dirty="0"/>
                  <a:t>exclusive</a:t>
                </a:r>
                <a:r>
                  <a:rPr kumimoji="1" lang="zh-CN" altLang="en-US" sz="2250" dirty="0"/>
                  <a:t> </a:t>
                </a:r>
                <a:r>
                  <a:rPr kumimoji="1" lang="en-US" altLang="zh-CN" sz="2250" dirty="0"/>
                  <a:t>and</a:t>
                </a:r>
                <a:r>
                  <a:rPr kumimoji="1" lang="zh-CN" altLang="en-US" sz="2250" dirty="0"/>
                  <a:t> </a:t>
                </a:r>
                <a:r>
                  <a:rPr kumimoji="1" lang="en-US" altLang="zh-CN" sz="2250" dirty="0"/>
                  <a:t>inclusive</a:t>
                </a:r>
                <a:r>
                  <a:rPr kumimoji="1" lang="zh-CN" altLang="en-US" sz="2250" dirty="0"/>
                  <a:t> </a:t>
                </a:r>
                <a:r>
                  <a:rPr kumimoji="1" lang="en-US" altLang="zh-CN" sz="2250" dirty="0" smtClean="0"/>
                  <a:t>rates</a:t>
                </a:r>
                <a:endParaRPr kumimoji="1" lang="en-US" altLang="zh-CN" sz="2250" dirty="0"/>
              </a:p>
            </p:txBody>
          </p:sp>
        </mc:Choice>
        <mc:Fallback xmlns="">
          <p:sp>
            <p:nvSpPr>
              <p:cNvPr id="4" name="文本占位符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4294967295"/>
              </p:nvPr>
            </p:nvSpPr>
            <p:spPr>
              <a:xfrm>
                <a:off x="551205" y="1340768"/>
                <a:ext cx="8008937" cy="2116301"/>
              </a:xfrm>
              <a:blipFill rotWithShape="0">
                <a:blip r:embed="rId3"/>
                <a:stretch>
                  <a:fillRect l="-1446" t="-2017" r="-11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/>
          <p:cNvSpPr txBox="1"/>
          <p:nvPr/>
        </p:nvSpPr>
        <p:spPr>
          <a:xfrm>
            <a:off x="4644008" y="988812"/>
            <a:ext cx="3986486" cy="35195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defTabSz="914353"/>
            <a:r>
              <a:rPr lang="en-US" altLang="zh-CN" sz="1687" b="1" dirty="0" err="1">
                <a:solidFill>
                  <a:srgbClr val="FF0000"/>
                </a:solidFill>
              </a:rPr>
              <a:t>arXiv</a:t>
            </a:r>
            <a:r>
              <a:rPr lang="en-US" altLang="zh-CN" sz="1687" b="1" dirty="0">
                <a:solidFill>
                  <a:srgbClr val="FF0000"/>
                </a:solidFill>
              </a:rPr>
              <a:t>:</a:t>
            </a:r>
            <a:r>
              <a:rPr lang="is-IS" altLang="zh-CN" sz="1687" b="1" dirty="0" smtClean="0">
                <a:solidFill>
                  <a:srgbClr val="FF0000"/>
                </a:solidFill>
              </a:rPr>
              <a:t>1803.05706</a:t>
            </a:r>
            <a:r>
              <a:rPr lang="en-US" altLang="zh-CN" sz="1687" b="1" dirty="0" smtClean="0">
                <a:solidFill>
                  <a:srgbClr val="FF0000"/>
                </a:solidFill>
              </a:rPr>
              <a:t>,</a:t>
            </a:r>
            <a:r>
              <a:rPr lang="zh-CN" altLang="en-US" sz="1687" b="1" dirty="0" smtClean="0">
                <a:solidFill>
                  <a:srgbClr val="FF0000"/>
                </a:solidFill>
              </a:rPr>
              <a:t> </a:t>
            </a:r>
            <a:r>
              <a:rPr lang="en-US" altLang="zh-CN" sz="1687" b="1" dirty="0" smtClean="0">
                <a:solidFill>
                  <a:srgbClr val="FF0000"/>
                </a:solidFill>
              </a:rPr>
              <a:t>accepted</a:t>
            </a:r>
            <a:r>
              <a:rPr lang="zh-CN" altLang="en-US" sz="1687" b="1" dirty="0" smtClean="0">
                <a:solidFill>
                  <a:srgbClr val="FF0000"/>
                </a:solidFill>
              </a:rPr>
              <a:t> </a:t>
            </a:r>
            <a:r>
              <a:rPr lang="en-US" altLang="zh-CN" sz="1687" b="1" dirty="0" smtClean="0">
                <a:solidFill>
                  <a:srgbClr val="FF0000"/>
                </a:solidFill>
              </a:rPr>
              <a:t>by</a:t>
            </a:r>
            <a:r>
              <a:rPr lang="zh-CN" altLang="en-US" sz="1687" b="1" dirty="0" smtClean="0">
                <a:solidFill>
                  <a:srgbClr val="FF0000"/>
                </a:solidFill>
              </a:rPr>
              <a:t> </a:t>
            </a:r>
            <a:r>
              <a:rPr lang="en-US" altLang="zh-CN" sz="1687" b="1" dirty="0" smtClean="0">
                <a:solidFill>
                  <a:srgbClr val="FF0000"/>
                </a:solidFill>
              </a:rPr>
              <a:t>PRL</a:t>
            </a:r>
            <a:endParaRPr lang="is-IS" altLang="zh-CN" sz="1687" b="1" dirty="0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372" y="6423512"/>
            <a:ext cx="1447800" cy="152400"/>
          </a:xfrm>
          <a:prstGeom prst="rect">
            <a:avLst/>
          </a:prstGeom>
        </p:spPr>
      </p:pic>
      <p:pic>
        <p:nvPicPr>
          <p:cNvPr id="11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664" y="3356992"/>
            <a:ext cx="4252320" cy="297525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4427984" y="3356992"/>
                <a:ext cx="4202510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kumimoji="1" lang="en-US" altLang="zh-CN" dirty="0" smtClean="0"/>
                  <a:t>ST</a:t>
                </a:r>
                <a:r>
                  <a:rPr kumimoji="1" lang="zh-CN" altLang="en-US" dirty="0" smtClean="0"/>
                  <a:t> </a:t>
                </a:r>
                <a:r>
                  <a:rPr kumimoji="1" lang="en-US" altLang="zh-CN" dirty="0"/>
                  <a:t>modes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of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i="1">
                            <a:latin typeface="Cambria Math"/>
                            <a:sym typeface="Calibri" panose="020F0502020204030204" pitchFamily="34" charset="0"/>
                          </a:rPr>
                          <m:t>𝛬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𝑐</m:t>
                        </m:r>
                      </m:sub>
                      <m:sup>
                        <m:r>
                          <a:rPr lang="en-US" altLang="zh-CN"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altLang="zh-CN" dirty="0">
                    <a:cs typeface="Arial" panose="020B0604020202020204" pitchFamily="34" charset="0"/>
                    <a:sym typeface="Symbol" panose="05050102010706020507" charset="0"/>
                  </a:rPr>
                  <a:t>→</a:t>
                </a:r>
                <a:r>
                  <a:rPr lang="en-US" altLang="zh-CN" i="1" dirty="0" err="1">
                    <a:latin typeface="Times New Roman" charset="0"/>
                    <a:ea typeface="Times New Roman" charset="0"/>
                    <a:cs typeface="Times New Roman" charset="0"/>
                    <a:sym typeface="Symbol" panose="05050102010706020507" charset="0"/>
                  </a:rPr>
                  <a:t>p</a:t>
                </a:r>
                <a:r>
                  <a:rPr lang="en-US" altLang="zh-CN" i="1" dirty="0" err="1">
                    <a:latin typeface="Symbol" panose="05050102010706020507" charset="0"/>
                    <a:cs typeface="Arial" panose="020B0604020202020204" pitchFamily="34" charset="0"/>
                    <a:sym typeface="Symbol" panose="05050102010706020507" charset="0"/>
                  </a:rPr>
                  <a:t>K</a:t>
                </a:r>
                <a:r>
                  <a:rPr lang="en-US" altLang="zh-CN" baseline="30000" dirty="0">
                    <a:latin typeface="Symbol" panose="05050102010706020507" charset="0"/>
                    <a:cs typeface="Arial" panose="020B0604020202020204" pitchFamily="34" charset="0"/>
                    <a:sym typeface="Symbol" panose="05050102010706020507" charset="0"/>
                  </a:rPr>
                  <a:t>-</a:t>
                </a:r>
                <a:r>
                  <a:rPr lang="en-US" altLang="zh-CN" dirty="0">
                    <a:latin typeface="Symbol" panose="05050102010706020507" charset="0"/>
                    <a:cs typeface="Arial" panose="020B0604020202020204" pitchFamily="34" charset="0"/>
                    <a:sym typeface="Symbol" panose="05050102010706020507" charset="0"/>
                  </a:rPr>
                  <a:t>p</a:t>
                </a:r>
                <a:r>
                  <a:rPr lang="en-US" altLang="zh-CN" baseline="30000" dirty="0">
                    <a:latin typeface="Symbol" panose="05050102010706020507" charset="0"/>
                    <a:cs typeface="Arial" panose="020B0604020202020204" pitchFamily="34" charset="0"/>
                    <a:sym typeface="Symbol" panose="05050102010706020507" charset="0"/>
                  </a:rPr>
                  <a:t>+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and</a:t>
                </a:r>
                <a:r>
                  <a:rPr kumimoji="1" lang="zh-CN" altLang="en-US" dirty="0"/>
                  <a:t> </a:t>
                </a:r>
                <a:r>
                  <a:rPr lang="en-US" altLang="zh-CN" i="1" dirty="0">
                    <a:latin typeface="Times New Roman" charset="0"/>
                    <a:ea typeface="Times New Roman" charset="0"/>
                    <a:cs typeface="Times New Roman" charset="0"/>
                    <a:sym typeface="Symbol" panose="05050102010706020507" charset="0"/>
                  </a:rPr>
                  <a:t>p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charset="0"/>
                            <a:sym typeface="Calibri" panose="020F0502020204030204" pitchFamily="34" charset="0"/>
                          </a:rPr>
                          <m:t>𝐾</m:t>
                        </m:r>
                      </m:e>
                      <m:sub>
                        <m:r>
                          <a:rPr lang="en-US" altLang="zh-CN" i="1">
                            <a:latin typeface="Cambria Math" charset="0"/>
                            <a:sym typeface="Calibri" panose="020F0502020204030204" pitchFamily="34" charset="0"/>
                          </a:rPr>
                          <m:t>𝑠</m:t>
                        </m:r>
                      </m:sub>
                      <m:sup>
                        <m:r>
                          <a:rPr lang="en-US" altLang="zh-CN" i="1">
                            <a:latin typeface="Cambria Math" charset="0"/>
                            <a:sym typeface="Calibri" panose="020F0502020204030204" pitchFamily="34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kumimoji="1" lang="en-US" altLang="zh-CN" dirty="0"/>
                  <a:t>,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to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measure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the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 smtClean="0"/>
                  <a:t>probability</a:t>
                </a:r>
                <a:r>
                  <a:rPr kumimoji="1" lang="zh-CN" altLang="en-US" dirty="0" smtClean="0"/>
                  <a:t> </a:t>
                </a:r>
                <a:r>
                  <a:rPr kumimoji="1" lang="en-US" altLang="zh-CN" dirty="0"/>
                  <a:t>of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 smtClean="0"/>
                  <a:t>finding</a:t>
                </a:r>
                <a:r>
                  <a:rPr kumimoji="1" lang="zh-CN" altLang="en-US" dirty="0" smtClean="0"/>
                  <a:t> </a:t>
                </a:r>
                <a:r>
                  <a:rPr kumimoji="1" lang="en-US" altLang="zh-CN" dirty="0"/>
                  <a:t>a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charset="0"/>
                      </a:rPr>
                      <m:t>𝛬</m:t>
                    </m:r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in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the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final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 smtClean="0"/>
                  <a:t>states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kumimoji="1" lang="en-US" altLang="zh-CN" dirty="0" smtClean="0"/>
                  <a:t>Data-driven</a:t>
                </a:r>
                <a:r>
                  <a:rPr kumimoji="1" lang="zh-CN" altLang="en-US" dirty="0" smtClean="0"/>
                  <a:t> </a:t>
                </a:r>
                <a:r>
                  <a:rPr kumimoji="1" lang="en-US" altLang="zh-CN" dirty="0" smtClean="0"/>
                  <a:t>(</a:t>
                </a:r>
                <a:r>
                  <a:rPr kumimoji="1" lang="hr-HR" altLang="zh-CN" dirty="0"/>
                  <a:t>𝑝−|𝑐𝑜𝑠𝜃|</a:t>
                </a:r>
                <a:r>
                  <a:rPr kumimoji="1" lang="en-US" altLang="zh-CN" dirty="0" smtClean="0"/>
                  <a:t>)</a:t>
                </a:r>
                <a:r>
                  <a:rPr kumimoji="1" lang="zh-CN" altLang="en-US" dirty="0" smtClean="0"/>
                  <a:t> </a:t>
                </a:r>
                <a:r>
                  <a:rPr kumimoji="1" lang="en-US" altLang="zh-CN" dirty="0" smtClean="0"/>
                  <a:t>2D</a:t>
                </a:r>
                <a:r>
                  <a:rPr kumimoji="1" lang="zh-CN" altLang="en-US" dirty="0" smtClean="0"/>
                  <a:t> </a:t>
                </a:r>
                <a:r>
                  <a:rPr kumimoji="1" lang="en-US" altLang="zh-CN" dirty="0"/>
                  <a:t>efficiency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correction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using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several</a:t>
                </a:r>
                <a:r>
                  <a:rPr kumimoji="1" lang="zh-CN" altLang="en-US" dirty="0"/>
                  <a:t> </a:t>
                </a:r>
                <a14:m>
                  <m:oMath xmlns:m="http://schemas.openxmlformats.org/officeDocument/2006/math">
                    <m:r>
                      <a:rPr lang="zh-CN" altLang="en-US" i="1">
                        <a:latin typeface="Cambria Math" charset="0"/>
                        <a:ea typeface="Times New Roman" charset="0"/>
                        <a:cs typeface="Times New Roman" charset="0"/>
                        <a:sym typeface="Calibri" panose="020F0502020204030204" pitchFamily="34" charset="0"/>
                      </a:rPr>
                      <m:t>𝛬</m:t>
                    </m:r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control</a:t>
                </a:r>
                <a:r>
                  <a:rPr kumimoji="1" lang="zh-CN" altLang="en-US" dirty="0"/>
                  <a:t> </a:t>
                </a:r>
                <a:r>
                  <a:rPr kumimoji="1" lang="en-US" altLang="zh-CN" dirty="0" smtClean="0"/>
                  <a:t>samples</a:t>
                </a:r>
                <a:endParaRPr kumimoji="1" lang="hr-HR" altLang="zh-CN" dirty="0"/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984" y="3356992"/>
                <a:ext cx="4202510" cy="1754326"/>
              </a:xfrm>
              <a:prstGeom prst="rect">
                <a:avLst/>
              </a:prstGeom>
              <a:blipFill rotWithShape="0">
                <a:blip r:embed="rId6"/>
                <a:stretch>
                  <a:fillRect l="-870" t="-2787" b="-5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469221" y="5085184"/>
                <a:ext cx="4039953" cy="3773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srgbClr val="0033CC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ℬ</m:t>
                    </m:r>
                    <m:d>
                      <m:dPr>
                        <m:ctrlPr>
                          <a:rPr lang="en-US" altLang="zh-CN" i="1">
                            <a:solidFill>
                              <a:srgbClr val="0033CC"/>
                            </a:solidFill>
                            <a:effectLst>
                              <a:outerShdw blurRad="38100" dist="38100" dir="2700000" algn="tl">
                                <a:srgbClr val="C0C0C0"/>
                              </a:outerShdw>
                            </a:effectLst>
                            <a:latin typeface="Cambria Math" charset="0"/>
                            <a:ea typeface="Cambria Math" panose="02040503050406030204" pitchFamily="18" charset="0"/>
                            <a:cs typeface="Arial" pitchFamily="34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i="1">
                                <a:solidFill>
                                  <a:srgbClr val="0033CC"/>
                                </a:solidFill>
                                <a:latin typeface="Cambria Math" charset="0"/>
                                <a:ea typeface="Adobe 楷体 Std R" pitchFamily="18" charset="-122"/>
                              </a:rPr>
                            </m:ctrlPr>
                          </m:sSubSupPr>
                          <m:e>
                            <m:r>
                              <a:rPr lang="el-GR" altLang="zh-CN" i="1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  <a:ea typeface="Adobe 楷体 Std R" pitchFamily="18" charset="-122"/>
                              </a:rPr>
                              <m:t>𝛬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  <a:ea typeface="Adobe 楷体 Std R" pitchFamily="18" charset="-122"/>
                              </a:rPr>
                              <m:t>𝐶</m:t>
                            </m:r>
                          </m:sub>
                          <m:sup>
                            <m:r>
                              <a:rPr lang="en-US" altLang="zh-CN" i="1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  <a:ea typeface="Adobe 楷体 Std R" pitchFamily="18" charset="-122"/>
                              </a:rPr>
                              <m:t>+</m:t>
                            </m:r>
                          </m:sup>
                        </m:sSubSup>
                        <m:r>
                          <a:rPr lang="en-US" altLang="zh-CN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ea typeface="Adobe 楷体 Std R" pitchFamily="18" charset="-122"/>
                          </a:rPr>
                          <m:t>→</m:t>
                        </m:r>
                        <m:r>
                          <a:rPr lang="el-GR" altLang="zh-CN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ea typeface="Adobe 楷体 Std R" pitchFamily="18" charset="-122"/>
                          </a:rPr>
                          <m:t>𝛬</m:t>
                        </m:r>
                        <m:r>
                          <a:rPr lang="en-US" altLang="zh-CN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ea typeface="Adobe 楷体 Std R" pitchFamily="18" charset="-122"/>
                          </a:rPr>
                          <m:t>+</m:t>
                        </m:r>
                        <m:r>
                          <a:rPr lang="en-US" altLang="zh-CN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  <a:ea typeface="Adobe 楷体 Std R" pitchFamily="18" charset="-122"/>
                          </a:rPr>
                          <m:t>𝑋</m:t>
                        </m:r>
                      </m:e>
                    </m:d>
                    <m:r>
                      <a:rPr lang="en-US" altLang="zh-CN">
                        <a:solidFill>
                          <a:srgbClr val="0033CC"/>
                        </a:solidFill>
                        <a:latin typeface="Cambria Math" charset="0"/>
                        <a:ea typeface="Adobe 楷体 Std R" pitchFamily="18" charset="-122"/>
                      </a:rPr>
                      <m:t>=</m:t>
                    </m:r>
                    <m:sSubSup>
                      <m:sSubSupPr>
                        <m:ctrlPr>
                          <a:rPr lang="en-US" altLang="zh-CN" i="1">
                            <a:solidFill>
                              <a:srgbClr val="0033CC"/>
                            </a:solidFill>
                            <a:latin typeface="Cambria Math" charset="0"/>
                            <a:sym typeface="+mn-ea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solidFill>
                              <a:srgbClr val="0033CC"/>
                            </a:solidFill>
                            <a:latin typeface="Cambria Math" charset="0"/>
                            <a:sym typeface="+mn-ea"/>
                          </a:rPr>
                          <m:t>(</m:t>
                        </m:r>
                        <m:r>
                          <a:rPr lang="en-US" altLang="zh-CN" i="1">
                            <a:solidFill>
                              <a:srgbClr val="0033CC"/>
                            </a:solidFill>
                            <a:latin typeface="Cambria Math" charset="0"/>
                            <a:sym typeface="+mn-ea"/>
                          </a:rPr>
                          <m:t>38.2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0033CC"/>
                            </a:solidFill>
                            <a:latin typeface="Cambria Math" charset="0"/>
                            <a:sym typeface="+mn-ea"/>
                          </a:rPr>
                          <m:t>−2.2</m:t>
                        </m:r>
                      </m:sub>
                      <m:sup>
                        <m:r>
                          <a:rPr lang="en-US" altLang="zh-CN" i="1">
                            <a:solidFill>
                              <a:srgbClr val="0033CC"/>
                            </a:solidFill>
                            <a:latin typeface="Cambria Math" charset="0"/>
                            <a:sym typeface="+mn-ea"/>
                          </a:rPr>
                          <m:t>+2.8</m:t>
                        </m:r>
                      </m:sup>
                    </m:sSubSup>
                    <m:r>
                      <a:rPr lang="en-US" altLang="zh-CN" i="1">
                        <a:solidFill>
                          <a:srgbClr val="0033CC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±</m:t>
                    </m:r>
                    <m:r>
                      <a:rPr lang="en-US" altLang="zh-CN" i="1">
                        <a:solidFill>
                          <a:srgbClr val="0033CC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mbria Math" charset="0"/>
                        <a:ea typeface="Cambria Math" panose="02040503050406030204" pitchFamily="18" charset="0"/>
                        <a:cs typeface="Arial" pitchFamily="34" charset="0"/>
                      </a:rPr>
                      <m:t>0.8)%</m:t>
                    </m:r>
                  </m:oMath>
                </a14:m>
                <a:endParaRPr lang="en-US" altLang="zh-CN" dirty="0">
                  <a:solidFill>
                    <a:srgbClr val="0033CC"/>
                  </a:solidFill>
                  <a:sym typeface="+mn-ea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9221" y="5085184"/>
                <a:ext cx="4039953" cy="377347"/>
              </a:xfrm>
              <a:prstGeom prst="rect">
                <a:avLst/>
              </a:prstGeom>
              <a:blipFill rotWithShape="0">
                <a:blip r:embed="rId7"/>
                <a:stretch>
                  <a:fillRect l="-1056" t="-3226" b="-24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464496" y="5462531"/>
                <a:ext cx="4572000" cy="93051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285736" lvl="1" indent="0">
                  <a:buNone/>
                </a:pPr>
                <a:r>
                  <a:rPr lang="en-US" altLang="zh-CN" dirty="0">
                    <a:ea typeface="LingWai SC Medium" charset="-122"/>
                    <a:cs typeface="LingWai SC Medium" charset="-122"/>
                  </a:rPr>
                  <a:t>indicates</a:t>
                </a:r>
                <a:r>
                  <a:rPr lang="zh-CN" altLang="en-US" dirty="0">
                    <a:ea typeface="LingWai SC Medium" charset="-122"/>
                    <a:cs typeface="LingWai SC Medium" charset="-122"/>
                  </a:rPr>
                  <a:t> </a:t>
                </a:r>
                <a:r>
                  <a:rPr lang="en-US" altLang="zh-CN" dirty="0">
                    <a:ea typeface="LingWai SC Medium" charset="-122"/>
                    <a:cs typeface="LingWai SC Medium" charset="-122"/>
                  </a:rPr>
                  <a:t>~1/3</a:t>
                </a:r>
                <a:r>
                  <a:rPr lang="zh-CN" altLang="en-US" dirty="0">
                    <a:ea typeface="LingWai SC Medium" charset="-122"/>
                    <a:cs typeface="LingWai SC Medium" charset="-122"/>
                  </a:rPr>
                  <a:t> </a:t>
                </a:r>
                <a:r>
                  <a:rPr lang="en-US" altLang="zh-CN" dirty="0">
                    <a:ea typeface="LingWai SC Medium" charset="-122"/>
                    <a:cs typeface="LingWai SC Medium" charset="-122"/>
                  </a:rPr>
                  <a:t>BFs</a:t>
                </a:r>
                <a:r>
                  <a:rPr lang="zh-CN" altLang="en-US" dirty="0">
                    <a:ea typeface="LingWai SC Medium" charset="-122"/>
                    <a:cs typeface="LingWai SC Medium" charset="-122"/>
                  </a:rPr>
                  <a:t> </a:t>
                </a:r>
                <a:r>
                  <a:rPr lang="en-US" altLang="zh-CN" dirty="0">
                    <a:ea typeface="LingWai SC Medium" charset="-122"/>
                    <a:cs typeface="LingWai SC Medium" charset="-122"/>
                  </a:rPr>
                  <a:t>are</a:t>
                </a:r>
                <a:r>
                  <a:rPr lang="zh-CN" altLang="en-US" dirty="0">
                    <a:ea typeface="LingWai SC Medium" charset="-122"/>
                    <a:cs typeface="LingWai SC Medium" charset="-122"/>
                  </a:rPr>
                  <a:t> </a:t>
                </a:r>
                <a:r>
                  <a:rPr lang="en-US" altLang="zh-CN" dirty="0" smtClean="0">
                    <a:ea typeface="LingWai SC Medium" charset="-122"/>
                    <a:cs typeface="LingWai SC Medium" charset="-122"/>
                  </a:rPr>
                  <a:t>unknown</a:t>
                </a:r>
                <a:endParaRPr lang="en-US" altLang="zh-CN" dirty="0">
                  <a:ea typeface="LingWai SC Medium" charset="-122"/>
                  <a:cs typeface="LingWai SC Medium" charset="-122"/>
                </a:endParaRPr>
              </a:p>
              <a:p>
                <a:pPr marL="285750" indent="-285750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i="1" smtClean="0">
                        <a:solidFill>
                          <a:srgbClr val="0033CC"/>
                        </a:solidFill>
                        <a:latin typeface="Cambria Math" charset="0"/>
                        <a:ea typeface="LingWai SC Medium" charset="-122"/>
                        <a:cs typeface="LingWai SC Medium" charset="-122"/>
                      </a:rPr>
                      <m:t>A</m:t>
                    </m:r>
                    <m:r>
                      <m:rPr>
                        <m:sty m:val="p"/>
                      </m:rPr>
                      <a:rPr lang="en-US" altLang="zh-CN" i="1" baseline="-25000">
                        <a:solidFill>
                          <a:srgbClr val="0033CC"/>
                        </a:solidFill>
                        <a:latin typeface="Cambria Math" charset="0"/>
                        <a:ea typeface="Adobe 楷体 Std R" pitchFamily="18" charset="-122"/>
                      </a:rPr>
                      <m:t>cp</m:t>
                    </m:r>
                    <m:sSubSup>
                      <m:sSubSupPr>
                        <m:ctrlPr>
                          <a:rPr lang="en-US" altLang="zh-CN" i="1">
                            <a:solidFill>
                              <a:srgbClr val="0033CC"/>
                            </a:solidFill>
                            <a:latin typeface="Cambria Math" charset="0"/>
                            <a:sym typeface="+mn-ea"/>
                          </a:rPr>
                        </m:ctrlPr>
                      </m:sSubSupPr>
                      <m:e>
                        <m:r>
                          <a:rPr lang="en-US" altLang="zh-CN" i="1">
                            <a:solidFill>
                              <a:srgbClr val="0033CC"/>
                            </a:solidFill>
                            <a:latin typeface="Cambria Math" charset="0"/>
                            <a:sym typeface="+mn-ea"/>
                          </a:rPr>
                          <m:t>=(2.1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0033CC"/>
                            </a:solidFill>
                            <a:latin typeface="Cambria Math" charset="0"/>
                            <a:sym typeface="+mn-ea"/>
                          </a:rPr>
                          <m:t>−6.6</m:t>
                        </m:r>
                      </m:sub>
                      <m:sup>
                        <m:r>
                          <a:rPr lang="en-US" altLang="zh-CN" i="1">
                            <a:solidFill>
                              <a:srgbClr val="0033CC"/>
                            </a:solidFill>
                            <a:latin typeface="Cambria Math" charset="0"/>
                            <a:sym typeface="+mn-ea"/>
                          </a:rPr>
                          <m:t>+7.0</m:t>
                        </m:r>
                      </m:sup>
                    </m:sSubSup>
                    <m:r>
                      <m:rPr>
                        <m:nor/>
                      </m:rPr>
                      <a:rPr lang="en-US" altLang="zh-CN" dirty="0">
                        <a:solidFill>
                          <a:srgbClr val="0033CC"/>
                        </a:solidFill>
                        <a:sym typeface="Symbol" panose="05050102010706020507" charset="0"/>
                      </a:rPr>
                      <m:t>1.4</m:t>
                    </m:r>
                    <m:r>
                      <m:rPr>
                        <m:nor/>
                      </m:rPr>
                      <a:rPr lang="en-US" altLang="zh-CN" dirty="0">
                        <a:solidFill>
                          <a:srgbClr val="0033CC"/>
                        </a:solidFill>
                        <a:sym typeface="+mn-ea"/>
                      </a:rPr>
                      <m:t>)%</m:t>
                    </m:r>
                  </m:oMath>
                </a14:m>
                <a:endParaRPr lang="en-US" altLang="zh-CN" dirty="0">
                  <a:solidFill>
                    <a:srgbClr val="0033CC"/>
                  </a:solidFill>
                  <a:sym typeface="+mn-ea"/>
                </a:endParaRPr>
              </a:p>
              <a:p>
                <a:pPr marL="285736" lvl="1" indent="0">
                  <a:buNone/>
                </a:pPr>
                <a:r>
                  <a:rPr lang="en-US" altLang="zh-CN" dirty="0">
                    <a:sym typeface="+mn-ea"/>
                  </a:rPr>
                  <a:t>(No</a:t>
                </a:r>
                <a:r>
                  <a:rPr lang="zh-CN" altLang="en-US" dirty="0">
                    <a:sym typeface="+mn-ea"/>
                  </a:rPr>
                  <a:t> </a:t>
                </a:r>
                <a:r>
                  <a:rPr lang="en-US" altLang="zh-CN" dirty="0">
                    <a:sym typeface="+mn-ea"/>
                  </a:rPr>
                  <a:t>CPV</a:t>
                </a:r>
                <a:r>
                  <a:rPr lang="zh-CN" altLang="en-US" dirty="0">
                    <a:sym typeface="+mn-ea"/>
                  </a:rPr>
                  <a:t> </a:t>
                </a:r>
                <a:r>
                  <a:rPr lang="en-US" altLang="zh-CN" dirty="0">
                    <a:sym typeface="+mn-ea"/>
                  </a:rPr>
                  <a:t>is</a:t>
                </a:r>
                <a:r>
                  <a:rPr lang="zh-CN" altLang="en-US" dirty="0">
                    <a:sym typeface="+mn-ea"/>
                  </a:rPr>
                  <a:t> </a:t>
                </a:r>
                <a:r>
                  <a:rPr lang="en-US" altLang="zh-CN" dirty="0">
                    <a:sym typeface="+mn-ea"/>
                  </a:rPr>
                  <a:t>observed.)</a:t>
                </a:r>
                <a:endParaRPr kumimoji="1" lang="en-US" altLang="zh-CN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4496" y="5462531"/>
                <a:ext cx="4572000" cy="930511"/>
              </a:xfrm>
              <a:prstGeom prst="rect">
                <a:avLst/>
              </a:prstGeom>
              <a:blipFill rotWithShape="0">
                <a:blip r:embed="rId8"/>
                <a:stretch>
                  <a:fillRect l="-800" t="-2614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490017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July 30, 2018, Weihai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标题 2"/>
              <p:cNvSpPr>
                <a:spLocks noGrp="1"/>
              </p:cNvSpPr>
              <p:nvPr>
                <p:ph type="title"/>
              </p:nvPr>
            </p:nvSpPr>
            <p:spPr>
              <a:xfrm>
                <a:off x="971600" y="14809"/>
                <a:ext cx="7516534" cy="1135813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altLang="zh-CN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The</a:t>
                </a:r>
                <a:r>
                  <a:rPr lang="zh-CN" altLang="en-US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 </a:t>
                </a:r>
                <a:r>
                  <a:rPr lang="en-US" altLang="zh-CN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inclusive</a:t>
                </a:r>
                <a:r>
                  <a:rPr lang="zh-CN" altLang="en-US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 </a:t>
                </a:r>
                <a:r>
                  <a:rPr lang="en-US" altLang="zh-CN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channel</a:t>
                </a:r>
                <a:r>
                  <a:rPr lang="zh-CN" altLang="en-US" dirty="0" smtClean="0">
                    <a:solidFill>
                      <a:schemeClr val="tx1"/>
                    </a:solidFill>
                    <a:sym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b="0" i="1">
                            <a:solidFill>
                              <a:schemeClr val="tx1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𝛬</m:t>
                        </m:r>
                      </m:e>
                      <m:sub>
                        <m:r>
                          <a:rPr lang="en-US" altLang="zh-CN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libri" panose="020F0502020204030204" pitchFamily="34" charset="0"/>
                          </a:rPr>
                          <m:t>𝑐</m:t>
                        </m:r>
                      </m:sub>
                      <m:sup>
                        <m:r>
                          <a:rPr lang="en-US" altLang="zh-CN" b="0">
                            <a:solidFill>
                              <a:schemeClr val="tx1"/>
                            </a:solidFill>
                            <a:latin typeface="Cambria Math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zh-CN" altLang="en-US" dirty="0" smtClean="0">
                    <a:solidFill>
                      <a:schemeClr val="tx1"/>
                    </a:solidFill>
                  </a:rPr>
                  <a:t>→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 dirty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kumimoji="1" lang="en-US" altLang="zh-CN" b="0" i="1" dirty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kumimoji="1" lang="en-US" altLang="zh-CN" b="0" i="1" dirty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dirty="0" smtClean="0">
                    <a:solidFill>
                      <a:schemeClr val="tx1"/>
                    </a:solidFill>
                  </a:rPr>
                  <a:t>+X</a:t>
                </a:r>
                <a:endParaRPr kumimoji="1"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标题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71600" y="14809"/>
                <a:ext cx="7516534" cy="1135813"/>
              </a:xfrm>
              <a:blipFill rotWithShape="0">
                <a:blip r:embed="rId2"/>
                <a:stretch>
                  <a:fillRect l="-162" r="-81" b="-3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696" y="908720"/>
            <a:ext cx="8719792" cy="37473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80" y="4509120"/>
            <a:ext cx="5889496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30055"/>
      </p:ext>
    </p:extLst>
  </p:cSld>
  <p:clrMapOvr>
    <a:masterClrMapping/>
  </p:clrMapOvr>
  <p:transition>
    <p:dissolv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olidFill>
                  <a:srgbClr val="FFFFFF">
                    <a:lumMod val="65000"/>
                  </a:srgbClr>
                </a:solidFill>
              </a:rPr>
              <a:t>July 30, 2018, Weihai</a:t>
            </a:r>
            <a:endParaRPr lang="en-US" altLang="zh-CN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A8874-ED4A-4EC3-85F4-6C08755B3D65}" type="slidenum">
              <a:rPr lang="en-US" altLang="zh-CN" smtClean="0">
                <a:solidFill>
                  <a:prstClr val="black"/>
                </a:solidFill>
              </a:rPr>
              <a:pPr/>
              <a:t>48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673442" y="14809"/>
            <a:ext cx="7886700" cy="750149"/>
          </a:xfrm>
        </p:spPr>
        <p:txBody>
          <a:bodyPr>
            <a:noAutofit/>
          </a:bodyPr>
          <a:lstStyle/>
          <a:p>
            <a:r>
              <a:rPr kumimoji="1" lang="en-US" altLang="zh-CN" sz="3375" b="1" dirty="0"/>
              <a:t>The</a:t>
            </a:r>
            <a:r>
              <a:rPr kumimoji="1" lang="zh-CN" altLang="en-US" sz="3375" b="1" dirty="0"/>
              <a:t> </a:t>
            </a:r>
            <a:r>
              <a:rPr kumimoji="1" lang="en-US" altLang="zh-CN" sz="3375" b="1" dirty="0"/>
              <a:t>cross-section</a:t>
            </a:r>
            <a:r>
              <a:rPr kumimoji="1" lang="zh-CN" altLang="en-US" sz="3375" b="1" dirty="0"/>
              <a:t> </a:t>
            </a:r>
            <a:r>
              <a:rPr kumimoji="1" lang="en-US" altLang="zh-CN" sz="3375" b="1" dirty="0"/>
              <a:t>of</a:t>
            </a:r>
            <a:r>
              <a:rPr kumimoji="1" lang="zh-CN" altLang="en-US" sz="3375" b="1" dirty="0"/>
              <a:t> </a:t>
            </a:r>
            <a:r>
              <a:rPr kumimoji="1" lang="en-US" altLang="zh-CN" sz="3375" b="1" dirty="0"/>
              <a:t>baryon</a:t>
            </a:r>
            <a:r>
              <a:rPr kumimoji="1" lang="zh-CN" altLang="en-US" sz="3375" b="1" dirty="0"/>
              <a:t> </a:t>
            </a:r>
            <a:r>
              <a:rPr kumimoji="1" lang="en-US" altLang="zh-CN" sz="3375" b="1" dirty="0"/>
              <a:t>pair</a:t>
            </a:r>
            <a:r>
              <a:rPr kumimoji="1" lang="zh-CN" altLang="en-US" sz="3375" b="1" dirty="0"/>
              <a:t> 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863" y="745577"/>
            <a:ext cx="8813533" cy="20829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683" y="4585922"/>
            <a:ext cx="2321910" cy="2074397"/>
          </a:xfrm>
          <a:prstGeom prst="rect">
            <a:avLst/>
          </a:prstGeom>
        </p:spPr>
      </p:pic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79" y="3327232"/>
            <a:ext cx="5746956" cy="2633299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4693" y="2770802"/>
            <a:ext cx="2482372" cy="18207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959547" y="5638134"/>
            <a:ext cx="2017318" cy="308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1406" dirty="0">
                <a:latin typeface="Times New Roman" charset="0"/>
                <a:ea typeface="Times New Roman" charset="0"/>
                <a:cs typeface="Times New Roman" charset="0"/>
              </a:rPr>
              <a:t> </a:t>
            </a:r>
            <a:r>
              <a:rPr lang="is-IS" sz="1406" dirty="0">
                <a:latin typeface="Times New Roman" charset="0"/>
                <a:ea typeface="Times New Roman" charset="0"/>
                <a:cs typeface="Times New Roman" charset="0"/>
                <a:hlinkClick r:id="rId6"/>
              </a:rPr>
              <a:t>PRD97,032013(2018)</a:t>
            </a:r>
            <a:endParaRPr lang="en-US" sz="1406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47156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olidFill>
                  <a:srgbClr val="FFFFFF">
                    <a:lumMod val="65000"/>
                  </a:srgbClr>
                </a:solidFill>
              </a:rPr>
              <a:t>July 30, 2018, Weihai</a:t>
            </a:r>
            <a:endParaRPr lang="en-US" altLang="zh-CN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A8874-ED4A-4EC3-85F4-6C08755B3D65}" type="slidenum">
              <a:rPr lang="en-US" altLang="zh-CN" smtClean="0">
                <a:solidFill>
                  <a:prstClr val="black"/>
                </a:solidFill>
              </a:rPr>
              <a:pPr/>
              <a:t>49</a:t>
            </a:fld>
            <a:endParaRPr lang="en-US" altLang="zh-CN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标题 6"/>
              <p:cNvSpPr>
                <a:spLocks noGrp="1"/>
              </p:cNvSpPr>
              <p:nvPr>
                <p:ph type="title"/>
              </p:nvPr>
            </p:nvSpPr>
            <p:spPr>
              <a:ln w="12700">
                <a:miter lim="400000"/>
              </a:ln>
            </p:spPr>
            <p:txBody>
              <a:bodyPr lIns="45715" tIns="45715" rIns="45715" bIns="45715" anchor="ctr">
                <a:noAutofit/>
              </a:bodyPr>
              <a:lstStyle/>
              <a:p>
                <a:r>
                  <a:rPr kumimoji="1" lang="en-US" altLang="zh-CN" sz="3094" b="1" dirty="0"/>
                  <a:t>Study</a:t>
                </a:r>
                <a:r>
                  <a:rPr kumimoji="1" lang="zh-CN" altLang="en-US" sz="3094" b="1" dirty="0"/>
                  <a:t> </a:t>
                </a:r>
                <a:r>
                  <a:rPr kumimoji="1" lang="en-US" altLang="zh-CN" sz="3094" b="1" dirty="0"/>
                  <a:t>of</a:t>
                </a:r>
                <a:r>
                  <a:rPr kumimoji="1" lang="zh-CN" altLang="en-US" sz="3094" b="1" dirty="0"/>
                  <a:t> </a:t>
                </a:r>
                <a:r>
                  <a:rPr kumimoji="1" lang="en-US" altLang="zh-CN" sz="3094" b="1" dirty="0" err="1"/>
                  <a:t>e</a:t>
                </a:r>
                <a:r>
                  <a:rPr kumimoji="1" lang="en-US" altLang="zh-CN" sz="3094" b="1" baseline="30000" dirty="0" err="1"/>
                  <a:t>+</a:t>
                </a:r>
                <a:r>
                  <a:rPr kumimoji="1" lang="en-US" altLang="zh-CN" sz="3094" b="1" dirty="0" err="1"/>
                  <a:t>e</a:t>
                </a:r>
                <a:r>
                  <a:rPr kumimoji="1" lang="en-US" altLang="zh-CN" sz="3094" b="1" baseline="30000" dirty="0"/>
                  <a:t>-</a:t>
                </a:r>
                <a:r>
                  <a:rPr kumimoji="1" lang="zh-CN" altLang="en-US" sz="3094" b="1" dirty="0"/>
                  <a:t>→</a:t>
                </a:r>
                <a:r>
                  <a:rPr kumimoji="1" lang="en-US" altLang="zh-CN" sz="3094" b="1" dirty="0">
                    <a:sym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3094" b="1" i="1"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zh-CN" altLang="en-US" sz="3094" b="1">
                            <a:latin typeface="Cambria Math" charset="0"/>
                            <a:sym typeface="Calibri" panose="020F0502020204030204" pitchFamily="34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sz="3094" b="1">
                            <a:latin typeface="Cambria Math" charset="0"/>
                            <a:sym typeface="Calibri" panose="020F0502020204030204" pitchFamily="34" charset="0"/>
                          </a:rPr>
                          <m:t>c</m:t>
                        </m:r>
                      </m:sub>
                      <m:sup>
                        <m:r>
                          <a:rPr kumimoji="1" lang="en-US" altLang="zh-CN" sz="3094" b="1">
                            <a:latin typeface="Cambria Math" charset="0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kumimoji="1" lang="en-US" altLang="zh-CN" sz="3094" b="1" i="1">
                            <a:latin typeface="Cambria Math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zh-CN" altLang="en-US" sz="3094" b="1">
                            <a:latin typeface="Cambria Math" charset="0"/>
                            <a:sym typeface="Calibri" panose="020F0502020204030204" pitchFamily="34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sz="3094" b="1">
                            <a:latin typeface="Cambria Math" charset="0"/>
                            <a:sym typeface="Calibri" panose="020F0502020204030204" pitchFamily="34" charset="0"/>
                          </a:rPr>
                          <m:t>c</m:t>
                        </m:r>
                      </m:sub>
                      <m:sup>
                        <m:r>
                          <a:rPr kumimoji="1" lang="en-US" altLang="zh-CN" sz="3094" b="1">
                            <a:latin typeface="Cambria Math" charset="0"/>
                            <a:sym typeface="Calibri" panose="020F0502020204030204" pitchFamily="34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kumimoji="1" lang="zh-CN" altLang="en-US" sz="3094" b="1" dirty="0"/>
                  <a:t> </a:t>
                </a:r>
                <a:r>
                  <a:rPr kumimoji="1" lang="en-US" altLang="zh-CN" sz="3094" b="1" dirty="0"/>
                  <a:t>near</a:t>
                </a:r>
                <a:r>
                  <a:rPr kumimoji="1" lang="zh-CN" altLang="en-US" sz="3094" b="1" dirty="0"/>
                  <a:t> </a:t>
                </a:r>
                <a:r>
                  <a:rPr kumimoji="1" lang="en-US" altLang="zh-CN" sz="3094" b="1" dirty="0"/>
                  <a:t>threshold</a:t>
                </a:r>
                <a:endParaRPr kumimoji="1" lang="zh-CN" altLang="en-US" sz="3094" b="1" dirty="0"/>
              </a:p>
            </p:txBody>
          </p:sp>
        </mc:Choice>
        <mc:Fallback xmlns="">
          <p:sp>
            <p:nvSpPr>
              <p:cNvPr id="7" name="标题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 idx="4294967295"/>
              </p:nvPr>
            </p:nvSpPr>
            <p:spPr>
              <a:xfrm>
                <a:off x="1750938" y="24594"/>
                <a:ext cx="10152062" cy="1160463"/>
              </a:xfrm>
              <a:blipFill rotWithShape="0">
                <a:blip r:embed="rId2"/>
                <a:stretch>
                  <a:fillRect b="-894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/>
          <p:cNvSpPr txBox="1"/>
          <p:nvPr/>
        </p:nvSpPr>
        <p:spPr>
          <a:xfrm>
            <a:off x="6584584" y="832999"/>
            <a:ext cx="2386628" cy="3385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defTabSz="914353"/>
            <a:r>
              <a:rPr lang="is-IS" altLang="zh-CN" sz="1600" b="1">
                <a:solidFill>
                  <a:srgbClr val="FF0000"/>
                </a:solidFill>
              </a:rPr>
              <a:t>PRL </a:t>
            </a:r>
            <a:r>
              <a:rPr lang="is-IS" altLang="zh-CN" sz="1600" b="1" dirty="0">
                <a:solidFill>
                  <a:srgbClr val="FF0000"/>
                </a:solidFill>
              </a:rPr>
              <a:t>120, 132001 (</a:t>
            </a:r>
            <a:r>
              <a:rPr lang="is-IS" altLang="zh-CN" sz="1600" b="1">
                <a:solidFill>
                  <a:srgbClr val="FF0000"/>
                </a:solidFill>
              </a:rPr>
              <a:t>2018)</a:t>
            </a:r>
            <a:endParaRPr lang="is-IS" altLang="zh-CN" sz="1600" b="1" dirty="0">
              <a:solidFill>
                <a:srgbClr val="FF0000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487" y="4110647"/>
            <a:ext cx="3987943" cy="21678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9214" y="824725"/>
            <a:ext cx="5262979" cy="395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1969" i="1" dirty="0"/>
              <a:t>Combined</a:t>
            </a:r>
            <a:r>
              <a:rPr kumimoji="1" lang="zh-CN" altLang="en-US" sz="1969" i="1" dirty="0"/>
              <a:t> </a:t>
            </a:r>
            <a:r>
              <a:rPr kumimoji="1" lang="en-US" altLang="zh-CN" sz="1969" i="1" dirty="0"/>
              <a:t>analysis</a:t>
            </a:r>
            <a:r>
              <a:rPr kumimoji="1" lang="zh-CN" altLang="en-US" sz="1969" i="1" dirty="0"/>
              <a:t> </a:t>
            </a:r>
            <a:r>
              <a:rPr kumimoji="1" lang="en-US" altLang="zh-CN" sz="1969" i="1" dirty="0"/>
              <a:t>of</a:t>
            </a:r>
            <a:r>
              <a:rPr kumimoji="1" lang="zh-CN" altLang="en-US" sz="1969" i="1" dirty="0"/>
              <a:t> </a:t>
            </a:r>
            <a:r>
              <a:rPr kumimoji="1" lang="en-US" altLang="zh-CN" sz="1969" i="1" dirty="0"/>
              <a:t>10</a:t>
            </a:r>
            <a:r>
              <a:rPr kumimoji="1" lang="zh-CN" altLang="en-US" sz="1969" i="1" dirty="0"/>
              <a:t> </a:t>
            </a:r>
            <a:r>
              <a:rPr kumimoji="1" lang="en-US" altLang="zh-CN" sz="1969" i="1" dirty="0"/>
              <a:t>ST</a:t>
            </a:r>
            <a:r>
              <a:rPr kumimoji="1" lang="zh-CN" altLang="en-US" sz="1969" i="1" dirty="0"/>
              <a:t> </a:t>
            </a:r>
            <a:r>
              <a:rPr kumimoji="1" lang="en-US" altLang="zh-CN" sz="1969" i="1" dirty="0"/>
              <a:t>hadronic</a:t>
            </a:r>
            <a:r>
              <a:rPr kumimoji="1" lang="zh-CN" altLang="en-US" sz="1969" i="1" dirty="0"/>
              <a:t> </a:t>
            </a:r>
            <a:r>
              <a:rPr kumimoji="1" lang="en-US" altLang="zh-CN" sz="1969" i="1" dirty="0"/>
              <a:t>modes</a:t>
            </a:r>
            <a:endParaRPr kumimoji="1" lang="en-US" sz="1969" i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34" y="1245222"/>
            <a:ext cx="3687961" cy="245566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121496" y="1859451"/>
            <a:ext cx="1070865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r-IN" sz="1125" b="1" dirty="0"/>
              <a:t>45</a:t>
            </a:r>
            <a:r>
              <a:rPr lang="en-US" altLang="zh-CN" sz="1125" b="1" dirty="0"/>
              <a:t>7</a:t>
            </a:r>
            <a:r>
              <a:rPr lang="mr-IN" sz="1125" b="1" dirty="0"/>
              <a:t>5 </a:t>
            </a:r>
            <a:r>
              <a:rPr lang="mr-IN" sz="1125" b="1" dirty="0" err="1"/>
              <a:t>MeV</a:t>
            </a:r>
            <a:endParaRPr lang="en-US" sz="1125" b="1" dirty="0"/>
          </a:p>
        </p:txBody>
      </p:sp>
      <p:sp>
        <p:nvSpPr>
          <p:cNvPr id="19" name="Rectangle 18"/>
          <p:cNvSpPr/>
          <p:nvPr/>
        </p:nvSpPr>
        <p:spPr>
          <a:xfrm>
            <a:off x="1129118" y="3039063"/>
            <a:ext cx="1070865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r-IN" sz="1125" b="1" dirty="0"/>
              <a:t>45</a:t>
            </a:r>
            <a:r>
              <a:rPr lang="en-US" altLang="zh-CN" sz="1125" b="1" dirty="0"/>
              <a:t>90</a:t>
            </a:r>
            <a:r>
              <a:rPr lang="mr-IN" sz="1125" b="1" dirty="0"/>
              <a:t> </a:t>
            </a:r>
            <a:r>
              <a:rPr lang="mr-IN" sz="1125" b="1" dirty="0" err="1"/>
              <a:t>MeV</a:t>
            </a:r>
            <a:endParaRPr lang="en-US" sz="1125" b="1" dirty="0"/>
          </a:p>
        </p:txBody>
      </p:sp>
      <p:sp>
        <p:nvSpPr>
          <p:cNvPr id="20" name="Rectangle 19"/>
          <p:cNvSpPr/>
          <p:nvPr/>
        </p:nvSpPr>
        <p:spPr>
          <a:xfrm>
            <a:off x="2901189" y="1874559"/>
            <a:ext cx="1070865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r-IN" sz="1125" b="1" dirty="0"/>
              <a:t>45</a:t>
            </a:r>
            <a:r>
              <a:rPr lang="en-US" altLang="zh-CN" sz="1125" b="1" dirty="0"/>
              <a:t>80</a:t>
            </a:r>
            <a:r>
              <a:rPr lang="mr-IN" sz="1125" b="1" dirty="0"/>
              <a:t> </a:t>
            </a:r>
            <a:r>
              <a:rPr lang="mr-IN" sz="1125" b="1" dirty="0" err="1"/>
              <a:t>MeV</a:t>
            </a:r>
            <a:endParaRPr lang="en-US" sz="1125" b="1" dirty="0"/>
          </a:p>
        </p:txBody>
      </p:sp>
      <p:sp>
        <p:nvSpPr>
          <p:cNvPr id="21" name="Rectangle 20"/>
          <p:cNvSpPr/>
          <p:nvPr/>
        </p:nvSpPr>
        <p:spPr>
          <a:xfrm>
            <a:off x="2944198" y="3023956"/>
            <a:ext cx="1070865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r-IN" sz="1125" b="1" dirty="0"/>
              <a:t>4</a:t>
            </a:r>
            <a:r>
              <a:rPr lang="en-US" altLang="zh-CN" sz="1125" b="1" dirty="0"/>
              <a:t>600</a:t>
            </a:r>
            <a:r>
              <a:rPr lang="mr-IN" sz="1125" b="1" dirty="0"/>
              <a:t> </a:t>
            </a:r>
            <a:r>
              <a:rPr lang="mr-IN" sz="1125" b="1" dirty="0" err="1"/>
              <a:t>MeV</a:t>
            </a:r>
            <a:endParaRPr lang="en-US" sz="1125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207041" y="1129509"/>
                <a:ext cx="798360" cy="3086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406" i="1" u="sng">
                          <a:latin typeface="Cambria Math" charset="0"/>
                        </a:rPr>
                        <m:t>𝑝</m:t>
                      </m:r>
                      <m:sSup>
                        <m:sSupPr>
                          <m:ctrlPr>
                            <a:rPr kumimoji="1" lang="en-US" altLang="zh-CN" sz="1406" i="1" u="sng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kumimoji="1" lang="en-US" altLang="zh-CN" sz="1406" i="1" u="sng">
                              <a:latin typeface="Cambria Math" charset="0"/>
                            </a:rPr>
                            <m:t>𝐾</m:t>
                          </m:r>
                        </m:e>
                        <m:sup>
                          <m:r>
                            <a:rPr kumimoji="1" lang="en-US" altLang="zh-CN" sz="1406" i="1" u="sng">
                              <a:latin typeface="Cambria Math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sz="1406" i="1" u="sng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kumimoji="1" lang="en-US" altLang="zh-CN" sz="1406" i="1" u="sng">
                              <a:latin typeface="Cambria Math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zh-CN" sz="1406" i="1" u="sng">
                              <a:latin typeface="Cambria Math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en-US" sz="1406" i="1" u="sng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59" y="1606413"/>
                <a:ext cx="1054327" cy="400110"/>
              </a:xfrm>
              <a:prstGeom prst="rect">
                <a:avLst/>
              </a:prstGeom>
              <a:blipFill rotWithShape="0">
                <a:blip r:embed="rId5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7531" y="1201253"/>
            <a:ext cx="3653027" cy="261346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9059" y="3796985"/>
            <a:ext cx="3252760" cy="277111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141097" y="3793713"/>
            <a:ext cx="2785137" cy="4819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1266" u="sng" dirty="0"/>
              <a:t>Belle's</a:t>
            </a:r>
            <a:r>
              <a:rPr kumimoji="1" lang="zh-CN" altLang="en-US" sz="1266" u="sng" dirty="0"/>
              <a:t> </a:t>
            </a:r>
            <a:r>
              <a:rPr kumimoji="1" lang="en-US" altLang="zh-CN" sz="1266" u="sng" dirty="0"/>
              <a:t>leftmost</a:t>
            </a:r>
            <a:r>
              <a:rPr kumimoji="1" lang="zh-CN" altLang="en-US" sz="1266" u="sng" dirty="0"/>
              <a:t> </a:t>
            </a:r>
            <a:r>
              <a:rPr kumimoji="1" lang="en-US" altLang="zh-CN" sz="1266" u="sng" dirty="0"/>
              <a:t>bin</a:t>
            </a:r>
            <a:r>
              <a:rPr kumimoji="1" lang="zh-CN" altLang="en-US" sz="1266" u="sng" dirty="0"/>
              <a:t> </a:t>
            </a:r>
            <a:r>
              <a:rPr kumimoji="1" lang="en-US" altLang="zh-CN" sz="1266" u="sng" dirty="0"/>
              <a:t>is</a:t>
            </a:r>
            <a:r>
              <a:rPr kumimoji="1" lang="zh-CN" altLang="en-US" sz="1266" u="sng" dirty="0"/>
              <a:t> </a:t>
            </a:r>
            <a:r>
              <a:rPr kumimoji="1" lang="en-US" altLang="zh-CN" sz="1266" u="sng" dirty="0"/>
              <a:t>corrected</a:t>
            </a:r>
            <a:r>
              <a:rPr kumimoji="1" lang="zh-CN" altLang="en-US" sz="1266" u="sng" dirty="0"/>
              <a:t> </a:t>
            </a:r>
            <a:r>
              <a:rPr kumimoji="1" lang="en-US" altLang="zh-CN" sz="1266" u="sng" dirty="0"/>
              <a:t>due</a:t>
            </a:r>
            <a:r>
              <a:rPr kumimoji="1" lang="zh-CN" altLang="en-US" sz="1266" u="sng" dirty="0"/>
              <a:t> </a:t>
            </a:r>
            <a:r>
              <a:rPr kumimoji="1" lang="en-US" altLang="zh-CN" sz="1266" u="sng" dirty="0"/>
              <a:t>to</a:t>
            </a:r>
            <a:r>
              <a:rPr kumimoji="1" lang="zh-CN" altLang="en-US" sz="1266" u="sng" dirty="0"/>
              <a:t> </a:t>
            </a:r>
            <a:r>
              <a:rPr kumimoji="1" lang="en-US" altLang="zh-CN" sz="1266" u="sng" dirty="0"/>
              <a:t>spanning</a:t>
            </a:r>
            <a:r>
              <a:rPr kumimoji="1" lang="zh-CN" altLang="en-US" sz="1266" u="sng" dirty="0"/>
              <a:t> </a:t>
            </a:r>
            <a:r>
              <a:rPr kumimoji="1" lang="en-US" altLang="zh-CN" sz="1266" u="sng" dirty="0"/>
              <a:t>below</a:t>
            </a:r>
            <a:r>
              <a:rPr kumimoji="1" lang="zh-CN" altLang="en-US" sz="1266" u="sng" dirty="0"/>
              <a:t> </a:t>
            </a:r>
            <a:r>
              <a:rPr kumimoji="1" lang="en-US" altLang="zh-CN" sz="1266" u="sng" dirty="0"/>
              <a:t>threshold</a:t>
            </a:r>
            <a:r>
              <a:rPr kumimoji="1" lang="zh-CN" altLang="en-US" sz="1266" u="sng" dirty="0"/>
              <a:t>  </a:t>
            </a:r>
            <a:endParaRPr kumimoji="1" lang="en-US" sz="1266" u="sng" dirty="0"/>
          </a:p>
        </p:txBody>
      </p:sp>
    </p:spTree>
    <p:extLst>
      <p:ext uri="{BB962C8B-B14F-4D97-AF65-F5344CB8AC3E}">
        <p14:creationId xmlns:p14="http://schemas.microsoft.com/office/powerpoint/2010/main" val="1454510336"/>
      </p:ext>
    </p:extLst>
  </p:cSld>
  <p:clrMapOvr>
    <a:masterClrMapping/>
  </p:clrMapOvr>
  <p:transition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页脚占位符 1"/>
          <p:cNvSpPr>
            <a:spLocks noGrp="1"/>
          </p:cNvSpPr>
          <p:nvPr>
            <p:ph type="ftr" sz="quarter" idx="11"/>
          </p:nvPr>
        </p:nvSpPr>
        <p:spPr>
          <a:xfrm>
            <a:off x="3124200" y="6597353"/>
            <a:ext cx="3392016" cy="313184"/>
          </a:xfrm>
        </p:spPr>
        <p:txBody>
          <a:bodyPr/>
          <a:lstStyle/>
          <a:p>
            <a:pPr>
              <a:defRPr/>
            </a:pPr>
            <a:r>
              <a:rPr lang="en-US" altLang="zh-CN" smtClean="0"/>
              <a:t>July 30, 2018, Weihai</a:t>
            </a:r>
            <a:endParaRPr lang="en-US" dirty="0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ln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zh-CN" sz="3200" b="1" dirty="0" smtClean="0">
                <a:solidFill>
                  <a:srgbClr val="0000FF"/>
                </a:solidFill>
              </a:rPr>
              <a:t>Features of the BEPC Energy Region</a:t>
            </a: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354234" y="908050"/>
            <a:ext cx="7967663" cy="20447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9" tIns="45714" rIns="91429" bIns="45714"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80000"/>
              <a:buFont typeface="Wingdings" pitchFamily="2" charset="2"/>
              <a:buChar char="§"/>
            </a:pPr>
            <a:r>
              <a:rPr lang="en-US" altLang="zh-CN" sz="2400" b="1" dirty="0"/>
              <a:t>Rich of</a:t>
            </a:r>
            <a:r>
              <a:rPr lang="en-US" altLang="zh-CN" sz="2400" b="1" dirty="0">
                <a:solidFill>
                  <a:srgbClr val="3333CC"/>
                </a:solidFill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resonances:</a:t>
            </a:r>
            <a:r>
              <a:rPr lang="en-US" altLang="zh-CN" sz="2400" b="1" dirty="0"/>
              <a:t> </a:t>
            </a:r>
            <a:r>
              <a:rPr lang="en-US" altLang="zh-CN" sz="2400" b="1" dirty="0" err="1" smtClean="0"/>
              <a:t>charmonia</a:t>
            </a:r>
            <a:r>
              <a:rPr lang="en-US" altLang="zh-CN" sz="2400" b="1" dirty="0" smtClean="0"/>
              <a:t>(-like) </a:t>
            </a:r>
            <a:r>
              <a:rPr lang="en-US" altLang="zh-CN" sz="2400" b="1" dirty="0"/>
              <a:t>and charmed </a:t>
            </a:r>
            <a:r>
              <a:rPr lang="en-US" altLang="zh-CN" sz="2400" b="1" dirty="0" smtClean="0"/>
              <a:t>hadrons</a:t>
            </a:r>
            <a:endParaRPr lang="en-US" altLang="zh-CN" sz="2400" b="1" dirty="0"/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SzPct val="80000"/>
              <a:buFont typeface="Wingdings" pitchFamily="2" charset="2"/>
              <a:buChar char="§"/>
            </a:pPr>
            <a:r>
              <a:rPr lang="en-US" altLang="zh-CN" sz="2400" b="1" dirty="0">
                <a:solidFill>
                  <a:srgbClr val="FF0000"/>
                </a:solidFill>
              </a:rPr>
              <a:t>Threshold</a:t>
            </a:r>
            <a:r>
              <a:rPr lang="en-US" altLang="zh-CN" sz="2400" b="1" dirty="0">
                <a:solidFill>
                  <a:srgbClr val="3333CC"/>
                </a:solidFill>
              </a:rPr>
              <a:t> </a:t>
            </a:r>
            <a:r>
              <a:rPr lang="en-US" altLang="zh-CN" sz="2400" b="1" dirty="0"/>
              <a:t>characteristics (pairs of </a:t>
            </a:r>
            <a:r>
              <a:rPr lang="en-US" altLang="zh-CN" sz="2400" b="1" dirty="0">
                <a:sym typeface="Symbol" pitchFamily="18" charset="2"/>
              </a:rPr>
              <a:t>, D, D</a:t>
            </a:r>
            <a:r>
              <a:rPr lang="en-US" altLang="zh-CN" sz="2400" b="1" baseline="-25000" dirty="0">
                <a:sym typeface="Symbol" pitchFamily="18" charset="2"/>
              </a:rPr>
              <a:t>s</a:t>
            </a:r>
            <a:r>
              <a:rPr lang="en-US" altLang="zh-CN" sz="2400" b="1" dirty="0">
                <a:sym typeface="Symbol" pitchFamily="18" charset="2"/>
              </a:rPr>
              <a:t>, </a:t>
            </a:r>
            <a:r>
              <a:rPr lang="en-US" altLang="zh-CN" sz="2400" b="1" dirty="0" err="1">
                <a:latin typeface="Times New Roman" charset="0"/>
                <a:ea typeface="Times New Roman" charset="0"/>
                <a:cs typeface="Times New Roman" charset="0"/>
                <a:sym typeface="Symbol"/>
              </a:rPr>
              <a:t>Λ</a:t>
            </a:r>
            <a:r>
              <a:rPr lang="en-US" altLang="zh-CN" sz="2400" b="1" baseline="-25000" dirty="0" err="1"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zh-CN" altLang="en-US" sz="2400" b="1" baseline="30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2400" b="1" dirty="0" smtClean="0">
                <a:sym typeface="Symbol" pitchFamily="18" charset="2"/>
              </a:rPr>
              <a:t>…)</a:t>
            </a:r>
            <a:endParaRPr lang="en-US" altLang="zh-CN" sz="2400" b="1" dirty="0"/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SzPct val="80000"/>
              <a:buFont typeface="Wingdings" pitchFamily="2" charset="2"/>
              <a:buChar char="§"/>
            </a:pPr>
            <a:r>
              <a:rPr lang="en-US" altLang="zh-CN" sz="2400" b="1" dirty="0">
                <a:solidFill>
                  <a:srgbClr val="FF0000"/>
                </a:solidFill>
              </a:rPr>
              <a:t>Transition between </a:t>
            </a:r>
            <a:r>
              <a:rPr lang="en-US" altLang="zh-CN" sz="2400" b="1" dirty="0"/>
              <a:t>smooth and resonances, perturbative and non-perturbative QCD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SzPct val="80000"/>
              <a:buFont typeface="Wingdings" pitchFamily="2" charset="2"/>
              <a:buChar char="§"/>
            </a:pPr>
            <a:r>
              <a:rPr lang="en-US" altLang="zh-CN" sz="2400" b="1" dirty="0"/>
              <a:t>Energy location of the</a:t>
            </a:r>
            <a:r>
              <a:rPr lang="en-US" altLang="zh-CN" sz="2400" b="1" dirty="0">
                <a:solidFill>
                  <a:srgbClr val="3333CC"/>
                </a:solidFill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new hadrons</a:t>
            </a:r>
            <a:r>
              <a:rPr lang="en-US" altLang="zh-CN" sz="2400" b="1" dirty="0">
                <a:solidFill>
                  <a:srgbClr val="3333CC"/>
                </a:solidFill>
              </a:rPr>
              <a:t>: </a:t>
            </a:r>
            <a:r>
              <a:rPr lang="en-US" altLang="zh-CN" sz="2400" b="1" dirty="0" err="1">
                <a:solidFill>
                  <a:srgbClr val="FF0000"/>
                </a:solidFill>
              </a:rPr>
              <a:t>glueballs</a:t>
            </a:r>
            <a:r>
              <a:rPr lang="en-US" altLang="zh-CN" sz="2400" b="1" dirty="0"/>
              <a:t>, </a:t>
            </a:r>
            <a:r>
              <a:rPr lang="en-US" altLang="zh-CN" sz="2400" b="1" dirty="0">
                <a:solidFill>
                  <a:srgbClr val="FF0000"/>
                </a:solidFill>
              </a:rPr>
              <a:t>hybrids, multi-quark states</a:t>
            </a:r>
            <a:endParaRPr lang="en-US" altLang="zh-CN" sz="2400" b="1" dirty="0">
              <a:solidFill>
                <a:srgbClr val="3333CC"/>
              </a:solidFill>
            </a:endParaRPr>
          </a:p>
        </p:txBody>
      </p:sp>
      <p:pic>
        <p:nvPicPr>
          <p:cNvPr id="7174" name="Picture 48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9"/>
          <a:stretch>
            <a:fillRect/>
          </a:stretch>
        </p:blipFill>
        <p:spPr bwMode="auto">
          <a:xfrm>
            <a:off x="250254" y="3140968"/>
            <a:ext cx="8401050" cy="345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Text Box 49"/>
          <p:cNvSpPr txBox="1">
            <a:spLocks noChangeArrowheads="1"/>
          </p:cNvSpPr>
          <p:nvPr/>
        </p:nvSpPr>
        <p:spPr bwMode="auto">
          <a:xfrm>
            <a:off x="5508054" y="5865813"/>
            <a:ext cx="1027113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rgbClr val="CC0000"/>
                </a:solidFill>
                <a:latin typeface="Times New Roman" pitchFamily="18" charset="0"/>
              </a:rPr>
              <a:t>The Y’s </a:t>
            </a:r>
          </a:p>
        </p:txBody>
      </p:sp>
      <p:sp>
        <p:nvSpPr>
          <p:cNvPr id="7176" name="Text Box 50"/>
          <p:cNvSpPr txBox="1">
            <a:spLocks noChangeArrowheads="1"/>
          </p:cNvSpPr>
          <p:nvPr/>
        </p:nvSpPr>
        <p:spPr bwMode="auto">
          <a:xfrm>
            <a:off x="7520210" y="3356992"/>
            <a:ext cx="801687" cy="461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b="0" dirty="0">
                <a:solidFill>
                  <a:srgbClr val="CC0000"/>
                </a:solidFill>
                <a:latin typeface="Times New Roman" pitchFamily="18" charset="0"/>
              </a:rPr>
              <a:t>PDG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275512" y="6597352"/>
            <a:ext cx="1905000" cy="288032"/>
          </a:xfrm>
        </p:spPr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32466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>
                <a:solidFill>
                  <a:srgbClr val="FFFFFF">
                    <a:lumMod val="65000"/>
                  </a:srgbClr>
                </a:solidFill>
              </a:rPr>
              <a:t>July 30, 2018, Weihai</a:t>
            </a:r>
            <a:endParaRPr lang="en-US" altLang="zh-CN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A8874-ED4A-4EC3-85F4-6C08755B3D65}" type="slidenum">
              <a:rPr lang="en-US" altLang="zh-CN" smtClean="0">
                <a:solidFill>
                  <a:prstClr val="black"/>
                </a:solidFill>
              </a:rPr>
              <a:pPr/>
              <a:t>50</a:t>
            </a:fld>
            <a:endParaRPr lang="en-US" altLang="zh-CN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标题 6"/>
              <p:cNvSpPr>
                <a:spLocks noGrp="1"/>
              </p:cNvSpPr>
              <p:nvPr>
                <p:ph type="title"/>
              </p:nvPr>
            </p:nvSpPr>
            <p:spPr>
              <a:xfrm>
                <a:off x="1212884" y="14809"/>
                <a:ext cx="6959516" cy="1135813"/>
              </a:xfrm>
            </p:spPr>
            <p:txBody>
              <a:bodyPr>
                <a:noAutofit/>
              </a:bodyPr>
              <a:lstStyle/>
              <a:p>
                <a:r>
                  <a:rPr kumimoji="1" lang="en-US" altLang="zh-CN" sz="2812" b="1" dirty="0">
                    <a:latin typeface="Times New Roman" charset="0"/>
                    <a:ea typeface="Times New Roman" charset="0"/>
                    <a:cs typeface="Times New Roman" charset="0"/>
                  </a:rPr>
                  <a:t>Angular</a:t>
                </a:r>
                <a:r>
                  <a:rPr kumimoji="1" lang="zh-CN" altLang="en-US" sz="2812" b="1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812" b="1" dirty="0">
                    <a:latin typeface="Times New Roman" charset="0"/>
                    <a:ea typeface="Times New Roman" charset="0"/>
                    <a:cs typeface="Times New Roman" charset="0"/>
                  </a:rPr>
                  <a:t>dependence</a:t>
                </a:r>
                <a:r>
                  <a:rPr kumimoji="1" lang="zh-CN" altLang="en-US" sz="2812" b="1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812" b="1" dirty="0">
                    <a:latin typeface="Times New Roman" charset="0"/>
                    <a:ea typeface="Times New Roman" charset="0"/>
                    <a:cs typeface="Times New Roman" charset="0"/>
                  </a:rPr>
                  <a:t>analysis</a:t>
                </a:r>
                <a:r>
                  <a:rPr kumimoji="1" lang="zh-CN" altLang="en-US" sz="2812" b="1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kumimoji="1" lang="en-US" altLang="zh-CN" sz="2812" b="1" dirty="0">
                    <a:latin typeface="Times New Roman" charset="0"/>
                    <a:ea typeface="Times New Roman" charset="0"/>
                    <a:cs typeface="Times New Roman" charset="0"/>
                  </a:rPr>
                  <a:t>of</a:t>
                </a:r>
                <a:r>
                  <a:rPr kumimoji="1" lang="zh-CN" altLang="en-US" sz="2812" b="1" dirty="0">
                    <a:latin typeface="Times New Roman" charset="0"/>
                    <a:ea typeface="Times New Roman" charset="0"/>
                    <a:cs typeface="Times New Roman" charset="0"/>
                  </a:rPr>
                  <a:t>  </a:t>
                </a:r>
                <a:r>
                  <a:rPr kumimoji="1" lang="en-US" altLang="zh-CN" sz="2812" b="1" dirty="0" err="1">
                    <a:latin typeface="Times New Roman" charset="0"/>
                    <a:ea typeface="Times New Roman" charset="0"/>
                    <a:cs typeface="Times New Roman" charset="0"/>
                  </a:rPr>
                  <a:t>e</a:t>
                </a:r>
                <a:r>
                  <a:rPr kumimoji="1" lang="en-US" altLang="zh-CN" sz="2812" b="1" baseline="30000" dirty="0" err="1">
                    <a:latin typeface="Times New Roman" charset="0"/>
                    <a:ea typeface="Times New Roman" charset="0"/>
                    <a:cs typeface="Times New Roman" charset="0"/>
                  </a:rPr>
                  <a:t>+</a:t>
                </a:r>
                <a:r>
                  <a:rPr kumimoji="1" lang="en-US" altLang="zh-CN" sz="2812" b="1" dirty="0" err="1">
                    <a:latin typeface="Times New Roman" charset="0"/>
                    <a:ea typeface="Times New Roman" charset="0"/>
                    <a:cs typeface="Times New Roman" charset="0"/>
                  </a:rPr>
                  <a:t>e</a:t>
                </a:r>
                <a:r>
                  <a:rPr kumimoji="1" lang="en-US" altLang="zh-CN" sz="2812" b="1" baseline="30000" dirty="0">
                    <a:latin typeface="Times New Roman" charset="0"/>
                    <a:ea typeface="Times New Roman" charset="0"/>
                    <a:cs typeface="Times New Roman" charset="0"/>
                  </a:rPr>
                  <a:t>-</a:t>
                </a:r>
                <a:r>
                  <a:rPr kumimoji="1" lang="zh-CN" altLang="en-US" sz="2812" b="1" dirty="0">
                    <a:latin typeface="Times New Roman" charset="0"/>
                    <a:ea typeface="Times New Roman" charset="0"/>
                    <a:cs typeface="Times New Roman" charset="0"/>
                  </a:rPr>
                  <a:t>→</a:t>
                </a:r>
                <a:r>
                  <a:rPr lang="en-US" altLang="zh-CN" sz="2812" b="1" dirty="0">
                    <a:latin typeface="Times New Roman" charset="0"/>
                    <a:ea typeface="Times New Roman" charset="0"/>
                    <a:cs typeface="Times New Roman" charset="0"/>
                    <a:sym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12" b="1" i="1"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2812" b="1" i="1"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2812" b="1" i="1"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812" b="1"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  <m:sSubSup>
                      <m:sSubSupPr>
                        <m:ctrlPr>
                          <a:rPr lang="en-US" altLang="zh-CN" sz="2812" b="1" i="1"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2812" b="1" i="1"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2812" b="1" i="1"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812" b="1"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lang="zh-CN" altLang="en-US" sz="2812" b="1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2812" b="1" dirty="0">
                    <a:latin typeface="Times New Roman" charset="0"/>
                    <a:ea typeface="Times New Roman" charset="0"/>
                    <a:cs typeface="Times New Roman" charset="0"/>
                  </a:rPr>
                  <a:t>near</a:t>
                </a:r>
                <a:r>
                  <a:rPr lang="zh-CN" altLang="en-US" sz="2812" b="1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altLang="zh-CN" sz="2812" b="1" dirty="0">
                    <a:latin typeface="Times New Roman" charset="0"/>
                    <a:ea typeface="Times New Roman" charset="0"/>
                    <a:cs typeface="Times New Roman" charset="0"/>
                  </a:rPr>
                  <a:t>threshold</a:t>
                </a:r>
                <a:endParaRPr kumimoji="1" lang="zh-CN" altLang="en-US" sz="2812" b="1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7" name="标题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212884" y="14809"/>
                <a:ext cx="6959516" cy="1135813"/>
              </a:xfrm>
              <a:blipFill rotWithShape="0">
                <a:blip r:embed="rId2"/>
                <a:stretch>
                  <a:fillRect l="-2364" b="-6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/>
          <p:cNvSpPr txBox="1"/>
          <p:nvPr/>
        </p:nvSpPr>
        <p:spPr>
          <a:xfrm>
            <a:off x="6584584" y="832999"/>
            <a:ext cx="2386628" cy="3385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defTabSz="914353"/>
            <a:r>
              <a:rPr lang="is-IS" altLang="zh-CN" sz="1600" b="1">
                <a:solidFill>
                  <a:srgbClr val="FF0000"/>
                </a:solidFill>
              </a:rPr>
              <a:t>PRL </a:t>
            </a:r>
            <a:r>
              <a:rPr lang="is-IS" altLang="zh-CN" sz="1600" b="1" dirty="0">
                <a:solidFill>
                  <a:srgbClr val="FF0000"/>
                </a:solidFill>
              </a:rPr>
              <a:t>120, 132001 (</a:t>
            </a:r>
            <a:r>
              <a:rPr lang="is-IS" altLang="zh-CN" sz="1600" b="1">
                <a:solidFill>
                  <a:srgbClr val="FF0000"/>
                </a:solidFill>
              </a:rPr>
              <a:t>2018)</a:t>
            </a:r>
            <a:endParaRPr lang="is-IS" altLang="zh-CN" sz="1600" b="1" dirty="0">
              <a:solidFill>
                <a:srgbClr val="FF0000"/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766" y="1196389"/>
            <a:ext cx="5719842" cy="187467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2399" y="1987412"/>
            <a:ext cx="3159598" cy="377349"/>
          </a:xfrm>
          <a:prstGeom prst="rect">
            <a:avLst/>
          </a:prstGeom>
          <a:ln w="34925">
            <a:noFill/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3622" y="3193790"/>
            <a:ext cx="5339336" cy="98375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文本占位符 3"/>
              <p:cNvSpPr>
                <a:spLocks noGrp="1"/>
              </p:cNvSpPr>
              <p:nvPr/>
            </p:nvSpPr>
            <p:spPr>
              <a:xfrm>
                <a:off x="323528" y="4149080"/>
                <a:ext cx="8424936" cy="2448272"/>
              </a:xfrm>
              <a:prstGeom prst="rect">
                <a:avLst/>
              </a:prstGeom>
            </p:spPr>
            <p:txBody>
              <a:bodyPr/>
              <a:lstStyle>
                <a:lvl1pPr marL="457200" indent="-457200" algn="l" defTabSz="914400" rtl="0" eaLnBrk="1" latinLnBrk="0" hangingPunct="1">
                  <a:spcBef>
                    <a:spcPct val="20000"/>
                  </a:spcBef>
                  <a:buClrTx/>
                  <a:buFont typeface="Wingdings" panose="05000000000000000000" pitchFamily="2" charset="2"/>
                  <a:buChar char="l"/>
                  <a:defRPr sz="32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Clr>
                    <a:srgbClr val="FF0000"/>
                  </a:buClr>
                  <a:buFont typeface="Wingdings" panose="05000000000000000000" pitchFamily="2" charset="2"/>
                  <a:buChar char="u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p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ü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ü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SzPct val="90000"/>
                </a:pPr>
                <a:r>
                  <a:rPr kumimoji="1" lang="en-US" altLang="zh-CN" sz="2000" b="0" dirty="0">
                    <a:solidFill>
                      <a:prstClr val="black"/>
                    </a:solidFill>
                  </a:rPr>
                  <a:t>One of the most basic observables that intimately related to </a:t>
                </a:r>
                <a:r>
                  <a:rPr kumimoji="1" lang="en-US" altLang="zh-CN" sz="2000" b="0" dirty="0">
                    <a:solidFill>
                      <a:srgbClr val="FF0000"/>
                    </a:solidFill>
                  </a:rPr>
                  <a:t>the internal structure </a:t>
                </a:r>
                <a:r>
                  <a:rPr kumimoji="1" lang="en-US" altLang="zh-CN" sz="2000" b="0" dirty="0">
                    <a:solidFill>
                      <a:prstClr val="black"/>
                    </a:solidFill>
                  </a:rPr>
                  <a:t>of the nucleon. </a:t>
                </a:r>
              </a:p>
              <a:p>
                <a:pPr>
                  <a:buSzPct val="90000"/>
                </a:pPr>
                <a:r>
                  <a:rPr lang="en-US" altLang="zh-CN" sz="2000" b="0" dirty="0">
                    <a:solidFill>
                      <a:prstClr val="black"/>
                    </a:solidFill>
                  </a:rPr>
                  <a:t>One of the most challenging questions in contemporary physics is why and how quarks are confined into hadrons. </a:t>
                </a:r>
              </a:p>
              <a:p>
                <a:pPr>
                  <a:buSzPct val="90000"/>
                </a:pPr>
                <a:r>
                  <a:rPr lang="en-US" altLang="zh-CN" sz="2000" b="0" dirty="0">
                    <a:solidFill>
                      <a:prstClr val="black"/>
                    </a:solidFill>
                  </a:rPr>
                  <a:t>The electromagnetic form factors (EMFFs) have been a powerful tool in understanding the structure of nucleons. </a:t>
                </a:r>
              </a:p>
              <a:p>
                <a:pPr>
                  <a:buSzPct val="90000"/>
                </a:pPr>
                <a:r>
                  <a:rPr lang="en-US" altLang="zh-CN" sz="2000" b="0" dirty="0">
                    <a:solidFill>
                      <a:prstClr val="black"/>
                    </a:solidFill>
                  </a:rPr>
                  <a:t>First</a:t>
                </a:r>
                <a:r>
                  <a:rPr lang="zh-CN" altLang="en-US" sz="2000" b="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CN" sz="2000" b="0" dirty="0">
                    <a:solidFill>
                      <a:prstClr val="black"/>
                    </a:solidFill>
                  </a:rPr>
                  <a:t>measurements</a:t>
                </a:r>
                <a:r>
                  <a:rPr lang="zh-CN" altLang="en-US" sz="2000" b="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CN" sz="2000" b="0" dirty="0">
                    <a:solidFill>
                      <a:prstClr val="black"/>
                    </a:solidFill>
                  </a:rPr>
                  <a:t>of</a:t>
                </a:r>
                <a:r>
                  <a:rPr lang="zh-CN" altLang="en-US" sz="2000" b="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CN" sz="2000" b="0" dirty="0">
                    <a:solidFill>
                      <a:prstClr val="black"/>
                    </a:solidFill>
                  </a:rPr>
                  <a:t>the</a:t>
                </a:r>
                <a:r>
                  <a:rPr lang="zh-CN" altLang="en-US" sz="2000" b="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CN" sz="2000" b="0" dirty="0">
                    <a:solidFill>
                      <a:prstClr val="black"/>
                    </a:solidFill>
                  </a:rPr>
                  <a:t>EMFFs</a:t>
                </a:r>
                <a:r>
                  <a:rPr lang="zh-CN" altLang="en-US" sz="2000" b="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CN" sz="2000" b="0" dirty="0">
                    <a:solidFill>
                      <a:prstClr val="black"/>
                    </a:solidFill>
                  </a:rPr>
                  <a:t>of</a:t>
                </a:r>
                <a:r>
                  <a:rPr lang="zh-CN" altLang="en-US" sz="2000" b="0" dirty="0">
                    <a:solidFill>
                      <a:prstClr val="black"/>
                    </a:solidFill>
                  </a:rPr>
                  <a:t> </a:t>
                </a:r>
                <a:r>
                  <a:rPr lang="en-US" altLang="zh-CN" sz="2000" b="0" dirty="0">
                    <a:solidFill>
                      <a:prstClr val="black"/>
                    </a:solidFill>
                  </a:rPr>
                  <a:t>the</a:t>
                </a:r>
                <a:r>
                  <a:rPr lang="zh-CN" altLang="en-US" sz="2000" b="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0" i="1"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2000" b="0" i="1"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𝛬</m:t>
                        </m:r>
                      </m:e>
                      <m:sub>
                        <m:r>
                          <a:rPr lang="en-US" altLang="zh-CN" sz="2000" b="0" i="1"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000" b="0">
                            <a:latin typeface="Cambria Math" charset="0"/>
                            <a:ea typeface="Times New Roman" charset="0"/>
                            <a:cs typeface="Times New Roman" charset="0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endParaRPr lang="en-US" altLang="zh-CN" sz="2000" b="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7" name="文本占位符 3"/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4149080"/>
                <a:ext cx="8424936" cy="2448272"/>
              </a:xfrm>
              <a:prstGeom prst="rect">
                <a:avLst/>
              </a:prstGeom>
              <a:blipFill rotWithShape="0">
                <a:blip r:embed="rId6"/>
                <a:stretch>
                  <a:fillRect l="-434" t="-1247" r="-1447" b="-3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849379" y="2350912"/>
            <a:ext cx="1070865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r-IN" sz="1125" b="1" dirty="0"/>
              <a:t>45</a:t>
            </a:r>
            <a:r>
              <a:rPr lang="en-US" altLang="zh-CN" sz="1125" b="1" dirty="0"/>
              <a:t>7</a:t>
            </a:r>
            <a:r>
              <a:rPr lang="mr-IN" sz="1125" b="1" dirty="0"/>
              <a:t>5 </a:t>
            </a:r>
            <a:r>
              <a:rPr lang="mr-IN" sz="1125" b="1" dirty="0" err="1"/>
              <a:t>MeV</a:t>
            </a:r>
            <a:endParaRPr lang="en-US" sz="1125" b="1" dirty="0"/>
          </a:p>
        </p:txBody>
      </p:sp>
      <p:sp>
        <p:nvSpPr>
          <p:cNvPr id="18" name="Rectangle 17"/>
          <p:cNvSpPr/>
          <p:nvPr/>
        </p:nvSpPr>
        <p:spPr>
          <a:xfrm>
            <a:off x="3612354" y="2337519"/>
            <a:ext cx="1070865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r-IN" sz="1125" b="1" dirty="0"/>
              <a:t>4</a:t>
            </a:r>
            <a:r>
              <a:rPr lang="en-US" altLang="zh-CN" sz="1125" b="1" dirty="0"/>
              <a:t>600</a:t>
            </a:r>
            <a:r>
              <a:rPr lang="mr-IN" sz="1125" b="1" dirty="0"/>
              <a:t> </a:t>
            </a:r>
            <a:r>
              <a:rPr lang="mr-IN" sz="1125" b="1" dirty="0" err="1"/>
              <a:t>MeV</a:t>
            </a:r>
            <a:endParaRPr lang="en-US" sz="1125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21550" y="988585"/>
            <a:ext cx="1705916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zh-CN" sz="1687" b="1" i="1" dirty="0"/>
              <a:t>combined</a:t>
            </a:r>
            <a:r>
              <a:rPr kumimoji="1" lang="zh-CN" altLang="en-US" sz="1687" b="1" i="1" dirty="0"/>
              <a:t> </a:t>
            </a:r>
            <a:r>
              <a:rPr kumimoji="1" lang="en-US" altLang="zh-CN" sz="1687" b="1" i="1" dirty="0"/>
              <a:t>data</a:t>
            </a:r>
            <a:endParaRPr kumimoji="1" lang="en-US" sz="1687" b="1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6615" y="1624266"/>
            <a:ext cx="2262682" cy="29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863351"/>
      </p:ext>
    </p:extLst>
  </p:cSld>
  <p:clrMapOvr>
    <a:masterClrMapping/>
  </p:clrMapOvr>
  <p:transition>
    <p:dissolv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395536" y="1052736"/>
            <a:ext cx="8280920" cy="5328592"/>
          </a:xfrm>
        </p:spPr>
        <p:txBody>
          <a:bodyPr>
            <a:normAutofit fontScale="92500" lnSpcReduction="20000"/>
          </a:bodyPr>
          <a:lstStyle/>
          <a:p>
            <a:pPr marL="342900" lvl="1" indent="-342900"/>
            <a:r>
              <a:rPr lang="en-US" altLang="zh-CN" sz="2800" b="1" dirty="0" smtClean="0"/>
              <a:t>Fruitful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results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with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large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varieties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of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physics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outputs</a:t>
            </a:r>
          </a:p>
          <a:p>
            <a:pPr marL="342900" lvl="1" indent="-342900"/>
            <a:r>
              <a:rPr lang="en-US" altLang="zh-CN" sz="2800" b="1" dirty="0" smtClean="0"/>
              <a:t>The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hadron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spectroscopy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and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exotics</a:t>
            </a:r>
          </a:p>
          <a:p>
            <a:pPr marL="643280" lvl="2" indent="-342900"/>
            <a:r>
              <a:rPr lang="en-US" altLang="zh-CN" sz="2400" dirty="0" smtClean="0"/>
              <a:t>X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states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between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1.8~1.9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GeV/c</a:t>
            </a:r>
            <a:r>
              <a:rPr lang="en-US" altLang="zh-CN" sz="2400" baseline="30000" dirty="0" smtClean="0"/>
              <a:t>2</a:t>
            </a:r>
          </a:p>
          <a:p>
            <a:pPr marL="643280" lvl="2" indent="-342900"/>
            <a:r>
              <a:rPr lang="en-US" altLang="zh-CN" sz="2400" dirty="0" err="1" smtClean="0"/>
              <a:t>Glueball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searches</a:t>
            </a:r>
          </a:p>
          <a:p>
            <a:pPr marL="643280" lvl="2" indent="-342900"/>
            <a:r>
              <a:rPr lang="en-US" altLang="zh-CN" sz="2400" dirty="0" smtClean="0"/>
              <a:t>Efforts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on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studies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on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the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strangeonium</a:t>
            </a:r>
            <a:r>
              <a:rPr lang="en-US" altLang="zh-CN" sz="2400" dirty="0" smtClean="0"/>
              <a:t>-(like)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and</a:t>
            </a:r>
            <a:r>
              <a:rPr lang="zh-CN" altLang="en-US" sz="2400" dirty="0" smtClean="0"/>
              <a:t> </a:t>
            </a:r>
            <a:r>
              <a:rPr lang="en-US" altLang="zh-CN" sz="2400" dirty="0" err="1"/>
              <a:t>c</a:t>
            </a:r>
            <a:r>
              <a:rPr lang="en-US" altLang="zh-CN" sz="2400" dirty="0" err="1" smtClean="0"/>
              <a:t>harmonium</a:t>
            </a:r>
            <a:r>
              <a:rPr lang="en-US" altLang="zh-CN" sz="2400" dirty="0" smtClean="0"/>
              <a:t>-(like)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states</a:t>
            </a:r>
          </a:p>
          <a:p>
            <a:pPr marL="342900" lvl="1" indent="-342900"/>
            <a:r>
              <a:rPr lang="en-US" altLang="zh-CN" sz="2800" b="1" dirty="0" smtClean="0"/>
              <a:t>Charmed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hadron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decays</a:t>
            </a:r>
          </a:p>
          <a:p>
            <a:pPr marL="643280" lvl="2" indent="-342900"/>
            <a:r>
              <a:rPr lang="en-US" altLang="zh-CN" sz="2200" dirty="0" smtClean="0"/>
              <a:t>Measurements </a:t>
            </a:r>
            <a:r>
              <a:rPr lang="en-US" altLang="zh-CN" sz="2200" dirty="0"/>
              <a:t>of decay constants </a:t>
            </a:r>
            <a:r>
              <a:rPr lang="en-US" altLang="zh-CN" sz="2200" dirty="0" err="1"/>
              <a:t>f</a:t>
            </a:r>
            <a:r>
              <a:rPr lang="en-US" altLang="zh-CN" sz="2200" baseline="-25000" dirty="0" err="1"/>
              <a:t>D</a:t>
            </a:r>
            <a:r>
              <a:rPr lang="en-US" altLang="zh-CN" sz="2200" baseline="-25000" dirty="0"/>
              <a:t>(s</a:t>
            </a:r>
            <a:r>
              <a:rPr lang="en-US" altLang="zh-CN" sz="2200" baseline="-25000" dirty="0" smtClean="0"/>
              <a:t>)+</a:t>
            </a:r>
            <a:r>
              <a:rPr lang="en-US" altLang="zh-CN" sz="2200" dirty="0" smtClean="0"/>
              <a:t> and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form factors</a:t>
            </a:r>
            <a:endParaRPr lang="en-US" altLang="zh-CN" sz="2200" dirty="0" smtClean="0"/>
          </a:p>
          <a:p>
            <a:pPr marL="643280" lvl="2" indent="-342900"/>
            <a:r>
              <a:rPr lang="en-US" altLang="zh-CN" sz="2200" dirty="0" smtClean="0"/>
              <a:t>Determinations </a:t>
            </a:r>
            <a:r>
              <a:rPr lang="en-US" altLang="zh-CN" sz="2200" dirty="0"/>
              <a:t>of |</a:t>
            </a:r>
            <a:r>
              <a:rPr lang="en-US" altLang="zh-CN" sz="2200" dirty="0" err="1"/>
              <a:t>V</a:t>
            </a:r>
            <a:r>
              <a:rPr lang="en-US" altLang="zh-CN" sz="2200" baseline="-25000" dirty="0" err="1"/>
              <a:t>cs</a:t>
            </a:r>
            <a:r>
              <a:rPr lang="en-US" altLang="zh-CN" sz="2200" baseline="-25000" dirty="0"/>
              <a:t>(d)</a:t>
            </a:r>
            <a:r>
              <a:rPr lang="en-US" altLang="zh-CN" sz="2200" dirty="0"/>
              <a:t>|: improved test on CKM matrix </a:t>
            </a:r>
            <a:r>
              <a:rPr lang="en-US" altLang="zh-CN" sz="2200" dirty="0" err="1"/>
              <a:t>unitarity</a:t>
            </a:r>
            <a:endParaRPr lang="en-US" altLang="zh-CN" sz="2200" b="1" dirty="0" smtClean="0"/>
          </a:p>
          <a:p>
            <a:pPr marL="643280" lvl="2" indent="-342900"/>
            <a:r>
              <a:rPr lang="en-US" altLang="zh-CN" sz="2400" dirty="0" smtClean="0"/>
              <a:t>Important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testes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on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non-perturbative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QCD</a:t>
            </a:r>
          </a:p>
          <a:p>
            <a:pPr marL="643280" lvl="2" indent="-342900"/>
            <a:r>
              <a:rPr lang="en-US" altLang="zh-CN" sz="2400" dirty="0" smtClean="0"/>
              <a:t>Significant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improvement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in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charmed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baryon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sector</a:t>
            </a:r>
            <a:endParaRPr lang="en-US" altLang="zh-CN" sz="2400" dirty="0" smtClean="0"/>
          </a:p>
          <a:p>
            <a:pPr marL="342900" lvl="1" indent="-342900"/>
            <a:r>
              <a:rPr lang="en-US" altLang="zh-CN" sz="2800" b="1" dirty="0" smtClean="0">
                <a:solidFill>
                  <a:srgbClr val="0033CC"/>
                </a:solidFill>
              </a:rPr>
              <a:t>Approved</a:t>
            </a:r>
            <a:r>
              <a:rPr lang="zh-CN" altLang="en-US" sz="2800" b="1" dirty="0" smtClean="0">
                <a:solidFill>
                  <a:srgbClr val="0033CC"/>
                </a:solidFill>
              </a:rPr>
              <a:t> </a:t>
            </a:r>
            <a:r>
              <a:rPr lang="en-US" altLang="zh-CN" sz="2800" b="1" dirty="0">
                <a:solidFill>
                  <a:srgbClr val="0033CC"/>
                </a:solidFill>
              </a:rPr>
              <a:t>f</a:t>
            </a:r>
            <a:r>
              <a:rPr lang="en-US" altLang="zh-CN" sz="2800" b="1" dirty="0" smtClean="0">
                <a:solidFill>
                  <a:srgbClr val="0033CC"/>
                </a:solidFill>
              </a:rPr>
              <a:t>uture</a:t>
            </a:r>
            <a:r>
              <a:rPr lang="zh-CN" altLang="en-US" sz="2800" b="1" dirty="0" smtClean="0">
                <a:solidFill>
                  <a:srgbClr val="0033CC"/>
                </a:solidFill>
              </a:rPr>
              <a:t> </a:t>
            </a:r>
            <a:r>
              <a:rPr lang="en-US" altLang="zh-CN" sz="2800" b="1" dirty="0" smtClean="0">
                <a:solidFill>
                  <a:srgbClr val="0033CC"/>
                </a:solidFill>
              </a:rPr>
              <a:t>BEPCII upgrade</a:t>
            </a:r>
          </a:p>
          <a:p>
            <a:pPr marL="666103" lvl="3" indent="-285750">
              <a:buFont typeface="Wingdings" pitchFamily="2" charset="2"/>
              <a:buChar char="ü"/>
            </a:pPr>
            <a:r>
              <a:rPr lang="en-US" altLang="zh-CN" sz="2200" b="1" dirty="0" smtClean="0"/>
              <a:t>Top up mode :</a:t>
            </a:r>
            <a:r>
              <a:rPr lang="zh-CN" altLang="en-US" sz="2200" b="1" dirty="0" smtClean="0"/>
              <a:t> </a:t>
            </a:r>
            <a:r>
              <a:rPr lang="en-US" altLang="zh-CN" sz="2200" b="1" dirty="0" smtClean="0"/>
              <a:t/>
            </a:r>
            <a:br>
              <a:rPr lang="en-US" altLang="zh-CN" sz="2200" b="1" dirty="0" smtClean="0"/>
            </a:br>
            <a:r>
              <a:rPr lang="en-US" altLang="zh-CN" sz="2200" dirty="0" smtClean="0"/>
              <a:t>30</a:t>
            </a:r>
            <a:r>
              <a:rPr lang="en-US" altLang="zh-CN" sz="2200" dirty="0" smtClean="0"/>
              <a:t>%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going-up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of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data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taking</a:t>
            </a:r>
            <a:r>
              <a:rPr lang="zh-CN" altLang="en-US" sz="2200" dirty="0" smtClean="0"/>
              <a:t> </a:t>
            </a:r>
            <a:r>
              <a:rPr lang="en-US" altLang="zh-CN" sz="2200" dirty="0" smtClean="0"/>
              <a:t>efficiency</a:t>
            </a:r>
            <a:endParaRPr lang="zh-CN" altLang="en-US" sz="2200" dirty="0" smtClean="0"/>
          </a:p>
          <a:p>
            <a:pPr marL="666103" lvl="3" indent="-285750">
              <a:buFont typeface="Wingdings" pitchFamily="2" charset="2"/>
              <a:buChar char="ü"/>
            </a:pPr>
            <a:r>
              <a:rPr lang="en-US" altLang="zh-CN" sz="2200" b="1" dirty="0" smtClean="0"/>
              <a:t>Increase</a:t>
            </a:r>
            <a:r>
              <a:rPr lang="zh-CN" altLang="en-US" sz="2200" b="1" dirty="0" smtClean="0"/>
              <a:t> </a:t>
            </a:r>
            <a:r>
              <a:rPr lang="en-US" altLang="zh-CN" sz="2200" b="1" dirty="0" smtClean="0"/>
              <a:t>the beam energy</a:t>
            </a:r>
            <a:r>
              <a:rPr lang="en-US" altLang="zh-CN" sz="2200" b="1" dirty="0" smtClean="0">
                <a:sym typeface="Wingdings" panose="05000000000000000000" pitchFamily="2" charset="2"/>
              </a:rPr>
              <a:t>:</a:t>
            </a:r>
            <a:r>
              <a:rPr lang="zh-CN" altLang="en-US" sz="2200" b="1" dirty="0" smtClean="0">
                <a:sym typeface="Wingdings" panose="05000000000000000000" pitchFamily="2" charset="2"/>
              </a:rPr>
              <a:t> </a:t>
            </a:r>
            <a:r>
              <a:rPr lang="en-US" altLang="zh-CN" sz="2200" b="1" dirty="0" smtClean="0">
                <a:sym typeface="Wingdings" panose="05000000000000000000" pitchFamily="2" charset="2"/>
              </a:rPr>
              <a:t/>
            </a:r>
            <a:br>
              <a:rPr lang="en-US" altLang="zh-CN" sz="2200" b="1" dirty="0" smtClean="0">
                <a:sym typeface="Wingdings" panose="05000000000000000000" pitchFamily="2" charset="2"/>
              </a:rPr>
            </a:br>
            <a:r>
              <a:rPr lang="en-US" altLang="zh-CN" sz="2200" dirty="0" smtClean="0">
                <a:solidFill>
                  <a:schemeClr val="tx1"/>
                </a:solidFill>
              </a:rPr>
              <a:t>4.6</a:t>
            </a:r>
            <a:r>
              <a:rPr lang="zh-CN" altLang="en-US" sz="2200" dirty="0" smtClean="0">
                <a:solidFill>
                  <a:schemeClr val="tx1"/>
                </a:solidFill>
              </a:rPr>
              <a:t> </a:t>
            </a:r>
            <a:r>
              <a:rPr lang="en-US" altLang="zh-CN" sz="2200" dirty="0">
                <a:solidFill>
                  <a:schemeClr val="tx1"/>
                </a:solidFill>
              </a:rPr>
              <a:t>GeV </a:t>
            </a:r>
            <a:r>
              <a:rPr lang="en-US" altLang="zh-CN" sz="220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zh-CN" altLang="en-US" sz="2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zh-CN" sz="2200" dirty="0">
                <a:solidFill>
                  <a:schemeClr val="tx1"/>
                </a:solidFill>
                <a:sym typeface="Wingdings" panose="05000000000000000000" pitchFamily="2" charset="2"/>
              </a:rPr>
              <a:t>4.7</a:t>
            </a:r>
            <a:r>
              <a:rPr lang="zh-CN" altLang="en-US" sz="2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zh-CN" sz="2200" dirty="0">
                <a:solidFill>
                  <a:schemeClr val="tx1"/>
                </a:solidFill>
                <a:sym typeface="Wingdings" panose="05000000000000000000" pitchFamily="2" charset="2"/>
              </a:rPr>
              <a:t>GeV</a:t>
            </a:r>
            <a:r>
              <a:rPr lang="zh-CN" altLang="en-US" sz="2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zh-CN" sz="2200" dirty="0">
                <a:solidFill>
                  <a:schemeClr val="tx1"/>
                </a:solidFill>
                <a:sym typeface="Wingdings" panose="05000000000000000000" pitchFamily="2" charset="2"/>
              </a:rPr>
              <a:t>(~2018</a:t>
            </a:r>
            <a:r>
              <a:rPr lang="zh-CN" altLang="en-US" sz="2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zh-CN" sz="2200" dirty="0">
                <a:solidFill>
                  <a:schemeClr val="tx1"/>
                </a:solidFill>
                <a:sym typeface="Wingdings" panose="05000000000000000000" pitchFamily="2" charset="2"/>
              </a:rPr>
              <a:t>summer)</a:t>
            </a:r>
            <a:r>
              <a:rPr lang="zh-CN" altLang="en-US" sz="2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zh-CN" sz="220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zh-CN" sz="2200" dirty="0">
                <a:solidFill>
                  <a:schemeClr val="tx1"/>
                </a:solidFill>
              </a:rPr>
              <a:t> 4.9 GeV</a:t>
            </a:r>
            <a:r>
              <a:rPr lang="zh-CN" altLang="en-US" sz="2200" dirty="0">
                <a:solidFill>
                  <a:schemeClr val="tx1"/>
                </a:solidFill>
              </a:rPr>
              <a:t> </a:t>
            </a:r>
            <a:r>
              <a:rPr lang="en-US" altLang="zh-CN" sz="2200" dirty="0">
                <a:solidFill>
                  <a:schemeClr val="tx1"/>
                </a:solidFill>
              </a:rPr>
              <a:t>(~2020)</a:t>
            </a:r>
            <a:endParaRPr lang="en-US" altLang="zh-CN" sz="2400" dirty="0" smtClean="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July 30, 2018, Weihai</a:t>
            </a:r>
            <a:endParaRPr lang="en-US" dirty="0"/>
          </a:p>
        </p:txBody>
      </p:sp>
      <p:sp>
        <p:nvSpPr>
          <p:cNvPr id="7" name="矩形 6"/>
          <p:cNvSpPr/>
          <p:nvPr/>
        </p:nvSpPr>
        <p:spPr>
          <a:xfrm>
            <a:off x="3604231" y="0"/>
            <a:ext cx="24096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" lvl="0" algn="ctr" defTabSz="321424">
              <a:spcBef>
                <a:spcPts val="492"/>
              </a:spcBef>
              <a:buSzPct val="100000"/>
            </a:pPr>
            <a:r>
              <a:rPr lang="en-US" altLang="zh-CN" sz="4000" b="1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  <a:sym typeface="Calibri"/>
              </a:rPr>
              <a:t>Summary</a:t>
            </a:r>
            <a:endParaRPr lang="en-US" altLang="zh-CN" sz="4000" b="1" kern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  <a:sym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57764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7" descr="纸袋"/>
          <p:cNvSpPr>
            <a:spLocks noChangeArrowheads="1" noChangeShapeType="1" noTextEdit="1"/>
          </p:cNvSpPr>
          <p:nvPr/>
        </p:nvSpPr>
        <p:spPr bwMode="auto">
          <a:xfrm>
            <a:off x="2143124" y="1700808"/>
            <a:ext cx="5453211" cy="30140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altLang="zh-CN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宋体"/>
                <a:ea typeface="宋体"/>
              </a:rPr>
              <a:t>Thank you!</a:t>
            </a:r>
          </a:p>
          <a:p>
            <a:pPr algn="ctr">
              <a:defRPr/>
            </a:pPr>
            <a:r>
              <a:rPr lang="zh-CN" altLang="en-US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宋体"/>
                <a:ea typeface="宋体"/>
              </a:rPr>
              <a:t>谢谢！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July 30, 2018, Weihai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39559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July 30, 2018, Weihai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649D3-C45C-41B8-9E23-6523DF9C5A3B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09800" y="24825"/>
            <a:ext cx="4980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Search for Z</a:t>
            </a:r>
            <a:r>
              <a:rPr lang="en-US" sz="32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at 2.125 GeV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3387" y="990600"/>
            <a:ext cx="4772025" cy="45551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34636" y="1295400"/>
            <a:ext cx="4038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 smtClean="0">
                <a:solidFill>
                  <a:srgbClr val="2A10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90% C.L. upper limits on the cross-section for Z</a:t>
            </a:r>
            <a:r>
              <a:rPr lang="en-US" altLang="zh-CN" sz="1600" baseline="-25000" dirty="0" smtClean="0">
                <a:solidFill>
                  <a:srgbClr val="2A10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US" altLang="zh-CN" sz="1600" dirty="0" smtClean="0">
                <a:solidFill>
                  <a:srgbClr val="2A10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production are determined.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1600" dirty="0">
              <a:solidFill>
                <a:srgbClr val="2A10E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1600" dirty="0" smtClean="0">
              <a:solidFill>
                <a:srgbClr val="2A10E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1600" dirty="0">
              <a:solidFill>
                <a:srgbClr val="2A10E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1600" dirty="0" smtClean="0">
              <a:solidFill>
                <a:srgbClr val="2A10E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 smtClean="0">
                <a:solidFill>
                  <a:srgbClr val="2A10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addition, the cross-sections of  </a:t>
            </a:r>
            <a:r>
              <a:rPr lang="en-US" altLang="zh-CN" sz="1600" dirty="0" err="1" smtClean="0">
                <a:solidFill>
                  <a:srgbClr val="2A10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1600" baseline="30000" dirty="0" err="1" smtClean="0">
                <a:solidFill>
                  <a:srgbClr val="2A10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1600" dirty="0" err="1" smtClean="0">
                <a:solidFill>
                  <a:srgbClr val="2A10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1600" baseline="30000" dirty="0" smtClean="0">
                <a:solidFill>
                  <a:srgbClr val="2A10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1600" dirty="0" smtClean="0">
                <a:solidFill>
                  <a:srgbClr val="2A10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l-GR" altLang="zh-CN" sz="1600" dirty="0" smtClean="0">
                <a:solidFill>
                  <a:srgbClr val="2A10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ϕπ</a:t>
            </a:r>
            <a:r>
              <a:rPr lang="en-US" altLang="zh-CN" sz="1600" baseline="30000" dirty="0" smtClean="0">
                <a:solidFill>
                  <a:srgbClr val="2A10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l-GR" altLang="zh-CN" sz="1600" dirty="0" smtClean="0">
                <a:solidFill>
                  <a:srgbClr val="2A10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altLang="zh-CN" sz="1600" baseline="30000" dirty="0" smtClean="0">
                <a:solidFill>
                  <a:srgbClr val="2A10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1600" dirty="0" smtClean="0">
                <a:solidFill>
                  <a:srgbClr val="2A10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CN" sz="1600" dirty="0" err="1" smtClean="0">
                <a:solidFill>
                  <a:srgbClr val="2A10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1600" baseline="30000" dirty="0" err="1" smtClean="0">
                <a:solidFill>
                  <a:srgbClr val="2A10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1600" dirty="0" err="1" smtClean="0">
                <a:solidFill>
                  <a:srgbClr val="2A10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1600" baseline="30000" dirty="0" smtClean="0">
                <a:solidFill>
                  <a:srgbClr val="2A10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1600" dirty="0" smtClean="0">
                <a:solidFill>
                  <a:srgbClr val="2A10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l-GR" altLang="zh-CN" sz="1600" dirty="0" smtClean="0">
                <a:solidFill>
                  <a:srgbClr val="2A10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ϕπ</a:t>
            </a:r>
            <a:r>
              <a:rPr lang="en-US" altLang="zh-CN" sz="1600" baseline="30000" dirty="0" smtClean="0">
                <a:solidFill>
                  <a:srgbClr val="2A10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l-GR" altLang="zh-CN" sz="1600" dirty="0" smtClean="0">
                <a:solidFill>
                  <a:srgbClr val="2A10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altLang="zh-CN" sz="1600" baseline="30000" dirty="0" smtClean="0">
                <a:solidFill>
                  <a:srgbClr val="2A10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altLang="zh-CN" sz="1600" dirty="0" smtClean="0">
                <a:solidFill>
                  <a:srgbClr val="2A10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2.125 GeV/c</a:t>
            </a:r>
            <a:r>
              <a:rPr lang="en-US" altLang="zh-CN" sz="1600" baseline="30000" dirty="0" smtClean="0">
                <a:solidFill>
                  <a:srgbClr val="2A10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600" dirty="0" smtClean="0">
                <a:solidFill>
                  <a:srgbClr val="2A10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measured to be (343.0±5.1±25.1) </a:t>
            </a:r>
            <a:r>
              <a:rPr lang="en-US" altLang="zh-CN" sz="1600" dirty="0" err="1" smtClean="0">
                <a:solidFill>
                  <a:srgbClr val="2A10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altLang="zh-CN" sz="1600" dirty="0" smtClean="0">
                <a:solidFill>
                  <a:srgbClr val="2A10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(208.3±7.6±13.5) </a:t>
            </a:r>
            <a:r>
              <a:rPr lang="en-US" altLang="zh-CN" sz="1600" dirty="0" err="1" smtClean="0">
                <a:solidFill>
                  <a:srgbClr val="2A10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r>
              <a:rPr lang="en-US" altLang="zh-CN" sz="1600" dirty="0" smtClean="0">
                <a:solidFill>
                  <a:srgbClr val="2A10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respectively.</a:t>
            </a:r>
            <a:endParaRPr lang="zh-CN" altLang="en-US" sz="1600" dirty="0">
              <a:solidFill>
                <a:srgbClr val="2A10E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0885" y="1898219"/>
            <a:ext cx="3667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assumptions of mass, width and J</a:t>
            </a:r>
            <a:r>
              <a:rPr lang="en-US" altLang="zh-CN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Z</a:t>
            </a:r>
            <a:r>
              <a:rPr lang="en-US" altLang="zh-CN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52899" y="680681"/>
            <a:ext cx="495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arXiv:1801.10384 (2018) submitted to PRL</a:t>
            </a:r>
            <a:endParaRPr lang="zh-CN" alt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6109" y="3810000"/>
            <a:ext cx="37762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charset="2"/>
              <a:buChar char="ü"/>
            </a:pPr>
            <a:r>
              <a:rPr lang="en-US" sz="1600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The cross-section for </a:t>
            </a:r>
            <a:r>
              <a:rPr lang="en-US" altLang="zh-CN" sz="1600" dirty="0" err="1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e</a:t>
            </a:r>
            <a:r>
              <a:rPr lang="en-US" altLang="zh-CN" sz="1600" baseline="30000" dirty="0" err="1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+</a:t>
            </a:r>
            <a:r>
              <a:rPr lang="en-US" altLang="zh-CN" sz="1600" dirty="0" err="1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e</a:t>
            </a:r>
            <a:r>
              <a:rPr lang="en-US" altLang="zh-CN" sz="1600" baseline="30000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-</a:t>
            </a:r>
            <a:r>
              <a:rPr lang="en-US" altLang="zh-CN" sz="1600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→</a:t>
            </a:r>
            <a:r>
              <a:rPr lang="el-GR" altLang="zh-CN" sz="1600" dirty="0" err="1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ϕπ</a:t>
            </a:r>
            <a:r>
              <a:rPr lang="en-US" altLang="zh-CN" sz="1600" baseline="30000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+</a:t>
            </a:r>
            <a:r>
              <a:rPr lang="el-GR" altLang="zh-CN" sz="1600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π</a:t>
            </a:r>
            <a:r>
              <a:rPr lang="en-US" altLang="zh-CN" sz="1600" baseline="30000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- </a:t>
            </a:r>
            <a:r>
              <a:rPr lang="en-US" altLang="zh-CN" sz="1600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slightly differs from previous measurements from </a:t>
            </a:r>
            <a:r>
              <a:rPr lang="en-US" altLang="zh-CN" sz="1600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BaBar</a:t>
            </a:r>
            <a:r>
              <a:rPr lang="en-US" altLang="zh-CN" sz="16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((510±50±21) </a:t>
            </a:r>
            <a:r>
              <a:rPr lang="en-US" altLang="zh-CN" sz="1600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pb</a:t>
            </a:r>
            <a:r>
              <a:rPr lang="en-US" altLang="zh-CN" sz="16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at 2.1125 GeV)</a:t>
            </a:r>
            <a:r>
              <a:rPr lang="en-US" altLang="zh-CN" sz="1600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and </a:t>
            </a:r>
            <a:r>
              <a:rPr lang="en-US" altLang="zh-CN" sz="16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Belle ((480±60±42) </a:t>
            </a:r>
            <a:r>
              <a:rPr lang="en-US" altLang="zh-CN" sz="1600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pb</a:t>
            </a:r>
            <a:r>
              <a:rPr lang="en-US" altLang="zh-CN" sz="16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at 2.1125 </a:t>
            </a:r>
            <a:r>
              <a:rPr lang="en-US" altLang="zh-CN" sz="16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GeV)</a:t>
            </a:r>
            <a:r>
              <a:rPr lang="en-US" altLang="zh-CN" sz="1600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measurements, but consistent within 3𝜎.  </a:t>
            </a:r>
          </a:p>
          <a:p>
            <a:pPr marL="285750" indent="-285750" algn="just">
              <a:buFont typeface="Wingdings" charset="2"/>
              <a:buChar char="ü"/>
            </a:pPr>
            <a:endParaRPr lang="en-US" sz="1600" dirty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 algn="just">
              <a:buFont typeface="Wingdings" charset="2"/>
              <a:buChar char="ü"/>
            </a:pPr>
            <a:r>
              <a:rPr lang="en-US" sz="1600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The cross-section </a:t>
            </a:r>
            <a:r>
              <a:rPr lang="en-US" sz="1600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for </a:t>
            </a:r>
            <a:r>
              <a:rPr lang="en-US" altLang="zh-CN" sz="1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1600" baseline="30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1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16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l-GR" altLang="zh-CN" sz="1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ϕπ</a:t>
            </a:r>
            <a:r>
              <a:rPr lang="en-US" altLang="zh-CN" sz="16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l-GR" altLang="zh-CN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altLang="zh-CN" sz="16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altLang="zh-CN" sz="1600" baseline="30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consistent with </a:t>
            </a:r>
            <a:r>
              <a:rPr lang="en-US" altLang="zh-CN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BaBar</a:t>
            </a:r>
            <a:r>
              <a:rPr lang="en-US" altLang="zh-CN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measurement </a:t>
            </a:r>
            <a:r>
              <a:rPr lang="en-US" altLang="zh-CN" sz="16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(195±50±14) </a:t>
            </a:r>
            <a:r>
              <a:rPr lang="en-US" altLang="zh-CN" sz="1600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pb</a:t>
            </a:r>
            <a:r>
              <a:rPr lang="en-US" altLang="zh-CN" sz="16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1600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within uncertainty.</a:t>
            </a:r>
            <a:endParaRPr lang="en-US" sz="1600" dirty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82193" y="5486400"/>
            <a:ext cx="48572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6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BaBar Collaboration Phys</a:t>
            </a:r>
            <a:r>
              <a:rPr lang="is-IS" sz="16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. Rev. D 86, 012008 (2012</a:t>
            </a:r>
            <a:r>
              <a:rPr lang="is-IS" sz="16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  <a:p>
            <a:endParaRPr lang="is-IS" sz="1600" b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16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BELLE Collaboration </a:t>
            </a:r>
            <a:r>
              <a:rPr lang="it-IT" sz="1600" b="1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Phys</a:t>
            </a:r>
            <a:r>
              <a:rPr lang="it-IT" sz="16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. Rev. D 80, 031101 (2009)</a:t>
            </a:r>
            <a:endParaRPr lang="en-US" sz="1600" b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91864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903658" y="1"/>
            <a:ext cx="7804547" cy="53112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152">
              <a:defRPr sz="6300">
                <a:latin typeface="Calibri"/>
                <a:ea typeface="Calibri"/>
                <a:cs typeface="Calibri"/>
                <a:sym typeface="Calibri"/>
              </a:defRPr>
            </a:lvl1pPr>
            <a:lvl2pPr algn="ctr" defTabSz="457152">
              <a:defRPr sz="6300">
                <a:latin typeface="Calibri"/>
                <a:ea typeface="Calibri"/>
                <a:cs typeface="Calibri"/>
                <a:sym typeface="Calibri"/>
              </a:defRPr>
            </a:lvl2pPr>
            <a:lvl3pPr algn="ctr" defTabSz="457152">
              <a:defRPr sz="6300">
                <a:latin typeface="Calibri"/>
                <a:ea typeface="Calibri"/>
                <a:cs typeface="Calibri"/>
                <a:sym typeface="Calibri"/>
              </a:defRPr>
            </a:lvl3pPr>
            <a:lvl4pPr algn="ctr" defTabSz="457152">
              <a:defRPr sz="6300">
                <a:latin typeface="Calibri"/>
                <a:ea typeface="Calibri"/>
                <a:cs typeface="Calibri"/>
                <a:sym typeface="Calibri"/>
              </a:defRPr>
            </a:lvl4pPr>
            <a:lvl5pPr algn="ctr" defTabSz="457152">
              <a:defRPr sz="6300">
                <a:latin typeface="Calibri"/>
                <a:ea typeface="Calibri"/>
                <a:cs typeface="Calibri"/>
                <a:sym typeface="Calibri"/>
              </a:defRPr>
            </a:lvl5pPr>
            <a:lvl6pPr algn="ctr" defTabSz="457152">
              <a:defRPr sz="6300">
                <a:latin typeface="Calibri"/>
                <a:ea typeface="Calibri"/>
                <a:cs typeface="Calibri"/>
                <a:sym typeface="Calibri"/>
              </a:defRPr>
            </a:lvl6pPr>
            <a:lvl7pPr algn="ctr" defTabSz="457152">
              <a:defRPr sz="6300">
                <a:latin typeface="Calibri"/>
                <a:ea typeface="Calibri"/>
                <a:cs typeface="Calibri"/>
                <a:sym typeface="Calibri"/>
              </a:defRPr>
            </a:lvl7pPr>
            <a:lvl8pPr algn="ctr" defTabSz="457152">
              <a:defRPr sz="6300">
                <a:latin typeface="Calibri"/>
                <a:ea typeface="Calibri"/>
                <a:cs typeface="Calibri"/>
                <a:sym typeface="Calibri"/>
              </a:defRPr>
            </a:lvl8pPr>
            <a:lvl9pPr algn="ctr" defTabSz="457152">
              <a:defRPr sz="63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altLang="zh-CN" sz="3797" b="1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379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Zc</a:t>
            </a:r>
            <a:r>
              <a:rPr lang="en-US" altLang="zh-CN" sz="379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Family at BESIII</a:t>
            </a:r>
            <a:endParaRPr lang="zh-CN" altLang="en-US" sz="3797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36" y="1403775"/>
            <a:ext cx="8735889" cy="4618414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0484" y="0"/>
            <a:ext cx="1275586" cy="1275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567424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1043608" y="0"/>
            <a:ext cx="7272808" cy="74968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152">
              <a:defRPr sz="6300">
                <a:latin typeface="Calibri"/>
                <a:ea typeface="Calibri"/>
                <a:cs typeface="Calibri"/>
                <a:sym typeface="Calibri"/>
              </a:defRPr>
            </a:lvl1pPr>
            <a:lvl2pPr algn="ctr" defTabSz="457152">
              <a:defRPr sz="6300">
                <a:latin typeface="Calibri"/>
                <a:ea typeface="Calibri"/>
                <a:cs typeface="Calibri"/>
                <a:sym typeface="Calibri"/>
              </a:defRPr>
            </a:lvl2pPr>
            <a:lvl3pPr algn="ctr" defTabSz="457152">
              <a:defRPr sz="6300">
                <a:latin typeface="Calibri"/>
                <a:ea typeface="Calibri"/>
                <a:cs typeface="Calibri"/>
                <a:sym typeface="Calibri"/>
              </a:defRPr>
            </a:lvl3pPr>
            <a:lvl4pPr algn="ctr" defTabSz="457152">
              <a:defRPr sz="6300">
                <a:latin typeface="Calibri"/>
                <a:ea typeface="Calibri"/>
                <a:cs typeface="Calibri"/>
                <a:sym typeface="Calibri"/>
              </a:defRPr>
            </a:lvl4pPr>
            <a:lvl5pPr algn="ctr" defTabSz="457152">
              <a:defRPr sz="6300">
                <a:latin typeface="Calibri"/>
                <a:ea typeface="Calibri"/>
                <a:cs typeface="Calibri"/>
                <a:sym typeface="Calibri"/>
              </a:defRPr>
            </a:lvl5pPr>
            <a:lvl6pPr algn="ctr" defTabSz="457152">
              <a:defRPr sz="6300">
                <a:latin typeface="Calibri"/>
                <a:ea typeface="Calibri"/>
                <a:cs typeface="Calibri"/>
                <a:sym typeface="Calibri"/>
              </a:defRPr>
            </a:lvl6pPr>
            <a:lvl7pPr algn="ctr" defTabSz="457152">
              <a:defRPr sz="6300">
                <a:latin typeface="Calibri"/>
                <a:ea typeface="Calibri"/>
                <a:cs typeface="Calibri"/>
                <a:sym typeface="Calibri"/>
              </a:defRPr>
            </a:lvl7pPr>
            <a:lvl8pPr algn="ctr" defTabSz="457152">
              <a:defRPr sz="6300">
                <a:latin typeface="Calibri"/>
                <a:ea typeface="Calibri"/>
                <a:cs typeface="Calibri"/>
                <a:sym typeface="Calibri"/>
              </a:defRPr>
            </a:lvl8pPr>
            <a:lvl9pPr algn="ctr" defTabSz="457152">
              <a:defRPr sz="63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Many</a:t>
            </a:r>
            <a:r>
              <a:rPr lang="zh-CN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charged </a:t>
            </a:r>
            <a:r>
              <a:rPr lang="en-US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harmonium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-like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states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531159" y="4726711"/>
            <a:ext cx="4391424" cy="1888502"/>
            <a:chOff x="4683520" y="1268760"/>
            <a:chExt cx="4391424" cy="1888502"/>
          </a:xfrm>
        </p:grpSpPr>
        <p:grpSp>
          <p:nvGrpSpPr>
            <p:cNvPr id="9" name="组合 16"/>
            <p:cNvGrpSpPr/>
            <p:nvPr/>
          </p:nvGrpSpPr>
          <p:grpSpPr>
            <a:xfrm>
              <a:off x="4683520" y="1268760"/>
              <a:ext cx="2984824" cy="1888502"/>
              <a:chOff x="4904252" y="836712"/>
              <a:chExt cx="2984824" cy="1888502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904252" y="853006"/>
                <a:ext cx="847577" cy="18722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699" r="-7131"/>
              <a:stretch/>
            </p:blipFill>
            <p:spPr bwMode="auto">
              <a:xfrm>
                <a:off x="5724100" y="836712"/>
                <a:ext cx="2164976" cy="18722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7452320" y="1794302"/>
                  <a:ext cx="16226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n-US" altLang="zh-CN" sz="1600" dirty="0" smtClean="0">
                      <a:solidFill>
                        <a:srgbClr val="000000"/>
                      </a:solidFill>
                      <a:latin typeface="Cambria Math"/>
                    </a:rPr>
                    <a:t>in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sz="1600" b="0" i="1" smtClean="0">
                              <a:solidFill>
                                <a:srgbClr val="000000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CN" sz="16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6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1600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CN" sz="16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6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</m:sup>
                      </m:sSup>
                      <m:r>
                        <a:rPr lang="en-US" altLang="zh-CN" sz="16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sSup>
                        <m:sSupPr>
                          <m:ctrlPr>
                            <a:rPr lang="en-US" altLang="zh-CN" sz="1600" b="0" i="1" smtClean="0">
                              <a:solidFill>
                                <a:srgbClr val="000000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zh-CN" altLang="en-US" sz="16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</m:e>
                        <m:sup>
                          <m:r>
                            <a:rPr lang="en-US" altLang="zh-CN" sz="16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</m:sup>
                      </m:sSup>
                      <m:r>
                        <a:rPr lang="en-US" altLang="zh-CN" sz="16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𝑍𝑐</m:t>
                      </m:r>
                    </m:oMath>
                  </a14:m>
                  <a:endParaRPr lang="zh-CN" altLang="en-US" sz="1600" i="1" dirty="0" smtClean="0">
                    <a:solidFill>
                      <a:srgbClr val="000000"/>
                    </a:solidFill>
                    <a:latin typeface="Cambria Math"/>
                  </a:endParaRP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52320" y="1794302"/>
                  <a:ext cx="1622624" cy="338554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l="-1873" t="-7143" b="-1964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7452320" y="2226350"/>
                  <a:ext cx="16226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n-US" altLang="zh-CN" sz="1600" dirty="0" smtClean="0">
                      <a:solidFill>
                        <a:srgbClr val="000000"/>
                      </a:solidFill>
                      <a:latin typeface="Cambria Math"/>
                    </a:rPr>
                    <a:t>in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sz="1600" b="0" i="1" smtClean="0">
                              <a:solidFill>
                                <a:srgbClr val="000000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CN" sz="16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6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1600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CN" sz="16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6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</m:sup>
                      </m:sSup>
                      <m:r>
                        <a:rPr lang="en-US" altLang="zh-CN" sz="16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sSup>
                        <m:sSupPr>
                          <m:ctrlPr>
                            <a:rPr lang="en-US" altLang="zh-CN" sz="1600" b="0" i="1" smtClean="0">
                              <a:solidFill>
                                <a:srgbClr val="000000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zh-CN" altLang="en-US" sz="16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</m:e>
                        <m:sup>
                          <m:r>
                            <a:rPr lang="en-US" altLang="zh-CN" sz="16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</m:sup>
                      </m:sSup>
                      <m:r>
                        <a:rPr lang="en-US" altLang="zh-CN" sz="16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𝑍𝑐</m:t>
                      </m:r>
                    </m:oMath>
                  </a14:m>
                  <a:endParaRPr lang="zh-CN" altLang="en-US" sz="1600" i="1" dirty="0" smtClean="0">
                    <a:solidFill>
                      <a:srgbClr val="000000"/>
                    </a:solidFill>
                    <a:latin typeface="Cambria Math"/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52320" y="2226350"/>
                  <a:ext cx="1622624" cy="338554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l="-1873" t="-7143" b="-1964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矩形 18"/>
                <p:cNvSpPr/>
                <p:nvPr/>
              </p:nvSpPr>
              <p:spPr>
                <a:xfrm>
                  <a:off x="7541748" y="2756684"/>
                  <a:ext cx="1342291" cy="35965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1600" dirty="0" smtClean="0">
                      <a:solidFill>
                        <a:srgbClr val="000000"/>
                      </a:solidFill>
                      <a:ea typeface="Cambria Math"/>
                    </a:rPr>
                    <a:t>in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sz="1600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CN" sz="16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𝐵</m:t>
                          </m:r>
                          <m:r>
                            <a:rPr lang="en-US" altLang="zh-CN" sz="16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→</m:t>
                          </m:r>
                          <m:r>
                            <a:rPr lang="en-US" altLang="zh-CN" sz="16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𝐾𝑍𝑐</m:t>
                          </m:r>
                        </m:e>
                        <m:sup/>
                      </m:sSup>
                    </m:oMath>
                  </a14:m>
                  <a:endParaRPr lang="zh-CN" altLang="en-US" sz="1600" dirty="0"/>
                </a:p>
              </p:txBody>
            </p:sp>
          </mc:Choice>
          <mc:Fallback xmlns="">
            <p:sp>
              <p:nvSpPr>
                <p:cNvPr id="19" name="矩形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41748" y="2756684"/>
                  <a:ext cx="1342291" cy="359650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l="-2273" b="-2203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矩形 9"/>
                <p:cNvSpPr/>
                <p:nvPr/>
              </p:nvSpPr>
              <p:spPr>
                <a:xfrm>
                  <a:off x="5436096" y="2815570"/>
                  <a:ext cx="584584" cy="24808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00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zh-CN" altLang="en-US" sz="1000" i="1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1000" i="1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  <m:t>±</m:t>
                            </m:r>
                          </m:sup>
                        </m:sSup>
                        <m:r>
                          <a:rPr lang="en-US" altLang="zh-CN" sz="1000" b="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𝐽</m:t>
                        </m:r>
                        <m:r>
                          <a:rPr lang="en-US" altLang="zh-CN" sz="1000" b="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/</m:t>
                        </m:r>
                        <m:r>
                          <a:rPr lang="en-US" altLang="zh-CN" sz="1000" b="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𝜓</m:t>
                        </m:r>
                      </m:oMath>
                    </m:oMathPara>
                  </a14:m>
                  <a:endParaRPr lang="zh-CN" altLang="en-US" sz="1000" dirty="0"/>
                </a:p>
              </p:txBody>
            </p:sp>
          </mc:Choice>
          <mc:Fallback xmlns="">
            <p:sp>
              <p:nvSpPr>
                <p:cNvPr id="10" name="矩形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6096" y="2815570"/>
                  <a:ext cx="584584" cy="248081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b="-243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July 30, 2018, Weihai</a:t>
            </a:r>
            <a:endParaRPr lang="en-US" dirty="0"/>
          </a:p>
        </p:txBody>
      </p:sp>
      <p:sp>
        <p:nvSpPr>
          <p:cNvPr id="22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7904" y="772754"/>
            <a:ext cx="5191844" cy="4391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6732240" y="4221088"/>
            <a:ext cx="2044149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nb-NO" b="1" smtClean="0"/>
              <a:t>arXiv:1708.0401</a:t>
            </a:r>
            <a:r>
              <a:rPr lang="en-US" altLang="zh-CN" b="1" dirty="0" smtClean="0"/>
              <a:t>2</a:t>
            </a:r>
            <a:endParaRPr lang="nb-NO" b="1" dirty="0"/>
          </a:p>
        </p:txBody>
      </p:sp>
    </p:spTree>
    <p:extLst>
      <p:ext uri="{BB962C8B-B14F-4D97-AF65-F5344CB8AC3E}">
        <p14:creationId xmlns:p14="http://schemas.microsoft.com/office/powerpoint/2010/main" val="20936684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b="1" dirty="0" smtClean="0"/>
              <a:t>Physics at tau-charm Energy Region</a:t>
            </a:r>
            <a:endParaRPr lang="zh-CN" altLang="en-US" sz="3600" b="1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6" y="1371600"/>
            <a:ext cx="9059334" cy="4644493"/>
          </a:xfrm>
          <a:prstGeom prst="rect">
            <a:avLst/>
          </a:prstGeom>
        </p:spPr>
      </p:pic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July 30, 2018, Weihai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27248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38" y="908720"/>
            <a:ext cx="8470558" cy="5546475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July 30, 2018, Weihai</a:t>
            </a: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7308AE-DA7D-2D45-81BC-00BCD8FD01CF}" type="slidenum">
              <a:rPr lang="en-US" altLang="zh-CN" smtClean="0"/>
              <a:pPr>
                <a:defRPr/>
              </a:pPr>
              <a:t>7</a:t>
            </a:fld>
            <a:endParaRPr lang="en-US" altLang="zh-CN"/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b="1" dirty="0" smtClean="0"/>
              <a:t>BESIII</a:t>
            </a:r>
            <a:r>
              <a:rPr lang="zh-CN" altLang="en-US" sz="3600" b="1" dirty="0" smtClean="0"/>
              <a:t> </a:t>
            </a:r>
            <a:r>
              <a:rPr lang="en-US" altLang="zh-CN" sz="3600" b="1" dirty="0" smtClean="0"/>
              <a:t>data</a:t>
            </a:r>
            <a:r>
              <a:rPr lang="zh-CN" altLang="en-US" sz="3600" b="1" dirty="0" smtClean="0"/>
              <a:t> </a:t>
            </a:r>
            <a:r>
              <a:rPr lang="en-US" altLang="zh-CN" sz="3600" b="1" dirty="0" smtClean="0"/>
              <a:t>samples</a:t>
            </a:r>
            <a:endParaRPr lang="zh-CN" altLang="en-US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740352" y="5589240"/>
            <a:ext cx="1080120" cy="8873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indent="-571500" algn="l">
              <a:buFont typeface="Arial" charset="0"/>
              <a:buChar char="•"/>
            </a:pPr>
            <a:endParaRPr kumimoji="1" lang="en-US" dirty="0" smtClean="0"/>
          </a:p>
        </p:txBody>
      </p:sp>
    </p:spTree>
    <p:extLst>
      <p:ext uri="{BB962C8B-B14F-4D97-AF65-F5344CB8AC3E}">
        <p14:creationId xmlns:p14="http://schemas.microsoft.com/office/powerpoint/2010/main" val="65993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July 30, 2018, Weihai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6858" y="1268760"/>
            <a:ext cx="7886700" cy="1135813"/>
          </a:xfrm>
        </p:spPr>
        <p:txBody>
          <a:bodyPr>
            <a:normAutofit/>
          </a:bodyPr>
          <a:lstStyle/>
          <a:p>
            <a:pPr lvl="1"/>
            <a:r>
              <a:rPr lang="en-US"/>
              <a:t>Hadron spectroscopy and </a:t>
            </a:r>
            <a:r>
              <a:rPr lang="en-US" smtClean="0"/>
              <a:t>exotics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390326"/>
      </p:ext>
    </p:extLst>
  </p:cSld>
  <p:clrMapOvr>
    <a:masterClrMapping/>
  </p:clrMapOvr>
  <p:transition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1027"/>
          <p:cNvSpPr>
            <a:spLocks noRot="1" noChangeArrowheads="1"/>
          </p:cNvSpPr>
          <p:nvPr/>
        </p:nvSpPr>
        <p:spPr bwMode="auto">
          <a:xfrm>
            <a:off x="323850" y="836613"/>
            <a:ext cx="85407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>
              <a:lnSpc>
                <a:spcPct val="90000"/>
              </a:lnSpc>
              <a:spcBef>
                <a:spcPct val="60000"/>
              </a:spcBef>
              <a:buClr>
                <a:schemeClr val="tx1"/>
              </a:buClr>
              <a:buFont typeface="Wingdings" pitchFamily="2" charset="2"/>
              <a:buChar char="n"/>
              <a:defRPr/>
            </a:pPr>
            <a:r>
              <a:rPr lang="en-US" altLang="zh-CN" sz="2800" b="1" dirty="0">
                <a:latin typeface="Calibri" pitchFamily="34" charset="0"/>
                <a:ea typeface="华文细黑" pitchFamily="2" charset="-122"/>
              </a:rPr>
              <a:t>Conventional hadrons consist of 2 or 3 quarks</a:t>
            </a:r>
            <a:r>
              <a:rPr lang="zh-CN" altLang="en-US" sz="2800" b="1" dirty="0">
                <a:latin typeface="Calibri" pitchFamily="34" charset="0"/>
                <a:ea typeface="华文细黑" pitchFamily="2" charset="-122"/>
              </a:rPr>
              <a:t>：</a:t>
            </a:r>
          </a:p>
          <a:p>
            <a:pPr marL="342900" indent="-342900">
              <a:lnSpc>
                <a:spcPct val="90000"/>
              </a:lnSpc>
              <a:spcBef>
                <a:spcPct val="60000"/>
              </a:spcBef>
              <a:buClr>
                <a:schemeClr val="folHlink"/>
              </a:buClr>
              <a:buFont typeface="Wingdings" pitchFamily="2" charset="2"/>
              <a:buNone/>
              <a:defRPr/>
            </a:pPr>
            <a:r>
              <a:rPr lang="zh-CN" altLang="en-US" sz="2400" b="1" dirty="0">
                <a:latin typeface="Calibri" pitchFamily="34" charset="0"/>
                <a:ea typeface="华文细黑" pitchFamily="2" charset="-122"/>
              </a:rPr>
              <a:t>   </a:t>
            </a:r>
            <a:r>
              <a:rPr lang="en-US" altLang="zh-CN" sz="2400" b="1" dirty="0">
                <a:solidFill>
                  <a:srgbClr val="0000FF"/>
                </a:solidFill>
                <a:latin typeface="Calibri" pitchFamily="34" charset="0"/>
                <a:ea typeface="华文细黑" pitchFamily="2" charset="-122"/>
              </a:rPr>
              <a:t>Naive Quark Model</a:t>
            </a:r>
            <a:r>
              <a:rPr lang="zh-CN" altLang="en-US" sz="2400" b="1" dirty="0">
                <a:solidFill>
                  <a:srgbClr val="0000FF"/>
                </a:solidFill>
                <a:latin typeface="Calibri" pitchFamily="34" charset="0"/>
                <a:ea typeface="华文细黑" pitchFamily="2" charset="-122"/>
              </a:rPr>
              <a:t>：</a:t>
            </a:r>
          </a:p>
          <a:p>
            <a:pPr marL="457200" indent="-457200">
              <a:lnSpc>
                <a:spcPct val="90000"/>
              </a:lnSpc>
              <a:spcBef>
                <a:spcPct val="60000"/>
              </a:spcBef>
              <a:buClr>
                <a:schemeClr val="folHlink"/>
              </a:buClr>
              <a:buFont typeface="Wingdings" pitchFamily="2" charset="2"/>
              <a:buChar char="n"/>
              <a:defRPr/>
            </a:pPr>
            <a:endParaRPr lang="en-US" altLang="zh-CN" sz="2800" b="1" dirty="0">
              <a:solidFill>
                <a:srgbClr val="FF0000"/>
              </a:solidFill>
              <a:latin typeface="Calibri" pitchFamily="34" charset="0"/>
              <a:ea typeface="华文细黑" pitchFamily="2" charset="-122"/>
            </a:endParaRPr>
          </a:p>
          <a:p>
            <a:pPr marL="457200" indent="-457200">
              <a:lnSpc>
                <a:spcPct val="90000"/>
              </a:lnSpc>
              <a:spcBef>
                <a:spcPct val="60000"/>
              </a:spcBef>
              <a:buFont typeface="Wingdings" pitchFamily="2" charset="2"/>
              <a:buChar char="n"/>
              <a:defRPr/>
            </a:pPr>
            <a:r>
              <a:rPr lang="en-US" altLang="zh-CN" sz="2800" b="1" dirty="0">
                <a:latin typeface="Calibri" pitchFamily="34" charset="0"/>
                <a:ea typeface="华文细黑" pitchFamily="2" charset="-122"/>
              </a:rPr>
              <a:t>QCD predicts the new forms of hadrons:</a:t>
            </a:r>
            <a:endParaRPr lang="en-US" altLang="zh-CN" sz="2800" b="1" dirty="0">
              <a:latin typeface="Calibri" pitchFamily="34" charset="0"/>
            </a:endParaRPr>
          </a:p>
          <a:p>
            <a:pPr marL="742950" lvl="1" indent="-285750">
              <a:lnSpc>
                <a:spcPct val="110000"/>
              </a:lnSpc>
              <a:spcBef>
                <a:spcPct val="15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US" altLang="zh-CN" sz="2400" b="1" dirty="0">
                <a:solidFill>
                  <a:srgbClr val="0000FF"/>
                </a:solidFill>
                <a:latin typeface="Calibri" pitchFamily="34" charset="0"/>
              </a:rPr>
              <a:t>Multi-quark states</a:t>
            </a:r>
            <a:r>
              <a:rPr lang="en-US" altLang="zh-CN" sz="2400" b="1" dirty="0">
                <a:solidFill>
                  <a:srgbClr val="0000FF"/>
                </a:solidFill>
                <a:latin typeface="Calibri" pitchFamily="34" charset="0"/>
                <a:ea typeface="新宋体" pitchFamily="49" charset="-122"/>
              </a:rPr>
              <a:t> </a:t>
            </a:r>
            <a:r>
              <a:rPr lang="zh-CN" altLang="en-US" sz="2400" b="1" dirty="0">
                <a:solidFill>
                  <a:srgbClr val="0000FF"/>
                </a:solidFill>
                <a:latin typeface="Calibri" pitchFamily="34" charset="0"/>
                <a:ea typeface="新宋体" pitchFamily="49" charset="-122"/>
              </a:rPr>
              <a:t>：</a:t>
            </a:r>
            <a:r>
              <a:rPr lang="en-US" altLang="zh-CN" sz="2400" b="1" dirty="0">
                <a:solidFill>
                  <a:srgbClr val="0000FF"/>
                </a:solidFill>
                <a:latin typeface="Calibri" pitchFamily="34" charset="0"/>
                <a:ea typeface="仿宋_GB2312" pitchFamily="49" charset="-122"/>
              </a:rPr>
              <a:t>Number of quarks </a:t>
            </a:r>
            <a:r>
              <a:rPr lang="en-US" altLang="zh-CN" sz="2400" b="1" dirty="0">
                <a:solidFill>
                  <a:srgbClr val="0000FF"/>
                </a:solidFill>
                <a:latin typeface="Calibri" pitchFamily="34" charset="0"/>
                <a:ea typeface="新宋体" pitchFamily="49" charset="-122"/>
              </a:rPr>
              <a:t>&gt;</a:t>
            </a:r>
            <a:r>
              <a:rPr lang="zh-CN" altLang="en-US" sz="2400" b="1" dirty="0">
                <a:solidFill>
                  <a:srgbClr val="0000FF"/>
                </a:solidFill>
                <a:latin typeface="Calibri" pitchFamily="34" charset="0"/>
                <a:ea typeface="新宋体" pitchFamily="49" charset="-122"/>
              </a:rPr>
              <a:t>＝ </a:t>
            </a:r>
            <a:r>
              <a:rPr lang="en-US" altLang="zh-CN" sz="2400" b="1" dirty="0">
                <a:solidFill>
                  <a:srgbClr val="0000FF"/>
                </a:solidFill>
                <a:latin typeface="Calibri" pitchFamily="34" charset="0"/>
                <a:ea typeface="新宋体" pitchFamily="49" charset="-122"/>
              </a:rPr>
              <a:t>4 </a:t>
            </a:r>
          </a:p>
          <a:p>
            <a:pPr marL="742950" lvl="1" indent="-285750">
              <a:lnSpc>
                <a:spcPct val="110000"/>
              </a:lnSpc>
              <a:spcBef>
                <a:spcPct val="15000"/>
              </a:spcBef>
              <a:buClr>
                <a:schemeClr val="tx1"/>
              </a:buClr>
              <a:buFontTx/>
              <a:buChar char="•"/>
              <a:defRPr/>
            </a:pPr>
            <a:endParaRPr lang="en-US" altLang="zh-CN" sz="2400" b="1" dirty="0">
              <a:solidFill>
                <a:srgbClr val="0000FF"/>
              </a:solidFill>
              <a:latin typeface="Calibri" pitchFamily="34" charset="0"/>
              <a:ea typeface="新宋体" pitchFamily="49" charset="-122"/>
            </a:endParaRPr>
          </a:p>
          <a:p>
            <a:pPr lvl="1">
              <a:lnSpc>
                <a:spcPct val="110000"/>
              </a:lnSpc>
              <a:spcBef>
                <a:spcPct val="15000"/>
              </a:spcBef>
              <a:buClr>
                <a:schemeClr val="tx1"/>
              </a:buClr>
              <a:defRPr/>
            </a:pPr>
            <a:endParaRPr lang="en-US" altLang="zh-CN" sz="2400" b="1" dirty="0">
              <a:solidFill>
                <a:srgbClr val="0000FF"/>
              </a:solidFill>
              <a:latin typeface="Calibri" pitchFamily="34" charset="0"/>
              <a:ea typeface="新宋体" pitchFamily="49" charset="-122"/>
            </a:endParaRPr>
          </a:p>
          <a:p>
            <a:pPr lvl="1">
              <a:lnSpc>
                <a:spcPct val="110000"/>
              </a:lnSpc>
              <a:spcBef>
                <a:spcPct val="15000"/>
              </a:spcBef>
              <a:buClr>
                <a:schemeClr val="tx1"/>
              </a:buClr>
              <a:defRPr/>
            </a:pPr>
            <a:endParaRPr lang="en-US" altLang="zh-CN" sz="1200" b="1" dirty="0">
              <a:solidFill>
                <a:srgbClr val="0000FF"/>
              </a:solidFill>
              <a:latin typeface="Calibri" pitchFamily="34" charset="0"/>
            </a:endParaRPr>
          </a:p>
          <a:p>
            <a:pPr marL="742950" lvl="1" indent="-285750">
              <a:lnSpc>
                <a:spcPct val="110000"/>
              </a:lnSpc>
              <a:spcBef>
                <a:spcPct val="15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US" altLang="zh-CN" sz="2400" b="1" dirty="0">
                <a:solidFill>
                  <a:srgbClr val="0000FF"/>
                </a:solidFill>
                <a:latin typeface="Calibri" pitchFamily="34" charset="0"/>
              </a:rPr>
              <a:t>Hybrids</a:t>
            </a:r>
            <a:r>
              <a:rPr lang="en-US" altLang="zh-CN" sz="2400" b="1" dirty="0">
                <a:solidFill>
                  <a:srgbClr val="0000FF"/>
                </a:solidFill>
                <a:latin typeface="Calibri" pitchFamily="34" charset="0"/>
                <a:ea typeface="新宋体" pitchFamily="49" charset="-122"/>
              </a:rPr>
              <a:t> </a:t>
            </a:r>
            <a:r>
              <a:rPr lang="zh-CN" altLang="en-US" sz="2400" b="1" dirty="0">
                <a:solidFill>
                  <a:srgbClr val="0000FF"/>
                </a:solidFill>
                <a:latin typeface="Calibri" pitchFamily="34" charset="0"/>
                <a:ea typeface="新宋体" pitchFamily="49" charset="-122"/>
              </a:rPr>
              <a:t>：   </a:t>
            </a:r>
            <a:r>
              <a:rPr lang="en-US" altLang="zh-CN" sz="2400" b="1" dirty="0" err="1">
                <a:solidFill>
                  <a:srgbClr val="0000FF"/>
                </a:solidFill>
                <a:latin typeface="Calibri" pitchFamily="34" charset="0"/>
                <a:ea typeface="新宋体" pitchFamily="49" charset="-122"/>
              </a:rPr>
              <a:t>qqg</a:t>
            </a:r>
            <a:r>
              <a:rPr lang="zh-CN" altLang="en-US" sz="2400" b="1" dirty="0">
                <a:solidFill>
                  <a:srgbClr val="0000FF"/>
                </a:solidFill>
                <a:latin typeface="Calibri" pitchFamily="34" charset="0"/>
                <a:ea typeface="新宋体" pitchFamily="49" charset="-122"/>
              </a:rPr>
              <a:t>，</a:t>
            </a:r>
            <a:r>
              <a:rPr lang="en-US" altLang="zh-CN" sz="2400" b="1" dirty="0" err="1">
                <a:solidFill>
                  <a:srgbClr val="0000FF"/>
                </a:solidFill>
                <a:latin typeface="Calibri" pitchFamily="34" charset="0"/>
                <a:ea typeface="新宋体" pitchFamily="49" charset="-122"/>
              </a:rPr>
              <a:t>qqqg</a:t>
            </a:r>
            <a:r>
              <a:rPr lang="en-US" altLang="zh-CN" sz="2400" b="1" dirty="0">
                <a:solidFill>
                  <a:srgbClr val="0000FF"/>
                </a:solidFill>
                <a:latin typeface="Calibri" pitchFamily="34" charset="0"/>
                <a:ea typeface="新宋体" pitchFamily="49" charset="-122"/>
              </a:rPr>
              <a:t> …</a:t>
            </a:r>
          </a:p>
          <a:p>
            <a:pPr marL="742950" lvl="1" indent="-285750">
              <a:lnSpc>
                <a:spcPct val="110000"/>
              </a:lnSpc>
              <a:spcBef>
                <a:spcPct val="1500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US" altLang="zh-CN" sz="2400" b="1" dirty="0" err="1">
                <a:solidFill>
                  <a:srgbClr val="0000FF"/>
                </a:solidFill>
                <a:latin typeface="Calibri" pitchFamily="34" charset="0"/>
              </a:rPr>
              <a:t>Glueballs</a:t>
            </a:r>
            <a:r>
              <a:rPr lang="en-US" altLang="zh-CN" sz="2400" b="1" dirty="0">
                <a:solidFill>
                  <a:srgbClr val="0000FF"/>
                </a:solidFill>
                <a:latin typeface="Calibri" pitchFamily="34" charset="0"/>
                <a:ea typeface="新宋体" pitchFamily="49" charset="-122"/>
              </a:rPr>
              <a:t> </a:t>
            </a:r>
            <a:r>
              <a:rPr lang="zh-CN" altLang="en-US" sz="2400" b="1" dirty="0">
                <a:solidFill>
                  <a:srgbClr val="0000FF"/>
                </a:solidFill>
                <a:latin typeface="Calibri" pitchFamily="34" charset="0"/>
                <a:ea typeface="新宋体" pitchFamily="49" charset="-122"/>
              </a:rPr>
              <a:t>：   </a:t>
            </a:r>
            <a:r>
              <a:rPr lang="en-US" altLang="zh-CN" sz="2400" b="1" dirty="0" err="1">
                <a:solidFill>
                  <a:srgbClr val="0000FF"/>
                </a:solidFill>
                <a:latin typeface="Calibri" pitchFamily="34" charset="0"/>
                <a:ea typeface="新宋体" pitchFamily="49" charset="-122"/>
              </a:rPr>
              <a:t>gg</a:t>
            </a:r>
            <a:r>
              <a:rPr lang="zh-CN" altLang="en-US" sz="2400" b="1" dirty="0">
                <a:solidFill>
                  <a:srgbClr val="0000FF"/>
                </a:solidFill>
                <a:latin typeface="Calibri" pitchFamily="34" charset="0"/>
                <a:ea typeface="新宋体" pitchFamily="49" charset="-122"/>
              </a:rPr>
              <a:t>， </a:t>
            </a:r>
            <a:r>
              <a:rPr lang="en-US" altLang="zh-CN" sz="2400" b="1" dirty="0" err="1">
                <a:solidFill>
                  <a:srgbClr val="0000FF"/>
                </a:solidFill>
                <a:latin typeface="Calibri" pitchFamily="34" charset="0"/>
                <a:ea typeface="新宋体" pitchFamily="49" charset="-122"/>
              </a:rPr>
              <a:t>ggg</a:t>
            </a:r>
            <a:r>
              <a:rPr lang="en-US" altLang="zh-CN" sz="2400" b="1" dirty="0">
                <a:solidFill>
                  <a:srgbClr val="0000FF"/>
                </a:solidFill>
                <a:latin typeface="Calibri" pitchFamily="34" charset="0"/>
                <a:ea typeface="新宋体" pitchFamily="49" charset="-122"/>
              </a:rPr>
              <a:t> …</a:t>
            </a:r>
          </a:p>
          <a:p>
            <a:pPr marL="742950" lvl="1" indent="-285750">
              <a:lnSpc>
                <a:spcPct val="110000"/>
              </a:lnSpc>
              <a:spcBef>
                <a:spcPct val="15000"/>
              </a:spcBef>
              <a:buClr>
                <a:schemeClr val="tx1"/>
              </a:buClr>
              <a:buFontTx/>
              <a:buChar char="•"/>
              <a:defRPr/>
            </a:pPr>
            <a:endParaRPr lang="en-US" altLang="zh-CN" sz="2400" b="1" dirty="0">
              <a:solidFill>
                <a:srgbClr val="0000FF"/>
              </a:solidFill>
              <a:latin typeface="Calibri" pitchFamily="34" charset="0"/>
              <a:ea typeface="新宋体" pitchFamily="49" charset="-122"/>
            </a:endParaRPr>
          </a:p>
          <a:p>
            <a:pPr marL="742950" lvl="1" indent="-285750">
              <a:lnSpc>
                <a:spcPct val="110000"/>
              </a:lnSpc>
              <a:spcBef>
                <a:spcPct val="15000"/>
              </a:spcBef>
              <a:buClr>
                <a:schemeClr val="tx1"/>
              </a:buClr>
              <a:buFontTx/>
              <a:buChar char="•"/>
              <a:defRPr/>
            </a:pPr>
            <a:endParaRPr lang="en-US" altLang="zh-CN" sz="2400" b="1" dirty="0">
              <a:solidFill>
                <a:srgbClr val="0000FF"/>
              </a:solidFill>
              <a:latin typeface="Calibri" pitchFamily="34" charset="0"/>
              <a:ea typeface="新宋体" pitchFamily="49" charset="-122"/>
            </a:endParaRPr>
          </a:p>
        </p:txBody>
      </p:sp>
      <p:sp>
        <p:nvSpPr>
          <p:cNvPr id="18434" name="Rectangle 1026"/>
          <p:cNvSpPr>
            <a:spLocks noRot="1" noChangeArrowheads="1"/>
          </p:cNvSpPr>
          <p:nvPr/>
        </p:nvSpPr>
        <p:spPr bwMode="auto">
          <a:xfrm>
            <a:off x="317500" y="44450"/>
            <a:ext cx="8540750" cy="67151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itchFamily="49" charset="-122"/>
              </a:rPr>
              <a:t>New forms of hadrons</a:t>
            </a:r>
          </a:p>
        </p:txBody>
      </p:sp>
      <p:sp>
        <p:nvSpPr>
          <p:cNvPr id="8196" name="Line 1038"/>
          <p:cNvSpPr>
            <a:spLocks noChangeShapeType="1"/>
          </p:cNvSpPr>
          <p:nvPr/>
        </p:nvSpPr>
        <p:spPr bwMode="auto">
          <a:xfrm>
            <a:off x="5724525" y="1620838"/>
            <a:ext cx="158750" cy="0"/>
          </a:xfrm>
          <a:prstGeom prst="line">
            <a:avLst/>
          </a:prstGeom>
          <a:noFill/>
          <a:ln w="25400">
            <a:solidFill>
              <a:srgbClr val="FF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 b="1"/>
          </a:p>
        </p:txBody>
      </p:sp>
      <p:sp>
        <p:nvSpPr>
          <p:cNvPr id="8197" name="Line 1039"/>
          <p:cNvSpPr>
            <a:spLocks noChangeShapeType="1"/>
          </p:cNvSpPr>
          <p:nvPr/>
        </p:nvSpPr>
        <p:spPr bwMode="auto">
          <a:xfrm flipV="1">
            <a:off x="2870200" y="4868863"/>
            <a:ext cx="158750" cy="0"/>
          </a:xfrm>
          <a:prstGeom prst="line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 b="1"/>
          </a:p>
        </p:txBody>
      </p:sp>
      <p:sp>
        <p:nvSpPr>
          <p:cNvPr id="8198" name="Line 18"/>
          <p:cNvSpPr>
            <a:spLocks noChangeShapeType="1"/>
          </p:cNvSpPr>
          <p:nvPr/>
        </p:nvSpPr>
        <p:spPr bwMode="auto">
          <a:xfrm>
            <a:off x="2886075" y="4581525"/>
            <a:ext cx="1428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b="1"/>
          </a:p>
        </p:txBody>
      </p:sp>
      <p:pic>
        <p:nvPicPr>
          <p:cNvPr id="8199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938" y="1420813"/>
            <a:ext cx="26670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2375995" y="1997646"/>
            <a:ext cx="1043877" cy="46166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meson</a:t>
            </a:r>
            <a:endParaRPr lang="zh-CN" altLang="en-US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20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7150" y="3573463"/>
            <a:ext cx="27178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8425" y="5013325"/>
            <a:ext cx="10033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3663" y="4392613"/>
            <a:ext cx="18796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59413" y="4581525"/>
            <a:ext cx="3302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400" b="1" dirty="0">
                <a:latin typeface="+mn-lt"/>
              </a:rPr>
              <a:t>g</a:t>
            </a:r>
            <a:endParaRPr lang="zh-CN" altLang="en-US" sz="2400" b="1" dirty="0"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45213" y="5229225"/>
            <a:ext cx="3302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400" b="1" dirty="0">
                <a:latin typeface="+mn-lt"/>
              </a:rPr>
              <a:t>g</a:t>
            </a:r>
            <a:endParaRPr lang="zh-CN" altLang="en-US" sz="2400" b="1" dirty="0"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48225" y="5229225"/>
            <a:ext cx="3302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400" b="1" dirty="0">
                <a:latin typeface="+mn-lt"/>
              </a:rPr>
              <a:t>g</a:t>
            </a:r>
            <a:endParaRPr lang="zh-CN" altLang="en-US" sz="2400" b="1" dirty="0"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218363" y="4208463"/>
            <a:ext cx="33020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400" b="1" dirty="0">
                <a:latin typeface="+mn-lt"/>
              </a:rPr>
              <a:t>g</a:t>
            </a:r>
            <a:endParaRPr lang="zh-CN" altLang="en-US" sz="2400" b="1" dirty="0">
              <a:latin typeface="+mn-lt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351970" y="1919213"/>
            <a:ext cx="1125629" cy="461665"/>
          </a:xfrm>
          <a:prstGeom prst="rect">
            <a:avLst/>
          </a:prstGeom>
          <a:noFill/>
          <a:ln w="3175"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baryon</a:t>
            </a:r>
            <a:endParaRPr lang="zh-CN" altLang="en-US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1026"/>
          <p:cNvSpPr>
            <a:spLocks noRot="1" noChangeArrowheads="1"/>
          </p:cNvSpPr>
          <p:nvPr/>
        </p:nvSpPr>
        <p:spPr bwMode="auto">
          <a:xfrm>
            <a:off x="244475" y="6021388"/>
            <a:ext cx="8720138" cy="6715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CN" sz="36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itchFamily="49" charset="-122"/>
              </a:rPr>
              <a:t>None of the new forms of hadrons is settled !</a:t>
            </a:r>
          </a:p>
        </p:txBody>
      </p:sp>
      <p:sp>
        <p:nvSpPr>
          <p:cNvPr id="18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July 30, 2018, Weihai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72173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spAutoFit/>
      </a:bodyPr>
      <a:lstStyle>
        <a:defPPr algn="l">
          <a:defRPr sz="3200" dirty="0" err="1">
            <a:latin typeface="Times New Roman" charset="0"/>
            <a:ea typeface="Times New Roman" charset="0"/>
            <a:cs typeface="Times New Roman" charset="0"/>
          </a:defRPr>
        </a:defPPr>
      </a:lst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</a:spPr>
      <a:bodyPr wrap="square" rtlCol="0">
        <a:spAutoFit/>
      </a:bodyPr>
      <a:lstStyle>
        <a:defPPr marL="571500" indent="-571500" algn="l">
          <a:buFont typeface="Arial" charset="0"/>
          <a:buChar char="•"/>
          <a:defRPr kumimoji="1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6103</TotalTime>
  <Words>3079</Words>
  <Application>Microsoft Macintosh PowerPoint</Application>
  <PresentationFormat>On-screen Show (4:3)</PresentationFormat>
  <Paragraphs>665</Paragraphs>
  <Slides>55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34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91" baseType="lpstr">
      <vt:lpstr>Adobe 楷体 Std R</vt:lpstr>
      <vt:lpstr>AdvOT19ee2aa8.B</vt:lpstr>
      <vt:lpstr>AdvOT483a8203</vt:lpstr>
      <vt:lpstr>Apple Symbols</vt:lpstr>
      <vt:lpstr>Arial Unicode MS</vt:lpstr>
      <vt:lpstr>Berlin Sans FB Demi</vt:lpstr>
      <vt:lpstr>Calibri</vt:lpstr>
      <vt:lpstr>Cambria Math</vt:lpstr>
      <vt:lpstr>Comic Sans MS</vt:lpstr>
      <vt:lpstr>Courier New</vt:lpstr>
      <vt:lpstr>Droid Sans</vt:lpstr>
      <vt:lpstr>Gungsuh</vt:lpstr>
      <vt:lpstr>Helvetica</vt:lpstr>
      <vt:lpstr>Helvetica Light</vt:lpstr>
      <vt:lpstr>Helvetica Neue</vt:lpstr>
      <vt:lpstr>LingWai SC Medium</vt:lpstr>
      <vt:lpstr>Mathematica1</vt:lpstr>
      <vt:lpstr>Sakkal Majalla</vt:lpstr>
      <vt:lpstr>Symbol</vt:lpstr>
      <vt:lpstr>SymbolPS</vt:lpstr>
      <vt:lpstr>Times</vt:lpstr>
      <vt:lpstr>Times New Roman</vt:lpstr>
      <vt:lpstr>Times New Roman Bold</vt:lpstr>
      <vt:lpstr>Wingdings</vt:lpstr>
      <vt:lpstr>仿宋_GB2312</vt:lpstr>
      <vt:lpstr>华文新魏</vt:lpstr>
      <vt:lpstr>华文楷体</vt:lpstr>
      <vt:lpstr>华文细黑</vt:lpstr>
      <vt:lpstr>宋体</vt:lpstr>
      <vt:lpstr>微软雅黑</vt:lpstr>
      <vt:lpstr>新宋体</vt:lpstr>
      <vt:lpstr>楷体_GB2312</vt:lpstr>
      <vt:lpstr>黑体</vt:lpstr>
      <vt:lpstr>Arial</vt:lpstr>
      <vt:lpstr>1_White</vt:lpstr>
      <vt:lpstr>Equation</vt:lpstr>
      <vt:lpstr>Recent results on hadron physics at BESIII</vt:lpstr>
      <vt:lpstr>Outline</vt:lpstr>
      <vt:lpstr>PowerPoint Presentation</vt:lpstr>
      <vt:lpstr>PowerPoint Presentation</vt:lpstr>
      <vt:lpstr>Features of the BEPC Energy Region</vt:lpstr>
      <vt:lpstr>Physics at tau-charm Energy Region</vt:lpstr>
      <vt:lpstr>BESIII data samples</vt:lpstr>
      <vt:lpstr>Hadron spectroscopy and exotics</vt:lpstr>
      <vt:lpstr>PowerPoint Presentation</vt:lpstr>
      <vt:lpstr>Hadron Landscape</vt:lpstr>
      <vt:lpstr>The Zc states</vt:lpstr>
      <vt:lpstr>The Zc Family at BESIII</vt:lpstr>
      <vt:lpstr>Amplitude analysis of e+e- π+π-J/𝜓 </vt:lpstr>
      <vt:lpstr>Spin-parity determination of the Z_c^+ (3900)</vt:lpstr>
      <vt:lpstr>Determiend properties of the Z_c^+ (3900)</vt:lpstr>
      <vt:lpstr>Search for Z_c^((′))→ρη_c</vt:lpstr>
      <vt:lpstr>Evidence for Z_c→ρη_c</vt:lpstr>
      <vt:lpstr>PowerPoint Presentation</vt:lpstr>
      <vt:lpstr>PowerPoint Presentation</vt:lpstr>
      <vt:lpstr>X(pp ̅)/X(1835)</vt:lpstr>
      <vt:lpstr>PowerPoint Presentation</vt:lpstr>
      <vt:lpstr>New: connection is emerging </vt:lpstr>
      <vt:lpstr>PowerPoint Presentation</vt:lpstr>
      <vt:lpstr>J/ψ→γγφ</vt:lpstr>
      <vt:lpstr>Observation of X(2370) in J/ψ→γKKη′</vt:lpstr>
      <vt:lpstr>PowerPoint Presentation</vt:lpstr>
      <vt:lpstr>PowerPoint Presentation</vt:lpstr>
      <vt:lpstr>Search for the ZS at 2.125 GeV</vt:lpstr>
      <vt:lpstr>a0(980)-f0(980) mixing</vt:lpstr>
      <vt:lpstr>PowerPoint Presentation</vt:lpstr>
      <vt:lpstr>The charmed meson decays</vt:lpstr>
      <vt:lpstr>PowerPoint Presentation</vt:lpstr>
      <vt:lpstr>Double Tag (DT) techniques</vt:lpstr>
      <vt:lpstr>D(S) Leptonic decays</vt:lpstr>
      <vt:lpstr>D0→K-m+n</vt:lpstr>
      <vt:lpstr>BF for Ds→h(')e+n</vt:lpstr>
      <vt:lpstr>Form factors for Ds→h(')e+n</vt:lpstr>
      <vt:lpstr>Observations of Ds+→K(*)0e+n</vt:lpstr>
      <vt:lpstr>Observation of Ds+→pn</vt:lpstr>
      <vt:lpstr>The Λ_c^+ decays </vt:lpstr>
      <vt:lpstr>PowerPoint Presentation</vt:lpstr>
      <vt:lpstr>PowerPoint Presentation</vt:lpstr>
      <vt:lpstr>The improvement after 2014</vt:lpstr>
      <vt:lpstr>W-exchange-only process  Λ_c^+→Ξ^( (∗)0) K^+</vt:lpstr>
      <vt:lpstr>W-exchange-only process  Λ_c^+→Ξ^(0(∗)) K^+</vt:lpstr>
      <vt:lpstr>The inclusive channel Λ_c^+→Λ+X</vt:lpstr>
      <vt:lpstr>The inclusive channel Λ_c^+→e^++X</vt:lpstr>
      <vt:lpstr>The cross-section of baryon pair </vt:lpstr>
      <vt:lpstr>Study of e+e-→ Λ_c^+ Λ_c^- near threshold</vt:lpstr>
      <vt:lpstr>Angular dependence analysis of  e+e-→ Λ_c^+ Λ_c^- near threshold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BESIII Experiment @ BEPCII</dc:title>
  <dc:creator>shenxy</dc:creator>
  <cp:lastModifiedBy>Lyu Xiao-Rui</cp:lastModifiedBy>
  <cp:revision>598</cp:revision>
  <cp:lastPrinted>2017-07-18T05:08:21Z</cp:lastPrinted>
  <dcterms:created xsi:type="dcterms:W3CDTF">2012-05-15T21:47:00Z</dcterms:created>
  <dcterms:modified xsi:type="dcterms:W3CDTF">2018-07-30T02:31:22Z</dcterms:modified>
</cp:coreProperties>
</file>