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1.jp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58" r:id="rId3"/>
    <p:sldId id="257" r:id="rId4"/>
    <p:sldId id="295" r:id="rId5"/>
    <p:sldId id="261" r:id="rId6"/>
    <p:sldId id="262" r:id="rId7"/>
    <p:sldId id="277" r:id="rId8"/>
    <p:sldId id="265" r:id="rId9"/>
    <p:sldId id="266" r:id="rId10"/>
    <p:sldId id="294" r:id="rId11"/>
    <p:sldId id="267" r:id="rId12"/>
    <p:sldId id="269" r:id="rId13"/>
    <p:sldId id="278" r:id="rId14"/>
    <p:sldId id="271" r:id="rId15"/>
    <p:sldId id="272"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7" r:id="rId31"/>
    <p:sldId id="296" r:id="rId32"/>
    <p:sldId id="298" r:id="rId33"/>
    <p:sldId id="299" r:id="rId34"/>
    <p:sldId id="300" r:id="rId35"/>
    <p:sldId id="301" r:id="rId3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749" autoAdjust="0"/>
  </p:normalViewPr>
  <p:slideViewPr>
    <p:cSldViewPr snapToGrid="0">
      <p:cViewPr varScale="1">
        <p:scale>
          <a:sx n="73" d="100"/>
          <a:sy n="73" d="100"/>
        </p:scale>
        <p:origin x="46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4A0721-F8A3-42FE-93A9-01A32257EF61}" type="datetimeFigureOut">
              <a:rPr lang="zh-CN" altLang="en-US" smtClean="0"/>
              <a:t>2018/7/29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A00973-0CEC-47E5-8FC9-AFAE4C65FCE0}" type="slidenum">
              <a:rPr lang="zh-CN" altLang="en-US" smtClean="0"/>
              <a:t>‹#›</a:t>
            </a:fld>
            <a:endParaRPr lang="zh-CN" altLang="en-US"/>
          </a:p>
        </p:txBody>
      </p:sp>
    </p:spTree>
    <p:extLst>
      <p:ext uri="{BB962C8B-B14F-4D97-AF65-F5344CB8AC3E}">
        <p14:creationId xmlns:p14="http://schemas.microsoft.com/office/powerpoint/2010/main" val="3777005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DA00973-0CEC-47E5-8FC9-AFAE4C65FCE0}" type="slidenum">
              <a:rPr lang="zh-CN" altLang="en-US" smtClean="0"/>
              <a:t>1</a:t>
            </a:fld>
            <a:endParaRPr lang="zh-CN" altLang="en-US"/>
          </a:p>
        </p:txBody>
      </p:sp>
    </p:spTree>
    <p:extLst>
      <p:ext uri="{BB962C8B-B14F-4D97-AF65-F5344CB8AC3E}">
        <p14:creationId xmlns:p14="http://schemas.microsoft.com/office/powerpoint/2010/main" val="2446580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198650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C746949-4436-414E-8364-66AF37972AB5}" type="slidenum">
              <a:rPr lang="en-US" altLang="zh-CN" smtClean="0"/>
              <a:pPr/>
              <a:t>29</a:t>
            </a:fld>
            <a:endParaRPr lang="en-US" altLang="zh-CN"/>
          </a:p>
        </p:txBody>
      </p:sp>
    </p:spTree>
    <p:extLst>
      <p:ext uri="{BB962C8B-B14F-4D97-AF65-F5344CB8AC3E}">
        <p14:creationId xmlns:p14="http://schemas.microsoft.com/office/powerpoint/2010/main" val="2522893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sz="1200" b="0" i="0" kern="1200" dirty="0" smtClean="0">
                <a:solidFill>
                  <a:schemeClr val="tx1"/>
                </a:solidFill>
                <a:effectLst/>
                <a:latin typeface="Arial" charset="0"/>
                <a:ea typeface="宋体" pitchFamily="2" charset="-122"/>
                <a:cs typeface="+mn-cs"/>
              </a:rPr>
              <a:t>JUNO Document 1468-v15</a:t>
            </a:r>
          </a:p>
        </p:txBody>
      </p:sp>
      <p:sp>
        <p:nvSpPr>
          <p:cNvPr id="4" name="灯片编号占位符 3"/>
          <p:cNvSpPr>
            <a:spLocks noGrp="1"/>
          </p:cNvSpPr>
          <p:nvPr>
            <p:ph type="sldNum" sz="quarter" idx="10"/>
          </p:nvPr>
        </p:nvSpPr>
        <p:spPr/>
        <p:txBody>
          <a:bodyPr/>
          <a:lstStyle/>
          <a:p>
            <a:fld id="{AC746949-4436-414E-8364-66AF37972AB5}" type="slidenum">
              <a:rPr lang="en-US" altLang="zh-CN" smtClean="0"/>
              <a:pPr/>
              <a:t>35</a:t>
            </a:fld>
            <a:endParaRPr lang="en-US" altLang="zh-CN"/>
          </a:p>
        </p:txBody>
      </p:sp>
    </p:spTree>
    <p:extLst>
      <p:ext uri="{BB962C8B-B14F-4D97-AF65-F5344CB8AC3E}">
        <p14:creationId xmlns:p14="http://schemas.microsoft.com/office/powerpoint/2010/main" val="79339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DA00973-0CEC-47E5-8FC9-AFAE4C65FCE0}" type="slidenum">
              <a:rPr lang="zh-CN" altLang="en-US" smtClean="0"/>
              <a:t>3</a:t>
            </a:fld>
            <a:endParaRPr lang="zh-CN" altLang="en-US"/>
          </a:p>
        </p:txBody>
      </p:sp>
    </p:spTree>
    <p:extLst>
      <p:ext uri="{BB962C8B-B14F-4D97-AF65-F5344CB8AC3E}">
        <p14:creationId xmlns:p14="http://schemas.microsoft.com/office/powerpoint/2010/main" val="2879931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6"/>
          <p:cNvSpPr txBox="1">
            <a:spLocks noGrp="1"/>
          </p:cNvSpPr>
          <p:nvPr>
            <p:ph type="sldNum" sz="quarter" idx="5"/>
          </p:nvPr>
        </p:nvSpPr>
        <p:spPr>
          <a:ln/>
        </p:spPr>
        <p:txBody>
          <a:bodyPr lIns="0" tIns="0" rIns="0" bIns="0" anchor="b" anchorCtr="0">
            <a:noAutofit/>
          </a:bodyPr>
          <a:lstStyle/>
          <a:p>
            <a:pPr lvl="0"/>
            <a:fld id="{A993F785-D376-4834-908F-97C40AA7B13F}" type="slidenum">
              <a:t>8</a:t>
            </a:fld>
            <a:endParaRPr lang="en-US"/>
          </a:p>
        </p:txBody>
      </p:sp>
      <p:sp>
        <p:nvSpPr>
          <p:cNvPr id="2" name="幻灯片图像占位符 1"/>
          <p:cNvSpPr>
            <a:spLocks noGrp="1" noRot="1" noChangeAspect="1" noResize="1"/>
          </p:cNvSpPr>
          <p:nvPr>
            <p:ph type="sldImg"/>
          </p:nvPr>
        </p:nvSpPr>
        <p:spPr>
          <a:xfrm>
            <a:off x="98425" y="739775"/>
            <a:ext cx="6519863" cy="3668713"/>
          </a:xfrm>
          <a:solidFill>
            <a:srgbClr val="CFE7F5"/>
          </a:solidFill>
          <a:ln w="25400">
            <a:solidFill>
              <a:srgbClr val="808080"/>
            </a:solidFill>
            <a:prstDash val="solid"/>
          </a:ln>
        </p:spPr>
      </p:sp>
      <p:sp>
        <p:nvSpPr>
          <p:cNvPr id="3" name="备注占位符 2"/>
          <p:cNvSpPr txBox="1">
            <a:spLocks noGrp="1"/>
          </p:cNvSpPr>
          <p:nvPr>
            <p:ph type="body" sz="quarter" idx="1"/>
          </p:nvPr>
        </p:nvSpPr>
        <p:spPr>
          <a:xfrm>
            <a:off x="898559" y="4681440"/>
            <a:ext cx="4919760" cy="5757480"/>
          </a:xfrm>
        </p:spPr>
        <p:txBody>
          <a:bodyPr vert="horz" lIns="90000" tIns="46800" rIns="90000" bIns="46800" compatLnSpc="1">
            <a:spAutoFit/>
          </a:bodyPr>
          <a:lstStyle/>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sz="1300" dirty="0">
                <a:solidFill>
                  <a:srgbClr val="000000"/>
                </a:solidFill>
                <a:latin typeface="Arial" pitchFamily="34"/>
                <a:ea typeface="MS Gothic" pitchFamily="2"/>
                <a:cs typeface="Tahoma" pitchFamily="2"/>
              </a:rPr>
              <a:t>One of most essential parts will of course be the liquid scintillator. To reach the aimed for energy resolution of 3% we need to generate and collect as much light as possible.</a:t>
            </a:r>
          </a:p>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US" sz="1400" dirty="0">
              <a:solidFill>
                <a:srgbClr val="000000"/>
              </a:solidFill>
              <a:latin typeface="Arial" pitchFamily="34"/>
              <a:ea typeface="MS Gothic" pitchFamily="2"/>
              <a:cs typeface="Tahoma" pitchFamily="2"/>
            </a:endParaRPr>
          </a:p>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sz="1300" dirty="0">
                <a:solidFill>
                  <a:srgbClr val="000000"/>
                </a:solidFill>
                <a:latin typeface="Arial" pitchFamily="34"/>
                <a:ea typeface="MS Gothic" pitchFamily="2"/>
                <a:cs typeface="Tahoma" pitchFamily="2"/>
              </a:rPr>
              <a:t>Thus we require a light-yield of about 10000 photons per MeV. This can be reach with pure organic solvent and high </a:t>
            </a:r>
            <a:r>
              <a:rPr lang="en-US" sz="1300" dirty="0" err="1">
                <a:solidFill>
                  <a:srgbClr val="000000"/>
                </a:solidFill>
                <a:latin typeface="Arial" pitchFamily="34"/>
                <a:ea typeface="MS Gothic" pitchFamily="2"/>
                <a:cs typeface="Tahoma" pitchFamily="2"/>
              </a:rPr>
              <a:t>fluor</a:t>
            </a:r>
            <a:r>
              <a:rPr lang="en-US" sz="1300" dirty="0">
                <a:solidFill>
                  <a:srgbClr val="000000"/>
                </a:solidFill>
                <a:latin typeface="Arial" pitchFamily="34"/>
                <a:ea typeface="MS Gothic" pitchFamily="2"/>
                <a:cs typeface="Tahoma" pitchFamily="2"/>
              </a:rPr>
              <a:t> content.</a:t>
            </a:r>
          </a:p>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US" sz="1400" dirty="0">
              <a:solidFill>
                <a:srgbClr val="000000"/>
              </a:solidFill>
              <a:latin typeface="Arial" pitchFamily="34"/>
              <a:ea typeface="MS Gothic" pitchFamily="2"/>
              <a:cs typeface="Tahoma" pitchFamily="2"/>
            </a:endParaRPr>
          </a:p>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sz="1300" dirty="0">
                <a:solidFill>
                  <a:srgbClr val="000000"/>
                </a:solidFill>
                <a:latin typeface="Arial" pitchFamily="34"/>
                <a:ea typeface="MS Gothic" pitchFamily="2"/>
                <a:cs typeface="Tahoma" pitchFamily="2"/>
              </a:rPr>
              <a:t>And we need an attenuation length of more than 20 m at a wavelength of 430nm.</a:t>
            </a:r>
          </a:p>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US" sz="1400" dirty="0">
              <a:solidFill>
                <a:srgbClr val="000000"/>
              </a:solidFill>
              <a:latin typeface="Arial" pitchFamily="34"/>
              <a:ea typeface="MS Gothic" pitchFamily="2"/>
              <a:cs typeface="Tahoma" pitchFamily="2"/>
            </a:endParaRPr>
          </a:p>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sz="1300" dirty="0">
                <a:solidFill>
                  <a:srgbClr val="000000"/>
                </a:solidFill>
                <a:latin typeface="Arial" pitchFamily="34"/>
                <a:ea typeface="MS Gothic" pitchFamily="2"/>
                <a:cs typeface="Tahoma" pitchFamily="2"/>
              </a:rPr>
              <a:t>This requires careful material selection and purification.</a:t>
            </a:r>
          </a:p>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US" sz="1400" dirty="0">
              <a:solidFill>
                <a:srgbClr val="000000"/>
              </a:solidFill>
              <a:latin typeface="Arial" pitchFamily="34"/>
              <a:ea typeface="MS Gothic" pitchFamily="2"/>
              <a:cs typeface="Tahoma" pitchFamily="2"/>
            </a:endParaRPr>
          </a:p>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sz="1300" dirty="0">
                <a:solidFill>
                  <a:srgbClr val="000000"/>
                </a:solidFill>
                <a:latin typeface="Arial" pitchFamily="34"/>
                <a:ea typeface="MS Gothic" pitchFamily="2"/>
                <a:cs typeface="Tahoma" pitchFamily="2"/>
              </a:rPr>
              <a:t>Therefore, we have a pilot plant under operation at the </a:t>
            </a:r>
            <a:r>
              <a:rPr lang="en-US" sz="1300" dirty="0" err="1">
                <a:solidFill>
                  <a:srgbClr val="000000"/>
                </a:solidFill>
                <a:latin typeface="Arial" pitchFamily="34"/>
                <a:ea typeface="MS Gothic" pitchFamily="2"/>
                <a:cs typeface="Tahoma" pitchFamily="2"/>
              </a:rPr>
              <a:t>Daya</a:t>
            </a:r>
            <a:r>
              <a:rPr lang="en-US" sz="1300" dirty="0">
                <a:solidFill>
                  <a:srgbClr val="000000"/>
                </a:solidFill>
                <a:latin typeface="Arial" pitchFamily="34"/>
                <a:ea typeface="MS Gothic" pitchFamily="2"/>
                <a:cs typeface="Tahoma" pitchFamily="2"/>
              </a:rPr>
              <a:t> Bay site using four different purification methods: </a:t>
            </a:r>
            <a:r>
              <a:rPr lang="en-US" sz="1300" dirty="0" err="1">
                <a:solidFill>
                  <a:srgbClr val="000000"/>
                </a:solidFill>
                <a:latin typeface="Arial" pitchFamily="34"/>
                <a:ea typeface="MS Gothic" pitchFamily="2"/>
                <a:cs typeface="Tahoma" pitchFamily="2"/>
              </a:rPr>
              <a:t>Ablesen</a:t>
            </a:r>
            <a:endParaRPr lang="en-US" sz="1300" dirty="0">
              <a:solidFill>
                <a:srgbClr val="000000"/>
              </a:solidFill>
              <a:latin typeface="Arial" pitchFamily="34"/>
              <a:ea typeface="MS Gothic" pitchFamily="2"/>
              <a:cs typeface="Tahoma" pitchFamily="2"/>
            </a:endParaRPr>
          </a:p>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US" sz="1400" dirty="0">
              <a:solidFill>
                <a:srgbClr val="000000"/>
              </a:solidFill>
              <a:latin typeface="Arial" pitchFamily="34"/>
              <a:ea typeface="MS Gothic" pitchFamily="2"/>
              <a:cs typeface="Tahoma" pitchFamily="2"/>
            </a:endParaRPr>
          </a:p>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sz="1300" dirty="0">
                <a:solidFill>
                  <a:srgbClr val="000000"/>
                </a:solidFill>
                <a:latin typeface="Arial" pitchFamily="34"/>
                <a:ea typeface="MS Gothic" pitchFamily="2"/>
                <a:cs typeface="Tahoma" pitchFamily="2"/>
              </a:rPr>
              <a:t>With this an attenuation length of more than 23 m could be reached after filling one of the </a:t>
            </a:r>
            <a:r>
              <a:rPr lang="en-US" sz="1300" dirty="0" err="1">
                <a:solidFill>
                  <a:srgbClr val="000000"/>
                </a:solidFill>
                <a:latin typeface="Arial" pitchFamily="34"/>
                <a:ea typeface="MS Gothic" pitchFamily="2"/>
                <a:cs typeface="Tahoma" pitchFamily="2"/>
              </a:rPr>
              <a:t>Daya</a:t>
            </a:r>
            <a:r>
              <a:rPr lang="en-US" sz="1300" dirty="0">
                <a:solidFill>
                  <a:srgbClr val="000000"/>
                </a:solidFill>
                <a:latin typeface="Arial" pitchFamily="34"/>
                <a:ea typeface="MS Gothic" pitchFamily="2"/>
                <a:cs typeface="Tahoma" pitchFamily="2"/>
              </a:rPr>
              <a:t> Bay detectors.</a:t>
            </a:r>
          </a:p>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US" sz="1400" dirty="0">
              <a:solidFill>
                <a:srgbClr val="000000"/>
              </a:solidFill>
              <a:latin typeface="Arial" pitchFamily="34"/>
              <a:ea typeface="MS Gothic" pitchFamily="2"/>
              <a:cs typeface="Tahoma" pitchFamily="2"/>
            </a:endParaRPr>
          </a:p>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sz="1300" dirty="0">
                <a:solidFill>
                  <a:srgbClr val="000000"/>
                </a:solidFill>
                <a:latin typeface="Arial" pitchFamily="34"/>
                <a:ea typeface="MS Gothic" pitchFamily="2"/>
                <a:cs typeface="Tahoma" pitchFamily="2"/>
              </a:rPr>
              <a:t>We also use this facility to </a:t>
            </a:r>
            <a:r>
              <a:rPr lang="en-US" sz="1300" dirty="0" err="1">
                <a:solidFill>
                  <a:srgbClr val="000000"/>
                </a:solidFill>
                <a:latin typeface="Arial" pitchFamily="34"/>
                <a:ea typeface="MS Gothic" pitchFamily="2"/>
                <a:cs typeface="Tahoma" pitchFamily="2"/>
              </a:rPr>
              <a:t>optimise</a:t>
            </a:r>
            <a:r>
              <a:rPr lang="en-US" sz="1300" dirty="0">
                <a:solidFill>
                  <a:srgbClr val="000000"/>
                </a:solidFill>
                <a:latin typeface="Arial" pitchFamily="34"/>
                <a:ea typeface="MS Gothic" pitchFamily="2"/>
                <a:cs typeface="Tahoma" pitchFamily="2"/>
              </a:rPr>
              <a:t> the liquid scintillator recipe and study the </a:t>
            </a:r>
            <a:r>
              <a:rPr lang="en-US" sz="1300" dirty="0" err="1">
                <a:solidFill>
                  <a:srgbClr val="000000"/>
                </a:solidFill>
                <a:latin typeface="Arial" pitchFamily="34"/>
                <a:ea typeface="MS Gothic" pitchFamily="2"/>
                <a:cs typeface="Tahoma" pitchFamily="2"/>
              </a:rPr>
              <a:t>radiopurity</a:t>
            </a:r>
            <a:r>
              <a:rPr lang="en-US" sz="1300" dirty="0">
                <a:solidFill>
                  <a:srgbClr val="000000"/>
                </a:solidFill>
                <a:latin typeface="Arial" pitchFamily="34"/>
                <a:ea typeface="MS Gothic" pitchFamily="2"/>
                <a:cs typeface="Tahoma" pitchFamily="2"/>
              </a:rPr>
              <a:t>.</a:t>
            </a:r>
          </a:p>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US" sz="1400" dirty="0">
              <a:solidFill>
                <a:srgbClr val="000000"/>
              </a:solidFill>
              <a:latin typeface="Arial" pitchFamily="34"/>
              <a:ea typeface="MS Gothic" pitchFamily="2"/>
              <a:cs typeface="Tahoma" pitchFamily="2"/>
            </a:endParaRPr>
          </a:p>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US" sz="1400" dirty="0">
              <a:solidFill>
                <a:srgbClr val="000000"/>
              </a:solidFill>
              <a:latin typeface="Arial" pitchFamily="34"/>
              <a:ea typeface="MS Gothic" pitchFamily="2"/>
              <a:cs typeface="Tahoma" pitchFamily="2"/>
            </a:endParaRPr>
          </a:p>
        </p:txBody>
      </p:sp>
    </p:spTree>
    <p:extLst>
      <p:ext uri="{BB962C8B-B14F-4D97-AF65-F5344CB8AC3E}">
        <p14:creationId xmlns:p14="http://schemas.microsoft.com/office/powerpoint/2010/main" val="2489841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6"/>
          <p:cNvSpPr txBox="1">
            <a:spLocks noGrp="1"/>
          </p:cNvSpPr>
          <p:nvPr>
            <p:ph type="sldNum" sz="quarter" idx="5"/>
          </p:nvPr>
        </p:nvSpPr>
        <p:spPr>
          <a:ln/>
        </p:spPr>
        <p:txBody>
          <a:bodyPr lIns="0" tIns="0" rIns="0" bIns="0" anchor="b" anchorCtr="0">
            <a:noAutofit/>
          </a:bodyPr>
          <a:lstStyle/>
          <a:p>
            <a:pPr lvl="0"/>
            <a:fld id="{71CB4CE9-D14D-4371-A2EE-F11E73C16554}" type="slidenum">
              <a:t>9</a:t>
            </a:fld>
            <a:endParaRPr lang="en-US"/>
          </a:p>
        </p:txBody>
      </p:sp>
      <p:sp>
        <p:nvSpPr>
          <p:cNvPr id="2" name="幻灯片图像占位符 1"/>
          <p:cNvSpPr>
            <a:spLocks noGrp="1" noRot="1" noChangeAspect="1" noResize="1"/>
          </p:cNvSpPr>
          <p:nvPr>
            <p:ph type="sldImg"/>
          </p:nvPr>
        </p:nvSpPr>
        <p:spPr>
          <a:xfrm>
            <a:off x="98425" y="739775"/>
            <a:ext cx="6519863" cy="3668713"/>
          </a:xfrm>
          <a:solidFill>
            <a:srgbClr val="CFE7F5"/>
          </a:solidFill>
          <a:ln w="25400">
            <a:solidFill>
              <a:srgbClr val="808080"/>
            </a:solidFill>
            <a:prstDash val="solid"/>
          </a:ln>
        </p:spPr>
      </p:sp>
      <p:sp>
        <p:nvSpPr>
          <p:cNvPr id="3" name="备注占位符 2"/>
          <p:cNvSpPr txBox="1">
            <a:spLocks noGrp="1"/>
          </p:cNvSpPr>
          <p:nvPr>
            <p:ph type="body" sz="quarter" idx="1"/>
          </p:nvPr>
        </p:nvSpPr>
        <p:spPr>
          <a:xfrm>
            <a:off x="898559" y="4681440"/>
            <a:ext cx="4919760" cy="4407479"/>
          </a:xfrm>
        </p:spPr>
        <p:txBody>
          <a:bodyPr vert="horz" lIns="90000" tIns="46800" rIns="90000" bIns="46800" compatLnSpc="1">
            <a:spAutoFit/>
          </a:bodyPr>
          <a:lstStyle/>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dirty="0">
                <a:solidFill>
                  <a:srgbClr val="000000"/>
                </a:solidFill>
                <a:latin typeface="Arial" pitchFamily="34"/>
                <a:ea typeface="MS Gothic" pitchFamily="2"/>
                <a:cs typeface="Tahoma" pitchFamily="2"/>
              </a:rPr>
              <a:t>MCP: New Technology</a:t>
            </a:r>
          </a:p>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dirty="0">
                <a:solidFill>
                  <a:srgbClr val="000000"/>
                </a:solidFill>
                <a:latin typeface="Arial" pitchFamily="34"/>
                <a:ea typeface="MS Gothic" pitchFamily="2"/>
                <a:cs typeface="Tahoma" pitchFamily="2"/>
              </a:rPr>
              <a:t>Potential of even higher PDE using reflection on backside</a:t>
            </a:r>
          </a:p>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US" dirty="0">
              <a:solidFill>
                <a:srgbClr val="000000"/>
              </a:solidFill>
              <a:latin typeface="Arial" pitchFamily="34"/>
              <a:ea typeface="MS Gothic" pitchFamily="2"/>
              <a:cs typeface="Tahoma" pitchFamily="2"/>
            </a:endParaRPr>
          </a:p>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dirty="0">
                <a:solidFill>
                  <a:srgbClr val="000000"/>
                </a:solidFill>
                <a:latin typeface="Arial" pitchFamily="34"/>
                <a:ea typeface="MS Gothic" pitchFamily="2"/>
                <a:cs typeface="Tahoma" pitchFamily="2"/>
              </a:rPr>
              <a:t>New Technology + Large HQE PMTs → Mass production within a very short time → very impressive</a:t>
            </a:r>
          </a:p>
        </p:txBody>
      </p:sp>
    </p:spTree>
    <p:extLst>
      <p:ext uri="{BB962C8B-B14F-4D97-AF65-F5344CB8AC3E}">
        <p14:creationId xmlns:p14="http://schemas.microsoft.com/office/powerpoint/2010/main" val="1800072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灯片编号占位符 6"/>
          <p:cNvSpPr txBox="1">
            <a:spLocks noGrp="1"/>
          </p:cNvSpPr>
          <p:nvPr>
            <p:ph type="sldNum" sz="quarter" idx="5"/>
          </p:nvPr>
        </p:nvSpPr>
        <p:spPr>
          <a:ln/>
        </p:spPr>
        <p:txBody>
          <a:bodyPr lIns="0" tIns="0" rIns="0" bIns="0" anchor="b" anchorCtr="0">
            <a:noAutofit/>
          </a:bodyPr>
          <a:lstStyle/>
          <a:p>
            <a:pPr lvl="0"/>
            <a:fld id="{0669D7FD-F8F7-4CF9-B166-8EA39F2B600D}" type="slidenum">
              <a:t>11</a:t>
            </a:fld>
            <a:endParaRPr lang="en-US"/>
          </a:p>
        </p:txBody>
      </p:sp>
      <p:sp>
        <p:nvSpPr>
          <p:cNvPr id="2" name="幻灯片图像占位符 1"/>
          <p:cNvSpPr>
            <a:spLocks noGrp="1" noRot="1" noChangeAspect="1" noResize="1"/>
          </p:cNvSpPr>
          <p:nvPr>
            <p:ph type="sldImg"/>
          </p:nvPr>
        </p:nvSpPr>
        <p:spPr>
          <a:xfrm>
            <a:off x="98425" y="739775"/>
            <a:ext cx="6519863" cy="3668713"/>
          </a:xfrm>
          <a:solidFill>
            <a:srgbClr val="CFE7F5"/>
          </a:solidFill>
          <a:ln w="25400">
            <a:solidFill>
              <a:srgbClr val="808080"/>
            </a:solidFill>
            <a:prstDash val="solid"/>
          </a:ln>
        </p:spPr>
      </p:sp>
      <p:sp>
        <p:nvSpPr>
          <p:cNvPr id="3" name="备注占位符 2"/>
          <p:cNvSpPr txBox="1">
            <a:spLocks noGrp="1"/>
          </p:cNvSpPr>
          <p:nvPr>
            <p:ph type="body" sz="quarter" idx="1"/>
          </p:nvPr>
        </p:nvSpPr>
        <p:spPr>
          <a:xfrm>
            <a:off x="898559" y="4681440"/>
            <a:ext cx="4919760" cy="4407479"/>
          </a:xfrm>
        </p:spPr>
        <p:txBody>
          <a:bodyPr vert="horz" lIns="90000" tIns="46800" rIns="90000" bIns="46800" compatLnSpc="1">
            <a:spAutoFit/>
          </a:bodyPr>
          <a:lstStyle/>
          <a:p>
            <a:pPr mar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US" altLang="zh-CN">
              <a:solidFill>
                <a:srgbClr val="000000"/>
              </a:solidFill>
              <a:latin typeface="Arial" pitchFamily="34"/>
              <a:ea typeface="MS Gothic" pitchFamily="2"/>
              <a:cs typeface="Tahoma" pitchFamily="2"/>
            </a:endParaRPr>
          </a:p>
        </p:txBody>
      </p:sp>
      <p:pic>
        <p:nvPicPr>
          <p:cNvPr id="4" name="图片 3"/>
          <p:cNvPicPr>
            <a:picLocks noChangeAspect="1"/>
          </p:cNvPicPr>
          <p:nvPr/>
        </p:nvPicPr>
        <p:blipFill>
          <a:blip r:embed="rId3">
            <a:lum bright="-50000"/>
            <a:alphaModFix/>
          </a:blip>
          <a:srcRect l="10981" r="9586"/>
          <a:stretch>
            <a:fillRect/>
          </a:stretch>
        </p:blipFill>
        <p:spPr>
          <a:xfrm rot="5400000">
            <a:off x="2810700" y="6150420"/>
            <a:ext cx="2514600" cy="1949040"/>
          </a:xfrm>
          <a:prstGeom prst="rect">
            <a:avLst/>
          </a:prstGeom>
          <a:noFill/>
          <a:ln>
            <a:noFill/>
          </a:ln>
        </p:spPr>
      </p:pic>
    </p:spTree>
    <p:extLst>
      <p:ext uri="{BB962C8B-B14F-4D97-AF65-F5344CB8AC3E}">
        <p14:creationId xmlns:p14="http://schemas.microsoft.com/office/powerpoint/2010/main" val="942912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灯片编号占位符 6"/>
          <p:cNvSpPr txBox="1">
            <a:spLocks noGrp="1"/>
          </p:cNvSpPr>
          <p:nvPr>
            <p:ph type="sldNum" sz="quarter" idx="5"/>
          </p:nvPr>
        </p:nvSpPr>
        <p:spPr>
          <a:ln/>
        </p:spPr>
        <p:txBody>
          <a:bodyPr lIns="0" tIns="0" rIns="0" bIns="0" anchor="b" anchorCtr="0">
            <a:noAutofit/>
          </a:bodyPr>
          <a:lstStyle/>
          <a:p>
            <a:pPr lvl="0"/>
            <a:fld id="{BC61964E-15CA-4414-BF25-2B9E82586689}" type="slidenum">
              <a:t>12</a:t>
            </a:fld>
            <a:endParaRPr lang="en-US"/>
          </a:p>
        </p:txBody>
      </p:sp>
      <p:sp>
        <p:nvSpPr>
          <p:cNvPr id="2" name="幻灯片图像占位符 1"/>
          <p:cNvSpPr>
            <a:spLocks noGrp="1" noRot="1" noChangeAspect="1" noResize="1"/>
          </p:cNvSpPr>
          <p:nvPr>
            <p:ph type="sldImg"/>
          </p:nvPr>
        </p:nvSpPr>
        <p:spPr>
          <a:xfrm>
            <a:off x="98425" y="739775"/>
            <a:ext cx="6519863" cy="3668713"/>
          </a:xfrm>
          <a:solidFill>
            <a:srgbClr val="CFE7F5"/>
          </a:solidFill>
          <a:ln w="25400">
            <a:solidFill>
              <a:srgbClr val="808080"/>
            </a:solidFill>
            <a:prstDash val="solid"/>
          </a:ln>
        </p:spPr>
      </p:sp>
      <p:sp>
        <p:nvSpPr>
          <p:cNvPr id="3" name="备注占位符 2"/>
          <p:cNvSpPr txBox="1">
            <a:spLocks noGrp="1"/>
          </p:cNvSpPr>
          <p:nvPr>
            <p:ph type="body" sz="quarter" idx="1"/>
          </p:nvPr>
        </p:nvSpPr>
        <p:spPr>
          <a:xfrm>
            <a:off x="898559" y="4681440"/>
            <a:ext cx="4919760" cy="5697720"/>
          </a:xfrm>
        </p:spPr>
        <p:txBody>
          <a:bodyPr vert="horz" lIns="90000" tIns="46800" rIns="90000" bIns="46800" compatLnSpc="1">
            <a:spAutoFit/>
          </a:bodyPr>
          <a:lstStyle/>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US" sz="2570" dirty="0">
              <a:solidFill>
                <a:srgbClr val="000000"/>
              </a:solidFill>
              <a:latin typeface="Arial" pitchFamily="34"/>
              <a:ea typeface="MS Gothic" pitchFamily="2"/>
              <a:cs typeface="Tahoma" pitchFamily="2"/>
            </a:endParaRPr>
          </a:p>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US" sz="2570" dirty="0">
              <a:solidFill>
                <a:srgbClr val="000000"/>
              </a:solidFill>
              <a:latin typeface="Arial" pitchFamily="34"/>
              <a:ea typeface="MS Gothic" pitchFamily="2"/>
              <a:cs typeface="Tahoma" pitchFamily="2"/>
            </a:endParaRPr>
          </a:p>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sz="2570" dirty="0">
                <a:solidFill>
                  <a:srgbClr val="000000"/>
                </a:solidFill>
                <a:latin typeface="Arial" pitchFamily="34"/>
                <a:ea typeface="MS Gothic" pitchFamily="2"/>
                <a:cs typeface="Tahoma" pitchFamily="2"/>
              </a:rPr>
              <a:t>Shaded grey area:</a:t>
            </a:r>
          </a:p>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US" sz="2570" dirty="0">
              <a:solidFill>
                <a:srgbClr val="000000"/>
              </a:solidFill>
              <a:latin typeface="Arial" pitchFamily="34"/>
              <a:ea typeface="MS Gothic" pitchFamily="2"/>
              <a:cs typeface="Tahoma" pitchFamily="2"/>
            </a:endParaRPr>
          </a:p>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sz="2570" dirty="0">
                <a:solidFill>
                  <a:srgbClr val="000000"/>
                </a:solidFill>
                <a:latin typeface="Arial" pitchFamily="34"/>
                <a:ea typeface="MS Gothic" pitchFamily="2"/>
                <a:cs typeface="Tahoma" pitchFamily="2"/>
              </a:rPr>
              <a:t>Uncertainties due to errors on parameters from fit</a:t>
            </a:r>
          </a:p>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US" sz="2570" dirty="0">
              <a:solidFill>
                <a:srgbClr val="000000"/>
              </a:solidFill>
              <a:latin typeface="Arial" pitchFamily="34"/>
              <a:ea typeface="MS Gothic" pitchFamily="2"/>
              <a:cs typeface="Tahoma" pitchFamily="2"/>
            </a:endParaRPr>
          </a:p>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sz="2570" dirty="0" err="1">
                <a:solidFill>
                  <a:srgbClr val="000000"/>
                </a:solidFill>
                <a:latin typeface="Arial" pitchFamily="34"/>
                <a:ea typeface="MS Gothic" pitchFamily="2"/>
                <a:cs typeface="Tahoma" pitchFamily="2"/>
              </a:rPr>
              <a:t>Stabel</a:t>
            </a:r>
            <a:r>
              <a:rPr lang="en-US" sz="2570" dirty="0">
                <a:solidFill>
                  <a:srgbClr val="000000"/>
                </a:solidFill>
                <a:latin typeface="Arial" pitchFamily="34"/>
                <a:ea typeface="MS Gothic" pitchFamily="2"/>
                <a:cs typeface="Tahoma" pitchFamily="2"/>
              </a:rPr>
              <a:t> under:</a:t>
            </a:r>
          </a:p>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sz="2570" dirty="0">
                <a:solidFill>
                  <a:srgbClr val="000000"/>
                </a:solidFill>
                <a:latin typeface="Arial" pitchFamily="34"/>
                <a:ea typeface="MS Gothic" pitchFamily="2"/>
                <a:cs typeface="Tahoma" pitchFamily="2"/>
              </a:rPr>
              <a:t>Variation of model under removal of single calibration reference from data set.</a:t>
            </a:r>
          </a:p>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US" sz="2570" dirty="0">
              <a:solidFill>
                <a:srgbClr val="000000"/>
              </a:solidFill>
              <a:latin typeface="Arial" pitchFamily="34"/>
              <a:ea typeface="MS Gothic" pitchFamily="2"/>
              <a:cs typeface="Tahoma" pitchFamily="2"/>
            </a:endParaRPr>
          </a:p>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US" sz="2570" dirty="0">
              <a:solidFill>
                <a:srgbClr val="000000"/>
              </a:solidFill>
              <a:latin typeface="Arial" pitchFamily="34"/>
              <a:ea typeface="MS Gothic" pitchFamily="2"/>
              <a:cs typeface="Tahoma" pitchFamily="2"/>
            </a:endParaRPr>
          </a:p>
        </p:txBody>
      </p:sp>
      <p:sp>
        <p:nvSpPr>
          <p:cNvPr id="4" name="文本框 3"/>
          <p:cNvSpPr txBox="1"/>
          <p:nvPr/>
        </p:nvSpPr>
        <p:spPr>
          <a:xfrm>
            <a:off x="913679" y="4915080"/>
            <a:ext cx="3454200" cy="60228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1800" b="0" i="0" u="none" strike="noStrike" kern="1200">
                <a:ln>
                  <a:noFill/>
                </a:ln>
                <a:latin typeface="Arial" pitchFamily="18"/>
                <a:ea typeface="WenQuanYi Micro Hei" pitchFamily="2"/>
                <a:cs typeface="Lohit Hindi" pitchFamily="2"/>
              </a:rPr>
              <a:t>Also used continous spectrum produced by 12B electron</a:t>
            </a:r>
          </a:p>
        </p:txBody>
      </p:sp>
    </p:spTree>
    <p:extLst>
      <p:ext uri="{BB962C8B-B14F-4D97-AF65-F5344CB8AC3E}">
        <p14:creationId xmlns:p14="http://schemas.microsoft.com/office/powerpoint/2010/main" val="1380097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DA00973-0CEC-47E5-8FC9-AFAE4C65FCE0}" type="slidenum">
              <a:rPr lang="zh-CN" altLang="en-US" smtClean="0"/>
              <a:t>13</a:t>
            </a:fld>
            <a:endParaRPr lang="zh-CN" altLang="en-US"/>
          </a:p>
        </p:txBody>
      </p:sp>
    </p:spTree>
    <p:extLst>
      <p:ext uri="{BB962C8B-B14F-4D97-AF65-F5344CB8AC3E}">
        <p14:creationId xmlns:p14="http://schemas.microsoft.com/office/powerpoint/2010/main" val="3237999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6"/>
          <p:cNvSpPr txBox="1">
            <a:spLocks noGrp="1"/>
          </p:cNvSpPr>
          <p:nvPr>
            <p:ph type="sldNum" sz="quarter" idx="5"/>
          </p:nvPr>
        </p:nvSpPr>
        <p:spPr>
          <a:ln/>
        </p:spPr>
        <p:txBody>
          <a:bodyPr lIns="0" tIns="0" rIns="0" bIns="0" anchor="b" anchorCtr="0">
            <a:noAutofit/>
          </a:bodyPr>
          <a:lstStyle/>
          <a:p>
            <a:pPr lvl="0"/>
            <a:fld id="{A725B9BF-DB6A-4B79-8C0D-6D23AFA1336B}" type="slidenum">
              <a:t>14</a:t>
            </a:fld>
            <a:endParaRPr lang="en-US"/>
          </a:p>
        </p:txBody>
      </p:sp>
      <p:sp>
        <p:nvSpPr>
          <p:cNvPr id="2" name="幻灯片图像占位符 1"/>
          <p:cNvSpPr>
            <a:spLocks noGrp="1" noRot="1" noChangeAspect="1" noResize="1"/>
          </p:cNvSpPr>
          <p:nvPr>
            <p:ph type="sldImg"/>
          </p:nvPr>
        </p:nvSpPr>
        <p:spPr>
          <a:xfrm>
            <a:off x="98425" y="739775"/>
            <a:ext cx="6519863" cy="3668713"/>
          </a:xfrm>
          <a:solidFill>
            <a:srgbClr val="CFE7F5"/>
          </a:solidFill>
          <a:ln w="25400">
            <a:solidFill>
              <a:srgbClr val="808080"/>
            </a:solidFill>
            <a:prstDash val="solid"/>
          </a:ln>
        </p:spPr>
      </p:sp>
      <p:sp>
        <p:nvSpPr>
          <p:cNvPr id="3" name="备注占位符 2"/>
          <p:cNvSpPr txBox="1">
            <a:spLocks noGrp="1"/>
          </p:cNvSpPr>
          <p:nvPr>
            <p:ph type="body" sz="quarter" idx="1"/>
          </p:nvPr>
        </p:nvSpPr>
        <p:spPr>
          <a:xfrm>
            <a:off x="898559" y="4681440"/>
            <a:ext cx="4919760" cy="6788880"/>
          </a:xfrm>
        </p:spPr>
        <p:txBody>
          <a:bodyPr vert="horz" lIns="90000" tIns="46800" rIns="90000" bIns="46800" compatLnSpc="1">
            <a:spAutoFit/>
          </a:bodyPr>
          <a:lstStyle/>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sz="1200" dirty="0">
                <a:solidFill>
                  <a:srgbClr val="000000"/>
                </a:solidFill>
                <a:latin typeface="Arial" pitchFamily="34"/>
                <a:ea typeface="MS Gothic" pitchFamily="2"/>
                <a:cs typeface="Tahoma" pitchFamily="2"/>
              </a:rPr>
              <a:t>Another important and very active topic is the uncertainty of the reactor spectrum. HORIZON workshop</a:t>
            </a:r>
          </a:p>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sz="1200" dirty="0">
                <a:solidFill>
                  <a:srgbClr val="000000"/>
                </a:solidFill>
                <a:latin typeface="Arial" pitchFamily="34"/>
                <a:ea typeface="MS Gothic" pitchFamily="2"/>
                <a:cs typeface="Tahoma" pitchFamily="2"/>
              </a:rPr>
              <a:t>It is expected to have a micro structure, due to the many thousand beta decay branches involved.</a:t>
            </a:r>
          </a:p>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US" sz="1200" dirty="0">
              <a:solidFill>
                <a:srgbClr val="000000"/>
              </a:solidFill>
              <a:latin typeface="Arial" pitchFamily="34"/>
              <a:ea typeface="MS Gothic" pitchFamily="2"/>
              <a:cs typeface="Tahoma" pitchFamily="2"/>
            </a:endParaRPr>
          </a:p>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sz="1200" dirty="0">
                <a:solidFill>
                  <a:srgbClr val="000000"/>
                </a:solidFill>
                <a:latin typeface="Arial" pitchFamily="34"/>
                <a:ea typeface="MS Gothic" pitchFamily="2"/>
                <a:cs typeface="Tahoma" pitchFamily="2"/>
              </a:rPr>
              <a:t>And this micro-structure can have  a similar size and frequency as the oscillations we are looking for.</a:t>
            </a:r>
          </a:p>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US" sz="1200" dirty="0">
              <a:solidFill>
                <a:srgbClr val="000000"/>
              </a:solidFill>
              <a:latin typeface="Arial" pitchFamily="34"/>
              <a:ea typeface="MS Gothic" pitchFamily="2"/>
              <a:cs typeface="Tahoma" pitchFamily="2"/>
            </a:endParaRPr>
          </a:p>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sz="1200" dirty="0">
                <a:solidFill>
                  <a:srgbClr val="000000"/>
                </a:solidFill>
                <a:latin typeface="Arial" pitchFamily="34"/>
                <a:ea typeface="MS Gothic" pitchFamily="2"/>
                <a:cs typeface="Tahoma" pitchFamily="2"/>
              </a:rPr>
              <a:t>This can be seen in this plot, where the deviation of the micro structure from the average spectrum is shown and the neutrino oscillation frequency is indicated by the white and blue background.</a:t>
            </a:r>
          </a:p>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US" sz="1200" dirty="0">
              <a:solidFill>
                <a:srgbClr val="000000"/>
              </a:solidFill>
              <a:latin typeface="Arial" pitchFamily="34"/>
              <a:ea typeface="MS Gothic" pitchFamily="2"/>
              <a:cs typeface="Tahoma" pitchFamily="2"/>
            </a:endParaRPr>
          </a:p>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sz="1200" dirty="0">
                <a:solidFill>
                  <a:srgbClr val="000000"/>
                </a:solidFill>
                <a:latin typeface="Arial" pitchFamily="34"/>
                <a:ea typeface="MS Gothic" pitchFamily="2"/>
                <a:cs typeface="Tahoma" pitchFamily="2"/>
              </a:rPr>
              <a:t>The result is that our sensitivity will depend on the energy resolution that we know our reactor spectrum with.</a:t>
            </a:r>
          </a:p>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US" sz="1200" dirty="0">
              <a:solidFill>
                <a:srgbClr val="000000"/>
              </a:solidFill>
              <a:latin typeface="Arial" pitchFamily="34"/>
              <a:ea typeface="MS Gothic" pitchFamily="2"/>
              <a:cs typeface="Tahoma" pitchFamily="2"/>
            </a:endParaRPr>
          </a:p>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sz="1200" dirty="0">
                <a:solidFill>
                  <a:srgbClr val="000000"/>
                </a:solidFill>
                <a:latin typeface="Arial" pitchFamily="34"/>
                <a:ea typeface="MS Gothic" pitchFamily="2"/>
                <a:cs typeface="Tahoma" pitchFamily="2"/>
              </a:rPr>
              <a:t>And as you can see here on the right the optimal sensitivity requires  a reactor spectrum with a similar energy resolution as JUNO.</a:t>
            </a:r>
          </a:p>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US" sz="1200" dirty="0">
              <a:solidFill>
                <a:srgbClr val="000000"/>
              </a:solidFill>
              <a:latin typeface="Arial" pitchFamily="34"/>
              <a:ea typeface="MS Gothic" pitchFamily="2"/>
              <a:cs typeface="Tahoma" pitchFamily="2"/>
            </a:endParaRPr>
          </a:p>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sz="1200" dirty="0">
                <a:solidFill>
                  <a:srgbClr val="000000"/>
                </a:solidFill>
                <a:latin typeface="Arial" pitchFamily="34"/>
                <a:ea typeface="MS Gothic" pitchFamily="2"/>
                <a:cs typeface="Tahoma" pitchFamily="2"/>
              </a:rPr>
              <a:t>That is why we have started R&amp;D on a near detector.</a:t>
            </a:r>
          </a:p>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US" sz="1200" dirty="0">
              <a:solidFill>
                <a:srgbClr val="000000"/>
              </a:solidFill>
              <a:latin typeface="Arial" pitchFamily="34"/>
              <a:ea typeface="MS Gothic" pitchFamily="2"/>
              <a:cs typeface="Tahoma" pitchFamily="2"/>
            </a:endParaRPr>
          </a:p>
          <a:p>
            <a:pPr marL="0" lvl="0" indent="0" algn="l">
              <a:spcBef>
                <a:spcPts val="448"/>
              </a:spcBef>
              <a:buClr>
                <a:srgbClr val="000000"/>
              </a:buClr>
              <a:buSzPct val="100000"/>
              <a:buFont typeface="Times New Roman" pitchFamily="18"/>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US" dirty="0">
              <a:solidFill>
                <a:srgbClr val="000000"/>
              </a:solidFill>
              <a:latin typeface="Arial" pitchFamily="34"/>
              <a:ea typeface="MS Gothic" pitchFamily="2"/>
              <a:cs typeface="Tahoma" pitchFamily="2"/>
            </a:endParaRPr>
          </a:p>
          <a:p>
            <a:pPr marL="0" lvl="0" indent="0" algn="l">
              <a:spcBef>
                <a:spcPts val="448"/>
              </a:spcBef>
              <a:buClr>
                <a:srgbClr val="000000"/>
              </a:buClr>
              <a:buSzPct val="100000"/>
              <a:buFont typeface="Times New Roman" pitchFamily="18"/>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dirty="0">
                <a:solidFill>
                  <a:srgbClr val="000000"/>
                </a:solidFill>
                <a:latin typeface="Arial" pitchFamily="34"/>
                <a:ea typeface="MS Gothic" pitchFamily="2"/>
                <a:cs typeface="Tahoma" pitchFamily="2"/>
              </a:rPr>
              <a:t>A. A. </a:t>
            </a:r>
            <a:r>
              <a:rPr lang="en-US" dirty="0" err="1">
                <a:solidFill>
                  <a:srgbClr val="000000"/>
                </a:solidFill>
                <a:latin typeface="Arial" pitchFamily="34"/>
                <a:ea typeface="MS Gothic" pitchFamily="2"/>
                <a:cs typeface="Tahoma" pitchFamily="2"/>
              </a:rPr>
              <a:t>Sonzogni</a:t>
            </a:r>
            <a:r>
              <a:rPr lang="en-US" dirty="0">
                <a:solidFill>
                  <a:srgbClr val="000000"/>
                </a:solidFill>
                <a:latin typeface="Arial" pitchFamily="34"/>
                <a:ea typeface="MS Gothic" pitchFamily="2"/>
                <a:cs typeface="Tahoma" pitchFamily="2"/>
              </a:rPr>
              <a:t>, M. Nino, E. A. </a:t>
            </a:r>
            <a:r>
              <a:rPr lang="en-US" dirty="0" err="1">
                <a:solidFill>
                  <a:srgbClr val="000000"/>
                </a:solidFill>
                <a:latin typeface="Arial" pitchFamily="34"/>
                <a:ea typeface="MS Gothic" pitchFamily="2"/>
                <a:cs typeface="Tahoma" pitchFamily="2"/>
              </a:rPr>
              <a:t>McCutchan</a:t>
            </a:r>
            <a:r>
              <a:rPr lang="en-US" dirty="0">
                <a:solidFill>
                  <a:srgbClr val="000000"/>
                </a:solidFill>
                <a:latin typeface="Arial" pitchFamily="34"/>
                <a:ea typeface="MS Gothic" pitchFamily="2"/>
                <a:cs typeface="Tahoma" pitchFamily="2"/>
              </a:rPr>
              <a:t> arXiv:1710.00092</a:t>
            </a:r>
          </a:p>
          <a:p>
            <a:pPr marL="0" lvl="0" indent="0" algn="l">
              <a:spcBef>
                <a:spcPts val="448"/>
              </a:spcBef>
              <a:buClr>
                <a:srgbClr val="000000"/>
              </a:buClr>
              <a:buSzPct val="100000"/>
              <a:buFont typeface="Times New Roman" pitchFamily="18"/>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dirty="0">
                <a:solidFill>
                  <a:srgbClr val="000000"/>
                </a:solidFill>
                <a:latin typeface="Arial" pitchFamily="34"/>
                <a:ea typeface="MS Gothic" pitchFamily="2"/>
                <a:cs typeface="Tahoma" pitchFamily="2"/>
              </a:rPr>
              <a:t>→ Fine Structure -&gt;possible danger for JUNO</a:t>
            </a:r>
          </a:p>
          <a:p>
            <a:pPr marL="0" lvl="0" indent="0" algn="l">
              <a:spcBef>
                <a:spcPts val="448"/>
              </a:spcBef>
              <a:buClr>
                <a:srgbClr val="000000"/>
              </a:buClr>
              <a:buSzPct val="100000"/>
              <a:buFont typeface="Times New Roman" pitchFamily="18"/>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dirty="0">
                <a:solidFill>
                  <a:srgbClr val="000000"/>
                </a:solidFill>
                <a:latin typeface="Arial" pitchFamily="34"/>
                <a:ea typeface="MS Gothic" pitchFamily="2"/>
                <a:cs typeface="Tahoma" pitchFamily="2"/>
              </a:rPr>
              <a:t>95 Y, 98,101 </a:t>
            </a:r>
            <a:r>
              <a:rPr lang="en-US" dirty="0" err="1">
                <a:solidFill>
                  <a:srgbClr val="000000"/>
                </a:solidFill>
                <a:latin typeface="Arial" pitchFamily="34"/>
                <a:ea typeface="MS Gothic" pitchFamily="2"/>
                <a:cs typeface="Tahoma" pitchFamily="2"/>
              </a:rPr>
              <a:t>Nb</a:t>
            </a:r>
            <a:r>
              <a:rPr lang="en-US" dirty="0">
                <a:solidFill>
                  <a:srgbClr val="000000"/>
                </a:solidFill>
                <a:latin typeface="Arial" pitchFamily="34"/>
                <a:ea typeface="MS Gothic" pitchFamily="2"/>
                <a:cs typeface="Tahoma" pitchFamily="2"/>
              </a:rPr>
              <a:t> and 102 Tc could explain 5MeV bump</a:t>
            </a:r>
          </a:p>
        </p:txBody>
      </p:sp>
    </p:spTree>
    <p:extLst>
      <p:ext uri="{BB962C8B-B14F-4D97-AF65-F5344CB8AC3E}">
        <p14:creationId xmlns:p14="http://schemas.microsoft.com/office/powerpoint/2010/main" val="3951703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6"/>
          <p:cNvSpPr txBox="1">
            <a:spLocks noGrp="1"/>
          </p:cNvSpPr>
          <p:nvPr>
            <p:ph type="sldNum" sz="quarter" idx="5"/>
          </p:nvPr>
        </p:nvSpPr>
        <p:spPr>
          <a:ln/>
        </p:spPr>
        <p:txBody>
          <a:bodyPr lIns="0" tIns="0" rIns="0" bIns="0" anchor="b" anchorCtr="0">
            <a:noAutofit/>
          </a:bodyPr>
          <a:lstStyle/>
          <a:p>
            <a:pPr lvl="0"/>
            <a:fld id="{B389980A-B6E8-4E51-982E-4739CA4F68FA}" type="slidenum">
              <a:t>15</a:t>
            </a:fld>
            <a:endParaRPr lang="en-US"/>
          </a:p>
        </p:txBody>
      </p:sp>
      <p:sp>
        <p:nvSpPr>
          <p:cNvPr id="2" name="幻灯片图像占位符 1"/>
          <p:cNvSpPr>
            <a:spLocks noGrp="1" noRot="1" noChangeAspect="1" noResize="1"/>
          </p:cNvSpPr>
          <p:nvPr>
            <p:ph type="sldImg"/>
          </p:nvPr>
        </p:nvSpPr>
        <p:spPr>
          <a:xfrm>
            <a:off x="98425" y="739775"/>
            <a:ext cx="6519863" cy="3668713"/>
          </a:xfrm>
          <a:solidFill>
            <a:srgbClr val="CFE7F5"/>
          </a:solidFill>
          <a:ln w="25400">
            <a:solidFill>
              <a:srgbClr val="808080"/>
            </a:solidFill>
            <a:prstDash val="solid"/>
          </a:ln>
        </p:spPr>
      </p:sp>
      <p:sp>
        <p:nvSpPr>
          <p:cNvPr id="3" name="备注占位符 2"/>
          <p:cNvSpPr txBox="1">
            <a:spLocks noGrp="1"/>
          </p:cNvSpPr>
          <p:nvPr>
            <p:ph type="body" sz="quarter" idx="1"/>
          </p:nvPr>
        </p:nvSpPr>
        <p:spPr>
          <a:xfrm>
            <a:off x="898559" y="4681440"/>
            <a:ext cx="4919760" cy="4407479"/>
          </a:xfrm>
        </p:spPr>
        <p:txBody>
          <a:bodyPr vert="horz" lIns="90000" tIns="46800" rIns="90000" bIns="46800" compatLnSpc="1">
            <a:spAutoFit/>
          </a:bodyPr>
          <a:lstStyle/>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dirty="0">
                <a:solidFill>
                  <a:srgbClr val="000000"/>
                </a:solidFill>
                <a:latin typeface="Arial" pitchFamily="34"/>
                <a:ea typeface="MS Gothic" pitchFamily="2"/>
                <a:cs typeface="Tahoma" pitchFamily="2"/>
              </a:rPr>
              <a:t>The current baseline is that it will have …</a:t>
            </a:r>
          </a:p>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US" dirty="0">
              <a:solidFill>
                <a:srgbClr val="000000"/>
              </a:solidFill>
              <a:latin typeface="Arial" pitchFamily="34"/>
              <a:ea typeface="MS Gothic" pitchFamily="2"/>
              <a:cs typeface="Tahoma" pitchFamily="2"/>
            </a:endParaRPr>
          </a:p>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US" dirty="0">
              <a:solidFill>
                <a:srgbClr val="000000"/>
              </a:solidFill>
              <a:latin typeface="Arial" pitchFamily="34"/>
              <a:ea typeface="MS Gothic" pitchFamily="2"/>
              <a:cs typeface="Tahoma" pitchFamily="2"/>
            </a:endParaRPr>
          </a:p>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dirty="0">
                <a:solidFill>
                  <a:srgbClr val="000000"/>
                </a:solidFill>
                <a:latin typeface="Arial" pitchFamily="34"/>
                <a:ea typeface="MS Gothic" pitchFamily="2"/>
                <a:cs typeface="Tahoma" pitchFamily="2"/>
              </a:rPr>
              <a:t>Currently we have two sensor types under consideration:</a:t>
            </a:r>
          </a:p>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US" dirty="0">
              <a:solidFill>
                <a:srgbClr val="000000"/>
              </a:solidFill>
              <a:latin typeface="Arial" pitchFamily="34"/>
              <a:ea typeface="MS Gothic" pitchFamily="2"/>
              <a:cs typeface="Tahoma" pitchFamily="2"/>
            </a:endParaRPr>
          </a:p>
          <a:p>
            <a:pPr marL="0" lvl="0" indent="0" algn="l">
              <a:spcBef>
                <a:spcPts val="44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dirty="0" err="1">
                <a:solidFill>
                  <a:srgbClr val="000000"/>
                </a:solidFill>
                <a:latin typeface="Arial" pitchFamily="34"/>
                <a:ea typeface="MS Gothic" pitchFamily="2"/>
                <a:cs typeface="Tahoma" pitchFamily="2"/>
              </a:rPr>
              <a:t>SiPM</a:t>
            </a:r>
            <a:r>
              <a:rPr lang="en-US" dirty="0">
                <a:solidFill>
                  <a:srgbClr val="000000"/>
                </a:solidFill>
                <a:latin typeface="Arial" pitchFamily="34"/>
                <a:ea typeface="MS Gothic" pitchFamily="2"/>
                <a:cs typeface="Tahoma" pitchFamily="2"/>
              </a:rPr>
              <a:t>, which need to be cooled, but would give us an energy resolution of about 1.4%.</a:t>
            </a:r>
          </a:p>
        </p:txBody>
      </p:sp>
    </p:spTree>
    <p:extLst>
      <p:ext uri="{BB962C8B-B14F-4D97-AF65-F5344CB8AC3E}">
        <p14:creationId xmlns:p14="http://schemas.microsoft.com/office/powerpoint/2010/main" val="4023256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777C3980-2F5D-4C3F-8D38-228143D9C58F}" type="datetime1">
              <a:rPr lang="zh-CN" altLang="en-US" smtClean="0"/>
              <a:t>2018/7/29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3E6B2B1-2FB7-49E7-80AD-425DC1BBC35C}" type="slidenum">
              <a:rPr lang="zh-CN" altLang="en-US" smtClean="0"/>
              <a:t>‹#›</a:t>
            </a:fld>
            <a:endParaRPr lang="zh-CN" altLang="en-US"/>
          </a:p>
        </p:txBody>
      </p:sp>
    </p:spTree>
    <p:extLst>
      <p:ext uri="{BB962C8B-B14F-4D97-AF65-F5344CB8AC3E}">
        <p14:creationId xmlns:p14="http://schemas.microsoft.com/office/powerpoint/2010/main" val="3220239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301B7B3-88B7-424A-B2B8-1EAFB6EEF9F1}" type="datetime1">
              <a:rPr lang="zh-CN" altLang="en-US" smtClean="0"/>
              <a:t>2018/7/29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3E6B2B1-2FB7-49E7-80AD-425DC1BBC35C}" type="slidenum">
              <a:rPr lang="zh-CN" altLang="en-US" smtClean="0"/>
              <a:t>‹#›</a:t>
            </a:fld>
            <a:endParaRPr lang="zh-CN" altLang="en-US"/>
          </a:p>
        </p:txBody>
      </p:sp>
    </p:spTree>
    <p:extLst>
      <p:ext uri="{BB962C8B-B14F-4D97-AF65-F5344CB8AC3E}">
        <p14:creationId xmlns:p14="http://schemas.microsoft.com/office/powerpoint/2010/main" val="2901644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E1CE45F-0DC9-4DA7-BB4E-A4D65CCEE078}" type="datetime1">
              <a:rPr lang="zh-CN" altLang="en-US" smtClean="0"/>
              <a:t>2018/7/29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3E6B2B1-2FB7-49E7-80AD-425DC1BBC35C}" type="slidenum">
              <a:rPr lang="zh-CN" altLang="en-US" smtClean="0"/>
              <a:t>‹#›</a:t>
            </a:fld>
            <a:endParaRPr lang="zh-CN" altLang="en-US"/>
          </a:p>
        </p:txBody>
      </p:sp>
    </p:spTree>
    <p:extLst>
      <p:ext uri="{BB962C8B-B14F-4D97-AF65-F5344CB8AC3E}">
        <p14:creationId xmlns:p14="http://schemas.microsoft.com/office/powerpoint/2010/main" val="1755402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D2D27F7-2D97-41C8-9524-51DCE7CBB73E}" type="datetime1">
              <a:rPr lang="zh-CN" altLang="en-US" smtClean="0"/>
              <a:t>2018/7/29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3E6B2B1-2FB7-49E7-80AD-425DC1BBC35C}" type="slidenum">
              <a:rPr lang="zh-CN" altLang="en-US" smtClean="0"/>
              <a:t>‹#›</a:t>
            </a:fld>
            <a:endParaRPr lang="zh-CN" altLang="en-US"/>
          </a:p>
        </p:txBody>
      </p:sp>
    </p:spTree>
    <p:extLst>
      <p:ext uri="{BB962C8B-B14F-4D97-AF65-F5344CB8AC3E}">
        <p14:creationId xmlns:p14="http://schemas.microsoft.com/office/powerpoint/2010/main" val="1471723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885DE567-8C9C-4147-8543-C90CDA33752F}" type="datetime1">
              <a:rPr lang="zh-CN" altLang="en-US" smtClean="0"/>
              <a:t>2018/7/29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3E6B2B1-2FB7-49E7-80AD-425DC1BBC35C}" type="slidenum">
              <a:rPr lang="zh-CN" altLang="en-US" smtClean="0"/>
              <a:t>‹#›</a:t>
            </a:fld>
            <a:endParaRPr lang="zh-CN" altLang="en-US"/>
          </a:p>
        </p:txBody>
      </p:sp>
    </p:spTree>
    <p:extLst>
      <p:ext uri="{BB962C8B-B14F-4D97-AF65-F5344CB8AC3E}">
        <p14:creationId xmlns:p14="http://schemas.microsoft.com/office/powerpoint/2010/main" val="3524259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163B1D80-776F-437B-B35F-BF01F2B4E525}" type="datetime1">
              <a:rPr lang="zh-CN" altLang="en-US" smtClean="0"/>
              <a:t>2018/7/29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3E6B2B1-2FB7-49E7-80AD-425DC1BBC35C}" type="slidenum">
              <a:rPr lang="zh-CN" altLang="en-US" smtClean="0"/>
              <a:t>‹#›</a:t>
            </a:fld>
            <a:endParaRPr lang="zh-CN" altLang="en-US"/>
          </a:p>
        </p:txBody>
      </p:sp>
    </p:spTree>
    <p:extLst>
      <p:ext uri="{BB962C8B-B14F-4D97-AF65-F5344CB8AC3E}">
        <p14:creationId xmlns:p14="http://schemas.microsoft.com/office/powerpoint/2010/main" val="739337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44847CCD-F6FC-4345-A9E3-1F63105D8ABC}" type="datetime1">
              <a:rPr lang="zh-CN" altLang="en-US" smtClean="0"/>
              <a:t>2018/7/29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3E6B2B1-2FB7-49E7-80AD-425DC1BBC35C}" type="slidenum">
              <a:rPr lang="zh-CN" altLang="en-US" smtClean="0"/>
              <a:t>‹#›</a:t>
            </a:fld>
            <a:endParaRPr lang="zh-CN" altLang="en-US"/>
          </a:p>
        </p:txBody>
      </p:sp>
    </p:spTree>
    <p:extLst>
      <p:ext uri="{BB962C8B-B14F-4D97-AF65-F5344CB8AC3E}">
        <p14:creationId xmlns:p14="http://schemas.microsoft.com/office/powerpoint/2010/main" val="158287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AED0D6BC-6763-43B5-B246-8D14A2ADB552}" type="datetime1">
              <a:rPr lang="zh-CN" altLang="en-US" smtClean="0"/>
              <a:t>2018/7/29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3E6B2B1-2FB7-49E7-80AD-425DC1BBC35C}" type="slidenum">
              <a:rPr lang="zh-CN" altLang="en-US" smtClean="0"/>
              <a:t>‹#›</a:t>
            </a:fld>
            <a:endParaRPr lang="zh-CN" altLang="en-US"/>
          </a:p>
        </p:txBody>
      </p:sp>
    </p:spTree>
    <p:extLst>
      <p:ext uri="{BB962C8B-B14F-4D97-AF65-F5344CB8AC3E}">
        <p14:creationId xmlns:p14="http://schemas.microsoft.com/office/powerpoint/2010/main" val="3700728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5A5E635-65F0-4C95-8FDE-BA04C6A4EC19}" type="datetime1">
              <a:rPr lang="zh-CN" altLang="en-US" smtClean="0"/>
              <a:t>2018/7/29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3E6B2B1-2FB7-49E7-80AD-425DC1BBC35C}" type="slidenum">
              <a:rPr lang="zh-CN" altLang="en-US" smtClean="0"/>
              <a:t>‹#›</a:t>
            </a:fld>
            <a:endParaRPr lang="zh-CN" altLang="en-US"/>
          </a:p>
        </p:txBody>
      </p:sp>
    </p:spTree>
    <p:extLst>
      <p:ext uri="{BB962C8B-B14F-4D97-AF65-F5344CB8AC3E}">
        <p14:creationId xmlns:p14="http://schemas.microsoft.com/office/powerpoint/2010/main" val="1416273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102F0D5-7735-4350-8353-95A4C01E2C1A}" type="datetime1">
              <a:rPr lang="zh-CN" altLang="en-US" smtClean="0"/>
              <a:t>2018/7/29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3E6B2B1-2FB7-49E7-80AD-425DC1BBC35C}" type="slidenum">
              <a:rPr lang="zh-CN" altLang="en-US" smtClean="0"/>
              <a:t>‹#›</a:t>
            </a:fld>
            <a:endParaRPr lang="zh-CN" altLang="en-US"/>
          </a:p>
        </p:txBody>
      </p:sp>
    </p:spTree>
    <p:extLst>
      <p:ext uri="{BB962C8B-B14F-4D97-AF65-F5344CB8AC3E}">
        <p14:creationId xmlns:p14="http://schemas.microsoft.com/office/powerpoint/2010/main" val="2525989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CF8C0482-B67B-42B8-BB3B-740B6C4D3895}" type="datetime1">
              <a:rPr lang="zh-CN" altLang="en-US" smtClean="0"/>
              <a:t>2018/7/29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3E6B2B1-2FB7-49E7-80AD-425DC1BBC35C}" type="slidenum">
              <a:rPr lang="zh-CN" altLang="en-US" smtClean="0"/>
              <a:t>‹#›</a:t>
            </a:fld>
            <a:endParaRPr lang="zh-CN" altLang="en-US"/>
          </a:p>
        </p:txBody>
      </p:sp>
    </p:spTree>
    <p:extLst>
      <p:ext uri="{BB962C8B-B14F-4D97-AF65-F5344CB8AC3E}">
        <p14:creationId xmlns:p14="http://schemas.microsoft.com/office/powerpoint/2010/main" val="229095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77DB4D-080C-4D5C-8D7E-6076DD36D141}" type="datetime1">
              <a:rPr lang="zh-CN" altLang="en-US" smtClean="0"/>
              <a:t>2018/7/29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E6B2B1-2FB7-49E7-80AD-425DC1BBC35C}" type="slidenum">
              <a:rPr lang="zh-CN" altLang="en-US" smtClean="0"/>
              <a:t>‹#›</a:t>
            </a:fld>
            <a:endParaRPr lang="zh-CN" altLang="en-US"/>
          </a:p>
        </p:txBody>
      </p:sp>
    </p:spTree>
    <p:extLst>
      <p:ext uri="{BB962C8B-B14F-4D97-AF65-F5344CB8AC3E}">
        <p14:creationId xmlns:p14="http://schemas.microsoft.com/office/powerpoint/2010/main" val="1590395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jpg"/><Relationship Id="rId18" Type="http://schemas.openxmlformats.org/officeDocument/2006/relationships/image" Target="../media/image74.jpg"/><Relationship Id="rId3" Type="http://schemas.openxmlformats.org/officeDocument/2006/relationships/image" Target="../media/image59.png"/><Relationship Id="rId21" Type="http://schemas.openxmlformats.org/officeDocument/2006/relationships/image" Target="../media/image77.jpg"/><Relationship Id="rId7" Type="http://schemas.openxmlformats.org/officeDocument/2006/relationships/image" Target="../media/image63.png"/><Relationship Id="rId12" Type="http://schemas.openxmlformats.org/officeDocument/2006/relationships/image" Target="../media/image68.jpg"/><Relationship Id="rId17" Type="http://schemas.openxmlformats.org/officeDocument/2006/relationships/image" Target="../media/image73.png"/><Relationship Id="rId2" Type="http://schemas.openxmlformats.org/officeDocument/2006/relationships/notesSlide" Target="../notesSlides/notesSlide10.xml"/><Relationship Id="rId16" Type="http://schemas.openxmlformats.org/officeDocument/2006/relationships/image" Target="../media/image72.jpg"/><Relationship Id="rId20"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jpg"/><Relationship Id="rId10" Type="http://schemas.openxmlformats.org/officeDocument/2006/relationships/image" Target="../media/image66.png"/><Relationship Id="rId19" Type="http://schemas.openxmlformats.org/officeDocument/2006/relationships/image" Target="../media/image75.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90.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574851"/>
            <a:ext cx="9144000" cy="2387600"/>
          </a:xfrm>
        </p:spPr>
        <p:txBody>
          <a:bodyPr>
            <a:normAutofit fontScale="90000"/>
          </a:bodyPr>
          <a:lstStyle/>
          <a:p>
            <a:pPr lvl="0"/>
            <a:r>
              <a:rPr lang="en-GB" altLang="zh-CN" dirty="0" smtClean="0">
                <a:solidFill>
                  <a:srgbClr val="333399"/>
                </a:solidFill>
                <a:latin typeface="Arial Black" panose="020B0A04020102020204" pitchFamily="34" charset="0"/>
                <a:ea typeface="Lucida Sans Unicode" pitchFamily="2"/>
                <a:cs typeface="Lucida Sans Unicode" pitchFamily="2"/>
              </a:rPr>
              <a:t>Status and Prospects of JUNO</a:t>
            </a:r>
            <a:r>
              <a:rPr lang="en-GB" altLang="zh-CN" dirty="0">
                <a:solidFill>
                  <a:srgbClr val="333399"/>
                </a:solidFill>
                <a:latin typeface="Arial Black" panose="020B0A04020102020204" pitchFamily="34" charset="0"/>
                <a:ea typeface="Lucida Sans Unicode" pitchFamily="2"/>
                <a:cs typeface="Lucida Sans Unicode" pitchFamily="2"/>
              </a:rPr>
              <a:t/>
            </a:r>
            <a:br>
              <a:rPr lang="en-GB" altLang="zh-CN" dirty="0">
                <a:solidFill>
                  <a:srgbClr val="333399"/>
                </a:solidFill>
                <a:latin typeface="Arial Black" panose="020B0A04020102020204" pitchFamily="34" charset="0"/>
                <a:ea typeface="Lucida Sans Unicode" pitchFamily="2"/>
                <a:cs typeface="Lucida Sans Unicode" pitchFamily="2"/>
              </a:rPr>
            </a:br>
            <a:endParaRPr lang="zh-CN" altLang="en-US" dirty="0">
              <a:solidFill>
                <a:srgbClr val="333399"/>
              </a:solidFill>
              <a:latin typeface="Arial Black" panose="020B0A04020102020204" pitchFamily="34" charset="0"/>
            </a:endParaRPr>
          </a:p>
        </p:txBody>
      </p:sp>
      <p:pic>
        <p:nvPicPr>
          <p:cNvPr id="4" name="Picture 10" descr="http://juno.ihep.ac.cn/mediawiki/images/thumb/9/9d/Junologo.jpg/180px-Juno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132132"/>
            <a:ext cx="1285875"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3292699" y="273734"/>
            <a:ext cx="5387662" cy="646331"/>
          </a:xfrm>
          <a:prstGeom prst="rect">
            <a:avLst/>
          </a:prstGeom>
        </p:spPr>
        <p:txBody>
          <a:bodyPr wrap="square">
            <a:spAutoFit/>
          </a:bodyPr>
          <a:lstStyle/>
          <a:p>
            <a:r>
              <a:rPr lang="en-US" altLang="zh-CN" dirty="0">
                <a:solidFill>
                  <a:srgbClr val="777777"/>
                </a:solidFill>
                <a:latin typeface="Eras Demi ITC" panose="020B0805030504020804" pitchFamily="34" charset="0"/>
              </a:rPr>
              <a:t>10th Workshop on Hadron physics in China and Opportunities Worldwide</a:t>
            </a:r>
            <a:endParaRPr lang="zh-CN" altLang="en-US" dirty="0">
              <a:latin typeface="Eras Demi ITC" panose="020B0805030504020804" pitchFamily="34" charset="0"/>
            </a:endParaRP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0" y="132132"/>
            <a:ext cx="1443408" cy="1374674"/>
          </a:xfrm>
          <a:prstGeom prst="rect">
            <a:avLst/>
          </a:prstGeom>
        </p:spPr>
      </p:pic>
      <p:sp>
        <p:nvSpPr>
          <p:cNvPr id="7" name="副标题 2"/>
          <p:cNvSpPr>
            <a:spLocks noGrp="1"/>
          </p:cNvSpPr>
          <p:nvPr>
            <p:ph type="subTitle" idx="1"/>
          </p:nvPr>
        </p:nvSpPr>
        <p:spPr>
          <a:xfrm>
            <a:off x="1423686" y="3962451"/>
            <a:ext cx="9344628" cy="1976959"/>
          </a:xfrm>
        </p:spPr>
        <p:txBody>
          <a:bodyPr>
            <a:normAutofit fontScale="92500" lnSpcReduction="10000"/>
          </a:bodyPr>
          <a:lstStyle/>
          <a:p>
            <a:r>
              <a:rPr lang="en-US" altLang="zh-CN" sz="2800" b="1" dirty="0" smtClean="0">
                <a:latin typeface="Candara" panose="020E0502030303020204" pitchFamily="34" charset="0"/>
                <a:cs typeface="Times New Roman" panose="02020603050405020304" pitchFamily="18" charset="0"/>
              </a:rPr>
              <a:t>Ran HAN</a:t>
            </a:r>
          </a:p>
          <a:p>
            <a:pPr>
              <a:lnSpc>
                <a:spcPct val="100000"/>
              </a:lnSpc>
            </a:pPr>
            <a:r>
              <a:rPr lang="en-US" altLang="zh-CN" sz="2800" b="1" dirty="0">
                <a:latin typeface="Candara" panose="020E0502030303020204" pitchFamily="34" charset="0"/>
                <a:cs typeface="Times New Roman" panose="02020603050405020304" pitchFamily="18" charset="0"/>
              </a:rPr>
              <a:t>Beijing Institute of Spacecraft Environment Engineering</a:t>
            </a:r>
          </a:p>
          <a:p>
            <a:pPr>
              <a:lnSpc>
                <a:spcPct val="100000"/>
              </a:lnSpc>
            </a:pPr>
            <a:endParaRPr lang="en-US" altLang="zh-CN" sz="2800" b="1" dirty="0">
              <a:latin typeface="Candara" panose="020E0502030303020204" pitchFamily="34" charset="0"/>
              <a:cs typeface="Times New Roman" panose="02020603050405020304" pitchFamily="18" charset="0"/>
            </a:endParaRPr>
          </a:p>
          <a:p>
            <a:r>
              <a:rPr lang="en-US" altLang="zh-CN" sz="3000" b="1" dirty="0">
                <a:solidFill>
                  <a:srgbClr val="FF0000"/>
                </a:solidFill>
                <a:latin typeface="Candara" panose="020E0502030303020204" pitchFamily="34" charset="0"/>
                <a:cs typeface="Times New Roman" panose="02020603050405020304" pitchFamily="18" charset="0"/>
              </a:rPr>
              <a:t>On </a:t>
            </a:r>
            <a:r>
              <a:rPr lang="en-US" altLang="zh-CN" sz="3000" b="1" dirty="0" smtClean="0">
                <a:solidFill>
                  <a:srgbClr val="FF0000"/>
                </a:solidFill>
                <a:latin typeface="Candara" panose="020E0502030303020204" pitchFamily="34" charset="0"/>
                <a:cs typeface="Times New Roman" panose="02020603050405020304" pitchFamily="18" charset="0"/>
              </a:rPr>
              <a:t>behalf of </a:t>
            </a:r>
            <a:r>
              <a:rPr lang="en-US" altLang="zh-CN" sz="3000" b="1" dirty="0">
                <a:solidFill>
                  <a:srgbClr val="FF0000"/>
                </a:solidFill>
                <a:latin typeface="Candara" panose="020E0502030303020204" pitchFamily="34" charset="0"/>
                <a:cs typeface="Times New Roman" panose="02020603050405020304" pitchFamily="18" charset="0"/>
              </a:rPr>
              <a:t>the JUNO Collaboration</a:t>
            </a:r>
          </a:p>
          <a:p>
            <a:endParaRPr lang="zh-CN" altLang="en-US" b="1" dirty="0">
              <a:latin typeface="Candara" panose="020E0502030303020204" pitchFamily="34" charset="0"/>
              <a:cs typeface="Times New Roman" panose="02020603050405020304" pitchFamily="18" charset="0"/>
            </a:endParaRPr>
          </a:p>
        </p:txBody>
      </p:sp>
      <p:sp>
        <p:nvSpPr>
          <p:cNvPr id="8" name="矩形 7"/>
          <p:cNvSpPr/>
          <p:nvPr/>
        </p:nvSpPr>
        <p:spPr>
          <a:xfrm>
            <a:off x="6277177" y="6259810"/>
            <a:ext cx="5687776" cy="461665"/>
          </a:xfrm>
          <a:prstGeom prst="rect">
            <a:avLst/>
          </a:prstGeom>
        </p:spPr>
        <p:txBody>
          <a:bodyPr wrap="none">
            <a:spAutoFit/>
          </a:bodyPr>
          <a:lstStyle/>
          <a:p>
            <a:r>
              <a:rPr lang="en-US" altLang="zh-CN" sz="2200" dirty="0">
                <a:latin typeface="Eras Demi ITC" panose="020B0805030504020804" pitchFamily="34" charset="0"/>
                <a:cs typeface="Times New Roman" panose="02020603050405020304" pitchFamily="18" charset="0"/>
              </a:rPr>
              <a:t>Shandong</a:t>
            </a:r>
            <a:r>
              <a:rPr lang="en-US" altLang="zh-CN" sz="2200" dirty="0" smtClean="0">
                <a:latin typeface="Eras Demi ITC" panose="020B0805030504020804" pitchFamily="34" charset="0"/>
                <a:cs typeface="Times New Roman" panose="02020603050405020304" pitchFamily="18" charset="0"/>
              </a:rPr>
              <a:t> </a:t>
            </a:r>
            <a:r>
              <a:rPr lang="en-US" altLang="zh-CN" sz="2200" dirty="0" err="1" smtClean="0">
                <a:latin typeface="Eras Demi ITC" panose="020B0805030504020804" pitchFamily="34" charset="0"/>
                <a:cs typeface="Times New Roman" panose="02020603050405020304" pitchFamily="18" charset="0"/>
              </a:rPr>
              <a:t>Univ</a:t>
            </a:r>
            <a:r>
              <a:rPr lang="en-US" altLang="zh-CN" sz="2200" dirty="0" smtClean="0">
                <a:latin typeface="Eras Demi ITC" panose="020B0805030504020804" pitchFamily="34" charset="0"/>
                <a:cs typeface="Times New Roman" panose="02020603050405020304" pitchFamily="18" charset="0"/>
              </a:rPr>
              <a:t>, </a:t>
            </a:r>
            <a:r>
              <a:rPr lang="en-US" altLang="zh-CN" sz="2200" dirty="0" err="1" smtClean="0">
                <a:latin typeface="Eras Demi ITC" panose="020B0805030504020804" pitchFamily="34" charset="0"/>
                <a:cs typeface="Times New Roman" panose="02020603050405020304" pitchFamily="18" charset="0"/>
              </a:rPr>
              <a:t>Weihai</a:t>
            </a:r>
            <a:r>
              <a:rPr lang="en-US" altLang="zh-CN" sz="2200" dirty="0" smtClean="0">
                <a:latin typeface="Eras Demi ITC" panose="020B0805030504020804" pitchFamily="34" charset="0"/>
                <a:cs typeface="Times New Roman" panose="02020603050405020304" pitchFamily="18" charset="0"/>
              </a:rPr>
              <a:t>, </a:t>
            </a:r>
            <a:r>
              <a:rPr lang="en-US" altLang="zh-CN" sz="2400" dirty="0">
                <a:latin typeface="Eras Demi ITC" panose="020B0805030504020804" pitchFamily="34" charset="0"/>
              </a:rPr>
              <a:t>26-30 </a:t>
            </a:r>
            <a:r>
              <a:rPr lang="en-US" altLang="zh-CN" sz="2200" dirty="0" smtClean="0">
                <a:latin typeface="Eras Demi ITC" panose="020B0805030504020804" pitchFamily="34" charset="0"/>
                <a:cs typeface="Times New Roman" panose="02020603050405020304" pitchFamily="18" charset="0"/>
              </a:rPr>
              <a:t>July 2018</a:t>
            </a:r>
            <a:endParaRPr lang="zh-CN" altLang="en-US" sz="2200" dirty="0">
              <a:latin typeface="Eras Demi ITC" panose="020B0805030504020804" pitchFamily="34" charset="0"/>
              <a:cs typeface="Times New Roman" panose="02020603050405020304" pitchFamily="18" charset="0"/>
            </a:endParaRPr>
          </a:p>
        </p:txBody>
      </p:sp>
      <p:sp>
        <p:nvSpPr>
          <p:cNvPr id="3" name="灯片编号占位符 2"/>
          <p:cNvSpPr>
            <a:spLocks noGrp="1"/>
          </p:cNvSpPr>
          <p:nvPr>
            <p:ph type="sldNum" sz="quarter" idx="12"/>
          </p:nvPr>
        </p:nvSpPr>
        <p:spPr/>
        <p:txBody>
          <a:bodyPr/>
          <a:lstStyle/>
          <a:p>
            <a:fld id="{E3E6B2B1-2FB7-49E7-80AD-425DC1BBC35C}" type="slidenum">
              <a:rPr lang="zh-CN" altLang="en-US" smtClean="0"/>
              <a:t>1</a:t>
            </a:fld>
            <a:endParaRPr lang="zh-CN" altLang="en-US"/>
          </a:p>
        </p:txBody>
      </p:sp>
    </p:spTree>
    <p:extLst>
      <p:ext uri="{BB962C8B-B14F-4D97-AF65-F5344CB8AC3E}">
        <p14:creationId xmlns:p14="http://schemas.microsoft.com/office/powerpoint/2010/main" val="2366076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E3E6B2B1-2FB7-49E7-80AD-425DC1BBC35C}" type="slidenum">
              <a:rPr lang="zh-CN" altLang="en-US" smtClean="0"/>
              <a:t>10</a:t>
            </a:fld>
            <a:endParaRPr lang="zh-CN" altLang="en-US"/>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132" y="988953"/>
            <a:ext cx="8162710" cy="5549959"/>
          </a:xfrm>
          <a:prstGeom prst="rect">
            <a:avLst/>
          </a:prstGeom>
        </p:spPr>
      </p:pic>
      <p:sp>
        <p:nvSpPr>
          <p:cNvPr id="4" name="矩形 3"/>
          <p:cNvSpPr/>
          <p:nvPr/>
        </p:nvSpPr>
        <p:spPr>
          <a:xfrm>
            <a:off x="1789682" y="114300"/>
            <a:ext cx="8011360" cy="769441"/>
          </a:xfrm>
          <a:prstGeom prst="rect">
            <a:avLst/>
          </a:prstGeom>
        </p:spPr>
        <p:txBody>
          <a:bodyPr wrap="none">
            <a:spAutoFit/>
          </a:bodyPr>
          <a:lstStyle/>
          <a:p>
            <a:r>
              <a:rPr lang="en-US" altLang="zh-CN" sz="4400" b="1" dirty="0">
                <a:solidFill>
                  <a:srgbClr val="333399"/>
                </a:solidFill>
                <a:latin typeface="Centaur" panose="02030504050205020304" pitchFamily="18" charset="0"/>
                <a:ea typeface="+mj-ea"/>
                <a:cs typeface="+mj-cs"/>
              </a:rPr>
              <a:t>The improvement of the MCP-PMTs</a:t>
            </a:r>
            <a:endParaRPr lang="zh-CN" altLang="en-US" sz="4400" b="1" dirty="0">
              <a:solidFill>
                <a:srgbClr val="333399"/>
              </a:solidFill>
              <a:latin typeface="Centaur" panose="02030504050205020304" pitchFamily="18" charset="0"/>
              <a:ea typeface="+mj-ea"/>
              <a:cs typeface="+mj-cs"/>
            </a:endParaRPr>
          </a:p>
        </p:txBody>
      </p:sp>
      <p:sp>
        <p:nvSpPr>
          <p:cNvPr id="5" name="椭圆 4"/>
          <p:cNvSpPr/>
          <p:nvPr/>
        </p:nvSpPr>
        <p:spPr>
          <a:xfrm>
            <a:off x="1685109" y="666207"/>
            <a:ext cx="9418320" cy="11364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87379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alphaModFix/>
          </a:blip>
          <a:srcRect/>
          <a:stretch>
            <a:fillRect/>
          </a:stretch>
        </p:blipFill>
        <p:spPr>
          <a:xfrm>
            <a:off x="6455381" y="425955"/>
            <a:ext cx="5387207" cy="3297257"/>
          </a:xfrm>
          <a:prstGeom prst="rect">
            <a:avLst/>
          </a:prstGeom>
          <a:noFill/>
          <a:ln>
            <a:noFill/>
          </a:ln>
        </p:spPr>
      </p:pic>
      <p:sp>
        <p:nvSpPr>
          <p:cNvPr id="2" name="标题 1"/>
          <p:cNvSpPr txBox="1">
            <a:spLocks noGrp="1"/>
          </p:cNvSpPr>
          <p:nvPr>
            <p:ph type="title" idx="4294967295"/>
          </p:nvPr>
        </p:nvSpPr>
        <p:spPr>
          <a:xfrm>
            <a:off x="1044262" y="32982"/>
            <a:ext cx="10515600" cy="1325563"/>
          </a:xfrm>
        </p:spPr>
        <p:txBody>
          <a:bodyPr>
            <a:normAutofit/>
          </a:bodyPr>
          <a:lstStyle/>
          <a:p>
            <a:pPr lvl="0"/>
            <a:r>
              <a:rPr lang="en-US" b="1" dirty="0">
                <a:solidFill>
                  <a:srgbClr val="333399"/>
                </a:solidFill>
                <a:latin typeface="Centaur" panose="02030504050205020304" pitchFamily="18" charset="0"/>
              </a:rPr>
              <a:t>3” PMTs</a:t>
            </a:r>
          </a:p>
        </p:txBody>
      </p:sp>
      <p:sp>
        <p:nvSpPr>
          <p:cNvPr id="3" name="文本占位符 2"/>
          <p:cNvSpPr txBox="1">
            <a:spLocks noGrp="1"/>
          </p:cNvSpPr>
          <p:nvPr>
            <p:ph type="body" idx="4294967295"/>
          </p:nvPr>
        </p:nvSpPr>
        <p:spPr>
          <a:xfrm>
            <a:off x="843478" y="985422"/>
            <a:ext cx="7743015" cy="4475201"/>
          </a:xfrm>
        </p:spPr>
        <p:txBody>
          <a:bodyPr>
            <a:normAutofit/>
          </a:bodyPr>
          <a:lstStyle/>
          <a:p>
            <a:pPr lvl="0">
              <a:buClr>
                <a:srgbClr val="333333"/>
              </a:buClr>
              <a:buSzPct val="45000"/>
              <a:buFont typeface="StarSymbol"/>
              <a:buChar char="●"/>
            </a:pPr>
            <a:r>
              <a:rPr lang="en-US" sz="2200" dirty="0">
                <a:latin typeface="Book Antiqua" panose="02040602050305030304" pitchFamily="18" charset="0"/>
                <a:cs typeface="Times New Roman" panose="02020603050405020304" pitchFamily="18" charset="0"/>
              </a:rPr>
              <a:t>Double calorimetry</a:t>
            </a:r>
          </a:p>
          <a:p>
            <a:pPr marL="0" lvl="1" indent="91119">
              <a:lnSpc>
                <a:spcPct val="100000"/>
              </a:lnSpc>
              <a:spcBef>
                <a:spcPts val="689"/>
              </a:spcBef>
              <a:buClr>
                <a:srgbClr val="333333"/>
              </a:buClr>
              <a:buSzPct val="45000"/>
              <a:buFont typeface="StarSymbol"/>
              <a:buChar char="●"/>
              <a:tabLst>
                <a:tab pos="0" algn="l"/>
                <a:tab pos="96345" algn="l"/>
                <a:tab pos="503931" algn="l"/>
                <a:tab pos="911518" algn="l"/>
                <a:tab pos="1319105" algn="l"/>
                <a:tab pos="1726692" algn="l"/>
                <a:tab pos="2134279" algn="l"/>
                <a:tab pos="2541866" algn="l"/>
                <a:tab pos="2949451" algn="l"/>
                <a:tab pos="3357039" algn="l"/>
                <a:tab pos="3764625" algn="l"/>
                <a:tab pos="4171886" algn="l"/>
                <a:tab pos="4579473" algn="l"/>
                <a:tab pos="4987060" algn="l"/>
                <a:tab pos="5394647" algn="l"/>
                <a:tab pos="5802233" algn="l"/>
                <a:tab pos="6209820" algn="l"/>
                <a:tab pos="6617406" algn="l"/>
                <a:tab pos="7024994" algn="l"/>
                <a:tab pos="7432581" algn="l"/>
                <a:tab pos="7840168" algn="l"/>
              </a:tabLst>
            </a:pPr>
            <a:r>
              <a:rPr lang="en-US" sz="2200" dirty="0" smtClean="0">
                <a:latin typeface="Book Antiqua" panose="02040602050305030304" pitchFamily="18" charset="0"/>
                <a:cs typeface="Times New Roman" panose="02020603050405020304" pitchFamily="18" charset="0"/>
              </a:rPr>
              <a:t> Always </a:t>
            </a:r>
            <a:r>
              <a:rPr lang="en-US" sz="2200" dirty="0">
                <a:latin typeface="Book Antiqua" panose="02040602050305030304" pitchFamily="18" charset="0"/>
                <a:cs typeface="Times New Roman" panose="02020603050405020304" pitchFamily="18" charset="0"/>
              </a:rPr>
              <a:t>photon counting</a:t>
            </a:r>
          </a:p>
          <a:p>
            <a:pPr marL="0" lvl="1" indent="91119">
              <a:lnSpc>
                <a:spcPct val="100000"/>
              </a:lnSpc>
              <a:spcBef>
                <a:spcPts val="689"/>
              </a:spcBef>
              <a:buClr>
                <a:srgbClr val="333333"/>
              </a:buClr>
              <a:buSzPct val="45000"/>
              <a:buFont typeface="StarSymbol"/>
              <a:buChar char="●"/>
              <a:tabLst>
                <a:tab pos="0" algn="l"/>
                <a:tab pos="96345" algn="l"/>
                <a:tab pos="503931" algn="l"/>
                <a:tab pos="911518" algn="l"/>
                <a:tab pos="1319105" algn="l"/>
                <a:tab pos="1726692" algn="l"/>
                <a:tab pos="2134279" algn="l"/>
                <a:tab pos="2541866" algn="l"/>
                <a:tab pos="2949451" algn="l"/>
                <a:tab pos="3357039" algn="l"/>
                <a:tab pos="3764625" algn="l"/>
                <a:tab pos="4171886" algn="l"/>
                <a:tab pos="4579473" algn="l"/>
                <a:tab pos="4987060" algn="l"/>
                <a:tab pos="5394647" algn="l"/>
                <a:tab pos="5802233" algn="l"/>
                <a:tab pos="6209820" algn="l"/>
                <a:tab pos="6617406" algn="l"/>
                <a:tab pos="7024994" algn="l"/>
                <a:tab pos="7432581" algn="l"/>
                <a:tab pos="7840168" algn="l"/>
              </a:tabLst>
            </a:pPr>
            <a:r>
              <a:rPr lang="en-US" sz="2200" dirty="0">
                <a:latin typeface="Book Antiqua" panose="02040602050305030304" pitchFamily="18" charset="0"/>
                <a:cs typeface="Times New Roman" panose="02020603050405020304" pitchFamily="18" charset="0"/>
              </a:rPr>
              <a:t>→ Better control of systematics</a:t>
            </a:r>
          </a:p>
          <a:p>
            <a:pPr marL="0" lvl="1" indent="0">
              <a:lnSpc>
                <a:spcPct val="100000"/>
              </a:lnSpc>
              <a:spcBef>
                <a:spcPts val="689"/>
              </a:spcBef>
              <a:buClr>
                <a:srgbClr val="333333"/>
              </a:buClr>
              <a:buSzPct val="45000"/>
              <a:buNone/>
              <a:tabLst>
                <a:tab pos="0" algn="l"/>
                <a:tab pos="96345" algn="l"/>
                <a:tab pos="503931" algn="l"/>
                <a:tab pos="911518" algn="l"/>
                <a:tab pos="1319105" algn="l"/>
                <a:tab pos="1726692" algn="l"/>
                <a:tab pos="2134279" algn="l"/>
                <a:tab pos="2541866" algn="l"/>
                <a:tab pos="2949451" algn="l"/>
                <a:tab pos="3357039" algn="l"/>
                <a:tab pos="3764625" algn="l"/>
                <a:tab pos="4171886" algn="l"/>
                <a:tab pos="4579473" algn="l"/>
                <a:tab pos="4987060" algn="l"/>
                <a:tab pos="5394647" algn="l"/>
                <a:tab pos="5802233" algn="l"/>
                <a:tab pos="6209820" algn="l"/>
                <a:tab pos="6617406" algn="l"/>
                <a:tab pos="7024994" algn="l"/>
                <a:tab pos="7432581" algn="l"/>
                <a:tab pos="7840168" algn="l"/>
              </a:tabLst>
            </a:pPr>
            <a:r>
              <a:rPr lang="en-US" sz="2200" dirty="0">
                <a:latin typeface="Book Antiqua" panose="02040602050305030304" pitchFamily="18" charset="0"/>
                <a:cs typeface="Times New Roman" panose="02020603050405020304" pitchFamily="18" charset="0"/>
              </a:rPr>
              <a:t>(Calibration of non-linear response of large PMTs)</a:t>
            </a:r>
          </a:p>
          <a:p>
            <a:pPr marL="0" lvl="1" indent="91119">
              <a:lnSpc>
                <a:spcPct val="100000"/>
              </a:lnSpc>
              <a:spcBef>
                <a:spcPts val="689"/>
              </a:spcBef>
              <a:buClr>
                <a:srgbClr val="333333"/>
              </a:buClr>
              <a:buSzPct val="45000"/>
              <a:buFont typeface="StarSymbol"/>
              <a:buChar char="●"/>
              <a:tabLst>
                <a:tab pos="0" algn="l"/>
                <a:tab pos="96345" algn="l"/>
                <a:tab pos="503931" algn="l"/>
                <a:tab pos="911518" algn="l"/>
                <a:tab pos="1319105" algn="l"/>
                <a:tab pos="1726692" algn="l"/>
                <a:tab pos="2134279" algn="l"/>
                <a:tab pos="2541866" algn="l"/>
                <a:tab pos="2949451" algn="l"/>
                <a:tab pos="3357039" algn="l"/>
                <a:tab pos="3764625" algn="l"/>
                <a:tab pos="4171886" algn="l"/>
                <a:tab pos="4579473" algn="l"/>
                <a:tab pos="4987060" algn="l"/>
                <a:tab pos="5394647" algn="l"/>
                <a:tab pos="5802233" algn="l"/>
                <a:tab pos="6209820" algn="l"/>
                <a:tab pos="6617406" algn="l"/>
                <a:tab pos="7024994" algn="l"/>
                <a:tab pos="7432581" algn="l"/>
                <a:tab pos="7840168" algn="l"/>
              </a:tabLst>
            </a:pPr>
            <a:r>
              <a:rPr lang="en-US" sz="2200" dirty="0">
                <a:latin typeface="Book Antiqua" panose="02040602050305030304" pitchFamily="18" charset="0"/>
                <a:cs typeface="Times New Roman" panose="02020603050405020304" pitchFamily="18" charset="0"/>
              </a:rPr>
              <a:t>Increased dynamic range</a:t>
            </a:r>
          </a:p>
          <a:p>
            <a:pPr marL="0" lvl="1" indent="91119">
              <a:lnSpc>
                <a:spcPct val="100000"/>
              </a:lnSpc>
              <a:spcBef>
                <a:spcPts val="689"/>
              </a:spcBef>
              <a:buClr>
                <a:srgbClr val="333333"/>
              </a:buClr>
              <a:buSzPct val="45000"/>
              <a:buFont typeface="StarSymbol"/>
              <a:buChar char="●"/>
              <a:tabLst>
                <a:tab pos="0" algn="l"/>
                <a:tab pos="96345" algn="l"/>
                <a:tab pos="503931" algn="l"/>
                <a:tab pos="911518" algn="l"/>
                <a:tab pos="1319105" algn="l"/>
                <a:tab pos="1726692" algn="l"/>
                <a:tab pos="2134279" algn="l"/>
                <a:tab pos="2541866" algn="l"/>
                <a:tab pos="2949451" algn="l"/>
                <a:tab pos="3357039" algn="l"/>
                <a:tab pos="3764625" algn="l"/>
                <a:tab pos="4171886" algn="l"/>
                <a:tab pos="4579473" algn="l"/>
                <a:tab pos="4987060" algn="l"/>
                <a:tab pos="5394647" algn="l"/>
                <a:tab pos="5802233" algn="l"/>
                <a:tab pos="6209820" algn="l"/>
                <a:tab pos="6617406" algn="l"/>
                <a:tab pos="7024994" algn="l"/>
                <a:tab pos="7432581" algn="l"/>
                <a:tab pos="7840168" algn="l"/>
              </a:tabLst>
            </a:pPr>
            <a:r>
              <a:rPr lang="en-US" sz="2200" dirty="0">
                <a:latin typeface="Book Antiqua" panose="02040602050305030304" pitchFamily="18" charset="0"/>
                <a:cs typeface="Times New Roman" panose="02020603050405020304" pitchFamily="18" charset="0"/>
              </a:rPr>
              <a:t>→ Helps with large signals</a:t>
            </a:r>
          </a:p>
          <a:p>
            <a:pPr marL="0" lvl="1" indent="91119">
              <a:lnSpc>
                <a:spcPct val="100000"/>
              </a:lnSpc>
              <a:spcBef>
                <a:spcPts val="689"/>
              </a:spcBef>
              <a:buClr>
                <a:srgbClr val="333333"/>
              </a:buClr>
              <a:buSzPct val="45000"/>
              <a:buFont typeface="StarSymbol"/>
              <a:buChar char="●"/>
              <a:tabLst>
                <a:tab pos="0" algn="l"/>
                <a:tab pos="96345" algn="l"/>
                <a:tab pos="503931" algn="l"/>
                <a:tab pos="911518" algn="l"/>
                <a:tab pos="1319105" algn="l"/>
                <a:tab pos="1726692" algn="l"/>
                <a:tab pos="2134279" algn="l"/>
                <a:tab pos="2541866" algn="l"/>
                <a:tab pos="2949451" algn="l"/>
                <a:tab pos="3357039" algn="l"/>
                <a:tab pos="3764625" algn="l"/>
                <a:tab pos="4171886" algn="l"/>
                <a:tab pos="4579473" algn="l"/>
                <a:tab pos="4987060" algn="l"/>
                <a:tab pos="5394647" algn="l"/>
                <a:tab pos="5802233" algn="l"/>
                <a:tab pos="6209820" algn="l"/>
                <a:tab pos="6617406" algn="l"/>
                <a:tab pos="7024994" algn="l"/>
                <a:tab pos="7432581" algn="l"/>
                <a:tab pos="7840168" algn="l"/>
              </a:tabLst>
            </a:pPr>
            <a:endParaRPr lang="en-US" sz="2200" dirty="0">
              <a:latin typeface="Book Antiqua" panose="02040602050305030304" pitchFamily="18" charset="0"/>
              <a:cs typeface="Times New Roman" panose="02020603050405020304" pitchFamily="18" charset="0"/>
            </a:endParaRPr>
          </a:p>
          <a:p>
            <a:pPr lvl="0">
              <a:buClr>
                <a:srgbClr val="333333"/>
              </a:buClr>
              <a:buSzPct val="45000"/>
              <a:buFont typeface="StarSymbol"/>
              <a:buChar char="●"/>
            </a:pPr>
            <a:r>
              <a:rPr lang="en-US" sz="2200" dirty="0">
                <a:latin typeface="Book Antiqua" panose="02040602050305030304" pitchFamily="18" charset="0"/>
                <a:cs typeface="Times New Roman" panose="02020603050405020304" pitchFamily="18" charset="0"/>
              </a:rPr>
              <a:t>25000 PMTs </a:t>
            </a:r>
            <a:r>
              <a:rPr lang="en-US" sz="2200" dirty="0" smtClean="0">
                <a:latin typeface="Book Antiqua" panose="02040602050305030304" pitchFamily="18" charset="0"/>
                <a:cs typeface="Times New Roman" panose="02020603050405020304" pitchFamily="18" charset="0"/>
              </a:rPr>
              <a:t>contracted to </a:t>
            </a:r>
            <a:r>
              <a:rPr lang="en-US" sz="2200" dirty="0">
                <a:latin typeface="Book Antiqua" panose="02040602050305030304" pitchFamily="18" charset="0"/>
                <a:cs typeface="Times New Roman" panose="02020603050405020304" pitchFamily="18" charset="0"/>
              </a:rPr>
              <a:t>HZC</a:t>
            </a:r>
          </a:p>
          <a:p>
            <a:pPr lvl="0">
              <a:buClr>
                <a:srgbClr val="333333"/>
              </a:buClr>
              <a:buSzPct val="45000"/>
              <a:buFont typeface="StarSymbol"/>
              <a:buChar char="●"/>
            </a:pPr>
            <a:r>
              <a:rPr lang="en-US" sz="2200" dirty="0">
                <a:latin typeface="Book Antiqua" panose="02040602050305030304" pitchFamily="18" charset="0"/>
                <a:cs typeface="Times New Roman" panose="02020603050405020304" pitchFamily="18" charset="0"/>
              </a:rPr>
              <a:t>4000 produced, 3000 tested at HZC	</a:t>
            </a:r>
          </a:p>
          <a:p>
            <a:pPr lvl="0">
              <a:buClr>
                <a:srgbClr val="333333"/>
              </a:buClr>
              <a:buSzPct val="45000"/>
              <a:buFont typeface="StarSymbol"/>
              <a:buChar char="●"/>
            </a:pPr>
            <a:endParaRPr lang="en-US" sz="2200" dirty="0">
              <a:latin typeface="Book Antiqua" panose="02040602050305030304" pitchFamily="18" charset="0"/>
              <a:cs typeface="Times New Roman" panose="02020603050405020304" pitchFamily="18" charset="0"/>
            </a:endParaRPr>
          </a:p>
          <a:p>
            <a:pPr marL="0" lvl="1" indent="91119">
              <a:lnSpc>
                <a:spcPct val="100000"/>
              </a:lnSpc>
              <a:spcBef>
                <a:spcPts val="689"/>
              </a:spcBef>
              <a:buNone/>
              <a:tabLst>
                <a:tab pos="0" algn="l"/>
                <a:tab pos="96345" algn="l"/>
                <a:tab pos="503931" algn="l"/>
                <a:tab pos="911518" algn="l"/>
                <a:tab pos="1319105" algn="l"/>
                <a:tab pos="1726692" algn="l"/>
                <a:tab pos="2134279" algn="l"/>
                <a:tab pos="2541866" algn="l"/>
                <a:tab pos="2949451" algn="l"/>
                <a:tab pos="3357039" algn="l"/>
                <a:tab pos="3764625" algn="l"/>
                <a:tab pos="4171886" algn="l"/>
                <a:tab pos="4579473" algn="l"/>
                <a:tab pos="4987060" algn="l"/>
                <a:tab pos="5394647" algn="l"/>
                <a:tab pos="5802233" algn="l"/>
                <a:tab pos="6209820" algn="l"/>
                <a:tab pos="6617406" algn="l"/>
                <a:tab pos="7024994" algn="l"/>
                <a:tab pos="7432581" algn="l"/>
                <a:tab pos="7840168" algn="l"/>
              </a:tabLst>
            </a:pPr>
            <a:endParaRPr lang="en-US" sz="2200" dirty="0">
              <a:latin typeface="Book Antiqua" panose="02040602050305030304" pitchFamily="18" charset="0"/>
              <a:cs typeface="Times New Roman" panose="02020603050405020304" pitchFamily="18" charset="0"/>
            </a:endParaRPr>
          </a:p>
        </p:txBody>
      </p:sp>
      <p:sp>
        <p:nvSpPr>
          <p:cNvPr id="4" name="文本框 3"/>
          <p:cNvSpPr txBox="1"/>
          <p:nvPr/>
        </p:nvSpPr>
        <p:spPr>
          <a:xfrm>
            <a:off x="718145" y="3508563"/>
            <a:ext cx="4252143" cy="361857"/>
          </a:xfrm>
          <a:prstGeom prst="rect">
            <a:avLst/>
          </a:prstGeom>
          <a:noFill/>
          <a:ln>
            <a:noFill/>
          </a:ln>
        </p:spPr>
        <p:txBody>
          <a:bodyPr vert="horz" lIns="81646" tIns="42456" rIns="81646" bIns="42456" compatLnSpc="1"/>
          <a:lstStyle/>
          <a:p>
            <a:pPr marL="742344" lvl="1" indent="-284788">
              <a:spcBef>
                <a:spcPts val="591"/>
              </a:spcBef>
              <a:tabLst>
                <a:tab pos="742344" algn="l"/>
                <a:tab pos="883431" algn="l"/>
                <a:tab pos="1291018" algn="l"/>
                <a:tab pos="1698605" algn="l"/>
                <a:tab pos="2106192" algn="l"/>
                <a:tab pos="2513452" algn="l"/>
                <a:tab pos="2921039" algn="l"/>
                <a:tab pos="3328626" algn="l"/>
                <a:tab pos="3736212" algn="l"/>
                <a:tab pos="4143799" algn="l"/>
                <a:tab pos="4551386" algn="l"/>
                <a:tab pos="4958973" algn="l"/>
                <a:tab pos="5366560" algn="l"/>
                <a:tab pos="5774147" algn="l"/>
                <a:tab pos="6181733" algn="l"/>
                <a:tab pos="6589319" algn="l"/>
                <a:tab pos="6996907" algn="l"/>
                <a:tab pos="7404494" algn="l"/>
                <a:tab pos="7812081" algn="l"/>
                <a:tab pos="8219667" algn="l"/>
                <a:tab pos="8627254" algn="l"/>
              </a:tabLst>
            </a:pPr>
            <a:r>
              <a:rPr lang="en-US" dirty="0">
                <a:solidFill>
                  <a:srgbClr val="006B6B"/>
                </a:solidFill>
                <a:latin typeface="Book Antiqua" panose="02040602050305030304" pitchFamily="18" charset="0"/>
                <a:ea typeface="MS Gothic" pitchFamily="2"/>
                <a:cs typeface="MS Gothic" pitchFamily="2"/>
              </a:rPr>
              <a:t>(e.g. muons, supernova signal)</a:t>
            </a:r>
          </a:p>
        </p:txBody>
      </p:sp>
      <p:sp>
        <p:nvSpPr>
          <p:cNvPr id="6" name="文本框 5"/>
          <p:cNvSpPr txBox="1"/>
          <p:nvPr/>
        </p:nvSpPr>
        <p:spPr>
          <a:xfrm>
            <a:off x="1044262" y="5086745"/>
            <a:ext cx="3106654" cy="1904289"/>
          </a:xfrm>
          <a:prstGeom prst="rect">
            <a:avLst/>
          </a:prstGeom>
          <a:noFill/>
          <a:ln>
            <a:noFill/>
          </a:ln>
        </p:spPr>
        <p:txBody>
          <a:bodyPr vert="horz" wrap="none" lIns="81646" tIns="40823" rIns="81646" bIns="40823" anchorCtr="0" compatLnSpc="0">
            <a:spAutoFit/>
          </a:bodyPr>
          <a:lstStyle/>
          <a:p>
            <a:pPr hangingPunct="0"/>
            <a:r>
              <a:rPr lang="en-US" sz="1633" b="1" dirty="0">
                <a:solidFill>
                  <a:srgbClr val="333333"/>
                </a:solidFill>
                <a:latin typeface="Book Antiqua" panose="02040602050305030304" pitchFamily="18" charset="0"/>
                <a:ea typeface="WenQuanYi Micro Hei" pitchFamily="2"/>
                <a:cs typeface="Times New Roman" panose="02020603050405020304" pitchFamily="18" charset="0"/>
              </a:rPr>
              <a:t>JUNO custom design:</a:t>
            </a:r>
            <a:r>
              <a:rPr lang="en-US" sz="1633" dirty="0">
                <a:solidFill>
                  <a:srgbClr val="333333"/>
                </a:solidFill>
                <a:latin typeface="Book Antiqua" panose="02040602050305030304" pitchFamily="18" charset="0"/>
                <a:ea typeface="WenQuanYi Micro Hei" pitchFamily="2"/>
                <a:cs typeface="Times New Roman" panose="02020603050405020304" pitchFamily="18" charset="0"/>
              </a:rPr>
              <a:t> XP72B22</a:t>
            </a:r>
          </a:p>
          <a:p>
            <a:pPr hangingPunct="0"/>
            <a:endParaRPr lang="en-US" sz="1633" dirty="0">
              <a:solidFill>
                <a:srgbClr val="333333"/>
              </a:solidFill>
              <a:latin typeface="Book Antiqua" panose="02040602050305030304" pitchFamily="18" charset="0"/>
              <a:ea typeface="WenQuanYi Micro Hei" pitchFamily="2"/>
              <a:cs typeface="Times New Roman" panose="02020603050405020304" pitchFamily="18" charset="0"/>
            </a:endParaRPr>
          </a:p>
          <a:p>
            <a:pPr hangingPunct="0"/>
            <a:r>
              <a:rPr lang="en-US" sz="1633" dirty="0">
                <a:solidFill>
                  <a:srgbClr val="333333"/>
                </a:solidFill>
                <a:latin typeface="Book Antiqua" panose="02040602050305030304" pitchFamily="18" charset="0"/>
                <a:ea typeface="WenQuanYi Micro Hei" pitchFamily="2"/>
                <a:cs typeface="Times New Roman" panose="02020603050405020304" pitchFamily="18" charset="0"/>
              </a:rPr>
              <a:t>	QE 24%  ,  P/V 3.0</a:t>
            </a:r>
          </a:p>
          <a:p>
            <a:pPr hangingPunct="0"/>
            <a:r>
              <a:rPr lang="en-US" sz="1633" dirty="0">
                <a:solidFill>
                  <a:srgbClr val="333333"/>
                </a:solidFill>
                <a:latin typeface="Book Antiqua" panose="02040602050305030304" pitchFamily="18" charset="0"/>
                <a:ea typeface="WenQuanYi Micro Hei" pitchFamily="2"/>
                <a:cs typeface="Times New Roman" panose="02020603050405020304" pitchFamily="18" charset="0"/>
              </a:rPr>
              <a:t>	SPE resolution 30%</a:t>
            </a:r>
          </a:p>
          <a:p>
            <a:pPr hangingPunct="0"/>
            <a:r>
              <a:rPr lang="en-US" sz="1633" dirty="0">
                <a:solidFill>
                  <a:srgbClr val="333333"/>
                </a:solidFill>
                <a:latin typeface="Book Antiqua" panose="02040602050305030304" pitchFamily="18" charset="0"/>
                <a:ea typeface="WenQuanYi Micro Hei" pitchFamily="2"/>
                <a:cs typeface="Times New Roman" panose="02020603050405020304" pitchFamily="18" charset="0"/>
              </a:rPr>
              <a:t>	TTS 2-5 ns</a:t>
            </a:r>
          </a:p>
          <a:p>
            <a:pPr hangingPunct="0"/>
            <a:endParaRPr lang="en-US" sz="1633" dirty="0">
              <a:latin typeface="Book Antiqua" panose="02040602050305030304" pitchFamily="18" charset="0"/>
              <a:ea typeface="WenQuanYi Micro Hei" pitchFamily="2"/>
              <a:cs typeface="Times New Roman" panose="02020603050405020304" pitchFamily="18" charset="0"/>
            </a:endParaRPr>
          </a:p>
          <a:p>
            <a:pPr hangingPunct="0"/>
            <a:endParaRPr lang="en-US" sz="1633" dirty="0">
              <a:latin typeface="Book Antiqua" panose="02040602050305030304" pitchFamily="18" charset="0"/>
              <a:ea typeface="WenQuanYi Micro Hei" pitchFamily="2"/>
              <a:cs typeface="Times New Roman" panose="02020603050405020304" pitchFamily="18" charset="0"/>
            </a:endParaRPr>
          </a:p>
        </p:txBody>
      </p:sp>
      <p:sp>
        <p:nvSpPr>
          <p:cNvPr id="9" name="文本框 8"/>
          <p:cNvSpPr txBox="1"/>
          <p:nvPr/>
        </p:nvSpPr>
        <p:spPr>
          <a:xfrm>
            <a:off x="8216889" y="6129030"/>
            <a:ext cx="2078231" cy="313853"/>
          </a:xfrm>
          <a:prstGeom prst="rect">
            <a:avLst/>
          </a:prstGeom>
          <a:noFill/>
          <a:ln>
            <a:noFill/>
          </a:ln>
        </p:spPr>
        <p:txBody>
          <a:bodyPr vert="horz" wrap="none" lIns="81646" tIns="40823" rIns="81646" bIns="40823" anchorCtr="0" compatLnSpc="0">
            <a:spAutoFit/>
          </a:bodyPr>
          <a:lstStyle/>
          <a:p>
            <a:pPr hangingPunct="0"/>
            <a:r>
              <a:rPr lang="en-US" sz="1452">
                <a:solidFill>
                  <a:srgbClr val="006B6B"/>
                </a:solidFill>
                <a:latin typeface="Book Antiqua" panose="02040602050305030304" pitchFamily="18" charset="0"/>
                <a:ea typeface="WenQuanYi Micro Hei" pitchFamily="2"/>
                <a:cs typeface="Lohit Hindi" pitchFamily="2"/>
              </a:rPr>
              <a:t>Prototype already built</a:t>
            </a:r>
          </a:p>
        </p:txBody>
      </p:sp>
      <p:sp>
        <p:nvSpPr>
          <p:cNvPr id="10" name="文本框 9"/>
          <p:cNvSpPr txBox="1"/>
          <p:nvPr/>
        </p:nvSpPr>
        <p:spPr>
          <a:xfrm>
            <a:off x="8711826" y="4346036"/>
            <a:ext cx="2274994" cy="314502"/>
          </a:xfrm>
          <a:prstGeom prst="rect">
            <a:avLst/>
          </a:prstGeom>
          <a:noFill/>
          <a:ln>
            <a:noFill/>
          </a:ln>
        </p:spPr>
        <p:txBody>
          <a:bodyPr vert="horz" wrap="none" lIns="81646" tIns="40823" rIns="81646" bIns="40823" anchorCtr="0" compatLnSpc="0"/>
          <a:lstStyle/>
          <a:p>
            <a:pPr algn="ctr"/>
            <a:r>
              <a:rPr lang="en-US" sz="1633" dirty="0">
                <a:solidFill>
                  <a:srgbClr val="333333"/>
                </a:solidFill>
                <a:latin typeface="Book Antiqua" panose="02040602050305030304" pitchFamily="18" charset="0"/>
                <a:ea typeface="楷体" pitchFamily="82"/>
                <a:cs typeface="Arial" pitchFamily="34"/>
              </a:rPr>
              <a:t>200 boxes × 128 PMTs</a:t>
            </a:r>
          </a:p>
        </p:txBody>
      </p:sp>
      <p:sp>
        <p:nvSpPr>
          <p:cNvPr id="12" name="object 12"/>
          <p:cNvSpPr/>
          <p:nvPr/>
        </p:nvSpPr>
        <p:spPr>
          <a:xfrm>
            <a:off x="5707471" y="4660538"/>
            <a:ext cx="2161557" cy="1855311"/>
          </a:xfrm>
          <a:prstGeom prst="rect">
            <a:avLst/>
          </a:prstGeom>
          <a:blipFill>
            <a:blip r:embed="rId4" cstate="print"/>
            <a:stretch>
              <a:fillRect/>
            </a:stretch>
          </a:blipFill>
        </p:spPr>
        <p:txBody>
          <a:bodyPr wrap="square" lIns="0" tIns="0" rIns="0" bIns="0" rtlCol="0"/>
          <a:lstStyle/>
          <a:p>
            <a:endParaRPr>
              <a:latin typeface="Book Antiqua" panose="02040602050305030304" pitchFamily="18" charset="0"/>
            </a:endParaRPr>
          </a:p>
        </p:txBody>
      </p:sp>
      <p:sp>
        <p:nvSpPr>
          <p:cNvPr id="13" name="object 13"/>
          <p:cNvSpPr/>
          <p:nvPr/>
        </p:nvSpPr>
        <p:spPr>
          <a:xfrm>
            <a:off x="8003787" y="4792216"/>
            <a:ext cx="3982720" cy="1633355"/>
          </a:xfrm>
          <a:prstGeom prst="rect">
            <a:avLst/>
          </a:prstGeom>
          <a:blipFill>
            <a:blip r:embed="rId5" cstate="print"/>
            <a:stretch>
              <a:fillRect/>
            </a:stretch>
          </a:blipFill>
        </p:spPr>
        <p:txBody>
          <a:bodyPr wrap="square" lIns="0" tIns="0" rIns="0" bIns="0" rtlCol="0"/>
          <a:lstStyle/>
          <a:p>
            <a:endParaRPr>
              <a:latin typeface="Book Antiqua" panose="02040602050305030304" pitchFamily="18" charset="0"/>
            </a:endParaRPr>
          </a:p>
        </p:txBody>
      </p:sp>
      <p:sp>
        <p:nvSpPr>
          <p:cNvPr id="5" name="灯片编号占位符 4"/>
          <p:cNvSpPr>
            <a:spLocks noGrp="1"/>
          </p:cNvSpPr>
          <p:nvPr>
            <p:ph type="sldNum" sz="quarter" idx="12"/>
          </p:nvPr>
        </p:nvSpPr>
        <p:spPr/>
        <p:txBody>
          <a:bodyPr/>
          <a:lstStyle/>
          <a:p>
            <a:fld id="{E3E6B2B1-2FB7-49E7-80AD-425DC1BBC35C}" type="slidenum">
              <a:rPr lang="zh-CN" altLang="en-US" smtClean="0">
                <a:latin typeface="Book Antiqua" panose="02040602050305030304" pitchFamily="18" charset="0"/>
              </a:rPr>
              <a:t>11</a:t>
            </a:fld>
            <a:endParaRPr lang="zh-CN" altLang="en-US">
              <a:latin typeface="Book Antiqua" panose="02040602050305030304" pitchFamily="18" charset="0"/>
            </a:endParaRPr>
          </a:p>
        </p:txBody>
      </p:sp>
    </p:spTree>
    <p:extLst>
      <p:ext uri="{BB962C8B-B14F-4D97-AF65-F5344CB8AC3E}">
        <p14:creationId xmlns:p14="http://schemas.microsoft.com/office/powerpoint/2010/main" val="10825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alphaModFix/>
          </a:blip>
          <a:srcRect/>
          <a:stretch>
            <a:fillRect/>
          </a:stretch>
        </p:blipFill>
        <p:spPr>
          <a:xfrm>
            <a:off x="5612861" y="3216542"/>
            <a:ext cx="4339994" cy="2939269"/>
          </a:xfrm>
          <a:prstGeom prst="rect">
            <a:avLst/>
          </a:prstGeom>
          <a:noFill/>
          <a:ln>
            <a:noFill/>
          </a:ln>
        </p:spPr>
      </p:pic>
      <p:pic>
        <p:nvPicPr>
          <p:cNvPr id="3" name="图片 2"/>
          <p:cNvPicPr>
            <a:picLocks noChangeAspect="1"/>
          </p:cNvPicPr>
          <p:nvPr/>
        </p:nvPicPr>
        <p:blipFill>
          <a:blip r:embed="rId4">
            <a:alphaModFix/>
          </a:blip>
          <a:srcRect/>
          <a:stretch>
            <a:fillRect/>
          </a:stretch>
        </p:blipFill>
        <p:spPr>
          <a:xfrm>
            <a:off x="1548505" y="3157093"/>
            <a:ext cx="4064356" cy="2871339"/>
          </a:xfrm>
          <a:prstGeom prst="rect">
            <a:avLst/>
          </a:prstGeom>
          <a:noFill/>
          <a:ln>
            <a:noFill/>
          </a:ln>
        </p:spPr>
      </p:pic>
      <p:sp>
        <p:nvSpPr>
          <p:cNvPr id="4" name="标题 3"/>
          <p:cNvSpPr txBox="1">
            <a:spLocks noGrp="1"/>
          </p:cNvSpPr>
          <p:nvPr>
            <p:ph type="title" idx="4294967295"/>
          </p:nvPr>
        </p:nvSpPr>
        <p:spPr>
          <a:xfrm>
            <a:off x="492875" y="394813"/>
            <a:ext cx="10239971" cy="717632"/>
          </a:xfrm>
        </p:spPr>
        <p:txBody>
          <a:bodyPr wrap="square">
            <a:spAutoFit/>
          </a:bodyPr>
          <a:lstStyle/>
          <a:p>
            <a:pPr lvl="0"/>
            <a:r>
              <a:rPr lang="en-US" b="1" dirty="0">
                <a:solidFill>
                  <a:srgbClr val="333399"/>
                </a:solidFill>
                <a:latin typeface="Centaur" panose="02030504050205020304" pitchFamily="18" charset="0"/>
              </a:rPr>
              <a:t>How to Control the Energy Scale Uncertainties</a:t>
            </a:r>
          </a:p>
        </p:txBody>
      </p:sp>
      <p:sp>
        <p:nvSpPr>
          <p:cNvPr id="5" name="文本框 4"/>
          <p:cNvSpPr txBox="1"/>
          <p:nvPr/>
        </p:nvSpPr>
        <p:spPr>
          <a:xfrm>
            <a:off x="2877216" y="6155811"/>
            <a:ext cx="6662017" cy="801766"/>
          </a:xfrm>
          <a:prstGeom prst="rect">
            <a:avLst/>
          </a:prstGeom>
          <a:noFill/>
          <a:ln>
            <a:noFill/>
          </a:ln>
        </p:spPr>
        <p:txBody>
          <a:bodyPr vert="horz" wrap="none" lIns="81646" tIns="40823" rIns="81646" bIns="40823" anchorCtr="0" compatLnSpc="0"/>
          <a:lstStyle/>
          <a:p>
            <a:pPr hangingPunct="0"/>
            <a:r>
              <a:rPr lang="en-US" sz="1270">
                <a:solidFill>
                  <a:srgbClr val="666666"/>
                </a:solidFill>
                <a:latin typeface="Book Antiqua" panose="02040602050305030304" pitchFamily="18" charset="0"/>
                <a:ea typeface="宋体" pitchFamily="2"/>
                <a:cs typeface="DejaVu Sans" pitchFamily="2"/>
              </a:rPr>
              <a:t>For more information see: Daya Bay collaboration, Phys. Rev. D 95, 072006 (2017)</a:t>
            </a:r>
          </a:p>
        </p:txBody>
      </p:sp>
      <p:sp>
        <p:nvSpPr>
          <p:cNvPr id="6" name="文本占位符 5"/>
          <p:cNvSpPr txBox="1">
            <a:spLocks noGrp="1"/>
          </p:cNvSpPr>
          <p:nvPr>
            <p:ph type="body" idx="4294967295"/>
          </p:nvPr>
        </p:nvSpPr>
        <p:spPr>
          <a:xfrm>
            <a:off x="492875" y="1301013"/>
            <a:ext cx="10702726" cy="1577996"/>
          </a:xfrm>
        </p:spPr>
        <p:txBody>
          <a:bodyPr wrap="square">
            <a:spAutoFit/>
          </a:bodyPr>
          <a:lstStyle/>
          <a:p>
            <a:pPr lvl="0">
              <a:buClr>
                <a:srgbClr val="333333"/>
              </a:buClr>
              <a:buSzPct val="45000"/>
              <a:buFont typeface="StarSymbol"/>
              <a:buChar char="●"/>
            </a:pPr>
            <a:r>
              <a:rPr lang="en-US" sz="2000" dirty="0">
                <a:latin typeface="Book Antiqua" panose="02040602050305030304" pitchFamily="18" charset="0"/>
                <a:ea typeface="+mj-ea"/>
                <a:cs typeface="Times New Roman" panose="02020603050405020304" pitchFamily="18" charset="0"/>
              </a:rPr>
              <a:t>Answer: Meticulous calibration</a:t>
            </a:r>
          </a:p>
          <a:p>
            <a:pPr marL="0" lvl="2" indent="91119">
              <a:lnSpc>
                <a:spcPct val="100000"/>
              </a:lnSpc>
              <a:spcBef>
                <a:spcPts val="689"/>
              </a:spcBef>
              <a:buNone/>
              <a:tabLst>
                <a:tab pos="0" algn="l"/>
                <a:tab pos="96345" algn="l"/>
                <a:tab pos="503931" algn="l"/>
                <a:tab pos="911518" algn="l"/>
                <a:tab pos="1319105" algn="l"/>
                <a:tab pos="1726692" algn="l"/>
                <a:tab pos="2134279" algn="l"/>
                <a:tab pos="2541866" algn="l"/>
                <a:tab pos="2949451" algn="l"/>
                <a:tab pos="3357039" algn="l"/>
                <a:tab pos="3764625" algn="l"/>
                <a:tab pos="4171886" algn="l"/>
                <a:tab pos="4579473" algn="l"/>
                <a:tab pos="4987060" algn="l"/>
                <a:tab pos="5394647" algn="l"/>
                <a:tab pos="5802233" algn="l"/>
                <a:tab pos="6209820" algn="l"/>
                <a:tab pos="6617406" algn="l"/>
                <a:tab pos="7024994" algn="l"/>
                <a:tab pos="7432581" algn="l"/>
                <a:tab pos="7840168" algn="l"/>
              </a:tabLst>
            </a:pPr>
            <a:r>
              <a:rPr lang="en-US" dirty="0">
                <a:solidFill>
                  <a:srgbClr val="333333"/>
                </a:solidFill>
                <a:latin typeface="Book Antiqua" panose="02040602050305030304" pitchFamily="18" charset="0"/>
                <a:ea typeface="+mj-ea"/>
                <a:cs typeface="Times New Roman" panose="02020603050405020304" pitchFamily="18" charset="0"/>
              </a:rPr>
              <a:t>       (Different sources, over whole energy range, continuously, ...)</a:t>
            </a:r>
          </a:p>
          <a:p>
            <a:pPr lvl="0">
              <a:buClr>
                <a:srgbClr val="333333"/>
              </a:buClr>
              <a:buSzPct val="45000"/>
              <a:buFont typeface="StarSymbol"/>
              <a:buChar char="●"/>
            </a:pPr>
            <a:r>
              <a:rPr lang="en-US" sz="2000" dirty="0">
                <a:latin typeface="Book Antiqua" panose="02040602050305030304" pitchFamily="18" charset="0"/>
                <a:ea typeface="+mj-ea"/>
                <a:cs typeface="Times New Roman" panose="02020603050405020304" pitchFamily="18" charset="0"/>
              </a:rPr>
              <a:t>Other experiments already achieved 1% accuracy</a:t>
            </a:r>
          </a:p>
          <a:p>
            <a:pPr lvl="0">
              <a:buClr>
                <a:srgbClr val="333333"/>
              </a:buClr>
              <a:buSzPct val="45000"/>
              <a:buFont typeface="StarSymbol"/>
              <a:buChar char="●"/>
            </a:pPr>
            <a:r>
              <a:rPr lang="en-US" sz="2000" dirty="0">
                <a:latin typeface="Book Antiqua" panose="02040602050305030304" pitchFamily="18" charset="0"/>
                <a:ea typeface="+mj-ea"/>
                <a:cs typeface="Times New Roman" panose="02020603050405020304" pitchFamily="18" charset="0"/>
              </a:rPr>
              <a:t>(</a:t>
            </a:r>
            <a:r>
              <a:rPr lang="en-US" sz="2000" dirty="0" err="1">
                <a:latin typeface="Book Antiqua" panose="02040602050305030304" pitchFamily="18" charset="0"/>
                <a:ea typeface="+mj-ea"/>
                <a:cs typeface="Times New Roman" panose="02020603050405020304" pitchFamily="18" charset="0"/>
              </a:rPr>
              <a:t>Daya</a:t>
            </a:r>
            <a:r>
              <a:rPr lang="en-US" sz="2000" dirty="0">
                <a:latin typeface="Book Antiqua" panose="02040602050305030304" pitchFamily="18" charset="0"/>
                <a:ea typeface="+mj-ea"/>
                <a:cs typeface="Times New Roman" panose="02020603050405020304" pitchFamily="18" charset="0"/>
              </a:rPr>
              <a:t> Bay ~0.5%,  Double </a:t>
            </a:r>
            <a:r>
              <a:rPr lang="en-US" sz="2000" dirty="0" err="1">
                <a:latin typeface="Book Antiqua" panose="02040602050305030304" pitchFamily="18" charset="0"/>
                <a:ea typeface="+mj-ea"/>
                <a:cs typeface="Times New Roman" panose="02020603050405020304" pitchFamily="18" charset="0"/>
              </a:rPr>
              <a:t>Chooz</a:t>
            </a:r>
            <a:r>
              <a:rPr lang="en-US" sz="2000" dirty="0">
                <a:latin typeface="Book Antiqua" panose="02040602050305030304" pitchFamily="18" charset="0"/>
                <a:ea typeface="+mj-ea"/>
                <a:cs typeface="Times New Roman" panose="02020603050405020304" pitchFamily="18" charset="0"/>
              </a:rPr>
              <a:t> 0.74%, </a:t>
            </a:r>
            <a:r>
              <a:rPr lang="en-US" sz="2000" dirty="0" err="1">
                <a:latin typeface="Book Antiqua" panose="02040602050305030304" pitchFamily="18" charset="0"/>
                <a:ea typeface="+mj-ea"/>
                <a:cs typeface="Times New Roman" panose="02020603050405020304" pitchFamily="18" charset="0"/>
              </a:rPr>
              <a:t>Borexino</a:t>
            </a:r>
            <a:r>
              <a:rPr lang="en-US" sz="2000" dirty="0">
                <a:latin typeface="Book Antiqua" panose="02040602050305030304" pitchFamily="18" charset="0"/>
                <a:ea typeface="+mj-ea"/>
                <a:cs typeface="Times New Roman" panose="02020603050405020304" pitchFamily="18" charset="0"/>
              </a:rPr>
              <a:t> &lt;1% (at low energies), </a:t>
            </a:r>
            <a:r>
              <a:rPr lang="en-US" sz="2000" dirty="0" err="1">
                <a:latin typeface="Book Antiqua" panose="02040602050305030304" pitchFamily="18" charset="0"/>
                <a:ea typeface="+mj-ea"/>
                <a:cs typeface="Times New Roman" panose="02020603050405020304" pitchFamily="18" charset="0"/>
              </a:rPr>
              <a:t>KamLAND</a:t>
            </a:r>
            <a:r>
              <a:rPr lang="en-US" sz="2000" dirty="0">
                <a:latin typeface="Book Antiqua" panose="02040602050305030304" pitchFamily="18" charset="0"/>
                <a:ea typeface="+mj-ea"/>
                <a:cs typeface="Times New Roman" panose="02020603050405020304" pitchFamily="18" charset="0"/>
              </a:rPr>
              <a:t> 1.4%)</a:t>
            </a:r>
          </a:p>
        </p:txBody>
      </p:sp>
      <p:sp>
        <p:nvSpPr>
          <p:cNvPr id="7" name="文本框 6"/>
          <p:cNvSpPr txBox="1"/>
          <p:nvPr/>
        </p:nvSpPr>
        <p:spPr>
          <a:xfrm>
            <a:off x="7565025" y="4058478"/>
            <a:ext cx="2322675" cy="658069"/>
          </a:xfrm>
          <a:prstGeom prst="rect">
            <a:avLst/>
          </a:prstGeom>
          <a:noFill/>
          <a:ln>
            <a:noFill/>
          </a:ln>
        </p:spPr>
        <p:txBody>
          <a:bodyPr vert="horz" wrap="none" lIns="81646" tIns="40823" rIns="81646" bIns="40823" anchorCtr="0" compatLnSpc="0"/>
          <a:lstStyle/>
          <a:p>
            <a:pPr hangingPunct="0"/>
            <a:r>
              <a:rPr lang="en-US" sz="1270">
                <a:solidFill>
                  <a:srgbClr val="666666"/>
                </a:solidFill>
                <a:latin typeface="Book Antiqua" panose="02040602050305030304" pitchFamily="18" charset="0"/>
                <a:ea typeface="宋体" pitchFamily="2"/>
                <a:cs typeface="DejaVu Sans" pitchFamily="2"/>
              </a:rPr>
              <a:t>Daya Bay collaboration,</a:t>
            </a:r>
          </a:p>
          <a:p>
            <a:pPr hangingPunct="0"/>
            <a:r>
              <a:rPr lang="en-US" sz="1270">
                <a:solidFill>
                  <a:srgbClr val="666666"/>
                </a:solidFill>
                <a:latin typeface="Book Antiqua" panose="02040602050305030304" pitchFamily="18" charset="0"/>
                <a:ea typeface="宋体" pitchFamily="2"/>
                <a:cs typeface="DejaVu Sans" pitchFamily="2"/>
              </a:rPr>
              <a:t>at  ESCAPE workshop</a:t>
            </a:r>
          </a:p>
        </p:txBody>
      </p:sp>
      <p:sp>
        <p:nvSpPr>
          <p:cNvPr id="8" name="文本框 7"/>
          <p:cNvSpPr txBox="1"/>
          <p:nvPr/>
        </p:nvSpPr>
        <p:spPr>
          <a:xfrm>
            <a:off x="3580683" y="3797536"/>
            <a:ext cx="3800474" cy="658069"/>
          </a:xfrm>
          <a:prstGeom prst="rect">
            <a:avLst/>
          </a:prstGeom>
          <a:noFill/>
          <a:ln>
            <a:noFill/>
          </a:ln>
        </p:spPr>
        <p:txBody>
          <a:bodyPr vert="horz" wrap="none" lIns="81646" tIns="40823" rIns="81646" bIns="40823" anchorCtr="0" compatLnSpc="0"/>
          <a:lstStyle/>
          <a:p>
            <a:pPr hangingPunct="0"/>
            <a:r>
              <a:rPr lang="en-US" sz="1270">
                <a:solidFill>
                  <a:srgbClr val="666666"/>
                </a:solidFill>
                <a:latin typeface="Book Antiqua" panose="02040602050305030304" pitchFamily="18" charset="0"/>
                <a:ea typeface="宋体" pitchFamily="2"/>
                <a:cs typeface="DejaVu Sans" pitchFamily="2"/>
              </a:rPr>
              <a:t>Daya Bay collaboration,</a:t>
            </a:r>
          </a:p>
          <a:p>
            <a:pPr hangingPunct="0"/>
            <a:r>
              <a:rPr lang="en-US" sz="1270">
                <a:solidFill>
                  <a:srgbClr val="666666"/>
                </a:solidFill>
                <a:latin typeface="Book Antiqua" panose="02040602050305030304" pitchFamily="18" charset="0"/>
                <a:ea typeface="宋体" pitchFamily="2"/>
                <a:cs typeface="DejaVu Sans" pitchFamily="2"/>
              </a:rPr>
              <a:t>at  ESCAPE workshop</a:t>
            </a:r>
          </a:p>
        </p:txBody>
      </p:sp>
      <p:sp>
        <p:nvSpPr>
          <p:cNvPr id="9" name="文本框 8"/>
          <p:cNvSpPr txBox="1"/>
          <p:nvPr/>
        </p:nvSpPr>
        <p:spPr>
          <a:xfrm>
            <a:off x="4612047" y="2942698"/>
            <a:ext cx="3633593" cy="342707"/>
          </a:xfrm>
          <a:prstGeom prst="rect">
            <a:avLst/>
          </a:prstGeom>
          <a:noFill/>
          <a:ln>
            <a:noFill/>
          </a:ln>
        </p:spPr>
        <p:txBody>
          <a:bodyPr vert="horz" wrap="none" lIns="81646" tIns="40823" rIns="81646" bIns="40823" anchorCtr="0" compatLnSpc="0">
            <a:spAutoFit/>
          </a:bodyPr>
          <a:lstStyle/>
          <a:p>
            <a:pPr hangingPunct="0"/>
            <a:r>
              <a:rPr lang="en-US" sz="1633" dirty="0">
                <a:solidFill>
                  <a:srgbClr val="800000"/>
                </a:solidFill>
                <a:latin typeface="Book Antiqua" panose="02040602050305030304" pitchFamily="18" charset="0"/>
                <a:ea typeface="WenQuanYi Micro Hei" pitchFamily="2"/>
                <a:cs typeface="Lohit Hindi" pitchFamily="2"/>
              </a:rPr>
              <a:t>New results from ESCAPE workshop</a:t>
            </a:r>
          </a:p>
        </p:txBody>
      </p:sp>
      <p:sp>
        <p:nvSpPr>
          <p:cNvPr id="11" name="灯片编号占位符 10"/>
          <p:cNvSpPr>
            <a:spLocks noGrp="1"/>
          </p:cNvSpPr>
          <p:nvPr>
            <p:ph type="sldNum" sz="quarter" idx="12"/>
          </p:nvPr>
        </p:nvSpPr>
        <p:spPr/>
        <p:txBody>
          <a:bodyPr/>
          <a:lstStyle/>
          <a:p>
            <a:fld id="{E3E6B2B1-2FB7-49E7-80AD-425DC1BBC35C}" type="slidenum">
              <a:rPr lang="zh-CN" altLang="en-US" smtClean="0">
                <a:latin typeface="Book Antiqua" panose="02040602050305030304" pitchFamily="18" charset="0"/>
              </a:rPr>
              <a:t>12</a:t>
            </a:fld>
            <a:endParaRPr lang="zh-CN" altLang="en-US">
              <a:latin typeface="Book Antiqua" panose="02040602050305030304" pitchFamily="18" charset="0"/>
            </a:endParaRPr>
          </a:p>
        </p:txBody>
      </p:sp>
    </p:spTree>
    <p:extLst>
      <p:ext uri="{BB962C8B-B14F-4D97-AF65-F5344CB8AC3E}">
        <p14:creationId xmlns:p14="http://schemas.microsoft.com/office/powerpoint/2010/main" val="2604658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3979815" y="17744"/>
            <a:ext cx="6335010" cy="450290"/>
          </a:xfrm>
          <a:prstGeom prst="rect">
            <a:avLst/>
          </a:prstGeom>
        </p:spPr>
        <p:txBody>
          <a:bodyPr vert="horz" wrap="square" lIns="0" tIns="0" rIns="0" bIns="0" rtlCol="0">
            <a:noAutofit/>
          </a:bodyPr>
          <a:lstStyle/>
          <a:p>
            <a:pPr marL="11516"/>
            <a:r>
              <a:rPr sz="4400" b="1" dirty="0">
                <a:solidFill>
                  <a:srgbClr val="333399"/>
                </a:solidFill>
                <a:latin typeface="Centaur" panose="02030504050205020304" pitchFamily="18" charset="0"/>
                <a:ea typeface="+mj-ea"/>
                <a:cs typeface="+mj-cs"/>
              </a:rPr>
              <a:t>Calibration System</a:t>
            </a:r>
          </a:p>
        </p:txBody>
      </p:sp>
      <p:sp>
        <p:nvSpPr>
          <p:cNvPr id="8" name="object 3"/>
          <p:cNvSpPr/>
          <p:nvPr/>
        </p:nvSpPr>
        <p:spPr>
          <a:xfrm>
            <a:off x="7694356" y="1268760"/>
            <a:ext cx="3154680" cy="2164079"/>
          </a:xfrm>
          <a:prstGeom prst="rect">
            <a:avLst/>
          </a:prstGeom>
          <a:blipFill>
            <a:blip r:embed="rId3" cstate="print"/>
            <a:stretch>
              <a:fillRect/>
            </a:stretch>
          </a:blipFill>
        </p:spPr>
        <p:txBody>
          <a:bodyPr wrap="square" lIns="0" tIns="0" rIns="0" bIns="0" rtlCol="0"/>
          <a:lstStyle/>
          <a:p>
            <a:endParaRPr sz="2200">
              <a:latin typeface="Book Antiqua" panose="02040602050305030304" pitchFamily="18" charset="0"/>
              <a:cs typeface="Times New Roman" panose="02020603050405020304" pitchFamily="18" charset="0"/>
            </a:endParaRPr>
          </a:p>
        </p:txBody>
      </p:sp>
      <p:sp>
        <p:nvSpPr>
          <p:cNvPr id="9" name="object 18"/>
          <p:cNvSpPr/>
          <p:nvPr/>
        </p:nvSpPr>
        <p:spPr>
          <a:xfrm>
            <a:off x="786251" y="1240153"/>
            <a:ext cx="3069590" cy="2609850"/>
          </a:xfrm>
          <a:prstGeom prst="rect">
            <a:avLst/>
          </a:prstGeom>
          <a:blipFill>
            <a:blip r:embed="rId4" cstate="print"/>
            <a:stretch>
              <a:fillRect/>
            </a:stretch>
          </a:blipFill>
        </p:spPr>
        <p:txBody>
          <a:bodyPr wrap="square" lIns="0" tIns="0" rIns="0" bIns="0" rtlCol="0"/>
          <a:lstStyle/>
          <a:p>
            <a:endParaRPr sz="2200">
              <a:latin typeface="Book Antiqua" panose="02040602050305030304" pitchFamily="18" charset="0"/>
              <a:cs typeface="Times New Roman" panose="02020603050405020304" pitchFamily="18" charset="0"/>
            </a:endParaRPr>
          </a:p>
        </p:txBody>
      </p:sp>
      <p:sp>
        <p:nvSpPr>
          <p:cNvPr id="10" name="object 27"/>
          <p:cNvSpPr/>
          <p:nvPr/>
        </p:nvSpPr>
        <p:spPr>
          <a:xfrm>
            <a:off x="9152713" y="4298314"/>
            <a:ext cx="1840229" cy="2589530"/>
          </a:xfrm>
          <a:prstGeom prst="rect">
            <a:avLst/>
          </a:prstGeom>
          <a:blipFill>
            <a:blip r:embed="rId5" cstate="print"/>
            <a:stretch>
              <a:fillRect/>
            </a:stretch>
          </a:blipFill>
        </p:spPr>
        <p:txBody>
          <a:bodyPr wrap="square" lIns="0" tIns="0" rIns="0" bIns="0" rtlCol="0"/>
          <a:lstStyle/>
          <a:p>
            <a:pPr marL="342900" indent="-342900">
              <a:buFont typeface="Wingdings" pitchFamily="2" charset="2"/>
              <a:buChar char="p"/>
            </a:pPr>
            <a:endParaRPr lang="zh-CN" altLang="en-US" sz="2200" dirty="0">
              <a:solidFill>
                <a:srgbClr val="0000CC"/>
              </a:solidFill>
              <a:latin typeface="Times New Roman" panose="02020603050405020304" pitchFamily="18" charset="0"/>
              <a:cs typeface="Times New Roman" panose="02020603050405020304" pitchFamily="18" charset="0"/>
            </a:endParaRPr>
          </a:p>
        </p:txBody>
      </p:sp>
      <p:sp>
        <p:nvSpPr>
          <p:cNvPr id="11" name="object 4"/>
          <p:cNvSpPr/>
          <p:nvPr/>
        </p:nvSpPr>
        <p:spPr>
          <a:xfrm>
            <a:off x="1278374" y="4563254"/>
            <a:ext cx="2442210" cy="2194560"/>
          </a:xfrm>
          <a:prstGeom prst="rect">
            <a:avLst/>
          </a:prstGeom>
          <a:blipFill>
            <a:blip r:embed="rId6" cstate="print"/>
            <a:stretch>
              <a:fillRect/>
            </a:stretch>
          </a:blipFill>
        </p:spPr>
        <p:txBody>
          <a:bodyPr wrap="square" lIns="0" tIns="0" rIns="0" bIns="0" rtlCol="0"/>
          <a:lstStyle/>
          <a:p>
            <a:endParaRPr sz="2200">
              <a:latin typeface="Book Antiqua" panose="02040602050305030304" pitchFamily="18" charset="0"/>
              <a:cs typeface="Times New Roman" panose="02020603050405020304" pitchFamily="18" charset="0"/>
            </a:endParaRPr>
          </a:p>
        </p:txBody>
      </p:sp>
      <p:pic>
        <p:nvPicPr>
          <p:cNvPr id="12" name="Picture 104" descr="C:\Users\universeren\AppData\Roaming\Tencent\Users\3763725\QQ\WinTemp\RichOle\O[HKRUUQY4NSRRZ1SQL8RTQ.png"/>
          <p:cNvPicPr>
            <a:picLocks noChangeAspect="1" noChangeArrowheads="1"/>
          </p:cNvPicPr>
          <p:nvPr/>
        </p:nvPicPr>
        <p:blipFill>
          <a:blip r:embed="rId7">
            <a:extLst>
              <a:ext uri="{28A0092B-C50C-407E-A947-70E740481C1C}">
                <a14:useLocalDpi xmlns:a14="http://schemas.microsoft.com/office/drawing/2010/main" val="0"/>
              </a:ext>
            </a:extLst>
          </a:blip>
          <a:srcRect t="1900"/>
          <a:stretch>
            <a:fillRect/>
          </a:stretch>
        </p:blipFill>
        <p:spPr bwMode="auto">
          <a:xfrm>
            <a:off x="4273709" y="1525988"/>
            <a:ext cx="3512657" cy="2772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p:cNvSpPr/>
          <p:nvPr/>
        </p:nvSpPr>
        <p:spPr>
          <a:xfrm>
            <a:off x="553079" y="837873"/>
            <a:ext cx="4488821" cy="430887"/>
          </a:xfrm>
          <a:prstGeom prst="rect">
            <a:avLst/>
          </a:prstGeom>
        </p:spPr>
        <p:txBody>
          <a:bodyPr wrap="square">
            <a:spAutoFit/>
          </a:bodyPr>
          <a:lstStyle/>
          <a:p>
            <a:r>
              <a:rPr lang="en-US" altLang="zh-CN" sz="2200" dirty="0">
                <a:solidFill>
                  <a:srgbClr val="000000"/>
                </a:solidFill>
                <a:latin typeface="Book Antiqua" panose="02040602050305030304" pitchFamily="18" charset="0"/>
                <a:cs typeface="Times New Roman" panose="02020603050405020304" pitchFamily="18" charset="0"/>
              </a:rPr>
              <a:t>Automatic Calibration Unit (</a:t>
            </a:r>
            <a:r>
              <a:rPr lang="en-US" altLang="zh-CN" sz="2200" dirty="0">
                <a:solidFill>
                  <a:srgbClr val="0000FF"/>
                </a:solidFill>
                <a:latin typeface="Book Antiqua" panose="02040602050305030304" pitchFamily="18" charset="0"/>
                <a:cs typeface="Times New Roman" panose="02020603050405020304" pitchFamily="18" charset="0"/>
              </a:rPr>
              <a:t>ACU</a:t>
            </a:r>
            <a:r>
              <a:rPr lang="en-US" altLang="zh-CN" sz="2200" dirty="0">
                <a:solidFill>
                  <a:srgbClr val="000000"/>
                </a:solidFill>
                <a:latin typeface="Book Antiqua" panose="02040602050305030304" pitchFamily="18" charset="0"/>
                <a:cs typeface="Times New Roman" panose="02020603050405020304" pitchFamily="18" charset="0"/>
              </a:rPr>
              <a:t>) </a:t>
            </a:r>
            <a:endParaRPr lang="zh-CN" altLang="en-US" sz="2200" dirty="0">
              <a:latin typeface="Book Antiqua" panose="02040602050305030304" pitchFamily="18" charset="0"/>
              <a:cs typeface="Times New Roman" panose="02020603050405020304" pitchFamily="18" charset="0"/>
            </a:endParaRPr>
          </a:p>
        </p:txBody>
      </p:sp>
      <p:sp>
        <p:nvSpPr>
          <p:cNvPr id="14" name="矩形 13"/>
          <p:cNvSpPr/>
          <p:nvPr/>
        </p:nvSpPr>
        <p:spPr>
          <a:xfrm>
            <a:off x="1019142" y="3759913"/>
            <a:ext cx="3254567" cy="769441"/>
          </a:xfrm>
          <a:prstGeom prst="rect">
            <a:avLst/>
          </a:prstGeom>
        </p:spPr>
        <p:txBody>
          <a:bodyPr wrap="square">
            <a:spAutoFit/>
          </a:bodyPr>
          <a:lstStyle/>
          <a:p>
            <a:r>
              <a:rPr lang="en-US" altLang="zh-CN" sz="2200" dirty="0">
                <a:solidFill>
                  <a:srgbClr val="000000"/>
                </a:solidFill>
                <a:latin typeface="Book Antiqua" panose="02040602050305030304" pitchFamily="18" charset="0"/>
                <a:ea typeface="+mj-ea"/>
                <a:cs typeface="Times New Roman" panose="02020603050405020304" pitchFamily="18" charset="0"/>
              </a:rPr>
              <a:t>Guide Tube Calibration System(</a:t>
            </a:r>
            <a:r>
              <a:rPr lang="en-US" altLang="zh-CN" sz="2200" dirty="0">
                <a:solidFill>
                  <a:srgbClr val="0000FF"/>
                </a:solidFill>
                <a:latin typeface="Book Antiqua" panose="02040602050305030304" pitchFamily="18" charset="0"/>
                <a:ea typeface="+mj-ea"/>
                <a:cs typeface="Times New Roman" panose="02020603050405020304" pitchFamily="18" charset="0"/>
              </a:rPr>
              <a:t>GTCS</a:t>
            </a:r>
            <a:r>
              <a:rPr lang="en-US" altLang="zh-CN" sz="2200" dirty="0">
                <a:solidFill>
                  <a:srgbClr val="000000"/>
                </a:solidFill>
                <a:latin typeface="Book Antiqua" panose="02040602050305030304" pitchFamily="18" charset="0"/>
                <a:ea typeface="+mj-ea"/>
                <a:cs typeface="Times New Roman" panose="02020603050405020304" pitchFamily="18" charset="0"/>
              </a:rPr>
              <a:t>) </a:t>
            </a:r>
            <a:endParaRPr lang="zh-CN" altLang="en-US" sz="2200" dirty="0">
              <a:latin typeface="Book Antiqua" panose="02040602050305030304" pitchFamily="18" charset="0"/>
              <a:ea typeface="+mj-ea"/>
              <a:cs typeface="Times New Roman" panose="02020603050405020304" pitchFamily="18" charset="0"/>
            </a:endParaRPr>
          </a:p>
        </p:txBody>
      </p:sp>
      <p:sp>
        <p:nvSpPr>
          <p:cNvPr id="15" name="矩形 14"/>
          <p:cNvSpPr/>
          <p:nvPr/>
        </p:nvSpPr>
        <p:spPr>
          <a:xfrm>
            <a:off x="3584895" y="4925550"/>
            <a:ext cx="5567817" cy="1446550"/>
          </a:xfrm>
          <a:prstGeom prst="rect">
            <a:avLst/>
          </a:prstGeom>
        </p:spPr>
        <p:txBody>
          <a:bodyPr wrap="square">
            <a:spAutoFit/>
          </a:bodyPr>
          <a:lstStyle/>
          <a:p>
            <a:pPr marL="342900" indent="-342900">
              <a:buFont typeface="Wingdings" pitchFamily="2" charset="2"/>
              <a:buChar char="p"/>
            </a:pPr>
            <a:r>
              <a:rPr lang="en-US" altLang="zh-CN" sz="2200" dirty="0">
                <a:solidFill>
                  <a:srgbClr val="C00000"/>
                </a:solidFill>
                <a:latin typeface="Book Antiqua" panose="02040602050305030304" pitchFamily="18" charset="0"/>
                <a:cs typeface="Times New Roman" panose="02020603050405020304" pitchFamily="18" charset="0"/>
              </a:rPr>
              <a:t>Complementary for covering </a:t>
            </a:r>
            <a:r>
              <a:rPr lang="en-US" altLang="zh-CN" sz="2200" dirty="0">
                <a:solidFill>
                  <a:srgbClr val="0000CC"/>
                </a:solidFill>
                <a:latin typeface="Book Antiqua" panose="02040602050305030304" pitchFamily="18" charset="0"/>
                <a:cs typeface="Times New Roman" panose="02020603050405020304" pitchFamily="18" charset="0"/>
              </a:rPr>
              <a:t>entire energy range of reactor neutrinos </a:t>
            </a:r>
            <a:r>
              <a:rPr lang="en-US" altLang="zh-CN" sz="2200" dirty="0">
                <a:solidFill>
                  <a:srgbClr val="C00000"/>
                </a:solidFill>
                <a:latin typeface="Book Antiqua" panose="02040602050305030304" pitchFamily="18" charset="0"/>
                <a:cs typeface="Times New Roman" panose="02020603050405020304" pitchFamily="18" charset="0"/>
              </a:rPr>
              <a:t>and </a:t>
            </a:r>
            <a:r>
              <a:rPr lang="en-US" altLang="zh-CN" sz="2200" dirty="0">
                <a:solidFill>
                  <a:srgbClr val="0000CC"/>
                </a:solidFill>
                <a:latin typeface="Book Antiqua" panose="02040602050305030304" pitchFamily="18" charset="0"/>
                <a:cs typeface="Times New Roman" panose="02020603050405020304" pitchFamily="18" charset="0"/>
              </a:rPr>
              <a:t>full-volume position coverage </a:t>
            </a:r>
            <a:r>
              <a:rPr lang="en-US" altLang="zh-CN" sz="2200" dirty="0">
                <a:solidFill>
                  <a:srgbClr val="C00000"/>
                </a:solidFill>
                <a:latin typeface="Book Antiqua" panose="02040602050305030304" pitchFamily="18" charset="0"/>
                <a:cs typeface="Times New Roman" panose="02020603050405020304" pitchFamily="18" charset="0"/>
              </a:rPr>
              <a:t>inside JUNO central detector</a:t>
            </a:r>
            <a:endParaRPr lang="zh-CN" altLang="en-US" sz="2200" dirty="0">
              <a:solidFill>
                <a:srgbClr val="C00000"/>
              </a:solidFill>
              <a:latin typeface="Book Antiqua" panose="02040602050305030304" pitchFamily="18" charset="0"/>
              <a:cs typeface="Times New Roman" panose="02020603050405020304" pitchFamily="18" charset="0"/>
            </a:endParaRPr>
          </a:p>
        </p:txBody>
      </p:sp>
      <p:sp>
        <p:nvSpPr>
          <p:cNvPr id="16" name="矩形 15"/>
          <p:cNvSpPr/>
          <p:nvPr/>
        </p:nvSpPr>
        <p:spPr>
          <a:xfrm>
            <a:off x="7637427" y="754273"/>
            <a:ext cx="3440365" cy="430887"/>
          </a:xfrm>
          <a:prstGeom prst="rect">
            <a:avLst/>
          </a:prstGeom>
        </p:spPr>
        <p:txBody>
          <a:bodyPr wrap="none">
            <a:spAutoFit/>
          </a:bodyPr>
          <a:lstStyle/>
          <a:p>
            <a:r>
              <a:rPr lang="en-US" altLang="zh-CN" sz="2200" dirty="0">
                <a:solidFill>
                  <a:srgbClr val="000000"/>
                </a:solidFill>
                <a:latin typeface="Book Antiqua" panose="02040602050305030304" pitchFamily="18" charset="0"/>
                <a:cs typeface="Times New Roman" panose="02020603050405020304" pitchFamily="18" charset="0"/>
              </a:rPr>
              <a:t>Cable Loop System (</a:t>
            </a:r>
            <a:r>
              <a:rPr lang="en-US" altLang="zh-CN" sz="2200" dirty="0">
                <a:solidFill>
                  <a:srgbClr val="0000FF"/>
                </a:solidFill>
                <a:latin typeface="Book Antiqua" panose="02040602050305030304" pitchFamily="18" charset="0"/>
                <a:cs typeface="Times New Roman" panose="02020603050405020304" pitchFamily="18" charset="0"/>
              </a:rPr>
              <a:t>CLS</a:t>
            </a:r>
            <a:r>
              <a:rPr lang="en-US" altLang="zh-CN" sz="2200" dirty="0">
                <a:solidFill>
                  <a:srgbClr val="000000"/>
                </a:solidFill>
                <a:latin typeface="Book Antiqua" panose="02040602050305030304" pitchFamily="18" charset="0"/>
                <a:cs typeface="Times New Roman" panose="02020603050405020304" pitchFamily="18" charset="0"/>
              </a:rPr>
              <a:t>) </a:t>
            </a:r>
            <a:endParaRPr lang="zh-CN" altLang="en-US" sz="2200" dirty="0">
              <a:latin typeface="Book Antiqua" panose="02040602050305030304" pitchFamily="18" charset="0"/>
              <a:cs typeface="Times New Roman" panose="02020603050405020304" pitchFamily="18" charset="0"/>
            </a:endParaRPr>
          </a:p>
        </p:txBody>
      </p:sp>
      <p:sp>
        <p:nvSpPr>
          <p:cNvPr id="17" name="矩形 16"/>
          <p:cNvSpPr/>
          <p:nvPr/>
        </p:nvSpPr>
        <p:spPr>
          <a:xfrm>
            <a:off x="8112225" y="3429000"/>
            <a:ext cx="3597175" cy="1107996"/>
          </a:xfrm>
          <a:prstGeom prst="rect">
            <a:avLst/>
          </a:prstGeom>
        </p:spPr>
        <p:txBody>
          <a:bodyPr wrap="square">
            <a:spAutoFit/>
          </a:bodyPr>
          <a:lstStyle/>
          <a:p>
            <a:r>
              <a:rPr lang="en-US" altLang="zh-CN" sz="2200" dirty="0">
                <a:latin typeface="Times New Roman" panose="02020603050405020304" pitchFamily="18" charset="0"/>
                <a:ea typeface="宋体" pitchFamily="2" charset="-122"/>
                <a:cs typeface="Times New Roman" panose="02020603050405020304" pitchFamily="18" charset="0"/>
              </a:rPr>
              <a:t>Remotely Operated under-liquid-scintillator Vehicles (</a:t>
            </a:r>
            <a:r>
              <a:rPr lang="en-US" altLang="zh-CN" sz="2200" dirty="0">
                <a:solidFill>
                  <a:srgbClr val="0000FF"/>
                </a:solidFill>
                <a:latin typeface="Times New Roman" panose="02020603050405020304" pitchFamily="18" charset="0"/>
                <a:cs typeface="Times New Roman" panose="02020603050405020304" pitchFamily="18" charset="0"/>
              </a:rPr>
              <a:t>ROV</a:t>
            </a:r>
            <a:r>
              <a:rPr lang="en-US" altLang="zh-CN" sz="2200" dirty="0">
                <a:solidFill>
                  <a:srgbClr val="000000"/>
                </a:solidFill>
                <a:latin typeface="Times New Roman" panose="02020603050405020304" pitchFamily="18" charset="0"/>
                <a:cs typeface="Times New Roman" panose="02020603050405020304" pitchFamily="18" charset="0"/>
              </a:rPr>
              <a:t>) </a:t>
            </a:r>
            <a:endParaRPr lang="zh-CN" altLang="en-US" sz="2200" dirty="0">
              <a:latin typeface="Times New Roman" panose="02020603050405020304" pitchFamily="18" charset="0"/>
              <a:cs typeface="Times New Roman" panose="02020603050405020304" pitchFamily="18" charset="0"/>
            </a:endParaRPr>
          </a:p>
        </p:txBody>
      </p:sp>
      <p:sp>
        <p:nvSpPr>
          <p:cNvPr id="2" name="灯片编号占位符 1"/>
          <p:cNvSpPr>
            <a:spLocks noGrp="1"/>
          </p:cNvSpPr>
          <p:nvPr>
            <p:ph type="sldNum" sz="quarter" idx="12"/>
          </p:nvPr>
        </p:nvSpPr>
        <p:spPr/>
        <p:txBody>
          <a:bodyPr/>
          <a:lstStyle/>
          <a:p>
            <a:fld id="{E3E6B2B1-2FB7-49E7-80AD-425DC1BBC35C}" type="slidenum">
              <a:rPr lang="zh-CN" altLang="en-US" smtClean="0"/>
              <a:t>13</a:t>
            </a:fld>
            <a:endParaRPr lang="zh-CN" altLang="en-US"/>
          </a:p>
        </p:txBody>
      </p:sp>
    </p:spTree>
    <p:extLst>
      <p:ext uri="{BB962C8B-B14F-4D97-AF65-F5344CB8AC3E}">
        <p14:creationId xmlns:p14="http://schemas.microsoft.com/office/powerpoint/2010/main" val="2114239326"/>
      </p:ext>
    </p:extLst>
  </p:cSld>
  <p:clrMapOvr>
    <a:masterClrMapping/>
  </p:clrMapOvr>
  <mc:AlternateContent xmlns:mc="http://schemas.openxmlformats.org/markup-compatibility/2006" xmlns:p14="http://schemas.microsoft.com/office/powerpoint/2010/main">
    <mc:Choice Requires="p14">
      <p:transition spd="slow" p14:dur="2000" advTm="65917"/>
    </mc:Choice>
    <mc:Fallback xmlns="">
      <p:transition spd="slow" advTm="65917"/>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txBox="1">
            <a:spLocks noGrp="1"/>
          </p:cNvSpPr>
          <p:nvPr>
            <p:ph type="title" idx="4294967295"/>
          </p:nvPr>
        </p:nvSpPr>
        <p:spPr>
          <a:xfrm>
            <a:off x="544113" y="143778"/>
            <a:ext cx="10515600" cy="717632"/>
          </a:xfrm>
        </p:spPr>
        <p:txBody>
          <a:bodyPr>
            <a:spAutoFit/>
          </a:bodyPr>
          <a:lstStyle/>
          <a:p>
            <a:pPr lvl="0"/>
            <a:r>
              <a:rPr lang="en-US" b="1" dirty="0">
                <a:solidFill>
                  <a:srgbClr val="333399"/>
                </a:solidFill>
                <a:latin typeface="Centaur" panose="02030504050205020304" pitchFamily="18" charset="0"/>
              </a:rPr>
              <a:t>Reactor Spectrum Uncertainties</a:t>
            </a:r>
          </a:p>
        </p:txBody>
      </p:sp>
      <p:sp>
        <p:nvSpPr>
          <p:cNvPr id="5" name="文本占位符 4"/>
          <p:cNvSpPr txBox="1">
            <a:spLocks noGrp="1"/>
          </p:cNvSpPr>
          <p:nvPr>
            <p:ph type="body" idx="4294967295"/>
          </p:nvPr>
        </p:nvSpPr>
        <p:spPr>
          <a:xfrm>
            <a:off x="380384" y="935803"/>
            <a:ext cx="6364889" cy="2317558"/>
          </a:xfrm>
        </p:spPr>
        <p:txBody>
          <a:bodyPr wrap="square">
            <a:spAutoFit/>
          </a:bodyPr>
          <a:lstStyle/>
          <a:p>
            <a:pPr>
              <a:spcBef>
                <a:spcPts val="600"/>
              </a:spcBef>
              <a:buClr>
                <a:srgbClr val="333333"/>
              </a:buClr>
              <a:buSzPct val="45000"/>
              <a:buFont typeface="Wingdings" panose="05000000000000000000" pitchFamily="2" charset="2"/>
              <a:buChar char="Ø"/>
            </a:pPr>
            <a:r>
              <a:rPr lang="en-US" sz="2400" dirty="0">
                <a:latin typeface="Book Antiqua" panose="02040602050305030304" pitchFamily="18" charset="0"/>
                <a:cs typeface="Times New Roman" panose="02020603050405020304" pitchFamily="18" charset="0"/>
              </a:rPr>
              <a:t>Reactor spectrum might show </a:t>
            </a:r>
            <a:r>
              <a:rPr lang="en-US" sz="2400" dirty="0" smtClean="0">
                <a:latin typeface="Book Antiqua" panose="02040602050305030304" pitchFamily="18" charset="0"/>
                <a:cs typeface="Times New Roman" panose="02020603050405020304" pitchFamily="18" charset="0"/>
              </a:rPr>
              <a:t>micro-structure</a:t>
            </a:r>
          </a:p>
          <a:p>
            <a:pPr lvl="0">
              <a:spcBef>
                <a:spcPts val="600"/>
              </a:spcBef>
              <a:buClr>
                <a:srgbClr val="333333"/>
              </a:buClr>
              <a:buSzPct val="45000"/>
              <a:buFont typeface="Wingdings" panose="05000000000000000000" pitchFamily="2" charset="2"/>
              <a:buChar char="Ø"/>
            </a:pPr>
            <a:endParaRPr lang="en-US" sz="2400" dirty="0" smtClean="0">
              <a:latin typeface="Book Antiqua" panose="02040602050305030304" pitchFamily="18" charset="0"/>
              <a:cs typeface="Times New Roman" panose="02020603050405020304" pitchFamily="18" charset="0"/>
            </a:endParaRPr>
          </a:p>
          <a:p>
            <a:pPr lvl="0">
              <a:spcBef>
                <a:spcPts val="600"/>
              </a:spcBef>
              <a:buClr>
                <a:srgbClr val="333333"/>
              </a:buClr>
              <a:buSzPct val="45000"/>
              <a:buFont typeface="Wingdings" panose="05000000000000000000" pitchFamily="2" charset="2"/>
              <a:buChar char="Ø"/>
            </a:pPr>
            <a:r>
              <a:rPr lang="en-US" altLang="zh-CN" sz="2400" dirty="0">
                <a:latin typeface="Book Antiqua" panose="02040602050305030304" pitchFamily="18" charset="0"/>
                <a:cs typeface="Times New Roman" panose="02020603050405020304" pitchFamily="18" charset="0"/>
              </a:rPr>
              <a:t>this micro-structure can have a similar size and frequency as the oscillations </a:t>
            </a:r>
            <a:r>
              <a:rPr lang="en-US" altLang="zh-CN" sz="2400" dirty="0" smtClean="0">
                <a:latin typeface="Book Antiqua" panose="02040602050305030304" pitchFamily="18" charset="0"/>
                <a:cs typeface="Times New Roman" panose="02020603050405020304" pitchFamily="18" charset="0"/>
              </a:rPr>
              <a:t>we </a:t>
            </a:r>
            <a:r>
              <a:rPr lang="en-US" altLang="zh-CN" sz="2400" dirty="0">
                <a:latin typeface="Book Antiqua" panose="02040602050305030304" pitchFamily="18" charset="0"/>
                <a:cs typeface="Times New Roman" panose="02020603050405020304" pitchFamily="18" charset="0"/>
              </a:rPr>
              <a:t>are looking for</a:t>
            </a:r>
            <a:endParaRPr lang="en-US" sz="2400" dirty="0">
              <a:latin typeface="Book Antiqua" panose="02040602050305030304" pitchFamily="18" charset="0"/>
              <a:cs typeface="Times New Roman" panose="02020603050405020304" pitchFamily="18" charset="0"/>
            </a:endParaRPr>
          </a:p>
        </p:txBody>
      </p:sp>
      <p:sp>
        <p:nvSpPr>
          <p:cNvPr id="9" name="文本框 8"/>
          <p:cNvSpPr txBox="1"/>
          <p:nvPr/>
        </p:nvSpPr>
        <p:spPr>
          <a:xfrm>
            <a:off x="796097" y="1586711"/>
            <a:ext cx="5535599" cy="391576"/>
          </a:xfrm>
          <a:prstGeom prst="rect">
            <a:avLst/>
          </a:prstGeom>
          <a:noFill/>
          <a:ln>
            <a:noFill/>
          </a:ln>
        </p:spPr>
        <p:txBody>
          <a:bodyPr vert="horz" wrap="none" lIns="81646" tIns="40823" rIns="81646" bIns="40823" anchorCtr="0" compatLnSpc="0"/>
          <a:lstStyle/>
          <a:p>
            <a:pPr hangingPunct="0"/>
            <a:r>
              <a:rPr lang="en-US" sz="1400" dirty="0">
                <a:solidFill>
                  <a:srgbClr val="666666"/>
                </a:solidFill>
                <a:latin typeface="Book Antiqua" panose="02040602050305030304" pitchFamily="18" charset="0"/>
                <a:ea typeface="宋体" pitchFamily="2"/>
                <a:cs typeface="DejaVu Sans" pitchFamily="2"/>
              </a:rPr>
              <a:t>(see e.g.  </a:t>
            </a:r>
            <a:r>
              <a:rPr lang="en-US" sz="1400" dirty="0" err="1">
                <a:solidFill>
                  <a:srgbClr val="666666"/>
                </a:solidFill>
                <a:latin typeface="Book Antiqua" panose="02040602050305030304" pitchFamily="18" charset="0"/>
                <a:ea typeface="宋体" pitchFamily="2"/>
                <a:cs typeface="DejaVu Sans" pitchFamily="2"/>
              </a:rPr>
              <a:t>A.A.Sonzogni</a:t>
            </a:r>
            <a:r>
              <a:rPr lang="en-US" sz="1400" dirty="0">
                <a:solidFill>
                  <a:srgbClr val="666666"/>
                </a:solidFill>
                <a:latin typeface="Book Antiqua" panose="02040602050305030304" pitchFamily="18" charset="0"/>
                <a:ea typeface="宋体" pitchFamily="2"/>
                <a:cs typeface="DejaVu Sans" pitchFamily="2"/>
              </a:rPr>
              <a:t>, et al. arXiv:1710.00092, </a:t>
            </a:r>
          </a:p>
          <a:p>
            <a:pPr hangingPunct="0"/>
            <a:r>
              <a:rPr lang="en-US" sz="1400" dirty="0" smtClean="0">
                <a:solidFill>
                  <a:srgbClr val="666666"/>
                </a:solidFill>
                <a:latin typeface="Book Antiqua" panose="02040602050305030304" pitchFamily="18" charset="0"/>
                <a:ea typeface="宋体" pitchFamily="2"/>
                <a:cs typeface="DejaVu Sans" pitchFamily="2"/>
              </a:rPr>
              <a:t> </a:t>
            </a:r>
            <a:r>
              <a:rPr lang="en-US" sz="1400" dirty="0">
                <a:solidFill>
                  <a:srgbClr val="666666"/>
                </a:solidFill>
                <a:latin typeface="Book Antiqua" panose="02040602050305030304" pitchFamily="18" charset="0"/>
                <a:ea typeface="宋体" pitchFamily="2"/>
                <a:cs typeface="DejaVu Sans" pitchFamily="2"/>
              </a:rPr>
              <a:t>D. A. Dwyer &amp;T. J. Langford, Phys. Rev. Lett. 114,012502 (2015</a:t>
            </a:r>
            <a:r>
              <a:rPr lang="en-US" sz="1400" dirty="0" smtClean="0">
                <a:solidFill>
                  <a:srgbClr val="666666"/>
                </a:solidFill>
                <a:latin typeface="Book Antiqua" panose="02040602050305030304" pitchFamily="18" charset="0"/>
                <a:ea typeface="宋体" pitchFamily="2"/>
                <a:cs typeface="DejaVu Sans" pitchFamily="2"/>
              </a:rPr>
              <a:t>))</a:t>
            </a:r>
          </a:p>
          <a:p>
            <a:pPr hangingPunct="0"/>
            <a:endParaRPr lang="en-US" sz="1400" dirty="0">
              <a:solidFill>
                <a:srgbClr val="666666"/>
              </a:solidFill>
              <a:latin typeface="Book Antiqua" panose="02040602050305030304" pitchFamily="18" charset="0"/>
              <a:ea typeface="宋体" pitchFamily="2"/>
              <a:cs typeface="DejaVu Sans" pitchFamily="2"/>
            </a:endParaRPr>
          </a:p>
          <a:p>
            <a:pPr hangingPunct="0"/>
            <a:endParaRPr lang="en-US" sz="1400" dirty="0" smtClean="0">
              <a:solidFill>
                <a:srgbClr val="666666"/>
              </a:solidFill>
              <a:latin typeface="Book Antiqua" panose="02040602050305030304" pitchFamily="18" charset="0"/>
              <a:ea typeface="宋体" pitchFamily="2"/>
              <a:cs typeface="DejaVu Sans" pitchFamily="2"/>
            </a:endParaRPr>
          </a:p>
          <a:p>
            <a:pPr hangingPunct="0"/>
            <a:endParaRPr lang="en-US" sz="1400" dirty="0">
              <a:solidFill>
                <a:srgbClr val="666666"/>
              </a:solidFill>
              <a:latin typeface="Book Antiqua" panose="02040602050305030304" pitchFamily="18" charset="0"/>
              <a:ea typeface="宋体" pitchFamily="2"/>
              <a:cs typeface="DejaVu Sans" pitchFamily="2"/>
            </a:endParaRPr>
          </a:p>
          <a:p>
            <a:pPr hangingPunct="0"/>
            <a:endParaRPr lang="en-US" sz="1400" dirty="0">
              <a:solidFill>
                <a:srgbClr val="666666"/>
              </a:solidFill>
              <a:latin typeface="Book Antiqua" panose="02040602050305030304" pitchFamily="18" charset="0"/>
              <a:ea typeface="宋体" pitchFamily="2"/>
              <a:cs typeface="DejaVu Sans" pitchFamily="2"/>
            </a:endParaRPr>
          </a:p>
        </p:txBody>
      </p:sp>
      <p:sp>
        <p:nvSpPr>
          <p:cNvPr id="16" name="内容占位符 2"/>
          <p:cNvSpPr txBox="1">
            <a:spLocks/>
          </p:cNvSpPr>
          <p:nvPr/>
        </p:nvSpPr>
        <p:spPr>
          <a:xfrm>
            <a:off x="493111" y="3260112"/>
            <a:ext cx="10522420" cy="36499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altLang="zh-CN" sz="2400" dirty="0">
                <a:latin typeface="Book Antiqua" panose="02040602050305030304" pitchFamily="18" charset="0"/>
                <a:cs typeface="Times New Roman" panose="02020603050405020304" pitchFamily="18" charset="0"/>
              </a:rPr>
              <a:t>JUNO need a reference antineutrino </a:t>
            </a:r>
            <a:r>
              <a:rPr lang="en-US" altLang="zh-CN" sz="2400" dirty="0" smtClean="0">
                <a:latin typeface="Book Antiqua" panose="02040602050305030304" pitchFamily="18" charset="0"/>
                <a:cs typeface="Times New Roman" panose="02020603050405020304" pitchFamily="18" charset="0"/>
              </a:rPr>
              <a:t>spectrum with similar energy resolution as JUNO  </a:t>
            </a:r>
            <a:r>
              <a:rPr lang="en-US" altLang="zh-CN" sz="2400" dirty="0">
                <a:latin typeface="Book Antiqua" panose="02040602050305030304" pitchFamily="18" charset="0"/>
                <a:cs typeface="Times New Roman" panose="02020603050405020304" pitchFamily="18" charset="0"/>
              </a:rPr>
              <a:t>as input</a:t>
            </a:r>
          </a:p>
          <a:p>
            <a:pPr lvl="1"/>
            <a:r>
              <a:rPr lang="en-US" altLang="zh-CN" sz="2000" dirty="0" smtClean="0">
                <a:solidFill>
                  <a:srgbClr val="FF0000"/>
                </a:solidFill>
                <a:latin typeface="Book Antiqua" panose="02040602050305030304" pitchFamily="18" charset="0"/>
                <a:cs typeface="Times New Roman" panose="02020603050405020304" pitchFamily="18" charset="0"/>
              </a:rPr>
              <a:t>From reactor flux model? </a:t>
            </a:r>
            <a:r>
              <a:rPr lang="en-US" altLang="zh-CN" sz="2000" dirty="0" smtClean="0">
                <a:latin typeface="Book Antiqua" panose="02040602050305030304" pitchFamily="18" charset="0"/>
                <a:cs typeface="Times New Roman" panose="02020603050405020304" pitchFamily="18" charset="0"/>
              </a:rPr>
              <a:t>No bump &amp; unknown uncertainty</a:t>
            </a:r>
          </a:p>
          <a:p>
            <a:pPr lvl="1"/>
            <a:r>
              <a:rPr lang="en-US" altLang="zh-CN" sz="2000" dirty="0" smtClean="0">
                <a:solidFill>
                  <a:srgbClr val="FF0000"/>
                </a:solidFill>
                <a:latin typeface="Book Antiqua" panose="02040602050305030304" pitchFamily="18" charset="0"/>
                <a:cs typeface="Times New Roman" panose="02020603050405020304" pitchFamily="18" charset="0"/>
              </a:rPr>
              <a:t>From experiment measurement? </a:t>
            </a:r>
            <a:r>
              <a:rPr lang="en-US" altLang="zh-CN" sz="2000" dirty="0" smtClean="0">
                <a:latin typeface="Book Antiqua" panose="02040602050305030304" pitchFamily="18" charset="0"/>
                <a:cs typeface="Times New Roman" panose="02020603050405020304" pitchFamily="18" charset="0"/>
              </a:rPr>
              <a:t>Uncertainties from detector response and reference antineutrino spectrum Could be correlated. </a:t>
            </a:r>
          </a:p>
        </p:txBody>
      </p:sp>
      <p:pic>
        <p:nvPicPr>
          <p:cNvPr id="18" name="图片 17"/>
          <p:cNvPicPr>
            <a:picLocks noChangeAspect="1"/>
          </p:cNvPicPr>
          <p:nvPr/>
        </p:nvPicPr>
        <p:blipFill>
          <a:blip r:embed="rId3"/>
          <a:stretch>
            <a:fillRect/>
          </a:stretch>
        </p:blipFill>
        <p:spPr>
          <a:xfrm>
            <a:off x="1763688" y="5493867"/>
            <a:ext cx="5267308" cy="648072"/>
          </a:xfrm>
          <a:prstGeom prst="rect">
            <a:avLst/>
          </a:prstGeom>
        </p:spPr>
      </p:pic>
      <p:sp>
        <p:nvSpPr>
          <p:cNvPr id="19" name="文本框 18"/>
          <p:cNvSpPr txBox="1"/>
          <p:nvPr/>
        </p:nvSpPr>
        <p:spPr>
          <a:xfrm>
            <a:off x="1043608" y="6237323"/>
            <a:ext cx="1832553" cy="369332"/>
          </a:xfrm>
          <a:prstGeom prst="rect">
            <a:avLst/>
          </a:prstGeom>
          <a:solidFill>
            <a:schemeClr val="bg2"/>
          </a:solidFill>
        </p:spPr>
        <p:txBody>
          <a:bodyPr wrap="none" rtlCol="0">
            <a:spAutoFit/>
          </a:bodyPr>
          <a:lstStyle/>
          <a:p>
            <a:r>
              <a:rPr lang="en-US" altLang="zh-CN" dirty="0" smtClean="0">
                <a:latin typeface="Book Antiqua" panose="02040602050305030304" pitchFamily="18" charset="0"/>
              </a:rPr>
              <a:t>JUNO spectrum</a:t>
            </a:r>
            <a:endParaRPr lang="zh-CN" altLang="en-US" dirty="0">
              <a:latin typeface="Book Antiqua" panose="02040602050305030304" pitchFamily="18" charset="0"/>
            </a:endParaRPr>
          </a:p>
        </p:txBody>
      </p:sp>
      <p:sp>
        <p:nvSpPr>
          <p:cNvPr id="20" name="文本框 19"/>
          <p:cNvSpPr txBox="1"/>
          <p:nvPr/>
        </p:nvSpPr>
        <p:spPr>
          <a:xfrm>
            <a:off x="3779912" y="6300028"/>
            <a:ext cx="4854214" cy="369332"/>
          </a:xfrm>
          <a:prstGeom prst="rect">
            <a:avLst/>
          </a:prstGeom>
          <a:solidFill>
            <a:schemeClr val="bg2"/>
          </a:solidFill>
        </p:spPr>
        <p:txBody>
          <a:bodyPr wrap="none" rtlCol="0">
            <a:spAutoFit/>
          </a:bodyPr>
          <a:lstStyle/>
          <a:p>
            <a:r>
              <a:rPr lang="en-US" altLang="zh-CN" dirty="0" smtClean="0">
                <a:latin typeface="Book Antiqua" panose="02040602050305030304" pitchFamily="18" charset="0"/>
              </a:rPr>
              <a:t>Oscillation pattern determine mass hierarchy </a:t>
            </a:r>
            <a:endParaRPr lang="zh-CN" altLang="en-US" dirty="0">
              <a:latin typeface="Book Antiqua" panose="02040602050305030304" pitchFamily="18" charset="0"/>
            </a:endParaRPr>
          </a:p>
        </p:txBody>
      </p:sp>
      <p:cxnSp>
        <p:nvCxnSpPr>
          <p:cNvPr id="21" name="直接箭头连接符 20"/>
          <p:cNvCxnSpPr/>
          <p:nvPr/>
        </p:nvCxnSpPr>
        <p:spPr>
          <a:xfrm>
            <a:off x="4397342" y="5997623"/>
            <a:ext cx="174658" cy="3024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1852823" y="5018203"/>
            <a:ext cx="3534942" cy="369332"/>
          </a:xfrm>
          <a:prstGeom prst="rect">
            <a:avLst/>
          </a:prstGeom>
          <a:solidFill>
            <a:schemeClr val="bg2"/>
          </a:solidFill>
        </p:spPr>
        <p:txBody>
          <a:bodyPr wrap="none" rtlCol="0">
            <a:spAutoFit/>
          </a:bodyPr>
          <a:lstStyle/>
          <a:p>
            <a:r>
              <a:rPr lang="en-US" altLang="zh-CN" dirty="0" smtClean="0">
                <a:latin typeface="Book Antiqua" panose="02040602050305030304" pitchFamily="18" charset="0"/>
              </a:rPr>
              <a:t>Reference antineutrino spectrum</a:t>
            </a:r>
            <a:endParaRPr lang="zh-CN" altLang="en-US" dirty="0">
              <a:latin typeface="Book Antiqua" panose="02040602050305030304" pitchFamily="18" charset="0"/>
            </a:endParaRPr>
          </a:p>
        </p:txBody>
      </p:sp>
      <p:cxnSp>
        <p:nvCxnSpPr>
          <p:cNvPr id="23" name="直接箭头连接符 22"/>
          <p:cNvCxnSpPr>
            <a:stCxn id="22" idx="2"/>
          </p:cNvCxnSpPr>
          <p:nvPr/>
        </p:nvCxnSpPr>
        <p:spPr>
          <a:xfrm flipH="1">
            <a:off x="3505365" y="5387535"/>
            <a:ext cx="114929" cy="4051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a:stCxn id="19" idx="0"/>
          </p:cNvCxnSpPr>
          <p:nvPr/>
        </p:nvCxnSpPr>
        <p:spPr>
          <a:xfrm flipV="1">
            <a:off x="1959885" y="5997623"/>
            <a:ext cx="91835" cy="239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5621694" y="5018203"/>
            <a:ext cx="2021707" cy="369332"/>
          </a:xfrm>
          <a:prstGeom prst="rect">
            <a:avLst/>
          </a:prstGeom>
          <a:solidFill>
            <a:schemeClr val="bg2"/>
          </a:solidFill>
        </p:spPr>
        <p:txBody>
          <a:bodyPr wrap="none" rtlCol="0">
            <a:spAutoFit/>
          </a:bodyPr>
          <a:lstStyle/>
          <a:p>
            <a:r>
              <a:rPr lang="en-US" altLang="zh-CN" dirty="0" smtClean="0">
                <a:latin typeface="Book Antiqua" panose="02040602050305030304" pitchFamily="18" charset="0"/>
              </a:rPr>
              <a:t>Detector response</a:t>
            </a:r>
            <a:endParaRPr lang="zh-CN" altLang="en-US" dirty="0">
              <a:latin typeface="Book Antiqua" panose="02040602050305030304" pitchFamily="18" charset="0"/>
            </a:endParaRPr>
          </a:p>
        </p:txBody>
      </p:sp>
      <p:cxnSp>
        <p:nvCxnSpPr>
          <p:cNvPr id="26" name="直接箭头连接符 25"/>
          <p:cNvCxnSpPr/>
          <p:nvPr/>
        </p:nvCxnSpPr>
        <p:spPr>
          <a:xfrm flipH="1">
            <a:off x="6065280" y="5335778"/>
            <a:ext cx="378383" cy="5158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灯片编号占位符 2"/>
          <p:cNvSpPr>
            <a:spLocks noGrp="1"/>
          </p:cNvSpPr>
          <p:nvPr>
            <p:ph type="sldNum" sz="quarter" idx="12"/>
          </p:nvPr>
        </p:nvSpPr>
        <p:spPr/>
        <p:txBody>
          <a:bodyPr/>
          <a:lstStyle/>
          <a:p>
            <a:fld id="{E3E6B2B1-2FB7-49E7-80AD-425DC1BBC35C}" type="slidenum">
              <a:rPr lang="zh-CN" altLang="en-US" smtClean="0"/>
              <a:t>14</a:t>
            </a:fld>
            <a:endParaRPr lang="zh-CN" altLang="en-US"/>
          </a:p>
        </p:txBody>
      </p:sp>
      <p:pic>
        <p:nvPicPr>
          <p:cNvPr id="17" name="图片 16"/>
          <p:cNvPicPr>
            <a:picLocks noChangeAspect="1"/>
          </p:cNvPicPr>
          <p:nvPr/>
        </p:nvPicPr>
        <p:blipFill>
          <a:blip r:embed="rId4"/>
          <a:stretch>
            <a:fillRect/>
          </a:stretch>
        </p:blipFill>
        <p:spPr>
          <a:xfrm>
            <a:off x="6632547" y="1001801"/>
            <a:ext cx="5231283" cy="2127722"/>
          </a:xfrm>
          <a:prstGeom prst="rect">
            <a:avLst/>
          </a:prstGeom>
        </p:spPr>
      </p:pic>
    </p:spTree>
    <p:extLst>
      <p:ext uri="{BB962C8B-B14F-4D97-AF65-F5344CB8AC3E}">
        <p14:creationId xmlns:p14="http://schemas.microsoft.com/office/powerpoint/2010/main" val="2966730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noGrp="1"/>
          </p:cNvSpPr>
          <p:nvPr>
            <p:ph type="title" idx="4294967295"/>
          </p:nvPr>
        </p:nvSpPr>
        <p:spPr>
          <a:xfrm>
            <a:off x="228600" y="224591"/>
            <a:ext cx="10515600" cy="717632"/>
          </a:xfrm>
        </p:spPr>
        <p:txBody>
          <a:bodyPr>
            <a:spAutoFit/>
          </a:bodyPr>
          <a:lstStyle/>
          <a:p>
            <a:pPr lvl="0"/>
            <a:r>
              <a:rPr lang="en-US" b="1" dirty="0">
                <a:solidFill>
                  <a:srgbClr val="333399"/>
                </a:solidFill>
                <a:latin typeface="Centaur" panose="02030504050205020304" pitchFamily="18" charset="0"/>
              </a:rPr>
              <a:t>Solution: A JUNO Near Detector</a:t>
            </a:r>
          </a:p>
        </p:txBody>
      </p:sp>
      <p:sp>
        <p:nvSpPr>
          <p:cNvPr id="6" name="矩形 5"/>
          <p:cNvSpPr/>
          <p:nvPr/>
        </p:nvSpPr>
        <p:spPr>
          <a:xfrm>
            <a:off x="368300" y="1099372"/>
            <a:ext cx="6698706" cy="2800767"/>
          </a:xfrm>
          <a:prstGeom prst="rect">
            <a:avLst/>
          </a:prstGeom>
        </p:spPr>
        <p:txBody>
          <a:bodyPr wrap="square">
            <a:spAutoFit/>
          </a:bodyPr>
          <a:lstStyle/>
          <a:p>
            <a:pPr marL="342900" indent="-342900">
              <a:buFont typeface="Wingdings" panose="05000000000000000000" pitchFamily="2" charset="2"/>
              <a:buChar char="Ø"/>
            </a:pPr>
            <a:r>
              <a:rPr lang="en-US" altLang="zh-CN" sz="2200" dirty="0">
                <a:latin typeface="Book Antiqua" panose="02040602050305030304" pitchFamily="18" charset="0"/>
                <a:cs typeface="Times New Roman" panose="02020603050405020304" pitchFamily="18" charset="0"/>
              </a:rPr>
              <a:t>F</a:t>
            </a:r>
            <a:r>
              <a:rPr lang="en-US" altLang="zh-CN" sz="2200" dirty="0" smtClean="0">
                <a:latin typeface="Book Antiqua" panose="02040602050305030304" pitchFamily="18" charset="0"/>
                <a:cs typeface="Times New Roman" panose="02020603050405020304" pitchFamily="18" charset="0"/>
              </a:rPr>
              <a:t>iducial </a:t>
            </a:r>
            <a:r>
              <a:rPr lang="en-US" altLang="zh-CN" sz="2200" dirty="0">
                <a:latin typeface="Book Antiqua" panose="02040602050305030304" pitchFamily="18" charset="0"/>
                <a:cs typeface="Times New Roman" panose="02020603050405020304" pitchFamily="18" charset="0"/>
              </a:rPr>
              <a:t>mass: 1 ton</a:t>
            </a:r>
          </a:p>
          <a:p>
            <a:pPr marL="342900" indent="-342900">
              <a:buFont typeface="Wingdings" panose="05000000000000000000" pitchFamily="2" charset="2"/>
              <a:buChar char="Ø"/>
            </a:pPr>
            <a:r>
              <a:rPr lang="en-US" altLang="zh-CN" sz="2200" dirty="0">
                <a:latin typeface="Book Antiqua" panose="02040602050305030304" pitchFamily="18" charset="0"/>
                <a:cs typeface="Times New Roman" panose="02020603050405020304" pitchFamily="18" charset="0"/>
              </a:rPr>
              <a:t>Baseline: 33-35 m from the reactor</a:t>
            </a:r>
          </a:p>
          <a:p>
            <a:pPr marL="342900" indent="-342900">
              <a:buFont typeface="Wingdings" panose="05000000000000000000" pitchFamily="2" charset="2"/>
              <a:buChar char="Ø"/>
            </a:pPr>
            <a:r>
              <a:rPr lang="en-US" altLang="zh-CN" sz="2200" dirty="0">
                <a:latin typeface="Book Antiqua" panose="02040602050305030304" pitchFamily="18" charset="0"/>
                <a:cs typeface="Times New Roman" panose="02020603050405020304" pitchFamily="18" charset="0"/>
              </a:rPr>
              <a:t>Thermal power: 4.6 </a:t>
            </a:r>
            <a:r>
              <a:rPr lang="en-US" altLang="zh-CN" sz="2200" dirty="0" smtClean="0">
                <a:latin typeface="Book Antiqua" panose="02040602050305030304" pitchFamily="18" charset="0"/>
                <a:cs typeface="Times New Roman" panose="02020603050405020304" pitchFamily="18" charset="0"/>
              </a:rPr>
              <a:t>GW(</a:t>
            </a:r>
            <a:r>
              <a:rPr lang="en-US" altLang="zh-CN" sz="2200" dirty="0" err="1" smtClean="0">
                <a:latin typeface="Book Antiqua" panose="02040602050305030304" pitchFamily="18" charset="0"/>
                <a:cs typeface="Times New Roman" panose="02020603050405020304" pitchFamily="18" charset="0"/>
              </a:rPr>
              <a:t>YangJiang</a:t>
            </a:r>
            <a:r>
              <a:rPr lang="en-US" altLang="zh-CN" sz="2200" dirty="0" smtClean="0">
                <a:latin typeface="Book Antiqua" panose="02040602050305030304" pitchFamily="18" charset="0"/>
                <a:cs typeface="Times New Roman" panose="02020603050405020304" pitchFamily="18" charset="0"/>
              </a:rPr>
              <a:t> NPP)</a:t>
            </a:r>
            <a:endParaRPr lang="en-US" altLang="zh-CN" sz="2200" dirty="0">
              <a:latin typeface="Book Antiqua" panose="02040602050305030304" pitchFamily="18" charset="0"/>
              <a:cs typeface="Times New Roman" panose="02020603050405020304" pitchFamily="18" charset="0"/>
            </a:endParaRPr>
          </a:p>
          <a:p>
            <a:pPr marL="342900" indent="-342900">
              <a:buFont typeface="Wingdings" panose="05000000000000000000" pitchFamily="2" charset="2"/>
              <a:buChar char="Ø"/>
            </a:pPr>
            <a:r>
              <a:rPr lang="en-US" altLang="zh-CN" sz="2200" dirty="0">
                <a:latin typeface="Book Antiqua" panose="02040602050305030304" pitchFamily="18" charset="0"/>
                <a:cs typeface="Times New Roman" panose="02020603050405020304" pitchFamily="18" charset="0"/>
              </a:rPr>
              <a:t>Statistics: ~3 million IBD reactions for 3 years. (~30 X JUNO) </a:t>
            </a:r>
            <a:endParaRPr lang="en-US" altLang="zh-CN" sz="2200" dirty="0" smtClean="0">
              <a:latin typeface="Book Antiqua" panose="02040602050305030304" pitchFamily="18" charset="0"/>
              <a:cs typeface="Times New Roman" panose="02020603050405020304" pitchFamily="18" charset="0"/>
            </a:endParaRPr>
          </a:p>
          <a:p>
            <a:pPr marL="342900" indent="-342900">
              <a:buFont typeface="Wingdings" panose="05000000000000000000" pitchFamily="2" charset="2"/>
              <a:buChar char="Ø"/>
            </a:pPr>
            <a:r>
              <a:rPr lang="en-US" altLang="zh-CN" sz="2200" dirty="0">
                <a:solidFill>
                  <a:srgbClr val="FF0000"/>
                </a:solidFill>
                <a:latin typeface="Book Antiqua" panose="02040602050305030304" pitchFamily="18" charset="0"/>
                <a:cs typeface="Times New Roman" panose="02020603050405020304" pitchFamily="18" charset="0"/>
              </a:rPr>
              <a:t>10 m</a:t>
            </a:r>
            <a:r>
              <a:rPr lang="en-US" altLang="zh-CN" sz="2200" baseline="30000" dirty="0">
                <a:solidFill>
                  <a:srgbClr val="FF0000"/>
                </a:solidFill>
                <a:latin typeface="Book Antiqua" panose="02040602050305030304" pitchFamily="18" charset="0"/>
                <a:cs typeface="Times New Roman" panose="02020603050405020304" pitchFamily="18" charset="0"/>
              </a:rPr>
              <a:t>2</a:t>
            </a:r>
            <a:r>
              <a:rPr lang="en-US" altLang="zh-CN" sz="2200" dirty="0">
                <a:solidFill>
                  <a:srgbClr val="FF0000"/>
                </a:solidFill>
                <a:latin typeface="Book Antiqua" panose="02040602050305030304" pitchFamily="18" charset="0"/>
                <a:cs typeface="Times New Roman" panose="02020603050405020304" pitchFamily="18" charset="0"/>
              </a:rPr>
              <a:t> </a:t>
            </a:r>
            <a:r>
              <a:rPr lang="en-US" altLang="zh-CN" sz="2200" dirty="0" err="1">
                <a:solidFill>
                  <a:srgbClr val="FF0000"/>
                </a:solidFill>
                <a:latin typeface="Book Antiqua" panose="02040602050305030304" pitchFamily="18" charset="0"/>
                <a:cs typeface="Times New Roman" panose="02020603050405020304" pitchFamily="18" charset="0"/>
              </a:rPr>
              <a:t>SiPM</a:t>
            </a:r>
            <a:r>
              <a:rPr lang="en-US" altLang="zh-CN" sz="2200" dirty="0">
                <a:solidFill>
                  <a:srgbClr val="FF0000"/>
                </a:solidFill>
                <a:latin typeface="Book Antiqua" panose="02040602050305030304" pitchFamily="18" charset="0"/>
                <a:cs typeface="Times New Roman" panose="02020603050405020304" pitchFamily="18" charset="0"/>
              </a:rPr>
              <a:t> of 50% PDE, operated at -50 degree, </a:t>
            </a:r>
            <a:r>
              <a:rPr lang="en-US" altLang="zh-CN" sz="2200" dirty="0">
                <a:latin typeface="Book Antiqua" panose="02040602050305030304" pitchFamily="18" charset="0"/>
                <a:cs typeface="Times New Roman" panose="02020603050405020304" pitchFamily="18" charset="0"/>
              </a:rPr>
              <a:t>on a copper support aim to energy resolution of 1.7% at 1 MeV</a:t>
            </a:r>
          </a:p>
        </p:txBody>
      </p:sp>
      <p:pic>
        <p:nvPicPr>
          <p:cNvPr id="7" name="图片 6"/>
          <p:cNvPicPr>
            <a:picLocks noChangeAspect="1"/>
          </p:cNvPicPr>
          <p:nvPr/>
        </p:nvPicPr>
        <p:blipFill>
          <a:blip r:embed="rId3"/>
          <a:stretch>
            <a:fillRect/>
          </a:stretch>
        </p:blipFill>
        <p:spPr>
          <a:xfrm>
            <a:off x="906850" y="3900139"/>
            <a:ext cx="5727383" cy="2783322"/>
          </a:xfrm>
          <a:prstGeom prst="rect">
            <a:avLst/>
          </a:prstGeom>
        </p:spPr>
      </p:pic>
      <p:sp>
        <p:nvSpPr>
          <p:cNvPr id="8" name="灯片编号占位符 7"/>
          <p:cNvSpPr>
            <a:spLocks noGrp="1"/>
          </p:cNvSpPr>
          <p:nvPr>
            <p:ph type="sldNum" sz="quarter" idx="12"/>
          </p:nvPr>
        </p:nvSpPr>
        <p:spPr/>
        <p:txBody>
          <a:bodyPr/>
          <a:lstStyle/>
          <a:p>
            <a:fld id="{E3E6B2B1-2FB7-49E7-80AD-425DC1BBC35C}" type="slidenum">
              <a:rPr lang="zh-CN" altLang="en-US" smtClean="0"/>
              <a:t>15</a:t>
            </a:fld>
            <a:endParaRPr lang="zh-CN" altLang="en-US"/>
          </a:p>
        </p:txBody>
      </p:sp>
      <p:pic>
        <p:nvPicPr>
          <p:cNvPr id="9" name="图片 8"/>
          <p:cNvPicPr>
            <a:picLocks noChangeAspect="1"/>
          </p:cNvPicPr>
          <p:nvPr/>
        </p:nvPicPr>
        <p:blipFill rotWithShape="1">
          <a:blip r:embed="rId4"/>
          <a:srcRect l="24194" t="23192" r="31586" b="13705"/>
          <a:stretch/>
        </p:blipFill>
        <p:spPr>
          <a:xfrm>
            <a:off x="7391559" y="1123518"/>
            <a:ext cx="3303628" cy="5553242"/>
          </a:xfrm>
          <a:prstGeom prst="rect">
            <a:avLst/>
          </a:prstGeom>
        </p:spPr>
      </p:pic>
    </p:spTree>
    <p:extLst>
      <p:ext uri="{BB962C8B-B14F-4D97-AF65-F5344CB8AC3E}">
        <p14:creationId xmlns:p14="http://schemas.microsoft.com/office/powerpoint/2010/main" val="1547326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10515600" cy="1325563"/>
          </a:xfrm>
        </p:spPr>
        <p:txBody>
          <a:bodyPr>
            <a:normAutofit fontScale="90000"/>
          </a:bodyPr>
          <a:lstStyle/>
          <a:p>
            <a:r>
              <a:rPr lang="en-US" altLang="zh-CN" b="1" dirty="0" smtClean="0">
                <a:solidFill>
                  <a:srgbClr val="0000CC"/>
                </a:solidFill>
                <a:latin typeface="Calibri" panose="020F0502020204030204" pitchFamily="34" charset="0"/>
                <a:cs typeface="Calibri" panose="020F0502020204030204" pitchFamily="34" charset="0"/>
              </a:rPr>
              <a:t/>
            </a:r>
            <a:br>
              <a:rPr lang="en-US" altLang="zh-CN" b="1" dirty="0" smtClean="0">
                <a:solidFill>
                  <a:srgbClr val="0000CC"/>
                </a:solidFill>
                <a:latin typeface="Calibri" panose="020F0502020204030204" pitchFamily="34" charset="0"/>
                <a:cs typeface="Calibri" panose="020F0502020204030204" pitchFamily="34" charset="0"/>
              </a:rPr>
            </a:br>
            <a:r>
              <a:rPr lang="en-US" altLang="zh-CN" sz="4900" b="1" dirty="0">
                <a:solidFill>
                  <a:srgbClr val="333399"/>
                </a:solidFill>
                <a:latin typeface="Centaur" panose="02030504050205020304" pitchFamily="18" charset="0"/>
              </a:rPr>
              <a:t>MH sensitivity for JUNO</a:t>
            </a:r>
            <a:r>
              <a:rPr lang="en-US" altLang="zh-CN" sz="4900" b="1" dirty="0">
                <a:solidFill>
                  <a:srgbClr val="0000CC"/>
                </a:solidFill>
                <a:latin typeface="Calibri" panose="020F0502020204030204" pitchFamily="34" charset="0"/>
                <a:cs typeface="Calibri" panose="020F0502020204030204" pitchFamily="34" charset="0"/>
              </a:rPr>
              <a:t/>
            </a:r>
            <a:br>
              <a:rPr lang="en-US" altLang="zh-CN" sz="4900" b="1" dirty="0">
                <a:solidFill>
                  <a:srgbClr val="0000CC"/>
                </a:solidFill>
                <a:latin typeface="Calibri" panose="020F0502020204030204" pitchFamily="34" charset="0"/>
                <a:cs typeface="Calibri" panose="020F0502020204030204" pitchFamily="34" charset="0"/>
              </a:rPr>
            </a:br>
            <a:endParaRPr lang="zh-CN" altLang="en-US" sz="4900" b="1" dirty="0">
              <a:solidFill>
                <a:srgbClr val="0000CC"/>
              </a:solidFill>
              <a:latin typeface="Calibri" panose="020F0502020204030204" pitchFamily="34" charset="0"/>
              <a:cs typeface="Calibri" panose="020F0502020204030204" pitchFamily="34" charset="0"/>
            </a:endParaRPr>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1113" y="2585209"/>
            <a:ext cx="4505325" cy="3419475"/>
          </a:xfrm>
        </p:spPr>
      </p:pic>
      <p:sp>
        <p:nvSpPr>
          <p:cNvPr id="5" name="矩形 4"/>
          <p:cNvSpPr/>
          <p:nvPr/>
        </p:nvSpPr>
        <p:spPr>
          <a:xfrm>
            <a:off x="5016335" y="3158867"/>
            <a:ext cx="6906228" cy="1323439"/>
          </a:xfrm>
          <a:prstGeom prst="rect">
            <a:avLst/>
          </a:prstGeom>
        </p:spPr>
        <p:txBody>
          <a:bodyPr wrap="square">
            <a:spAutoFit/>
          </a:bodyPr>
          <a:lstStyle/>
          <a:p>
            <a:pPr marL="342900" indent="-342900">
              <a:buFont typeface="Arial" panose="020B0604020202020204" pitchFamily="34" charset="0"/>
              <a:buChar char="•"/>
            </a:pPr>
            <a:r>
              <a:rPr lang="en-US" altLang="zh-CN" sz="2000" b="1" dirty="0" smtClean="0">
                <a:latin typeface="Book Antiqua" panose="02040602050305030304" pitchFamily="18" charset="0"/>
                <a:cs typeface="Times New Roman" panose="02020603050405020304" pitchFamily="18" charset="0"/>
              </a:rPr>
              <a:t>3</a:t>
            </a:r>
            <a:r>
              <a:rPr lang="zh-CN" altLang="en-US" sz="2000" b="1" dirty="0" smtClean="0">
                <a:latin typeface="Book Antiqua" panose="02040602050305030304" pitchFamily="18" charset="0"/>
                <a:cs typeface="Times New Roman" panose="02020603050405020304" pitchFamily="18" charset="0"/>
              </a:rPr>
              <a:t>𝞼</a:t>
            </a:r>
            <a:r>
              <a:rPr lang="en-US" altLang="zh-CN" sz="2000" b="1" dirty="0" smtClean="0">
                <a:latin typeface="Book Antiqua" panose="02040602050305030304" pitchFamily="18" charset="0"/>
                <a:cs typeface="Times New Roman" panose="02020603050405020304" pitchFamily="18" charset="0"/>
              </a:rPr>
              <a:t> </a:t>
            </a:r>
            <a:r>
              <a:rPr lang="en-US" altLang="zh-CN" sz="2000" b="1" dirty="0">
                <a:latin typeface="Book Antiqua" panose="02040602050305030304" pitchFamily="18" charset="0"/>
                <a:cs typeface="Times New Roman" panose="02020603050405020304" pitchFamily="18" charset="0"/>
              </a:rPr>
              <a:t>(</a:t>
            </a:r>
            <a:r>
              <a:rPr lang="en-US" altLang="zh-CN" sz="2000" b="1" dirty="0" smtClean="0">
                <a:latin typeface="Book Antiqua" panose="02040602050305030304" pitchFamily="18" charset="0"/>
                <a:cs typeface="Times New Roman" panose="02020603050405020304" pitchFamily="18" charset="0"/>
              </a:rPr>
              <a:t>ΔX</a:t>
            </a:r>
            <a:r>
              <a:rPr lang="en-US" altLang="zh-CN" sz="2000" b="1" baseline="30000" dirty="0" smtClean="0">
                <a:latin typeface="Book Antiqua" panose="02040602050305030304" pitchFamily="18" charset="0"/>
                <a:cs typeface="Times New Roman" panose="02020603050405020304" pitchFamily="18" charset="0"/>
              </a:rPr>
              <a:t>2</a:t>
            </a:r>
            <a:r>
              <a:rPr lang="en-US" altLang="zh-CN" sz="2000" b="1" dirty="0" smtClean="0">
                <a:latin typeface="Book Antiqua" panose="02040602050305030304" pitchFamily="18" charset="0"/>
                <a:cs typeface="Times New Roman" panose="02020603050405020304" pitchFamily="18" charset="0"/>
              </a:rPr>
              <a:t>&gt;10</a:t>
            </a:r>
            <a:r>
              <a:rPr lang="en-US" altLang="zh-CN" sz="2000" b="1" dirty="0">
                <a:latin typeface="Book Antiqua" panose="02040602050305030304" pitchFamily="18" charset="0"/>
                <a:cs typeface="Times New Roman" panose="02020603050405020304" pitchFamily="18" charset="0"/>
              </a:rPr>
              <a:t>) with the spectral measurement </a:t>
            </a:r>
            <a:endParaRPr lang="en-US" altLang="zh-CN" sz="2000" dirty="0">
              <a:latin typeface="Book Antiqua" panose="02040602050305030304" pitchFamily="18" charset="0"/>
              <a:cs typeface="Times New Roman" panose="02020603050405020304" pitchFamily="18" charset="0"/>
            </a:endParaRPr>
          </a:p>
          <a:p>
            <a:pPr marL="342900" indent="-342900">
              <a:buFont typeface="Arial" panose="020B0604020202020204" pitchFamily="34" charset="0"/>
              <a:buChar char="•"/>
            </a:pPr>
            <a:r>
              <a:rPr lang="en-US" altLang="zh-CN" sz="2000" b="1" dirty="0" smtClean="0">
                <a:latin typeface="Book Antiqua" panose="02040602050305030304" pitchFamily="18" charset="0"/>
                <a:cs typeface="Times New Roman" panose="02020603050405020304" pitchFamily="18" charset="0"/>
              </a:rPr>
              <a:t>4</a:t>
            </a:r>
            <a:r>
              <a:rPr lang="zh-CN" altLang="en-US" sz="2000" b="1" dirty="0" smtClean="0">
                <a:latin typeface="Book Antiqua" panose="02040602050305030304" pitchFamily="18" charset="0"/>
                <a:cs typeface="Times New Roman" panose="02020603050405020304" pitchFamily="18" charset="0"/>
              </a:rPr>
              <a:t>𝞼 </a:t>
            </a:r>
            <a:r>
              <a:rPr lang="en-US" altLang="zh-CN" sz="2000" b="1" dirty="0" smtClean="0">
                <a:latin typeface="Book Antiqua" panose="02040602050305030304" pitchFamily="18" charset="0"/>
                <a:cs typeface="Times New Roman" panose="02020603050405020304" pitchFamily="18" charset="0"/>
              </a:rPr>
              <a:t>if </a:t>
            </a:r>
            <a:r>
              <a:rPr lang="en-US" altLang="zh-CN" sz="2000" b="1" dirty="0">
                <a:latin typeface="Book Antiqua" panose="02040602050305030304" pitchFamily="18" charset="0"/>
                <a:cs typeface="Times New Roman" panose="02020603050405020304" pitchFamily="18" charset="0"/>
              </a:rPr>
              <a:t>including an external </a:t>
            </a:r>
            <a:r>
              <a:rPr lang="en-US" altLang="zh-CN" sz="2000" b="1" dirty="0" smtClean="0">
                <a:latin typeface="Book Antiqua" panose="02040602050305030304" pitchFamily="18" charset="0"/>
                <a:cs typeface="Times New Roman" panose="02020603050405020304" pitchFamily="18" charset="0"/>
              </a:rPr>
              <a:t>Δm</a:t>
            </a:r>
            <a:r>
              <a:rPr lang="en-US" altLang="zh-CN" sz="2000" b="1" baseline="30000" dirty="0" smtClean="0">
                <a:latin typeface="Book Antiqua" panose="02040602050305030304" pitchFamily="18" charset="0"/>
                <a:cs typeface="Times New Roman" panose="02020603050405020304" pitchFamily="18" charset="0"/>
              </a:rPr>
              <a:t>2</a:t>
            </a:r>
            <a:r>
              <a:rPr lang="en-US" altLang="zh-CN" sz="2000" b="1" dirty="0" smtClean="0">
                <a:latin typeface="Book Antiqua" panose="02040602050305030304" pitchFamily="18" charset="0"/>
                <a:cs typeface="Times New Roman" panose="02020603050405020304" pitchFamily="18" charset="0"/>
              </a:rPr>
              <a:t>(µµ) </a:t>
            </a:r>
            <a:r>
              <a:rPr lang="en-US" altLang="zh-CN" sz="2000" b="1" dirty="0">
                <a:latin typeface="Book Antiqua" panose="02040602050305030304" pitchFamily="18" charset="0"/>
                <a:cs typeface="Times New Roman" panose="02020603050405020304" pitchFamily="18" charset="0"/>
              </a:rPr>
              <a:t>measurement </a:t>
            </a:r>
            <a:r>
              <a:rPr lang="en-US" altLang="zh-CN" sz="2000" dirty="0" smtClean="0">
                <a:latin typeface="Book Antiqua" panose="02040602050305030304" pitchFamily="18" charset="0"/>
                <a:cs typeface="Times New Roman" panose="02020603050405020304" pitchFamily="18" charset="0"/>
              </a:rPr>
              <a:t>spread </a:t>
            </a:r>
            <a:r>
              <a:rPr lang="en-US" altLang="zh-CN" sz="2000" dirty="0">
                <a:latin typeface="Book Antiqua" panose="02040602050305030304" pitchFamily="18" charset="0"/>
                <a:cs typeface="Times New Roman" panose="02020603050405020304" pitchFamily="18" charset="0"/>
              </a:rPr>
              <a:t>of reactor cores, uncertainties from reactor neutrino flux, the energy scale and non-linearity. </a:t>
            </a:r>
            <a:endParaRPr lang="zh-CN" altLang="en-US" sz="2000" dirty="0">
              <a:latin typeface="Book Antiqua" panose="02040602050305030304" pitchFamily="18" charset="0"/>
              <a:cs typeface="Times New Roman" panose="02020603050405020304" pitchFamily="18" charset="0"/>
            </a:endParaRPr>
          </a:p>
        </p:txBody>
      </p:sp>
      <p:sp>
        <p:nvSpPr>
          <p:cNvPr id="6" name="矩形 5"/>
          <p:cNvSpPr/>
          <p:nvPr/>
        </p:nvSpPr>
        <p:spPr>
          <a:xfrm>
            <a:off x="4904367" y="2509442"/>
            <a:ext cx="7156125" cy="769441"/>
          </a:xfrm>
          <a:prstGeom prst="rect">
            <a:avLst/>
          </a:prstGeom>
        </p:spPr>
        <p:txBody>
          <a:bodyPr wrap="square">
            <a:spAutoFit/>
          </a:bodyPr>
          <a:lstStyle/>
          <a:p>
            <a:r>
              <a:rPr lang="en-US" altLang="zh-CN" sz="2200" b="1" dirty="0" smtClean="0">
                <a:solidFill>
                  <a:srgbClr val="FF0000"/>
                </a:solidFill>
                <a:latin typeface="Book Antiqua" panose="02040602050305030304" pitchFamily="18" charset="0"/>
                <a:cs typeface="Times New Roman" panose="02020603050405020304" pitchFamily="18" charset="0"/>
              </a:rPr>
              <a:t>Median </a:t>
            </a:r>
            <a:r>
              <a:rPr lang="en-US" altLang="zh-CN" sz="2200" b="1" dirty="0">
                <a:solidFill>
                  <a:srgbClr val="FF0000"/>
                </a:solidFill>
                <a:latin typeface="Book Antiqua" panose="02040602050305030304" pitchFamily="18" charset="0"/>
                <a:cs typeface="Times New Roman" panose="02020603050405020304" pitchFamily="18" charset="0"/>
              </a:rPr>
              <a:t>sensitivity on MH </a:t>
            </a:r>
            <a:r>
              <a:rPr lang="en-US" altLang="zh-CN" sz="2200" b="1" dirty="0" smtClean="0">
                <a:solidFill>
                  <a:srgbClr val="FF0000"/>
                </a:solidFill>
                <a:latin typeface="Book Antiqua" panose="02040602050305030304" pitchFamily="18" charset="0"/>
                <a:cs typeface="Times New Roman" panose="02020603050405020304" pitchFamily="18" charset="0"/>
              </a:rPr>
              <a:t>after100k </a:t>
            </a:r>
            <a:r>
              <a:rPr lang="en-US" altLang="zh-CN" sz="2200" b="1" dirty="0">
                <a:solidFill>
                  <a:srgbClr val="FF0000"/>
                </a:solidFill>
                <a:latin typeface="Book Antiqua" panose="02040602050305030304" pitchFamily="18" charset="0"/>
                <a:cs typeface="Times New Roman" panose="02020603050405020304" pitchFamily="18" charset="0"/>
              </a:rPr>
              <a:t>IBD (6 yr of running):</a:t>
            </a:r>
            <a:endParaRPr lang="zh-CN" altLang="en-US" sz="2200" b="1" dirty="0">
              <a:solidFill>
                <a:srgbClr val="FF0000"/>
              </a:solidFill>
              <a:latin typeface="Book Antiqua" panose="02040602050305030304" pitchFamily="18" charset="0"/>
              <a:cs typeface="Times New Roman" panose="02020603050405020304" pitchFamily="18" charset="0"/>
            </a:endParaRPr>
          </a:p>
        </p:txBody>
      </p:sp>
      <p:sp>
        <p:nvSpPr>
          <p:cNvPr id="7" name="矩形 6"/>
          <p:cNvSpPr/>
          <p:nvPr/>
        </p:nvSpPr>
        <p:spPr>
          <a:xfrm>
            <a:off x="1223108" y="6290852"/>
            <a:ext cx="3040134" cy="369332"/>
          </a:xfrm>
          <a:prstGeom prst="rect">
            <a:avLst/>
          </a:prstGeom>
        </p:spPr>
        <p:txBody>
          <a:bodyPr wrap="square">
            <a:spAutoFit/>
          </a:bodyPr>
          <a:lstStyle/>
          <a:p>
            <a:r>
              <a:rPr lang="it-IT" altLang="zh-CN" i="1" dirty="0" smtClean="0">
                <a:latin typeface="Book Antiqua" panose="02040602050305030304" pitchFamily="18" charset="0"/>
                <a:cs typeface="Times New Roman" panose="02020603050405020304" pitchFamily="18" charset="0"/>
              </a:rPr>
              <a:t>Y</a:t>
            </a:r>
            <a:r>
              <a:rPr lang="it-IT" altLang="zh-CN" i="1" dirty="0">
                <a:latin typeface="Book Antiqua" panose="02040602050305030304" pitchFamily="18" charset="0"/>
                <a:cs typeface="Times New Roman" panose="02020603050405020304" pitchFamily="18" charset="0"/>
              </a:rPr>
              <a:t>. F. Li et al., PRD.88.013008 </a:t>
            </a:r>
            <a:endParaRPr lang="zh-CN" altLang="en-US" i="1" dirty="0">
              <a:latin typeface="Book Antiqua" panose="02040602050305030304" pitchFamily="18" charset="0"/>
              <a:cs typeface="Times New Roman" panose="02020603050405020304" pitchFamily="18" charset="0"/>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2120" y="1082427"/>
            <a:ext cx="8610600" cy="1200150"/>
          </a:xfrm>
          <a:prstGeom prst="rect">
            <a:avLst/>
          </a:prstGeom>
        </p:spPr>
      </p:pic>
      <p:sp>
        <p:nvSpPr>
          <p:cNvPr id="3" name="矩形 2"/>
          <p:cNvSpPr/>
          <p:nvPr/>
        </p:nvSpPr>
        <p:spPr>
          <a:xfrm>
            <a:off x="5016335" y="4919008"/>
            <a:ext cx="6821079" cy="1938992"/>
          </a:xfrm>
          <a:prstGeom prst="rect">
            <a:avLst/>
          </a:prstGeom>
        </p:spPr>
        <p:txBody>
          <a:bodyPr wrap="square">
            <a:spAutoFit/>
          </a:bodyPr>
          <a:lstStyle/>
          <a:p>
            <a:r>
              <a:rPr lang="en-US" altLang="zh-CN" sz="2400" dirty="0" smtClean="0">
                <a:latin typeface="Book Antiqua" panose="02040602050305030304" pitchFamily="18" charset="0"/>
                <a:cs typeface="Times New Roman" panose="02020603050405020304" pitchFamily="18" charset="0"/>
              </a:rPr>
              <a:t> </a:t>
            </a:r>
            <a:r>
              <a:rPr lang="en-US" altLang="zh-CN" sz="2400" dirty="0">
                <a:latin typeface="Book Antiqua" panose="02040602050305030304" pitchFamily="18" charset="0"/>
                <a:cs typeface="Times New Roman" panose="02020603050405020304" pitchFamily="18" charset="0"/>
              </a:rPr>
              <a:t>JUNO looks at </a:t>
            </a:r>
            <a:r>
              <a:rPr lang="en-US" altLang="zh-CN" sz="2400" dirty="0" smtClean="0">
                <a:latin typeface="Book Antiqua" panose="02040602050305030304" pitchFamily="18" charset="0"/>
                <a:cs typeface="Times New Roman" panose="02020603050405020304" pitchFamily="18" charset="0"/>
              </a:rPr>
              <a:t>almost </a:t>
            </a:r>
            <a:r>
              <a:rPr lang="en-US" altLang="zh-CN" sz="2400" b="1" dirty="0" smtClean="0">
                <a:latin typeface="Book Antiqua" panose="02040602050305030304" pitchFamily="18" charset="0"/>
                <a:cs typeface="Times New Roman" panose="02020603050405020304" pitchFamily="18" charset="0"/>
              </a:rPr>
              <a:t>vacuum </a:t>
            </a:r>
            <a:r>
              <a:rPr lang="en-US" altLang="zh-CN" sz="2400" b="1" dirty="0">
                <a:latin typeface="Book Antiqua" panose="02040602050305030304" pitchFamily="18" charset="0"/>
                <a:cs typeface="Times New Roman" panose="02020603050405020304" pitchFamily="18" charset="0"/>
              </a:rPr>
              <a:t>oscillations </a:t>
            </a:r>
            <a:r>
              <a:rPr lang="en-US" altLang="zh-CN" sz="2400" dirty="0">
                <a:latin typeface="Book Antiqua" panose="02040602050305030304" pitchFamily="18" charset="0"/>
                <a:cs typeface="Times New Roman" panose="02020603050405020304" pitchFamily="18" charset="0"/>
              </a:rPr>
              <a:t>and, therefore, it </a:t>
            </a:r>
            <a:r>
              <a:rPr lang="en-US" altLang="zh-CN" sz="2400" b="1" dirty="0">
                <a:latin typeface="Book Antiqua" panose="02040602050305030304" pitchFamily="18" charset="0"/>
                <a:cs typeface="Times New Roman" panose="02020603050405020304" pitchFamily="18" charset="0"/>
              </a:rPr>
              <a:t>doesn’t </a:t>
            </a:r>
            <a:r>
              <a:rPr lang="en-US" altLang="zh-CN" sz="2400" b="1" dirty="0" smtClean="0">
                <a:latin typeface="Book Antiqua" panose="02040602050305030304" pitchFamily="18" charset="0"/>
                <a:cs typeface="Times New Roman" panose="02020603050405020304" pitchFamily="18" charset="0"/>
              </a:rPr>
              <a:t>suffer </a:t>
            </a:r>
            <a:r>
              <a:rPr lang="en-US" altLang="zh-CN" sz="2400" dirty="0">
                <a:latin typeface="Book Antiqua" panose="02040602050305030304" pitchFamily="18" charset="0"/>
                <a:cs typeface="Times New Roman" panose="02020603050405020304" pitchFamily="18" charset="0"/>
              </a:rPr>
              <a:t>from </a:t>
            </a:r>
            <a:r>
              <a:rPr lang="en-US" altLang="zh-CN" sz="2400" dirty="0" smtClean="0">
                <a:latin typeface="Book Antiqua" panose="02040602050305030304" pitchFamily="18" charset="0"/>
                <a:cs typeface="Times New Roman" panose="02020603050405020304" pitchFamily="18" charset="0"/>
              </a:rPr>
              <a:t>the </a:t>
            </a:r>
            <a:r>
              <a:rPr lang="en-US" altLang="zh-CN" sz="2400" b="1" dirty="0" smtClean="0">
                <a:latin typeface="Book Antiqua" panose="02040602050305030304" pitchFamily="18" charset="0"/>
                <a:cs typeface="Times New Roman" panose="02020603050405020304" pitchFamily="18" charset="0"/>
              </a:rPr>
              <a:t>uncertainty </a:t>
            </a:r>
            <a:r>
              <a:rPr lang="en-US" altLang="zh-CN" sz="2400" dirty="0">
                <a:latin typeface="Book Antiqua" panose="02040602050305030304" pitchFamily="18" charset="0"/>
                <a:cs typeface="Times New Roman" panose="02020603050405020304" pitchFamily="18" charset="0"/>
              </a:rPr>
              <a:t>on </a:t>
            </a:r>
            <a:r>
              <a:rPr lang="en-US" altLang="zh-CN" sz="2400" b="1" dirty="0">
                <a:latin typeface="Book Antiqua" panose="02040602050305030304" pitchFamily="18" charset="0"/>
                <a:cs typeface="Times New Roman" panose="02020603050405020304" pitchFamily="18" charset="0"/>
              </a:rPr>
              <a:t>Earth density </a:t>
            </a:r>
            <a:r>
              <a:rPr lang="en-US" altLang="zh-CN" sz="2400" dirty="0">
                <a:latin typeface="Book Antiqua" panose="02040602050305030304" pitchFamily="18" charset="0"/>
                <a:cs typeface="Times New Roman" panose="02020603050405020304" pitchFamily="18" charset="0"/>
              </a:rPr>
              <a:t>profile </a:t>
            </a:r>
            <a:r>
              <a:rPr lang="en-US" altLang="zh-CN" sz="2400" b="1" dirty="0">
                <a:latin typeface="Book Antiqua" panose="02040602050305030304" pitchFamily="18" charset="0"/>
                <a:cs typeface="Times New Roman" panose="02020603050405020304" pitchFamily="18" charset="0"/>
              </a:rPr>
              <a:t>and </a:t>
            </a:r>
            <a:r>
              <a:rPr lang="en-US" altLang="zh-CN" sz="2400" dirty="0">
                <a:latin typeface="Book Antiqua" panose="02040602050305030304" pitchFamily="18" charset="0"/>
                <a:cs typeface="Times New Roman" panose="02020603050405020304" pitchFamily="18" charset="0"/>
              </a:rPr>
              <a:t>the </a:t>
            </a:r>
            <a:r>
              <a:rPr lang="en-US" altLang="zh-CN" sz="2400" b="1" dirty="0">
                <a:latin typeface="Book Antiqua" panose="02040602050305030304" pitchFamily="18" charset="0"/>
                <a:cs typeface="Times New Roman" panose="02020603050405020304" pitchFamily="18" charset="0"/>
              </a:rPr>
              <a:t>ambiguity</a:t>
            </a:r>
            <a:r>
              <a:rPr lang="en-US" altLang="zh-CN" sz="2400" dirty="0">
                <a:latin typeface="Book Antiqua" panose="02040602050305030304" pitchFamily="18" charset="0"/>
                <a:cs typeface="Times New Roman" panose="02020603050405020304" pitchFamily="18" charset="0"/>
              </a:rPr>
              <a:t> of </a:t>
            </a:r>
            <a:r>
              <a:rPr lang="en-US" altLang="zh-CN" sz="2400" b="1" dirty="0">
                <a:latin typeface="Book Antiqua" panose="02040602050305030304" pitchFamily="18" charset="0"/>
                <a:cs typeface="Times New Roman" panose="02020603050405020304" pitchFamily="18" charset="0"/>
              </a:rPr>
              <a:t>CP-violating phase</a:t>
            </a:r>
            <a:r>
              <a:rPr lang="en-US" altLang="zh-CN" sz="2400" dirty="0" smtClean="0">
                <a:latin typeface="Book Antiqua" panose="02040602050305030304" pitchFamily="18" charset="0"/>
                <a:cs typeface="Times New Roman" panose="02020603050405020304" pitchFamily="18" charset="0"/>
              </a:rPr>
              <a:t>.</a:t>
            </a:r>
          </a:p>
          <a:p>
            <a:pPr marL="285750" indent="-285750">
              <a:buFont typeface="Wingdings" panose="05000000000000000000" pitchFamily="2" charset="2"/>
              <a:buChar char="Ø"/>
            </a:pPr>
            <a:endParaRPr lang="zh-CN" altLang="en-US" sz="2400" dirty="0">
              <a:latin typeface="Book Antiqua" panose="02040602050305030304" pitchFamily="18" charset="0"/>
              <a:cs typeface="Times New Roman" panose="02020603050405020304" pitchFamily="18" charset="0"/>
            </a:endParaRPr>
          </a:p>
        </p:txBody>
      </p:sp>
      <p:sp>
        <p:nvSpPr>
          <p:cNvPr id="10" name="矩形 9"/>
          <p:cNvSpPr/>
          <p:nvPr/>
        </p:nvSpPr>
        <p:spPr>
          <a:xfrm>
            <a:off x="5016335" y="4482306"/>
            <a:ext cx="1842171" cy="461665"/>
          </a:xfrm>
          <a:prstGeom prst="rect">
            <a:avLst/>
          </a:prstGeom>
        </p:spPr>
        <p:txBody>
          <a:bodyPr wrap="none">
            <a:spAutoFit/>
          </a:bodyPr>
          <a:lstStyle/>
          <a:p>
            <a:r>
              <a:rPr lang="en-US" altLang="zh-CN" sz="2400" b="1" dirty="0">
                <a:solidFill>
                  <a:srgbClr val="FF0000"/>
                </a:solidFill>
                <a:latin typeface="Book Antiqua" panose="02040602050305030304" pitchFamily="18" charset="0"/>
                <a:cs typeface="Times New Roman" panose="02020603050405020304" pitchFamily="18" charset="0"/>
              </a:rPr>
              <a:t>Advantages</a:t>
            </a:r>
            <a:endParaRPr lang="zh-CN" altLang="en-US" sz="2400" b="1" dirty="0">
              <a:solidFill>
                <a:srgbClr val="FF0000"/>
              </a:solidFill>
              <a:latin typeface="Book Antiqua" panose="02040602050305030304" pitchFamily="18" charset="0"/>
              <a:cs typeface="Times New Roman" panose="02020603050405020304" pitchFamily="18" charset="0"/>
            </a:endParaRPr>
          </a:p>
        </p:txBody>
      </p:sp>
      <p:sp>
        <p:nvSpPr>
          <p:cNvPr id="11" name="灯片编号占位符 10"/>
          <p:cNvSpPr>
            <a:spLocks noGrp="1"/>
          </p:cNvSpPr>
          <p:nvPr>
            <p:ph type="sldNum" sz="quarter" idx="12"/>
          </p:nvPr>
        </p:nvSpPr>
        <p:spPr/>
        <p:txBody>
          <a:bodyPr/>
          <a:lstStyle/>
          <a:p>
            <a:fld id="{E3E6B2B1-2FB7-49E7-80AD-425DC1BBC35C}" type="slidenum">
              <a:rPr lang="zh-CN" altLang="en-US" smtClean="0">
                <a:latin typeface="Book Antiqua" panose="02040602050305030304" pitchFamily="18" charset="0"/>
              </a:rPr>
              <a:t>16</a:t>
            </a:fld>
            <a:endParaRPr lang="zh-CN" altLang="en-US">
              <a:latin typeface="Book Antiqua" panose="02040602050305030304" pitchFamily="18" charset="0"/>
            </a:endParaRPr>
          </a:p>
        </p:txBody>
      </p:sp>
    </p:spTree>
    <p:extLst>
      <p:ext uri="{BB962C8B-B14F-4D97-AF65-F5344CB8AC3E}">
        <p14:creationId xmlns:p14="http://schemas.microsoft.com/office/powerpoint/2010/main" val="1138058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3829" y="38100"/>
            <a:ext cx="10515600" cy="1325563"/>
          </a:xfrm>
        </p:spPr>
        <p:txBody>
          <a:bodyPr>
            <a:normAutofit/>
          </a:bodyPr>
          <a:lstStyle/>
          <a:p>
            <a:r>
              <a:rPr lang="en-US" altLang="zh-CN" b="1" dirty="0">
                <a:solidFill>
                  <a:srgbClr val="333399"/>
                </a:solidFill>
                <a:latin typeface="Centaur" panose="02030504050205020304" pitchFamily="18" charset="0"/>
              </a:rPr>
              <a:t>Other Oscillation Probes</a:t>
            </a:r>
            <a:endParaRPr lang="zh-CN" altLang="en-US" b="1" dirty="0">
              <a:solidFill>
                <a:srgbClr val="333399"/>
              </a:solidFill>
              <a:latin typeface="Centaur" panose="02030504050205020304" pitchFamily="18" charset="0"/>
            </a:endParaRPr>
          </a:p>
        </p:txBody>
      </p:sp>
      <p:sp>
        <p:nvSpPr>
          <p:cNvPr id="3" name="内容占位符 2"/>
          <p:cNvSpPr>
            <a:spLocks noGrp="1"/>
          </p:cNvSpPr>
          <p:nvPr>
            <p:ph idx="1"/>
          </p:nvPr>
        </p:nvSpPr>
        <p:spPr>
          <a:xfrm>
            <a:off x="613144" y="1294493"/>
            <a:ext cx="11262757" cy="4351338"/>
          </a:xfrm>
        </p:spPr>
        <p:txBody>
          <a:bodyPr>
            <a:normAutofit/>
          </a:bodyPr>
          <a:lstStyle/>
          <a:p>
            <a:r>
              <a:rPr lang="en-US" altLang="zh-CN" sz="2400" dirty="0">
                <a:latin typeface="Book Antiqua" panose="02040602050305030304" pitchFamily="18" charset="0"/>
                <a:cs typeface="Times New Roman" panose="02020603050405020304" pitchFamily="18" charset="0"/>
              </a:rPr>
              <a:t>JUNO can measure antineutrino spectrum with excellent energy resolution</a:t>
            </a:r>
            <a:endParaRPr lang="zh-CN" altLang="zh-CN" sz="2400" dirty="0">
              <a:latin typeface="Book Antiqua" panose="02040602050305030304" pitchFamily="18" charset="0"/>
              <a:cs typeface="Times New Roman" panose="02020603050405020304" pitchFamily="18" charset="0"/>
            </a:endParaRPr>
          </a:p>
          <a:p>
            <a:r>
              <a:rPr lang="en-US" altLang="zh-CN" sz="2400" b="1" dirty="0">
                <a:latin typeface="Book Antiqua" panose="02040602050305030304" pitchFamily="18" charset="0"/>
                <a:cs typeface="Times New Roman" panose="02020603050405020304" pitchFamily="18" charset="0"/>
              </a:rPr>
              <a:t>Precision measurement of </a:t>
            </a:r>
            <a:r>
              <a:rPr lang="en-US" altLang="zh-CN" sz="2400" dirty="0" smtClean="0">
                <a:latin typeface="Book Antiqua" panose="02040602050305030304" pitchFamily="18" charset="0"/>
                <a:cs typeface="Times New Roman" panose="02020603050405020304" pitchFamily="18" charset="0"/>
              </a:rPr>
              <a:t> </a:t>
            </a:r>
            <a:r>
              <a:rPr lang="en-US" altLang="zh-CN" sz="2400" dirty="0">
                <a:latin typeface="Book Antiqua" panose="02040602050305030304" pitchFamily="18" charset="0"/>
                <a:cs typeface="Times New Roman" panose="02020603050405020304" pitchFamily="18" charset="0"/>
              </a:rPr>
              <a:t>the neutrino oscillation parameters </a:t>
            </a:r>
            <a:r>
              <a:rPr lang="en-US" altLang="zh-CN" sz="2400" dirty="0" smtClean="0">
                <a:latin typeface="Book Antiqua" panose="02040602050305030304" pitchFamily="18" charset="0"/>
                <a:cs typeface="Times New Roman" panose="02020603050405020304" pitchFamily="18" charset="0"/>
              </a:rPr>
              <a:t>to </a:t>
            </a:r>
            <a:r>
              <a:rPr lang="en-US" altLang="zh-CN" sz="2400" dirty="0">
                <a:latin typeface="Book Antiqua" panose="02040602050305030304" pitchFamily="18" charset="0"/>
                <a:cs typeface="Times New Roman" panose="02020603050405020304" pitchFamily="18" charset="0"/>
              </a:rPr>
              <a:t>an accuracy of better than 1%, </a:t>
            </a:r>
            <a:endParaRPr lang="zh-CN" altLang="en-US" sz="2400" dirty="0">
              <a:latin typeface="Book Antiqua" panose="02040602050305030304" pitchFamily="18" charset="0"/>
              <a:cs typeface="Times New Roman" panose="02020603050405020304" pitchFamily="18" charset="0"/>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518" y="3242570"/>
            <a:ext cx="9709911" cy="2128911"/>
          </a:xfrm>
          <a:prstGeom prst="rect">
            <a:avLst/>
          </a:prstGeom>
        </p:spPr>
      </p:pic>
      <p:sp>
        <p:nvSpPr>
          <p:cNvPr id="5" name="矩形 4"/>
          <p:cNvSpPr/>
          <p:nvPr/>
        </p:nvSpPr>
        <p:spPr>
          <a:xfrm>
            <a:off x="1899399" y="5576660"/>
            <a:ext cx="9567441" cy="369332"/>
          </a:xfrm>
          <a:prstGeom prst="rect">
            <a:avLst/>
          </a:prstGeom>
        </p:spPr>
        <p:txBody>
          <a:bodyPr wrap="square">
            <a:spAutoFit/>
          </a:bodyPr>
          <a:lstStyle/>
          <a:p>
            <a:r>
              <a:rPr lang="en-US" altLang="zh-CN" i="1" dirty="0">
                <a:latin typeface="Book Antiqua" panose="02040602050305030304" pitchFamily="18" charset="0"/>
                <a:cs typeface="Times New Roman" panose="02020603050405020304" pitchFamily="18" charset="0"/>
              </a:rPr>
              <a:t>Esteban et. al, </a:t>
            </a:r>
            <a:r>
              <a:rPr lang="en-US" altLang="zh-CN" i="1" dirty="0" smtClean="0">
                <a:latin typeface="Book Antiqua" panose="02040602050305030304" pitchFamily="18" charset="0"/>
                <a:cs typeface="Times New Roman" panose="02020603050405020304" pitchFamily="18" charset="0"/>
              </a:rPr>
              <a:t>JHEP 1701 (2017) 087 </a:t>
            </a:r>
            <a:r>
              <a:rPr lang="en-US" altLang="zh-CN" i="1" dirty="0">
                <a:latin typeface="Book Antiqua" panose="02040602050305030304" pitchFamily="18" charset="0"/>
                <a:cs typeface="Times New Roman" panose="02020603050405020304" pitchFamily="18" charset="0"/>
              </a:rPr>
              <a:t>and F. </a:t>
            </a:r>
            <a:r>
              <a:rPr lang="en-US" altLang="zh-CN" i="1" dirty="0" err="1">
                <a:latin typeface="Book Antiqua" panose="02040602050305030304" pitchFamily="18" charset="0"/>
                <a:cs typeface="Times New Roman" panose="02020603050405020304" pitchFamily="18" charset="0"/>
              </a:rPr>
              <a:t>Capozzi</a:t>
            </a:r>
            <a:r>
              <a:rPr lang="en-US" altLang="zh-CN" i="1" dirty="0">
                <a:latin typeface="Book Antiqua" panose="02040602050305030304" pitchFamily="18" charset="0"/>
                <a:cs typeface="Times New Roman" panose="02020603050405020304" pitchFamily="18" charset="0"/>
              </a:rPr>
              <a:t> et al., </a:t>
            </a:r>
            <a:r>
              <a:rPr lang="en-US" altLang="zh-CN" i="1" dirty="0" err="1">
                <a:latin typeface="Book Antiqua" panose="02040602050305030304" pitchFamily="18" charset="0"/>
                <a:cs typeface="Times New Roman" panose="02020603050405020304" pitchFamily="18" charset="0"/>
              </a:rPr>
              <a:t>arXiv</a:t>
            </a:r>
            <a:r>
              <a:rPr lang="en-US" altLang="zh-CN" i="1" dirty="0">
                <a:latin typeface="Book Antiqua" panose="02040602050305030304" pitchFamily="18" charset="0"/>
                <a:cs typeface="Times New Roman" panose="02020603050405020304" pitchFamily="18" charset="0"/>
              </a:rPr>
              <a:t>: 1703.04471[</a:t>
            </a:r>
            <a:r>
              <a:rPr lang="en-US" altLang="zh-CN" i="1" dirty="0" err="1">
                <a:latin typeface="Book Antiqua" panose="02040602050305030304" pitchFamily="18" charset="0"/>
                <a:cs typeface="Times New Roman" panose="02020603050405020304" pitchFamily="18" charset="0"/>
              </a:rPr>
              <a:t>hep-ph</a:t>
            </a:r>
            <a:r>
              <a:rPr lang="en-US" altLang="zh-CN" i="1" dirty="0">
                <a:latin typeface="Book Antiqua" panose="02040602050305030304" pitchFamily="18" charset="0"/>
                <a:cs typeface="Times New Roman" panose="02020603050405020304" pitchFamily="18" charset="0"/>
              </a:rPr>
              <a:t>]</a:t>
            </a:r>
            <a:endParaRPr lang="zh-CN" altLang="en-US" i="1" dirty="0">
              <a:latin typeface="Book Antiqua" panose="02040602050305030304" pitchFamily="18" charset="0"/>
              <a:cs typeface="Times New Roman" panose="02020603050405020304" pitchFamily="18" charset="0"/>
            </a:endParaRPr>
          </a:p>
        </p:txBody>
      </p:sp>
      <p:sp>
        <p:nvSpPr>
          <p:cNvPr id="7" name="矩形 6"/>
          <p:cNvSpPr/>
          <p:nvPr/>
        </p:nvSpPr>
        <p:spPr>
          <a:xfrm>
            <a:off x="3478153" y="2770649"/>
            <a:ext cx="4923143" cy="369332"/>
          </a:xfrm>
          <a:prstGeom prst="rect">
            <a:avLst/>
          </a:prstGeom>
        </p:spPr>
        <p:txBody>
          <a:bodyPr wrap="square">
            <a:spAutoFit/>
          </a:bodyPr>
          <a:lstStyle/>
          <a:p>
            <a:r>
              <a:rPr lang="en-US" altLang="zh-CN" i="1" dirty="0">
                <a:latin typeface="Book Antiqua" panose="02040602050305030304" pitchFamily="18" charset="0"/>
                <a:cs typeface="Times New Roman" panose="02020603050405020304" pitchFamily="18" charset="0"/>
              </a:rPr>
              <a:t>JUNO Collaboration</a:t>
            </a:r>
            <a:r>
              <a:rPr lang="en-US" altLang="zh-CN" i="1" dirty="0" smtClean="0">
                <a:latin typeface="Book Antiqua" panose="02040602050305030304" pitchFamily="18" charset="0"/>
                <a:cs typeface="Times New Roman" panose="02020603050405020304" pitchFamily="18" charset="0"/>
              </a:rPr>
              <a:t>, </a:t>
            </a:r>
            <a:r>
              <a:rPr lang="zh-CN" altLang="en-US" i="1" dirty="0" smtClean="0">
                <a:latin typeface="Book Antiqua" panose="02040602050305030304" pitchFamily="18" charset="0"/>
                <a:cs typeface="Times New Roman" panose="02020603050405020304" pitchFamily="18" charset="0"/>
              </a:rPr>
              <a:t>J</a:t>
            </a:r>
            <a:r>
              <a:rPr lang="zh-CN" altLang="en-US" i="1" dirty="0">
                <a:latin typeface="Book Antiqua" panose="02040602050305030304" pitchFamily="18" charset="0"/>
                <a:cs typeface="Times New Roman" panose="02020603050405020304" pitchFamily="18" charset="0"/>
              </a:rPr>
              <a:t>. Phys. G 43, 030401 (2016)</a:t>
            </a:r>
          </a:p>
        </p:txBody>
      </p:sp>
      <p:sp>
        <p:nvSpPr>
          <p:cNvPr id="8" name="灯片编号占位符 7"/>
          <p:cNvSpPr>
            <a:spLocks noGrp="1"/>
          </p:cNvSpPr>
          <p:nvPr>
            <p:ph type="sldNum" sz="quarter" idx="12"/>
          </p:nvPr>
        </p:nvSpPr>
        <p:spPr/>
        <p:txBody>
          <a:bodyPr/>
          <a:lstStyle/>
          <a:p>
            <a:fld id="{E3E6B2B1-2FB7-49E7-80AD-425DC1BBC35C}" type="slidenum">
              <a:rPr lang="zh-CN" altLang="en-US" smtClean="0"/>
              <a:t>17</a:t>
            </a:fld>
            <a:endParaRPr lang="zh-CN" altLang="en-US"/>
          </a:p>
        </p:txBody>
      </p:sp>
    </p:spTree>
    <p:extLst>
      <p:ext uri="{BB962C8B-B14F-4D97-AF65-F5344CB8AC3E}">
        <p14:creationId xmlns:p14="http://schemas.microsoft.com/office/powerpoint/2010/main" val="573584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10515600" cy="1325563"/>
          </a:xfrm>
        </p:spPr>
        <p:txBody>
          <a:bodyPr>
            <a:normAutofit/>
          </a:bodyPr>
          <a:lstStyle/>
          <a:p>
            <a:r>
              <a:rPr lang="en-US" altLang="zh-CN" b="1" dirty="0">
                <a:solidFill>
                  <a:srgbClr val="333399"/>
                </a:solidFill>
                <a:latin typeface="Centaur" panose="02030504050205020304" pitchFamily="18" charset="0"/>
              </a:rPr>
              <a:t>Observatory of Astrophysical Sources </a:t>
            </a:r>
            <a:endParaRPr lang="zh-CN" altLang="en-US" b="1" dirty="0">
              <a:solidFill>
                <a:srgbClr val="333399"/>
              </a:solidFill>
              <a:latin typeface="Centaur" panose="02030504050205020304" pitchFamily="18" charset="0"/>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73" y="1616610"/>
            <a:ext cx="11246393" cy="4378450"/>
          </a:xfrm>
          <a:prstGeom prst="rect">
            <a:avLst/>
          </a:prstGeom>
        </p:spPr>
      </p:pic>
      <p:sp>
        <p:nvSpPr>
          <p:cNvPr id="5" name="灯片编号占位符 4"/>
          <p:cNvSpPr>
            <a:spLocks noGrp="1"/>
          </p:cNvSpPr>
          <p:nvPr>
            <p:ph type="sldNum" sz="quarter" idx="12"/>
          </p:nvPr>
        </p:nvSpPr>
        <p:spPr/>
        <p:txBody>
          <a:bodyPr/>
          <a:lstStyle/>
          <a:p>
            <a:fld id="{E3E6B2B1-2FB7-49E7-80AD-425DC1BBC35C}" type="slidenum">
              <a:rPr lang="zh-CN" altLang="en-US" smtClean="0"/>
              <a:t>18</a:t>
            </a:fld>
            <a:endParaRPr lang="zh-CN" altLang="en-US"/>
          </a:p>
        </p:txBody>
      </p:sp>
    </p:spTree>
    <p:extLst>
      <p:ext uri="{BB962C8B-B14F-4D97-AF65-F5344CB8AC3E}">
        <p14:creationId xmlns:p14="http://schemas.microsoft.com/office/powerpoint/2010/main" val="965252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10515600" cy="1325563"/>
          </a:xfrm>
        </p:spPr>
        <p:txBody>
          <a:bodyPr>
            <a:normAutofit/>
          </a:bodyPr>
          <a:lstStyle/>
          <a:p>
            <a:r>
              <a:rPr lang="en-US" altLang="zh-CN" b="1" dirty="0">
                <a:solidFill>
                  <a:srgbClr val="333399"/>
                </a:solidFill>
                <a:latin typeface="Centaur" panose="02030504050205020304" pitchFamily="18" charset="0"/>
              </a:rPr>
              <a:t>Supernova Neutrino Physics @ JUNO</a:t>
            </a:r>
            <a:endParaRPr lang="zh-CN" altLang="en-US" b="1" dirty="0">
              <a:solidFill>
                <a:srgbClr val="333399"/>
              </a:solidFill>
              <a:latin typeface="Centaur" panose="02030504050205020304" pitchFamily="18" charset="0"/>
            </a:endParaRPr>
          </a:p>
        </p:txBody>
      </p:sp>
      <p:sp>
        <p:nvSpPr>
          <p:cNvPr id="3" name="内容占位符 2"/>
          <p:cNvSpPr>
            <a:spLocks noGrp="1"/>
          </p:cNvSpPr>
          <p:nvPr>
            <p:ph idx="1"/>
          </p:nvPr>
        </p:nvSpPr>
        <p:spPr>
          <a:xfrm>
            <a:off x="170778" y="3573462"/>
            <a:ext cx="5944564" cy="3148013"/>
          </a:xfrm>
        </p:spPr>
        <p:txBody>
          <a:bodyPr>
            <a:normAutofit/>
          </a:bodyPr>
          <a:lstStyle/>
          <a:p>
            <a:r>
              <a:rPr lang="en-US" altLang="zh-CN" sz="2200" dirty="0" smtClean="0">
                <a:latin typeface="Book Antiqua" panose="02040602050305030304" pitchFamily="18" charset="0"/>
                <a:cs typeface="Times New Roman" panose="02020603050405020304" pitchFamily="18" charset="0"/>
              </a:rPr>
              <a:t>For </a:t>
            </a:r>
            <a:r>
              <a:rPr lang="en-US" altLang="zh-CN" sz="2200" dirty="0">
                <a:latin typeface="Book Antiqua" panose="02040602050305030304" pitchFamily="18" charset="0"/>
                <a:cs typeface="Times New Roman" panose="02020603050405020304" pitchFamily="18" charset="0"/>
              </a:rPr>
              <a:t>a SN at </a:t>
            </a:r>
            <a:r>
              <a:rPr lang="en-US" altLang="zh-CN" sz="2200" dirty="0" smtClean="0">
                <a:latin typeface="Book Antiqua" panose="02040602050305030304" pitchFamily="18" charset="0"/>
                <a:cs typeface="Times New Roman" panose="02020603050405020304" pitchFamily="18" charset="0"/>
              </a:rPr>
              <a:t>a distance of10kpc</a:t>
            </a:r>
            <a:r>
              <a:rPr lang="en-US" altLang="zh-CN" sz="2200" dirty="0">
                <a:latin typeface="Book Antiqua" panose="02040602050305030304" pitchFamily="18" charset="0"/>
                <a:cs typeface="Times New Roman" panose="02020603050405020304" pitchFamily="18" charset="0"/>
              </a:rPr>
              <a:t>, JUNO will register about </a:t>
            </a:r>
            <a:r>
              <a:rPr lang="en-US" altLang="zh-CN" sz="2200" dirty="0">
                <a:solidFill>
                  <a:srgbClr val="FF0000"/>
                </a:solidFill>
                <a:latin typeface="Book Antiqua" panose="02040602050305030304" pitchFamily="18" charset="0"/>
                <a:cs typeface="Times New Roman" panose="02020603050405020304" pitchFamily="18" charset="0"/>
              </a:rPr>
              <a:t>5000 events </a:t>
            </a:r>
            <a:r>
              <a:rPr lang="en-US" altLang="zh-CN" sz="2200" dirty="0">
                <a:latin typeface="Book Antiqua" panose="02040602050305030304" pitchFamily="18" charset="0"/>
                <a:cs typeface="Times New Roman" panose="02020603050405020304" pitchFamily="18" charset="0"/>
              </a:rPr>
              <a:t>from </a:t>
            </a:r>
            <a:r>
              <a:rPr lang="en-US" altLang="zh-CN" sz="2200" dirty="0" smtClean="0">
                <a:latin typeface="Book Antiqua" panose="02040602050305030304" pitchFamily="18" charset="0"/>
                <a:cs typeface="Times New Roman" panose="02020603050405020304" pitchFamily="18" charset="0"/>
              </a:rPr>
              <a:t>IBD, </a:t>
            </a:r>
            <a:r>
              <a:rPr lang="en-US" altLang="zh-CN" sz="2200" dirty="0">
                <a:solidFill>
                  <a:srgbClr val="FF0000"/>
                </a:solidFill>
                <a:latin typeface="Book Antiqua" panose="02040602050305030304" pitchFamily="18" charset="0"/>
                <a:cs typeface="Times New Roman" panose="02020603050405020304" pitchFamily="18" charset="0"/>
              </a:rPr>
              <a:t>2000 events </a:t>
            </a:r>
            <a:r>
              <a:rPr lang="en-US" altLang="zh-CN" sz="2200" dirty="0">
                <a:latin typeface="Book Antiqua" panose="02040602050305030304" pitchFamily="18" charset="0"/>
                <a:cs typeface="Times New Roman" panose="02020603050405020304" pitchFamily="18" charset="0"/>
              </a:rPr>
              <a:t>from all-flavor elastic neutrino-proton scattering (&gt;0.2 MeV). </a:t>
            </a:r>
          </a:p>
          <a:p>
            <a:r>
              <a:rPr lang="en-US" altLang="zh-CN" sz="2200" dirty="0" smtClean="0">
                <a:latin typeface="Book Antiqua" panose="02040602050305030304" pitchFamily="18" charset="0"/>
                <a:cs typeface="Times New Roman" panose="02020603050405020304" pitchFamily="18" charset="0"/>
              </a:rPr>
              <a:t> </a:t>
            </a:r>
            <a:r>
              <a:rPr lang="en-US" altLang="zh-CN" sz="2200" dirty="0">
                <a:latin typeface="Book Antiqua" panose="02040602050305030304" pitchFamily="18" charset="0"/>
                <a:cs typeface="Times New Roman" panose="02020603050405020304" pitchFamily="18" charset="0"/>
              </a:rPr>
              <a:t>SN neutrino events with high statistics, flavor information, good energy resolution, give us a great opportunity to </a:t>
            </a:r>
            <a:r>
              <a:rPr lang="en-US" altLang="zh-CN" sz="2200" dirty="0">
                <a:solidFill>
                  <a:srgbClr val="FF0000"/>
                </a:solidFill>
                <a:latin typeface="Book Antiqua" panose="02040602050305030304" pitchFamily="18" charset="0"/>
                <a:cs typeface="Times New Roman" panose="02020603050405020304" pitchFamily="18" charset="0"/>
              </a:rPr>
              <a:t>understand the mechanism of supernova explosion and physical pictures of the neutrino oscillation</a:t>
            </a:r>
            <a:r>
              <a:rPr lang="en-US" altLang="zh-CN" sz="2200" dirty="0">
                <a:latin typeface="Book Antiqua" panose="02040602050305030304" pitchFamily="18" charset="0"/>
                <a:cs typeface="Times New Roman" panose="02020603050405020304" pitchFamily="18" charset="0"/>
              </a:rPr>
              <a:t>. </a:t>
            </a:r>
            <a:endParaRPr lang="en-US" altLang="zh-CN" sz="2200" dirty="0" smtClean="0">
              <a:latin typeface="Book Antiqua" panose="02040602050305030304" pitchFamily="18" charset="0"/>
              <a:cs typeface="Times New Roman" panose="02020603050405020304" pitchFamily="18" charset="0"/>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789" y="1296988"/>
            <a:ext cx="10020300" cy="224790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7935" y="4012290"/>
            <a:ext cx="6035994" cy="2222255"/>
          </a:xfrm>
          <a:prstGeom prst="rect">
            <a:avLst/>
          </a:prstGeom>
        </p:spPr>
      </p:pic>
      <p:sp>
        <p:nvSpPr>
          <p:cNvPr id="7" name="灯片编号占位符 6"/>
          <p:cNvSpPr>
            <a:spLocks noGrp="1"/>
          </p:cNvSpPr>
          <p:nvPr>
            <p:ph type="sldNum" sz="quarter" idx="12"/>
          </p:nvPr>
        </p:nvSpPr>
        <p:spPr/>
        <p:txBody>
          <a:bodyPr/>
          <a:lstStyle/>
          <a:p>
            <a:fld id="{E3E6B2B1-2FB7-49E7-80AD-425DC1BBC35C}" type="slidenum">
              <a:rPr lang="zh-CN" altLang="en-US" smtClean="0">
                <a:latin typeface="Book Antiqua" panose="02040602050305030304" pitchFamily="18" charset="0"/>
              </a:rPr>
              <a:t>19</a:t>
            </a:fld>
            <a:endParaRPr lang="zh-CN" altLang="en-US">
              <a:latin typeface="Book Antiqua" panose="02040602050305030304" pitchFamily="18" charset="0"/>
            </a:endParaRPr>
          </a:p>
        </p:txBody>
      </p:sp>
    </p:spTree>
    <p:extLst>
      <p:ext uri="{BB962C8B-B14F-4D97-AF65-F5344CB8AC3E}">
        <p14:creationId xmlns:p14="http://schemas.microsoft.com/office/powerpoint/2010/main" val="290686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b="1" dirty="0">
                <a:solidFill>
                  <a:srgbClr val="333399"/>
                </a:solidFill>
                <a:latin typeface="Centaur" panose="02030504050205020304" pitchFamily="18" charset="0"/>
              </a:rPr>
              <a:t>Outline</a:t>
            </a:r>
            <a:endParaRPr lang="zh-CN" altLang="en-US" b="1" dirty="0">
              <a:solidFill>
                <a:srgbClr val="333399"/>
              </a:solidFill>
              <a:latin typeface="Centaur" panose="02030504050205020304" pitchFamily="18" charset="0"/>
            </a:endParaRPr>
          </a:p>
        </p:txBody>
      </p:sp>
      <p:sp>
        <p:nvSpPr>
          <p:cNvPr id="4" name="文本框 3"/>
          <p:cNvSpPr txBox="1"/>
          <p:nvPr/>
        </p:nvSpPr>
        <p:spPr>
          <a:xfrm>
            <a:off x="901700" y="1845750"/>
            <a:ext cx="10790678" cy="4016484"/>
          </a:xfrm>
          <a:prstGeom prst="rect">
            <a:avLst/>
          </a:prstGeom>
          <a:noFill/>
        </p:spPr>
        <p:txBody>
          <a:bodyPr wrap="square" rtlCol="0">
            <a:spAutoFit/>
          </a:bodyPr>
          <a:lstStyle/>
          <a:p>
            <a:pPr marL="514350" indent="-514350">
              <a:lnSpc>
                <a:spcPct val="150000"/>
              </a:lnSpc>
              <a:buFont typeface="Arial" panose="020B0604020202020204" pitchFamily="34" charset="0"/>
              <a:buAutoNum type="arabicPeriod"/>
            </a:pPr>
            <a:r>
              <a:rPr lang="en-US" altLang="zh-CN" sz="3400" dirty="0">
                <a:solidFill>
                  <a:srgbClr val="FF0000"/>
                </a:solidFill>
                <a:latin typeface="Bookman Old Style" panose="02050604050505020204" pitchFamily="18" charset="0"/>
                <a:cs typeface="Times New Roman" panose="02020603050405020304" pitchFamily="18" charset="0"/>
              </a:rPr>
              <a:t>JUNO Introduction and Main Physics Goal</a:t>
            </a:r>
          </a:p>
          <a:p>
            <a:pPr marL="514350" indent="-514350">
              <a:lnSpc>
                <a:spcPct val="150000"/>
              </a:lnSpc>
              <a:buFont typeface="Arial" panose="020B0604020202020204" pitchFamily="34" charset="0"/>
              <a:buAutoNum type="arabicPeriod"/>
            </a:pPr>
            <a:r>
              <a:rPr lang="en-US" altLang="zh-CN" sz="3400" dirty="0">
                <a:solidFill>
                  <a:srgbClr val="FF0000"/>
                </a:solidFill>
                <a:latin typeface="Bookman Old Style" panose="02050604050505020204" pitchFamily="18" charset="0"/>
                <a:cs typeface="Times New Roman" panose="02020603050405020304" pitchFamily="18" charset="0"/>
              </a:rPr>
              <a:t>JUNO Detector </a:t>
            </a:r>
            <a:r>
              <a:rPr lang="en-US" altLang="zh-CN" sz="3400" dirty="0" smtClean="0">
                <a:solidFill>
                  <a:srgbClr val="FF0000"/>
                </a:solidFill>
                <a:latin typeface="Bookman Old Style" panose="02050604050505020204" pitchFamily="18" charset="0"/>
                <a:cs typeface="Times New Roman" panose="02020603050405020304" pitchFamily="18" charset="0"/>
              </a:rPr>
              <a:t>R&amp;D and JUNO </a:t>
            </a:r>
            <a:r>
              <a:rPr lang="en-US" altLang="zh-CN" sz="3400" dirty="0">
                <a:solidFill>
                  <a:srgbClr val="FF0000"/>
                </a:solidFill>
                <a:latin typeface="Bookman Old Style" panose="02050604050505020204" pitchFamily="18" charset="0"/>
                <a:cs typeface="Times New Roman" panose="02020603050405020304" pitchFamily="18" charset="0"/>
              </a:rPr>
              <a:t>Near Detector</a:t>
            </a:r>
          </a:p>
          <a:p>
            <a:pPr marL="514350" indent="-514350">
              <a:lnSpc>
                <a:spcPct val="150000"/>
              </a:lnSpc>
              <a:buFont typeface="Arial" panose="020B0604020202020204" pitchFamily="34" charset="0"/>
              <a:buAutoNum type="arabicPeriod"/>
            </a:pPr>
            <a:r>
              <a:rPr lang="en-US" altLang="zh-CN" sz="3400" dirty="0">
                <a:solidFill>
                  <a:srgbClr val="FF0000"/>
                </a:solidFill>
                <a:latin typeface="Bookman Old Style" panose="02050604050505020204" pitchFamily="18" charset="0"/>
                <a:cs typeface="Times New Roman" panose="02020603050405020304" pitchFamily="18" charset="0"/>
              </a:rPr>
              <a:t>JUNO Other Physics Potentials</a:t>
            </a:r>
          </a:p>
          <a:p>
            <a:pPr>
              <a:lnSpc>
                <a:spcPct val="150000"/>
              </a:lnSpc>
            </a:pPr>
            <a:r>
              <a:rPr lang="en-US" altLang="zh-CN" sz="3400" dirty="0">
                <a:solidFill>
                  <a:srgbClr val="FF0000"/>
                </a:solidFill>
                <a:latin typeface="Bookman Old Style" panose="02050604050505020204" pitchFamily="18" charset="0"/>
                <a:cs typeface="Times New Roman" panose="02020603050405020304" pitchFamily="18" charset="0"/>
              </a:rPr>
              <a:t>4.  Milestones &amp; Schedule</a:t>
            </a:r>
          </a:p>
          <a:p>
            <a:pPr>
              <a:lnSpc>
                <a:spcPct val="150000"/>
              </a:lnSpc>
            </a:pPr>
            <a:r>
              <a:rPr lang="en-US" altLang="zh-CN" sz="3400" dirty="0">
                <a:solidFill>
                  <a:srgbClr val="FF0000"/>
                </a:solidFill>
                <a:latin typeface="Bookman Old Style" panose="02050604050505020204" pitchFamily="18" charset="0"/>
                <a:cs typeface="Times New Roman" panose="02020603050405020304" pitchFamily="18" charset="0"/>
              </a:rPr>
              <a:t>5.  Summary</a:t>
            </a:r>
            <a:endParaRPr lang="zh-CN" altLang="en-US" sz="3400" dirty="0">
              <a:solidFill>
                <a:srgbClr val="FF0000"/>
              </a:solidFill>
              <a:latin typeface="Bookman Old Style" panose="02050604050505020204" pitchFamily="18" charset="0"/>
              <a:cs typeface="Times New Roman" panose="02020603050405020304" pitchFamily="18" charset="0"/>
            </a:endParaRPr>
          </a:p>
        </p:txBody>
      </p:sp>
      <p:sp>
        <p:nvSpPr>
          <p:cNvPr id="3" name="灯片编号占位符 2"/>
          <p:cNvSpPr>
            <a:spLocks noGrp="1"/>
          </p:cNvSpPr>
          <p:nvPr>
            <p:ph type="sldNum" sz="quarter" idx="12"/>
          </p:nvPr>
        </p:nvSpPr>
        <p:spPr/>
        <p:txBody>
          <a:bodyPr/>
          <a:lstStyle/>
          <a:p>
            <a:fld id="{E3E6B2B1-2FB7-49E7-80AD-425DC1BBC35C}" type="slidenum">
              <a:rPr lang="zh-CN" altLang="en-US" smtClean="0"/>
              <a:t>2</a:t>
            </a:fld>
            <a:endParaRPr lang="zh-CN" altLang="en-US"/>
          </a:p>
        </p:txBody>
      </p:sp>
    </p:spTree>
    <p:extLst>
      <p:ext uri="{BB962C8B-B14F-4D97-AF65-F5344CB8AC3E}">
        <p14:creationId xmlns:p14="http://schemas.microsoft.com/office/powerpoint/2010/main" val="14861794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10515600" cy="1325563"/>
          </a:xfrm>
        </p:spPr>
        <p:txBody>
          <a:bodyPr>
            <a:normAutofit/>
          </a:bodyPr>
          <a:lstStyle/>
          <a:p>
            <a:r>
              <a:rPr lang="en-US" altLang="zh-CN" b="1" dirty="0">
                <a:solidFill>
                  <a:srgbClr val="333399"/>
                </a:solidFill>
                <a:latin typeface="Centaur" panose="02030504050205020304" pitchFamily="18" charset="0"/>
              </a:rPr>
              <a:t>DSNB@JUNO</a:t>
            </a:r>
            <a:endParaRPr lang="zh-CN" altLang="en-US" b="1" dirty="0">
              <a:solidFill>
                <a:srgbClr val="333399"/>
              </a:solidFill>
              <a:latin typeface="Centaur" panose="02030504050205020304" pitchFamily="18" charset="0"/>
            </a:endParaRPr>
          </a:p>
        </p:txBody>
      </p:sp>
      <p:sp>
        <p:nvSpPr>
          <p:cNvPr id="3" name="内容占位符 2"/>
          <p:cNvSpPr>
            <a:spLocks noGrp="1"/>
          </p:cNvSpPr>
          <p:nvPr>
            <p:ph idx="1"/>
          </p:nvPr>
        </p:nvSpPr>
        <p:spPr>
          <a:xfrm>
            <a:off x="518088" y="4222179"/>
            <a:ext cx="11502462" cy="2175256"/>
          </a:xfrm>
        </p:spPr>
        <p:txBody>
          <a:bodyPr>
            <a:noAutofit/>
          </a:bodyPr>
          <a:lstStyle/>
          <a:p>
            <a:r>
              <a:rPr lang="en-US" altLang="zh-CN" sz="2200" dirty="0" smtClean="0">
                <a:latin typeface="Book Antiqua" panose="02040602050305030304" pitchFamily="18" charset="0"/>
                <a:cs typeface="Times New Roman" panose="02020603050405020304" pitchFamily="18" charset="0"/>
              </a:rPr>
              <a:t>DSNB: the integrated neutrino flux from </a:t>
            </a:r>
            <a:r>
              <a:rPr lang="en-US" altLang="zh-CN" sz="2200" dirty="0" smtClean="0">
                <a:solidFill>
                  <a:srgbClr val="FF0000"/>
                </a:solidFill>
                <a:latin typeface="Book Antiqua" panose="02040602050305030304" pitchFamily="18" charset="0"/>
                <a:cs typeface="Times New Roman" panose="02020603050405020304" pitchFamily="18" charset="0"/>
              </a:rPr>
              <a:t>past Core </a:t>
            </a:r>
            <a:r>
              <a:rPr lang="en-US" altLang="zh-CN" sz="2200" dirty="0">
                <a:solidFill>
                  <a:srgbClr val="FF0000"/>
                </a:solidFill>
                <a:latin typeface="Book Antiqua" panose="02040602050305030304" pitchFamily="18" charset="0"/>
                <a:cs typeface="Times New Roman" panose="02020603050405020304" pitchFamily="18" charset="0"/>
              </a:rPr>
              <a:t>collapse SN </a:t>
            </a:r>
            <a:r>
              <a:rPr lang="en-US" altLang="zh-CN" sz="2200" dirty="0" smtClean="0">
                <a:solidFill>
                  <a:srgbClr val="FF0000"/>
                </a:solidFill>
                <a:latin typeface="Book Antiqua" panose="02040602050305030304" pitchFamily="18" charset="0"/>
                <a:cs typeface="Times New Roman" panose="02020603050405020304" pitchFamily="18" charset="0"/>
              </a:rPr>
              <a:t>rate</a:t>
            </a:r>
          </a:p>
          <a:p>
            <a:r>
              <a:rPr lang="en-US" altLang="zh-CN" sz="2200" dirty="0" smtClean="0">
                <a:latin typeface="Book Antiqua" panose="02040602050305030304" pitchFamily="18" charset="0"/>
                <a:cs typeface="Times New Roman" panose="02020603050405020304" pitchFamily="18" charset="0"/>
              </a:rPr>
              <a:t>Gives:  cosmic star-formation rate</a:t>
            </a:r>
            <a:r>
              <a:rPr lang="zh-CN" altLang="en-US" sz="2200" dirty="0" smtClean="0">
                <a:latin typeface="Book Antiqua" panose="02040602050305030304" pitchFamily="18" charset="0"/>
                <a:cs typeface="Times New Roman" panose="02020603050405020304" pitchFamily="18" charset="0"/>
              </a:rPr>
              <a:t>，</a:t>
            </a:r>
            <a:r>
              <a:rPr lang="en-US" altLang="zh-CN" sz="2200" dirty="0" smtClean="0">
                <a:latin typeface="Book Antiqua" panose="02040602050305030304" pitchFamily="18" charset="0"/>
                <a:cs typeface="Times New Roman" panose="02020603050405020304" pitchFamily="18" charset="0"/>
              </a:rPr>
              <a:t>the average spectrum and rate of failed SN</a:t>
            </a:r>
          </a:p>
          <a:p>
            <a:r>
              <a:rPr lang="en-US" altLang="zh-CN" sz="2200" dirty="0" smtClean="0">
                <a:latin typeface="Book Antiqua" panose="02040602050305030304" pitchFamily="18" charset="0"/>
                <a:cs typeface="Times New Roman" panose="02020603050405020304" pitchFamily="18" charset="0"/>
              </a:rPr>
              <a:t>Strong </a:t>
            </a:r>
            <a:r>
              <a:rPr lang="en-US" altLang="zh-CN" sz="2200" dirty="0">
                <a:latin typeface="Book Antiqua" panose="02040602050305030304" pitchFamily="18" charset="0"/>
                <a:cs typeface="Times New Roman" panose="02020603050405020304" pitchFamily="18" charset="0"/>
              </a:rPr>
              <a:t>atmospheric </a:t>
            </a:r>
            <a:r>
              <a:rPr lang="en-US" altLang="zh-CN" sz="2200" dirty="0" smtClean="0">
                <a:latin typeface="Book Antiqua" panose="02040602050305030304" pitchFamily="18" charset="0"/>
                <a:cs typeface="Times New Roman" panose="02020603050405020304" pitchFamily="18" charset="0"/>
              </a:rPr>
              <a:t>neutrino background,</a:t>
            </a:r>
            <a:r>
              <a:rPr lang="en-US" altLang="zh-CN" sz="2200" dirty="0">
                <a:latin typeface="Book Antiqua" panose="02040602050305030304" pitchFamily="18" charset="0"/>
              </a:rPr>
              <a:t> </a:t>
            </a:r>
            <a:r>
              <a:rPr lang="en-US" altLang="zh-CN" sz="2200" dirty="0">
                <a:latin typeface="Book Antiqua" panose="02040602050305030304" pitchFamily="18" charset="0"/>
                <a:cs typeface="Times New Roman" panose="02020603050405020304" pitchFamily="18" charset="0"/>
              </a:rPr>
              <a:t>pulse-shape discrimination </a:t>
            </a:r>
            <a:r>
              <a:rPr lang="en-US" altLang="zh-CN" sz="2200" dirty="0" smtClean="0">
                <a:latin typeface="Book Antiqua" panose="02040602050305030304" pitchFamily="18" charset="0"/>
                <a:cs typeface="Times New Roman" panose="02020603050405020304" pitchFamily="18" charset="0"/>
              </a:rPr>
              <a:t>techniques</a:t>
            </a:r>
            <a:endParaRPr lang="en-US" altLang="zh-CN" sz="2200" dirty="0">
              <a:latin typeface="Book Antiqua" panose="02040602050305030304" pitchFamily="18" charset="0"/>
              <a:cs typeface="Times New Roman" panose="02020603050405020304" pitchFamily="18" charset="0"/>
            </a:endParaRPr>
          </a:p>
          <a:p>
            <a:r>
              <a:rPr lang="en-US" altLang="zh-CN" sz="2200" dirty="0" smtClean="0">
                <a:latin typeface="Book Antiqua" panose="02040602050305030304" pitchFamily="18" charset="0"/>
                <a:cs typeface="Times New Roman" panose="02020603050405020304" pitchFamily="18" charset="0"/>
              </a:rPr>
              <a:t>3</a:t>
            </a:r>
            <a:r>
              <a:rPr lang="zh-CN" altLang="en-US" sz="2200" dirty="0" smtClean="0">
                <a:latin typeface="Book Antiqua" panose="02040602050305030304" pitchFamily="18" charset="0"/>
                <a:cs typeface="Times New Roman" panose="02020603050405020304" pitchFamily="18" charset="0"/>
              </a:rPr>
              <a:t>𝞼 </a:t>
            </a:r>
            <a:r>
              <a:rPr lang="en-US" altLang="zh-CN" sz="2200" dirty="0" smtClean="0">
                <a:latin typeface="Book Antiqua" panose="02040602050305030304" pitchFamily="18" charset="0"/>
                <a:cs typeface="Times New Roman" panose="02020603050405020304" pitchFamily="18" charset="0"/>
              </a:rPr>
              <a:t>expected </a:t>
            </a:r>
            <a:r>
              <a:rPr lang="en-US" altLang="zh-CN" sz="2200" dirty="0">
                <a:latin typeface="Book Antiqua" panose="02040602050305030304" pitchFamily="18" charset="0"/>
                <a:cs typeface="Times New Roman" panose="02020603050405020304" pitchFamily="18" charset="0"/>
              </a:rPr>
              <a:t>for </a:t>
            </a:r>
            <a:r>
              <a:rPr lang="en-US" altLang="zh-CN" sz="2200" dirty="0" smtClean="0">
                <a:latin typeface="Book Antiqua" panose="02040602050305030304" pitchFamily="18" charset="0"/>
                <a:cs typeface="Times New Roman" panose="02020603050405020304" pitchFamily="18" charset="0"/>
              </a:rPr>
              <a:t>observation after </a:t>
            </a:r>
            <a:r>
              <a:rPr lang="en-US" altLang="zh-CN" sz="2200" dirty="0">
                <a:latin typeface="Book Antiqua" panose="02040602050305030304" pitchFamily="18" charset="0"/>
                <a:cs typeface="Times New Roman" panose="02020603050405020304" pitchFamily="18" charset="0"/>
              </a:rPr>
              <a:t>10 </a:t>
            </a:r>
            <a:r>
              <a:rPr lang="en-US" altLang="zh-CN" sz="2200" dirty="0" smtClean="0">
                <a:latin typeface="Book Antiqua" panose="02040602050305030304" pitchFamily="18" charset="0"/>
                <a:cs typeface="Times New Roman" panose="02020603050405020304" pitchFamily="18" charset="0"/>
              </a:rPr>
              <a:t>yr </a:t>
            </a:r>
          </a:p>
          <a:p>
            <a:r>
              <a:rPr lang="en-US" altLang="zh-CN" sz="2200" dirty="0">
                <a:latin typeface="Book Antiqua" panose="02040602050305030304" pitchFamily="18" charset="0"/>
              </a:rPr>
              <a:t> </a:t>
            </a:r>
            <a:r>
              <a:rPr lang="en-US" altLang="zh-CN" sz="2200" dirty="0" smtClean="0">
                <a:latin typeface="Book Antiqua" panose="02040602050305030304" pitchFamily="18" charset="0"/>
                <a:cs typeface="Times New Roman" panose="02020603050405020304" pitchFamily="18" charset="0"/>
              </a:rPr>
              <a:t>non-detection improve </a:t>
            </a:r>
            <a:r>
              <a:rPr lang="en-US" altLang="zh-CN" sz="2200" dirty="0">
                <a:latin typeface="Book Antiqua" panose="02040602050305030304" pitchFamily="18" charset="0"/>
                <a:cs typeface="Times New Roman" panose="02020603050405020304" pitchFamily="18" charset="0"/>
              </a:rPr>
              <a:t>current limits and exclude a significant range of DSNB parameter space.</a:t>
            </a:r>
            <a:endParaRPr lang="zh-CN" altLang="en-US" sz="2200" dirty="0">
              <a:latin typeface="Book Antiqua" panose="02040602050305030304" pitchFamily="18" charset="0"/>
              <a:cs typeface="Times New Roman" panose="02020603050405020304" pitchFamily="18" charset="0"/>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1293" y="977479"/>
            <a:ext cx="7229857" cy="3244700"/>
          </a:xfrm>
          <a:prstGeom prst="rect">
            <a:avLst/>
          </a:prstGeom>
        </p:spPr>
      </p:pic>
      <p:sp>
        <p:nvSpPr>
          <p:cNvPr id="4" name="灯片编号占位符 3"/>
          <p:cNvSpPr>
            <a:spLocks noGrp="1"/>
          </p:cNvSpPr>
          <p:nvPr>
            <p:ph type="sldNum" sz="quarter" idx="12"/>
          </p:nvPr>
        </p:nvSpPr>
        <p:spPr/>
        <p:txBody>
          <a:bodyPr/>
          <a:lstStyle/>
          <a:p>
            <a:fld id="{E3E6B2B1-2FB7-49E7-80AD-425DC1BBC35C}" type="slidenum">
              <a:rPr lang="zh-CN" altLang="en-US" smtClean="0"/>
              <a:t>20</a:t>
            </a:fld>
            <a:endParaRPr lang="zh-CN" altLang="en-US"/>
          </a:p>
        </p:txBody>
      </p:sp>
    </p:spTree>
    <p:extLst>
      <p:ext uri="{BB962C8B-B14F-4D97-AF65-F5344CB8AC3E}">
        <p14:creationId xmlns:p14="http://schemas.microsoft.com/office/powerpoint/2010/main" val="1337342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4531"/>
            <a:ext cx="10515600" cy="1325563"/>
          </a:xfrm>
        </p:spPr>
        <p:txBody>
          <a:bodyPr>
            <a:normAutofit/>
          </a:bodyPr>
          <a:lstStyle/>
          <a:p>
            <a:r>
              <a:rPr lang="en-US" altLang="zh-CN" b="1" dirty="0">
                <a:solidFill>
                  <a:srgbClr val="333399"/>
                </a:solidFill>
                <a:latin typeface="Centaur" panose="02030504050205020304" pitchFamily="18" charset="0"/>
              </a:rPr>
              <a:t>Solar neutrinos @ JUNO</a:t>
            </a:r>
            <a:endParaRPr lang="zh-CN" altLang="en-US" b="1" dirty="0">
              <a:solidFill>
                <a:srgbClr val="333399"/>
              </a:solidFill>
              <a:latin typeface="Centaur" panose="02030504050205020304" pitchFamily="18" charset="0"/>
            </a:endParaRPr>
          </a:p>
        </p:txBody>
      </p:sp>
      <p:sp>
        <p:nvSpPr>
          <p:cNvPr id="5" name="矩形 4"/>
          <p:cNvSpPr/>
          <p:nvPr/>
        </p:nvSpPr>
        <p:spPr>
          <a:xfrm>
            <a:off x="4119551" y="906707"/>
            <a:ext cx="7826799" cy="2123658"/>
          </a:xfrm>
          <a:prstGeom prst="rect">
            <a:avLst/>
          </a:prstGeom>
        </p:spPr>
        <p:txBody>
          <a:bodyPr wrap="square">
            <a:spAutoFit/>
          </a:bodyPr>
          <a:lstStyle/>
          <a:p>
            <a:pPr marL="342900" indent="-342900">
              <a:buFont typeface="Wingdings" panose="05000000000000000000" pitchFamily="2" charset="2"/>
              <a:buChar char="p"/>
            </a:pPr>
            <a:r>
              <a:rPr lang="el-GR" altLang="zh-CN" sz="2000" dirty="0">
                <a:solidFill>
                  <a:srgbClr val="000000"/>
                </a:solidFill>
                <a:latin typeface="Book Antiqua" panose="02040602050305030304" pitchFamily="18" charset="0"/>
                <a:cs typeface="Times New Roman" panose="02020603050405020304" pitchFamily="18" charset="0"/>
              </a:rPr>
              <a:t>ν</a:t>
            </a:r>
            <a:r>
              <a:rPr lang="en-US" altLang="zh-CN" sz="1400" dirty="0">
                <a:solidFill>
                  <a:srgbClr val="000000"/>
                </a:solidFill>
                <a:latin typeface="Book Antiqua" panose="02040602050305030304" pitchFamily="18" charset="0"/>
                <a:cs typeface="Times New Roman" panose="02020603050405020304" pitchFamily="18" charset="0"/>
              </a:rPr>
              <a:t>e </a:t>
            </a:r>
            <a:r>
              <a:rPr lang="en-US" altLang="zh-CN" sz="2000" dirty="0">
                <a:solidFill>
                  <a:srgbClr val="000000"/>
                </a:solidFill>
                <a:latin typeface="Book Antiqua" panose="02040602050305030304" pitchFamily="18" charset="0"/>
                <a:cs typeface="Times New Roman" panose="02020603050405020304" pitchFamily="18" charset="0"/>
              </a:rPr>
              <a:t>elastic neutrino electron scattering</a:t>
            </a:r>
          </a:p>
          <a:p>
            <a:r>
              <a:rPr lang="en-US" altLang="zh-CN" dirty="0">
                <a:solidFill>
                  <a:srgbClr val="000000"/>
                </a:solidFill>
                <a:latin typeface="Book Antiqua" panose="02040602050305030304" pitchFamily="18" charset="0"/>
                <a:cs typeface="Times New Roman" panose="02020603050405020304" pitchFamily="18" charset="0"/>
              </a:rPr>
              <a:t>Study of part of the pp solar fusion chain</a:t>
            </a:r>
          </a:p>
          <a:p>
            <a:r>
              <a:rPr lang="en-US" altLang="zh-CN" sz="2000" dirty="0">
                <a:solidFill>
                  <a:srgbClr val="F70ACA"/>
                </a:solidFill>
                <a:latin typeface="Book Antiqua" panose="02040602050305030304" pitchFamily="18" charset="0"/>
                <a:cs typeface="Times New Roman" panose="02020603050405020304" pitchFamily="18" charset="0"/>
              </a:rPr>
              <a:t>• </a:t>
            </a:r>
            <a:r>
              <a:rPr lang="en-US" altLang="zh-CN" sz="2000" baseline="30000" dirty="0" smtClean="0">
                <a:solidFill>
                  <a:srgbClr val="F70ACA"/>
                </a:solidFill>
                <a:latin typeface="Book Antiqua" panose="02040602050305030304" pitchFamily="18" charset="0"/>
                <a:cs typeface="Times New Roman" panose="02020603050405020304" pitchFamily="18" charset="0"/>
              </a:rPr>
              <a:t>7</a:t>
            </a:r>
            <a:r>
              <a:rPr lang="en-US" altLang="zh-CN" sz="2000" b="1" dirty="0" smtClean="0">
                <a:solidFill>
                  <a:srgbClr val="F70ACA"/>
                </a:solidFill>
                <a:latin typeface="Book Antiqua" panose="02040602050305030304" pitchFamily="18" charset="0"/>
                <a:cs typeface="Times New Roman" panose="02020603050405020304" pitchFamily="18" charset="0"/>
              </a:rPr>
              <a:t>Be </a:t>
            </a:r>
            <a:r>
              <a:rPr lang="en-US" altLang="zh-CN" sz="2000" b="1" dirty="0">
                <a:solidFill>
                  <a:srgbClr val="F70ACA"/>
                </a:solidFill>
                <a:latin typeface="Book Antiqua" panose="02040602050305030304" pitchFamily="18" charset="0"/>
                <a:cs typeface="Times New Roman" panose="02020603050405020304" pitchFamily="18" charset="0"/>
              </a:rPr>
              <a:t>neutrinos</a:t>
            </a:r>
            <a:r>
              <a:rPr lang="en-US" altLang="zh-CN" sz="2000" b="1" dirty="0">
                <a:solidFill>
                  <a:srgbClr val="3E54FF"/>
                </a:solidFill>
                <a:latin typeface="Book Antiqua" panose="02040602050305030304" pitchFamily="18" charset="0"/>
                <a:cs typeface="Times New Roman" panose="02020603050405020304" pitchFamily="18" charset="0"/>
              </a:rPr>
              <a:t>:</a:t>
            </a:r>
          </a:p>
          <a:p>
            <a:r>
              <a:rPr lang="en-US" altLang="zh-CN" dirty="0" smtClean="0">
                <a:solidFill>
                  <a:srgbClr val="000000"/>
                </a:solidFill>
                <a:latin typeface="Book Antiqua" panose="02040602050305030304" pitchFamily="18" charset="0"/>
                <a:cs typeface="Times New Roman" panose="02020603050405020304" pitchFamily="18" charset="0"/>
              </a:rPr>
              <a:t>   sub-MeV </a:t>
            </a:r>
            <a:r>
              <a:rPr lang="en-US" altLang="zh-CN" dirty="0">
                <a:solidFill>
                  <a:srgbClr val="000000"/>
                </a:solidFill>
                <a:latin typeface="Book Antiqua" panose="02040602050305030304" pitchFamily="18" charset="0"/>
                <a:cs typeface="Times New Roman" panose="02020603050405020304" pitchFamily="18" charset="0"/>
              </a:rPr>
              <a:t>part of spectrum</a:t>
            </a:r>
          </a:p>
          <a:p>
            <a:r>
              <a:rPr lang="en-US" altLang="zh-CN" sz="2000" dirty="0">
                <a:solidFill>
                  <a:srgbClr val="1DD022"/>
                </a:solidFill>
                <a:latin typeface="Book Antiqua" panose="02040602050305030304" pitchFamily="18" charset="0"/>
                <a:cs typeface="Times New Roman" panose="02020603050405020304" pitchFamily="18" charset="0"/>
              </a:rPr>
              <a:t>• </a:t>
            </a:r>
            <a:r>
              <a:rPr lang="en-US" altLang="zh-CN" sz="2000" baseline="30000" dirty="0" smtClean="0">
                <a:solidFill>
                  <a:srgbClr val="1DD022"/>
                </a:solidFill>
                <a:latin typeface="Book Antiqua" panose="02040602050305030304" pitchFamily="18" charset="0"/>
                <a:cs typeface="Times New Roman" panose="02020603050405020304" pitchFamily="18" charset="0"/>
              </a:rPr>
              <a:t>8</a:t>
            </a:r>
            <a:r>
              <a:rPr lang="en-US" altLang="zh-CN" sz="2000" b="1" dirty="0" smtClean="0">
                <a:solidFill>
                  <a:srgbClr val="1DD022"/>
                </a:solidFill>
                <a:latin typeface="Book Antiqua" panose="02040602050305030304" pitchFamily="18" charset="0"/>
                <a:cs typeface="Times New Roman" panose="02020603050405020304" pitchFamily="18" charset="0"/>
              </a:rPr>
              <a:t>B </a:t>
            </a:r>
            <a:r>
              <a:rPr lang="en-US" altLang="zh-CN" sz="2000" b="1" dirty="0">
                <a:solidFill>
                  <a:srgbClr val="1DD022"/>
                </a:solidFill>
                <a:latin typeface="Book Antiqua" panose="02040602050305030304" pitchFamily="18" charset="0"/>
                <a:cs typeface="Times New Roman" panose="02020603050405020304" pitchFamily="18" charset="0"/>
              </a:rPr>
              <a:t>neutrinos</a:t>
            </a:r>
          </a:p>
          <a:p>
            <a:r>
              <a:rPr lang="en-US" altLang="zh-CN" dirty="0" smtClean="0">
                <a:solidFill>
                  <a:srgbClr val="000000"/>
                </a:solidFill>
                <a:latin typeface="Book Antiqua" panose="02040602050305030304" pitchFamily="18" charset="0"/>
                <a:cs typeface="Times New Roman" panose="02020603050405020304" pitchFamily="18" charset="0"/>
              </a:rPr>
              <a:t>Test </a:t>
            </a:r>
            <a:r>
              <a:rPr lang="en-US" altLang="zh-CN" dirty="0">
                <a:solidFill>
                  <a:srgbClr val="000000"/>
                </a:solidFill>
                <a:latin typeface="Book Antiqua" panose="02040602050305030304" pitchFamily="18" charset="0"/>
                <a:cs typeface="Times New Roman" panose="02020603050405020304" pitchFamily="18" charset="0"/>
              </a:rPr>
              <a:t>of </a:t>
            </a:r>
            <a:r>
              <a:rPr lang="en-US" altLang="zh-CN" b="1" dirty="0" smtClean="0">
                <a:solidFill>
                  <a:srgbClr val="3E54FF"/>
                </a:solidFill>
                <a:latin typeface="Book Antiqua" panose="02040602050305030304" pitchFamily="18" charset="0"/>
                <a:cs typeface="Times New Roman" panose="02020603050405020304" pitchFamily="18" charset="0"/>
              </a:rPr>
              <a:t>MSW </a:t>
            </a:r>
            <a:r>
              <a:rPr lang="en-US" altLang="zh-CN" dirty="0" smtClean="0">
                <a:solidFill>
                  <a:srgbClr val="000000"/>
                </a:solidFill>
                <a:latin typeface="Book Antiqua" panose="02040602050305030304" pitchFamily="18" charset="0"/>
                <a:cs typeface="Times New Roman" panose="02020603050405020304" pitchFamily="18" charset="0"/>
              </a:rPr>
              <a:t>oscillation </a:t>
            </a:r>
            <a:r>
              <a:rPr lang="en-US" altLang="zh-CN" b="1" dirty="0">
                <a:solidFill>
                  <a:srgbClr val="3E54FF"/>
                </a:solidFill>
                <a:latin typeface="Book Antiqua" panose="02040602050305030304" pitchFamily="18" charset="0"/>
                <a:cs typeface="Times New Roman" panose="02020603050405020304" pitchFamily="18" charset="0"/>
              </a:rPr>
              <a:t>pattern</a:t>
            </a:r>
            <a:r>
              <a:rPr lang="en-US" altLang="zh-CN" b="1" dirty="0" smtClean="0">
                <a:solidFill>
                  <a:srgbClr val="3E54FF"/>
                </a:solidFill>
                <a:latin typeface="Book Antiqua" panose="02040602050305030304" pitchFamily="18" charset="0"/>
                <a:cs typeface="Times New Roman" panose="02020603050405020304" pitchFamily="18" charset="0"/>
              </a:rPr>
              <a:t>.</a:t>
            </a:r>
            <a:r>
              <a:rPr lang="en-US" altLang="zh-CN" dirty="0" smtClean="0">
                <a:solidFill>
                  <a:srgbClr val="000000"/>
                </a:solidFill>
                <a:latin typeface="Book Antiqua" panose="02040602050305030304" pitchFamily="18" charset="0"/>
                <a:cs typeface="Times New Roman" panose="02020603050405020304" pitchFamily="18" charset="0"/>
              </a:rPr>
              <a:t>  Impact </a:t>
            </a:r>
            <a:r>
              <a:rPr lang="en-US" altLang="zh-CN" dirty="0">
                <a:solidFill>
                  <a:srgbClr val="000000"/>
                </a:solidFill>
                <a:latin typeface="Book Antiqua" panose="02040602050305030304" pitchFamily="18" charset="0"/>
                <a:cs typeface="Times New Roman" panose="02020603050405020304" pitchFamily="18" charset="0"/>
              </a:rPr>
              <a:t>on </a:t>
            </a:r>
            <a:r>
              <a:rPr lang="en-US" altLang="zh-CN" b="1" dirty="0" smtClean="0">
                <a:solidFill>
                  <a:srgbClr val="3E54FF"/>
                </a:solidFill>
                <a:latin typeface="Book Antiqua" panose="02040602050305030304" pitchFamily="18" charset="0"/>
                <a:cs typeface="Times New Roman" panose="02020603050405020304" pitchFamily="18" charset="0"/>
              </a:rPr>
              <a:t>Solar Models</a:t>
            </a:r>
            <a:r>
              <a:rPr lang="en-US" altLang="zh-CN" dirty="0">
                <a:solidFill>
                  <a:srgbClr val="000000"/>
                </a:solidFill>
                <a:latin typeface="Book Antiqua" panose="02040602050305030304" pitchFamily="18" charset="0"/>
                <a:cs typeface="Times New Roman" panose="02020603050405020304" pitchFamily="18" charset="0"/>
              </a:rPr>
              <a:t>. Metallicity </a:t>
            </a:r>
            <a:r>
              <a:rPr lang="en-US" altLang="zh-CN" dirty="0" smtClean="0">
                <a:solidFill>
                  <a:srgbClr val="000000"/>
                </a:solidFill>
                <a:latin typeface="Book Antiqua" panose="02040602050305030304" pitchFamily="18" charset="0"/>
                <a:cs typeface="Times New Roman" panose="02020603050405020304" pitchFamily="18" charset="0"/>
              </a:rPr>
              <a:t>problem</a:t>
            </a:r>
            <a:endParaRPr lang="zh-CN" altLang="en-US" dirty="0">
              <a:latin typeface="Book Antiqua" panose="02040602050305030304" pitchFamily="18" charset="0"/>
              <a:cs typeface="Times New Roman" panose="02020603050405020304" pitchFamily="18" charset="0"/>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409" y="978820"/>
            <a:ext cx="3765142" cy="2662177"/>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717" y="3712394"/>
            <a:ext cx="3817834" cy="2826518"/>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9840" y="3028100"/>
            <a:ext cx="5438443" cy="3693375"/>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9694" y="4587731"/>
            <a:ext cx="2957624" cy="1434887"/>
          </a:xfrm>
          <a:prstGeom prst="rect">
            <a:avLst/>
          </a:prstGeom>
        </p:spPr>
      </p:pic>
      <p:sp>
        <p:nvSpPr>
          <p:cNvPr id="8" name="灯片编号占位符 7"/>
          <p:cNvSpPr>
            <a:spLocks noGrp="1"/>
          </p:cNvSpPr>
          <p:nvPr>
            <p:ph type="sldNum" sz="quarter" idx="12"/>
          </p:nvPr>
        </p:nvSpPr>
        <p:spPr/>
        <p:txBody>
          <a:bodyPr/>
          <a:lstStyle/>
          <a:p>
            <a:fld id="{E3E6B2B1-2FB7-49E7-80AD-425DC1BBC35C}" type="slidenum">
              <a:rPr lang="zh-CN" altLang="en-US" smtClean="0"/>
              <a:t>21</a:t>
            </a:fld>
            <a:endParaRPr lang="zh-CN" altLang="en-US"/>
          </a:p>
        </p:txBody>
      </p:sp>
    </p:spTree>
    <p:extLst>
      <p:ext uri="{BB962C8B-B14F-4D97-AF65-F5344CB8AC3E}">
        <p14:creationId xmlns:p14="http://schemas.microsoft.com/office/powerpoint/2010/main" val="29163466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10515600" cy="1325563"/>
          </a:xfrm>
        </p:spPr>
        <p:txBody>
          <a:bodyPr>
            <a:normAutofit/>
          </a:bodyPr>
          <a:lstStyle/>
          <a:p>
            <a:r>
              <a:rPr lang="en-US" altLang="zh-CN" b="1" dirty="0">
                <a:solidFill>
                  <a:srgbClr val="333399"/>
                </a:solidFill>
                <a:latin typeface="Centaur" panose="02030504050205020304" pitchFamily="18" charset="0"/>
              </a:rPr>
              <a:t>Geo-neutrino physics</a:t>
            </a:r>
            <a:endParaRPr lang="zh-CN" altLang="en-US" b="1" dirty="0">
              <a:solidFill>
                <a:srgbClr val="333399"/>
              </a:solidFill>
              <a:latin typeface="Centaur" panose="02030504050205020304" pitchFamily="18" charset="0"/>
            </a:endParaRPr>
          </a:p>
        </p:txBody>
      </p:sp>
      <p:pic>
        <p:nvPicPr>
          <p:cNvPr id="4" name="Picture 12" descr="QQ截图201404192006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566" y="1092580"/>
            <a:ext cx="4569471" cy="331250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maxubo\appdata\roaming\360se6\USERDA~1\Temp\GEONEU~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6275" y="370213"/>
            <a:ext cx="4158796" cy="3263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6"/>
          <p:cNvPicPr>
            <a:picLocks noChangeAspect="1"/>
          </p:cNvPicPr>
          <p:nvPr/>
        </p:nvPicPr>
        <p:blipFill>
          <a:blip r:embed="rId4"/>
          <a:stretch>
            <a:fillRect/>
          </a:stretch>
        </p:blipFill>
        <p:spPr>
          <a:xfrm>
            <a:off x="470629" y="4497679"/>
            <a:ext cx="5047343" cy="1631974"/>
          </a:xfrm>
          <a:prstGeom prst="rect">
            <a:avLst/>
          </a:prstGeom>
        </p:spPr>
      </p:pic>
      <p:sp>
        <p:nvSpPr>
          <p:cNvPr id="18" name="TextBox 4"/>
          <p:cNvSpPr txBox="1"/>
          <p:nvPr/>
        </p:nvSpPr>
        <p:spPr>
          <a:xfrm>
            <a:off x="709566" y="6222250"/>
            <a:ext cx="7318652" cy="707886"/>
          </a:xfrm>
          <a:prstGeom prst="rect">
            <a:avLst/>
          </a:prstGeom>
          <a:noFill/>
        </p:spPr>
        <p:txBody>
          <a:bodyPr wrap="none" rtlCol="0">
            <a:spAutoFit/>
          </a:bodyPr>
          <a:lstStyle/>
          <a:p>
            <a:r>
              <a:rPr lang="en-US" sz="2800" i="1" dirty="0" smtClean="0">
                <a:solidFill>
                  <a:srgbClr val="FF0000"/>
                </a:solidFill>
              </a:rPr>
              <a:t>the future…    </a:t>
            </a:r>
            <a:r>
              <a:rPr lang="en-US" sz="4000" i="1" dirty="0" smtClean="0">
                <a:solidFill>
                  <a:srgbClr val="FF0000"/>
                </a:solidFill>
              </a:rPr>
              <a:t> Geoneutrino studies  </a:t>
            </a:r>
            <a:endParaRPr lang="en-US" sz="4000" i="1" dirty="0">
              <a:solidFill>
                <a:srgbClr val="FF0000"/>
              </a:solidFill>
            </a:endParaRPr>
          </a:p>
        </p:txBody>
      </p:sp>
      <p:pic>
        <p:nvPicPr>
          <p:cNvPr id="19" name="图片 18"/>
          <p:cNvPicPr>
            <a:picLocks noChangeAspect="1"/>
          </p:cNvPicPr>
          <p:nvPr/>
        </p:nvPicPr>
        <p:blipFill>
          <a:blip r:embed="rId5"/>
          <a:stretch>
            <a:fillRect/>
          </a:stretch>
        </p:blipFill>
        <p:spPr>
          <a:xfrm>
            <a:off x="6638198" y="3567023"/>
            <a:ext cx="5115970" cy="2857301"/>
          </a:xfrm>
          <a:prstGeom prst="rect">
            <a:avLst/>
          </a:prstGeom>
        </p:spPr>
      </p:pic>
      <p:sp>
        <p:nvSpPr>
          <p:cNvPr id="5" name="灯片编号占位符 4"/>
          <p:cNvSpPr>
            <a:spLocks noGrp="1"/>
          </p:cNvSpPr>
          <p:nvPr>
            <p:ph type="sldNum" sz="quarter" idx="12"/>
          </p:nvPr>
        </p:nvSpPr>
        <p:spPr/>
        <p:txBody>
          <a:bodyPr/>
          <a:lstStyle/>
          <a:p>
            <a:fld id="{E3E6B2B1-2FB7-49E7-80AD-425DC1BBC35C}" type="slidenum">
              <a:rPr lang="zh-CN" altLang="en-US" smtClean="0"/>
              <a:t>22</a:t>
            </a:fld>
            <a:endParaRPr lang="zh-CN" altLang="en-US"/>
          </a:p>
        </p:txBody>
      </p:sp>
    </p:spTree>
    <p:extLst>
      <p:ext uri="{BB962C8B-B14F-4D97-AF65-F5344CB8AC3E}">
        <p14:creationId xmlns:p14="http://schemas.microsoft.com/office/powerpoint/2010/main" val="658945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10515600" cy="1325563"/>
          </a:xfrm>
        </p:spPr>
        <p:txBody>
          <a:bodyPr>
            <a:normAutofit/>
          </a:bodyPr>
          <a:lstStyle/>
          <a:p>
            <a:r>
              <a:rPr lang="en-US" altLang="zh-CN" b="1" dirty="0">
                <a:solidFill>
                  <a:srgbClr val="333399"/>
                </a:solidFill>
                <a:latin typeface="Centaur" panose="02030504050205020304" pitchFamily="18" charset="0"/>
              </a:rPr>
              <a:t>Geo-neutrino physics @ JUNO</a:t>
            </a:r>
            <a:endParaRPr lang="zh-CN" altLang="en-US" b="1" dirty="0">
              <a:solidFill>
                <a:srgbClr val="333399"/>
              </a:solidFill>
              <a:latin typeface="Centaur" panose="02030504050205020304" pitchFamily="18" charset="0"/>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919" y="1116557"/>
            <a:ext cx="5559307" cy="3549557"/>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5990" y="982690"/>
            <a:ext cx="3884003" cy="2694715"/>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7409" y="3677405"/>
            <a:ext cx="3884003" cy="3128568"/>
          </a:xfrm>
          <a:prstGeom prst="rect">
            <a:avLst/>
          </a:prstGeom>
        </p:spPr>
      </p:pic>
      <p:sp>
        <p:nvSpPr>
          <p:cNvPr id="9" name="矩形 8"/>
          <p:cNvSpPr/>
          <p:nvPr/>
        </p:nvSpPr>
        <p:spPr>
          <a:xfrm>
            <a:off x="133384" y="4682315"/>
            <a:ext cx="6792606" cy="2123658"/>
          </a:xfrm>
          <a:prstGeom prst="rect">
            <a:avLst/>
          </a:prstGeom>
        </p:spPr>
        <p:txBody>
          <a:bodyPr wrap="square">
            <a:spAutoFit/>
          </a:bodyPr>
          <a:lstStyle/>
          <a:p>
            <a:pPr marL="342900" lvl="0" indent="-342900">
              <a:buFont typeface="Arial" panose="020B0604020202020204" pitchFamily="34" charset="0"/>
              <a:buChar char="•"/>
            </a:pPr>
            <a:r>
              <a:rPr lang="en-US" altLang="zh-CN" sz="2200" dirty="0">
                <a:latin typeface="Book Antiqua" panose="02040602050305030304" pitchFamily="18" charset="0"/>
                <a:ea typeface="Malgun Gothic Semilight" panose="020B0502040204020203" pitchFamily="34" charset="-122"/>
                <a:cs typeface="Times New Roman" panose="02020603050405020304" pitchFamily="18" charset="0"/>
              </a:rPr>
              <a:t>400events/year, much larger than </a:t>
            </a:r>
            <a:r>
              <a:rPr lang="en-US" altLang="zh-CN" sz="2200" dirty="0" smtClean="0">
                <a:latin typeface="Book Antiqua" panose="02040602050305030304" pitchFamily="18" charset="0"/>
                <a:ea typeface="Malgun Gothic Semilight" panose="020B0502040204020203" pitchFamily="34" charset="-122"/>
                <a:cs typeface="Times New Roman" panose="02020603050405020304" pitchFamily="18" charset="0"/>
              </a:rPr>
              <a:t>before</a:t>
            </a:r>
          </a:p>
          <a:p>
            <a:pPr marL="342900" lvl="0" indent="-342900">
              <a:buFont typeface="Arial" panose="020B0604020202020204" pitchFamily="34" charset="0"/>
              <a:buChar char="•"/>
            </a:pPr>
            <a:r>
              <a:rPr lang="en-US" altLang="zh-CN" sz="2200" dirty="0" smtClean="0">
                <a:latin typeface="Book Antiqua" panose="02040602050305030304" pitchFamily="18" charset="0"/>
                <a:ea typeface="Malgun Gothic Semilight" panose="020B0502040204020203" pitchFamily="34" charset="-122"/>
                <a:cs typeface="Times New Roman" panose="02020603050405020304" pitchFamily="18" charset="0"/>
              </a:rPr>
              <a:t>With </a:t>
            </a:r>
            <a:r>
              <a:rPr lang="en-US" altLang="zh-CN" sz="2200" dirty="0">
                <a:latin typeface="Book Antiqua" panose="02040602050305030304" pitchFamily="18" charset="0"/>
                <a:ea typeface="Malgun Gothic Semilight" panose="020B0502040204020203" pitchFamily="34" charset="-122"/>
                <a:cs typeface="Times New Roman" panose="02020603050405020304" pitchFamily="18" charset="0"/>
              </a:rPr>
              <a:t>10 </a:t>
            </a:r>
            <a:r>
              <a:rPr lang="en-US" altLang="zh-CN" sz="2200" dirty="0" smtClean="0">
                <a:latin typeface="Book Antiqua" panose="02040602050305030304" pitchFamily="18" charset="0"/>
                <a:ea typeface="Malgun Gothic Semilight" panose="020B0502040204020203" pitchFamily="34" charset="-122"/>
                <a:cs typeface="Times New Roman" panose="02020603050405020304" pitchFamily="18" charset="0"/>
              </a:rPr>
              <a:t>years:</a:t>
            </a:r>
            <a:r>
              <a:rPr lang="zh-CN" altLang="en-US" sz="2200" dirty="0" smtClean="0">
                <a:latin typeface="Book Antiqua" panose="02040602050305030304" pitchFamily="18" charset="0"/>
                <a:ea typeface="Malgun Gothic Semilight" panose="020B0502040204020203" pitchFamily="34" charset="-122"/>
                <a:cs typeface="Times New Roman" panose="02020603050405020304" pitchFamily="18" charset="0"/>
              </a:rPr>
              <a:t> </a:t>
            </a:r>
            <a:r>
              <a:rPr lang="en-US" altLang="zh-CN" sz="2200" dirty="0">
                <a:latin typeface="Book Antiqua" panose="02040602050305030304" pitchFamily="18" charset="0"/>
                <a:ea typeface="Malgun Gothic Semilight" panose="020B0502040204020203" pitchFamily="34" charset="-122"/>
                <a:cs typeface="Times New Roman" panose="02020603050405020304" pitchFamily="18" charset="0"/>
              </a:rPr>
              <a:t>total uncertainty reach 5%</a:t>
            </a:r>
            <a:r>
              <a:rPr lang="zh-CN" altLang="en-US" sz="2200" dirty="0">
                <a:latin typeface="Book Antiqua" panose="02040602050305030304" pitchFamily="18" charset="0"/>
                <a:ea typeface="Malgun Gothic Semilight" panose="020B0502040204020203" pitchFamily="34" charset="-122"/>
                <a:cs typeface="Times New Roman" panose="02020603050405020304" pitchFamily="18" charset="0"/>
              </a:rPr>
              <a:t>（</a:t>
            </a:r>
            <a:r>
              <a:rPr lang="en-US" altLang="zh-CN" sz="2200" dirty="0" smtClean="0">
                <a:latin typeface="Book Antiqua" panose="02040602050305030304" pitchFamily="18" charset="0"/>
                <a:ea typeface="Malgun Gothic Semilight" panose="020B0502040204020203" pitchFamily="34" charset="-122"/>
                <a:cs typeface="Times New Roman" panose="02020603050405020304" pitchFamily="18" charset="0"/>
              </a:rPr>
              <a:t>2TNU</a:t>
            </a:r>
            <a:endParaRPr lang="en-US" altLang="zh-CN" sz="2200" dirty="0">
              <a:latin typeface="Book Antiqua" panose="02040602050305030304" pitchFamily="18" charset="0"/>
              <a:ea typeface="Malgun Gothic Semilight" panose="020B0502040204020203" pitchFamily="34" charset="-122"/>
              <a:cs typeface="Times New Roman" panose="02020603050405020304" pitchFamily="18" charset="0"/>
            </a:endParaRPr>
          </a:p>
          <a:p>
            <a:pPr marL="342900" lvl="0" indent="-342900">
              <a:buFont typeface="Arial" panose="020B0604020202020204" pitchFamily="34" charset="0"/>
              <a:buChar char="•"/>
            </a:pPr>
            <a:r>
              <a:rPr lang="en-US" altLang="zh-CN" sz="2200" dirty="0" smtClean="0">
                <a:latin typeface="Book Antiqua" panose="02040602050305030304" pitchFamily="18" charset="0"/>
                <a:ea typeface="Malgun Gothic Semilight" panose="020B0502040204020203" pitchFamily="34" charset="-122"/>
                <a:cs typeface="Times New Roman" panose="02020603050405020304" pitchFamily="18" charset="0"/>
              </a:rPr>
              <a:t>Comparison of the global reference model (18% crust) and a benchmark accuracy of the local model(8% crust)</a:t>
            </a:r>
          </a:p>
          <a:p>
            <a:pPr marL="342900" lvl="0" indent="-342900">
              <a:buFont typeface="Arial" panose="020B0604020202020204" pitchFamily="34" charset="0"/>
              <a:buChar char="•"/>
            </a:pPr>
            <a:r>
              <a:rPr lang="en-US" altLang="zh-CN" sz="2200" dirty="0">
                <a:latin typeface="Book Antiqua" panose="02040602050305030304" pitchFamily="18" charset="0"/>
                <a:ea typeface="Malgun Gothic Semilight" panose="020B0502040204020203" pitchFamily="34" charset="-122"/>
                <a:cs typeface="Times New Roman" panose="02020603050405020304" pitchFamily="18" charset="0"/>
              </a:rPr>
              <a:t>3</a:t>
            </a:r>
            <a:r>
              <a:rPr lang="en-US" altLang="zh-CN" sz="2200" dirty="0" smtClean="0">
                <a:latin typeface="Book Antiqua" panose="02040602050305030304" pitchFamily="18" charset="0"/>
                <a:ea typeface="Malgun Gothic Semilight" panose="020B0502040204020203" pitchFamily="34" charset="-122"/>
                <a:cs typeface="Times New Roman" panose="02020603050405020304" pitchFamily="18" charset="0"/>
              </a:rPr>
              <a:t>D local crust model </a:t>
            </a:r>
            <a:r>
              <a:rPr lang="en-US" altLang="zh-CN" sz="2200" dirty="0" smtClean="0">
                <a:latin typeface="Book Antiqua" panose="02040602050305030304" pitchFamily="18" charset="0"/>
                <a:ea typeface="Malgun Gothic Semilight" panose="020B0502040204020203" pitchFamily="34" charset="-122"/>
                <a:cs typeface="Times New Roman" panose="02020603050405020304" pitchFamily="18" charset="0"/>
              </a:rPr>
              <a:t>is built.</a:t>
            </a:r>
            <a:endParaRPr lang="en-US" altLang="zh-CN" sz="2200" dirty="0">
              <a:latin typeface="Book Antiqua" panose="02040602050305030304" pitchFamily="18" charset="0"/>
              <a:ea typeface="Malgun Gothic Semilight" panose="020B0502040204020203" pitchFamily="34" charset="-122"/>
              <a:cs typeface="Times New Roman" panose="02020603050405020304" pitchFamily="18" charset="0"/>
            </a:endParaRPr>
          </a:p>
        </p:txBody>
      </p:sp>
      <p:sp>
        <p:nvSpPr>
          <p:cNvPr id="4" name="矩形 3"/>
          <p:cNvSpPr/>
          <p:nvPr/>
        </p:nvSpPr>
        <p:spPr>
          <a:xfrm>
            <a:off x="8610600" y="528860"/>
            <a:ext cx="2916183" cy="338554"/>
          </a:xfrm>
          <a:prstGeom prst="rect">
            <a:avLst/>
          </a:prstGeom>
        </p:spPr>
        <p:txBody>
          <a:bodyPr wrap="none">
            <a:spAutoFit/>
          </a:bodyPr>
          <a:lstStyle/>
          <a:p>
            <a:pPr lvl="0"/>
            <a:r>
              <a:rPr lang="en-US" altLang="zh-CN" sz="1600" i="1" dirty="0" smtClean="0">
                <a:latin typeface="Times New Roman" panose="02020603050405020304" pitchFamily="18" charset="0"/>
                <a:ea typeface="Malgun Gothic Semilight" panose="020B0502040204020203" pitchFamily="34" charset="-122"/>
                <a:cs typeface="Times New Roman" panose="02020603050405020304" pitchFamily="18" charset="0"/>
              </a:rPr>
              <a:t>R. Han et </a:t>
            </a:r>
            <a:r>
              <a:rPr lang="en-US" altLang="zh-CN" sz="1600" i="1" dirty="0">
                <a:latin typeface="Times New Roman" panose="02020603050405020304" pitchFamily="18" charset="0"/>
                <a:ea typeface="Malgun Gothic Semilight" panose="020B0502040204020203" pitchFamily="34" charset="-122"/>
                <a:cs typeface="Times New Roman" panose="02020603050405020304" pitchFamily="18" charset="0"/>
              </a:rPr>
              <a:t>al. </a:t>
            </a:r>
            <a:r>
              <a:rPr lang="en-US" altLang="zh-CN" sz="1600" i="1" dirty="0" err="1">
                <a:latin typeface="Times New Roman" panose="02020603050405020304" pitchFamily="18" charset="0"/>
                <a:ea typeface="Malgun Gothic Semilight" panose="020B0502040204020203" pitchFamily="34" charset="-122"/>
                <a:cs typeface="Times New Roman" panose="02020603050405020304" pitchFamily="18" charset="0"/>
              </a:rPr>
              <a:t>Chin.Phys.C</a:t>
            </a:r>
            <a:r>
              <a:rPr lang="en-US" altLang="zh-CN" sz="1600" i="1" dirty="0">
                <a:latin typeface="Times New Roman" panose="02020603050405020304" pitchFamily="18" charset="0"/>
                <a:ea typeface="Malgun Gothic Semilight" panose="020B0502040204020203" pitchFamily="34" charset="-122"/>
                <a:cs typeface="Times New Roman" panose="02020603050405020304" pitchFamily="18" charset="0"/>
              </a:rPr>
              <a:t>(2016) </a:t>
            </a:r>
            <a:endParaRPr lang="zh-CN" altLang="en-US" sz="1600" i="1" dirty="0">
              <a:latin typeface="Times New Roman" panose="02020603050405020304" pitchFamily="18" charset="0"/>
              <a:cs typeface="Times New Roman" panose="02020603050405020304" pitchFamily="18" charset="0"/>
            </a:endParaRPr>
          </a:p>
        </p:txBody>
      </p:sp>
      <p:sp>
        <p:nvSpPr>
          <p:cNvPr id="5" name="灯片编号占位符 4"/>
          <p:cNvSpPr>
            <a:spLocks noGrp="1"/>
          </p:cNvSpPr>
          <p:nvPr>
            <p:ph type="sldNum" sz="quarter" idx="12"/>
          </p:nvPr>
        </p:nvSpPr>
        <p:spPr/>
        <p:txBody>
          <a:bodyPr/>
          <a:lstStyle/>
          <a:p>
            <a:fld id="{E3E6B2B1-2FB7-49E7-80AD-425DC1BBC35C}" type="slidenum">
              <a:rPr lang="zh-CN" altLang="en-US" smtClean="0"/>
              <a:t>23</a:t>
            </a:fld>
            <a:endParaRPr lang="zh-CN" altLang="en-US"/>
          </a:p>
        </p:txBody>
      </p:sp>
    </p:spTree>
    <p:extLst>
      <p:ext uri="{BB962C8B-B14F-4D97-AF65-F5344CB8AC3E}">
        <p14:creationId xmlns:p14="http://schemas.microsoft.com/office/powerpoint/2010/main" val="2365960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10515600" cy="1325563"/>
          </a:xfrm>
        </p:spPr>
        <p:txBody>
          <a:bodyPr>
            <a:normAutofit/>
          </a:bodyPr>
          <a:lstStyle/>
          <a:p>
            <a:r>
              <a:rPr lang="en-US" altLang="zh-CN" b="1" dirty="0">
                <a:solidFill>
                  <a:srgbClr val="333399"/>
                </a:solidFill>
                <a:latin typeface="Centaur" panose="02030504050205020304" pitchFamily="18" charset="0"/>
              </a:rPr>
              <a:t>Atmospheric Neutrinos</a:t>
            </a:r>
            <a:endParaRPr lang="zh-CN" altLang="en-US" b="1" dirty="0">
              <a:solidFill>
                <a:srgbClr val="333399"/>
              </a:solidFill>
              <a:latin typeface="Centaur" panose="02030504050205020304" pitchFamily="18" charset="0"/>
            </a:endParaRPr>
          </a:p>
        </p:txBody>
      </p:sp>
      <p:sp>
        <p:nvSpPr>
          <p:cNvPr id="3" name="内容占位符 2"/>
          <p:cNvSpPr>
            <a:spLocks noGrp="1"/>
          </p:cNvSpPr>
          <p:nvPr>
            <p:ph idx="1"/>
          </p:nvPr>
        </p:nvSpPr>
        <p:spPr>
          <a:xfrm>
            <a:off x="467810" y="1325563"/>
            <a:ext cx="10515600" cy="4351338"/>
          </a:xfrm>
        </p:spPr>
        <p:txBody>
          <a:bodyPr>
            <a:normAutofit/>
          </a:bodyPr>
          <a:lstStyle/>
          <a:p>
            <a:r>
              <a:rPr lang="en-US" altLang="zh-CN" sz="2400" dirty="0">
                <a:latin typeface="Book Antiqua" panose="02040602050305030304" pitchFamily="18" charset="0"/>
              </a:rPr>
              <a:t> </a:t>
            </a:r>
            <a:r>
              <a:rPr lang="en-US" altLang="zh-CN" sz="2400" dirty="0">
                <a:latin typeface="Book Antiqua" panose="02040602050305030304" pitchFamily="18" charset="0"/>
                <a:cs typeface="Times New Roman" panose="02020603050405020304" pitchFamily="18" charset="0"/>
              </a:rPr>
              <a:t>Atmospheric neutrinos are a very important neutrino source to study the neutrino oscillation physics.</a:t>
            </a:r>
          </a:p>
          <a:p>
            <a:r>
              <a:rPr lang="en-US" altLang="zh-CN" sz="2400" dirty="0" smtClean="0">
                <a:latin typeface="Book Antiqua" panose="02040602050305030304" pitchFamily="18" charset="0"/>
                <a:cs typeface="Times New Roman" panose="02020603050405020304" pitchFamily="18" charset="0"/>
              </a:rPr>
              <a:t>The </a:t>
            </a:r>
            <a:r>
              <a:rPr lang="en-US" altLang="zh-CN" sz="2400" dirty="0">
                <a:latin typeface="Book Antiqua" panose="02040602050305030304" pitchFamily="18" charset="0"/>
                <a:cs typeface="Times New Roman" panose="02020603050405020304" pitchFamily="18" charset="0"/>
              </a:rPr>
              <a:t>JUNO central detector has a very low energy threshold and can measure atmospheric </a:t>
            </a:r>
            <a:r>
              <a:rPr lang="en-US" altLang="zh-CN" sz="2400" dirty="0" smtClean="0">
                <a:latin typeface="Book Antiqua" panose="02040602050305030304" pitchFamily="18" charset="0"/>
                <a:cs typeface="Times New Roman" panose="02020603050405020304" pitchFamily="18" charset="0"/>
              </a:rPr>
              <a:t>neutrinos </a:t>
            </a:r>
            <a:r>
              <a:rPr lang="en-US" altLang="zh-CN" sz="2400" dirty="0">
                <a:latin typeface="Book Antiqua" panose="02040602050305030304" pitchFamily="18" charset="0"/>
                <a:cs typeface="Times New Roman" panose="02020603050405020304" pitchFamily="18" charset="0"/>
              </a:rPr>
              <a:t>with excellent energy resolution.</a:t>
            </a:r>
            <a:endParaRPr lang="zh-CN" altLang="en-US" sz="2400" dirty="0">
              <a:latin typeface="Book Antiqua" panose="02040602050305030304" pitchFamily="18" charset="0"/>
              <a:cs typeface="Times New Roman" panose="02020603050405020304" pitchFamily="18" charset="0"/>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55144"/>
            <a:ext cx="4004446" cy="3005241"/>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6828" y="3193926"/>
            <a:ext cx="7631742" cy="2822699"/>
          </a:xfrm>
          <a:prstGeom prst="rect">
            <a:avLst/>
          </a:prstGeom>
        </p:spPr>
      </p:pic>
      <p:sp>
        <p:nvSpPr>
          <p:cNvPr id="6" name="灯片编号占位符 5"/>
          <p:cNvSpPr>
            <a:spLocks noGrp="1"/>
          </p:cNvSpPr>
          <p:nvPr>
            <p:ph type="sldNum" sz="quarter" idx="12"/>
          </p:nvPr>
        </p:nvSpPr>
        <p:spPr/>
        <p:txBody>
          <a:bodyPr/>
          <a:lstStyle/>
          <a:p>
            <a:fld id="{E3E6B2B1-2FB7-49E7-80AD-425DC1BBC35C}" type="slidenum">
              <a:rPr lang="zh-CN" altLang="en-US" smtClean="0"/>
              <a:t>24</a:t>
            </a:fld>
            <a:endParaRPr lang="zh-CN" altLang="en-US"/>
          </a:p>
        </p:txBody>
      </p:sp>
    </p:spTree>
    <p:extLst>
      <p:ext uri="{BB962C8B-B14F-4D97-AF65-F5344CB8AC3E}">
        <p14:creationId xmlns:p14="http://schemas.microsoft.com/office/powerpoint/2010/main" val="12678583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10515600" cy="1325563"/>
          </a:xfrm>
        </p:spPr>
        <p:txBody>
          <a:bodyPr>
            <a:normAutofit fontScale="90000"/>
          </a:bodyPr>
          <a:lstStyle/>
          <a:p>
            <a:r>
              <a:rPr lang="en-US" altLang="zh-CN" b="1" dirty="0" smtClean="0">
                <a:solidFill>
                  <a:srgbClr val="0000CC"/>
                </a:solidFill>
                <a:latin typeface="Calibri" panose="020F0502020204030204" pitchFamily="34" charset="0"/>
                <a:cs typeface="Calibri" panose="020F0502020204030204" pitchFamily="34" charset="0"/>
              </a:rPr>
              <a:t/>
            </a:r>
            <a:br>
              <a:rPr lang="en-US" altLang="zh-CN" b="1" dirty="0" smtClean="0">
                <a:solidFill>
                  <a:srgbClr val="0000CC"/>
                </a:solidFill>
                <a:latin typeface="Calibri" panose="020F0502020204030204" pitchFamily="34" charset="0"/>
                <a:cs typeface="Calibri" panose="020F0502020204030204" pitchFamily="34" charset="0"/>
              </a:rPr>
            </a:br>
            <a:r>
              <a:rPr lang="en-US" altLang="zh-CN" sz="4900" b="1" dirty="0">
                <a:solidFill>
                  <a:srgbClr val="333399"/>
                </a:solidFill>
                <a:latin typeface="Centaur" panose="02030504050205020304" pitchFamily="18" charset="0"/>
              </a:rPr>
              <a:t>Sterile Neutrinos</a:t>
            </a:r>
            <a:br>
              <a:rPr lang="en-US" altLang="zh-CN" sz="4900" b="1" dirty="0">
                <a:solidFill>
                  <a:srgbClr val="333399"/>
                </a:solidFill>
                <a:latin typeface="Centaur" panose="02030504050205020304" pitchFamily="18" charset="0"/>
              </a:rPr>
            </a:br>
            <a:endParaRPr lang="zh-CN" altLang="en-US" sz="4900" b="1" dirty="0">
              <a:solidFill>
                <a:srgbClr val="333399"/>
              </a:solidFill>
              <a:latin typeface="Centaur" panose="02030504050205020304" pitchFamily="18" charset="0"/>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59" y="4100313"/>
            <a:ext cx="8576841" cy="2082443"/>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438" y="2806613"/>
            <a:ext cx="3193918" cy="3462940"/>
          </a:xfrm>
          <a:prstGeom prst="rect">
            <a:avLst/>
          </a:prstGeom>
        </p:spPr>
      </p:pic>
      <p:sp>
        <p:nvSpPr>
          <p:cNvPr id="8" name="矩形 7"/>
          <p:cNvSpPr/>
          <p:nvPr/>
        </p:nvSpPr>
        <p:spPr>
          <a:xfrm>
            <a:off x="145649" y="869823"/>
            <a:ext cx="11212009" cy="1015663"/>
          </a:xfrm>
          <a:prstGeom prst="rect">
            <a:avLst/>
          </a:prstGeom>
        </p:spPr>
        <p:txBody>
          <a:bodyPr wrap="square">
            <a:spAutoFit/>
          </a:bodyPr>
          <a:lstStyle/>
          <a:p>
            <a:pPr marL="342900" indent="-342900">
              <a:buFont typeface="Wingdings" panose="05000000000000000000" pitchFamily="2" charset="2"/>
              <a:buChar char="Ø"/>
            </a:pPr>
            <a:r>
              <a:rPr lang="en-US" altLang="zh-CN" sz="2000" kern="0" dirty="0">
                <a:latin typeface="Book Antiqua" panose="02040602050305030304" pitchFamily="18" charset="0"/>
                <a:cs typeface="Times New Roman" panose="02020603050405020304" pitchFamily="18" charset="0"/>
              </a:rPr>
              <a:t>Sterile neutrinos are gauge singlets of the Standard Model. They do not participate in standard weak interactions but couple to the active neutrinos through non-zero mixing between active and sterile flavors.</a:t>
            </a:r>
            <a:endParaRPr lang="zh-CN" altLang="en-US" sz="2000" dirty="0">
              <a:latin typeface="Book Antiqua" panose="02040602050305030304" pitchFamily="18" charset="0"/>
              <a:cs typeface="Times New Roman" panose="02020603050405020304" pitchFamily="18" charset="0"/>
            </a:endParaRPr>
          </a:p>
        </p:txBody>
      </p:sp>
      <p:sp>
        <p:nvSpPr>
          <p:cNvPr id="9" name="矩形 8"/>
          <p:cNvSpPr/>
          <p:nvPr/>
        </p:nvSpPr>
        <p:spPr>
          <a:xfrm>
            <a:off x="145649" y="1820095"/>
            <a:ext cx="11208151" cy="1015663"/>
          </a:xfrm>
          <a:prstGeom prst="rect">
            <a:avLst/>
          </a:prstGeom>
        </p:spPr>
        <p:txBody>
          <a:bodyPr wrap="square">
            <a:spAutoFit/>
          </a:bodyPr>
          <a:lstStyle/>
          <a:p>
            <a:pPr marL="342900" indent="-342900">
              <a:buFont typeface="Wingdings" panose="05000000000000000000" pitchFamily="2" charset="2"/>
              <a:buChar char="Ø"/>
            </a:pPr>
            <a:r>
              <a:rPr lang="en-US" altLang="zh-CN" sz="2000" dirty="0" smtClean="0">
                <a:latin typeface="Book Antiqua" panose="02040602050305030304" pitchFamily="18" charset="0"/>
                <a:cs typeface="Times New Roman" panose="02020603050405020304" pitchFamily="18" charset="0"/>
              </a:rPr>
              <a:t>The diameter </a:t>
            </a:r>
            <a:r>
              <a:rPr lang="en-US" altLang="zh-CN" sz="2000" dirty="0">
                <a:latin typeface="Book Antiqua" panose="02040602050305030304" pitchFamily="18" charset="0"/>
                <a:cs typeface="Times New Roman" panose="02020603050405020304" pitchFamily="18" charset="0"/>
              </a:rPr>
              <a:t>of the JUNO central detector will be around 35 meters, which is perfectly suitable for </a:t>
            </a:r>
            <a:r>
              <a:rPr lang="en-US" altLang="zh-CN" sz="2000" dirty="0" smtClean="0">
                <a:latin typeface="Book Antiqua" panose="02040602050305030304" pitchFamily="18" charset="0"/>
                <a:cs typeface="Times New Roman" panose="02020603050405020304" pitchFamily="18" charset="0"/>
              </a:rPr>
              <a:t>a short-baseline </a:t>
            </a:r>
            <a:r>
              <a:rPr lang="en-US" altLang="zh-CN" sz="2000" dirty="0">
                <a:latin typeface="Book Antiqua" panose="02040602050305030304" pitchFamily="18" charset="0"/>
                <a:cs typeface="Times New Roman" panose="02020603050405020304" pitchFamily="18" charset="0"/>
              </a:rPr>
              <a:t>oscillation experiment with a radioactive neutrino source sensitive to eV-scale </a:t>
            </a:r>
            <a:r>
              <a:rPr lang="en-US" altLang="zh-CN" sz="2000" dirty="0" smtClean="0">
                <a:latin typeface="Book Antiqua" panose="02040602050305030304" pitchFamily="18" charset="0"/>
                <a:cs typeface="Times New Roman" panose="02020603050405020304" pitchFamily="18" charset="0"/>
              </a:rPr>
              <a:t>sterile neutrinos.</a:t>
            </a:r>
            <a:endParaRPr lang="en-US" altLang="zh-CN" sz="2000" dirty="0">
              <a:latin typeface="Book Antiqua" panose="02040602050305030304" pitchFamily="18" charset="0"/>
              <a:cs typeface="Times New Roman" panose="02020603050405020304" pitchFamily="18" charset="0"/>
            </a:endParaRPr>
          </a:p>
        </p:txBody>
      </p:sp>
      <p:sp>
        <p:nvSpPr>
          <p:cNvPr id="10" name="矩形 9"/>
          <p:cNvSpPr/>
          <p:nvPr/>
        </p:nvSpPr>
        <p:spPr>
          <a:xfrm>
            <a:off x="145649" y="2879157"/>
            <a:ext cx="8136038" cy="1323439"/>
          </a:xfrm>
          <a:prstGeom prst="rect">
            <a:avLst/>
          </a:prstGeom>
        </p:spPr>
        <p:txBody>
          <a:bodyPr wrap="square">
            <a:spAutoFit/>
          </a:bodyPr>
          <a:lstStyle/>
          <a:p>
            <a:pPr marL="342900" indent="-342900">
              <a:buFont typeface="Wingdings" panose="05000000000000000000" pitchFamily="2" charset="2"/>
              <a:buChar char="Ø"/>
            </a:pPr>
            <a:r>
              <a:rPr lang="en-US" altLang="zh-CN" sz="2000" dirty="0">
                <a:latin typeface="Book Antiqua" panose="02040602050305030304" pitchFamily="18" charset="0"/>
                <a:cs typeface="Times New Roman" panose="02020603050405020304" pitchFamily="18" charset="0"/>
              </a:rPr>
              <a:t>Sensitivity </a:t>
            </a:r>
            <a:r>
              <a:rPr lang="en-US" altLang="zh-CN" sz="2000" dirty="0" smtClean="0">
                <a:latin typeface="Book Antiqua" panose="02040602050305030304" pitchFamily="18" charset="0"/>
                <a:cs typeface="Times New Roman" panose="02020603050405020304" pitchFamily="18" charset="0"/>
              </a:rPr>
              <a:t>search </a:t>
            </a:r>
            <a:r>
              <a:rPr lang="en-US" altLang="zh-CN" sz="2000" dirty="0">
                <a:latin typeface="Book Antiqua" panose="02040602050305030304" pitchFamily="18" charset="0"/>
                <a:cs typeface="Times New Roman" panose="02020603050405020304" pitchFamily="18" charset="0"/>
              </a:rPr>
              <a:t>at </a:t>
            </a:r>
            <a:r>
              <a:rPr lang="en-US" altLang="zh-CN" sz="2000" dirty="0" smtClean="0">
                <a:latin typeface="Book Antiqua" panose="02040602050305030304" pitchFamily="18" charset="0"/>
                <a:cs typeface="Times New Roman" panose="02020603050405020304" pitchFamily="18" charset="0"/>
              </a:rPr>
              <a:t>JUNO, assuming </a:t>
            </a:r>
            <a:r>
              <a:rPr lang="en-US" altLang="zh-CN" sz="2000" dirty="0">
                <a:latin typeface="Book Antiqua" panose="02040602050305030304" pitchFamily="18" charset="0"/>
                <a:cs typeface="Times New Roman" panose="02020603050405020304" pitchFamily="18" charset="0"/>
              </a:rPr>
              <a:t>a 50 </a:t>
            </a:r>
            <a:r>
              <a:rPr lang="en-US" altLang="zh-CN" sz="2000" dirty="0" err="1">
                <a:latin typeface="Book Antiqua" panose="02040602050305030304" pitchFamily="18" charset="0"/>
                <a:cs typeface="Times New Roman" panose="02020603050405020304" pitchFamily="18" charset="0"/>
              </a:rPr>
              <a:t>kCi</a:t>
            </a:r>
            <a:r>
              <a:rPr lang="en-US" altLang="zh-CN" sz="2000" dirty="0">
                <a:latin typeface="Book Antiqua" panose="02040602050305030304" pitchFamily="18" charset="0"/>
                <a:cs typeface="Times New Roman" panose="02020603050405020304" pitchFamily="18" charset="0"/>
              </a:rPr>
              <a:t> </a:t>
            </a:r>
            <a:r>
              <a:rPr lang="en-US" altLang="zh-CN" sz="2000" baseline="30000" dirty="0" smtClean="0">
                <a:latin typeface="Book Antiqua" panose="02040602050305030304" pitchFamily="18" charset="0"/>
                <a:cs typeface="Times New Roman" panose="02020603050405020304" pitchFamily="18" charset="0"/>
              </a:rPr>
              <a:t>144</a:t>
            </a:r>
            <a:r>
              <a:rPr lang="en-US" altLang="zh-CN" sz="2000" dirty="0" smtClean="0">
                <a:latin typeface="Book Antiqua" panose="02040602050305030304" pitchFamily="18" charset="0"/>
                <a:cs typeface="Times New Roman" panose="02020603050405020304" pitchFamily="18" charset="0"/>
              </a:rPr>
              <a:t>Ce </a:t>
            </a:r>
            <a:r>
              <a:rPr lang="en-US" altLang="zh-CN" sz="2000" dirty="0">
                <a:latin typeface="Book Antiqua" panose="02040602050305030304" pitchFamily="18" charset="0"/>
                <a:cs typeface="Times New Roman" panose="02020603050405020304" pitchFamily="18" charset="0"/>
              </a:rPr>
              <a:t>source at the detector center, with 450 days of </a:t>
            </a:r>
            <a:r>
              <a:rPr lang="en-US" altLang="zh-CN" sz="2000" dirty="0" smtClean="0">
                <a:latin typeface="Book Antiqua" panose="02040602050305030304" pitchFamily="18" charset="0"/>
                <a:cs typeface="Times New Roman" panose="02020603050405020304" pitchFamily="18" charset="0"/>
              </a:rPr>
              <a:t>data-taking. show </a:t>
            </a:r>
            <a:r>
              <a:rPr lang="en-US" altLang="zh-CN" sz="2000" dirty="0">
                <a:latin typeface="Book Antiqua" panose="02040602050305030304" pitchFamily="18" charset="0"/>
                <a:cs typeface="Times New Roman" panose="02020603050405020304" pitchFamily="18" charset="0"/>
              </a:rPr>
              <a:t>the 90, 95 and 99% confidence levels including the reactor antineutrino background.</a:t>
            </a:r>
            <a:endParaRPr lang="zh-CN" altLang="en-US" sz="2000" dirty="0">
              <a:latin typeface="Book Antiqua" panose="02040602050305030304" pitchFamily="18" charset="0"/>
              <a:cs typeface="Times New Roman" panose="02020603050405020304" pitchFamily="18" charset="0"/>
            </a:endParaRPr>
          </a:p>
        </p:txBody>
      </p:sp>
      <p:sp>
        <p:nvSpPr>
          <p:cNvPr id="3" name="灯片编号占位符 2"/>
          <p:cNvSpPr>
            <a:spLocks noGrp="1"/>
          </p:cNvSpPr>
          <p:nvPr>
            <p:ph type="sldNum" sz="quarter" idx="12"/>
          </p:nvPr>
        </p:nvSpPr>
        <p:spPr/>
        <p:txBody>
          <a:bodyPr/>
          <a:lstStyle/>
          <a:p>
            <a:fld id="{E3E6B2B1-2FB7-49E7-80AD-425DC1BBC35C}" type="slidenum">
              <a:rPr lang="zh-CN" altLang="en-US" smtClean="0"/>
              <a:t>25</a:t>
            </a:fld>
            <a:endParaRPr lang="zh-CN" altLang="en-US"/>
          </a:p>
        </p:txBody>
      </p:sp>
    </p:spTree>
    <p:extLst>
      <p:ext uri="{BB962C8B-B14F-4D97-AF65-F5344CB8AC3E}">
        <p14:creationId xmlns:p14="http://schemas.microsoft.com/office/powerpoint/2010/main" val="1519072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10515600" cy="1325563"/>
          </a:xfrm>
        </p:spPr>
        <p:txBody>
          <a:bodyPr>
            <a:normAutofit/>
          </a:bodyPr>
          <a:lstStyle/>
          <a:p>
            <a:r>
              <a:rPr lang="en-US" altLang="zh-CN" b="1" dirty="0">
                <a:solidFill>
                  <a:srgbClr val="333399"/>
                </a:solidFill>
                <a:latin typeface="Centaur" panose="02030504050205020304" pitchFamily="18" charset="0"/>
              </a:rPr>
              <a:t>Exotic searches</a:t>
            </a:r>
            <a:endParaRPr lang="zh-CN" altLang="en-US" b="1" dirty="0">
              <a:solidFill>
                <a:srgbClr val="333399"/>
              </a:solidFill>
              <a:latin typeface="Centaur" panose="02030504050205020304" pitchFamily="18" charset="0"/>
            </a:endParaRPr>
          </a:p>
        </p:txBody>
      </p:sp>
      <p:sp>
        <p:nvSpPr>
          <p:cNvPr id="3" name="内容占位符 2"/>
          <p:cNvSpPr>
            <a:spLocks noGrp="1"/>
          </p:cNvSpPr>
          <p:nvPr>
            <p:ph idx="1"/>
          </p:nvPr>
        </p:nvSpPr>
        <p:spPr>
          <a:xfrm>
            <a:off x="205178" y="1127667"/>
            <a:ext cx="10515600" cy="2271744"/>
          </a:xfrm>
        </p:spPr>
        <p:txBody>
          <a:bodyPr>
            <a:noAutofit/>
          </a:bodyPr>
          <a:lstStyle/>
          <a:p>
            <a:pPr>
              <a:buFont typeface="Wingdings" panose="05000000000000000000" pitchFamily="2" charset="2"/>
              <a:buChar char="Ø"/>
            </a:pPr>
            <a:r>
              <a:rPr lang="en-US" altLang="zh-CN" sz="2400" dirty="0" smtClean="0">
                <a:latin typeface="Book Antiqua" panose="02040602050305030304" pitchFamily="18" charset="0"/>
                <a:cs typeface="Times New Roman" panose="02020603050405020304" pitchFamily="18" charset="0"/>
              </a:rPr>
              <a:t> Indirect dark matter search </a:t>
            </a:r>
          </a:p>
          <a:p>
            <a:pPr>
              <a:buFont typeface="Wingdings" panose="05000000000000000000" pitchFamily="2" charset="2"/>
              <a:buChar char="Ø"/>
            </a:pPr>
            <a:r>
              <a:rPr lang="en-US" altLang="zh-CN" sz="2400" dirty="0" smtClean="0">
                <a:latin typeface="Book Antiqua" panose="02040602050305030304" pitchFamily="18" charset="0"/>
                <a:cs typeface="Times New Roman" panose="02020603050405020304" pitchFamily="18" charset="0"/>
              </a:rPr>
              <a:t>Nucleon </a:t>
            </a:r>
            <a:r>
              <a:rPr lang="en-US" altLang="zh-CN" sz="2400" dirty="0">
                <a:latin typeface="Book Antiqua" panose="02040602050305030304" pitchFamily="18" charset="0"/>
                <a:cs typeface="Times New Roman" panose="02020603050405020304" pitchFamily="18" charset="0"/>
              </a:rPr>
              <a:t>decay </a:t>
            </a:r>
          </a:p>
          <a:p>
            <a:pPr>
              <a:buFont typeface="Wingdings" panose="05000000000000000000" pitchFamily="2" charset="2"/>
              <a:buChar char="Ø"/>
            </a:pPr>
            <a:r>
              <a:rPr lang="en-US" altLang="zh-CN" sz="2400" dirty="0" smtClean="0">
                <a:latin typeface="Book Antiqua" panose="02040602050305030304" pitchFamily="18" charset="0"/>
                <a:cs typeface="Times New Roman" panose="02020603050405020304" pitchFamily="18" charset="0"/>
              </a:rPr>
              <a:t>Non-standard </a:t>
            </a:r>
            <a:r>
              <a:rPr lang="en-US" altLang="zh-CN" sz="2400" dirty="0">
                <a:latin typeface="Book Antiqua" panose="02040602050305030304" pitchFamily="18" charset="0"/>
                <a:cs typeface="Times New Roman" panose="02020603050405020304" pitchFamily="18" charset="0"/>
              </a:rPr>
              <a:t>interaction </a:t>
            </a:r>
          </a:p>
          <a:p>
            <a:pPr>
              <a:buFont typeface="Wingdings" panose="05000000000000000000" pitchFamily="2" charset="2"/>
              <a:buChar char="Ø"/>
            </a:pPr>
            <a:r>
              <a:rPr lang="en-US" altLang="zh-CN" sz="2400" dirty="0" smtClean="0">
                <a:latin typeface="Book Antiqua" panose="02040602050305030304" pitchFamily="18" charset="0"/>
                <a:cs typeface="Times New Roman" panose="02020603050405020304" pitchFamily="18" charset="0"/>
              </a:rPr>
              <a:t>Test </a:t>
            </a:r>
            <a:r>
              <a:rPr lang="en-US" altLang="zh-CN" sz="2400" dirty="0" err="1">
                <a:latin typeface="Book Antiqua" panose="02040602050305030304" pitchFamily="18" charset="0"/>
                <a:cs typeface="Times New Roman" panose="02020603050405020304" pitchFamily="18" charset="0"/>
              </a:rPr>
              <a:t>unitarity</a:t>
            </a:r>
            <a:r>
              <a:rPr lang="en-US" altLang="zh-CN" sz="2400" dirty="0">
                <a:latin typeface="Book Antiqua" panose="02040602050305030304" pitchFamily="18" charset="0"/>
                <a:cs typeface="Times New Roman" panose="02020603050405020304" pitchFamily="18" charset="0"/>
              </a:rPr>
              <a:t> using absolute measurements </a:t>
            </a:r>
          </a:p>
          <a:p>
            <a:pPr>
              <a:buFont typeface="Wingdings" panose="05000000000000000000" pitchFamily="2" charset="2"/>
              <a:buChar char="Ø"/>
            </a:pPr>
            <a:r>
              <a:rPr lang="en-US" altLang="zh-CN" sz="2400" dirty="0" smtClean="0">
                <a:latin typeface="Book Antiqua" panose="02040602050305030304" pitchFamily="18" charset="0"/>
                <a:cs typeface="Times New Roman" panose="02020603050405020304" pitchFamily="18" charset="0"/>
              </a:rPr>
              <a:t>Other </a:t>
            </a:r>
            <a:r>
              <a:rPr lang="en-US" altLang="zh-CN" sz="2400" dirty="0">
                <a:latin typeface="Book Antiqua" panose="02040602050305030304" pitchFamily="18" charset="0"/>
                <a:cs typeface="Times New Roman" panose="02020603050405020304" pitchFamily="18" charset="0"/>
              </a:rPr>
              <a:t>probes of new physics </a:t>
            </a:r>
            <a:r>
              <a:rPr lang="en-US" altLang="zh-CN" sz="2400" b="1" dirty="0">
                <a:solidFill>
                  <a:srgbClr val="0000CC"/>
                </a:solidFill>
                <a:latin typeface="Book Antiqua" panose="02040602050305030304" pitchFamily="18" charset="0"/>
                <a:cs typeface="Times New Roman" panose="02020603050405020304" pitchFamily="18" charset="0"/>
              </a:rPr>
              <a:t/>
            </a:r>
            <a:br>
              <a:rPr lang="en-US" altLang="zh-CN" sz="2400" b="1" dirty="0">
                <a:solidFill>
                  <a:srgbClr val="0000CC"/>
                </a:solidFill>
                <a:latin typeface="Book Antiqua" panose="02040602050305030304" pitchFamily="18" charset="0"/>
                <a:cs typeface="Times New Roman" panose="02020603050405020304" pitchFamily="18" charset="0"/>
              </a:rPr>
            </a:br>
            <a:endParaRPr lang="en-US" altLang="zh-CN" sz="2400" dirty="0">
              <a:latin typeface="Book Antiqua" panose="02040602050305030304" pitchFamily="18" charset="0"/>
              <a:cs typeface="Times New Roman" panose="02020603050405020304" pitchFamily="18" charset="0"/>
            </a:endParaRPr>
          </a:p>
          <a:p>
            <a:pPr marL="0" indent="0">
              <a:buNone/>
            </a:pPr>
            <a:endParaRPr lang="en-US" altLang="zh-CN" sz="2400" dirty="0">
              <a:latin typeface="Book Antiqua" panose="02040602050305030304" pitchFamily="18" charset="0"/>
              <a:cs typeface="Times New Roman" panose="02020603050405020304" pitchFamily="18" charset="0"/>
            </a:endParaRPr>
          </a:p>
        </p:txBody>
      </p:sp>
      <p:sp>
        <p:nvSpPr>
          <p:cNvPr id="8" name="矩形 7"/>
          <p:cNvSpPr/>
          <p:nvPr/>
        </p:nvSpPr>
        <p:spPr>
          <a:xfrm>
            <a:off x="1271933" y="4779997"/>
            <a:ext cx="2699778" cy="523220"/>
          </a:xfrm>
          <a:prstGeom prst="rect">
            <a:avLst/>
          </a:prstGeom>
        </p:spPr>
        <p:txBody>
          <a:bodyPr wrap="none">
            <a:spAutoFit/>
          </a:bodyPr>
          <a:lstStyle/>
          <a:p>
            <a:r>
              <a:rPr lang="en-US" altLang="zh-CN" sz="2800" b="1" dirty="0">
                <a:solidFill>
                  <a:srgbClr val="FF0000"/>
                </a:solidFill>
                <a:latin typeface="Book Antiqua" panose="02040602050305030304" pitchFamily="18" charset="0"/>
                <a:cs typeface="Times New Roman" panose="02020603050405020304" pitchFamily="18" charset="0"/>
              </a:rPr>
              <a:t>Nucleon decay </a:t>
            </a:r>
          </a:p>
        </p:txBody>
      </p:sp>
      <p:cxnSp>
        <p:nvCxnSpPr>
          <p:cNvPr id="10" name="直接连接符 9"/>
          <p:cNvCxnSpPr/>
          <p:nvPr/>
        </p:nvCxnSpPr>
        <p:spPr>
          <a:xfrm>
            <a:off x="102589" y="3969058"/>
            <a:ext cx="8576841" cy="2582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9150" y="2899045"/>
            <a:ext cx="5886450" cy="3829050"/>
          </a:xfrm>
          <a:prstGeom prst="rect">
            <a:avLst/>
          </a:prstGeom>
        </p:spPr>
      </p:pic>
      <p:sp>
        <p:nvSpPr>
          <p:cNvPr id="4" name="灯片编号占位符 3"/>
          <p:cNvSpPr>
            <a:spLocks noGrp="1"/>
          </p:cNvSpPr>
          <p:nvPr>
            <p:ph type="sldNum" sz="quarter" idx="12"/>
          </p:nvPr>
        </p:nvSpPr>
        <p:spPr/>
        <p:txBody>
          <a:bodyPr/>
          <a:lstStyle/>
          <a:p>
            <a:fld id="{E3E6B2B1-2FB7-49E7-80AD-425DC1BBC35C}" type="slidenum">
              <a:rPr lang="zh-CN" altLang="en-US" smtClean="0"/>
              <a:t>26</a:t>
            </a:fld>
            <a:endParaRPr lang="zh-CN" altLang="en-US"/>
          </a:p>
        </p:txBody>
      </p:sp>
    </p:spTree>
    <p:extLst>
      <p:ext uri="{BB962C8B-B14F-4D97-AF65-F5344CB8AC3E}">
        <p14:creationId xmlns:p14="http://schemas.microsoft.com/office/powerpoint/2010/main" val="3480952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89696" y="693668"/>
            <a:ext cx="6996896" cy="965120"/>
          </a:xfrm>
        </p:spPr>
        <p:txBody>
          <a:bodyPr/>
          <a:lstStyle/>
          <a:p>
            <a:pPr marL="0" indent="0">
              <a:buNone/>
            </a:pPr>
            <a:r>
              <a:rPr lang="en-US" altLang="zh-CN" b="1" dirty="0" smtClean="0">
                <a:solidFill>
                  <a:srgbClr val="FF0000"/>
                </a:solidFill>
                <a:latin typeface="Times New Roman" panose="02020603050405020304" pitchFamily="18" charset="0"/>
                <a:cs typeface="Times New Roman" panose="02020603050405020304" pitchFamily="18" charset="0"/>
              </a:rPr>
              <a:t>    </a:t>
            </a:r>
            <a:r>
              <a:rPr lang="en-US" altLang="zh-CN" sz="4400" b="1" dirty="0">
                <a:solidFill>
                  <a:srgbClr val="333399"/>
                </a:solidFill>
                <a:latin typeface="Centaur" panose="02030504050205020304" pitchFamily="18" charset="0"/>
                <a:ea typeface="+mj-ea"/>
                <a:cs typeface="+mj-cs"/>
              </a:rPr>
              <a:t>Neutrinos from Dark </a:t>
            </a:r>
            <a:r>
              <a:rPr lang="en-US" altLang="zh-CN" sz="4400" b="1" dirty="0" smtClean="0">
                <a:solidFill>
                  <a:srgbClr val="333399"/>
                </a:solidFill>
                <a:latin typeface="Centaur" panose="02030504050205020304" pitchFamily="18" charset="0"/>
                <a:ea typeface="+mj-ea"/>
                <a:cs typeface="+mj-cs"/>
              </a:rPr>
              <a:t>Matter</a:t>
            </a:r>
            <a:endParaRPr lang="en-US" altLang="zh-CN" sz="4400" b="1" dirty="0">
              <a:solidFill>
                <a:srgbClr val="333399"/>
              </a:solidFill>
              <a:latin typeface="Centaur" panose="02030504050205020304" pitchFamily="18" charset="0"/>
              <a:ea typeface="+mj-ea"/>
              <a:cs typeface="+mj-cs"/>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999" y="2151169"/>
            <a:ext cx="5281245" cy="3999053"/>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5359" y="1559035"/>
            <a:ext cx="3501857" cy="2649478"/>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6472" y="4181724"/>
            <a:ext cx="3260744" cy="2624664"/>
          </a:xfrm>
          <a:prstGeom prst="rect">
            <a:avLst/>
          </a:prstGeom>
        </p:spPr>
      </p:pic>
      <p:sp>
        <p:nvSpPr>
          <p:cNvPr id="5" name="矩形 4"/>
          <p:cNvSpPr/>
          <p:nvPr/>
        </p:nvSpPr>
        <p:spPr>
          <a:xfrm>
            <a:off x="9271859" y="1289456"/>
            <a:ext cx="2895344" cy="369332"/>
          </a:xfrm>
          <a:prstGeom prst="rect">
            <a:avLst/>
          </a:prstGeom>
        </p:spPr>
        <p:txBody>
          <a:bodyPr wrap="none">
            <a:spAutoFit/>
          </a:bodyPr>
          <a:lstStyle/>
          <a:p>
            <a:r>
              <a:rPr lang="en-US" altLang="zh-CN" kern="0" dirty="0">
                <a:latin typeface="Book Antiqua" panose="02040602050305030304" pitchFamily="18" charset="0"/>
                <a:cs typeface="Times New Roman" panose="02020603050405020304" pitchFamily="18" charset="0"/>
              </a:rPr>
              <a:t>Non-standard Interactions</a:t>
            </a:r>
            <a:endParaRPr lang="zh-CN" altLang="zh-CN" sz="1400" kern="100" dirty="0">
              <a:latin typeface="Book Antiqua" panose="02040602050305030304" pitchFamily="18" charset="0"/>
              <a:cs typeface="Times New Roman" panose="02020603050405020304" pitchFamily="18" charset="0"/>
            </a:endParaRPr>
          </a:p>
        </p:txBody>
      </p:sp>
      <p:sp>
        <p:nvSpPr>
          <p:cNvPr id="8" name="灯片编号占位符 7"/>
          <p:cNvSpPr>
            <a:spLocks noGrp="1"/>
          </p:cNvSpPr>
          <p:nvPr>
            <p:ph type="sldNum" sz="quarter" idx="12"/>
          </p:nvPr>
        </p:nvSpPr>
        <p:spPr/>
        <p:txBody>
          <a:bodyPr/>
          <a:lstStyle/>
          <a:p>
            <a:fld id="{E3E6B2B1-2FB7-49E7-80AD-425DC1BBC35C}" type="slidenum">
              <a:rPr lang="zh-CN" altLang="en-US" smtClean="0"/>
              <a:t>27</a:t>
            </a:fld>
            <a:endParaRPr lang="zh-CN" altLang="en-US"/>
          </a:p>
        </p:txBody>
      </p:sp>
      <p:sp>
        <p:nvSpPr>
          <p:cNvPr id="2" name="矩形 1"/>
          <p:cNvSpPr/>
          <p:nvPr/>
        </p:nvSpPr>
        <p:spPr>
          <a:xfrm>
            <a:off x="8138774" y="648628"/>
            <a:ext cx="1598515" cy="769441"/>
          </a:xfrm>
          <a:prstGeom prst="rect">
            <a:avLst/>
          </a:prstGeom>
        </p:spPr>
        <p:txBody>
          <a:bodyPr wrap="none">
            <a:spAutoFit/>
          </a:bodyPr>
          <a:lstStyle/>
          <a:p>
            <a:r>
              <a:rPr lang="en-US" altLang="zh-CN" sz="4400" b="1" dirty="0">
                <a:solidFill>
                  <a:srgbClr val="333399"/>
                </a:solidFill>
                <a:latin typeface="Centaur" panose="02030504050205020304" pitchFamily="18" charset="0"/>
                <a:ea typeface="+mj-ea"/>
                <a:cs typeface="+mj-cs"/>
              </a:rPr>
              <a:t>Others</a:t>
            </a:r>
          </a:p>
        </p:txBody>
      </p:sp>
    </p:spTree>
    <p:extLst>
      <p:ext uri="{BB962C8B-B14F-4D97-AF65-F5344CB8AC3E}">
        <p14:creationId xmlns:p14="http://schemas.microsoft.com/office/powerpoint/2010/main" val="4131985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575" y="144028"/>
            <a:ext cx="7559675" cy="835823"/>
          </a:xfrm>
          <a:prstGeom prst="rect">
            <a:avLst/>
          </a:prstGeom>
        </p:spPr>
        <p:txBody>
          <a:bodyPr vert="horz" wrap="square" lIns="0" tIns="213123" rIns="0" bIns="0" rtlCol="0" anchor="ctr">
            <a:spAutoFit/>
          </a:bodyPr>
          <a:lstStyle/>
          <a:p>
            <a:r>
              <a:rPr lang="en-US" dirty="0" smtClean="0">
                <a:solidFill>
                  <a:srgbClr val="C00000"/>
                </a:solidFill>
              </a:rPr>
              <a:t> </a:t>
            </a:r>
            <a:r>
              <a:rPr b="1" dirty="0">
                <a:solidFill>
                  <a:srgbClr val="333399"/>
                </a:solidFill>
                <a:latin typeface="Centaur" panose="02030504050205020304" pitchFamily="18" charset="0"/>
              </a:rPr>
              <a:t>Milestones &amp; Schedule</a:t>
            </a:r>
          </a:p>
        </p:txBody>
      </p:sp>
      <p:sp>
        <p:nvSpPr>
          <p:cNvPr id="3" name="object 3"/>
          <p:cNvSpPr/>
          <p:nvPr/>
        </p:nvSpPr>
        <p:spPr>
          <a:xfrm>
            <a:off x="1682927" y="4936606"/>
            <a:ext cx="1157395" cy="0"/>
          </a:xfrm>
          <a:custGeom>
            <a:avLst/>
            <a:gdLst/>
            <a:ahLst/>
            <a:cxnLst/>
            <a:rect l="l" t="t" r="r" b="b"/>
            <a:pathLst>
              <a:path w="1276350">
                <a:moveTo>
                  <a:pt x="0" y="0"/>
                </a:moveTo>
                <a:lnTo>
                  <a:pt x="1276350" y="0"/>
                </a:lnTo>
              </a:path>
            </a:pathLst>
          </a:custGeom>
          <a:ln w="76194">
            <a:solidFill>
              <a:srgbClr val="006A6A"/>
            </a:solidFill>
          </a:ln>
        </p:spPr>
        <p:txBody>
          <a:bodyPr wrap="square" lIns="0" tIns="0" rIns="0" bIns="0" rtlCol="0"/>
          <a:lstStyle/>
          <a:p>
            <a:endParaRPr sz="1400">
              <a:latin typeface="Book Antiqua" panose="02040602050305030304" pitchFamily="18" charset="0"/>
            </a:endParaRPr>
          </a:p>
        </p:txBody>
      </p:sp>
      <p:sp>
        <p:nvSpPr>
          <p:cNvPr id="4" name="object 4"/>
          <p:cNvSpPr/>
          <p:nvPr/>
        </p:nvSpPr>
        <p:spPr>
          <a:xfrm>
            <a:off x="2827654" y="4835178"/>
            <a:ext cx="161229" cy="201706"/>
          </a:xfrm>
          <a:custGeom>
            <a:avLst/>
            <a:gdLst/>
            <a:ahLst/>
            <a:cxnLst/>
            <a:rect l="l" t="t" r="r" b="b"/>
            <a:pathLst>
              <a:path w="177800" h="222250">
                <a:moveTo>
                  <a:pt x="0" y="0"/>
                </a:moveTo>
                <a:lnTo>
                  <a:pt x="0" y="222250"/>
                </a:lnTo>
                <a:lnTo>
                  <a:pt x="177800" y="110489"/>
                </a:lnTo>
                <a:lnTo>
                  <a:pt x="0" y="0"/>
                </a:lnTo>
                <a:close/>
              </a:path>
            </a:pathLst>
          </a:custGeom>
          <a:solidFill>
            <a:srgbClr val="006A6A"/>
          </a:solidFill>
        </p:spPr>
        <p:txBody>
          <a:bodyPr wrap="square" lIns="0" tIns="0" rIns="0" bIns="0" rtlCol="0"/>
          <a:lstStyle/>
          <a:p>
            <a:endParaRPr sz="1400">
              <a:latin typeface="Book Antiqua" panose="02040602050305030304" pitchFamily="18" charset="0"/>
            </a:endParaRPr>
          </a:p>
        </p:txBody>
      </p:sp>
      <p:sp>
        <p:nvSpPr>
          <p:cNvPr id="5" name="object 5"/>
          <p:cNvSpPr/>
          <p:nvPr/>
        </p:nvSpPr>
        <p:spPr>
          <a:xfrm>
            <a:off x="1682926" y="4936607"/>
            <a:ext cx="79462" cy="587828"/>
          </a:xfrm>
          <a:prstGeom prst="rect">
            <a:avLst/>
          </a:prstGeom>
          <a:blipFill>
            <a:blip r:embed="rId3" cstate="print"/>
            <a:stretch>
              <a:fillRect/>
            </a:stretch>
          </a:blipFill>
        </p:spPr>
        <p:txBody>
          <a:bodyPr wrap="square" lIns="0" tIns="0" rIns="0" bIns="0" rtlCol="0"/>
          <a:lstStyle/>
          <a:p>
            <a:endParaRPr sz="1400">
              <a:latin typeface="Book Antiqua" panose="02040602050305030304" pitchFamily="18" charset="0"/>
            </a:endParaRPr>
          </a:p>
        </p:txBody>
      </p:sp>
      <p:sp>
        <p:nvSpPr>
          <p:cNvPr id="6" name="object 6"/>
          <p:cNvSpPr txBox="1"/>
          <p:nvPr/>
        </p:nvSpPr>
        <p:spPr>
          <a:xfrm>
            <a:off x="1821123" y="5063000"/>
            <a:ext cx="396739" cy="430887"/>
          </a:xfrm>
          <a:prstGeom prst="rect">
            <a:avLst/>
          </a:prstGeom>
        </p:spPr>
        <p:txBody>
          <a:bodyPr vert="horz" wrap="square" lIns="0" tIns="0" rIns="0" bIns="0" rtlCol="0">
            <a:spAutoFit/>
          </a:bodyPr>
          <a:lstStyle/>
          <a:p>
            <a:pPr marL="11520"/>
            <a:r>
              <a:rPr sz="1400" spc="-5" dirty="0">
                <a:latin typeface="Book Antiqua" panose="02040602050305030304" pitchFamily="18" charset="0"/>
                <a:cs typeface="Arial"/>
              </a:rPr>
              <a:t>2014:</a:t>
            </a:r>
            <a:endParaRPr sz="1400">
              <a:latin typeface="Book Antiqua" panose="02040602050305030304" pitchFamily="18" charset="0"/>
              <a:cs typeface="Arial"/>
            </a:endParaRPr>
          </a:p>
        </p:txBody>
      </p:sp>
      <p:sp>
        <p:nvSpPr>
          <p:cNvPr id="8" name="object 8"/>
          <p:cNvSpPr txBox="1"/>
          <p:nvPr/>
        </p:nvSpPr>
        <p:spPr>
          <a:xfrm>
            <a:off x="1762388" y="5397255"/>
            <a:ext cx="1281774" cy="833562"/>
          </a:xfrm>
          <a:prstGeom prst="rect">
            <a:avLst/>
          </a:prstGeom>
        </p:spPr>
        <p:txBody>
          <a:bodyPr vert="horz" wrap="square" lIns="0" tIns="0" rIns="0" bIns="0" rtlCol="0">
            <a:spAutoFit/>
          </a:bodyPr>
          <a:lstStyle/>
          <a:p>
            <a:pPr marL="182970" marR="4608" indent="-171450">
              <a:lnSpc>
                <a:spcPts val="1315"/>
              </a:lnSpc>
              <a:buFont typeface="Wingdings" pitchFamily="2" charset="2"/>
              <a:buChar char="l"/>
            </a:pPr>
            <a:r>
              <a:rPr sz="1400" spc="-14" dirty="0">
                <a:latin typeface="Book Antiqua" panose="02040602050305030304" pitchFamily="18" charset="0"/>
                <a:cs typeface="Arial"/>
              </a:rPr>
              <a:t>Inte</a:t>
            </a:r>
            <a:r>
              <a:rPr sz="1400" spc="-5" dirty="0">
                <a:latin typeface="Book Antiqua" panose="02040602050305030304" pitchFamily="18" charset="0"/>
                <a:cs typeface="Arial"/>
              </a:rPr>
              <a:t>rnationa</a:t>
            </a:r>
            <a:r>
              <a:rPr sz="1400" dirty="0">
                <a:latin typeface="Book Antiqua" panose="02040602050305030304" pitchFamily="18" charset="0"/>
                <a:cs typeface="Arial"/>
              </a:rPr>
              <a:t>l c</a:t>
            </a:r>
            <a:r>
              <a:rPr sz="1400" spc="-5" dirty="0">
                <a:latin typeface="Book Antiqua" panose="02040602050305030304" pitchFamily="18" charset="0"/>
                <a:cs typeface="Arial"/>
              </a:rPr>
              <a:t>o</a:t>
            </a:r>
            <a:r>
              <a:rPr sz="1400" spc="-9" dirty="0">
                <a:latin typeface="Book Antiqua" panose="02040602050305030304" pitchFamily="18" charset="0"/>
                <a:cs typeface="Arial"/>
              </a:rPr>
              <a:t>l</a:t>
            </a:r>
            <a:r>
              <a:rPr sz="1400" spc="-5" dirty="0">
                <a:latin typeface="Book Antiqua" panose="02040602050305030304" pitchFamily="18" charset="0"/>
                <a:cs typeface="Arial"/>
              </a:rPr>
              <a:t>laboratio</a:t>
            </a:r>
            <a:r>
              <a:rPr sz="1400" dirty="0">
                <a:latin typeface="Book Antiqua" panose="02040602050305030304" pitchFamily="18" charset="0"/>
                <a:cs typeface="Arial"/>
              </a:rPr>
              <a:t>n </a:t>
            </a:r>
            <a:r>
              <a:rPr sz="1400" spc="-5" dirty="0">
                <a:latin typeface="Book Antiqua" panose="02040602050305030304" pitchFamily="18" charset="0"/>
                <a:cs typeface="Arial"/>
              </a:rPr>
              <a:t>est</a:t>
            </a:r>
            <a:r>
              <a:rPr sz="1400" spc="-14" dirty="0">
                <a:latin typeface="Book Antiqua" panose="02040602050305030304" pitchFamily="18" charset="0"/>
                <a:cs typeface="Arial"/>
              </a:rPr>
              <a:t>a</a:t>
            </a:r>
            <a:r>
              <a:rPr sz="1400" spc="-5" dirty="0">
                <a:latin typeface="Book Antiqua" panose="02040602050305030304" pitchFamily="18" charset="0"/>
                <a:cs typeface="Arial"/>
              </a:rPr>
              <a:t>b</a:t>
            </a:r>
            <a:r>
              <a:rPr sz="1400" spc="-9" dirty="0">
                <a:latin typeface="Book Antiqua" panose="02040602050305030304" pitchFamily="18" charset="0"/>
                <a:cs typeface="Arial"/>
              </a:rPr>
              <a:t>l</a:t>
            </a:r>
            <a:r>
              <a:rPr sz="1400" spc="-5" dirty="0">
                <a:latin typeface="Book Antiqua" panose="02040602050305030304" pitchFamily="18" charset="0"/>
                <a:cs typeface="Arial"/>
              </a:rPr>
              <a:t>ishe</a:t>
            </a:r>
            <a:r>
              <a:rPr sz="1400" dirty="0">
                <a:latin typeface="Book Antiqua" panose="02040602050305030304" pitchFamily="18" charset="0"/>
                <a:cs typeface="Arial"/>
              </a:rPr>
              <a:t>d </a:t>
            </a:r>
            <a:endParaRPr lang="en-US" sz="1400" dirty="0">
              <a:latin typeface="Book Antiqua" panose="02040602050305030304" pitchFamily="18" charset="0"/>
              <a:cs typeface="Arial"/>
            </a:endParaRPr>
          </a:p>
          <a:p>
            <a:pPr marL="182970" marR="4608" indent="-171450">
              <a:lnSpc>
                <a:spcPts val="1315"/>
              </a:lnSpc>
              <a:buFont typeface="Wingdings" pitchFamily="2" charset="2"/>
              <a:buChar char="l"/>
            </a:pPr>
            <a:r>
              <a:rPr sz="1400" spc="-18" dirty="0">
                <a:latin typeface="Book Antiqua" panose="02040602050305030304" pitchFamily="18" charset="0"/>
                <a:cs typeface="Arial"/>
              </a:rPr>
              <a:t>S</a:t>
            </a:r>
            <a:r>
              <a:rPr sz="1400" spc="-14" dirty="0">
                <a:latin typeface="Book Antiqua" panose="02040602050305030304" pitchFamily="18" charset="0"/>
                <a:cs typeface="Arial"/>
              </a:rPr>
              <a:t>ta</a:t>
            </a:r>
            <a:r>
              <a:rPr sz="1400" spc="-5" dirty="0">
                <a:latin typeface="Book Antiqua" panose="02040602050305030304" pitchFamily="18" charset="0"/>
                <a:cs typeface="Arial"/>
              </a:rPr>
              <a:t>rt </a:t>
            </a:r>
            <a:r>
              <a:rPr sz="1400" dirty="0">
                <a:latin typeface="Book Antiqua" panose="02040602050305030304" pitchFamily="18" charset="0"/>
                <a:cs typeface="Arial"/>
              </a:rPr>
              <a:t>civil c</a:t>
            </a:r>
            <a:r>
              <a:rPr sz="1400" spc="-5" dirty="0">
                <a:latin typeface="Book Antiqua" panose="02040602050305030304" pitchFamily="18" charset="0"/>
                <a:cs typeface="Arial"/>
              </a:rPr>
              <a:t>on</a:t>
            </a:r>
            <a:r>
              <a:rPr sz="1400" spc="-14" dirty="0">
                <a:latin typeface="Book Antiqua" panose="02040602050305030304" pitchFamily="18" charset="0"/>
                <a:cs typeface="Arial"/>
              </a:rPr>
              <a:t>s</a:t>
            </a:r>
            <a:r>
              <a:rPr sz="1400" spc="-9" dirty="0">
                <a:latin typeface="Book Antiqua" panose="02040602050305030304" pitchFamily="18" charset="0"/>
                <a:cs typeface="Arial"/>
              </a:rPr>
              <a:t>t</a:t>
            </a:r>
            <a:r>
              <a:rPr sz="1400" dirty="0">
                <a:latin typeface="Book Antiqua" panose="02040602050305030304" pitchFamily="18" charset="0"/>
                <a:cs typeface="Arial"/>
              </a:rPr>
              <a:t>r</a:t>
            </a:r>
            <a:r>
              <a:rPr sz="1400" spc="-5" dirty="0">
                <a:latin typeface="Book Antiqua" panose="02040602050305030304" pitchFamily="18" charset="0"/>
                <a:cs typeface="Arial"/>
              </a:rPr>
              <a:t>u</a:t>
            </a:r>
            <a:r>
              <a:rPr sz="1400" spc="-14" dirty="0">
                <a:latin typeface="Book Antiqua" panose="02040602050305030304" pitchFamily="18" charset="0"/>
                <a:cs typeface="Arial"/>
              </a:rPr>
              <a:t>c</a:t>
            </a:r>
            <a:r>
              <a:rPr sz="1400" spc="-5" dirty="0">
                <a:latin typeface="Book Antiqua" panose="02040602050305030304" pitchFamily="18" charset="0"/>
                <a:cs typeface="Arial"/>
              </a:rPr>
              <a:t>tio</a:t>
            </a:r>
            <a:r>
              <a:rPr sz="1400" dirty="0">
                <a:latin typeface="Book Antiqua" panose="02040602050305030304" pitchFamily="18" charset="0"/>
                <a:cs typeface="Arial"/>
              </a:rPr>
              <a:t>n</a:t>
            </a:r>
          </a:p>
        </p:txBody>
      </p:sp>
      <p:sp>
        <p:nvSpPr>
          <p:cNvPr id="10" name="object 10"/>
          <p:cNvSpPr/>
          <p:nvPr/>
        </p:nvSpPr>
        <p:spPr>
          <a:xfrm>
            <a:off x="1681775" y="4904336"/>
            <a:ext cx="1144727" cy="82987"/>
          </a:xfrm>
          <a:prstGeom prst="rect">
            <a:avLst/>
          </a:prstGeom>
          <a:blipFill>
            <a:blip r:embed="rId4" cstate="print"/>
            <a:stretch>
              <a:fillRect/>
            </a:stretch>
          </a:blipFill>
        </p:spPr>
        <p:txBody>
          <a:bodyPr wrap="square" lIns="0" tIns="0" rIns="0" bIns="0" rtlCol="0"/>
          <a:lstStyle/>
          <a:p>
            <a:endParaRPr sz="1400">
              <a:latin typeface="Book Antiqua" panose="02040602050305030304" pitchFamily="18" charset="0"/>
            </a:endParaRPr>
          </a:p>
        </p:txBody>
      </p:sp>
      <p:sp>
        <p:nvSpPr>
          <p:cNvPr id="11" name="object 11"/>
          <p:cNvSpPr/>
          <p:nvPr/>
        </p:nvSpPr>
        <p:spPr>
          <a:xfrm>
            <a:off x="2905966" y="4281928"/>
            <a:ext cx="1158547" cy="0"/>
          </a:xfrm>
          <a:custGeom>
            <a:avLst/>
            <a:gdLst/>
            <a:ahLst/>
            <a:cxnLst/>
            <a:rect l="l" t="t" r="r" b="b"/>
            <a:pathLst>
              <a:path w="1277620">
                <a:moveTo>
                  <a:pt x="0" y="0"/>
                </a:moveTo>
                <a:lnTo>
                  <a:pt x="1277620" y="0"/>
                </a:lnTo>
              </a:path>
            </a:pathLst>
          </a:custGeom>
          <a:ln w="76194">
            <a:solidFill>
              <a:srgbClr val="006A6A"/>
            </a:solidFill>
          </a:ln>
        </p:spPr>
        <p:txBody>
          <a:bodyPr wrap="square" lIns="0" tIns="0" rIns="0" bIns="0" rtlCol="0"/>
          <a:lstStyle/>
          <a:p>
            <a:endParaRPr sz="1400">
              <a:latin typeface="Book Antiqua" panose="02040602050305030304" pitchFamily="18" charset="0"/>
            </a:endParaRPr>
          </a:p>
        </p:txBody>
      </p:sp>
      <p:sp>
        <p:nvSpPr>
          <p:cNvPr id="12" name="object 12"/>
          <p:cNvSpPr/>
          <p:nvPr/>
        </p:nvSpPr>
        <p:spPr>
          <a:xfrm>
            <a:off x="4050692" y="4180498"/>
            <a:ext cx="161229" cy="201706"/>
          </a:xfrm>
          <a:custGeom>
            <a:avLst/>
            <a:gdLst/>
            <a:ahLst/>
            <a:cxnLst/>
            <a:rect l="l" t="t" r="r" b="b"/>
            <a:pathLst>
              <a:path w="177800" h="222250">
                <a:moveTo>
                  <a:pt x="0" y="0"/>
                </a:moveTo>
                <a:lnTo>
                  <a:pt x="0" y="222250"/>
                </a:lnTo>
                <a:lnTo>
                  <a:pt x="177800" y="110490"/>
                </a:lnTo>
                <a:lnTo>
                  <a:pt x="0" y="0"/>
                </a:lnTo>
                <a:close/>
              </a:path>
            </a:pathLst>
          </a:custGeom>
          <a:solidFill>
            <a:srgbClr val="006A6A"/>
          </a:solidFill>
        </p:spPr>
        <p:txBody>
          <a:bodyPr wrap="square" lIns="0" tIns="0" rIns="0" bIns="0" rtlCol="0"/>
          <a:lstStyle/>
          <a:p>
            <a:endParaRPr sz="1400">
              <a:latin typeface="Book Antiqua" panose="02040602050305030304" pitchFamily="18" charset="0"/>
            </a:endParaRPr>
          </a:p>
        </p:txBody>
      </p:sp>
      <p:sp>
        <p:nvSpPr>
          <p:cNvPr id="13" name="object 13"/>
          <p:cNvSpPr/>
          <p:nvPr/>
        </p:nvSpPr>
        <p:spPr>
          <a:xfrm>
            <a:off x="2905966" y="4281929"/>
            <a:ext cx="80615" cy="587829"/>
          </a:xfrm>
          <a:prstGeom prst="rect">
            <a:avLst/>
          </a:prstGeom>
          <a:blipFill>
            <a:blip r:embed="rId5" cstate="print"/>
            <a:stretch>
              <a:fillRect/>
            </a:stretch>
          </a:blipFill>
        </p:spPr>
        <p:txBody>
          <a:bodyPr wrap="square" lIns="0" tIns="0" rIns="0" bIns="0" rtlCol="0"/>
          <a:lstStyle/>
          <a:p>
            <a:endParaRPr sz="1400">
              <a:latin typeface="Book Antiqua" panose="02040602050305030304" pitchFamily="18" charset="0"/>
            </a:endParaRPr>
          </a:p>
        </p:txBody>
      </p:sp>
      <p:sp>
        <p:nvSpPr>
          <p:cNvPr id="14" name="object 14"/>
          <p:cNvSpPr txBox="1"/>
          <p:nvPr/>
        </p:nvSpPr>
        <p:spPr>
          <a:xfrm>
            <a:off x="3044163" y="4408321"/>
            <a:ext cx="396739" cy="430887"/>
          </a:xfrm>
          <a:prstGeom prst="rect">
            <a:avLst/>
          </a:prstGeom>
        </p:spPr>
        <p:txBody>
          <a:bodyPr vert="horz" wrap="square" lIns="0" tIns="0" rIns="0" bIns="0" rtlCol="0">
            <a:spAutoFit/>
          </a:bodyPr>
          <a:lstStyle/>
          <a:p>
            <a:pPr marL="11520"/>
            <a:r>
              <a:rPr sz="1400" spc="-5" dirty="0">
                <a:latin typeface="Book Antiqua" panose="02040602050305030304" pitchFamily="18" charset="0"/>
                <a:cs typeface="Arial"/>
              </a:rPr>
              <a:t>2015:</a:t>
            </a:r>
            <a:endParaRPr sz="1400">
              <a:latin typeface="Book Antiqua" panose="02040602050305030304" pitchFamily="18" charset="0"/>
              <a:cs typeface="Arial"/>
            </a:endParaRPr>
          </a:p>
        </p:txBody>
      </p:sp>
      <p:sp>
        <p:nvSpPr>
          <p:cNvPr id="16" name="object 16"/>
          <p:cNvSpPr txBox="1"/>
          <p:nvPr/>
        </p:nvSpPr>
        <p:spPr>
          <a:xfrm>
            <a:off x="3205849" y="4653137"/>
            <a:ext cx="1257128" cy="833562"/>
          </a:xfrm>
          <a:prstGeom prst="rect">
            <a:avLst/>
          </a:prstGeom>
        </p:spPr>
        <p:txBody>
          <a:bodyPr vert="horz" wrap="square" lIns="0" tIns="0" rIns="0" bIns="0" rtlCol="0">
            <a:spAutoFit/>
          </a:bodyPr>
          <a:lstStyle/>
          <a:p>
            <a:pPr marL="182970" marR="4608" indent="-171450">
              <a:lnSpc>
                <a:spcPts val="1315"/>
              </a:lnSpc>
              <a:buFont typeface="Wingdings" pitchFamily="2" charset="2"/>
              <a:buChar char="l"/>
            </a:pPr>
            <a:r>
              <a:rPr sz="1400" spc="-18" dirty="0">
                <a:latin typeface="Book Antiqua" panose="02040602050305030304" pitchFamily="18" charset="0"/>
                <a:cs typeface="Arial"/>
              </a:rPr>
              <a:t>P</a:t>
            </a:r>
            <a:r>
              <a:rPr sz="1400" spc="-5" dirty="0">
                <a:latin typeface="Book Antiqua" panose="02040602050305030304" pitchFamily="18" charset="0"/>
                <a:cs typeface="Arial"/>
              </a:rPr>
              <a:t>M</a:t>
            </a:r>
            <a:r>
              <a:rPr sz="1400" spc="-9" dirty="0">
                <a:latin typeface="Book Antiqua" panose="02040602050305030304" pitchFamily="18" charset="0"/>
                <a:cs typeface="Arial"/>
              </a:rPr>
              <a:t>T</a:t>
            </a:r>
            <a:r>
              <a:rPr sz="1400" spc="-27" dirty="0">
                <a:latin typeface="Book Antiqua" panose="02040602050305030304" pitchFamily="18" charset="0"/>
                <a:cs typeface="Arial"/>
              </a:rPr>
              <a:t> </a:t>
            </a:r>
            <a:r>
              <a:rPr sz="1400" spc="-5" dirty="0">
                <a:latin typeface="Book Antiqua" panose="02040602050305030304" pitchFamily="18" charset="0"/>
                <a:cs typeface="Arial"/>
              </a:rPr>
              <a:t>produ</a:t>
            </a:r>
            <a:r>
              <a:rPr sz="1400" dirty="0">
                <a:latin typeface="Book Antiqua" panose="02040602050305030304" pitchFamily="18" charset="0"/>
                <a:cs typeface="Arial"/>
              </a:rPr>
              <a:t>cti</a:t>
            </a:r>
            <a:r>
              <a:rPr sz="1400" spc="-5" dirty="0">
                <a:latin typeface="Book Antiqua" panose="02040602050305030304" pitchFamily="18" charset="0"/>
                <a:cs typeface="Arial"/>
              </a:rPr>
              <a:t>o</a:t>
            </a:r>
            <a:r>
              <a:rPr sz="1400" dirty="0">
                <a:latin typeface="Book Antiqua" panose="02040602050305030304" pitchFamily="18" charset="0"/>
                <a:cs typeface="Arial"/>
              </a:rPr>
              <a:t>n </a:t>
            </a:r>
            <a:r>
              <a:rPr sz="1400" spc="-5" dirty="0">
                <a:latin typeface="Book Antiqua" panose="02040602050305030304" pitchFamily="18" charset="0"/>
                <a:cs typeface="Arial"/>
              </a:rPr>
              <a:t>l</a:t>
            </a:r>
            <a:r>
              <a:rPr sz="1400" spc="-9" dirty="0">
                <a:latin typeface="Book Antiqua" panose="02040602050305030304" pitchFamily="18" charset="0"/>
                <a:cs typeface="Arial"/>
              </a:rPr>
              <a:t>i</a:t>
            </a:r>
            <a:r>
              <a:rPr sz="1400" spc="-5" dirty="0">
                <a:latin typeface="Book Antiqua" panose="02040602050305030304" pitchFamily="18" charset="0"/>
                <a:cs typeface="Arial"/>
              </a:rPr>
              <a:t>n</a:t>
            </a:r>
            <a:r>
              <a:rPr sz="1400" dirty="0">
                <a:latin typeface="Book Antiqua" panose="02040602050305030304" pitchFamily="18" charset="0"/>
                <a:cs typeface="Arial"/>
              </a:rPr>
              <a:t>e</a:t>
            </a:r>
            <a:r>
              <a:rPr sz="1400" spc="-5" dirty="0">
                <a:latin typeface="Book Antiqua" panose="02040602050305030304" pitchFamily="18" charset="0"/>
                <a:cs typeface="Arial"/>
              </a:rPr>
              <a:t> </a:t>
            </a:r>
            <a:r>
              <a:rPr sz="1400" dirty="0">
                <a:latin typeface="Book Antiqua" panose="02040602050305030304" pitchFamily="18" charset="0"/>
                <a:cs typeface="Arial"/>
              </a:rPr>
              <a:t>s</a:t>
            </a:r>
            <a:r>
              <a:rPr sz="1400" spc="-5" dirty="0">
                <a:latin typeface="Book Antiqua" panose="02040602050305030304" pitchFamily="18" charset="0"/>
                <a:cs typeface="Arial"/>
              </a:rPr>
              <a:t>e</a:t>
            </a:r>
            <a:r>
              <a:rPr sz="1400" spc="-14" dirty="0">
                <a:latin typeface="Book Antiqua" panose="02040602050305030304" pitchFamily="18" charset="0"/>
                <a:cs typeface="Arial"/>
              </a:rPr>
              <a:t>tu</a:t>
            </a:r>
            <a:r>
              <a:rPr sz="1400" dirty="0">
                <a:latin typeface="Book Antiqua" panose="02040602050305030304" pitchFamily="18" charset="0"/>
                <a:cs typeface="Arial"/>
              </a:rPr>
              <a:t>p</a:t>
            </a:r>
          </a:p>
          <a:p>
            <a:pPr marL="182970" indent="-171450">
              <a:lnSpc>
                <a:spcPts val="1288"/>
              </a:lnSpc>
              <a:buFont typeface="Wingdings" pitchFamily="2" charset="2"/>
              <a:buChar char="l"/>
            </a:pPr>
            <a:r>
              <a:rPr sz="1400" spc="-9" dirty="0">
                <a:latin typeface="Book Antiqua" panose="02040602050305030304" pitchFamily="18" charset="0"/>
                <a:cs typeface="Arial"/>
              </a:rPr>
              <a:t>C</a:t>
            </a:r>
            <a:r>
              <a:rPr sz="1400" dirty="0">
                <a:latin typeface="Book Antiqua" panose="02040602050305030304" pitchFamily="18" charset="0"/>
                <a:cs typeface="Arial"/>
              </a:rPr>
              <a:t>D</a:t>
            </a:r>
            <a:r>
              <a:rPr sz="1400" spc="-5" dirty="0">
                <a:latin typeface="Book Antiqua" panose="02040602050305030304" pitchFamily="18" charset="0"/>
                <a:cs typeface="Arial"/>
              </a:rPr>
              <a:t> par</a:t>
            </a:r>
            <a:r>
              <a:rPr sz="1400" spc="-9" dirty="0">
                <a:latin typeface="Book Antiqua" panose="02040602050305030304" pitchFamily="18" charset="0"/>
                <a:cs typeface="Arial"/>
              </a:rPr>
              <a:t>ts</a:t>
            </a:r>
            <a:r>
              <a:rPr sz="1400" spc="-5" dirty="0">
                <a:latin typeface="Book Antiqua" panose="02040602050305030304" pitchFamily="18" charset="0"/>
                <a:cs typeface="Arial"/>
              </a:rPr>
              <a:t> R</a:t>
            </a:r>
            <a:r>
              <a:rPr sz="1400" spc="-9" dirty="0">
                <a:latin typeface="Book Antiqua" panose="02040602050305030304" pitchFamily="18" charset="0"/>
                <a:cs typeface="Arial"/>
              </a:rPr>
              <a:t>&amp;</a:t>
            </a:r>
            <a:r>
              <a:rPr sz="1400" dirty="0">
                <a:latin typeface="Book Antiqua" panose="02040602050305030304" pitchFamily="18" charset="0"/>
                <a:cs typeface="Arial"/>
              </a:rPr>
              <a:t>D</a:t>
            </a:r>
          </a:p>
        </p:txBody>
      </p:sp>
      <p:sp>
        <p:nvSpPr>
          <p:cNvPr id="18" name="object 18"/>
          <p:cNvSpPr/>
          <p:nvPr/>
        </p:nvSpPr>
        <p:spPr>
          <a:xfrm>
            <a:off x="2905966" y="4249655"/>
            <a:ext cx="1144727" cy="82988"/>
          </a:xfrm>
          <a:prstGeom prst="rect">
            <a:avLst/>
          </a:prstGeom>
          <a:blipFill>
            <a:blip r:embed="rId6" cstate="print"/>
            <a:stretch>
              <a:fillRect/>
            </a:stretch>
          </a:blipFill>
        </p:spPr>
        <p:txBody>
          <a:bodyPr wrap="square" lIns="0" tIns="0" rIns="0" bIns="0" rtlCol="0"/>
          <a:lstStyle/>
          <a:p>
            <a:endParaRPr sz="1400">
              <a:latin typeface="Book Antiqua" panose="02040602050305030304" pitchFamily="18" charset="0"/>
            </a:endParaRPr>
          </a:p>
        </p:txBody>
      </p:sp>
      <p:sp>
        <p:nvSpPr>
          <p:cNvPr id="19" name="object 19"/>
          <p:cNvSpPr/>
          <p:nvPr/>
        </p:nvSpPr>
        <p:spPr>
          <a:xfrm>
            <a:off x="4129004" y="3626095"/>
            <a:ext cx="1158547" cy="0"/>
          </a:xfrm>
          <a:custGeom>
            <a:avLst/>
            <a:gdLst/>
            <a:ahLst/>
            <a:cxnLst/>
            <a:rect l="l" t="t" r="r" b="b"/>
            <a:pathLst>
              <a:path w="1277620">
                <a:moveTo>
                  <a:pt x="0" y="0"/>
                </a:moveTo>
                <a:lnTo>
                  <a:pt x="1277620" y="0"/>
                </a:lnTo>
              </a:path>
            </a:pathLst>
          </a:custGeom>
          <a:ln w="76194">
            <a:solidFill>
              <a:srgbClr val="006A6A"/>
            </a:solidFill>
          </a:ln>
        </p:spPr>
        <p:txBody>
          <a:bodyPr wrap="square" lIns="0" tIns="0" rIns="0" bIns="0" rtlCol="0"/>
          <a:lstStyle/>
          <a:p>
            <a:endParaRPr sz="1400">
              <a:latin typeface="Book Antiqua" panose="02040602050305030304" pitchFamily="18" charset="0"/>
            </a:endParaRPr>
          </a:p>
        </p:txBody>
      </p:sp>
      <p:sp>
        <p:nvSpPr>
          <p:cNvPr id="20" name="object 20"/>
          <p:cNvSpPr/>
          <p:nvPr/>
        </p:nvSpPr>
        <p:spPr>
          <a:xfrm>
            <a:off x="5273732" y="3525818"/>
            <a:ext cx="161229" cy="201706"/>
          </a:xfrm>
          <a:custGeom>
            <a:avLst/>
            <a:gdLst/>
            <a:ahLst/>
            <a:cxnLst/>
            <a:rect l="l" t="t" r="r" b="b"/>
            <a:pathLst>
              <a:path w="177800" h="222250">
                <a:moveTo>
                  <a:pt x="0" y="0"/>
                </a:moveTo>
                <a:lnTo>
                  <a:pt x="0" y="222250"/>
                </a:lnTo>
                <a:lnTo>
                  <a:pt x="177800" y="110490"/>
                </a:lnTo>
                <a:lnTo>
                  <a:pt x="0" y="0"/>
                </a:lnTo>
                <a:close/>
              </a:path>
            </a:pathLst>
          </a:custGeom>
          <a:solidFill>
            <a:srgbClr val="006A6A"/>
          </a:solidFill>
        </p:spPr>
        <p:txBody>
          <a:bodyPr wrap="square" lIns="0" tIns="0" rIns="0" bIns="0" rtlCol="0"/>
          <a:lstStyle/>
          <a:p>
            <a:endParaRPr sz="1400">
              <a:latin typeface="Book Antiqua" panose="02040602050305030304" pitchFamily="18" charset="0"/>
            </a:endParaRPr>
          </a:p>
        </p:txBody>
      </p:sp>
      <p:sp>
        <p:nvSpPr>
          <p:cNvPr id="21" name="object 21"/>
          <p:cNvSpPr/>
          <p:nvPr/>
        </p:nvSpPr>
        <p:spPr>
          <a:xfrm>
            <a:off x="4129003" y="3627249"/>
            <a:ext cx="80615" cy="587829"/>
          </a:xfrm>
          <a:prstGeom prst="rect">
            <a:avLst/>
          </a:prstGeom>
          <a:blipFill>
            <a:blip r:embed="rId7" cstate="print"/>
            <a:stretch>
              <a:fillRect/>
            </a:stretch>
          </a:blipFill>
        </p:spPr>
        <p:txBody>
          <a:bodyPr wrap="square" lIns="0" tIns="0" rIns="0" bIns="0" rtlCol="0"/>
          <a:lstStyle/>
          <a:p>
            <a:endParaRPr sz="1400">
              <a:latin typeface="Book Antiqua" panose="02040602050305030304" pitchFamily="18" charset="0"/>
            </a:endParaRPr>
          </a:p>
        </p:txBody>
      </p:sp>
      <p:sp>
        <p:nvSpPr>
          <p:cNvPr id="22" name="object 22"/>
          <p:cNvSpPr txBox="1"/>
          <p:nvPr/>
        </p:nvSpPr>
        <p:spPr>
          <a:xfrm>
            <a:off x="4267201" y="3753642"/>
            <a:ext cx="396739" cy="430887"/>
          </a:xfrm>
          <a:prstGeom prst="rect">
            <a:avLst/>
          </a:prstGeom>
        </p:spPr>
        <p:txBody>
          <a:bodyPr vert="horz" wrap="square" lIns="0" tIns="0" rIns="0" bIns="0" rtlCol="0">
            <a:spAutoFit/>
          </a:bodyPr>
          <a:lstStyle/>
          <a:p>
            <a:pPr marL="11520"/>
            <a:r>
              <a:rPr sz="1400" spc="-5" dirty="0">
                <a:latin typeface="Book Antiqua" panose="02040602050305030304" pitchFamily="18" charset="0"/>
                <a:cs typeface="Arial"/>
              </a:rPr>
              <a:t>2016:</a:t>
            </a:r>
            <a:endParaRPr sz="1400">
              <a:latin typeface="Book Antiqua" panose="02040602050305030304" pitchFamily="18" charset="0"/>
              <a:cs typeface="Arial"/>
            </a:endParaRPr>
          </a:p>
        </p:txBody>
      </p:sp>
      <p:sp>
        <p:nvSpPr>
          <p:cNvPr id="24" name="object 24"/>
          <p:cNvSpPr txBox="1"/>
          <p:nvPr/>
        </p:nvSpPr>
        <p:spPr>
          <a:xfrm>
            <a:off x="4462977" y="4087898"/>
            <a:ext cx="1210660" cy="833562"/>
          </a:xfrm>
          <a:prstGeom prst="rect">
            <a:avLst/>
          </a:prstGeom>
        </p:spPr>
        <p:txBody>
          <a:bodyPr vert="horz" wrap="square" lIns="0" tIns="0" rIns="0" bIns="0" rtlCol="0">
            <a:spAutoFit/>
          </a:bodyPr>
          <a:lstStyle/>
          <a:p>
            <a:pPr marL="182970" marR="4608" indent="-171450">
              <a:lnSpc>
                <a:spcPts val="1315"/>
              </a:lnSpc>
              <a:buFont typeface="Wingdings" pitchFamily="2" charset="2"/>
              <a:buChar char="l"/>
            </a:pPr>
            <a:r>
              <a:rPr sz="1400" spc="-18" dirty="0">
                <a:latin typeface="Book Antiqua" panose="02040602050305030304" pitchFamily="18" charset="0"/>
                <a:cs typeface="Arial"/>
              </a:rPr>
              <a:t>S</a:t>
            </a:r>
            <a:r>
              <a:rPr sz="1400" spc="-14" dirty="0">
                <a:latin typeface="Book Antiqua" panose="02040602050305030304" pitchFamily="18" charset="0"/>
                <a:cs typeface="Arial"/>
              </a:rPr>
              <a:t>ta</a:t>
            </a:r>
            <a:r>
              <a:rPr sz="1400" spc="-5" dirty="0">
                <a:latin typeface="Book Antiqua" panose="02040602050305030304" pitchFamily="18" charset="0"/>
                <a:cs typeface="Arial"/>
              </a:rPr>
              <a:t>rt </a:t>
            </a:r>
            <a:r>
              <a:rPr sz="1400" spc="-9" dirty="0">
                <a:latin typeface="Book Antiqua" panose="02040602050305030304" pitchFamily="18" charset="0"/>
                <a:cs typeface="Arial"/>
              </a:rPr>
              <a:t>P</a:t>
            </a:r>
            <a:r>
              <a:rPr sz="1400" spc="-5" dirty="0">
                <a:latin typeface="Book Antiqua" panose="02040602050305030304" pitchFamily="18" charset="0"/>
                <a:cs typeface="Arial"/>
              </a:rPr>
              <a:t>M</a:t>
            </a:r>
            <a:r>
              <a:rPr sz="1400" spc="-9" dirty="0">
                <a:latin typeface="Book Antiqua" panose="02040602050305030304" pitchFamily="18" charset="0"/>
                <a:cs typeface="Arial"/>
              </a:rPr>
              <a:t>T</a:t>
            </a:r>
            <a:r>
              <a:rPr sz="1400" spc="-5" dirty="0">
                <a:latin typeface="Book Antiqua" panose="02040602050305030304" pitchFamily="18" charset="0"/>
                <a:cs typeface="Arial"/>
              </a:rPr>
              <a:t> produ</a:t>
            </a:r>
            <a:r>
              <a:rPr sz="1400" dirty="0">
                <a:latin typeface="Book Antiqua" panose="02040602050305030304" pitchFamily="18" charset="0"/>
                <a:cs typeface="Arial"/>
              </a:rPr>
              <a:t>cti</a:t>
            </a:r>
            <a:r>
              <a:rPr sz="1400" spc="-5" dirty="0">
                <a:latin typeface="Book Antiqua" panose="02040602050305030304" pitchFamily="18" charset="0"/>
                <a:cs typeface="Arial"/>
              </a:rPr>
              <a:t>o</a:t>
            </a:r>
            <a:r>
              <a:rPr sz="1400" dirty="0">
                <a:latin typeface="Book Antiqua" panose="02040602050305030304" pitchFamily="18" charset="0"/>
                <a:cs typeface="Arial"/>
              </a:rPr>
              <a:t>n </a:t>
            </a:r>
            <a:endParaRPr lang="en-US" sz="1400" dirty="0">
              <a:latin typeface="Book Antiqua" panose="02040602050305030304" pitchFamily="18" charset="0"/>
              <a:cs typeface="Arial"/>
            </a:endParaRPr>
          </a:p>
          <a:p>
            <a:pPr marL="182970" marR="4608" indent="-171450">
              <a:lnSpc>
                <a:spcPts val="1315"/>
              </a:lnSpc>
              <a:buFont typeface="Wingdings" pitchFamily="2" charset="2"/>
              <a:buChar char="l"/>
            </a:pPr>
            <a:r>
              <a:rPr sz="1400" spc="-18" dirty="0">
                <a:latin typeface="Book Antiqua" panose="02040602050305030304" pitchFamily="18" charset="0"/>
                <a:cs typeface="Arial"/>
              </a:rPr>
              <a:t>S</a:t>
            </a:r>
            <a:r>
              <a:rPr sz="1400" spc="-14" dirty="0">
                <a:latin typeface="Book Antiqua" panose="02040602050305030304" pitchFamily="18" charset="0"/>
                <a:cs typeface="Arial"/>
              </a:rPr>
              <a:t>ta</a:t>
            </a:r>
            <a:r>
              <a:rPr sz="1400" spc="-5" dirty="0">
                <a:latin typeface="Book Antiqua" panose="02040602050305030304" pitchFamily="18" charset="0"/>
                <a:cs typeface="Arial"/>
              </a:rPr>
              <a:t>rt C</a:t>
            </a:r>
            <a:r>
              <a:rPr sz="1400" dirty="0">
                <a:latin typeface="Book Antiqua" panose="02040602050305030304" pitchFamily="18" charset="0"/>
                <a:cs typeface="Arial"/>
              </a:rPr>
              <a:t>D</a:t>
            </a:r>
            <a:r>
              <a:rPr sz="1400" spc="-5" dirty="0">
                <a:latin typeface="Book Antiqua" panose="02040602050305030304" pitchFamily="18" charset="0"/>
                <a:cs typeface="Arial"/>
              </a:rPr>
              <a:t> par</a:t>
            </a:r>
            <a:r>
              <a:rPr sz="1400" spc="-9" dirty="0">
                <a:latin typeface="Book Antiqua" panose="02040602050305030304" pitchFamily="18" charset="0"/>
                <a:cs typeface="Arial"/>
              </a:rPr>
              <a:t>ts </a:t>
            </a:r>
            <a:r>
              <a:rPr sz="1400" spc="-5" dirty="0">
                <a:latin typeface="Book Antiqua" panose="02040602050305030304" pitchFamily="18" charset="0"/>
                <a:cs typeface="Arial"/>
              </a:rPr>
              <a:t>produ</a:t>
            </a:r>
            <a:r>
              <a:rPr sz="1400" dirty="0">
                <a:latin typeface="Book Antiqua" panose="02040602050305030304" pitchFamily="18" charset="0"/>
                <a:cs typeface="Arial"/>
              </a:rPr>
              <a:t>cti</a:t>
            </a:r>
            <a:r>
              <a:rPr sz="1400" spc="-5" dirty="0">
                <a:latin typeface="Book Antiqua" panose="02040602050305030304" pitchFamily="18" charset="0"/>
                <a:cs typeface="Arial"/>
              </a:rPr>
              <a:t>o</a:t>
            </a:r>
            <a:r>
              <a:rPr sz="1400" dirty="0">
                <a:latin typeface="Book Antiqua" panose="02040602050305030304" pitchFamily="18" charset="0"/>
                <a:cs typeface="Arial"/>
              </a:rPr>
              <a:t>n</a:t>
            </a:r>
          </a:p>
        </p:txBody>
      </p:sp>
      <p:sp>
        <p:nvSpPr>
          <p:cNvPr id="26" name="object 26"/>
          <p:cNvSpPr/>
          <p:nvPr/>
        </p:nvSpPr>
        <p:spPr>
          <a:xfrm>
            <a:off x="4129004" y="3593823"/>
            <a:ext cx="1144727" cy="82987"/>
          </a:xfrm>
          <a:prstGeom prst="rect">
            <a:avLst/>
          </a:prstGeom>
          <a:blipFill>
            <a:blip r:embed="rId8" cstate="print"/>
            <a:stretch>
              <a:fillRect/>
            </a:stretch>
          </a:blipFill>
        </p:spPr>
        <p:txBody>
          <a:bodyPr wrap="square" lIns="0" tIns="0" rIns="0" bIns="0" rtlCol="0"/>
          <a:lstStyle/>
          <a:p>
            <a:endParaRPr sz="1400">
              <a:latin typeface="Book Antiqua" panose="02040602050305030304" pitchFamily="18" charset="0"/>
            </a:endParaRPr>
          </a:p>
        </p:txBody>
      </p:sp>
      <p:sp>
        <p:nvSpPr>
          <p:cNvPr id="27" name="object 27"/>
          <p:cNvSpPr/>
          <p:nvPr/>
        </p:nvSpPr>
        <p:spPr>
          <a:xfrm>
            <a:off x="5337072" y="2973721"/>
            <a:ext cx="1158547" cy="0"/>
          </a:xfrm>
          <a:custGeom>
            <a:avLst/>
            <a:gdLst/>
            <a:ahLst/>
            <a:cxnLst/>
            <a:rect l="l" t="t" r="r" b="b"/>
            <a:pathLst>
              <a:path w="1277620">
                <a:moveTo>
                  <a:pt x="0" y="0"/>
                </a:moveTo>
                <a:lnTo>
                  <a:pt x="1277619" y="0"/>
                </a:lnTo>
              </a:path>
            </a:pathLst>
          </a:custGeom>
          <a:ln w="76194">
            <a:solidFill>
              <a:srgbClr val="006A6A"/>
            </a:solidFill>
          </a:ln>
        </p:spPr>
        <p:txBody>
          <a:bodyPr wrap="square" lIns="0" tIns="0" rIns="0" bIns="0" rtlCol="0"/>
          <a:lstStyle/>
          <a:p>
            <a:endParaRPr sz="1400">
              <a:latin typeface="Book Antiqua" panose="02040602050305030304" pitchFamily="18" charset="0"/>
            </a:endParaRPr>
          </a:p>
        </p:txBody>
      </p:sp>
      <p:sp>
        <p:nvSpPr>
          <p:cNvPr id="28" name="object 28"/>
          <p:cNvSpPr/>
          <p:nvPr/>
        </p:nvSpPr>
        <p:spPr>
          <a:xfrm>
            <a:off x="6481800" y="2872291"/>
            <a:ext cx="161229" cy="201706"/>
          </a:xfrm>
          <a:custGeom>
            <a:avLst/>
            <a:gdLst/>
            <a:ahLst/>
            <a:cxnLst/>
            <a:rect l="l" t="t" r="r" b="b"/>
            <a:pathLst>
              <a:path w="177800" h="222250">
                <a:moveTo>
                  <a:pt x="0" y="0"/>
                </a:moveTo>
                <a:lnTo>
                  <a:pt x="0" y="222250"/>
                </a:lnTo>
                <a:lnTo>
                  <a:pt x="177800" y="110489"/>
                </a:lnTo>
                <a:lnTo>
                  <a:pt x="0" y="0"/>
                </a:lnTo>
                <a:close/>
              </a:path>
            </a:pathLst>
          </a:custGeom>
          <a:solidFill>
            <a:srgbClr val="006A6A"/>
          </a:solidFill>
        </p:spPr>
        <p:txBody>
          <a:bodyPr wrap="square" lIns="0" tIns="0" rIns="0" bIns="0" rtlCol="0"/>
          <a:lstStyle/>
          <a:p>
            <a:endParaRPr sz="1400">
              <a:latin typeface="Book Antiqua" panose="02040602050305030304" pitchFamily="18" charset="0"/>
            </a:endParaRPr>
          </a:p>
        </p:txBody>
      </p:sp>
      <p:sp>
        <p:nvSpPr>
          <p:cNvPr id="29" name="object 29"/>
          <p:cNvSpPr/>
          <p:nvPr/>
        </p:nvSpPr>
        <p:spPr>
          <a:xfrm>
            <a:off x="5337072" y="2973722"/>
            <a:ext cx="80615" cy="587829"/>
          </a:xfrm>
          <a:prstGeom prst="rect">
            <a:avLst/>
          </a:prstGeom>
          <a:blipFill>
            <a:blip r:embed="rId5" cstate="print"/>
            <a:stretch>
              <a:fillRect/>
            </a:stretch>
          </a:blipFill>
        </p:spPr>
        <p:txBody>
          <a:bodyPr wrap="square" lIns="0" tIns="0" rIns="0" bIns="0" rtlCol="0"/>
          <a:lstStyle/>
          <a:p>
            <a:endParaRPr sz="1400">
              <a:latin typeface="Book Antiqua" panose="02040602050305030304" pitchFamily="18" charset="0"/>
            </a:endParaRPr>
          </a:p>
        </p:txBody>
      </p:sp>
      <p:sp>
        <p:nvSpPr>
          <p:cNvPr id="30" name="object 30"/>
          <p:cNvSpPr txBox="1"/>
          <p:nvPr/>
        </p:nvSpPr>
        <p:spPr>
          <a:xfrm>
            <a:off x="5475269" y="3100114"/>
            <a:ext cx="396739" cy="430887"/>
          </a:xfrm>
          <a:prstGeom prst="rect">
            <a:avLst/>
          </a:prstGeom>
        </p:spPr>
        <p:txBody>
          <a:bodyPr vert="horz" wrap="square" lIns="0" tIns="0" rIns="0" bIns="0" rtlCol="0">
            <a:spAutoFit/>
          </a:bodyPr>
          <a:lstStyle/>
          <a:p>
            <a:pPr marL="11520"/>
            <a:r>
              <a:rPr sz="1400" spc="-5" dirty="0">
                <a:latin typeface="Book Antiqua" panose="02040602050305030304" pitchFamily="18" charset="0"/>
                <a:cs typeface="Arial"/>
              </a:rPr>
              <a:t>2017:</a:t>
            </a:r>
            <a:endParaRPr sz="1400">
              <a:latin typeface="Book Antiqua" panose="02040602050305030304" pitchFamily="18" charset="0"/>
              <a:cs typeface="Arial"/>
            </a:endParaRPr>
          </a:p>
        </p:txBody>
      </p:sp>
      <p:sp>
        <p:nvSpPr>
          <p:cNvPr id="32" name="object 32"/>
          <p:cNvSpPr txBox="1"/>
          <p:nvPr/>
        </p:nvSpPr>
        <p:spPr>
          <a:xfrm>
            <a:off x="5612312" y="3421026"/>
            <a:ext cx="1030717" cy="666849"/>
          </a:xfrm>
          <a:prstGeom prst="rect">
            <a:avLst/>
          </a:prstGeom>
        </p:spPr>
        <p:txBody>
          <a:bodyPr vert="horz" wrap="square" lIns="0" tIns="0" rIns="0" bIns="0" rtlCol="0">
            <a:spAutoFit/>
          </a:bodyPr>
          <a:lstStyle/>
          <a:p>
            <a:pPr marL="182970" marR="51265" indent="-171450">
              <a:lnSpc>
                <a:spcPts val="1315"/>
              </a:lnSpc>
              <a:buFont typeface="Wingdings" pitchFamily="2" charset="2"/>
              <a:buChar char="l"/>
            </a:pPr>
            <a:r>
              <a:rPr sz="1400" spc="-9" dirty="0">
                <a:latin typeface="Book Antiqua" panose="02040602050305030304" pitchFamily="18" charset="0"/>
                <a:cs typeface="Arial"/>
              </a:rPr>
              <a:t>S</a:t>
            </a:r>
            <a:r>
              <a:rPr sz="1400" spc="-14" dirty="0">
                <a:latin typeface="Book Antiqua" panose="02040602050305030304" pitchFamily="18" charset="0"/>
                <a:cs typeface="Arial"/>
              </a:rPr>
              <a:t>ta</a:t>
            </a:r>
            <a:r>
              <a:rPr sz="1400" spc="-5" dirty="0">
                <a:latin typeface="Book Antiqua" panose="02040602050305030304" pitchFamily="18" charset="0"/>
                <a:cs typeface="Arial"/>
              </a:rPr>
              <a:t>rt </a:t>
            </a:r>
            <a:r>
              <a:rPr sz="1400" spc="-18" dirty="0">
                <a:latin typeface="Book Antiqua" panose="02040602050305030304" pitchFamily="18" charset="0"/>
                <a:cs typeface="Arial"/>
              </a:rPr>
              <a:t>P</a:t>
            </a:r>
            <a:r>
              <a:rPr sz="1400" spc="-5" dirty="0">
                <a:latin typeface="Book Antiqua" panose="02040602050305030304" pitchFamily="18" charset="0"/>
                <a:cs typeface="Arial"/>
              </a:rPr>
              <a:t>M</a:t>
            </a:r>
            <a:r>
              <a:rPr sz="1400" spc="-9" dirty="0">
                <a:latin typeface="Book Antiqua" panose="02040602050305030304" pitchFamily="18" charset="0"/>
                <a:cs typeface="Arial"/>
              </a:rPr>
              <a:t>T</a:t>
            </a:r>
            <a:r>
              <a:rPr sz="1400" spc="-5" dirty="0">
                <a:latin typeface="Book Antiqua" panose="02040602050305030304" pitchFamily="18" charset="0"/>
                <a:cs typeface="Arial"/>
              </a:rPr>
              <a:t> </a:t>
            </a:r>
            <a:r>
              <a:rPr sz="1400" spc="-14" dirty="0">
                <a:latin typeface="Book Antiqua" panose="02040602050305030304" pitchFamily="18" charset="0"/>
                <a:cs typeface="Arial"/>
              </a:rPr>
              <a:t>te</a:t>
            </a:r>
            <a:r>
              <a:rPr sz="1400" dirty="0">
                <a:latin typeface="Book Antiqua" panose="02040602050305030304" pitchFamily="18" charset="0"/>
                <a:cs typeface="Arial"/>
              </a:rPr>
              <a:t>sti</a:t>
            </a:r>
            <a:r>
              <a:rPr sz="1400" spc="-5" dirty="0">
                <a:latin typeface="Book Antiqua" panose="02040602050305030304" pitchFamily="18" charset="0"/>
                <a:cs typeface="Arial"/>
              </a:rPr>
              <a:t>n</a:t>
            </a:r>
            <a:r>
              <a:rPr sz="1400" dirty="0">
                <a:latin typeface="Book Antiqua" panose="02040602050305030304" pitchFamily="18" charset="0"/>
                <a:cs typeface="Arial"/>
              </a:rPr>
              <a:t>g</a:t>
            </a:r>
          </a:p>
          <a:p>
            <a:pPr marL="223867" indent="-171450">
              <a:lnSpc>
                <a:spcPts val="1288"/>
              </a:lnSpc>
              <a:buFont typeface="Wingdings" pitchFamily="2" charset="2"/>
              <a:buChar char="l"/>
            </a:pPr>
            <a:r>
              <a:rPr sz="1400" spc="-14" dirty="0">
                <a:latin typeface="Book Antiqua" panose="02040602050305030304" pitchFamily="18" charset="0"/>
                <a:cs typeface="Arial"/>
              </a:rPr>
              <a:t>T</a:t>
            </a:r>
            <a:r>
              <a:rPr sz="1400" spc="-9" dirty="0">
                <a:latin typeface="Book Antiqua" panose="02040602050305030304" pitchFamily="18" charset="0"/>
                <a:cs typeface="Arial"/>
              </a:rPr>
              <a:t>T</a:t>
            </a:r>
            <a:r>
              <a:rPr sz="1400" spc="-27" dirty="0">
                <a:latin typeface="Book Antiqua" panose="02040602050305030304" pitchFamily="18" charset="0"/>
                <a:cs typeface="Arial"/>
              </a:rPr>
              <a:t> </a:t>
            </a:r>
            <a:r>
              <a:rPr sz="1400" spc="-5" dirty="0">
                <a:latin typeface="Book Antiqua" panose="02040602050305030304" pitchFamily="18" charset="0"/>
                <a:cs typeface="Arial"/>
              </a:rPr>
              <a:t>arrive</a:t>
            </a:r>
            <a:r>
              <a:rPr sz="1400" dirty="0">
                <a:latin typeface="Book Antiqua" panose="02040602050305030304" pitchFamily="18" charset="0"/>
                <a:cs typeface="Arial"/>
              </a:rPr>
              <a:t>d</a:t>
            </a:r>
          </a:p>
        </p:txBody>
      </p:sp>
      <p:sp>
        <p:nvSpPr>
          <p:cNvPr id="34" name="object 34"/>
          <p:cNvSpPr/>
          <p:nvPr/>
        </p:nvSpPr>
        <p:spPr>
          <a:xfrm>
            <a:off x="5337072" y="2941448"/>
            <a:ext cx="1144727" cy="82987"/>
          </a:xfrm>
          <a:prstGeom prst="rect">
            <a:avLst/>
          </a:prstGeom>
          <a:blipFill>
            <a:blip r:embed="rId9" cstate="print"/>
            <a:stretch>
              <a:fillRect/>
            </a:stretch>
          </a:blipFill>
        </p:spPr>
        <p:txBody>
          <a:bodyPr wrap="square" lIns="0" tIns="0" rIns="0" bIns="0" rtlCol="0"/>
          <a:lstStyle/>
          <a:p>
            <a:endParaRPr sz="1400">
              <a:latin typeface="Book Antiqua" panose="02040602050305030304" pitchFamily="18" charset="0"/>
            </a:endParaRPr>
          </a:p>
        </p:txBody>
      </p:sp>
      <p:sp>
        <p:nvSpPr>
          <p:cNvPr id="35" name="object 35"/>
          <p:cNvSpPr/>
          <p:nvPr/>
        </p:nvSpPr>
        <p:spPr>
          <a:xfrm>
            <a:off x="7768178" y="1665514"/>
            <a:ext cx="1158547" cy="0"/>
          </a:xfrm>
          <a:custGeom>
            <a:avLst/>
            <a:gdLst/>
            <a:ahLst/>
            <a:cxnLst/>
            <a:rect l="l" t="t" r="r" b="b"/>
            <a:pathLst>
              <a:path w="1277620">
                <a:moveTo>
                  <a:pt x="0" y="0"/>
                </a:moveTo>
                <a:lnTo>
                  <a:pt x="1277619" y="0"/>
                </a:lnTo>
              </a:path>
            </a:pathLst>
          </a:custGeom>
          <a:ln w="76194">
            <a:solidFill>
              <a:srgbClr val="006A6A"/>
            </a:solidFill>
          </a:ln>
        </p:spPr>
        <p:txBody>
          <a:bodyPr wrap="square" lIns="0" tIns="0" rIns="0" bIns="0" rtlCol="0"/>
          <a:lstStyle/>
          <a:p>
            <a:endParaRPr sz="1400">
              <a:latin typeface="Book Antiqua" panose="02040602050305030304" pitchFamily="18" charset="0"/>
            </a:endParaRPr>
          </a:p>
        </p:txBody>
      </p:sp>
      <p:sp>
        <p:nvSpPr>
          <p:cNvPr id="36" name="object 36"/>
          <p:cNvSpPr/>
          <p:nvPr/>
        </p:nvSpPr>
        <p:spPr>
          <a:xfrm>
            <a:off x="8914056" y="1564084"/>
            <a:ext cx="160078" cy="201706"/>
          </a:xfrm>
          <a:custGeom>
            <a:avLst/>
            <a:gdLst/>
            <a:ahLst/>
            <a:cxnLst/>
            <a:rect l="l" t="t" r="r" b="b"/>
            <a:pathLst>
              <a:path w="176529" h="222250">
                <a:moveTo>
                  <a:pt x="0" y="0"/>
                </a:moveTo>
                <a:lnTo>
                  <a:pt x="0" y="222250"/>
                </a:lnTo>
                <a:lnTo>
                  <a:pt x="176529" y="110489"/>
                </a:lnTo>
                <a:lnTo>
                  <a:pt x="0" y="0"/>
                </a:lnTo>
                <a:close/>
              </a:path>
            </a:pathLst>
          </a:custGeom>
          <a:solidFill>
            <a:srgbClr val="006A6A"/>
          </a:solidFill>
        </p:spPr>
        <p:txBody>
          <a:bodyPr wrap="square" lIns="0" tIns="0" rIns="0" bIns="0" rtlCol="0"/>
          <a:lstStyle/>
          <a:p>
            <a:endParaRPr sz="1400">
              <a:latin typeface="Book Antiqua" panose="02040602050305030304" pitchFamily="18" charset="0"/>
            </a:endParaRPr>
          </a:p>
        </p:txBody>
      </p:sp>
      <p:sp>
        <p:nvSpPr>
          <p:cNvPr id="37" name="object 37"/>
          <p:cNvSpPr/>
          <p:nvPr/>
        </p:nvSpPr>
        <p:spPr>
          <a:xfrm>
            <a:off x="7768178" y="1665515"/>
            <a:ext cx="80615" cy="587829"/>
          </a:xfrm>
          <a:prstGeom prst="rect">
            <a:avLst/>
          </a:prstGeom>
          <a:blipFill>
            <a:blip r:embed="rId5" cstate="print"/>
            <a:stretch>
              <a:fillRect/>
            </a:stretch>
          </a:blipFill>
        </p:spPr>
        <p:txBody>
          <a:bodyPr wrap="square" lIns="0" tIns="0" rIns="0" bIns="0" rtlCol="0"/>
          <a:lstStyle/>
          <a:p>
            <a:endParaRPr sz="1400">
              <a:latin typeface="Book Antiqua" panose="02040602050305030304" pitchFamily="18" charset="0"/>
            </a:endParaRPr>
          </a:p>
        </p:txBody>
      </p:sp>
      <p:sp>
        <p:nvSpPr>
          <p:cNvPr id="38" name="object 38"/>
          <p:cNvSpPr txBox="1"/>
          <p:nvPr/>
        </p:nvSpPr>
        <p:spPr>
          <a:xfrm>
            <a:off x="7906375" y="1791908"/>
            <a:ext cx="777931" cy="430887"/>
          </a:xfrm>
          <a:prstGeom prst="rect">
            <a:avLst/>
          </a:prstGeom>
        </p:spPr>
        <p:txBody>
          <a:bodyPr vert="horz" wrap="square" lIns="0" tIns="0" rIns="0" bIns="0" rtlCol="0">
            <a:spAutoFit/>
          </a:bodyPr>
          <a:lstStyle/>
          <a:p>
            <a:pPr marL="11520"/>
            <a:r>
              <a:rPr sz="1400" spc="-5" dirty="0">
                <a:latin typeface="Book Antiqua" panose="02040602050305030304" pitchFamily="18" charset="0"/>
                <a:cs typeface="Arial"/>
              </a:rPr>
              <a:t>2019-2020:</a:t>
            </a:r>
            <a:endParaRPr sz="1400">
              <a:latin typeface="Book Antiqua" panose="02040602050305030304" pitchFamily="18" charset="0"/>
              <a:cs typeface="Arial"/>
            </a:endParaRPr>
          </a:p>
        </p:txBody>
      </p:sp>
      <p:sp>
        <p:nvSpPr>
          <p:cNvPr id="40" name="object 40"/>
          <p:cNvSpPr txBox="1"/>
          <p:nvPr/>
        </p:nvSpPr>
        <p:spPr>
          <a:xfrm>
            <a:off x="7961984" y="2126164"/>
            <a:ext cx="1363209" cy="1500411"/>
          </a:xfrm>
          <a:prstGeom prst="rect">
            <a:avLst/>
          </a:prstGeom>
        </p:spPr>
        <p:txBody>
          <a:bodyPr vert="horz" wrap="square" lIns="0" tIns="0" rIns="0" bIns="0" rtlCol="0">
            <a:spAutoFit/>
          </a:bodyPr>
          <a:lstStyle/>
          <a:p>
            <a:pPr marL="182970" marR="270148" indent="-171450" algn="just">
              <a:lnSpc>
                <a:spcPts val="1315"/>
              </a:lnSpc>
              <a:buFont typeface="Wingdings" pitchFamily="2" charset="2"/>
              <a:buChar char="l"/>
            </a:pPr>
            <a:r>
              <a:rPr sz="1400" spc="-9" dirty="0">
                <a:latin typeface="Book Antiqua" panose="02040602050305030304" pitchFamily="18" charset="0"/>
                <a:cs typeface="Arial"/>
              </a:rPr>
              <a:t>El</a:t>
            </a:r>
            <a:r>
              <a:rPr sz="1400" spc="-5" dirty="0">
                <a:latin typeface="Book Antiqua" panose="02040602050305030304" pitchFamily="18" charset="0"/>
                <a:cs typeface="Arial"/>
              </a:rPr>
              <a:t>ect</a:t>
            </a:r>
            <a:r>
              <a:rPr sz="1400" spc="-9" dirty="0">
                <a:latin typeface="Book Antiqua" panose="02040602050305030304" pitchFamily="18" charset="0"/>
                <a:cs typeface="Arial"/>
              </a:rPr>
              <a:t>r</a:t>
            </a:r>
            <a:r>
              <a:rPr sz="1400" spc="-5" dirty="0">
                <a:latin typeface="Book Antiqua" panose="02040602050305030304" pitchFamily="18" charset="0"/>
                <a:cs typeface="Arial"/>
              </a:rPr>
              <a:t>onics produ</a:t>
            </a:r>
            <a:r>
              <a:rPr sz="1400" dirty="0">
                <a:latin typeface="Book Antiqua" panose="02040602050305030304" pitchFamily="18" charset="0"/>
                <a:cs typeface="Arial"/>
              </a:rPr>
              <a:t>cti</a:t>
            </a:r>
            <a:r>
              <a:rPr sz="1400" spc="-5" dirty="0">
                <a:latin typeface="Book Antiqua" panose="02040602050305030304" pitchFamily="18" charset="0"/>
                <a:cs typeface="Arial"/>
              </a:rPr>
              <a:t>o</a:t>
            </a:r>
            <a:r>
              <a:rPr sz="1400" dirty="0">
                <a:latin typeface="Book Antiqua" panose="02040602050305030304" pitchFamily="18" charset="0"/>
                <a:cs typeface="Arial"/>
              </a:rPr>
              <a:t>n </a:t>
            </a:r>
            <a:r>
              <a:rPr sz="1400" spc="-5" dirty="0">
                <a:latin typeface="Book Antiqua" panose="02040602050305030304" pitchFamily="18" charset="0"/>
                <a:cs typeface="Arial"/>
              </a:rPr>
              <a:t>st</a:t>
            </a:r>
            <a:r>
              <a:rPr sz="1400" spc="-14" dirty="0">
                <a:latin typeface="Book Antiqua" panose="02040602050305030304" pitchFamily="18" charset="0"/>
                <a:cs typeface="Arial"/>
              </a:rPr>
              <a:t>a</a:t>
            </a:r>
            <a:r>
              <a:rPr sz="1400" spc="-5" dirty="0">
                <a:latin typeface="Book Antiqua" panose="02040602050305030304" pitchFamily="18" charset="0"/>
                <a:cs typeface="Arial"/>
              </a:rPr>
              <a:t>r</a:t>
            </a:r>
            <a:r>
              <a:rPr sz="1400" spc="-9" dirty="0">
                <a:latin typeface="Book Antiqua" panose="02040602050305030304" pitchFamily="18" charset="0"/>
                <a:cs typeface="Arial"/>
              </a:rPr>
              <a:t>ts</a:t>
            </a:r>
            <a:endParaRPr sz="1400" dirty="0">
              <a:latin typeface="Book Antiqua" panose="02040602050305030304" pitchFamily="18" charset="0"/>
              <a:cs typeface="Arial"/>
            </a:endParaRPr>
          </a:p>
          <a:p>
            <a:pPr marL="182970" marR="4608" indent="-171450">
              <a:lnSpc>
                <a:spcPts val="1315"/>
              </a:lnSpc>
              <a:buFont typeface="Wingdings" pitchFamily="2" charset="2"/>
              <a:buChar char="l"/>
            </a:pPr>
            <a:r>
              <a:rPr sz="1400" spc="-5" dirty="0">
                <a:latin typeface="Book Antiqua" panose="02040602050305030304" pitchFamily="18" charset="0"/>
                <a:cs typeface="Arial"/>
              </a:rPr>
              <a:t>Ci</a:t>
            </a:r>
            <a:r>
              <a:rPr sz="1400" spc="-14" dirty="0">
                <a:latin typeface="Book Antiqua" panose="02040602050305030304" pitchFamily="18" charset="0"/>
                <a:cs typeface="Arial"/>
              </a:rPr>
              <a:t>v</a:t>
            </a:r>
            <a:r>
              <a:rPr sz="1400" spc="-5" dirty="0">
                <a:latin typeface="Book Antiqua" panose="02040602050305030304" pitchFamily="18" charset="0"/>
                <a:cs typeface="Arial"/>
              </a:rPr>
              <a:t>i</a:t>
            </a:r>
            <a:r>
              <a:rPr sz="1400" dirty="0">
                <a:latin typeface="Book Antiqua" panose="02040602050305030304" pitchFamily="18" charset="0"/>
                <a:cs typeface="Arial"/>
              </a:rPr>
              <a:t>l</a:t>
            </a:r>
            <a:r>
              <a:rPr sz="1400" spc="-5" dirty="0">
                <a:latin typeface="Book Antiqua" panose="02040602050305030304" pitchFamily="18" charset="0"/>
                <a:cs typeface="Arial"/>
              </a:rPr>
              <a:t> wor</a:t>
            </a:r>
            <a:r>
              <a:rPr sz="1400" dirty="0">
                <a:latin typeface="Book Antiqua" panose="02040602050305030304" pitchFamily="18" charset="0"/>
                <a:cs typeface="Arial"/>
              </a:rPr>
              <a:t>k</a:t>
            </a:r>
            <a:r>
              <a:rPr sz="1400" spc="-5" dirty="0">
                <a:latin typeface="Book Antiqua" panose="02040602050305030304" pitchFamily="18" charset="0"/>
                <a:cs typeface="Arial"/>
              </a:rPr>
              <a:t> an</a:t>
            </a:r>
            <a:r>
              <a:rPr sz="1400" dirty="0">
                <a:latin typeface="Book Antiqua" panose="02040602050305030304" pitchFamily="18" charset="0"/>
                <a:cs typeface="Arial"/>
              </a:rPr>
              <a:t>d </a:t>
            </a:r>
            <a:r>
              <a:rPr sz="1400" spc="-5" dirty="0">
                <a:latin typeface="Book Antiqua" panose="02040602050305030304" pitchFamily="18" charset="0"/>
                <a:cs typeface="Arial"/>
              </a:rPr>
              <a:t>la</a:t>
            </a:r>
            <a:r>
              <a:rPr sz="1400" dirty="0">
                <a:latin typeface="Book Antiqua" panose="02040602050305030304" pitchFamily="18" charset="0"/>
                <a:cs typeface="Arial"/>
              </a:rPr>
              <a:t>b</a:t>
            </a:r>
            <a:r>
              <a:rPr sz="1400" spc="-5" dirty="0">
                <a:latin typeface="Book Antiqua" panose="02040602050305030304" pitchFamily="18" charset="0"/>
                <a:cs typeface="Arial"/>
              </a:rPr>
              <a:t> preparatio</a:t>
            </a:r>
            <a:r>
              <a:rPr sz="1400" dirty="0">
                <a:latin typeface="Book Antiqua" panose="02040602050305030304" pitchFamily="18" charset="0"/>
                <a:cs typeface="Arial"/>
              </a:rPr>
              <a:t>n</a:t>
            </a:r>
            <a:endParaRPr lang="en-US" sz="1400" dirty="0">
              <a:latin typeface="Book Antiqua" panose="02040602050305030304" pitchFamily="18" charset="0"/>
              <a:cs typeface="Arial"/>
            </a:endParaRPr>
          </a:p>
          <a:p>
            <a:pPr marL="11520" marR="4608">
              <a:lnSpc>
                <a:spcPts val="1315"/>
              </a:lnSpc>
            </a:pPr>
            <a:r>
              <a:rPr lang="en-US" sz="1400" dirty="0">
                <a:latin typeface="Book Antiqua" panose="02040602050305030304" pitchFamily="18" charset="0"/>
                <a:cs typeface="Arial"/>
              </a:rPr>
              <a:t>     C</a:t>
            </a:r>
            <a:r>
              <a:rPr sz="1400" spc="-5" dirty="0">
                <a:latin typeface="Book Antiqua" panose="02040602050305030304" pitchFamily="18" charset="0"/>
                <a:cs typeface="Arial"/>
              </a:rPr>
              <a:t>omple</a:t>
            </a:r>
            <a:r>
              <a:rPr sz="1400" spc="-14" dirty="0">
                <a:latin typeface="Book Antiqua" panose="02040602050305030304" pitchFamily="18" charset="0"/>
                <a:cs typeface="Arial"/>
              </a:rPr>
              <a:t>te</a:t>
            </a:r>
            <a:r>
              <a:rPr sz="1400" spc="-5" dirty="0">
                <a:latin typeface="Book Antiqua" panose="02040602050305030304" pitchFamily="18" charset="0"/>
                <a:cs typeface="Arial"/>
              </a:rPr>
              <a:t>d</a:t>
            </a:r>
            <a:endParaRPr lang="en-US" sz="1400" spc="-5" dirty="0">
              <a:latin typeface="Book Antiqua" panose="02040602050305030304" pitchFamily="18" charset="0"/>
              <a:cs typeface="Arial"/>
            </a:endParaRPr>
          </a:p>
          <a:p>
            <a:pPr marL="182970" marR="194115" indent="-171450">
              <a:lnSpc>
                <a:spcPts val="1315"/>
              </a:lnSpc>
              <a:spcBef>
                <a:spcPts val="9"/>
              </a:spcBef>
              <a:buFont typeface="Wingdings" pitchFamily="2" charset="2"/>
              <a:buChar char="l"/>
            </a:pPr>
            <a:r>
              <a:rPr sz="1400" spc="-5" dirty="0">
                <a:latin typeface="Book Antiqua" panose="02040602050305030304" pitchFamily="18" charset="0"/>
                <a:cs typeface="Arial"/>
              </a:rPr>
              <a:t>De</a:t>
            </a:r>
            <a:r>
              <a:rPr sz="1400" spc="-14" dirty="0">
                <a:latin typeface="Book Antiqua" panose="02040602050305030304" pitchFamily="18" charset="0"/>
                <a:cs typeface="Arial"/>
              </a:rPr>
              <a:t>te</a:t>
            </a:r>
            <a:r>
              <a:rPr sz="1400" spc="-5" dirty="0">
                <a:latin typeface="Book Antiqua" panose="02040602050305030304" pitchFamily="18" charset="0"/>
                <a:cs typeface="Arial"/>
              </a:rPr>
              <a:t>ct</a:t>
            </a:r>
            <a:r>
              <a:rPr sz="1400" spc="-14" dirty="0">
                <a:latin typeface="Book Antiqua" panose="02040602050305030304" pitchFamily="18" charset="0"/>
                <a:cs typeface="Arial"/>
              </a:rPr>
              <a:t>o</a:t>
            </a:r>
            <a:r>
              <a:rPr sz="1400" dirty="0">
                <a:latin typeface="Book Antiqua" panose="02040602050305030304" pitchFamily="18" charset="0"/>
                <a:cs typeface="Arial"/>
              </a:rPr>
              <a:t>r c</a:t>
            </a:r>
            <a:r>
              <a:rPr sz="1400" spc="-5" dirty="0">
                <a:latin typeface="Book Antiqua" panose="02040602050305030304" pitchFamily="18" charset="0"/>
                <a:cs typeface="Arial"/>
              </a:rPr>
              <a:t>onst</a:t>
            </a:r>
            <a:r>
              <a:rPr sz="1400" spc="-9" dirty="0">
                <a:latin typeface="Book Antiqua" panose="02040602050305030304" pitchFamily="18" charset="0"/>
                <a:cs typeface="Arial"/>
              </a:rPr>
              <a:t>r</a:t>
            </a:r>
            <a:r>
              <a:rPr sz="1400" spc="-5" dirty="0">
                <a:latin typeface="Book Antiqua" panose="02040602050305030304" pitchFamily="18" charset="0"/>
                <a:cs typeface="Arial"/>
              </a:rPr>
              <a:t>u</a:t>
            </a:r>
            <a:r>
              <a:rPr sz="1400" dirty="0">
                <a:latin typeface="Book Antiqua" panose="02040602050305030304" pitchFamily="18" charset="0"/>
                <a:cs typeface="Arial"/>
              </a:rPr>
              <a:t>cti</a:t>
            </a:r>
            <a:r>
              <a:rPr sz="1400" spc="-5" dirty="0">
                <a:latin typeface="Book Antiqua" panose="02040602050305030304" pitchFamily="18" charset="0"/>
                <a:cs typeface="Arial"/>
              </a:rPr>
              <a:t>n</a:t>
            </a:r>
            <a:r>
              <a:rPr sz="1400" dirty="0">
                <a:latin typeface="Book Antiqua" panose="02040602050305030304" pitchFamily="18" charset="0"/>
                <a:cs typeface="Arial"/>
              </a:rPr>
              <a:t>g</a:t>
            </a:r>
          </a:p>
        </p:txBody>
      </p:sp>
      <p:sp>
        <p:nvSpPr>
          <p:cNvPr id="43" name="object 43"/>
          <p:cNvSpPr/>
          <p:nvPr/>
        </p:nvSpPr>
        <p:spPr>
          <a:xfrm>
            <a:off x="7768179" y="1633242"/>
            <a:ext cx="1144727" cy="82987"/>
          </a:xfrm>
          <a:prstGeom prst="rect">
            <a:avLst/>
          </a:prstGeom>
          <a:blipFill>
            <a:blip r:embed="rId10" cstate="print"/>
            <a:stretch>
              <a:fillRect/>
            </a:stretch>
          </a:blipFill>
        </p:spPr>
        <p:txBody>
          <a:bodyPr wrap="square" lIns="0" tIns="0" rIns="0" bIns="0" rtlCol="0"/>
          <a:lstStyle/>
          <a:p>
            <a:endParaRPr sz="1400">
              <a:latin typeface="Book Antiqua" panose="02040602050305030304" pitchFamily="18" charset="0"/>
            </a:endParaRPr>
          </a:p>
        </p:txBody>
      </p:sp>
      <p:sp>
        <p:nvSpPr>
          <p:cNvPr id="44" name="object 44"/>
          <p:cNvSpPr/>
          <p:nvPr/>
        </p:nvSpPr>
        <p:spPr>
          <a:xfrm>
            <a:off x="8992369" y="1009681"/>
            <a:ext cx="1157395" cy="0"/>
          </a:xfrm>
          <a:custGeom>
            <a:avLst/>
            <a:gdLst/>
            <a:ahLst/>
            <a:cxnLst/>
            <a:rect l="l" t="t" r="r" b="b"/>
            <a:pathLst>
              <a:path w="1276350">
                <a:moveTo>
                  <a:pt x="0" y="0"/>
                </a:moveTo>
                <a:lnTo>
                  <a:pt x="1276350" y="0"/>
                </a:lnTo>
              </a:path>
            </a:pathLst>
          </a:custGeom>
          <a:ln w="76194">
            <a:solidFill>
              <a:srgbClr val="006A6A"/>
            </a:solidFill>
          </a:ln>
        </p:spPr>
        <p:txBody>
          <a:bodyPr wrap="square" lIns="0" tIns="0" rIns="0" bIns="0" rtlCol="0"/>
          <a:lstStyle/>
          <a:p>
            <a:endParaRPr sz="1400">
              <a:latin typeface="Book Antiqua" panose="02040602050305030304" pitchFamily="18" charset="0"/>
            </a:endParaRPr>
          </a:p>
        </p:txBody>
      </p:sp>
      <p:sp>
        <p:nvSpPr>
          <p:cNvPr id="45" name="object 45"/>
          <p:cNvSpPr/>
          <p:nvPr/>
        </p:nvSpPr>
        <p:spPr>
          <a:xfrm>
            <a:off x="10137095" y="909405"/>
            <a:ext cx="160078" cy="201706"/>
          </a:xfrm>
          <a:custGeom>
            <a:avLst/>
            <a:gdLst/>
            <a:ahLst/>
            <a:cxnLst/>
            <a:rect l="l" t="t" r="r" b="b"/>
            <a:pathLst>
              <a:path w="176529" h="222250">
                <a:moveTo>
                  <a:pt x="0" y="0"/>
                </a:moveTo>
                <a:lnTo>
                  <a:pt x="0" y="222250"/>
                </a:lnTo>
                <a:lnTo>
                  <a:pt x="176529" y="110490"/>
                </a:lnTo>
                <a:lnTo>
                  <a:pt x="0" y="0"/>
                </a:lnTo>
                <a:close/>
              </a:path>
            </a:pathLst>
          </a:custGeom>
          <a:solidFill>
            <a:srgbClr val="006A6A"/>
          </a:solidFill>
        </p:spPr>
        <p:txBody>
          <a:bodyPr wrap="square" lIns="0" tIns="0" rIns="0" bIns="0" rtlCol="0"/>
          <a:lstStyle/>
          <a:p>
            <a:endParaRPr sz="1400">
              <a:latin typeface="Book Antiqua" panose="02040602050305030304" pitchFamily="18" charset="0"/>
            </a:endParaRPr>
          </a:p>
        </p:txBody>
      </p:sp>
      <p:sp>
        <p:nvSpPr>
          <p:cNvPr id="46" name="object 46"/>
          <p:cNvSpPr/>
          <p:nvPr/>
        </p:nvSpPr>
        <p:spPr>
          <a:xfrm>
            <a:off x="8992368" y="1010835"/>
            <a:ext cx="79462" cy="587829"/>
          </a:xfrm>
          <a:prstGeom prst="rect">
            <a:avLst/>
          </a:prstGeom>
          <a:blipFill>
            <a:blip r:embed="rId5" cstate="print"/>
            <a:stretch>
              <a:fillRect/>
            </a:stretch>
          </a:blipFill>
        </p:spPr>
        <p:txBody>
          <a:bodyPr wrap="square" lIns="0" tIns="0" rIns="0" bIns="0" rtlCol="0"/>
          <a:lstStyle/>
          <a:p>
            <a:endParaRPr sz="1400">
              <a:latin typeface="Book Antiqua" panose="02040602050305030304" pitchFamily="18" charset="0"/>
            </a:endParaRPr>
          </a:p>
        </p:txBody>
      </p:sp>
      <p:sp>
        <p:nvSpPr>
          <p:cNvPr id="47" name="object 47"/>
          <p:cNvSpPr txBox="1"/>
          <p:nvPr/>
        </p:nvSpPr>
        <p:spPr>
          <a:xfrm>
            <a:off x="9129414" y="1137228"/>
            <a:ext cx="396739" cy="430887"/>
          </a:xfrm>
          <a:prstGeom prst="rect">
            <a:avLst/>
          </a:prstGeom>
        </p:spPr>
        <p:txBody>
          <a:bodyPr vert="horz" wrap="square" lIns="0" tIns="0" rIns="0" bIns="0" rtlCol="0">
            <a:spAutoFit/>
          </a:bodyPr>
          <a:lstStyle/>
          <a:p>
            <a:pPr marL="11520"/>
            <a:r>
              <a:rPr sz="1400" spc="-5" dirty="0">
                <a:latin typeface="Book Antiqua" panose="02040602050305030304" pitchFamily="18" charset="0"/>
                <a:cs typeface="Arial"/>
              </a:rPr>
              <a:t>2021:</a:t>
            </a:r>
            <a:endParaRPr sz="1400">
              <a:latin typeface="Book Antiqua" panose="02040602050305030304" pitchFamily="18" charset="0"/>
              <a:cs typeface="Arial"/>
            </a:endParaRPr>
          </a:p>
        </p:txBody>
      </p:sp>
      <p:sp>
        <p:nvSpPr>
          <p:cNvPr id="49" name="object 49"/>
          <p:cNvSpPr txBox="1"/>
          <p:nvPr/>
        </p:nvSpPr>
        <p:spPr>
          <a:xfrm>
            <a:off x="9325192" y="1471485"/>
            <a:ext cx="1174171" cy="500137"/>
          </a:xfrm>
          <a:prstGeom prst="rect">
            <a:avLst/>
          </a:prstGeom>
        </p:spPr>
        <p:txBody>
          <a:bodyPr vert="horz" wrap="square" lIns="0" tIns="0" rIns="0" bIns="0" rtlCol="0">
            <a:spAutoFit/>
          </a:bodyPr>
          <a:lstStyle/>
          <a:p>
            <a:pPr marL="182970" marR="4608" indent="-171450">
              <a:lnSpc>
                <a:spcPts val="1315"/>
              </a:lnSpc>
              <a:buFont typeface="Wingdings" pitchFamily="2" charset="2"/>
              <a:buChar char="l"/>
            </a:pPr>
            <a:r>
              <a:rPr sz="1400" spc="-5" dirty="0">
                <a:latin typeface="Book Antiqua" panose="02040602050305030304" pitchFamily="18" charset="0"/>
                <a:cs typeface="Arial"/>
              </a:rPr>
              <a:t>De</a:t>
            </a:r>
            <a:r>
              <a:rPr sz="1400" spc="-14" dirty="0">
                <a:latin typeface="Book Antiqua" panose="02040602050305030304" pitchFamily="18" charset="0"/>
                <a:cs typeface="Arial"/>
              </a:rPr>
              <a:t>te</a:t>
            </a:r>
            <a:r>
              <a:rPr sz="1400" spc="-5" dirty="0">
                <a:latin typeface="Book Antiqua" panose="02040602050305030304" pitchFamily="18" charset="0"/>
                <a:cs typeface="Arial"/>
              </a:rPr>
              <a:t>ct</a:t>
            </a:r>
            <a:r>
              <a:rPr sz="1400" spc="-14" dirty="0">
                <a:latin typeface="Book Antiqua" panose="02040602050305030304" pitchFamily="18" charset="0"/>
                <a:cs typeface="Arial"/>
              </a:rPr>
              <a:t>o</a:t>
            </a:r>
            <a:r>
              <a:rPr sz="1400" dirty="0">
                <a:latin typeface="Book Antiqua" panose="02040602050305030304" pitchFamily="18" charset="0"/>
                <a:cs typeface="Arial"/>
              </a:rPr>
              <a:t>r</a:t>
            </a:r>
            <a:r>
              <a:rPr sz="1400" spc="-5" dirty="0">
                <a:latin typeface="Book Antiqua" panose="02040602050305030304" pitchFamily="18" charset="0"/>
                <a:cs typeface="Arial"/>
              </a:rPr>
              <a:t> read</a:t>
            </a:r>
            <a:r>
              <a:rPr sz="1400" dirty="0">
                <a:latin typeface="Book Antiqua" panose="02040602050305030304" pitchFamily="18" charset="0"/>
                <a:cs typeface="Arial"/>
              </a:rPr>
              <a:t>y </a:t>
            </a:r>
            <a:r>
              <a:rPr lang="en-US" altLang="zh-CN" sz="1400" dirty="0">
                <a:latin typeface="Book Antiqua" panose="02040602050305030304" pitchFamily="18" charset="0"/>
                <a:cs typeface="Arial"/>
              </a:rPr>
              <a:t>for </a:t>
            </a:r>
            <a:r>
              <a:rPr sz="1400" spc="-5" dirty="0">
                <a:latin typeface="Book Antiqua" panose="02040602050305030304" pitchFamily="18" charset="0"/>
                <a:cs typeface="Arial"/>
              </a:rPr>
              <a:t>Da</a:t>
            </a:r>
            <a:r>
              <a:rPr sz="1400" spc="-9" dirty="0">
                <a:latin typeface="Book Antiqua" panose="02040602050305030304" pitchFamily="18" charset="0"/>
                <a:cs typeface="Arial"/>
              </a:rPr>
              <a:t>ta</a:t>
            </a:r>
            <a:r>
              <a:rPr sz="1400" spc="-5" dirty="0">
                <a:latin typeface="Book Antiqua" panose="02040602050305030304" pitchFamily="18" charset="0"/>
                <a:cs typeface="Arial"/>
              </a:rPr>
              <a:t> </a:t>
            </a:r>
            <a:r>
              <a:rPr sz="1400" spc="-14" dirty="0">
                <a:latin typeface="Book Antiqua" panose="02040602050305030304" pitchFamily="18" charset="0"/>
                <a:cs typeface="Arial"/>
              </a:rPr>
              <a:t>ta</a:t>
            </a:r>
            <a:r>
              <a:rPr sz="1400" dirty="0">
                <a:latin typeface="Book Antiqua" panose="02040602050305030304" pitchFamily="18" charset="0"/>
                <a:cs typeface="Arial"/>
              </a:rPr>
              <a:t>ki</a:t>
            </a:r>
            <a:r>
              <a:rPr sz="1400" spc="-5" dirty="0">
                <a:latin typeface="Book Antiqua" panose="02040602050305030304" pitchFamily="18" charset="0"/>
                <a:cs typeface="Arial"/>
              </a:rPr>
              <a:t>ng!</a:t>
            </a:r>
            <a:endParaRPr sz="1400" dirty="0">
              <a:latin typeface="Book Antiqua" panose="02040602050305030304" pitchFamily="18" charset="0"/>
              <a:cs typeface="Arial"/>
            </a:endParaRPr>
          </a:p>
        </p:txBody>
      </p:sp>
      <p:sp>
        <p:nvSpPr>
          <p:cNvPr id="51" name="object 51"/>
          <p:cNvSpPr/>
          <p:nvPr/>
        </p:nvSpPr>
        <p:spPr>
          <a:xfrm>
            <a:off x="8991217" y="977410"/>
            <a:ext cx="1144727" cy="82987"/>
          </a:xfrm>
          <a:prstGeom prst="rect">
            <a:avLst/>
          </a:prstGeom>
          <a:blipFill>
            <a:blip r:embed="rId11" cstate="print"/>
            <a:stretch>
              <a:fillRect/>
            </a:stretch>
          </a:blipFill>
        </p:spPr>
        <p:txBody>
          <a:bodyPr wrap="square" lIns="0" tIns="0" rIns="0" bIns="0" rtlCol="0"/>
          <a:lstStyle/>
          <a:p>
            <a:endParaRPr sz="1400">
              <a:latin typeface="Book Antiqua" panose="02040602050305030304" pitchFamily="18" charset="0"/>
            </a:endParaRPr>
          </a:p>
        </p:txBody>
      </p:sp>
      <p:sp>
        <p:nvSpPr>
          <p:cNvPr id="52" name="object 52"/>
          <p:cNvSpPr/>
          <p:nvPr/>
        </p:nvSpPr>
        <p:spPr>
          <a:xfrm>
            <a:off x="1624191" y="2905719"/>
            <a:ext cx="1823042" cy="1077685"/>
          </a:xfrm>
          <a:prstGeom prst="rect">
            <a:avLst/>
          </a:prstGeom>
          <a:blipFill>
            <a:blip r:embed="rId12" cstate="print"/>
            <a:stretch>
              <a:fillRect/>
            </a:stretch>
          </a:blipFill>
        </p:spPr>
        <p:txBody>
          <a:bodyPr wrap="square" lIns="0" tIns="0" rIns="0" bIns="0" rtlCol="0"/>
          <a:lstStyle/>
          <a:p>
            <a:endParaRPr sz="1400">
              <a:latin typeface="Book Antiqua" panose="02040602050305030304" pitchFamily="18" charset="0"/>
            </a:endParaRPr>
          </a:p>
        </p:txBody>
      </p:sp>
      <p:sp>
        <p:nvSpPr>
          <p:cNvPr id="53" name="object 53"/>
          <p:cNvSpPr/>
          <p:nvPr/>
        </p:nvSpPr>
        <p:spPr>
          <a:xfrm>
            <a:off x="6970093" y="5195944"/>
            <a:ext cx="2492142" cy="1161825"/>
          </a:xfrm>
          <a:prstGeom prst="rect">
            <a:avLst/>
          </a:prstGeom>
          <a:blipFill>
            <a:blip r:embed="rId13" cstate="print"/>
            <a:stretch>
              <a:fillRect/>
            </a:stretch>
          </a:blipFill>
        </p:spPr>
        <p:txBody>
          <a:bodyPr wrap="square" lIns="0" tIns="0" rIns="0" bIns="0" rtlCol="0"/>
          <a:lstStyle/>
          <a:p>
            <a:endParaRPr sz="1400">
              <a:latin typeface="Book Antiqua" panose="02040602050305030304" pitchFamily="18" charset="0"/>
            </a:endParaRPr>
          </a:p>
        </p:txBody>
      </p:sp>
      <p:sp>
        <p:nvSpPr>
          <p:cNvPr id="54" name="object 54"/>
          <p:cNvSpPr/>
          <p:nvPr/>
        </p:nvSpPr>
        <p:spPr>
          <a:xfrm>
            <a:off x="8025883" y="3490598"/>
            <a:ext cx="1326686" cy="1504150"/>
          </a:xfrm>
          <a:prstGeom prst="rect">
            <a:avLst/>
          </a:prstGeom>
          <a:blipFill>
            <a:blip r:embed="rId14" cstate="print"/>
            <a:stretch>
              <a:fillRect/>
            </a:stretch>
          </a:blipFill>
        </p:spPr>
        <p:txBody>
          <a:bodyPr wrap="square" lIns="0" tIns="0" rIns="0" bIns="0" rtlCol="0"/>
          <a:lstStyle/>
          <a:p>
            <a:endParaRPr sz="1400">
              <a:latin typeface="Book Antiqua" panose="02040602050305030304" pitchFamily="18" charset="0"/>
            </a:endParaRPr>
          </a:p>
        </p:txBody>
      </p:sp>
      <p:sp>
        <p:nvSpPr>
          <p:cNvPr id="55" name="object 55"/>
          <p:cNvSpPr/>
          <p:nvPr/>
        </p:nvSpPr>
        <p:spPr>
          <a:xfrm>
            <a:off x="9400798" y="2075178"/>
            <a:ext cx="1159699" cy="1569847"/>
          </a:xfrm>
          <a:prstGeom prst="rect">
            <a:avLst/>
          </a:prstGeom>
          <a:blipFill>
            <a:blip r:embed="rId15" cstate="print"/>
            <a:stretch>
              <a:fillRect/>
            </a:stretch>
          </a:blipFill>
        </p:spPr>
        <p:txBody>
          <a:bodyPr wrap="square" lIns="0" tIns="0" rIns="0" bIns="0" rtlCol="0"/>
          <a:lstStyle/>
          <a:p>
            <a:endParaRPr sz="1400">
              <a:latin typeface="Book Antiqua" panose="02040602050305030304" pitchFamily="18" charset="0"/>
            </a:endParaRPr>
          </a:p>
        </p:txBody>
      </p:sp>
      <p:sp>
        <p:nvSpPr>
          <p:cNvPr id="56" name="object 56"/>
          <p:cNvSpPr/>
          <p:nvPr/>
        </p:nvSpPr>
        <p:spPr>
          <a:xfrm>
            <a:off x="5371621" y="985477"/>
            <a:ext cx="1095207" cy="1836100"/>
          </a:xfrm>
          <a:prstGeom prst="rect">
            <a:avLst/>
          </a:prstGeom>
          <a:blipFill>
            <a:blip r:embed="rId16" cstate="print"/>
            <a:stretch>
              <a:fillRect/>
            </a:stretch>
          </a:blipFill>
        </p:spPr>
        <p:txBody>
          <a:bodyPr wrap="square" lIns="0" tIns="0" rIns="0" bIns="0" rtlCol="0"/>
          <a:lstStyle/>
          <a:p>
            <a:endParaRPr sz="1400">
              <a:latin typeface="Book Antiqua" panose="02040602050305030304" pitchFamily="18" charset="0"/>
            </a:endParaRPr>
          </a:p>
        </p:txBody>
      </p:sp>
      <p:sp>
        <p:nvSpPr>
          <p:cNvPr id="57" name="object 57"/>
          <p:cNvSpPr/>
          <p:nvPr/>
        </p:nvSpPr>
        <p:spPr>
          <a:xfrm>
            <a:off x="3015370" y="5311203"/>
            <a:ext cx="1160850" cy="1128400"/>
          </a:xfrm>
          <a:prstGeom prst="rect">
            <a:avLst/>
          </a:prstGeom>
          <a:blipFill>
            <a:blip r:embed="rId17" cstate="print"/>
            <a:stretch>
              <a:fillRect/>
            </a:stretch>
          </a:blipFill>
        </p:spPr>
        <p:txBody>
          <a:bodyPr wrap="square" lIns="0" tIns="0" rIns="0" bIns="0" rtlCol="0"/>
          <a:lstStyle/>
          <a:p>
            <a:endParaRPr sz="1400">
              <a:latin typeface="Book Antiqua" panose="02040602050305030304" pitchFamily="18" charset="0"/>
            </a:endParaRPr>
          </a:p>
        </p:txBody>
      </p:sp>
      <p:sp>
        <p:nvSpPr>
          <p:cNvPr id="58" name="object 58"/>
          <p:cNvSpPr/>
          <p:nvPr/>
        </p:nvSpPr>
        <p:spPr>
          <a:xfrm>
            <a:off x="3514030" y="2155373"/>
            <a:ext cx="1801161" cy="1330105"/>
          </a:xfrm>
          <a:prstGeom prst="rect">
            <a:avLst/>
          </a:prstGeom>
          <a:blipFill>
            <a:blip r:embed="rId18" cstate="print"/>
            <a:stretch>
              <a:fillRect/>
            </a:stretch>
          </a:blipFill>
        </p:spPr>
        <p:txBody>
          <a:bodyPr wrap="square" lIns="0" tIns="0" rIns="0" bIns="0" rtlCol="0"/>
          <a:lstStyle/>
          <a:p>
            <a:endParaRPr sz="1400">
              <a:latin typeface="Book Antiqua" panose="02040602050305030304" pitchFamily="18" charset="0"/>
            </a:endParaRPr>
          </a:p>
        </p:txBody>
      </p:sp>
      <p:sp>
        <p:nvSpPr>
          <p:cNvPr id="59" name="object 59"/>
          <p:cNvSpPr/>
          <p:nvPr/>
        </p:nvSpPr>
        <p:spPr>
          <a:xfrm>
            <a:off x="6560110" y="2271785"/>
            <a:ext cx="1214977" cy="0"/>
          </a:xfrm>
          <a:custGeom>
            <a:avLst/>
            <a:gdLst/>
            <a:ahLst/>
            <a:cxnLst/>
            <a:rect l="l" t="t" r="r" b="b"/>
            <a:pathLst>
              <a:path w="1339850">
                <a:moveTo>
                  <a:pt x="0" y="0"/>
                </a:moveTo>
                <a:lnTo>
                  <a:pt x="1339849" y="0"/>
                </a:lnTo>
              </a:path>
            </a:pathLst>
          </a:custGeom>
          <a:ln w="76194">
            <a:solidFill>
              <a:srgbClr val="006A6A"/>
            </a:solidFill>
          </a:ln>
        </p:spPr>
        <p:txBody>
          <a:bodyPr wrap="square" lIns="0" tIns="0" rIns="0" bIns="0" rtlCol="0"/>
          <a:lstStyle/>
          <a:p>
            <a:endParaRPr sz="1400">
              <a:latin typeface="Book Antiqua" panose="02040602050305030304" pitchFamily="18" charset="0"/>
            </a:endParaRPr>
          </a:p>
        </p:txBody>
      </p:sp>
      <p:sp>
        <p:nvSpPr>
          <p:cNvPr id="60" name="object 60"/>
          <p:cNvSpPr/>
          <p:nvPr/>
        </p:nvSpPr>
        <p:spPr>
          <a:xfrm>
            <a:off x="7762419" y="2170356"/>
            <a:ext cx="160078" cy="202858"/>
          </a:xfrm>
          <a:custGeom>
            <a:avLst/>
            <a:gdLst/>
            <a:ahLst/>
            <a:cxnLst/>
            <a:rect l="l" t="t" r="r" b="b"/>
            <a:pathLst>
              <a:path w="176529" h="223519">
                <a:moveTo>
                  <a:pt x="0" y="0"/>
                </a:moveTo>
                <a:lnTo>
                  <a:pt x="0" y="223519"/>
                </a:lnTo>
                <a:lnTo>
                  <a:pt x="176529" y="111760"/>
                </a:lnTo>
                <a:lnTo>
                  <a:pt x="0" y="0"/>
                </a:lnTo>
                <a:close/>
              </a:path>
            </a:pathLst>
          </a:custGeom>
          <a:solidFill>
            <a:srgbClr val="006A6A"/>
          </a:solidFill>
        </p:spPr>
        <p:txBody>
          <a:bodyPr wrap="square" lIns="0" tIns="0" rIns="0" bIns="0" rtlCol="0"/>
          <a:lstStyle/>
          <a:p>
            <a:endParaRPr sz="1400">
              <a:latin typeface="Book Antiqua" panose="02040602050305030304" pitchFamily="18" charset="0"/>
            </a:endParaRPr>
          </a:p>
        </p:txBody>
      </p:sp>
      <p:sp>
        <p:nvSpPr>
          <p:cNvPr id="61" name="object 61"/>
          <p:cNvSpPr/>
          <p:nvPr/>
        </p:nvSpPr>
        <p:spPr>
          <a:xfrm>
            <a:off x="6560109" y="2272938"/>
            <a:ext cx="84070" cy="613185"/>
          </a:xfrm>
          <a:prstGeom prst="rect">
            <a:avLst/>
          </a:prstGeom>
          <a:blipFill>
            <a:blip r:embed="rId19" cstate="print"/>
            <a:stretch>
              <a:fillRect/>
            </a:stretch>
          </a:blipFill>
        </p:spPr>
        <p:txBody>
          <a:bodyPr wrap="square" lIns="0" tIns="0" rIns="0" bIns="0" rtlCol="0"/>
          <a:lstStyle/>
          <a:p>
            <a:endParaRPr sz="1400">
              <a:latin typeface="Book Antiqua" panose="02040602050305030304" pitchFamily="18" charset="0"/>
            </a:endParaRPr>
          </a:p>
        </p:txBody>
      </p:sp>
      <p:sp>
        <p:nvSpPr>
          <p:cNvPr id="62" name="object 62"/>
          <p:cNvSpPr txBox="1"/>
          <p:nvPr/>
        </p:nvSpPr>
        <p:spPr>
          <a:xfrm>
            <a:off x="6701763" y="2401636"/>
            <a:ext cx="396739" cy="430887"/>
          </a:xfrm>
          <a:prstGeom prst="rect">
            <a:avLst/>
          </a:prstGeom>
        </p:spPr>
        <p:txBody>
          <a:bodyPr vert="horz" wrap="square" lIns="0" tIns="0" rIns="0" bIns="0" rtlCol="0">
            <a:spAutoFit/>
          </a:bodyPr>
          <a:lstStyle/>
          <a:p>
            <a:pPr marL="11520"/>
            <a:r>
              <a:rPr sz="1400" spc="-5" dirty="0">
                <a:latin typeface="Book Antiqua" panose="02040602050305030304" pitchFamily="18" charset="0"/>
                <a:cs typeface="Arial"/>
              </a:rPr>
              <a:t>2018:</a:t>
            </a:r>
            <a:endParaRPr sz="1400">
              <a:latin typeface="Book Antiqua" panose="02040602050305030304" pitchFamily="18" charset="0"/>
              <a:cs typeface="Arial"/>
            </a:endParaRPr>
          </a:p>
        </p:txBody>
      </p:sp>
      <p:sp>
        <p:nvSpPr>
          <p:cNvPr id="64" name="object 64"/>
          <p:cNvSpPr txBox="1"/>
          <p:nvPr/>
        </p:nvSpPr>
        <p:spPr>
          <a:xfrm>
            <a:off x="6757371" y="2714666"/>
            <a:ext cx="1204613" cy="1500411"/>
          </a:xfrm>
          <a:prstGeom prst="rect">
            <a:avLst/>
          </a:prstGeom>
        </p:spPr>
        <p:txBody>
          <a:bodyPr vert="horz" wrap="square" lIns="0" tIns="0" rIns="0" bIns="0" rtlCol="0">
            <a:spAutoFit/>
          </a:bodyPr>
          <a:lstStyle/>
          <a:p>
            <a:pPr marL="182970" marR="4608" indent="-171450">
              <a:lnSpc>
                <a:spcPts val="1315"/>
              </a:lnSpc>
              <a:buFont typeface="Wingdings" pitchFamily="2" charset="2"/>
              <a:buChar char="l"/>
            </a:pPr>
            <a:r>
              <a:rPr sz="1400" spc="-18" dirty="0">
                <a:latin typeface="Book Antiqua" panose="02040602050305030304" pitchFamily="18" charset="0"/>
                <a:cs typeface="Arial"/>
              </a:rPr>
              <a:t>P</a:t>
            </a:r>
            <a:r>
              <a:rPr sz="1400" spc="-5" dirty="0">
                <a:latin typeface="Book Antiqua" panose="02040602050305030304" pitchFamily="18" charset="0"/>
                <a:cs typeface="Arial"/>
              </a:rPr>
              <a:t>M</a:t>
            </a:r>
            <a:r>
              <a:rPr sz="1400" spc="-9" dirty="0">
                <a:latin typeface="Book Antiqua" panose="02040602050305030304" pitchFamily="18" charset="0"/>
                <a:cs typeface="Arial"/>
              </a:rPr>
              <a:t>T</a:t>
            </a:r>
            <a:r>
              <a:rPr sz="1400" spc="-27" dirty="0">
                <a:latin typeface="Book Antiqua" panose="02040602050305030304" pitchFamily="18" charset="0"/>
                <a:cs typeface="Arial"/>
              </a:rPr>
              <a:t> </a:t>
            </a:r>
            <a:r>
              <a:rPr sz="1400" spc="-5" dirty="0">
                <a:latin typeface="Book Antiqua" panose="02040602050305030304" pitchFamily="18" charset="0"/>
                <a:cs typeface="Arial"/>
              </a:rPr>
              <a:t>po</a:t>
            </a:r>
            <a:r>
              <a:rPr sz="1400" spc="-9" dirty="0">
                <a:latin typeface="Book Antiqua" panose="02040602050305030304" pitchFamily="18" charset="0"/>
                <a:cs typeface="Arial"/>
              </a:rPr>
              <a:t>ttin</a:t>
            </a:r>
            <a:r>
              <a:rPr sz="1400" dirty="0">
                <a:latin typeface="Book Antiqua" panose="02040602050305030304" pitchFamily="18" charset="0"/>
                <a:cs typeface="Arial"/>
              </a:rPr>
              <a:t>g </a:t>
            </a:r>
            <a:endParaRPr lang="en-US" sz="1400" dirty="0">
              <a:latin typeface="Book Antiqua" panose="02040602050305030304" pitchFamily="18" charset="0"/>
              <a:cs typeface="Arial"/>
            </a:endParaRPr>
          </a:p>
          <a:p>
            <a:pPr marL="182970" marR="4608" indent="-171450">
              <a:lnSpc>
                <a:spcPts val="1315"/>
              </a:lnSpc>
              <a:buFont typeface="Wingdings" pitchFamily="2" charset="2"/>
              <a:buChar char="l"/>
            </a:pPr>
            <a:r>
              <a:rPr sz="1400" spc="-5" dirty="0">
                <a:latin typeface="Book Antiqua" panose="02040602050305030304" pitchFamily="18" charset="0"/>
                <a:cs typeface="Arial"/>
              </a:rPr>
              <a:t>st</a:t>
            </a:r>
            <a:r>
              <a:rPr sz="1400" spc="-14" dirty="0">
                <a:latin typeface="Book Antiqua" panose="02040602050305030304" pitchFamily="18" charset="0"/>
                <a:cs typeface="Arial"/>
              </a:rPr>
              <a:t>a</a:t>
            </a:r>
            <a:r>
              <a:rPr sz="1400" spc="-5" dirty="0">
                <a:latin typeface="Book Antiqua" panose="02040602050305030304" pitchFamily="18" charset="0"/>
                <a:cs typeface="Arial"/>
              </a:rPr>
              <a:t>r</a:t>
            </a:r>
            <a:r>
              <a:rPr sz="1400" spc="-9" dirty="0">
                <a:latin typeface="Book Antiqua" panose="02040602050305030304" pitchFamily="18" charset="0"/>
                <a:cs typeface="Arial"/>
              </a:rPr>
              <a:t>ts D</a:t>
            </a:r>
            <a:r>
              <a:rPr sz="1400" spc="-5" dirty="0">
                <a:latin typeface="Book Antiqua" panose="02040602050305030304" pitchFamily="18" charset="0"/>
                <a:cs typeface="Arial"/>
              </a:rPr>
              <a:t>eliver</a:t>
            </a:r>
            <a:r>
              <a:rPr sz="1400" dirty="0">
                <a:latin typeface="Book Antiqua" panose="02040602050305030304" pitchFamily="18" charset="0"/>
                <a:cs typeface="Arial"/>
              </a:rPr>
              <a:t>y</a:t>
            </a:r>
            <a:r>
              <a:rPr sz="1400" spc="-5" dirty="0">
                <a:latin typeface="Book Antiqua" panose="02040602050305030304" pitchFamily="18" charset="0"/>
                <a:cs typeface="Arial"/>
              </a:rPr>
              <a:t> of </a:t>
            </a:r>
            <a:r>
              <a:rPr sz="1400" dirty="0">
                <a:latin typeface="Book Antiqua" panose="02040602050305030304" pitchFamily="18" charset="0"/>
                <a:cs typeface="Arial"/>
              </a:rPr>
              <a:t>s</a:t>
            </a:r>
            <a:r>
              <a:rPr sz="1400" spc="-5" dirty="0">
                <a:latin typeface="Book Antiqua" panose="02040602050305030304" pitchFamily="18" charset="0"/>
                <a:cs typeface="Arial"/>
              </a:rPr>
              <a:t>ur</a:t>
            </a:r>
            <a:r>
              <a:rPr sz="1400" spc="-14" dirty="0">
                <a:latin typeface="Book Antiqua" panose="02040602050305030304" pitchFamily="18" charset="0"/>
                <a:cs typeface="Arial"/>
              </a:rPr>
              <a:t>fa</a:t>
            </a:r>
            <a:r>
              <a:rPr sz="1400" dirty="0">
                <a:latin typeface="Book Antiqua" panose="02040602050305030304" pitchFamily="18" charset="0"/>
                <a:cs typeface="Arial"/>
              </a:rPr>
              <a:t>ce </a:t>
            </a:r>
            <a:r>
              <a:rPr sz="1400" spc="-5" dirty="0">
                <a:latin typeface="Book Antiqua" panose="02040602050305030304" pitchFamily="18" charset="0"/>
                <a:cs typeface="Arial"/>
              </a:rPr>
              <a:t>bui</a:t>
            </a:r>
            <a:r>
              <a:rPr sz="1400" spc="-9" dirty="0">
                <a:latin typeface="Book Antiqua" panose="02040602050305030304" pitchFamily="18" charset="0"/>
                <a:cs typeface="Arial"/>
              </a:rPr>
              <a:t>l</a:t>
            </a:r>
            <a:r>
              <a:rPr sz="1400" spc="-5" dirty="0">
                <a:latin typeface="Book Antiqua" panose="02040602050305030304" pitchFamily="18" charset="0"/>
                <a:cs typeface="Arial"/>
              </a:rPr>
              <a:t>ding</a:t>
            </a:r>
            <a:r>
              <a:rPr sz="1400" dirty="0">
                <a:latin typeface="Book Antiqua" panose="02040602050305030304" pitchFamily="18" charset="0"/>
                <a:cs typeface="Arial"/>
              </a:rPr>
              <a:t>s</a:t>
            </a:r>
            <a:endParaRPr lang="en-US" sz="1400" dirty="0">
              <a:latin typeface="Book Antiqua" panose="02040602050305030304" pitchFamily="18" charset="0"/>
              <a:cs typeface="Arial"/>
            </a:endParaRPr>
          </a:p>
          <a:p>
            <a:pPr marL="182970" marR="4608" indent="-171450">
              <a:lnSpc>
                <a:spcPts val="1315"/>
              </a:lnSpc>
              <a:buFont typeface="Wingdings" pitchFamily="2" charset="2"/>
              <a:buChar char="l"/>
            </a:pPr>
            <a:r>
              <a:rPr lang="en-US" altLang="zh-CN" sz="1400" spc="-18" dirty="0">
                <a:latin typeface="Book Antiqua" panose="02040602050305030304" pitchFamily="18" charset="0"/>
                <a:cs typeface="Arial"/>
              </a:rPr>
              <a:t>S</a:t>
            </a:r>
            <a:r>
              <a:rPr lang="en-US" altLang="zh-CN" sz="1400" spc="-14" dirty="0">
                <a:latin typeface="Book Antiqua" panose="02040602050305030304" pitchFamily="18" charset="0"/>
                <a:cs typeface="Arial"/>
              </a:rPr>
              <a:t>ta</a:t>
            </a:r>
            <a:r>
              <a:rPr lang="en-US" altLang="zh-CN" sz="1400" spc="-5" dirty="0">
                <a:latin typeface="Book Antiqua" panose="02040602050305030304" pitchFamily="18" charset="0"/>
                <a:cs typeface="Arial"/>
              </a:rPr>
              <a:t>rt p</a:t>
            </a:r>
            <a:r>
              <a:rPr lang="en-US" altLang="zh-CN" sz="1400" spc="5" dirty="0">
                <a:latin typeface="Book Antiqua" panose="02040602050305030304" pitchFamily="18" charset="0"/>
                <a:cs typeface="Arial"/>
              </a:rPr>
              <a:t>r</a:t>
            </a:r>
            <a:r>
              <a:rPr lang="en-US" altLang="zh-CN" sz="1400" spc="-5" dirty="0">
                <a:latin typeface="Book Antiqua" panose="02040602050305030304" pitchFamily="18" charset="0"/>
                <a:cs typeface="Arial"/>
              </a:rPr>
              <a:t>odu</a:t>
            </a:r>
            <a:r>
              <a:rPr lang="en-US" altLang="zh-CN" sz="1400" spc="-14" dirty="0">
                <a:latin typeface="Book Antiqua" panose="02040602050305030304" pitchFamily="18" charset="0"/>
                <a:cs typeface="Arial"/>
              </a:rPr>
              <a:t>c</a:t>
            </a:r>
            <a:r>
              <a:rPr lang="en-US" altLang="zh-CN" sz="1400" spc="-5" dirty="0">
                <a:latin typeface="Book Antiqua" panose="02040602050305030304" pitchFamily="18" charset="0"/>
                <a:cs typeface="Arial"/>
              </a:rPr>
              <a:t>tio</a:t>
            </a:r>
            <a:r>
              <a:rPr lang="en-US" altLang="zh-CN" sz="1400" dirty="0">
                <a:latin typeface="Book Antiqua" panose="02040602050305030304" pitchFamily="18" charset="0"/>
                <a:cs typeface="Arial"/>
              </a:rPr>
              <a:t>n </a:t>
            </a:r>
            <a:r>
              <a:rPr lang="en-US" altLang="zh-CN" sz="1400" spc="-5" dirty="0">
                <a:latin typeface="Book Antiqua" panose="02040602050305030304" pitchFamily="18" charset="0"/>
                <a:cs typeface="Arial"/>
              </a:rPr>
              <a:t>of a</a:t>
            </a:r>
            <a:r>
              <a:rPr lang="en-US" altLang="zh-CN" sz="1400" dirty="0">
                <a:latin typeface="Book Antiqua" panose="02040602050305030304" pitchFamily="18" charset="0"/>
                <a:cs typeface="Arial"/>
              </a:rPr>
              <a:t>c</a:t>
            </a:r>
            <a:r>
              <a:rPr lang="en-US" altLang="zh-CN" sz="1400" spc="-5" dirty="0">
                <a:latin typeface="Book Antiqua" panose="02040602050305030304" pitchFamily="18" charset="0"/>
                <a:cs typeface="Arial"/>
              </a:rPr>
              <a:t>r</a:t>
            </a:r>
            <a:r>
              <a:rPr lang="en-US" altLang="zh-CN" sz="1400" dirty="0">
                <a:latin typeface="Book Antiqua" panose="02040602050305030304" pitchFamily="18" charset="0"/>
                <a:cs typeface="Arial"/>
              </a:rPr>
              <a:t>y</a:t>
            </a:r>
            <a:r>
              <a:rPr lang="en-US" altLang="zh-CN" sz="1400" spc="-9" dirty="0">
                <a:latin typeface="Book Antiqua" panose="02040602050305030304" pitchFamily="18" charset="0"/>
                <a:cs typeface="Arial"/>
              </a:rPr>
              <a:t>l</a:t>
            </a:r>
            <a:r>
              <a:rPr lang="en-US" altLang="zh-CN" sz="1400" spc="-5" dirty="0">
                <a:latin typeface="Book Antiqua" panose="02040602050305030304" pitchFamily="18" charset="0"/>
                <a:cs typeface="Arial"/>
              </a:rPr>
              <a:t>i</a:t>
            </a:r>
            <a:r>
              <a:rPr lang="en-US" altLang="zh-CN" sz="1400" dirty="0">
                <a:latin typeface="Book Antiqua" panose="02040602050305030304" pitchFamily="18" charset="0"/>
                <a:cs typeface="Arial"/>
              </a:rPr>
              <a:t>c</a:t>
            </a:r>
            <a:r>
              <a:rPr lang="en-US" altLang="zh-CN" sz="1400" spc="-5" dirty="0">
                <a:latin typeface="Book Antiqua" panose="02040602050305030304" pitchFamily="18" charset="0"/>
                <a:cs typeface="Arial"/>
              </a:rPr>
              <a:t> </a:t>
            </a:r>
            <a:r>
              <a:rPr lang="en-US" altLang="zh-CN" sz="1400" dirty="0">
                <a:latin typeface="Book Antiqua" panose="02040602050305030304" pitchFamily="18" charset="0"/>
                <a:cs typeface="Arial"/>
              </a:rPr>
              <a:t>s</a:t>
            </a:r>
            <a:r>
              <a:rPr lang="en-US" altLang="zh-CN" sz="1400" spc="-5" dirty="0">
                <a:latin typeface="Book Antiqua" panose="02040602050305030304" pitchFamily="18" charset="0"/>
                <a:cs typeface="Arial"/>
              </a:rPr>
              <a:t>pher</a:t>
            </a:r>
            <a:r>
              <a:rPr lang="en-US" altLang="zh-CN" sz="1400" dirty="0">
                <a:latin typeface="Book Antiqua" panose="02040602050305030304" pitchFamily="18" charset="0"/>
                <a:cs typeface="Arial"/>
              </a:rPr>
              <a:t>e</a:t>
            </a:r>
          </a:p>
        </p:txBody>
      </p:sp>
      <p:sp>
        <p:nvSpPr>
          <p:cNvPr id="68" name="object 68"/>
          <p:cNvSpPr/>
          <p:nvPr/>
        </p:nvSpPr>
        <p:spPr>
          <a:xfrm>
            <a:off x="6560110" y="2238359"/>
            <a:ext cx="1195399" cy="86445"/>
          </a:xfrm>
          <a:prstGeom prst="rect">
            <a:avLst/>
          </a:prstGeom>
          <a:blipFill>
            <a:blip r:embed="rId20" cstate="print"/>
            <a:stretch>
              <a:fillRect/>
            </a:stretch>
          </a:blipFill>
        </p:spPr>
        <p:txBody>
          <a:bodyPr wrap="square" lIns="0" tIns="0" rIns="0" bIns="0" rtlCol="0"/>
          <a:lstStyle/>
          <a:p>
            <a:endParaRPr sz="1400">
              <a:latin typeface="Book Antiqua" panose="02040602050305030304" pitchFamily="18" charset="0"/>
            </a:endParaRPr>
          </a:p>
        </p:txBody>
      </p:sp>
      <p:sp>
        <p:nvSpPr>
          <p:cNvPr id="69" name="object 69"/>
          <p:cNvSpPr/>
          <p:nvPr/>
        </p:nvSpPr>
        <p:spPr>
          <a:xfrm>
            <a:off x="6676424" y="997005"/>
            <a:ext cx="997318" cy="1168741"/>
          </a:xfrm>
          <a:prstGeom prst="rect">
            <a:avLst/>
          </a:prstGeom>
          <a:blipFill>
            <a:blip r:embed="rId21" cstate="print"/>
            <a:stretch>
              <a:fillRect/>
            </a:stretch>
          </a:blipFill>
        </p:spPr>
        <p:txBody>
          <a:bodyPr wrap="square" lIns="0" tIns="0" rIns="0" bIns="0" rtlCol="0"/>
          <a:lstStyle/>
          <a:p>
            <a:endParaRPr sz="1400">
              <a:latin typeface="Book Antiqua" panose="02040602050305030304" pitchFamily="18" charset="0"/>
            </a:endParaRPr>
          </a:p>
        </p:txBody>
      </p:sp>
      <p:sp>
        <p:nvSpPr>
          <p:cNvPr id="7" name="灯片编号占位符 6"/>
          <p:cNvSpPr>
            <a:spLocks noGrp="1"/>
          </p:cNvSpPr>
          <p:nvPr>
            <p:ph type="sldNum" sz="quarter" idx="12"/>
          </p:nvPr>
        </p:nvSpPr>
        <p:spPr/>
        <p:txBody>
          <a:bodyPr/>
          <a:lstStyle/>
          <a:p>
            <a:fld id="{E3E6B2B1-2FB7-49E7-80AD-425DC1BBC35C}" type="slidenum">
              <a:rPr lang="zh-CN" altLang="en-US" sz="1400" smtClean="0"/>
              <a:t>28</a:t>
            </a:fld>
            <a:endParaRPr lang="zh-CN" altLang="en-US" sz="1400"/>
          </a:p>
        </p:txBody>
      </p:sp>
    </p:spTree>
    <p:extLst>
      <p:ext uri="{BB962C8B-B14F-4D97-AF65-F5344CB8AC3E}">
        <p14:creationId xmlns:p14="http://schemas.microsoft.com/office/powerpoint/2010/main" val="2280076456"/>
      </p:ext>
    </p:extLst>
  </p:cSld>
  <p:clrMapOvr>
    <a:masterClrMapping/>
  </p:clrMapOvr>
  <mc:AlternateContent xmlns:mc="http://schemas.openxmlformats.org/markup-compatibility/2006" xmlns:p14="http://schemas.microsoft.com/office/powerpoint/2010/main">
    <mc:Choice Requires="p14">
      <p:transition spd="slow" p14:dur="2000" advTm="44750"/>
    </mc:Choice>
    <mc:Fallback xmlns="">
      <p:transition spd="slow" advTm="4475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6470" y="118222"/>
            <a:ext cx="7559675" cy="792163"/>
          </a:xfrm>
          <a:prstGeom prst="rect">
            <a:avLst/>
          </a:prstGeom>
        </p:spPr>
        <p:txBody>
          <a:bodyPr vert="horz" wrap="square" lIns="0" tIns="42610" rIns="0" bIns="0" numCol="1" rtlCol="0" anchor="ctr" anchorCtr="0" compatLnSpc="1">
            <a:prstTxWarp prst="textNoShape">
              <a:avLst/>
            </a:prstTxWarp>
            <a:noAutofit/>
          </a:bodyPr>
          <a:lstStyle/>
          <a:p>
            <a:pPr marL="11516"/>
            <a:r>
              <a:rPr b="1" dirty="0">
                <a:solidFill>
                  <a:srgbClr val="333399"/>
                </a:solidFill>
                <a:latin typeface="Centaur" panose="02030504050205020304" pitchFamily="18" charset="0"/>
              </a:rPr>
              <a:t>Summary</a:t>
            </a:r>
          </a:p>
        </p:txBody>
      </p:sp>
      <p:sp>
        <p:nvSpPr>
          <p:cNvPr id="4" name="object 4"/>
          <p:cNvSpPr txBox="1"/>
          <p:nvPr/>
        </p:nvSpPr>
        <p:spPr>
          <a:xfrm>
            <a:off x="286470" y="1123410"/>
            <a:ext cx="11462071" cy="4111921"/>
          </a:xfrm>
          <a:prstGeom prst="rect">
            <a:avLst/>
          </a:prstGeom>
        </p:spPr>
        <p:txBody>
          <a:bodyPr vert="horz" wrap="square" lIns="0" tIns="0" rIns="0" bIns="0" rtlCol="0">
            <a:noAutofit/>
          </a:bodyPr>
          <a:lstStyle/>
          <a:p>
            <a:pPr marL="469900" marR="12700" indent="-457200">
              <a:lnSpc>
                <a:spcPct val="99000"/>
              </a:lnSpc>
              <a:spcBef>
                <a:spcPts val="600"/>
              </a:spcBef>
              <a:spcAft>
                <a:spcPts val="600"/>
              </a:spcAft>
              <a:buClr>
                <a:srgbClr val="0000CC"/>
              </a:buClr>
              <a:buFont typeface="Wingdings" pitchFamily="2" charset="2"/>
              <a:buChar char="p"/>
              <a:tabLst>
                <a:tab pos="354965" algn="l"/>
              </a:tabLst>
            </a:pPr>
            <a:r>
              <a:rPr lang="en-US" altLang="zh-CN" sz="2800" spc="-15" dirty="0">
                <a:solidFill>
                  <a:srgbClr val="C00000"/>
                </a:solidFill>
                <a:latin typeface="Book Antiqua" panose="02040602050305030304" pitchFamily="18" charset="0"/>
                <a:cs typeface="Times New Roman" panose="02020603050405020304" pitchFamily="18" charset="0"/>
              </a:rPr>
              <a:t>JUNO is a multipurpose underground precision neutrino detector, which is a very active R&amp;D </a:t>
            </a:r>
            <a:r>
              <a:rPr lang="en-US" altLang="zh-CN" sz="2800" spc="-15" dirty="0">
                <a:solidFill>
                  <a:srgbClr val="C00000"/>
                </a:solidFill>
                <a:latin typeface="Book Antiqua" panose="02040602050305030304" pitchFamily="18" charset="0"/>
                <a:cs typeface="Times New Roman" panose="02020603050405020304" pitchFamily="18" charset="0"/>
              </a:rPr>
              <a:t>program.</a:t>
            </a:r>
          </a:p>
          <a:p>
            <a:pPr marL="469900" marR="12700" indent="-457200">
              <a:lnSpc>
                <a:spcPct val="99000"/>
              </a:lnSpc>
              <a:spcBef>
                <a:spcPts val="600"/>
              </a:spcBef>
              <a:spcAft>
                <a:spcPts val="600"/>
              </a:spcAft>
              <a:buClr>
                <a:srgbClr val="0000CC"/>
              </a:buClr>
              <a:buFont typeface="Wingdings" pitchFamily="2" charset="2"/>
              <a:buChar char="p"/>
              <a:tabLst>
                <a:tab pos="354965" algn="l"/>
              </a:tabLst>
            </a:pPr>
            <a:r>
              <a:rPr lang="en-US" altLang="zh-CN" sz="2800" spc="14" dirty="0">
                <a:solidFill>
                  <a:srgbClr val="0000CC"/>
                </a:solidFill>
                <a:latin typeface="Book Antiqua" panose="02040602050305030304" pitchFamily="18" charset="0"/>
                <a:cs typeface="Times New Roman" panose="02020603050405020304" pitchFamily="18" charset="0"/>
              </a:rPr>
              <a:t>JUNO will achieve design goals by High light-yield, transparency LS, Purification pilot plant, HQE PMTs, Meticulous calibration and JUNO Near Detector</a:t>
            </a:r>
          </a:p>
          <a:p>
            <a:pPr marL="469900" marR="12700" indent="-457200">
              <a:lnSpc>
                <a:spcPct val="99000"/>
              </a:lnSpc>
              <a:spcBef>
                <a:spcPts val="600"/>
              </a:spcBef>
              <a:spcAft>
                <a:spcPts val="600"/>
              </a:spcAft>
              <a:buClr>
                <a:srgbClr val="0000CC"/>
              </a:buClr>
              <a:buFont typeface="Wingdings" pitchFamily="2" charset="2"/>
              <a:buChar char="p"/>
              <a:tabLst>
                <a:tab pos="354965" algn="l"/>
              </a:tabLst>
            </a:pPr>
            <a:r>
              <a:rPr lang="en-US" altLang="zh-CN" sz="2800" spc="-15" dirty="0">
                <a:solidFill>
                  <a:srgbClr val="C00000"/>
                </a:solidFill>
                <a:latin typeface="Book Antiqua" panose="02040602050305030304" pitchFamily="18" charset="0"/>
                <a:cs typeface="Times New Roman" panose="02020603050405020304" pitchFamily="18" charset="0"/>
              </a:rPr>
              <a:t>JUNO will measure Mass hierarchy (3­‐4 </a:t>
            </a:r>
            <a:r>
              <a:rPr lang="el-GR" altLang="zh-CN" sz="2800" spc="-15" dirty="0">
                <a:solidFill>
                  <a:srgbClr val="C00000"/>
                </a:solidFill>
                <a:latin typeface="Book Antiqua" panose="02040602050305030304" pitchFamily="18" charset="0"/>
                <a:cs typeface="Times New Roman" panose="02020603050405020304" pitchFamily="18" charset="0"/>
              </a:rPr>
              <a:t>σ </a:t>
            </a:r>
            <a:r>
              <a:rPr lang="en-US" altLang="zh-CN" sz="2800" spc="-15" dirty="0">
                <a:solidFill>
                  <a:srgbClr val="C00000"/>
                </a:solidFill>
                <a:latin typeface="Book Antiqua" panose="02040602050305030304" pitchFamily="18" charset="0"/>
                <a:cs typeface="Times New Roman" panose="02020603050405020304" pitchFamily="18" charset="0"/>
              </a:rPr>
              <a:t>in 2027) and 3 oscillation parameters to &lt;1% level, with other rich physics potentials, such as supernova, geo-neutrino, solar neutrino, sterile neutrino.</a:t>
            </a:r>
          </a:p>
          <a:p>
            <a:pPr marL="469900" marR="12700" indent="-457200">
              <a:lnSpc>
                <a:spcPct val="99000"/>
              </a:lnSpc>
              <a:spcBef>
                <a:spcPts val="600"/>
              </a:spcBef>
              <a:spcAft>
                <a:spcPts val="600"/>
              </a:spcAft>
              <a:buClr>
                <a:srgbClr val="0000CC"/>
              </a:buClr>
              <a:buFont typeface="Wingdings" pitchFamily="2" charset="2"/>
              <a:buChar char="p"/>
              <a:tabLst>
                <a:tab pos="354965" algn="l"/>
              </a:tabLst>
            </a:pPr>
            <a:r>
              <a:rPr lang="en-US" altLang="zh-CN" sz="2800" spc="14" dirty="0">
                <a:solidFill>
                  <a:srgbClr val="0000CC"/>
                </a:solidFill>
                <a:latin typeface="Book Antiqua" panose="02040602050305030304" pitchFamily="18" charset="0"/>
                <a:cs typeface="Times New Roman" panose="02020603050405020304" pitchFamily="18" charset="0"/>
              </a:rPr>
              <a:t>JUNO detector R&amp;D and fabrication are progressing smoothly, aiming at data-taking in 2021.</a:t>
            </a:r>
            <a:endParaRPr sz="2800" spc="14" dirty="0">
              <a:solidFill>
                <a:srgbClr val="0000CC"/>
              </a:solidFill>
              <a:latin typeface="Book Antiqua" panose="02040602050305030304" pitchFamily="18" charset="0"/>
              <a:cs typeface="Times New Roman" panose="02020603050405020304" pitchFamily="18" charset="0"/>
            </a:endParaRPr>
          </a:p>
          <a:p>
            <a:pPr>
              <a:lnSpc>
                <a:spcPts val="997"/>
              </a:lnSpc>
              <a:spcBef>
                <a:spcPts val="42"/>
              </a:spcBef>
            </a:pPr>
            <a:endParaRPr sz="997" dirty="0">
              <a:latin typeface="Book Antiqua" panose="02040602050305030304" pitchFamily="18" charset="0"/>
              <a:cs typeface="Times New Roman" panose="02020603050405020304" pitchFamily="18" charset="0"/>
            </a:endParaRPr>
          </a:p>
        </p:txBody>
      </p:sp>
      <p:sp>
        <p:nvSpPr>
          <p:cNvPr id="11" name="object 11"/>
          <p:cNvSpPr txBox="1"/>
          <p:nvPr/>
        </p:nvSpPr>
        <p:spPr>
          <a:xfrm>
            <a:off x="4066307" y="6143325"/>
            <a:ext cx="6292103" cy="395587"/>
          </a:xfrm>
          <a:prstGeom prst="rect">
            <a:avLst/>
          </a:prstGeom>
        </p:spPr>
        <p:txBody>
          <a:bodyPr vert="horz" wrap="square" lIns="0" tIns="0" rIns="0" bIns="0" rtlCol="0">
            <a:noAutofit/>
          </a:bodyPr>
          <a:lstStyle/>
          <a:p>
            <a:pPr marL="11516" algn="ctr"/>
            <a:r>
              <a:rPr sz="4000" spc="-32" dirty="0">
                <a:solidFill>
                  <a:srgbClr val="FF3333"/>
                </a:solidFill>
                <a:cs typeface="Arial"/>
              </a:rPr>
              <a:t>T</a:t>
            </a:r>
            <a:r>
              <a:rPr sz="4000" spc="-18" dirty="0">
                <a:solidFill>
                  <a:srgbClr val="FF3333"/>
                </a:solidFill>
                <a:cs typeface="Arial"/>
              </a:rPr>
              <a:t>ha</a:t>
            </a:r>
            <a:r>
              <a:rPr sz="4000" spc="-32" dirty="0">
                <a:solidFill>
                  <a:srgbClr val="FF3333"/>
                </a:solidFill>
                <a:cs typeface="Arial"/>
              </a:rPr>
              <a:t>n</a:t>
            </a:r>
            <a:r>
              <a:rPr sz="4000" dirty="0">
                <a:solidFill>
                  <a:srgbClr val="FF3333"/>
                </a:solidFill>
                <a:cs typeface="Arial"/>
              </a:rPr>
              <a:t>k</a:t>
            </a:r>
            <a:r>
              <a:rPr lang="en-US" sz="4000" dirty="0">
                <a:solidFill>
                  <a:srgbClr val="FF3333"/>
                </a:solidFill>
                <a:cs typeface="Arial"/>
              </a:rPr>
              <a:t>s</a:t>
            </a:r>
            <a:r>
              <a:rPr sz="4000" spc="-14" dirty="0">
                <a:solidFill>
                  <a:srgbClr val="FF3333"/>
                </a:solidFill>
                <a:cs typeface="Arial"/>
              </a:rPr>
              <a:t> </a:t>
            </a:r>
            <a:r>
              <a:rPr sz="4000" spc="-5" dirty="0">
                <a:solidFill>
                  <a:srgbClr val="FF3333"/>
                </a:solidFill>
                <a:cs typeface="Arial"/>
              </a:rPr>
              <a:t>f</a:t>
            </a:r>
            <a:r>
              <a:rPr sz="4000" dirty="0">
                <a:solidFill>
                  <a:srgbClr val="FF3333"/>
                </a:solidFill>
                <a:cs typeface="Arial"/>
              </a:rPr>
              <a:t>or</a:t>
            </a:r>
            <a:r>
              <a:rPr sz="4000" spc="-5" dirty="0">
                <a:solidFill>
                  <a:srgbClr val="FF3333"/>
                </a:solidFill>
                <a:cs typeface="Arial"/>
              </a:rPr>
              <a:t> </a:t>
            </a:r>
            <a:r>
              <a:rPr sz="4000" spc="-18" dirty="0">
                <a:solidFill>
                  <a:srgbClr val="FF3333"/>
                </a:solidFill>
                <a:cs typeface="Arial"/>
              </a:rPr>
              <a:t>y</a:t>
            </a:r>
            <a:r>
              <a:rPr sz="4000" spc="-32" dirty="0">
                <a:solidFill>
                  <a:srgbClr val="FF3333"/>
                </a:solidFill>
                <a:cs typeface="Arial"/>
              </a:rPr>
              <a:t>o</a:t>
            </a:r>
            <a:r>
              <a:rPr sz="4000" dirty="0">
                <a:solidFill>
                  <a:srgbClr val="FF3333"/>
                </a:solidFill>
                <a:cs typeface="Arial"/>
              </a:rPr>
              <a:t>ur</a:t>
            </a:r>
            <a:r>
              <a:rPr sz="4000" spc="-5" dirty="0">
                <a:solidFill>
                  <a:srgbClr val="FF3333"/>
                </a:solidFill>
                <a:cs typeface="Arial"/>
              </a:rPr>
              <a:t> </a:t>
            </a:r>
            <a:r>
              <a:rPr sz="4000" dirty="0">
                <a:solidFill>
                  <a:srgbClr val="FF3333"/>
                </a:solidFill>
                <a:cs typeface="Arial"/>
              </a:rPr>
              <a:t>a</a:t>
            </a:r>
            <a:r>
              <a:rPr sz="4000" spc="5" dirty="0">
                <a:solidFill>
                  <a:srgbClr val="FF3333"/>
                </a:solidFill>
                <a:cs typeface="Arial"/>
              </a:rPr>
              <a:t>t</a:t>
            </a:r>
            <a:r>
              <a:rPr sz="4000" spc="-5" dirty="0">
                <a:solidFill>
                  <a:srgbClr val="FF3333"/>
                </a:solidFill>
                <a:cs typeface="Arial"/>
              </a:rPr>
              <a:t>t</a:t>
            </a:r>
            <a:r>
              <a:rPr sz="4000" dirty="0">
                <a:solidFill>
                  <a:srgbClr val="FF3333"/>
                </a:solidFill>
                <a:cs typeface="Arial"/>
              </a:rPr>
              <a:t>en</a:t>
            </a:r>
            <a:r>
              <a:rPr sz="4000" spc="-9" dirty="0">
                <a:solidFill>
                  <a:srgbClr val="FF3333"/>
                </a:solidFill>
                <a:cs typeface="Arial"/>
              </a:rPr>
              <a:t>t</a:t>
            </a:r>
            <a:r>
              <a:rPr sz="4000" spc="-14" dirty="0">
                <a:solidFill>
                  <a:srgbClr val="FF3333"/>
                </a:solidFill>
                <a:cs typeface="Arial"/>
              </a:rPr>
              <a:t>io</a:t>
            </a:r>
            <a:r>
              <a:rPr sz="4000" spc="-32" dirty="0">
                <a:solidFill>
                  <a:srgbClr val="FF3333"/>
                </a:solidFill>
                <a:cs typeface="Arial"/>
              </a:rPr>
              <a:t>n</a:t>
            </a:r>
            <a:r>
              <a:rPr lang="en-US" sz="4000" spc="-32" dirty="0">
                <a:solidFill>
                  <a:srgbClr val="FF3333"/>
                </a:solidFill>
                <a:cs typeface="Arial"/>
              </a:rPr>
              <a:t>!</a:t>
            </a:r>
            <a:endParaRPr sz="4000" dirty="0">
              <a:cs typeface="Arial"/>
            </a:endParaRPr>
          </a:p>
        </p:txBody>
      </p:sp>
      <p:sp>
        <p:nvSpPr>
          <p:cNvPr id="3" name="灯片编号占位符 2"/>
          <p:cNvSpPr>
            <a:spLocks noGrp="1"/>
          </p:cNvSpPr>
          <p:nvPr>
            <p:ph type="sldNum" sz="quarter" idx="12"/>
          </p:nvPr>
        </p:nvSpPr>
        <p:spPr/>
        <p:txBody>
          <a:bodyPr/>
          <a:lstStyle/>
          <a:p>
            <a:fld id="{E3E6B2B1-2FB7-49E7-80AD-425DC1BBC35C}" type="slidenum">
              <a:rPr lang="zh-CN" altLang="en-US" smtClean="0"/>
              <a:t>29</a:t>
            </a:fld>
            <a:endParaRPr lang="zh-CN" altLang="en-US"/>
          </a:p>
        </p:txBody>
      </p:sp>
    </p:spTree>
    <p:extLst>
      <p:ext uri="{BB962C8B-B14F-4D97-AF65-F5344CB8AC3E}">
        <p14:creationId xmlns:p14="http://schemas.microsoft.com/office/powerpoint/2010/main" val="2196336621"/>
      </p:ext>
    </p:extLst>
  </p:cSld>
  <p:clrMapOvr>
    <a:masterClrMapping/>
  </p:clrMapOvr>
  <mc:AlternateContent xmlns:mc="http://schemas.openxmlformats.org/markup-compatibility/2006" xmlns:p14="http://schemas.microsoft.com/office/powerpoint/2010/main">
    <mc:Choice Requires="p14">
      <p:transition spd="slow" p14:dur="2000" advTm="40619"/>
    </mc:Choice>
    <mc:Fallback xmlns="">
      <p:transition spd="slow" advTm="40619"/>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8490" y="2323571"/>
            <a:ext cx="6991556" cy="3927101"/>
          </a:xfrm>
          <a:prstGeom prst="rect">
            <a:avLst/>
          </a:prstGeom>
        </p:spPr>
      </p:pic>
      <p:sp>
        <p:nvSpPr>
          <p:cNvPr id="2" name="标题 1"/>
          <p:cNvSpPr>
            <a:spLocks noGrp="1"/>
          </p:cNvSpPr>
          <p:nvPr>
            <p:ph type="title"/>
          </p:nvPr>
        </p:nvSpPr>
        <p:spPr>
          <a:xfrm>
            <a:off x="424636" y="552392"/>
            <a:ext cx="11631330" cy="1325563"/>
          </a:xfrm>
        </p:spPr>
        <p:txBody>
          <a:bodyPr>
            <a:noAutofit/>
          </a:bodyPr>
          <a:lstStyle/>
          <a:p>
            <a:r>
              <a:rPr lang="en-US" altLang="zh-CN" b="1" dirty="0">
                <a:solidFill>
                  <a:srgbClr val="FF0000"/>
                </a:solidFill>
                <a:latin typeface="Centaur" panose="02030504050205020304" pitchFamily="18" charset="0"/>
              </a:rPr>
              <a:t>J</a:t>
            </a:r>
            <a:r>
              <a:rPr lang="en-US" altLang="zh-CN" b="1" dirty="0">
                <a:solidFill>
                  <a:srgbClr val="333399"/>
                </a:solidFill>
                <a:latin typeface="Centaur" panose="02030504050205020304" pitchFamily="18" charset="0"/>
              </a:rPr>
              <a:t>iangmen </a:t>
            </a:r>
            <a:r>
              <a:rPr lang="en-US" altLang="zh-CN" b="1" dirty="0">
                <a:solidFill>
                  <a:srgbClr val="FF0000"/>
                </a:solidFill>
                <a:latin typeface="Centaur" panose="02030504050205020304" pitchFamily="18" charset="0"/>
              </a:rPr>
              <a:t>U</a:t>
            </a:r>
            <a:r>
              <a:rPr lang="en-US" altLang="zh-CN" b="1" dirty="0">
                <a:solidFill>
                  <a:srgbClr val="333399"/>
                </a:solidFill>
                <a:latin typeface="Centaur" panose="02030504050205020304" pitchFamily="18" charset="0"/>
              </a:rPr>
              <a:t>nderground </a:t>
            </a:r>
            <a:r>
              <a:rPr lang="en-US" altLang="zh-CN" b="1" dirty="0">
                <a:solidFill>
                  <a:srgbClr val="FF0000"/>
                </a:solidFill>
                <a:latin typeface="Centaur" panose="02030504050205020304" pitchFamily="18" charset="0"/>
              </a:rPr>
              <a:t>N</a:t>
            </a:r>
            <a:r>
              <a:rPr lang="en-US" altLang="zh-CN" b="1" dirty="0">
                <a:solidFill>
                  <a:srgbClr val="333399"/>
                </a:solidFill>
                <a:latin typeface="Centaur" panose="02030504050205020304" pitchFamily="18" charset="0"/>
              </a:rPr>
              <a:t>eutrino </a:t>
            </a:r>
            <a:r>
              <a:rPr lang="en-US" altLang="zh-CN" b="1" dirty="0">
                <a:solidFill>
                  <a:srgbClr val="FF0000"/>
                </a:solidFill>
                <a:latin typeface="Centaur" panose="02030504050205020304" pitchFamily="18" charset="0"/>
              </a:rPr>
              <a:t>O</a:t>
            </a:r>
            <a:r>
              <a:rPr lang="en-US" altLang="zh-CN" b="1" dirty="0">
                <a:solidFill>
                  <a:srgbClr val="333399"/>
                </a:solidFill>
                <a:latin typeface="Centaur" panose="02030504050205020304" pitchFamily="18" charset="0"/>
              </a:rPr>
              <a:t>bservatory</a:t>
            </a:r>
            <a:br>
              <a:rPr lang="en-US" altLang="zh-CN" b="1" dirty="0">
                <a:solidFill>
                  <a:srgbClr val="333399"/>
                </a:solidFill>
                <a:latin typeface="Centaur" panose="02030504050205020304" pitchFamily="18" charset="0"/>
              </a:rPr>
            </a:br>
            <a:endParaRPr lang="zh-CN" altLang="en-US" b="1" dirty="0">
              <a:solidFill>
                <a:srgbClr val="333399"/>
              </a:solidFill>
              <a:latin typeface="Centaur" panose="02030504050205020304" pitchFamily="18" charset="0"/>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19" y="2988157"/>
            <a:ext cx="3435001" cy="2811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174130" y="1558218"/>
            <a:ext cx="7052893" cy="615553"/>
          </a:xfrm>
          <a:prstGeom prst="rect">
            <a:avLst/>
          </a:prstGeom>
        </p:spPr>
        <p:txBody>
          <a:bodyPr wrap="none">
            <a:spAutoFit/>
          </a:bodyPr>
          <a:lstStyle/>
          <a:p>
            <a:pPr marL="18360" indent="0" algn="ctr">
              <a:spcBef>
                <a:spcPts val="697"/>
              </a:spcBef>
              <a:buNone/>
              <a:tabLst>
                <a:tab pos="338400" algn="l"/>
                <a:tab pos="444600" algn="l"/>
                <a:tab pos="893880" algn="l"/>
                <a:tab pos="1343160" algn="l"/>
                <a:tab pos="1792440" algn="l"/>
                <a:tab pos="2241720" algn="l"/>
                <a:tab pos="2691000" algn="l"/>
                <a:tab pos="3140280" algn="l"/>
                <a:tab pos="3589559" algn="l"/>
                <a:tab pos="4038840" algn="l"/>
                <a:tab pos="4488119" algn="l"/>
                <a:tab pos="4937040" algn="l"/>
                <a:tab pos="5386320" algn="l"/>
                <a:tab pos="5835600" algn="l"/>
                <a:tab pos="6284880" algn="l"/>
                <a:tab pos="6734159" algn="l"/>
                <a:tab pos="7183440" algn="l"/>
                <a:tab pos="7632719" algn="l"/>
                <a:tab pos="8082000" algn="l"/>
                <a:tab pos="8531280" algn="l"/>
                <a:tab pos="8980560" algn="l"/>
              </a:tabLst>
            </a:pPr>
            <a:r>
              <a:rPr lang="en-US" altLang="zh-CN" sz="3400" dirty="0">
                <a:solidFill>
                  <a:srgbClr val="FF0000"/>
                </a:solidFill>
                <a:latin typeface="Bookman Old Style" panose="02050604050505020204" pitchFamily="18" charset="0"/>
                <a:cs typeface="Times New Roman" panose="02020603050405020304" pitchFamily="18" charset="0"/>
              </a:rPr>
              <a:t>Main goal: Mass Hierarchy (MH)</a:t>
            </a:r>
          </a:p>
        </p:txBody>
      </p:sp>
      <p:sp>
        <p:nvSpPr>
          <p:cNvPr id="4" name="灯片编号占位符 3"/>
          <p:cNvSpPr>
            <a:spLocks noGrp="1"/>
          </p:cNvSpPr>
          <p:nvPr>
            <p:ph type="sldNum" sz="quarter" idx="12"/>
          </p:nvPr>
        </p:nvSpPr>
        <p:spPr/>
        <p:txBody>
          <a:bodyPr/>
          <a:lstStyle/>
          <a:p>
            <a:fld id="{E3E6B2B1-2FB7-49E7-80AD-425DC1BBC35C}" type="slidenum">
              <a:rPr lang="zh-CN" altLang="en-US" smtClean="0"/>
              <a:t>3</a:t>
            </a:fld>
            <a:endParaRPr lang="zh-CN" altLang="en-US"/>
          </a:p>
        </p:txBody>
      </p:sp>
      <p:grpSp>
        <p:nvGrpSpPr>
          <p:cNvPr id="27" name="组合 26"/>
          <p:cNvGrpSpPr/>
          <p:nvPr/>
        </p:nvGrpSpPr>
        <p:grpSpPr>
          <a:xfrm>
            <a:off x="8079762" y="2358139"/>
            <a:ext cx="3872150" cy="4195803"/>
            <a:chOff x="1876754" y="-77684"/>
            <a:chExt cx="6058124" cy="6827968"/>
          </a:xfrm>
        </p:grpSpPr>
        <p:pic>
          <p:nvPicPr>
            <p:cNvPr id="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6754" y="-77684"/>
              <a:ext cx="5952870" cy="6216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文本框 2"/>
            <p:cNvSpPr txBox="1"/>
            <p:nvPr/>
          </p:nvSpPr>
          <p:spPr>
            <a:xfrm>
              <a:off x="2267231" y="5097462"/>
              <a:ext cx="5171912" cy="1652822"/>
            </a:xfrm>
            <a:prstGeom prst="rect">
              <a:avLst/>
            </a:prstGeom>
            <a:solidFill>
              <a:srgbClr val="FFFF00"/>
            </a:solidFill>
          </p:spPr>
          <p:txBody>
            <a:bodyPr wrap="none" rtlCol="0">
              <a:spAutoFit/>
            </a:bodyPr>
            <a:lstStyle/>
            <a:p>
              <a:pPr lvl="0"/>
              <a:r>
                <a:rPr lang="en-US" altLang="zh-CN" dirty="0" smtClean="0">
                  <a:solidFill>
                    <a:srgbClr val="000000"/>
                  </a:solidFill>
                  <a:latin typeface="Book Antiqua" panose="02040602050305030304" pitchFamily="18" charset="0"/>
                  <a:cs typeface="宋体" pitchFamily="2" charset="-122"/>
                </a:rPr>
                <a:t>       ~17000  20</a:t>
              </a:r>
              <a:r>
                <a:rPr lang="en-US" altLang="zh-CN" dirty="0">
                  <a:solidFill>
                    <a:srgbClr val="000000"/>
                  </a:solidFill>
                  <a:latin typeface="Book Antiqua" panose="02040602050305030304" pitchFamily="18" charset="0"/>
                  <a:cs typeface="宋体" pitchFamily="2" charset="-122"/>
                </a:rPr>
                <a:t>” PMT+</a:t>
              </a:r>
            </a:p>
            <a:p>
              <a:pPr lvl="0"/>
              <a:r>
                <a:rPr lang="en-US" altLang="zh-CN" dirty="0" smtClean="0">
                  <a:solidFill>
                    <a:srgbClr val="000000"/>
                  </a:solidFill>
                  <a:latin typeface="Book Antiqua" panose="02040602050305030304" pitchFamily="18" charset="0"/>
                  <a:cs typeface="宋体" pitchFamily="2" charset="-122"/>
                </a:rPr>
                <a:t>       ~</a:t>
              </a:r>
              <a:r>
                <a:rPr lang="en-US" altLang="zh-CN" dirty="0">
                  <a:solidFill>
                    <a:srgbClr val="000000"/>
                  </a:solidFill>
                  <a:latin typeface="Book Antiqua" panose="02040602050305030304" pitchFamily="18" charset="0"/>
                  <a:cs typeface="宋体" pitchFamily="2" charset="-122"/>
                </a:rPr>
                <a:t>25000 </a:t>
              </a:r>
              <a:r>
                <a:rPr lang="en-US" altLang="zh-CN" dirty="0" smtClean="0">
                  <a:solidFill>
                    <a:srgbClr val="000000"/>
                  </a:solidFill>
                  <a:latin typeface="Book Antiqua" panose="02040602050305030304" pitchFamily="18" charset="0"/>
                  <a:cs typeface="宋体" pitchFamily="2" charset="-122"/>
                </a:rPr>
                <a:t> 3</a:t>
              </a:r>
              <a:r>
                <a:rPr lang="en-US" altLang="zh-CN" dirty="0">
                  <a:solidFill>
                    <a:srgbClr val="000000"/>
                  </a:solidFill>
                  <a:latin typeface="Book Antiqua" panose="02040602050305030304" pitchFamily="18" charset="0"/>
                  <a:cs typeface="宋体" pitchFamily="2" charset="-122"/>
                </a:rPr>
                <a:t>’’ </a:t>
              </a:r>
              <a:r>
                <a:rPr lang="en-US" altLang="zh-CN" dirty="0" smtClean="0">
                  <a:solidFill>
                    <a:srgbClr val="000000"/>
                  </a:solidFill>
                  <a:latin typeface="Book Antiqua" panose="02040602050305030304" pitchFamily="18" charset="0"/>
                  <a:cs typeface="宋体" pitchFamily="2" charset="-122"/>
                </a:rPr>
                <a:t>PMT</a:t>
              </a:r>
            </a:p>
            <a:p>
              <a:pPr lvl="0"/>
              <a:r>
                <a:rPr lang="en-US" altLang="zh-CN" sz="2400" dirty="0" smtClean="0">
                  <a:solidFill>
                    <a:srgbClr val="FF0000"/>
                  </a:solidFill>
                  <a:latin typeface="Bookman Old Style" panose="02050604050505020204" pitchFamily="18" charset="0"/>
                  <a:cs typeface="Times New Roman" panose="02020603050405020304" pitchFamily="18" charset="0"/>
                </a:rPr>
                <a:t>20kton</a:t>
              </a:r>
              <a:r>
                <a:rPr lang="zh-CN" altLang="en-US" sz="2400" dirty="0" smtClean="0">
                  <a:solidFill>
                    <a:srgbClr val="FF0000"/>
                  </a:solidFill>
                  <a:latin typeface="Bookman Old Style" panose="02050604050505020204" pitchFamily="18" charset="0"/>
                  <a:cs typeface="Times New Roman" panose="02020603050405020304" pitchFamily="18" charset="0"/>
                </a:rPr>
                <a:t>，</a:t>
              </a:r>
              <a:r>
                <a:rPr lang="en-US" altLang="zh-CN" sz="2400" dirty="0" smtClean="0">
                  <a:solidFill>
                    <a:srgbClr val="FF0000"/>
                  </a:solidFill>
                  <a:latin typeface="Bookman Old Style" panose="02050604050505020204" pitchFamily="18" charset="0"/>
                  <a:cs typeface="Times New Roman" panose="02020603050405020304" pitchFamily="18" charset="0"/>
                </a:rPr>
                <a:t>3</a:t>
              </a:r>
              <a:r>
                <a:rPr lang="en-US" altLang="zh-CN" sz="2400" dirty="0">
                  <a:solidFill>
                    <a:srgbClr val="FF0000"/>
                  </a:solidFill>
                  <a:latin typeface="Bookman Old Style" panose="02050604050505020204" pitchFamily="18" charset="0"/>
                  <a:cs typeface="Times New Roman" panose="02020603050405020304" pitchFamily="18" charset="0"/>
                </a:rPr>
                <a:t>%/</a:t>
              </a:r>
              <a:r>
                <a:rPr lang="en-US" altLang="zh-CN" sz="2400" dirty="0" err="1" smtClean="0">
                  <a:solidFill>
                    <a:srgbClr val="FF0000"/>
                  </a:solidFill>
                  <a:latin typeface="Bookman Old Style" panose="02050604050505020204" pitchFamily="18" charset="0"/>
                  <a:cs typeface="Times New Roman" panose="02020603050405020304" pitchFamily="18" charset="0"/>
                </a:rPr>
                <a:t>sqrt</a:t>
              </a:r>
              <a:r>
                <a:rPr lang="en-US" altLang="zh-CN" sz="2400" dirty="0" smtClean="0">
                  <a:solidFill>
                    <a:srgbClr val="FF0000"/>
                  </a:solidFill>
                  <a:latin typeface="Bookman Old Style" panose="02050604050505020204" pitchFamily="18" charset="0"/>
                  <a:cs typeface="Times New Roman" panose="02020603050405020304" pitchFamily="18" charset="0"/>
                </a:rPr>
                <a:t>(E)</a:t>
              </a:r>
              <a:endParaRPr lang="zh-CN" altLang="zh-CN" sz="2400" dirty="0">
                <a:solidFill>
                  <a:srgbClr val="FF0000"/>
                </a:solidFill>
                <a:latin typeface="Bookman Old Style" panose="02050604050505020204" pitchFamily="18" charset="0"/>
                <a:cs typeface="Times New Roman" panose="02020603050405020304" pitchFamily="18" charset="0"/>
              </a:endParaRPr>
            </a:p>
          </p:txBody>
        </p:sp>
        <p:cxnSp>
          <p:nvCxnSpPr>
            <p:cNvPr id="39" name="直接箭头连接符 38"/>
            <p:cNvCxnSpPr/>
            <p:nvPr/>
          </p:nvCxnSpPr>
          <p:spPr>
            <a:xfrm>
              <a:off x="6966521" y="2060848"/>
              <a:ext cx="0" cy="4124113"/>
            </a:xfrm>
            <a:prstGeom prst="straightConnector1">
              <a:avLst/>
            </a:prstGeom>
            <a:ln w="28575">
              <a:solidFill>
                <a:schemeClr val="bg1">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p:nvPr/>
          </p:nvCxnSpPr>
          <p:spPr>
            <a:xfrm flipV="1">
              <a:off x="3092810" y="3690711"/>
              <a:ext cx="3309511" cy="4123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矩形 41"/>
            <p:cNvSpPr/>
            <p:nvPr/>
          </p:nvSpPr>
          <p:spPr>
            <a:xfrm>
              <a:off x="3529076" y="3298919"/>
              <a:ext cx="3795043" cy="550940"/>
            </a:xfrm>
            <a:prstGeom prst="rect">
              <a:avLst/>
            </a:prstGeom>
          </p:spPr>
          <p:txBody>
            <a:bodyPr wrap="none">
              <a:spAutoFit/>
            </a:bodyPr>
            <a:lstStyle/>
            <a:p>
              <a:r>
                <a:rPr lang="zh-CN" altLang="zh-CN" sz="1600" b="1" dirty="0">
                  <a:latin typeface="Arial Unicode MS" pitchFamily="34" charset="-122"/>
                  <a:ea typeface="宋体" pitchFamily="2" charset="-122"/>
                  <a:cs typeface="宋体" pitchFamily="2" charset="-122"/>
                </a:rPr>
                <a:t> </a:t>
              </a:r>
              <a:r>
                <a:rPr lang="en-US" altLang="zh-CN" sz="1600" b="1" dirty="0" smtClean="0">
                  <a:latin typeface="Arial Unicode MS" pitchFamily="34" charset="-122"/>
                  <a:ea typeface="宋体" pitchFamily="2" charset="-122"/>
                  <a:cs typeface="宋体" pitchFamily="2" charset="-122"/>
                </a:rPr>
                <a:t>Acrylic sphere: ID35.4m</a:t>
              </a:r>
              <a:endParaRPr lang="zh-CN" altLang="en-US" sz="1600" b="1" dirty="0"/>
            </a:p>
          </p:txBody>
        </p:sp>
        <p:cxnSp>
          <p:nvCxnSpPr>
            <p:cNvPr id="43" name="直接箭头连接符 42"/>
            <p:cNvCxnSpPr/>
            <p:nvPr/>
          </p:nvCxnSpPr>
          <p:spPr>
            <a:xfrm>
              <a:off x="2785922" y="4225462"/>
              <a:ext cx="3816424"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4" name="矩形 43"/>
            <p:cNvSpPr/>
            <p:nvPr/>
          </p:nvSpPr>
          <p:spPr>
            <a:xfrm>
              <a:off x="2221246" y="3887972"/>
              <a:ext cx="5713632" cy="550940"/>
            </a:xfrm>
            <a:prstGeom prst="rect">
              <a:avLst/>
            </a:prstGeom>
          </p:spPr>
          <p:txBody>
            <a:bodyPr wrap="none">
              <a:spAutoFit/>
            </a:bodyPr>
            <a:lstStyle/>
            <a:p>
              <a:r>
                <a:rPr lang="zh-CN" altLang="zh-CN" sz="1600" b="1" dirty="0">
                  <a:latin typeface="Arial Unicode MS" pitchFamily="34" charset="-122"/>
                  <a:ea typeface="宋体" pitchFamily="2" charset="-122"/>
                  <a:cs typeface="宋体" pitchFamily="2" charset="-122"/>
                </a:rPr>
                <a:t> </a:t>
              </a:r>
              <a:r>
                <a:rPr lang="en-US" altLang="zh-CN" sz="1600" b="1" dirty="0" smtClean="0">
                  <a:latin typeface="Arial Unicode MS" pitchFamily="34" charset="-122"/>
                  <a:ea typeface="宋体" pitchFamily="2" charset="-122"/>
                  <a:cs typeface="宋体" pitchFamily="2" charset="-122"/>
                </a:rPr>
                <a:t>Stainless steel latticed shell: ID40.1m</a:t>
              </a:r>
              <a:endParaRPr lang="zh-CN" altLang="en-US" sz="1600" b="1" dirty="0"/>
            </a:p>
          </p:txBody>
        </p:sp>
      </p:grpSp>
    </p:spTree>
    <p:extLst>
      <p:ext uri="{BB962C8B-B14F-4D97-AF65-F5344CB8AC3E}">
        <p14:creationId xmlns:p14="http://schemas.microsoft.com/office/powerpoint/2010/main" val="4151871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pPr marL="0" indent="0">
              <a:buNone/>
            </a:pPr>
            <a:r>
              <a:rPr lang="en-US" altLang="zh-CN" dirty="0" smtClean="0"/>
              <a:t>Back up slides</a:t>
            </a:r>
            <a:endParaRPr lang="zh-CN" altLang="en-US" dirty="0"/>
          </a:p>
        </p:txBody>
      </p:sp>
      <p:sp>
        <p:nvSpPr>
          <p:cNvPr id="4" name="灯片编号占位符 3"/>
          <p:cNvSpPr>
            <a:spLocks noGrp="1"/>
          </p:cNvSpPr>
          <p:nvPr>
            <p:ph type="sldNum" sz="quarter" idx="12"/>
          </p:nvPr>
        </p:nvSpPr>
        <p:spPr/>
        <p:txBody>
          <a:bodyPr/>
          <a:lstStyle/>
          <a:p>
            <a:fld id="{E3E6B2B1-2FB7-49E7-80AD-425DC1BBC35C}" type="slidenum">
              <a:rPr lang="zh-CN" altLang="en-US" smtClean="0"/>
              <a:t>30</a:t>
            </a:fld>
            <a:endParaRPr lang="zh-CN" altLang="en-US"/>
          </a:p>
        </p:txBody>
      </p:sp>
    </p:spTree>
    <p:extLst>
      <p:ext uri="{BB962C8B-B14F-4D97-AF65-F5344CB8AC3E}">
        <p14:creationId xmlns:p14="http://schemas.microsoft.com/office/powerpoint/2010/main" val="1065646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8144"/>
            <a:ext cx="10515600" cy="1325563"/>
          </a:xfrm>
        </p:spPr>
        <p:txBody>
          <a:bodyPr>
            <a:normAutofit/>
          </a:bodyPr>
          <a:lstStyle/>
          <a:p>
            <a:r>
              <a:rPr lang="en-US" altLang="zh-CN" b="1" dirty="0">
                <a:solidFill>
                  <a:srgbClr val="0000CC"/>
                </a:solidFill>
                <a:latin typeface="Calibri" panose="020F0502020204030204" pitchFamily="34" charset="0"/>
                <a:cs typeface="Calibri" panose="020F0502020204030204" pitchFamily="34" charset="0"/>
              </a:rPr>
              <a:t>Oscillation Current </a:t>
            </a:r>
            <a:r>
              <a:rPr lang="en-US" altLang="zh-CN" b="1" dirty="0" smtClean="0">
                <a:solidFill>
                  <a:srgbClr val="0000CC"/>
                </a:solidFill>
                <a:latin typeface="Calibri" panose="020F0502020204030204" pitchFamily="34" charset="0"/>
                <a:cs typeface="Calibri" panose="020F0502020204030204" pitchFamily="34" charset="0"/>
              </a:rPr>
              <a:t>Status</a:t>
            </a:r>
            <a:endParaRPr lang="zh-CN" altLang="en-US" b="1" dirty="0">
              <a:solidFill>
                <a:srgbClr val="0000CC"/>
              </a:solidFill>
              <a:latin typeface="Calibri" panose="020F0502020204030204" pitchFamily="34" charset="0"/>
              <a:cs typeface="Calibri" panose="020F0502020204030204" pitchFamily="34" charset="0"/>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042" y="1343707"/>
            <a:ext cx="9912590" cy="2846589"/>
          </a:xfrm>
          <a:prstGeom prst="rect">
            <a:avLst/>
          </a:prstGeom>
        </p:spPr>
      </p:pic>
      <p:sp>
        <p:nvSpPr>
          <p:cNvPr id="5" name="矩形 4"/>
          <p:cNvSpPr/>
          <p:nvPr/>
        </p:nvSpPr>
        <p:spPr>
          <a:xfrm>
            <a:off x="6639618" y="4552028"/>
            <a:ext cx="2929007" cy="1446550"/>
          </a:xfrm>
          <a:prstGeom prst="rect">
            <a:avLst/>
          </a:prstGeom>
        </p:spPr>
        <p:txBody>
          <a:bodyPr wrap="none">
            <a:spAutoFit/>
          </a:bodyPr>
          <a:lstStyle/>
          <a:p>
            <a:r>
              <a:rPr lang="en-US" altLang="zh-CN" sz="2200" b="1" dirty="0" smtClean="0">
                <a:solidFill>
                  <a:srgbClr val="FF0000"/>
                </a:solidFill>
                <a:latin typeface="Times New Roman" panose="02020603050405020304" pitchFamily="18" charset="0"/>
                <a:cs typeface="Times New Roman" panose="02020603050405020304" pitchFamily="18" charset="0"/>
              </a:rPr>
              <a:t>Unresolved </a:t>
            </a:r>
            <a:r>
              <a:rPr lang="en-US" altLang="zh-CN" sz="2200" b="1" dirty="0">
                <a:solidFill>
                  <a:srgbClr val="FF0000"/>
                </a:solidFill>
                <a:latin typeface="Times New Roman" panose="02020603050405020304" pitchFamily="18" charset="0"/>
                <a:cs typeface="Times New Roman" panose="02020603050405020304" pitchFamily="18" charset="0"/>
              </a:rPr>
              <a:t>issues: </a:t>
            </a:r>
            <a:endParaRPr lang="en-US" altLang="zh-CN" sz="2200" dirty="0">
              <a:solidFill>
                <a:srgbClr val="FF0000"/>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altLang="zh-CN" sz="2200" b="1" dirty="0">
                <a:latin typeface="Times New Roman" panose="02020603050405020304" pitchFamily="18" charset="0"/>
                <a:cs typeface="Times New Roman" panose="02020603050405020304" pitchFamily="18" charset="0"/>
              </a:rPr>
              <a:t>Mass hierarchy </a:t>
            </a:r>
            <a:endParaRPr lang="en-US" altLang="zh-CN" sz="2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altLang="zh-CN" sz="2200" b="1" dirty="0" smtClean="0">
                <a:latin typeface="Times New Roman" panose="02020603050405020304" pitchFamily="18" charset="0"/>
                <a:cs typeface="Times New Roman" panose="02020603050405020304" pitchFamily="18" charset="0"/>
              </a:rPr>
              <a:t>CP-violating phase</a:t>
            </a:r>
          </a:p>
          <a:p>
            <a:pPr marL="457200" indent="-457200">
              <a:buFont typeface="Wingdings" panose="05000000000000000000" pitchFamily="2" charset="2"/>
              <a:buChar char="Ø"/>
            </a:pPr>
            <a:r>
              <a:rPr lang="en-US" altLang="zh-CN" sz="2200" b="1" dirty="0" smtClean="0">
                <a:latin typeface="Times New Roman" panose="02020603050405020304" pitchFamily="18" charset="0"/>
                <a:cs typeface="Times New Roman" panose="02020603050405020304" pitchFamily="18" charset="0"/>
              </a:rPr>
              <a:t>Theta(23</a:t>
            </a:r>
            <a:r>
              <a:rPr lang="en-US" altLang="zh-CN" sz="2200" b="1" dirty="0">
                <a:latin typeface="Times New Roman" panose="02020603050405020304" pitchFamily="18" charset="0"/>
                <a:cs typeface="Times New Roman" panose="02020603050405020304" pitchFamily="18" charset="0"/>
              </a:rPr>
              <a:t>) octant </a:t>
            </a:r>
            <a:endParaRPr lang="en-US" altLang="zh-CN" sz="2200" dirty="0">
              <a:latin typeface="Times New Roman" panose="02020603050405020304" pitchFamily="18" charset="0"/>
              <a:cs typeface="Times New Roman" panose="02020603050405020304" pitchFamily="18" charset="0"/>
            </a:endParaRPr>
          </a:p>
        </p:txBody>
      </p:sp>
      <p:sp>
        <p:nvSpPr>
          <p:cNvPr id="3" name="灯片编号占位符 2"/>
          <p:cNvSpPr>
            <a:spLocks noGrp="1"/>
          </p:cNvSpPr>
          <p:nvPr>
            <p:ph type="sldNum" sz="quarter" idx="12"/>
          </p:nvPr>
        </p:nvSpPr>
        <p:spPr/>
        <p:txBody>
          <a:bodyPr/>
          <a:lstStyle/>
          <a:p>
            <a:fld id="{A465E2C7-D4B4-435C-BD40-E91EA07DE4E8}" type="slidenum">
              <a:rPr lang="zh-CN" altLang="en-US" smtClean="0"/>
              <a:t>31</a:t>
            </a:fld>
            <a:endParaRPr lang="zh-CN" altLang="en-US"/>
          </a:p>
        </p:txBody>
      </p:sp>
      <mc:AlternateContent xmlns:mc="http://schemas.openxmlformats.org/markup-compatibility/2006" xmlns:a14="http://schemas.microsoft.com/office/drawing/2010/main">
        <mc:Choice Requires="a14">
          <p:sp>
            <p:nvSpPr>
              <p:cNvPr id="6" name="矩形 5"/>
              <p:cNvSpPr/>
              <p:nvPr/>
            </p:nvSpPr>
            <p:spPr>
              <a:xfrm>
                <a:off x="771042" y="4429920"/>
                <a:ext cx="5149010" cy="2171877"/>
              </a:xfrm>
              <a:prstGeom prst="rect">
                <a:avLst/>
              </a:prstGeom>
            </p:spPr>
            <p:txBody>
              <a:bodyPr wrap="square">
                <a:spAutoFit/>
              </a:bodyPr>
              <a:lstStyle/>
              <a:p>
                <a:r>
                  <a:rPr lang="en-US" altLang="zh-CN" sz="2200" b="1" dirty="0" smtClean="0">
                    <a:solidFill>
                      <a:srgbClr val="FF0000"/>
                    </a:solidFill>
                    <a:latin typeface="Times New Roman" panose="02020603050405020304" pitchFamily="18" charset="0"/>
                    <a:cs typeface="Times New Roman" panose="02020603050405020304" pitchFamily="18" charset="0"/>
                  </a:rPr>
                  <a:t>Resolved </a:t>
                </a:r>
                <a:r>
                  <a:rPr lang="en-US" altLang="zh-CN" sz="2200" b="1" dirty="0">
                    <a:solidFill>
                      <a:srgbClr val="FF0000"/>
                    </a:solidFill>
                    <a:latin typeface="Times New Roman" panose="02020603050405020304" pitchFamily="18" charset="0"/>
                    <a:cs typeface="Times New Roman" panose="02020603050405020304" pitchFamily="18" charset="0"/>
                  </a:rPr>
                  <a:t>issues: </a:t>
                </a:r>
              </a:p>
              <a:p>
                <a:pPr marL="457200" indent="-457200">
                  <a:buFont typeface="Wingdings" panose="05000000000000000000" pitchFamily="2" charset="2"/>
                  <a:buChar char="Ø"/>
                </a:pPr>
                <a:r>
                  <a:rPr lang="en-US" altLang="zh-CN" sz="2200" dirty="0" smtClean="0">
                    <a:latin typeface="Times New Roman" panose="02020603050405020304" pitchFamily="18" charset="0"/>
                    <a:cs typeface="Times New Roman" panose="02020603050405020304" pitchFamily="18" charset="0"/>
                  </a:rPr>
                  <a:t>Three </a:t>
                </a:r>
                <a:r>
                  <a:rPr lang="en-US" altLang="zh-CN" sz="2200" dirty="0">
                    <a:latin typeface="Times New Roman" panose="02020603050405020304" pitchFamily="18" charset="0"/>
                    <a:cs typeface="Times New Roman" panose="02020603050405020304" pitchFamily="18" charset="0"/>
                  </a:rPr>
                  <a:t>non-zero mixing </a:t>
                </a:r>
                <a:r>
                  <a:rPr lang="en-US" altLang="zh-CN" sz="2200" dirty="0" smtClean="0">
                    <a:latin typeface="Times New Roman" panose="02020603050405020304" pitchFamily="18" charset="0"/>
                    <a:cs typeface="Times New Roman" panose="02020603050405020304" pitchFamily="18" charset="0"/>
                  </a:rPr>
                  <a:t>angles</a:t>
                </a:r>
              </a:p>
              <a:p>
                <a:r>
                  <a:rPr lang="en-US" altLang="zh-CN" sz="2200" dirty="0">
                    <a:latin typeface="Times New Roman" panose="02020603050405020304" pitchFamily="18" charset="0"/>
                    <a:cs typeface="Times New Roman" panose="02020603050405020304" pitchFamily="18" charset="0"/>
                  </a:rPr>
                  <a:t> </a:t>
                </a:r>
                <a:r>
                  <a:rPr lang="en-US" altLang="zh-CN" sz="2200" dirty="0" smtClean="0">
                    <a:latin typeface="Times New Roman" panose="02020603050405020304" pitchFamily="18" charset="0"/>
                    <a:cs typeface="Times New Roman" panose="02020603050405020304" pitchFamily="18" charset="0"/>
                  </a:rPr>
                  <a:t>        have been measured</a:t>
                </a:r>
              </a:p>
              <a:p>
                <a:pPr marL="457200" indent="-457200">
                  <a:buFont typeface="Wingdings" panose="05000000000000000000" pitchFamily="2" charset="2"/>
                  <a:buChar char="Ø"/>
                </a:pPr>
                <a:r>
                  <a:rPr lang="en-US" altLang="zh-CN" sz="2200" dirty="0" smtClean="0">
                    <a:latin typeface="Times New Roman" panose="02020603050405020304" pitchFamily="18" charset="0"/>
                    <a:cs typeface="Times New Roman" panose="02020603050405020304" pitchFamily="18" charset="0"/>
                  </a:rPr>
                  <a:t>Two </a:t>
                </a:r>
                <a:r>
                  <a:rPr lang="en-US" altLang="zh-CN" sz="2200" dirty="0">
                    <a:latin typeface="Times New Roman" panose="02020603050405020304" pitchFamily="18" charset="0"/>
                    <a:cs typeface="Times New Roman" panose="02020603050405020304" pitchFamily="18" charset="0"/>
                  </a:rPr>
                  <a:t>independent mass-squared </a:t>
                </a:r>
                <a:r>
                  <a:rPr lang="en-US" altLang="zh-CN" sz="2200" dirty="0" smtClean="0">
                    <a:latin typeface="Times New Roman" panose="02020603050405020304" pitchFamily="18" charset="0"/>
                    <a:cs typeface="Times New Roman" panose="02020603050405020304" pitchFamily="18" charset="0"/>
                  </a:rPr>
                  <a:t>differences</a:t>
                </a:r>
                <a14:m>
                  <m:oMath xmlns:m="http://schemas.openxmlformats.org/officeDocument/2006/math">
                    <m:d>
                      <m:dPr>
                        <m:begChr m:val="|"/>
                        <m:endChr m:val="|"/>
                        <m:ctrlPr>
                          <a:rPr lang="en-US" altLang="zh-CN" sz="2200" i="1" smtClean="0">
                            <a:latin typeface="Cambria Math" panose="02040503050406030204" pitchFamily="18" charset="0"/>
                          </a:rPr>
                        </m:ctrlPr>
                      </m:dPr>
                      <m:e>
                        <m:r>
                          <a:rPr lang="en-US" altLang="zh-CN" sz="2200" i="1" smtClean="0">
                            <a:latin typeface="Cambria Math" panose="02040503050406030204" pitchFamily="18" charset="0"/>
                            <a:ea typeface="Cambria Math" panose="02040503050406030204" pitchFamily="18" charset="0"/>
                          </a:rPr>
                          <m:t>∆</m:t>
                        </m:r>
                        <m:sSubSup>
                          <m:sSubSupPr>
                            <m:ctrlPr>
                              <a:rPr lang="en-US" altLang="zh-CN" sz="2200" i="1" smtClean="0">
                                <a:latin typeface="Cambria Math" panose="02040503050406030204" pitchFamily="18" charset="0"/>
                                <a:ea typeface="Cambria Math" panose="02040503050406030204" pitchFamily="18" charset="0"/>
                              </a:rPr>
                            </m:ctrlPr>
                          </m:sSubSupPr>
                          <m:e>
                            <m:r>
                              <a:rPr lang="en-US" altLang="zh-CN" sz="2200" b="0" i="1" smtClean="0">
                                <a:latin typeface="Cambria Math" panose="02040503050406030204" pitchFamily="18" charset="0"/>
                                <a:ea typeface="Cambria Math" panose="02040503050406030204" pitchFamily="18" charset="0"/>
                              </a:rPr>
                              <m:t>𝑚</m:t>
                            </m:r>
                          </m:e>
                          <m:sub>
                            <m:r>
                              <a:rPr lang="en-US" altLang="zh-CN" sz="2200" b="0" i="1" smtClean="0">
                                <a:latin typeface="Cambria Math" panose="02040503050406030204" pitchFamily="18" charset="0"/>
                                <a:ea typeface="Cambria Math" panose="02040503050406030204" pitchFamily="18" charset="0"/>
                              </a:rPr>
                              <m:t>31</m:t>
                            </m:r>
                          </m:sub>
                          <m:sup>
                            <m:r>
                              <a:rPr lang="en-US" altLang="zh-CN" sz="2200" b="0" i="1" smtClean="0">
                                <a:latin typeface="Cambria Math" panose="02040503050406030204" pitchFamily="18" charset="0"/>
                                <a:ea typeface="Cambria Math" panose="02040503050406030204" pitchFamily="18" charset="0"/>
                              </a:rPr>
                              <m:t>2</m:t>
                            </m:r>
                          </m:sup>
                        </m:sSubSup>
                      </m:e>
                    </m:d>
                  </m:oMath>
                </a14:m>
                <a:r>
                  <a:rPr lang="en-US" altLang="zh-CN" sz="2200" b="1" dirty="0" smtClean="0">
                    <a:latin typeface="Times New Roman" panose="02020603050405020304" pitchFamily="18" charset="0"/>
                    <a:cs typeface="Times New Roman" panose="02020603050405020304" pitchFamily="18" charset="0"/>
                  </a:rPr>
                  <a:t>(or</a:t>
                </a:r>
                <a14:m>
                  <m:oMath xmlns:m="http://schemas.openxmlformats.org/officeDocument/2006/math">
                    <m:d>
                      <m:dPr>
                        <m:begChr m:val="|"/>
                        <m:endChr m:val="|"/>
                        <m:ctrlPr>
                          <a:rPr lang="en-US" altLang="zh-CN" sz="2200" i="1">
                            <a:latin typeface="Cambria Math" panose="02040503050406030204" pitchFamily="18" charset="0"/>
                          </a:rPr>
                        </m:ctrlPr>
                      </m:dPr>
                      <m:e>
                        <m:r>
                          <a:rPr lang="en-US" altLang="zh-CN" sz="2200" i="1">
                            <a:latin typeface="Cambria Math" panose="02040503050406030204" pitchFamily="18" charset="0"/>
                            <a:ea typeface="Cambria Math" panose="02040503050406030204" pitchFamily="18" charset="0"/>
                          </a:rPr>
                          <m:t>∆</m:t>
                        </m:r>
                        <m:sSubSup>
                          <m:sSubSupPr>
                            <m:ctrlPr>
                              <a:rPr lang="en-US" altLang="zh-CN" sz="2200" i="1">
                                <a:latin typeface="Cambria Math" panose="02040503050406030204" pitchFamily="18" charset="0"/>
                                <a:ea typeface="Cambria Math" panose="02040503050406030204" pitchFamily="18" charset="0"/>
                              </a:rPr>
                            </m:ctrlPr>
                          </m:sSubSupPr>
                          <m:e>
                            <m:r>
                              <a:rPr lang="en-US" altLang="zh-CN" sz="2200" i="1">
                                <a:latin typeface="Cambria Math" panose="02040503050406030204" pitchFamily="18" charset="0"/>
                                <a:ea typeface="Cambria Math" panose="02040503050406030204" pitchFamily="18" charset="0"/>
                              </a:rPr>
                              <m:t>𝑚</m:t>
                            </m:r>
                          </m:e>
                          <m:sub>
                            <m:r>
                              <a:rPr lang="en-US" altLang="zh-CN" sz="2200" i="1">
                                <a:latin typeface="Cambria Math" panose="02040503050406030204" pitchFamily="18" charset="0"/>
                                <a:ea typeface="Cambria Math" panose="02040503050406030204" pitchFamily="18" charset="0"/>
                              </a:rPr>
                              <m:t>3</m:t>
                            </m:r>
                            <m:r>
                              <a:rPr lang="en-US" altLang="zh-CN" sz="2200" b="0" i="1" smtClean="0">
                                <a:latin typeface="Cambria Math" panose="02040503050406030204" pitchFamily="18" charset="0"/>
                                <a:ea typeface="Cambria Math" panose="02040503050406030204" pitchFamily="18" charset="0"/>
                              </a:rPr>
                              <m:t>2</m:t>
                            </m:r>
                          </m:sub>
                          <m:sup>
                            <m:r>
                              <a:rPr lang="en-US" altLang="zh-CN" sz="2200" i="1">
                                <a:latin typeface="Cambria Math" panose="02040503050406030204" pitchFamily="18" charset="0"/>
                                <a:ea typeface="Cambria Math" panose="02040503050406030204" pitchFamily="18" charset="0"/>
                              </a:rPr>
                              <m:t>2</m:t>
                            </m:r>
                          </m:sup>
                        </m:sSubSup>
                      </m:e>
                    </m:d>
                  </m:oMath>
                </a14:m>
                <a:r>
                  <a:rPr lang="en-US" altLang="zh-CN" sz="2200" b="1" dirty="0" smtClean="0">
                    <a:latin typeface="Times New Roman" panose="02020603050405020304" pitchFamily="18" charset="0"/>
                    <a:cs typeface="Times New Roman" panose="02020603050405020304" pitchFamily="18" charset="0"/>
                  </a:rPr>
                  <a:t> ) </a:t>
                </a:r>
                <a:r>
                  <a:rPr lang="en-US" altLang="zh-CN" sz="2200" dirty="0" smtClean="0">
                    <a:latin typeface="Times New Roman" panose="02020603050405020304" pitchFamily="18" charset="0"/>
                    <a:cs typeface="Times New Roman" panose="02020603050405020304" pitchFamily="18" charset="0"/>
                  </a:rPr>
                  <a:t>and</a:t>
                </a:r>
                <a:r>
                  <a:rPr lang="en-US" altLang="zh-CN" sz="2200" b="1" dirty="0" smtClean="0">
                    <a:latin typeface="Times New Roman" panose="02020603050405020304" pitchFamily="18" charset="0"/>
                    <a:cs typeface="Times New Roman" panose="02020603050405020304" pitchFamily="18" charset="0"/>
                  </a:rPr>
                  <a:t> </a:t>
                </a:r>
                <a14:m>
                  <m:oMath xmlns:m="http://schemas.openxmlformats.org/officeDocument/2006/math">
                    <m:r>
                      <a:rPr lang="en-US" altLang="zh-CN" sz="2200" i="1">
                        <a:latin typeface="Cambria Math" panose="02040503050406030204" pitchFamily="18" charset="0"/>
                        <a:ea typeface="Cambria Math" panose="02040503050406030204" pitchFamily="18" charset="0"/>
                      </a:rPr>
                      <m:t>∆</m:t>
                    </m:r>
                    <m:sSubSup>
                      <m:sSubSupPr>
                        <m:ctrlPr>
                          <a:rPr lang="en-US" altLang="zh-CN" sz="2200" i="1">
                            <a:latin typeface="Cambria Math" panose="02040503050406030204" pitchFamily="18" charset="0"/>
                            <a:ea typeface="Cambria Math" panose="02040503050406030204" pitchFamily="18" charset="0"/>
                          </a:rPr>
                        </m:ctrlPr>
                      </m:sSubSupPr>
                      <m:e>
                        <m:r>
                          <a:rPr lang="en-US" altLang="zh-CN" sz="2200" i="1">
                            <a:latin typeface="Cambria Math" panose="02040503050406030204" pitchFamily="18" charset="0"/>
                            <a:ea typeface="Cambria Math" panose="02040503050406030204" pitchFamily="18" charset="0"/>
                          </a:rPr>
                          <m:t>𝑚</m:t>
                        </m:r>
                      </m:e>
                      <m:sub>
                        <m:r>
                          <a:rPr lang="en-US" altLang="zh-CN" sz="2200" b="0" i="1" smtClean="0">
                            <a:latin typeface="Cambria Math" panose="02040503050406030204" pitchFamily="18" charset="0"/>
                            <a:ea typeface="Cambria Math" panose="02040503050406030204" pitchFamily="18" charset="0"/>
                          </a:rPr>
                          <m:t>21</m:t>
                        </m:r>
                      </m:sub>
                      <m:sup>
                        <m:r>
                          <a:rPr lang="en-US" altLang="zh-CN" sz="2200" i="1">
                            <a:latin typeface="Cambria Math" panose="02040503050406030204" pitchFamily="18" charset="0"/>
                            <a:ea typeface="Cambria Math" panose="02040503050406030204" pitchFamily="18" charset="0"/>
                          </a:rPr>
                          <m:t>2</m:t>
                        </m:r>
                      </m:sup>
                    </m:sSubSup>
                  </m:oMath>
                </a14:m>
                <a:r>
                  <a:rPr lang="en-US" altLang="zh-CN" sz="2200" dirty="0">
                    <a:latin typeface="Times New Roman" panose="02020603050405020304" pitchFamily="18" charset="0"/>
                    <a:cs typeface="Times New Roman" panose="02020603050405020304" pitchFamily="18" charset="0"/>
                  </a:rPr>
                  <a:t> </a:t>
                </a:r>
                <a:r>
                  <a:rPr lang="en-US" altLang="zh-CN" sz="2200" dirty="0" smtClean="0">
                    <a:latin typeface="Times New Roman" panose="02020603050405020304" pitchFamily="18" charset="0"/>
                    <a:cs typeface="Times New Roman" panose="02020603050405020304" pitchFamily="18" charset="0"/>
                  </a:rPr>
                  <a:t>have </a:t>
                </a:r>
                <a:r>
                  <a:rPr lang="en-US" altLang="zh-CN" sz="2200" dirty="0">
                    <a:latin typeface="Times New Roman" panose="02020603050405020304" pitchFamily="18" charset="0"/>
                    <a:cs typeface="Times New Roman" panose="02020603050405020304" pitchFamily="18" charset="0"/>
                  </a:rPr>
                  <a:t>been </a:t>
                </a:r>
                <a:r>
                  <a:rPr lang="en-US" altLang="zh-CN" sz="2200" dirty="0" smtClean="0">
                    <a:latin typeface="Times New Roman" panose="02020603050405020304" pitchFamily="18" charset="0"/>
                    <a:cs typeface="Times New Roman" panose="02020603050405020304" pitchFamily="18" charset="0"/>
                  </a:rPr>
                  <a:t>measured</a:t>
                </a:r>
                <a:endParaRPr lang="en-US" altLang="zh-CN" sz="2200" b="1" dirty="0" smtClean="0">
                  <a:latin typeface="Times New Roman" panose="02020603050405020304" pitchFamily="18"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771042" y="4429920"/>
                <a:ext cx="5149010" cy="2171877"/>
              </a:xfrm>
              <a:prstGeom prst="rect">
                <a:avLst/>
              </a:prstGeom>
              <a:blipFill rotWithShape="0">
                <a:blip r:embed="rId3"/>
                <a:stretch>
                  <a:fillRect l="-1538" t="-1966" b="-4775"/>
                </a:stretch>
              </a:blipFill>
            </p:spPr>
            <p:txBody>
              <a:bodyPr/>
              <a:lstStyle/>
              <a:p>
                <a:r>
                  <a:rPr lang="zh-CN" altLang="en-US">
                    <a:noFill/>
                  </a:rPr>
                  <a:t> </a:t>
                </a:r>
              </a:p>
            </p:txBody>
          </p:sp>
        </mc:Fallback>
      </mc:AlternateContent>
      <p:sp>
        <p:nvSpPr>
          <p:cNvPr id="7" name="矩形 6"/>
          <p:cNvSpPr/>
          <p:nvPr/>
        </p:nvSpPr>
        <p:spPr>
          <a:xfrm>
            <a:off x="6132451" y="5930197"/>
            <a:ext cx="4788263" cy="707886"/>
          </a:xfrm>
          <a:prstGeom prst="rect">
            <a:avLst/>
          </a:prstGeom>
        </p:spPr>
        <p:txBody>
          <a:bodyPr wrap="square">
            <a:spAutoFit/>
          </a:bodyPr>
          <a:lstStyle/>
          <a:p>
            <a:r>
              <a:rPr lang="en-US" altLang="zh-CN" sz="2000" dirty="0" smtClean="0">
                <a:solidFill>
                  <a:srgbClr val="7030A0"/>
                </a:solidFill>
                <a:latin typeface="Times New Roman" panose="02020603050405020304" pitchFamily="18" charset="0"/>
                <a:cs typeface="Times New Roman" panose="02020603050405020304" pitchFamily="18" charset="0"/>
              </a:rPr>
              <a:t>Constitutes </a:t>
            </a:r>
            <a:r>
              <a:rPr lang="en-US" altLang="zh-CN" sz="2000" dirty="0">
                <a:solidFill>
                  <a:srgbClr val="7030A0"/>
                </a:solidFill>
                <a:latin typeface="Times New Roman" panose="02020603050405020304" pitchFamily="18" charset="0"/>
                <a:cs typeface="Times New Roman" panose="02020603050405020304" pitchFamily="18" charset="0"/>
              </a:rPr>
              <a:t>the main focus of the future neutrino oscillation experiments.</a:t>
            </a:r>
            <a:endParaRPr lang="zh-CN" altLang="en-US" sz="20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04175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25626" y="-183754"/>
            <a:ext cx="10515600" cy="1325563"/>
          </a:xfrm>
        </p:spPr>
        <p:txBody>
          <a:bodyPr/>
          <a:lstStyle/>
          <a:p>
            <a:r>
              <a:rPr lang="zh-CN" altLang="en-US" dirty="0" smtClean="0"/>
              <a:t>未来中微子振荡：</a:t>
            </a:r>
            <a:r>
              <a:rPr lang="en-US" altLang="zh-CN" dirty="0" smtClean="0"/>
              <a:t>CP</a:t>
            </a:r>
            <a:r>
              <a:rPr lang="zh-CN" altLang="en-US" dirty="0" smtClean="0"/>
              <a:t>破坏</a:t>
            </a:r>
            <a:endParaRPr lang="zh-CN" altLang="en-US" dirty="0"/>
          </a:p>
        </p:txBody>
      </p:sp>
      <p:pic>
        <p:nvPicPr>
          <p:cNvPr id="4" name="内容占位符 5"/>
          <p:cNvPicPr>
            <a:picLocks noChangeAspect="1"/>
          </p:cNvPicPr>
          <p:nvPr/>
        </p:nvPicPr>
        <p:blipFill rotWithShape="1">
          <a:blip r:embed="rId2" cstate="screen">
            <a:extLst>
              <a:ext uri="{28A0092B-C50C-407E-A947-70E740481C1C}">
                <a14:useLocalDpi xmlns:a14="http://schemas.microsoft.com/office/drawing/2010/main"/>
              </a:ext>
            </a:extLst>
          </a:blip>
          <a:srcRect t="28267"/>
          <a:stretch/>
        </p:blipFill>
        <p:spPr>
          <a:xfrm>
            <a:off x="1756952" y="998369"/>
            <a:ext cx="8229600" cy="1962063"/>
          </a:xfrm>
          <a:prstGeom prst="rect">
            <a:avLst/>
          </a:prstGeom>
        </p:spPr>
      </p:pic>
      <p:pic>
        <p:nvPicPr>
          <p:cNvPr id="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56952" y="3687800"/>
            <a:ext cx="5013712" cy="2830070"/>
          </a:xfrm>
          <a:prstGeom prst="rect">
            <a:avLst/>
          </a:prstGeom>
          <a:noFill/>
          <a:ln w="9525">
            <a:noFill/>
            <a:miter lim="800000"/>
            <a:headEnd/>
            <a:tailEnd/>
          </a:ln>
        </p:spPr>
      </p:pic>
      <p:sp>
        <p:nvSpPr>
          <p:cNvPr id="6" name="文本框 5"/>
          <p:cNvSpPr txBox="1"/>
          <p:nvPr/>
        </p:nvSpPr>
        <p:spPr>
          <a:xfrm>
            <a:off x="2544190" y="3106619"/>
            <a:ext cx="3439236" cy="461665"/>
          </a:xfrm>
          <a:prstGeom prst="rect">
            <a:avLst/>
          </a:prstGeom>
          <a:noFill/>
        </p:spPr>
        <p:txBody>
          <a:bodyPr wrap="square" rtlCol="0">
            <a:spAutoFit/>
          </a:bodyPr>
          <a:lstStyle/>
          <a:p>
            <a:r>
              <a:rPr lang="zh-CN" altLang="en-US" sz="2400" b="1" dirty="0">
                <a:solidFill>
                  <a:schemeClr val="tx2">
                    <a:lumMod val="75000"/>
                  </a:schemeClr>
                </a:solidFill>
                <a:latin typeface="微软雅黑" panose="020B0503020204020204" pitchFamily="34" charset="-122"/>
                <a:ea typeface="微软雅黑" panose="020B0503020204020204" pitchFamily="34" charset="-122"/>
              </a:rPr>
              <a:t>美国加速器实验</a:t>
            </a:r>
            <a:r>
              <a:rPr lang="en-US" altLang="zh-CN" sz="2400" b="1" dirty="0">
                <a:solidFill>
                  <a:schemeClr val="tx2">
                    <a:lumMod val="75000"/>
                  </a:schemeClr>
                </a:solidFill>
                <a:latin typeface="微软雅黑" panose="020B0503020204020204" pitchFamily="34" charset="-122"/>
                <a:ea typeface="微软雅黑" panose="020B0503020204020204" pitchFamily="34" charset="-122"/>
              </a:rPr>
              <a:t>DUNE</a:t>
            </a:r>
            <a:endParaRPr lang="zh-CN" altLang="en-US" sz="2400" b="1" dirty="0">
              <a:solidFill>
                <a:schemeClr val="tx2">
                  <a:lumMod val="75000"/>
                </a:schemeClr>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02696" y="3926272"/>
            <a:ext cx="3036340" cy="2603818"/>
          </a:xfrm>
          <a:prstGeom prst="rect">
            <a:avLst/>
          </a:prstGeom>
        </p:spPr>
      </p:pic>
      <p:sp>
        <p:nvSpPr>
          <p:cNvPr id="8" name="文本框 7"/>
          <p:cNvSpPr txBox="1"/>
          <p:nvPr/>
        </p:nvSpPr>
        <p:spPr>
          <a:xfrm>
            <a:off x="6996794" y="3101547"/>
            <a:ext cx="3242243" cy="461665"/>
          </a:xfrm>
          <a:prstGeom prst="rect">
            <a:avLst/>
          </a:prstGeom>
          <a:noFill/>
        </p:spPr>
        <p:txBody>
          <a:bodyPr wrap="square" rtlCol="0">
            <a:spAutoFit/>
          </a:bodyPr>
          <a:lstStyle/>
          <a:p>
            <a:r>
              <a:rPr lang="zh-CN" altLang="en-US" sz="2400" b="1" dirty="0">
                <a:solidFill>
                  <a:schemeClr val="tx2">
                    <a:lumMod val="75000"/>
                  </a:schemeClr>
                </a:solidFill>
                <a:latin typeface="微软雅黑" panose="020B0503020204020204" pitchFamily="34" charset="-122"/>
                <a:ea typeface="微软雅黑" panose="020B0503020204020204" pitchFamily="34" charset="-122"/>
              </a:rPr>
              <a:t>日本加速器实验</a:t>
            </a:r>
            <a:r>
              <a:rPr lang="en-US" altLang="zh-CN" sz="2400" b="1" dirty="0">
                <a:solidFill>
                  <a:schemeClr val="tx2">
                    <a:lumMod val="75000"/>
                  </a:schemeClr>
                </a:solidFill>
                <a:latin typeface="微软雅黑" panose="020B0503020204020204" pitchFamily="34" charset="-122"/>
                <a:ea typeface="微软雅黑" panose="020B0503020204020204" pitchFamily="34" charset="-122"/>
              </a:rPr>
              <a:t>T2HK</a:t>
            </a:r>
            <a:endParaRPr lang="zh-CN" altLang="en-US" sz="2400" b="1" dirty="0">
              <a:solidFill>
                <a:schemeClr val="tx2">
                  <a:lumMod val="75000"/>
                </a:schemeClr>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4731190" y="2437212"/>
            <a:ext cx="2786090" cy="523220"/>
          </a:xfrm>
          <a:prstGeom prst="rect">
            <a:avLst/>
          </a:prstGeom>
          <a:noFill/>
        </p:spPr>
        <p:txBody>
          <a:bodyPr wrap="square" rtlCol="0">
            <a:spAutoFit/>
          </a:bodyPr>
          <a:lstStyle/>
          <a:p>
            <a:r>
              <a:rPr lang="en-US" altLang="zh-CN" sz="2800" b="1" dirty="0">
                <a:solidFill>
                  <a:srgbClr val="FFFF00"/>
                </a:solidFill>
              </a:rPr>
              <a:t>DUNE/LBNF  </a:t>
            </a:r>
            <a:endParaRPr lang="zh-CN" altLang="en-US" sz="2800" b="1" dirty="0">
              <a:solidFill>
                <a:srgbClr val="FFFF00"/>
              </a:solidFill>
            </a:endParaRPr>
          </a:p>
        </p:txBody>
      </p:sp>
    </p:spTree>
    <p:extLst>
      <p:ext uri="{BB962C8B-B14F-4D97-AF65-F5344CB8AC3E}">
        <p14:creationId xmlns:p14="http://schemas.microsoft.com/office/powerpoint/2010/main" val="33410881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55580" y="0"/>
            <a:ext cx="10515600" cy="1325563"/>
          </a:xfrm>
        </p:spPr>
        <p:txBody>
          <a:bodyPr/>
          <a:lstStyle/>
          <a:p>
            <a:r>
              <a:rPr lang="zh-CN" altLang="en-US" dirty="0"/>
              <a:t>未来中微子振荡</a:t>
            </a:r>
            <a:r>
              <a:rPr lang="zh-CN" altLang="en-US" dirty="0" smtClean="0"/>
              <a:t>：质量顺序</a:t>
            </a:r>
            <a:endParaRPr lang="zh-CN" altLang="en-US" dirty="0"/>
          </a:p>
        </p:txBody>
      </p:sp>
      <p:sp>
        <p:nvSpPr>
          <p:cNvPr id="4" name="内容占位符 9"/>
          <p:cNvSpPr txBox="1">
            <a:spLocks/>
          </p:cNvSpPr>
          <p:nvPr/>
        </p:nvSpPr>
        <p:spPr>
          <a:xfrm>
            <a:off x="2000262" y="4200042"/>
            <a:ext cx="7898944" cy="2448272"/>
          </a:xfrm>
          <a:prstGeom prst="rect">
            <a:avLst/>
          </a:prstGeom>
          <a:effectLst/>
        </p:spPr>
        <p:txBody>
          <a:bodyPr vert="horz" lIns="91440" tIns="45720" rIns="91440" bIns="45720" rtlCol="0">
            <a:normAutofit/>
          </a:bodyPr>
          <a:lstStyle>
            <a:lvl1pPr marL="324000" indent="-324000" algn="l" defTabSz="914400" rtl="0" eaLnBrk="1" latinLnBrk="0" hangingPunct="1">
              <a:lnSpc>
                <a:spcPct val="100000"/>
              </a:lnSpc>
              <a:spcBef>
                <a:spcPts val="600"/>
              </a:spcBef>
              <a:buClr>
                <a:srgbClr val="FF9900"/>
              </a:buClr>
              <a:buSzPct val="75000"/>
              <a:buFont typeface="Wingdings" panose="05000000000000000000" pitchFamily="2" charset="2"/>
              <a:buChar char="u"/>
              <a:defRPr sz="2800" kern="1200" baseline="0">
                <a:solidFill>
                  <a:schemeClr val="tx2">
                    <a:lumMod val="75000"/>
                  </a:schemeClr>
                </a:solidFill>
                <a:latin typeface="Times New Roman" panose="02020603050405020304" pitchFamily="18" charset="0"/>
                <a:ea typeface="微软雅黑" panose="020B0503020204020204" pitchFamily="34" charset="-122"/>
                <a:cs typeface="+mn-cs"/>
              </a:defRPr>
            </a:lvl1pPr>
            <a:lvl2pPr marL="685800" indent="-228600" algn="l" defTabSz="914400" rtl="0" eaLnBrk="1" latinLnBrk="0" hangingPunct="1">
              <a:lnSpc>
                <a:spcPct val="100000"/>
              </a:lnSpc>
              <a:spcBef>
                <a:spcPts val="600"/>
              </a:spcBef>
              <a:buClr>
                <a:srgbClr val="CC0099"/>
              </a:buClr>
              <a:buFont typeface="Wingdings" panose="05000000000000000000" pitchFamily="2" charset="2"/>
              <a:buChar char=""/>
              <a:defRPr sz="2400" kern="1200" baseline="0">
                <a:solidFill>
                  <a:schemeClr val="accent1">
                    <a:lumMod val="50000"/>
                  </a:schemeClr>
                </a:solidFill>
                <a:latin typeface="Times New Roman" panose="02020603050405020304" pitchFamily="18" charset="0"/>
                <a:ea typeface="微软雅黑" panose="020B0503020204020204" pitchFamily="34" charset="-122"/>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2000" kern="1200" baseline="0">
                <a:solidFill>
                  <a:schemeClr val="accent3">
                    <a:lumMod val="75000"/>
                  </a:schemeClr>
                </a:solidFill>
                <a:latin typeface="Times New Roman" panose="02020603050405020304" pitchFamily="18" charset="0"/>
                <a:ea typeface="微软雅黑" panose="020B0503020204020204" pitchFamily="34" charset="-122"/>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800" kern="1200" baseline="0">
                <a:solidFill>
                  <a:schemeClr val="tx1"/>
                </a:solidFill>
                <a:latin typeface="Times New Roman" panose="02020603050405020304" pitchFamily="18" charset="0"/>
                <a:ea typeface="微软雅黑" panose="020B0503020204020204" pitchFamily="34" charset="-122"/>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800" kern="1200" baseline="0">
                <a:solidFill>
                  <a:schemeClr val="tx1"/>
                </a:solidFill>
                <a:latin typeface="Times New Roman" panose="02020603050405020304" pitchFamily="18"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zh-CN" altLang="en-US" sz="2000" dirty="0"/>
              <a:t>美国</a:t>
            </a:r>
            <a:r>
              <a:rPr lang="en-US" altLang="zh-CN" sz="2000" dirty="0" err="1"/>
              <a:t>NOvA</a:t>
            </a:r>
            <a:r>
              <a:rPr lang="zh-CN" altLang="en-US" sz="2000" dirty="0"/>
              <a:t>：将延长运行至</a:t>
            </a:r>
            <a:r>
              <a:rPr lang="en-US" altLang="zh-CN" sz="2000" dirty="0"/>
              <a:t>2024</a:t>
            </a:r>
            <a:r>
              <a:rPr lang="zh-CN" altLang="en-US" sz="2000" dirty="0" smtClean="0"/>
              <a:t>年</a:t>
            </a:r>
            <a:endParaRPr lang="en-US" altLang="zh-CN" sz="2000" dirty="0" smtClean="0"/>
          </a:p>
          <a:p>
            <a:pPr>
              <a:defRPr/>
            </a:pPr>
            <a:r>
              <a:rPr lang="zh-CN" altLang="en-US" sz="2000" dirty="0"/>
              <a:t>美国</a:t>
            </a:r>
            <a:r>
              <a:rPr lang="en-US" altLang="zh-CN" sz="2000" dirty="0"/>
              <a:t>DUNE</a:t>
            </a:r>
            <a:r>
              <a:rPr lang="zh-CN" altLang="en-US" sz="2000" dirty="0"/>
              <a:t>：已批准，</a:t>
            </a:r>
            <a:r>
              <a:rPr lang="en-US" altLang="zh-CN" sz="2000" dirty="0"/>
              <a:t>2024</a:t>
            </a:r>
            <a:r>
              <a:rPr lang="zh-CN" altLang="en-US" sz="2000" dirty="0"/>
              <a:t>年探测器、</a:t>
            </a:r>
            <a:r>
              <a:rPr lang="en-US" altLang="zh-CN" sz="2000" dirty="0"/>
              <a:t>2026</a:t>
            </a:r>
            <a:r>
              <a:rPr lang="zh-CN" altLang="en-US" sz="2000" dirty="0"/>
              <a:t>年束流运行，</a:t>
            </a:r>
            <a:r>
              <a:rPr lang="en-US" altLang="zh-CN" sz="2000" dirty="0"/>
              <a:t>1-3</a:t>
            </a:r>
            <a:r>
              <a:rPr lang="zh-CN" altLang="en-US" sz="2000" dirty="0"/>
              <a:t>年</a:t>
            </a:r>
            <a:r>
              <a:rPr lang="en-US" altLang="zh-CN" sz="2000" dirty="0"/>
              <a:t>5</a:t>
            </a:r>
            <a:r>
              <a:rPr lang="el-GR" altLang="zh-CN" sz="2000" dirty="0" smtClean="0">
                <a:cs typeface="Times New Roman" panose="02020603050405020304" pitchFamily="18" charset="0"/>
              </a:rPr>
              <a:t>σ</a:t>
            </a:r>
            <a:endParaRPr lang="en-US" altLang="zh-CN" sz="2000" dirty="0"/>
          </a:p>
          <a:p>
            <a:pPr>
              <a:defRPr/>
            </a:pPr>
            <a:r>
              <a:rPr lang="zh-CN" altLang="en-US" sz="2000" dirty="0"/>
              <a:t>印度</a:t>
            </a:r>
            <a:r>
              <a:rPr lang="en-US" altLang="zh-CN" sz="2000" dirty="0"/>
              <a:t>INO</a:t>
            </a:r>
            <a:r>
              <a:rPr lang="zh-CN" altLang="en-US" sz="2000" dirty="0"/>
              <a:t>：已批准，因环保问题未开工</a:t>
            </a:r>
            <a:endParaRPr lang="en-US" altLang="zh-CN" sz="2000" dirty="0"/>
          </a:p>
          <a:p>
            <a:pPr>
              <a:defRPr/>
            </a:pPr>
            <a:r>
              <a:rPr lang="zh-CN" altLang="en-US" sz="2000" dirty="0"/>
              <a:t>日本</a:t>
            </a:r>
            <a:r>
              <a:rPr lang="en-US" altLang="zh-CN" sz="2000" dirty="0"/>
              <a:t>Hyper-K</a:t>
            </a:r>
            <a:r>
              <a:rPr lang="zh-CN" altLang="en-US" sz="2000" dirty="0"/>
              <a:t>：接近批准，</a:t>
            </a:r>
            <a:r>
              <a:rPr lang="en-US" altLang="zh-CN" sz="2000" dirty="0"/>
              <a:t>2026</a:t>
            </a:r>
            <a:r>
              <a:rPr lang="zh-CN" altLang="en-US" sz="2000" dirty="0"/>
              <a:t>年运行，</a:t>
            </a:r>
            <a:r>
              <a:rPr lang="en-US" altLang="zh-CN" sz="2000" dirty="0"/>
              <a:t>5</a:t>
            </a:r>
            <a:r>
              <a:rPr lang="zh-CN" altLang="en-US" sz="2000" dirty="0"/>
              <a:t>年</a:t>
            </a:r>
            <a:r>
              <a:rPr lang="en-US" altLang="zh-CN" sz="2000" dirty="0"/>
              <a:t>3-5</a:t>
            </a:r>
            <a:r>
              <a:rPr lang="el-GR" altLang="zh-CN" sz="2000" dirty="0">
                <a:cs typeface="Times New Roman" panose="02020603050405020304" pitchFamily="18" charset="0"/>
              </a:rPr>
              <a:t>σ</a:t>
            </a:r>
            <a:endParaRPr lang="en-US" altLang="zh-CN" sz="2000" dirty="0"/>
          </a:p>
          <a:p>
            <a:pPr>
              <a:defRPr/>
            </a:pPr>
            <a:r>
              <a:rPr lang="zh-CN" altLang="en-US" sz="2000" dirty="0" smtClean="0"/>
              <a:t>南极</a:t>
            </a:r>
            <a:r>
              <a:rPr lang="en-US" altLang="zh-CN" sz="2000" dirty="0"/>
              <a:t>PINGU</a:t>
            </a:r>
            <a:r>
              <a:rPr lang="zh-CN" altLang="en-US" sz="2000" dirty="0"/>
              <a:t>：计划</a:t>
            </a:r>
            <a:r>
              <a:rPr lang="en-US" altLang="zh-CN" sz="2000" dirty="0"/>
              <a:t>2025(?)</a:t>
            </a:r>
            <a:r>
              <a:rPr lang="zh-CN" altLang="en-US" sz="2000" dirty="0"/>
              <a:t>运行，</a:t>
            </a:r>
            <a:r>
              <a:rPr lang="en-US" altLang="zh-CN" sz="2000" dirty="0"/>
              <a:t>5</a:t>
            </a:r>
            <a:r>
              <a:rPr lang="zh-CN" altLang="en-US" sz="2000" dirty="0"/>
              <a:t>年</a:t>
            </a:r>
            <a:r>
              <a:rPr lang="en-US" altLang="zh-CN" sz="2000" dirty="0"/>
              <a:t>3</a:t>
            </a:r>
            <a:r>
              <a:rPr lang="el-GR" altLang="zh-CN" sz="2000" dirty="0">
                <a:cs typeface="Times New Roman" panose="02020603050405020304" pitchFamily="18" charset="0"/>
              </a:rPr>
              <a:t>σ</a:t>
            </a:r>
            <a:endParaRPr lang="en-US" altLang="zh-CN" sz="2000" dirty="0">
              <a:cs typeface="Times New Roman" panose="02020603050405020304" pitchFamily="18" charset="0"/>
            </a:endParaRPr>
          </a:p>
          <a:p>
            <a:pPr>
              <a:defRPr/>
            </a:pPr>
            <a:r>
              <a:rPr lang="zh-CN" altLang="en-US" sz="2000" dirty="0"/>
              <a:t>法国</a:t>
            </a:r>
            <a:r>
              <a:rPr lang="en-US" altLang="zh-CN" sz="2000" dirty="0"/>
              <a:t>ORCA</a:t>
            </a:r>
            <a:r>
              <a:rPr lang="zh-CN" altLang="en-US" sz="2000" dirty="0"/>
              <a:t>：部分批准，计划</a:t>
            </a:r>
            <a:r>
              <a:rPr lang="en-US" altLang="zh-CN" sz="2000" dirty="0"/>
              <a:t>2022</a:t>
            </a:r>
            <a:r>
              <a:rPr lang="zh-CN" altLang="en-US" sz="2000" dirty="0"/>
              <a:t>年运行，</a:t>
            </a:r>
            <a:r>
              <a:rPr lang="en-US" altLang="zh-CN" sz="2000" dirty="0"/>
              <a:t>3</a:t>
            </a:r>
            <a:r>
              <a:rPr lang="zh-CN" altLang="en-US" sz="2000" dirty="0"/>
              <a:t>年</a:t>
            </a:r>
            <a:r>
              <a:rPr lang="en-US" altLang="zh-CN" sz="2000" dirty="0"/>
              <a:t>3</a:t>
            </a:r>
            <a:r>
              <a:rPr lang="el-GR" altLang="zh-CN" sz="2000" dirty="0">
                <a:cs typeface="Times New Roman" panose="02020603050405020304" pitchFamily="18" charset="0"/>
              </a:rPr>
              <a:t>σ</a:t>
            </a:r>
            <a:endParaRPr lang="en-US" altLang="zh-CN" sz="2000" dirty="0"/>
          </a:p>
        </p:txBody>
      </p:sp>
      <p:pic>
        <p:nvPicPr>
          <p:cNvPr id="5" name="图片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62418" y="1049178"/>
            <a:ext cx="7901924" cy="3214342"/>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58759" y="1112860"/>
            <a:ext cx="3990975" cy="2924175"/>
          </a:xfrm>
          <a:prstGeom prst="rect">
            <a:avLst/>
          </a:prstGeom>
        </p:spPr>
      </p:pic>
      <p:sp>
        <p:nvSpPr>
          <p:cNvPr id="7" name="文本框 6"/>
          <p:cNvSpPr txBox="1"/>
          <p:nvPr/>
        </p:nvSpPr>
        <p:spPr>
          <a:xfrm>
            <a:off x="6381782" y="860450"/>
            <a:ext cx="3818674" cy="338554"/>
          </a:xfrm>
          <a:prstGeom prst="rect">
            <a:avLst/>
          </a:prstGeom>
          <a:noFill/>
        </p:spPr>
        <p:txBody>
          <a:bodyPr wrap="square" rtlCol="0">
            <a:spAutoFit/>
          </a:bodyPr>
          <a:lstStyle/>
          <a:p>
            <a:r>
              <a:rPr lang="en-US" altLang="zh-CN" sz="1600" dirty="0">
                <a:solidFill>
                  <a:schemeClr val="accent3">
                    <a:lumMod val="50000"/>
                  </a:schemeClr>
                </a:solidFill>
              </a:rPr>
              <a:t>M. </a:t>
            </a:r>
            <a:r>
              <a:rPr lang="en-US" altLang="zh-CN" sz="1600" dirty="0" err="1">
                <a:solidFill>
                  <a:schemeClr val="accent3">
                    <a:lumMod val="50000"/>
                  </a:schemeClr>
                </a:solidFill>
              </a:rPr>
              <a:t>Blennow</a:t>
            </a:r>
            <a:r>
              <a:rPr lang="en-US" altLang="zh-CN" sz="1600" dirty="0">
                <a:solidFill>
                  <a:schemeClr val="accent3">
                    <a:lumMod val="50000"/>
                  </a:schemeClr>
                </a:solidFill>
              </a:rPr>
              <a:t> et al., arXiv:1311.1822(2013)</a:t>
            </a:r>
            <a:endParaRPr lang="zh-CN" altLang="en-US" sz="1600" dirty="0">
              <a:solidFill>
                <a:schemeClr val="accent3">
                  <a:lumMod val="50000"/>
                </a:schemeClr>
              </a:solidFill>
            </a:endParaRPr>
          </a:p>
        </p:txBody>
      </p:sp>
      <p:sp>
        <p:nvSpPr>
          <p:cNvPr id="8" name="文本框 7"/>
          <p:cNvSpPr txBox="1"/>
          <p:nvPr/>
        </p:nvSpPr>
        <p:spPr>
          <a:xfrm>
            <a:off x="2283564" y="898236"/>
            <a:ext cx="2722548" cy="338554"/>
          </a:xfrm>
          <a:prstGeom prst="rect">
            <a:avLst/>
          </a:prstGeom>
          <a:noFill/>
        </p:spPr>
        <p:txBody>
          <a:bodyPr wrap="square" rtlCol="0">
            <a:spAutoFit/>
          </a:bodyPr>
          <a:lstStyle/>
          <a:p>
            <a:r>
              <a:rPr lang="en-US" altLang="zh-CN" sz="1600" dirty="0">
                <a:solidFill>
                  <a:schemeClr val="accent3">
                    <a:lumMod val="50000"/>
                  </a:schemeClr>
                </a:solidFill>
              </a:rPr>
              <a:t>PINGU LOI, arXiv:1401.2046</a:t>
            </a:r>
            <a:endParaRPr lang="zh-CN" altLang="en-US" sz="1600" dirty="0">
              <a:solidFill>
                <a:schemeClr val="accent3">
                  <a:lumMod val="50000"/>
                </a:schemeClr>
              </a:solidFill>
            </a:endParaRPr>
          </a:p>
        </p:txBody>
      </p:sp>
    </p:spTree>
    <p:extLst>
      <p:ext uri="{BB962C8B-B14F-4D97-AF65-F5344CB8AC3E}">
        <p14:creationId xmlns:p14="http://schemas.microsoft.com/office/powerpoint/2010/main" val="14350676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E3E6B2B1-2FB7-49E7-80AD-425DC1BBC35C}" type="slidenum">
              <a:rPr lang="zh-CN" altLang="en-US" smtClean="0"/>
              <a:t>34</a:t>
            </a:fld>
            <a:endParaRPr lang="zh-CN" altLang="en-US"/>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3402" y="233363"/>
            <a:ext cx="8745170" cy="4877481"/>
          </a:xfrm>
          <a:prstGeom prst="rect">
            <a:avLst/>
          </a:prstGeom>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6136" y="2968172"/>
            <a:ext cx="8887245" cy="3388178"/>
          </a:xfrm>
          <a:prstGeom prst="rect">
            <a:avLst/>
          </a:prstGeom>
        </p:spPr>
      </p:pic>
    </p:spTree>
    <p:extLst>
      <p:ext uri="{BB962C8B-B14F-4D97-AF65-F5344CB8AC3E}">
        <p14:creationId xmlns:p14="http://schemas.microsoft.com/office/powerpoint/2010/main" val="31509143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96367" y="192362"/>
            <a:ext cx="6390564" cy="396163"/>
          </a:xfrm>
          <a:prstGeom prst="rect">
            <a:avLst/>
          </a:prstGeom>
        </p:spPr>
        <p:txBody>
          <a:bodyPr vert="horz" wrap="square" lIns="0" tIns="0" rIns="0" bIns="0" rtlCol="0">
            <a:noAutofit/>
          </a:bodyPr>
          <a:lstStyle/>
          <a:p>
            <a:pPr marL="11516" eaLnBrk="0" hangingPunct="0">
              <a:buClr>
                <a:srgbClr val="990033"/>
              </a:buClr>
              <a:buSzPct val="75000"/>
              <a:buFont typeface="Wingdings" panose="05000000000000000000" pitchFamily="2" charset="2"/>
            </a:pPr>
            <a:r>
              <a:rPr sz="3600" dirty="0" smtClean="0">
                <a:solidFill>
                  <a:srgbClr val="C00000"/>
                </a:solidFill>
                <a:latin typeface="Book Antiqua" panose="02040602050305030304" pitchFamily="18" charset="0"/>
                <a:ea typeface="+mj-ea"/>
                <a:cs typeface="+mj-cs"/>
              </a:rPr>
              <a:t>JUNO</a:t>
            </a:r>
            <a:r>
              <a:rPr lang="en-US" sz="3600" dirty="0" smtClean="0">
                <a:solidFill>
                  <a:srgbClr val="C00000"/>
                </a:solidFill>
                <a:latin typeface="Book Antiqua" panose="02040602050305030304" pitchFamily="18" charset="0"/>
                <a:ea typeface="+mj-ea"/>
                <a:cs typeface="+mj-cs"/>
              </a:rPr>
              <a:t> </a:t>
            </a:r>
            <a:r>
              <a:rPr lang="en-US" sz="3600" dirty="0">
                <a:solidFill>
                  <a:srgbClr val="C00000"/>
                </a:solidFill>
                <a:latin typeface="Book Antiqua" panose="02040602050305030304" pitchFamily="18" charset="0"/>
                <a:ea typeface="+mj-ea"/>
                <a:cs typeface="+mj-cs"/>
              </a:rPr>
              <a:t>Detector R&amp;D</a:t>
            </a:r>
            <a:endParaRPr sz="3600" dirty="0">
              <a:solidFill>
                <a:srgbClr val="C00000"/>
              </a:solidFill>
              <a:latin typeface="Book Antiqua" panose="02040602050305030304" pitchFamily="18" charset="0"/>
              <a:ea typeface="+mj-ea"/>
              <a:cs typeface="+mj-cs"/>
            </a:endParaRPr>
          </a:p>
        </p:txBody>
      </p:sp>
      <p:sp>
        <p:nvSpPr>
          <p:cNvPr id="3" name="object 3"/>
          <p:cNvSpPr txBox="1"/>
          <p:nvPr/>
        </p:nvSpPr>
        <p:spPr>
          <a:xfrm>
            <a:off x="4871864" y="390443"/>
            <a:ext cx="4608512" cy="470444"/>
          </a:xfrm>
          <a:prstGeom prst="rect">
            <a:avLst/>
          </a:prstGeom>
        </p:spPr>
        <p:txBody>
          <a:bodyPr vert="horz" wrap="square" lIns="0" tIns="0" rIns="0" bIns="0" rtlCol="0">
            <a:noAutofit/>
          </a:bodyPr>
          <a:lstStyle/>
          <a:p>
            <a:pPr marL="11516" marR="11516">
              <a:lnSpc>
                <a:spcPts val="1832"/>
              </a:lnSpc>
            </a:pPr>
            <a:endParaRPr sz="1542" dirty="0">
              <a:latin typeface="Book Antiqua" panose="02040602050305030304" pitchFamily="18" charset="0"/>
              <a:cs typeface="Arial"/>
            </a:endParaRPr>
          </a:p>
        </p:txBody>
      </p:sp>
      <p:sp>
        <p:nvSpPr>
          <p:cNvPr id="4" name="object 4"/>
          <p:cNvSpPr txBox="1"/>
          <p:nvPr/>
        </p:nvSpPr>
        <p:spPr>
          <a:xfrm>
            <a:off x="1694473" y="898446"/>
            <a:ext cx="8505983" cy="1162403"/>
          </a:xfrm>
          <a:prstGeom prst="rect">
            <a:avLst/>
          </a:prstGeom>
        </p:spPr>
        <p:txBody>
          <a:bodyPr vert="horz" wrap="square" lIns="0" tIns="0" rIns="0" bIns="0" rtlCol="0">
            <a:noAutofit/>
          </a:bodyPr>
          <a:lstStyle/>
          <a:p>
            <a:pPr marL="354416" indent="-342900">
              <a:lnSpc>
                <a:spcPct val="120000"/>
              </a:lnSpc>
              <a:buFont typeface="Wingdings" panose="05000000000000000000" pitchFamily="2" charset="2"/>
              <a:buChar char="p"/>
              <a:tabLst>
                <a:tab pos="233206" algn="l"/>
              </a:tabLst>
            </a:pPr>
            <a:r>
              <a:rPr lang="en-US" altLang="zh-CN" sz="2400" spc="-25" dirty="0">
                <a:solidFill>
                  <a:srgbClr val="C00000"/>
                </a:solidFill>
                <a:latin typeface="Book Antiqua" panose="02040602050305030304" pitchFamily="18" charset="0"/>
                <a:cs typeface="Arial"/>
              </a:rPr>
              <a:t>Veto Detector</a:t>
            </a:r>
          </a:p>
          <a:p>
            <a:pPr marL="354416" indent="-342900">
              <a:lnSpc>
                <a:spcPct val="120000"/>
              </a:lnSpc>
              <a:buFont typeface="Wingdings" pitchFamily="2" charset="2"/>
              <a:buChar char="ü"/>
              <a:tabLst>
                <a:tab pos="233206" algn="l"/>
              </a:tabLst>
            </a:pPr>
            <a:r>
              <a:rPr lang="en-US" altLang="zh-CN" spc="-25" dirty="0">
                <a:solidFill>
                  <a:srgbClr val="0000CC"/>
                </a:solidFill>
                <a:latin typeface="Book Antiqua" panose="02040602050305030304" pitchFamily="18" charset="0"/>
                <a:cs typeface="Arial"/>
              </a:rPr>
              <a:t>Water</a:t>
            </a:r>
            <a:r>
              <a:rPr lang="en-US" altLang="zh-CN" spc="10" dirty="0">
                <a:solidFill>
                  <a:srgbClr val="0000CC"/>
                </a:solidFill>
                <a:latin typeface="Book Antiqua" panose="02040602050305030304" pitchFamily="18" charset="0"/>
                <a:cs typeface="Arial"/>
              </a:rPr>
              <a:t> </a:t>
            </a:r>
            <a:r>
              <a:rPr lang="en-US" altLang="zh-CN" spc="-15" dirty="0">
                <a:solidFill>
                  <a:srgbClr val="0000CC"/>
                </a:solidFill>
                <a:latin typeface="Book Antiqua" panose="02040602050305030304" pitchFamily="18" charset="0"/>
                <a:cs typeface="Arial"/>
              </a:rPr>
              <a:t>Cherenk</a:t>
            </a:r>
            <a:r>
              <a:rPr lang="en-US" altLang="zh-CN" spc="-35" dirty="0">
                <a:solidFill>
                  <a:srgbClr val="0000CC"/>
                </a:solidFill>
                <a:latin typeface="Book Antiqua" panose="02040602050305030304" pitchFamily="18" charset="0"/>
                <a:cs typeface="Arial"/>
              </a:rPr>
              <a:t>o</a:t>
            </a:r>
            <a:r>
              <a:rPr lang="en-US" altLang="zh-CN" spc="10" dirty="0">
                <a:solidFill>
                  <a:srgbClr val="0000CC"/>
                </a:solidFill>
                <a:latin typeface="Book Antiqua" panose="02040602050305030304" pitchFamily="18" charset="0"/>
                <a:cs typeface="Arial"/>
              </a:rPr>
              <a:t>v </a:t>
            </a:r>
            <a:r>
              <a:rPr lang="en-US" altLang="zh-CN" spc="-10" dirty="0">
                <a:solidFill>
                  <a:srgbClr val="0000CC"/>
                </a:solidFill>
                <a:latin typeface="Book Antiqua" panose="02040602050305030304" pitchFamily="18" charset="0"/>
                <a:cs typeface="Arial"/>
              </a:rPr>
              <a:t>detector</a:t>
            </a:r>
            <a:r>
              <a:rPr lang="en-US" altLang="zh-CN" spc="-5" dirty="0">
                <a:solidFill>
                  <a:srgbClr val="0000CC"/>
                </a:solidFill>
                <a:latin typeface="Book Antiqua" panose="02040602050305030304" pitchFamily="18" charset="0"/>
                <a:cs typeface="Arial"/>
              </a:rPr>
              <a:t>: </a:t>
            </a:r>
            <a:r>
              <a:rPr lang="en-US" altLang="zh-CN" dirty="0">
                <a:latin typeface="Book Antiqua" panose="02040602050305030304" pitchFamily="18" charset="0"/>
              </a:rPr>
              <a:t>track muons and shield ambient radioactivity</a:t>
            </a:r>
            <a:endParaRPr lang="en-US" altLang="zh-CN" spc="-5" dirty="0">
              <a:latin typeface="Book Antiqua" panose="02040602050305030304" pitchFamily="18" charset="0"/>
              <a:cs typeface="Arial"/>
            </a:endParaRPr>
          </a:p>
          <a:p>
            <a:pPr marL="354416" indent="-342900">
              <a:lnSpc>
                <a:spcPct val="120000"/>
              </a:lnSpc>
              <a:buFont typeface="Wingdings" pitchFamily="2" charset="2"/>
              <a:buChar char="ü"/>
              <a:tabLst>
                <a:tab pos="233206" algn="l"/>
              </a:tabLst>
            </a:pPr>
            <a:r>
              <a:rPr lang="en-US" altLang="zh-CN" spc="-25" dirty="0">
                <a:solidFill>
                  <a:srgbClr val="0000CC"/>
                </a:solidFill>
                <a:latin typeface="Book Antiqua" panose="02040602050305030304" pitchFamily="18" charset="0"/>
                <a:cs typeface="Arial"/>
              </a:rPr>
              <a:t>Top Trackers:  </a:t>
            </a:r>
            <a:r>
              <a:rPr lang="en-US" altLang="zh-CN" dirty="0">
                <a:latin typeface="Book Antiqua" panose="02040602050305030304" pitchFamily="18" charset="0"/>
              </a:rPr>
              <a:t>independent muon tracking</a:t>
            </a:r>
          </a:p>
        </p:txBody>
      </p:sp>
      <p:pic>
        <p:nvPicPr>
          <p:cNvPr id="48" name="Picture 195" descr="C:\Users\universeren\AppData\Roaming\Tencent\Users\3763725\QQ\WinTemp\RichOle\I17DLIG33RQ873_S(6C1OY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988" y="3151244"/>
            <a:ext cx="5618957" cy="350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6359333" y="2525996"/>
            <a:ext cx="3816424" cy="1200329"/>
          </a:xfrm>
          <a:prstGeom prst="rect">
            <a:avLst/>
          </a:prstGeom>
        </p:spPr>
        <p:txBody>
          <a:bodyPr wrap="square">
            <a:spAutoFit/>
          </a:bodyPr>
          <a:lstStyle/>
          <a:p>
            <a:pPr marL="11516" algn="ctr">
              <a:tabLst>
                <a:tab pos="233206" algn="l"/>
              </a:tabLst>
            </a:pPr>
            <a:r>
              <a:rPr lang="en-US" altLang="zh-CN" sz="2400" spc="-10" dirty="0">
                <a:latin typeface="Book Antiqua" panose="02040602050305030304" pitchFamily="18" charset="0"/>
                <a:cs typeface="Arial"/>
              </a:rPr>
              <a:t>Ov</a:t>
            </a:r>
            <a:r>
              <a:rPr lang="en-US" altLang="zh-CN" sz="2400" dirty="0">
                <a:latin typeface="Book Antiqua" panose="02040602050305030304" pitchFamily="18" charset="0"/>
                <a:cs typeface="Arial"/>
              </a:rPr>
              <a:t>erburden</a:t>
            </a:r>
            <a:r>
              <a:rPr lang="en-US" altLang="zh-CN" sz="2400" spc="10" dirty="0">
                <a:latin typeface="Book Antiqua" panose="02040602050305030304" pitchFamily="18" charset="0"/>
                <a:cs typeface="Arial"/>
              </a:rPr>
              <a:t> of</a:t>
            </a:r>
            <a:r>
              <a:rPr lang="en-US" altLang="zh-CN" sz="2400" spc="20" dirty="0">
                <a:latin typeface="Book Antiqua" panose="02040602050305030304" pitchFamily="18" charset="0"/>
                <a:cs typeface="Arial"/>
              </a:rPr>
              <a:t>~700</a:t>
            </a:r>
            <a:r>
              <a:rPr lang="en-US" altLang="zh-CN" sz="2400" spc="10" dirty="0">
                <a:latin typeface="Book Antiqua" panose="02040602050305030304" pitchFamily="18" charset="0"/>
                <a:cs typeface="Arial"/>
              </a:rPr>
              <a:t> </a:t>
            </a:r>
            <a:r>
              <a:rPr lang="en-US" altLang="zh-CN" sz="2400" spc="20" dirty="0">
                <a:latin typeface="Book Antiqua" panose="02040602050305030304" pitchFamily="18" charset="0"/>
                <a:cs typeface="Arial"/>
              </a:rPr>
              <a:t>m</a:t>
            </a:r>
            <a:r>
              <a:rPr lang="en-US" altLang="zh-CN" sz="2400" spc="10" dirty="0">
                <a:latin typeface="Book Antiqua" panose="02040602050305030304" pitchFamily="18" charset="0"/>
                <a:cs typeface="Arial"/>
              </a:rPr>
              <a:t> ro</a:t>
            </a:r>
            <a:r>
              <a:rPr lang="en-US" altLang="zh-CN" sz="2400" spc="-15" dirty="0">
                <a:latin typeface="Book Antiqua" panose="02040602050305030304" pitchFamily="18" charset="0"/>
                <a:cs typeface="Arial"/>
              </a:rPr>
              <a:t>c</a:t>
            </a:r>
            <a:r>
              <a:rPr lang="en-US" altLang="zh-CN" sz="2400" spc="10" dirty="0">
                <a:latin typeface="Book Antiqua" panose="02040602050305030304" pitchFamily="18" charset="0"/>
                <a:cs typeface="Arial"/>
              </a:rPr>
              <a:t>k for cosmic-ray shielding</a:t>
            </a:r>
          </a:p>
        </p:txBody>
      </p:sp>
      <p:sp>
        <p:nvSpPr>
          <p:cNvPr id="10" name="矩形 9"/>
          <p:cNvSpPr/>
          <p:nvPr/>
        </p:nvSpPr>
        <p:spPr>
          <a:xfrm>
            <a:off x="1603757" y="1988841"/>
            <a:ext cx="4123530" cy="4060920"/>
          </a:xfrm>
          <a:prstGeom prst="rect">
            <a:avLst/>
          </a:prstGeom>
        </p:spPr>
        <p:txBody>
          <a:bodyPr wrap="square">
            <a:spAutoFit/>
          </a:bodyPr>
          <a:lstStyle/>
          <a:p>
            <a:pPr marL="354416" indent="-342900">
              <a:lnSpc>
                <a:spcPct val="120000"/>
              </a:lnSpc>
              <a:buFont typeface="Wingdings" panose="05000000000000000000" pitchFamily="2" charset="2"/>
              <a:buChar char="p"/>
              <a:tabLst>
                <a:tab pos="233206" algn="l"/>
              </a:tabLst>
            </a:pPr>
            <a:r>
              <a:rPr lang="en-US" altLang="zh-CN" sz="2400" spc="-25" dirty="0">
                <a:solidFill>
                  <a:srgbClr val="C00000"/>
                </a:solidFill>
                <a:latin typeface="Book Antiqua" panose="02040602050305030304" pitchFamily="18" charset="0"/>
                <a:cs typeface="Arial"/>
              </a:rPr>
              <a:t>Central Detector </a:t>
            </a:r>
          </a:p>
          <a:p>
            <a:pPr marL="354416" indent="-342900">
              <a:lnSpc>
                <a:spcPct val="120000"/>
              </a:lnSpc>
              <a:buFont typeface="Wingdings" pitchFamily="2" charset="2"/>
              <a:buChar char="ü"/>
              <a:tabLst>
                <a:tab pos="233206" algn="l"/>
              </a:tabLst>
            </a:pPr>
            <a:r>
              <a:rPr lang="en-US" altLang="zh-CN" spc="-15" dirty="0">
                <a:solidFill>
                  <a:srgbClr val="0000CC"/>
                </a:solidFill>
                <a:latin typeface="Book Antiqua" panose="02040602050305030304" pitchFamily="18" charset="0"/>
                <a:cs typeface="Arial"/>
              </a:rPr>
              <a:t>~20kt @ </a:t>
            </a:r>
            <a:r>
              <a:rPr lang="el-GR" altLang="zh-CN" spc="-15" dirty="0">
                <a:solidFill>
                  <a:srgbClr val="0000CC"/>
                </a:solidFill>
                <a:latin typeface="Book Antiqua" panose="02040602050305030304" pitchFamily="18" charset="0"/>
                <a:cs typeface="Arial"/>
              </a:rPr>
              <a:t>Φ35.4</a:t>
            </a:r>
            <a:r>
              <a:rPr lang="en-US" altLang="zh-CN" spc="-15" dirty="0">
                <a:solidFill>
                  <a:srgbClr val="0000CC"/>
                </a:solidFill>
                <a:latin typeface="Book Antiqua" panose="02040602050305030304" pitchFamily="18" charset="0"/>
                <a:cs typeface="Arial"/>
              </a:rPr>
              <a:t>m (Largest LS detector) filled with LS.</a:t>
            </a:r>
          </a:p>
          <a:p>
            <a:pPr marL="354416" indent="-342900">
              <a:lnSpc>
                <a:spcPct val="120000"/>
              </a:lnSpc>
              <a:buFont typeface="Wingdings" pitchFamily="2" charset="2"/>
              <a:buChar char="ü"/>
              <a:tabLst>
                <a:tab pos="233206" algn="l"/>
              </a:tabLst>
            </a:pPr>
            <a:r>
              <a:rPr lang="en-US" altLang="zh-CN" spc="-15" dirty="0">
                <a:solidFill>
                  <a:srgbClr val="0000CC"/>
                </a:solidFill>
                <a:latin typeface="Book Antiqua" panose="02040602050305030304" pitchFamily="18" charset="0"/>
                <a:cs typeface="Arial"/>
              </a:rPr>
              <a:t>Equipped with ~18k high QE 20” PMTs </a:t>
            </a:r>
          </a:p>
          <a:p>
            <a:pPr marL="354416" indent="-342900">
              <a:lnSpc>
                <a:spcPct val="120000"/>
              </a:lnSpc>
              <a:buFont typeface="Wingdings" pitchFamily="2" charset="2"/>
              <a:buChar char="ü"/>
              <a:tabLst>
                <a:tab pos="233206" algn="l"/>
              </a:tabLst>
            </a:pPr>
            <a:r>
              <a:rPr lang="en-US" altLang="zh-CN" spc="-15" dirty="0">
                <a:solidFill>
                  <a:srgbClr val="0000CC"/>
                </a:solidFill>
                <a:latin typeface="Book Antiqua" panose="02040602050305030304" pitchFamily="18" charset="0"/>
                <a:cs typeface="Arial"/>
              </a:rPr>
              <a:t>25k 3” PMTs for better timing and higher saturation energy</a:t>
            </a:r>
          </a:p>
          <a:p>
            <a:pPr marL="354416" indent="-342900">
              <a:lnSpc>
                <a:spcPct val="120000"/>
              </a:lnSpc>
              <a:buFont typeface="Wingdings" panose="05000000000000000000" pitchFamily="2" charset="2"/>
              <a:buChar char="p"/>
              <a:tabLst>
                <a:tab pos="233206" algn="l"/>
              </a:tabLst>
            </a:pPr>
            <a:endParaRPr lang="en-US" altLang="zh-CN" sz="2400" spc="-25" dirty="0">
              <a:solidFill>
                <a:srgbClr val="C00000"/>
              </a:solidFill>
              <a:latin typeface="Book Antiqua" panose="02040602050305030304" pitchFamily="18" charset="0"/>
              <a:cs typeface="Arial"/>
            </a:endParaRPr>
          </a:p>
          <a:p>
            <a:pPr marL="354416" indent="-342900">
              <a:lnSpc>
                <a:spcPct val="120000"/>
              </a:lnSpc>
              <a:buFont typeface="Wingdings" panose="05000000000000000000" pitchFamily="2" charset="2"/>
              <a:buChar char="p"/>
              <a:tabLst>
                <a:tab pos="233206" algn="l"/>
              </a:tabLst>
            </a:pPr>
            <a:r>
              <a:rPr lang="en-US" altLang="zh-CN" sz="2400" spc="-25" dirty="0">
                <a:solidFill>
                  <a:srgbClr val="C00000"/>
                </a:solidFill>
                <a:latin typeface="Book Antiqua" panose="02040602050305030304" pitchFamily="18" charset="0"/>
                <a:cs typeface="Arial"/>
              </a:rPr>
              <a:t>Calibration system </a:t>
            </a:r>
          </a:p>
          <a:p>
            <a:pPr marL="354416" indent="-342900">
              <a:lnSpc>
                <a:spcPct val="120000"/>
              </a:lnSpc>
              <a:buFont typeface="Wingdings" pitchFamily="2" charset="2"/>
              <a:buChar char="ü"/>
              <a:tabLst>
                <a:tab pos="233206" algn="l"/>
              </a:tabLst>
            </a:pPr>
            <a:r>
              <a:rPr lang="en-US" altLang="zh-CN" spc="-15" dirty="0">
                <a:solidFill>
                  <a:srgbClr val="0000CC"/>
                </a:solidFill>
                <a:latin typeface="Book Antiqua" panose="02040602050305030304" pitchFamily="18" charset="0"/>
                <a:cs typeface="Arial"/>
              </a:rPr>
              <a:t>Multiple sources: e</a:t>
            </a:r>
            <a:r>
              <a:rPr lang="en-US" altLang="zh-CN" spc="-15" baseline="30000" dirty="0">
                <a:solidFill>
                  <a:srgbClr val="0000CC"/>
                </a:solidFill>
                <a:latin typeface="Book Antiqua" panose="02040602050305030304" pitchFamily="18" charset="0"/>
                <a:cs typeface="Arial"/>
              </a:rPr>
              <a:t>+</a:t>
            </a:r>
            <a:r>
              <a:rPr lang="en-US" altLang="zh-CN" spc="-15" dirty="0">
                <a:solidFill>
                  <a:srgbClr val="0000CC"/>
                </a:solidFill>
                <a:latin typeface="Book Antiqua" panose="02040602050305030304" pitchFamily="18" charset="0"/>
                <a:cs typeface="Arial"/>
              </a:rPr>
              <a:t>, </a:t>
            </a:r>
            <a:r>
              <a:rPr lang="el-GR" altLang="zh-CN" spc="-15" dirty="0">
                <a:solidFill>
                  <a:srgbClr val="0000CC"/>
                </a:solidFill>
                <a:latin typeface="Book Antiqua" panose="02040602050305030304" pitchFamily="18" charset="0"/>
                <a:cs typeface="Arial"/>
              </a:rPr>
              <a:t>γ</a:t>
            </a:r>
            <a:r>
              <a:rPr lang="en-US" altLang="zh-CN" spc="-15" dirty="0">
                <a:solidFill>
                  <a:srgbClr val="0000CC"/>
                </a:solidFill>
                <a:latin typeface="Book Antiqua" panose="02040602050305030304" pitchFamily="18" charset="0"/>
                <a:cs typeface="Arial"/>
              </a:rPr>
              <a:t>, n</a:t>
            </a:r>
          </a:p>
          <a:p>
            <a:pPr marL="354416" indent="-342900">
              <a:lnSpc>
                <a:spcPct val="120000"/>
              </a:lnSpc>
              <a:buFont typeface="Wingdings" pitchFamily="2" charset="2"/>
              <a:buChar char="ü"/>
              <a:tabLst>
                <a:tab pos="233206" algn="l"/>
              </a:tabLst>
            </a:pPr>
            <a:r>
              <a:rPr lang="en-US" altLang="zh-CN" spc="-15" dirty="0">
                <a:solidFill>
                  <a:srgbClr val="0000CC"/>
                </a:solidFill>
                <a:latin typeface="Book Antiqua" panose="02040602050305030304" pitchFamily="18" charset="0"/>
                <a:cs typeface="Arial"/>
              </a:rPr>
              <a:t>Full volume positioning</a:t>
            </a:r>
          </a:p>
        </p:txBody>
      </p:sp>
      <p:sp>
        <p:nvSpPr>
          <p:cNvPr id="5" name="矩形 4"/>
          <p:cNvSpPr/>
          <p:nvPr/>
        </p:nvSpPr>
        <p:spPr>
          <a:xfrm>
            <a:off x="6647365" y="1743516"/>
            <a:ext cx="3240360" cy="757130"/>
          </a:xfrm>
          <a:prstGeom prst="rect">
            <a:avLst/>
          </a:prstGeom>
          <a:solidFill>
            <a:srgbClr val="CCFFFF"/>
          </a:solidFill>
        </p:spPr>
        <p:txBody>
          <a:bodyPr wrap="square">
            <a:spAutoFit/>
          </a:bodyPr>
          <a:lstStyle/>
          <a:p>
            <a:pPr marL="11516">
              <a:lnSpc>
                <a:spcPct val="120000"/>
              </a:lnSpc>
              <a:tabLst>
                <a:tab pos="233206" algn="l"/>
              </a:tabLst>
            </a:pPr>
            <a:r>
              <a:rPr lang="en-US" altLang="zh-CN" spc="-25" dirty="0">
                <a:solidFill>
                  <a:srgbClr val="C00000"/>
                </a:solidFill>
                <a:latin typeface="Book Antiqua" panose="02040602050305030304" pitchFamily="18" charset="0"/>
                <a:cs typeface="Arial"/>
              </a:rPr>
              <a:t>Energy resolution: ~ 3%/√E </a:t>
            </a:r>
          </a:p>
          <a:p>
            <a:pPr marL="11516">
              <a:lnSpc>
                <a:spcPct val="120000"/>
              </a:lnSpc>
              <a:tabLst>
                <a:tab pos="233206" algn="l"/>
              </a:tabLst>
            </a:pPr>
            <a:r>
              <a:rPr lang="en-US" altLang="zh-CN" spc="-25" dirty="0">
                <a:solidFill>
                  <a:srgbClr val="C00000"/>
                </a:solidFill>
                <a:latin typeface="Book Antiqua" panose="02040602050305030304" pitchFamily="18" charset="0"/>
                <a:cs typeface="Arial"/>
              </a:rPr>
              <a:t>Energy Non-linearity : &lt; 1%</a:t>
            </a:r>
          </a:p>
        </p:txBody>
      </p:sp>
    </p:spTree>
    <p:extLst>
      <p:ext uri="{BB962C8B-B14F-4D97-AF65-F5344CB8AC3E}">
        <p14:creationId xmlns:p14="http://schemas.microsoft.com/office/powerpoint/2010/main" val="1282914127"/>
      </p:ext>
    </p:extLst>
  </p:cSld>
  <p:clrMapOvr>
    <a:masterClrMapping/>
  </p:clrMapOvr>
  <mc:AlternateContent xmlns:mc="http://schemas.openxmlformats.org/markup-compatibility/2006" xmlns:p14="http://schemas.microsoft.com/office/powerpoint/2010/main">
    <mc:Choice Requires="p14">
      <p:transition spd="slow" p14:dur="2000" advTm="140224"/>
    </mc:Choice>
    <mc:Fallback xmlns="">
      <p:transition spd="slow" advTm="140224"/>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95717" y="124086"/>
            <a:ext cx="10578332" cy="6551113"/>
            <a:chOff x="1446654" y="0"/>
            <a:chExt cx="9298692" cy="685800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6654" y="0"/>
              <a:ext cx="9298692" cy="6858000"/>
            </a:xfrm>
            <a:prstGeom prst="rect">
              <a:avLst/>
            </a:prstGeom>
          </p:spPr>
        </p:pic>
        <p:sp>
          <p:nvSpPr>
            <p:cNvPr id="5" name="矩形 4"/>
            <p:cNvSpPr/>
            <p:nvPr/>
          </p:nvSpPr>
          <p:spPr>
            <a:xfrm>
              <a:off x="4480560" y="4014216"/>
              <a:ext cx="4727448" cy="2770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615440" y="3941064"/>
              <a:ext cx="2343912" cy="2843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9055608" y="4251960"/>
              <a:ext cx="673608" cy="2532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9639873" y="4489704"/>
              <a:ext cx="673608" cy="2176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10" name="Tableau 2"/>
          <p:cNvGraphicFramePr>
            <a:graphicFrameLocks noGrp="1"/>
          </p:cNvGraphicFramePr>
          <p:nvPr>
            <p:extLst>
              <p:ext uri="{D42A27DB-BD31-4B8C-83A1-F6EECF244321}">
                <p14:modId xmlns:p14="http://schemas.microsoft.com/office/powerpoint/2010/main" val="3259638695"/>
              </p:ext>
            </p:extLst>
          </p:nvPr>
        </p:nvGraphicFramePr>
        <p:xfrm>
          <a:off x="149493" y="3016610"/>
          <a:ext cx="7839456" cy="3385206"/>
        </p:xfrm>
        <a:graphic>
          <a:graphicData uri="http://schemas.openxmlformats.org/drawingml/2006/table">
            <a:tbl>
              <a:tblPr/>
              <a:tblGrid>
                <a:gridCol w="741674">
                  <a:extLst>
                    <a:ext uri="{9D8B030D-6E8A-4147-A177-3AD203B41FA5}">
                      <a16:colId xmlns:a16="http://schemas.microsoft.com/office/drawing/2014/main" xmlns="" val="20000"/>
                    </a:ext>
                  </a:extLst>
                </a:gridCol>
                <a:gridCol w="1780278">
                  <a:extLst>
                    <a:ext uri="{9D8B030D-6E8A-4147-A177-3AD203B41FA5}">
                      <a16:colId xmlns:a16="http://schemas.microsoft.com/office/drawing/2014/main" xmlns="" val="20001"/>
                    </a:ext>
                  </a:extLst>
                </a:gridCol>
                <a:gridCol w="723743">
                  <a:extLst>
                    <a:ext uri="{9D8B030D-6E8A-4147-A177-3AD203B41FA5}">
                      <a16:colId xmlns:a16="http://schemas.microsoft.com/office/drawing/2014/main" xmlns="" val="20002"/>
                    </a:ext>
                  </a:extLst>
                </a:gridCol>
                <a:gridCol w="2000665">
                  <a:extLst>
                    <a:ext uri="{9D8B030D-6E8A-4147-A177-3AD203B41FA5}">
                      <a16:colId xmlns:a16="http://schemas.microsoft.com/office/drawing/2014/main" xmlns="" val="20003"/>
                    </a:ext>
                  </a:extLst>
                </a:gridCol>
                <a:gridCol w="951978">
                  <a:extLst>
                    <a:ext uri="{9D8B030D-6E8A-4147-A177-3AD203B41FA5}">
                      <a16:colId xmlns:a16="http://schemas.microsoft.com/office/drawing/2014/main" xmlns="" val="20004"/>
                    </a:ext>
                  </a:extLst>
                </a:gridCol>
                <a:gridCol w="1641118">
                  <a:extLst>
                    <a:ext uri="{9D8B030D-6E8A-4147-A177-3AD203B41FA5}">
                      <a16:colId xmlns:a16="http://schemas.microsoft.com/office/drawing/2014/main" xmlns="" val="20005"/>
                    </a:ext>
                  </a:extLst>
                </a:gridCol>
              </a:tblGrid>
              <a:tr h="113962">
                <a:tc>
                  <a:txBody>
                    <a:bodyPr/>
                    <a:lstStyle/>
                    <a:p>
                      <a:pPr algn="ctr" fontAlgn="ctr"/>
                      <a:r>
                        <a:rPr lang="en-GB" sz="700" b="1" i="0" u="none" strike="noStrike" noProof="0" dirty="0">
                          <a:solidFill>
                            <a:srgbClr val="000000"/>
                          </a:solidFill>
                          <a:effectLst/>
                          <a:latin typeface="Times New Roman"/>
                        </a:rPr>
                        <a:t>Country</a:t>
                      </a:r>
                    </a:p>
                  </a:txBody>
                  <a:tcPr marL="7364" marR="7364" marT="736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GB" sz="700" b="1" i="0" u="none" strike="noStrike" noProof="0" dirty="0">
                          <a:solidFill>
                            <a:srgbClr val="000000"/>
                          </a:solidFill>
                          <a:effectLst/>
                          <a:latin typeface="Times New Roman"/>
                        </a:rPr>
                        <a:t>Institute</a:t>
                      </a:r>
                    </a:p>
                  </a:txBody>
                  <a:tcPr marL="7364" marR="7364" marT="736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GB" sz="700" b="1" i="0" u="none" strike="noStrike" noProof="0" dirty="0">
                          <a:solidFill>
                            <a:srgbClr val="000000"/>
                          </a:solidFill>
                          <a:effectLst/>
                          <a:latin typeface="Times New Roman"/>
                        </a:rPr>
                        <a:t>Country</a:t>
                      </a:r>
                    </a:p>
                  </a:txBody>
                  <a:tcPr marL="7364" marR="7364" marT="736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GB" sz="700" b="1" i="0" u="none" strike="noStrike" noProof="0" dirty="0">
                          <a:solidFill>
                            <a:srgbClr val="000000"/>
                          </a:solidFill>
                          <a:effectLst/>
                          <a:latin typeface="Times New Roman"/>
                        </a:rPr>
                        <a:t>Institute</a:t>
                      </a:r>
                    </a:p>
                  </a:txBody>
                  <a:tcPr marL="7364" marR="7364" marT="736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GB" sz="700" b="1" i="0" u="none" strike="noStrike" noProof="0" dirty="0">
                          <a:solidFill>
                            <a:srgbClr val="000000"/>
                          </a:solidFill>
                          <a:effectLst/>
                          <a:latin typeface="Times New Roman"/>
                        </a:rPr>
                        <a:t>Country</a:t>
                      </a:r>
                    </a:p>
                  </a:txBody>
                  <a:tcPr marL="7364" marR="7364" marT="736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GB" sz="700" b="1" i="0" u="none" strike="noStrike" noProof="0" dirty="0">
                          <a:solidFill>
                            <a:srgbClr val="000000"/>
                          </a:solidFill>
                          <a:effectLst/>
                          <a:latin typeface="Times New Roman"/>
                        </a:rPr>
                        <a:t>Institute</a:t>
                      </a:r>
                    </a:p>
                  </a:txBody>
                  <a:tcPr marL="7364" marR="7364" marT="736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115780">
                <a:tc>
                  <a:txBody>
                    <a:bodyPr/>
                    <a:lstStyle/>
                    <a:p>
                      <a:pPr marL="36000" algn="l" fontAlgn="ctr"/>
                      <a:r>
                        <a:rPr lang="en-GB" sz="700" b="1" i="0" u="none" strike="noStrike" noProof="0" dirty="0">
                          <a:solidFill>
                            <a:srgbClr val="0070C0"/>
                          </a:solidFill>
                          <a:effectLst/>
                          <a:latin typeface="Times New Roman"/>
                        </a:rPr>
                        <a:t>Armenia</a:t>
                      </a:r>
                    </a:p>
                  </a:txBody>
                  <a:tcPr marL="7364" marR="7364" marT="736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rPr>
                        <a:t>Yerevan Physics Institute</a:t>
                      </a:r>
                    </a:p>
                  </a:txBody>
                  <a:tcPr marL="7364" marR="7364" marT="736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marR="0" indent="0" algn="l" defTabSz="457200" rtl="0" eaLnBrk="1" fontAlgn="ctr" latinLnBrk="0" hangingPunct="1">
                        <a:lnSpc>
                          <a:spcPct val="100000"/>
                        </a:lnSpc>
                        <a:spcBef>
                          <a:spcPts val="0"/>
                        </a:spcBef>
                        <a:spcAft>
                          <a:spcPts val="0"/>
                        </a:spcAft>
                        <a:buClrTx/>
                        <a:buSzTx/>
                        <a:buFontTx/>
                        <a:buNone/>
                        <a:tabLst/>
                        <a:defRPr/>
                      </a:pPr>
                      <a:r>
                        <a:rPr lang="en-GB" sz="700" b="1" i="0" u="none" strike="noStrike" noProof="0" dirty="0">
                          <a:solidFill>
                            <a:srgbClr val="0070C0"/>
                          </a:solidFill>
                          <a:effectLst/>
                          <a:latin typeface="Times New Roman"/>
                        </a:rPr>
                        <a:t>China</a:t>
                      </a:r>
                    </a:p>
                  </a:txBody>
                  <a:tcPr marL="7364" marR="7364" marT="736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rPr>
                        <a:t>IMP-CAS</a:t>
                      </a:r>
                    </a:p>
                  </a:txBody>
                  <a:tcPr marL="7364" marR="7364" marT="736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1" i="0" u="none" strike="noStrike" noProof="0" dirty="0">
                          <a:solidFill>
                            <a:srgbClr val="0070C0"/>
                          </a:solidFill>
                          <a:effectLst/>
                          <a:latin typeface="Times New Roman"/>
                          <a:cs typeface="Times New Roman"/>
                        </a:rPr>
                        <a:t>Germany</a:t>
                      </a:r>
                    </a:p>
                  </a:txBody>
                  <a:tcPr marL="9184" marR="9184" marT="918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cs typeface="Times New Roman"/>
                        </a:rPr>
                        <a:t>U. Mainz</a:t>
                      </a:r>
                    </a:p>
                  </a:txBody>
                  <a:tcPr marL="9184" marR="9184" marT="918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15780">
                <a:tc>
                  <a:txBody>
                    <a:bodyPr/>
                    <a:lstStyle/>
                    <a:p>
                      <a:pPr marL="36000" algn="l" fontAlgn="ctr"/>
                      <a:r>
                        <a:rPr lang="en-GB" sz="700" b="1" i="0" u="none" strike="noStrike" noProof="0" dirty="0">
                          <a:solidFill>
                            <a:srgbClr val="0070C0"/>
                          </a:solidFill>
                          <a:effectLst/>
                          <a:latin typeface="Times New Roman"/>
                        </a:rPr>
                        <a:t>Belgium</a:t>
                      </a:r>
                    </a:p>
                  </a:txBody>
                  <a:tcPr marL="7364" marR="7364" marT="736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err="1">
                          <a:solidFill>
                            <a:srgbClr val="000000"/>
                          </a:solidFill>
                          <a:effectLst/>
                          <a:latin typeface="Times New Roman"/>
                        </a:rPr>
                        <a:t>Universite</a:t>
                      </a:r>
                      <a:r>
                        <a:rPr lang="en-GB" sz="700" b="0" i="0" u="none" strike="noStrike" noProof="0" dirty="0">
                          <a:solidFill>
                            <a:srgbClr val="000000"/>
                          </a:solidFill>
                          <a:effectLst/>
                          <a:latin typeface="Times New Roman"/>
                        </a:rPr>
                        <a:t> </a:t>
                      </a:r>
                      <a:r>
                        <a:rPr lang="en-GB" sz="700" b="0" i="0" u="none" strike="noStrike" noProof="0" dirty="0" err="1">
                          <a:solidFill>
                            <a:srgbClr val="000000"/>
                          </a:solidFill>
                          <a:effectLst/>
                          <a:latin typeface="Times New Roman"/>
                        </a:rPr>
                        <a:t>libre</a:t>
                      </a:r>
                      <a:r>
                        <a:rPr lang="en-GB" sz="700" b="0" i="0" u="none" strike="noStrike" noProof="0" dirty="0">
                          <a:solidFill>
                            <a:srgbClr val="000000"/>
                          </a:solidFill>
                          <a:effectLst/>
                          <a:latin typeface="Times New Roman"/>
                        </a:rPr>
                        <a:t> de </a:t>
                      </a:r>
                      <a:r>
                        <a:rPr lang="en-GB" sz="700" b="0" i="0" u="none" strike="noStrike" noProof="0" dirty="0" err="1">
                          <a:solidFill>
                            <a:srgbClr val="000000"/>
                          </a:solidFill>
                          <a:effectLst/>
                          <a:latin typeface="Times New Roman"/>
                        </a:rPr>
                        <a:t>Bruxelles</a:t>
                      </a:r>
                      <a:endParaRPr lang="en-GB" sz="700" b="0" i="0" u="none" strike="noStrike" noProof="0" dirty="0">
                        <a:solidFill>
                          <a:srgbClr val="000000"/>
                        </a:solidFill>
                        <a:effectLst/>
                        <a:latin typeface="Times New Roman"/>
                      </a:endParaRPr>
                    </a:p>
                  </a:txBody>
                  <a:tcPr marL="7364" marR="7364" marT="736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1" i="0" u="none" strike="noStrike" noProof="0" dirty="0">
                          <a:solidFill>
                            <a:srgbClr val="0070C0"/>
                          </a:solidFill>
                          <a:effectLst/>
                          <a:latin typeface="Times New Roman"/>
                        </a:rPr>
                        <a:t>China</a:t>
                      </a:r>
                    </a:p>
                  </a:txBody>
                  <a:tcPr marL="7364" marR="7364" marT="736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rPr>
                        <a:t>SYSU</a:t>
                      </a:r>
                    </a:p>
                  </a:txBody>
                  <a:tcPr marL="7364" marR="7364" marT="736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1" i="0" u="none" strike="noStrike" noProof="0" dirty="0">
                          <a:solidFill>
                            <a:srgbClr val="0070C0"/>
                          </a:solidFill>
                          <a:effectLst/>
                          <a:latin typeface="Times New Roman"/>
                          <a:cs typeface="Times New Roman"/>
                        </a:rPr>
                        <a:t>Germany</a:t>
                      </a:r>
                    </a:p>
                  </a:txBody>
                  <a:tcPr marL="9184" marR="9184" marT="918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cs typeface="Times New Roman"/>
                        </a:rPr>
                        <a:t>U. </a:t>
                      </a:r>
                      <a:r>
                        <a:rPr lang="en-GB" sz="700" b="0" i="0" u="none" strike="noStrike" noProof="0" dirty="0" err="1">
                          <a:solidFill>
                            <a:srgbClr val="000000"/>
                          </a:solidFill>
                          <a:effectLst/>
                          <a:latin typeface="Times New Roman"/>
                          <a:cs typeface="Times New Roman"/>
                        </a:rPr>
                        <a:t>Tuebingen</a:t>
                      </a:r>
                      <a:endParaRPr lang="en-GB" sz="700" b="0" i="0" u="none" strike="noStrike" noProof="0" dirty="0">
                        <a:solidFill>
                          <a:srgbClr val="000000"/>
                        </a:solidFill>
                        <a:effectLst/>
                        <a:latin typeface="Times New Roman"/>
                        <a:cs typeface="Times New Roman"/>
                      </a:endParaRPr>
                    </a:p>
                  </a:txBody>
                  <a:tcPr marL="9184" marR="9184" marT="918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115780">
                <a:tc>
                  <a:txBody>
                    <a:bodyPr/>
                    <a:lstStyle/>
                    <a:p>
                      <a:pPr marL="36000" marR="0" indent="0" algn="l" defTabSz="457200" rtl="0" eaLnBrk="1" fontAlgn="ctr" latinLnBrk="0" hangingPunct="1">
                        <a:lnSpc>
                          <a:spcPct val="100000"/>
                        </a:lnSpc>
                        <a:spcBef>
                          <a:spcPts val="0"/>
                        </a:spcBef>
                        <a:spcAft>
                          <a:spcPts val="0"/>
                        </a:spcAft>
                        <a:buClrTx/>
                        <a:buSzTx/>
                        <a:buFontTx/>
                        <a:buNone/>
                        <a:tabLst/>
                        <a:defRPr/>
                      </a:pPr>
                      <a:r>
                        <a:rPr lang="en-GB" sz="700" b="1" i="0" u="none" strike="noStrike" noProof="0" dirty="0">
                          <a:solidFill>
                            <a:srgbClr val="0070C0"/>
                          </a:solidFill>
                          <a:effectLst/>
                          <a:latin typeface="Times New Roman"/>
                        </a:rPr>
                        <a:t>Brazil</a:t>
                      </a:r>
                    </a:p>
                  </a:txBody>
                  <a:tcPr marL="7364" marR="7364" marT="736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rPr>
                        <a:t>PUC</a:t>
                      </a:r>
                    </a:p>
                  </a:txBody>
                  <a:tcPr marL="7364" marR="7364" marT="736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1" i="0" u="none" strike="noStrike" noProof="0" dirty="0">
                          <a:solidFill>
                            <a:srgbClr val="0070C0"/>
                          </a:solidFill>
                          <a:effectLst/>
                          <a:latin typeface="Times New Roman"/>
                        </a:rPr>
                        <a:t>China</a:t>
                      </a:r>
                    </a:p>
                  </a:txBody>
                  <a:tcPr marL="7364" marR="7364" marT="736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rPr>
                        <a:t>Tsinghua U.</a:t>
                      </a:r>
                    </a:p>
                  </a:txBody>
                  <a:tcPr marL="7364" marR="7364" marT="736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marR="0" indent="0" algn="l" defTabSz="457200" rtl="0" eaLnBrk="1" fontAlgn="ctr" latinLnBrk="0" hangingPunct="1">
                        <a:lnSpc>
                          <a:spcPct val="100000"/>
                        </a:lnSpc>
                        <a:spcBef>
                          <a:spcPts val="0"/>
                        </a:spcBef>
                        <a:spcAft>
                          <a:spcPts val="0"/>
                        </a:spcAft>
                        <a:buClrTx/>
                        <a:buSzTx/>
                        <a:buFontTx/>
                        <a:buNone/>
                        <a:tabLst/>
                        <a:defRPr/>
                      </a:pPr>
                      <a:r>
                        <a:rPr lang="en-GB" sz="700" b="1" i="0" u="none" strike="noStrike" noProof="0" dirty="0">
                          <a:solidFill>
                            <a:srgbClr val="0070C0"/>
                          </a:solidFill>
                          <a:effectLst/>
                          <a:latin typeface="Times New Roman"/>
                          <a:cs typeface="Times New Roman"/>
                        </a:rPr>
                        <a:t>Italy</a:t>
                      </a:r>
                    </a:p>
                  </a:txBody>
                  <a:tcPr marL="9184" marR="9184" marT="918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marR="0" indent="0" algn="l" defTabSz="457200" rtl="0" eaLnBrk="1" fontAlgn="ctr" latinLnBrk="0" hangingPunct="1">
                        <a:lnSpc>
                          <a:spcPct val="100000"/>
                        </a:lnSpc>
                        <a:spcBef>
                          <a:spcPts val="0"/>
                        </a:spcBef>
                        <a:spcAft>
                          <a:spcPts val="0"/>
                        </a:spcAft>
                        <a:buClrTx/>
                        <a:buSzTx/>
                        <a:buFontTx/>
                        <a:buNone/>
                        <a:tabLst/>
                        <a:defRPr/>
                      </a:pPr>
                      <a:r>
                        <a:rPr lang="en-GB" sz="700" b="0" i="0" u="none" strike="noStrike" noProof="0" dirty="0">
                          <a:solidFill>
                            <a:srgbClr val="000000"/>
                          </a:solidFill>
                          <a:effectLst/>
                          <a:latin typeface="Times New Roman"/>
                          <a:cs typeface="Times New Roman"/>
                        </a:rPr>
                        <a:t>INFN Catania</a:t>
                      </a:r>
                    </a:p>
                  </a:txBody>
                  <a:tcPr marL="9184" marR="9184" marT="918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115780">
                <a:tc>
                  <a:txBody>
                    <a:bodyPr/>
                    <a:lstStyle/>
                    <a:p>
                      <a:pPr marL="36000" marR="0" indent="0" algn="l" defTabSz="457200" rtl="0" eaLnBrk="1" fontAlgn="ctr" latinLnBrk="0" hangingPunct="1">
                        <a:lnSpc>
                          <a:spcPct val="100000"/>
                        </a:lnSpc>
                        <a:spcBef>
                          <a:spcPts val="0"/>
                        </a:spcBef>
                        <a:spcAft>
                          <a:spcPts val="0"/>
                        </a:spcAft>
                        <a:buClrTx/>
                        <a:buSzTx/>
                        <a:buFontTx/>
                        <a:buNone/>
                        <a:tabLst/>
                        <a:defRPr/>
                      </a:pPr>
                      <a:r>
                        <a:rPr lang="en-GB" sz="700" b="1" i="0" u="none" strike="noStrike" noProof="0" dirty="0">
                          <a:solidFill>
                            <a:srgbClr val="0070C0"/>
                          </a:solidFill>
                          <a:effectLst/>
                          <a:latin typeface="Times New Roman"/>
                        </a:rPr>
                        <a:t>Brazil</a:t>
                      </a:r>
                    </a:p>
                  </a:txBody>
                  <a:tcPr marL="7364" marR="7364" marT="736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dirty="0">
                          <a:latin typeface="Times New Roman" charset="0"/>
                          <a:ea typeface="Times New Roman" charset="0"/>
                          <a:cs typeface="Times New Roman" charset="0"/>
                        </a:rPr>
                        <a:t>UEL</a:t>
                      </a:r>
                      <a:endParaRPr lang="en-GB" sz="700" b="0" i="0" u="none" strike="noStrike" noProof="0" dirty="0">
                        <a:solidFill>
                          <a:srgbClr val="000000"/>
                        </a:solidFill>
                        <a:effectLst/>
                        <a:latin typeface="Times New Roman"/>
                      </a:endParaRPr>
                    </a:p>
                  </a:txBody>
                  <a:tcPr marL="7364" marR="7364" marT="736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1" i="0" u="none" strike="noStrike" noProof="0" dirty="0">
                          <a:solidFill>
                            <a:srgbClr val="0070C0"/>
                          </a:solidFill>
                          <a:effectLst/>
                          <a:latin typeface="Times New Roman"/>
                        </a:rPr>
                        <a:t>China</a:t>
                      </a:r>
                    </a:p>
                  </a:txBody>
                  <a:tcPr marL="7364" marR="7364" marT="736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rPr>
                        <a:t>UCAS</a:t>
                      </a:r>
                    </a:p>
                  </a:txBody>
                  <a:tcPr marL="7364" marR="7364" marT="736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1" i="0" u="none" strike="noStrike" noProof="0" dirty="0">
                          <a:solidFill>
                            <a:srgbClr val="0070C0"/>
                          </a:solidFill>
                          <a:effectLst/>
                          <a:latin typeface="Times New Roman"/>
                          <a:cs typeface="Times New Roman"/>
                        </a:rPr>
                        <a:t>Italy</a:t>
                      </a:r>
                    </a:p>
                  </a:txBody>
                  <a:tcPr marL="9184" marR="9184" marT="918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cs typeface="Times New Roman"/>
                        </a:rPr>
                        <a:t>INFN di </a:t>
                      </a:r>
                      <a:r>
                        <a:rPr lang="en-GB" sz="700" b="0" i="0" u="none" strike="noStrike" noProof="0" dirty="0" err="1">
                          <a:solidFill>
                            <a:srgbClr val="000000"/>
                          </a:solidFill>
                          <a:effectLst/>
                          <a:latin typeface="Times New Roman"/>
                          <a:cs typeface="Times New Roman"/>
                        </a:rPr>
                        <a:t>Frascati</a:t>
                      </a:r>
                      <a:endParaRPr lang="en-GB" sz="700" b="0" i="0" u="none" strike="noStrike" noProof="0" dirty="0">
                        <a:solidFill>
                          <a:srgbClr val="000000"/>
                        </a:solidFill>
                        <a:effectLst/>
                        <a:latin typeface="Times New Roman"/>
                        <a:cs typeface="Times New Roman"/>
                      </a:endParaRPr>
                    </a:p>
                  </a:txBody>
                  <a:tcPr marL="9184" marR="9184" marT="918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115780">
                <a:tc>
                  <a:txBody>
                    <a:bodyPr/>
                    <a:lstStyle/>
                    <a:p>
                      <a:pPr marL="36000" algn="l" fontAlgn="ctr"/>
                      <a:r>
                        <a:rPr lang="en-GB" sz="700" b="1" i="0" u="none" strike="noStrike" noProof="0" dirty="0">
                          <a:solidFill>
                            <a:srgbClr val="0070C0"/>
                          </a:solidFill>
                          <a:effectLst/>
                          <a:latin typeface="Times New Roman"/>
                        </a:rPr>
                        <a:t>Chile</a:t>
                      </a:r>
                    </a:p>
                  </a:txBody>
                  <a:tcPr marL="7364" marR="7364" marT="736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chemeClr val="tx1"/>
                          </a:solidFill>
                          <a:effectLst/>
                          <a:latin typeface="Times New Roman"/>
                        </a:rPr>
                        <a:t>PCUC</a:t>
                      </a:r>
                    </a:p>
                  </a:txBody>
                  <a:tcPr marL="7364" marR="7364" marT="736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1" i="0" u="none" strike="noStrike" noProof="0" dirty="0">
                          <a:solidFill>
                            <a:srgbClr val="0070C0"/>
                          </a:solidFill>
                          <a:effectLst/>
                          <a:latin typeface="Times New Roman"/>
                        </a:rPr>
                        <a:t>China</a:t>
                      </a:r>
                    </a:p>
                  </a:txBody>
                  <a:tcPr marL="7364" marR="7364" marT="736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rPr>
                        <a:t>USTC</a:t>
                      </a:r>
                    </a:p>
                  </a:txBody>
                  <a:tcPr marL="7364" marR="7364" marT="736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1" i="0" u="none" strike="noStrike" noProof="0" dirty="0">
                          <a:solidFill>
                            <a:srgbClr val="0070C0"/>
                          </a:solidFill>
                          <a:effectLst/>
                          <a:latin typeface="Times New Roman"/>
                          <a:cs typeface="Times New Roman"/>
                        </a:rPr>
                        <a:t>Italy</a:t>
                      </a:r>
                    </a:p>
                  </a:txBody>
                  <a:tcPr marL="9184" marR="9184" marT="918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cs typeface="Times New Roman"/>
                        </a:rPr>
                        <a:t>INFN-Ferrara</a:t>
                      </a:r>
                    </a:p>
                  </a:txBody>
                  <a:tcPr marL="9184" marR="9184" marT="918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115780">
                <a:tc>
                  <a:txBody>
                    <a:bodyPr/>
                    <a:lstStyle/>
                    <a:p>
                      <a:pPr marL="36000" marR="0" indent="0" algn="l" defTabSz="457200" rtl="0" eaLnBrk="1" fontAlgn="ctr" latinLnBrk="0" hangingPunct="1">
                        <a:lnSpc>
                          <a:spcPct val="100000"/>
                        </a:lnSpc>
                        <a:spcBef>
                          <a:spcPts val="0"/>
                        </a:spcBef>
                        <a:spcAft>
                          <a:spcPts val="0"/>
                        </a:spcAft>
                        <a:buClrTx/>
                        <a:buSzTx/>
                        <a:buFontTx/>
                        <a:buNone/>
                        <a:tabLst/>
                        <a:defRPr/>
                      </a:pPr>
                      <a:r>
                        <a:rPr lang="en-GB" sz="700" b="1" i="0" u="none" strike="noStrike" noProof="0" dirty="0">
                          <a:solidFill>
                            <a:srgbClr val="0070C0"/>
                          </a:solidFill>
                          <a:effectLst/>
                          <a:latin typeface="Times New Roman"/>
                        </a:rPr>
                        <a:t>Chile</a:t>
                      </a:r>
                    </a:p>
                  </a:txBody>
                  <a:tcPr marL="7364" marR="7364" marT="736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chemeClr val="tx1"/>
                          </a:solidFill>
                          <a:effectLst/>
                          <a:latin typeface="Times New Roman"/>
                        </a:rPr>
                        <a:t>UTFSM</a:t>
                      </a:r>
                    </a:p>
                  </a:txBody>
                  <a:tcPr marL="7364" marR="7364" marT="736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marR="0" indent="0" algn="l" defTabSz="457200" rtl="0" eaLnBrk="1" fontAlgn="ctr" latinLnBrk="0" hangingPunct="1">
                        <a:lnSpc>
                          <a:spcPct val="100000"/>
                        </a:lnSpc>
                        <a:spcBef>
                          <a:spcPts val="0"/>
                        </a:spcBef>
                        <a:spcAft>
                          <a:spcPts val="0"/>
                        </a:spcAft>
                        <a:buClrTx/>
                        <a:buSzTx/>
                        <a:buFontTx/>
                        <a:buNone/>
                        <a:tabLst/>
                        <a:defRPr/>
                      </a:pPr>
                      <a:r>
                        <a:rPr lang="en-GB" sz="700" b="1" i="0" u="none" strike="noStrike" noProof="0" dirty="0">
                          <a:solidFill>
                            <a:srgbClr val="0070C0"/>
                          </a:solidFill>
                          <a:effectLst/>
                          <a:latin typeface="Times New Roman"/>
                        </a:rPr>
                        <a:t>China</a:t>
                      </a:r>
                    </a:p>
                  </a:txBody>
                  <a:tcPr marL="7364" marR="7364" marT="736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rPr>
                        <a:t>U. of South China</a:t>
                      </a:r>
                    </a:p>
                  </a:txBody>
                  <a:tcPr marL="7364" marR="7364" marT="736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1" i="0" u="none" strike="noStrike" noProof="0" dirty="0">
                          <a:solidFill>
                            <a:srgbClr val="0070C0"/>
                          </a:solidFill>
                          <a:effectLst/>
                          <a:latin typeface="Times New Roman"/>
                          <a:cs typeface="Times New Roman"/>
                        </a:rPr>
                        <a:t>Italy</a:t>
                      </a:r>
                    </a:p>
                  </a:txBody>
                  <a:tcPr marL="9184" marR="9184" marT="918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cs typeface="Times New Roman"/>
                        </a:rPr>
                        <a:t>INFN-Milano</a:t>
                      </a:r>
                    </a:p>
                  </a:txBody>
                  <a:tcPr marL="9184" marR="9184" marT="918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115780">
                <a:tc>
                  <a:txBody>
                    <a:bodyPr/>
                    <a:lstStyle/>
                    <a:p>
                      <a:pPr marL="36000" marR="0" indent="0" algn="l" defTabSz="457200" rtl="0" eaLnBrk="1" fontAlgn="ctr" latinLnBrk="0" hangingPunct="1">
                        <a:lnSpc>
                          <a:spcPct val="100000"/>
                        </a:lnSpc>
                        <a:spcBef>
                          <a:spcPts val="0"/>
                        </a:spcBef>
                        <a:spcAft>
                          <a:spcPts val="0"/>
                        </a:spcAft>
                        <a:buClrTx/>
                        <a:buSzTx/>
                        <a:buFontTx/>
                        <a:buNone/>
                        <a:tabLst/>
                        <a:defRPr/>
                      </a:pPr>
                      <a:r>
                        <a:rPr lang="en-GB" sz="700" b="1" i="0" u="none" strike="noStrike" noProof="0" dirty="0">
                          <a:solidFill>
                            <a:srgbClr val="0070C0"/>
                          </a:solidFill>
                          <a:effectLst/>
                          <a:latin typeface="Times New Roman"/>
                        </a:rPr>
                        <a:t>China</a:t>
                      </a:r>
                    </a:p>
                  </a:txBody>
                  <a:tcPr marL="7364" marR="7364" marT="736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chemeClr val="tx1"/>
                          </a:solidFill>
                          <a:effectLst/>
                          <a:latin typeface="Times New Roman"/>
                        </a:rPr>
                        <a:t>BISEE</a:t>
                      </a:r>
                    </a:p>
                  </a:txBody>
                  <a:tcPr marL="7364" marR="7364" marT="736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1" i="0" u="none" strike="noStrike" noProof="0" dirty="0">
                          <a:solidFill>
                            <a:srgbClr val="0070C0"/>
                          </a:solidFill>
                          <a:effectLst/>
                          <a:latin typeface="Times New Roman"/>
                        </a:rPr>
                        <a:t>China</a:t>
                      </a:r>
                    </a:p>
                  </a:txBody>
                  <a:tcPr marL="7364" marR="7364" marT="736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rPr>
                        <a:t>Wu Yi U.</a:t>
                      </a:r>
                    </a:p>
                  </a:txBody>
                  <a:tcPr marL="7364" marR="7364" marT="736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1" i="0" u="none" strike="noStrike" noProof="0" dirty="0">
                          <a:solidFill>
                            <a:srgbClr val="0070C0"/>
                          </a:solidFill>
                          <a:effectLst/>
                          <a:latin typeface="Times New Roman"/>
                          <a:cs typeface="Times New Roman"/>
                        </a:rPr>
                        <a:t>Italy</a:t>
                      </a:r>
                    </a:p>
                  </a:txBody>
                  <a:tcPr marL="9184" marR="9184" marT="918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chemeClr val="tx1"/>
                          </a:solidFill>
                          <a:effectLst/>
                          <a:latin typeface="Times New Roman"/>
                          <a:cs typeface="Times New Roman"/>
                        </a:rPr>
                        <a:t>INFN-Milano Bicocca</a:t>
                      </a:r>
                    </a:p>
                  </a:txBody>
                  <a:tcPr marL="9184" marR="9184" marT="918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r h="115780">
                <a:tc>
                  <a:txBody>
                    <a:bodyPr/>
                    <a:lstStyle/>
                    <a:p>
                      <a:pPr marL="36000" algn="l" fontAlgn="ctr"/>
                      <a:r>
                        <a:rPr lang="en-GB" sz="700" b="1" i="0" u="none" strike="noStrike" noProof="0" dirty="0">
                          <a:solidFill>
                            <a:srgbClr val="0070C0"/>
                          </a:solidFill>
                          <a:effectLst/>
                          <a:latin typeface="Times New Roman"/>
                        </a:rPr>
                        <a:t>China</a:t>
                      </a:r>
                    </a:p>
                  </a:txBody>
                  <a:tcPr marL="7364" marR="7364" marT="736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rPr>
                        <a:t>Beijing Normal U.</a:t>
                      </a:r>
                    </a:p>
                  </a:txBody>
                  <a:tcPr marL="7364" marR="7364" marT="736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1" i="0" u="none" strike="noStrike" noProof="0" dirty="0">
                          <a:solidFill>
                            <a:srgbClr val="0070C0"/>
                          </a:solidFill>
                          <a:effectLst/>
                          <a:latin typeface="Times New Roman"/>
                        </a:rPr>
                        <a:t>China</a:t>
                      </a:r>
                    </a:p>
                  </a:txBody>
                  <a:tcPr marL="7364" marR="7364" marT="736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rPr>
                        <a:t>Wuhan U.</a:t>
                      </a:r>
                    </a:p>
                  </a:txBody>
                  <a:tcPr marL="7364" marR="7364" marT="736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1" i="0" u="none" strike="noStrike" noProof="0" dirty="0">
                          <a:solidFill>
                            <a:srgbClr val="0070C0"/>
                          </a:solidFill>
                          <a:effectLst/>
                          <a:latin typeface="Times New Roman"/>
                          <a:cs typeface="Times New Roman"/>
                        </a:rPr>
                        <a:t>Italy</a:t>
                      </a:r>
                    </a:p>
                  </a:txBody>
                  <a:tcPr marL="9184" marR="9184" marT="918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cs typeface="Times New Roman"/>
                        </a:rPr>
                        <a:t>INFN-</a:t>
                      </a:r>
                      <a:r>
                        <a:rPr lang="en-GB" sz="700" b="0" i="0" u="none" strike="noStrike" noProof="0" dirty="0" err="1">
                          <a:solidFill>
                            <a:srgbClr val="000000"/>
                          </a:solidFill>
                          <a:effectLst/>
                          <a:latin typeface="Times New Roman"/>
                          <a:cs typeface="Times New Roman"/>
                        </a:rPr>
                        <a:t>Padova</a:t>
                      </a:r>
                      <a:endParaRPr lang="en-GB" sz="700" b="0" i="0" u="none" strike="noStrike" noProof="0" dirty="0">
                        <a:solidFill>
                          <a:srgbClr val="000000"/>
                        </a:solidFill>
                        <a:effectLst/>
                        <a:latin typeface="Times New Roman"/>
                        <a:cs typeface="Times New Roman"/>
                      </a:endParaRPr>
                    </a:p>
                  </a:txBody>
                  <a:tcPr marL="9184" marR="9184" marT="918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8"/>
                  </a:ext>
                </a:extLst>
              </a:tr>
              <a:tr h="115780">
                <a:tc>
                  <a:txBody>
                    <a:bodyPr/>
                    <a:lstStyle/>
                    <a:p>
                      <a:pPr marL="36000" algn="l" fontAlgn="ctr"/>
                      <a:r>
                        <a:rPr lang="en-GB" sz="700" b="1" i="0" u="none" strike="noStrike" noProof="0" dirty="0">
                          <a:solidFill>
                            <a:srgbClr val="0070C0"/>
                          </a:solidFill>
                          <a:effectLst/>
                          <a:latin typeface="Times New Roman"/>
                        </a:rPr>
                        <a:t>China</a:t>
                      </a:r>
                    </a:p>
                  </a:txBody>
                  <a:tcPr marL="7364" marR="7364" marT="736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rPr>
                        <a:t>CAGS</a:t>
                      </a:r>
                    </a:p>
                  </a:txBody>
                  <a:tcPr marL="7364" marR="7364" marT="736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1" i="0" u="none" strike="noStrike" noProof="0" dirty="0">
                          <a:solidFill>
                            <a:srgbClr val="0070C0"/>
                          </a:solidFill>
                          <a:effectLst/>
                          <a:latin typeface="Times New Roman"/>
                        </a:rPr>
                        <a:t>China</a:t>
                      </a:r>
                    </a:p>
                  </a:txBody>
                  <a:tcPr marL="7364" marR="7364" marT="736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rPr>
                        <a:t>Xi'an JT U.</a:t>
                      </a:r>
                    </a:p>
                  </a:txBody>
                  <a:tcPr marL="7364" marR="7364" marT="736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1" i="0" u="none" strike="noStrike" noProof="0" dirty="0">
                          <a:solidFill>
                            <a:srgbClr val="0070C0"/>
                          </a:solidFill>
                          <a:effectLst/>
                          <a:latin typeface="Times New Roman"/>
                          <a:cs typeface="Times New Roman"/>
                        </a:rPr>
                        <a:t>Italy</a:t>
                      </a:r>
                    </a:p>
                  </a:txBody>
                  <a:tcPr marL="9184" marR="9184" marT="918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cs typeface="Times New Roman"/>
                        </a:rPr>
                        <a:t>INFN-Perugia</a:t>
                      </a:r>
                    </a:p>
                  </a:txBody>
                  <a:tcPr marL="9184" marR="9184" marT="918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9"/>
                  </a:ext>
                </a:extLst>
              </a:tr>
              <a:tr h="115780">
                <a:tc>
                  <a:txBody>
                    <a:bodyPr/>
                    <a:lstStyle/>
                    <a:p>
                      <a:pPr marL="36000" algn="l" fontAlgn="ctr"/>
                      <a:r>
                        <a:rPr lang="en-GB" sz="700" b="1" i="0" u="none" strike="noStrike" noProof="0" dirty="0">
                          <a:solidFill>
                            <a:srgbClr val="0070C0"/>
                          </a:solidFill>
                          <a:effectLst/>
                          <a:latin typeface="Times New Roman"/>
                        </a:rPr>
                        <a:t>China</a:t>
                      </a:r>
                    </a:p>
                  </a:txBody>
                  <a:tcPr marL="7364" marR="7364" marT="736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err="1">
                          <a:solidFill>
                            <a:srgbClr val="000000"/>
                          </a:solidFill>
                          <a:effectLst/>
                          <a:latin typeface="Times New Roman"/>
                        </a:rPr>
                        <a:t>ChongQing</a:t>
                      </a:r>
                      <a:r>
                        <a:rPr lang="en-GB" sz="700" b="0" i="0" u="none" strike="noStrike" noProof="0" dirty="0">
                          <a:solidFill>
                            <a:srgbClr val="000000"/>
                          </a:solidFill>
                          <a:effectLst/>
                          <a:latin typeface="Times New Roman"/>
                        </a:rPr>
                        <a:t> University</a:t>
                      </a:r>
                    </a:p>
                  </a:txBody>
                  <a:tcPr marL="7364" marR="7364" marT="736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1" i="0" u="none" strike="noStrike" noProof="0" dirty="0">
                          <a:solidFill>
                            <a:srgbClr val="0070C0"/>
                          </a:solidFill>
                          <a:effectLst/>
                          <a:latin typeface="Times New Roman"/>
                        </a:rPr>
                        <a:t>China</a:t>
                      </a:r>
                    </a:p>
                  </a:txBody>
                  <a:tcPr marL="7364" marR="7364" marT="736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rPr>
                        <a:t>Xiamen University</a:t>
                      </a:r>
                    </a:p>
                  </a:txBody>
                  <a:tcPr marL="7364" marR="7364" marT="736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1" i="0" u="none" strike="noStrike" noProof="0" dirty="0">
                          <a:solidFill>
                            <a:srgbClr val="0070C0"/>
                          </a:solidFill>
                          <a:effectLst/>
                          <a:latin typeface="Times New Roman"/>
                          <a:cs typeface="Times New Roman"/>
                        </a:rPr>
                        <a:t>Italy</a:t>
                      </a:r>
                    </a:p>
                  </a:txBody>
                  <a:tcPr marL="9184" marR="9184" marT="918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cs typeface="Times New Roman"/>
                        </a:rPr>
                        <a:t>INFN-Roma 3</a:t>
                      </a:r>
                    </a:p>
                  </a:txBody>
                  <a:tcPr marL="9184" marR="9184" marT="918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0"/>
                  </a:ext>
                </a:extLst>
              </a:tr>
              <a:tr h="115780">
                <a:tc>
                  <a:txBody>
                    <a:bodyPr/>
                    <a:lstStyle/>
                    <a:p>
                      <a:pPr marL="36000" algn="l" fontAlgn="ctr"/>
                      <a:r>
                        <a:rPr lang="en-GB" sz="700" b="1" i="0" u="none" strike="noStrike" noProof="0" dirty="0">
                          <a:solidFill>
                            <a:srgbClr val="0070C0"/>
                          </a:solidFill>
                          <a:effectLst/>
                          <a:latin typeface="Times New Roman"/>
                        </a:rPr>
                        <a:t>China</a:t>
                      </a:r>
                    </a:p>
                  </a:txBody>
                  <a:tcPr marL="7364" marR="7364" marT="736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rPr>
                        <a:t>CIAE</a:t>
                      </a:r>
                    </a:p>
                  </a:txBody>
                  <a:tcPr marL="7364" marR="7364" marT="736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marR="0" indent="0" algn="l" defTabSz="457200" rtl="0" eaLnBrk="1" fontAlgn="ctr" latinLnBrk="0" hangingPunct="1">
                        <a:lnSpc>
                          <a:spcPct val="100000"/>
                        </a:lnSpc>
                        <a:spcBef>
                          <a:spcPts val="0"/>
                        </a:spcBef>
                        <a:spcAft>
                          <a:spcPts val="0"/>
                        </a:spcAft>
                        <a:buClrTx/>
                        <a:buSzTx/>
                        <a:buFontTx/>
                        <a:buNone/>
                        <a:tabLst/>
                        <a:defRPr/>
                      </a:pPr>
                      <a:r>
                        <a:rPr lang="en-GB" sz="700" b="1" i="0" u="none" strike="noStrike" noProof="0" dirty="0">
                          <a:solidFill>
                            <a:srgbClr val="0070C0"/>
                          </a:solidFill>
                          <a:effectLst/>
                          <a:latin typeface="Times New Roman"/>
                        </a:rPr>
                        <a:t>China</a:t>
                      </a:r>
                    </a:p>
                  </a:txBody>
                  <a:tcPr marL="7364" marR="7364" marT="736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rPr>
                        <a:t>NUDT</a:t>
                      </a:r>
                    </a:p>
                  </a:txBody>
                  <a:tcPr marL="7364" marR="7364" marT="736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marR="0" indent="0" algn="l" defTabSz="457200" rtl="0" eaLnBrk="1" fontAlgn="ctr" latinLnBrk="0" hangingPunct="1">
                        <a:lnSpc>
                          <a:spcPct val="100000"/>
                        </a:lnSpc>
                        <a:spcBef>
                          <a:spcPts val="0"/>
                        </a:spcBef>
                        <a:spcAft>
                          <a:spcPts val="0"/>
                        </a:spcAft>
                        <a:buClrTx/>
                        <a:buSzTx/>
                        <a:buFontTx/>
                        <a:buNone/>
                        <a:tabLst/>
                        <a:defRPr/>
                      </a:pPr>
                      <a:r>
                        <a:rPr lang="en-GB" sz="700" b="1" i="0" u="none" strike="noStrike" noProof="0" dirty="0">
                          <a:solidFill>
                            <a:srgbClr val="0070C0"/>
                          </a:solidFill>
                          <a:effectLst/>
                          <a:latin typeface="Times New Roman"/>
                          <a:cs typeface="Times New Roman"/>
                        </a:rPr>
                        <a:t>Latvia</a:t>
                      </a:r>
                    </a:p>
                  </a:txBody>
                  <a:tcPr marL="9184" marR="9184" marT="918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cs typeface="Times New Roman"/>
                        </a:rPr>
                        <a:t>IECS</a:t>
                      </a:r>
                    </a:p>
                  </a:txBody>
                  <a:tcPr marL="9184" marR="9184" marT="918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1"/>
                  </a:ext>
                </a:extLst>
              </a:tr>
              <a:tr h="115780">
                <a:tc>
                  <a:txBody>
                    <a:bodyPr/>
                    <a:lstStyle/>
                    <a:p>
                      <a:pPr marL="36000" algn="l" fontAlgn="ctr"/>
                      <a:r>
                        <a:rPr lang="en-GB" sz="700" b="1" i="0" u="none" strike="noStrike" noProof="0" dirty="0">
                          <a:solidFill>
                            <a:srgbClr val="0070C0"/>
                          </a:solidFill>
                          <a:effectLst/>
                          <a:latin typeface="Times New Roman"/>
                        </a:rPr>
                        <a:t>China</a:t>
                      </a:r>
                    </a:p>
                  </a:txBody>
                  <a:tcPr marL="7364" marR="7364" marT="736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rPr>
                        <a:t>DGUT</a:t>
                      </a:r>
                    </a:p>
                  </a:txBody>
                  <a:tcPr marL="7364" marR="7364" marT="736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700" b="1" i="0" u="none" strike="noStrike" noProof="0" dirty="0">
                          <a:solidFill>
                            <a:srgbClr val="0070C0"/>
                          </a:solidFill>
                          <a:effectLst/>
                          <a:latin typeface="Times New Roman"/>
                        </a:rPr>
                        <a:t>China</a:t>
                      </a:r>
                    </a:p>
                  </a:txBody>
                  <a:tcPr marL="9184" marR="9184" marT="918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US" sz="700" dirty="0">
                          <a:solidFill>
                            <a:schemeClr val="tx1"/>
                          </a:solidFill>
                          <a:latin typeface="Times New Roman" panose="02020603050405020304" pitchFamily="18" charset="0"/>
                          <a:cs typeface="Times New Roman" panose="02020603050405020304" pitchFamily="18" charset="0"/>
                        </a:rPr>
                        <a:t>CUG-Beijing</a:t>
                      </a:r>
                      <a:endParaRPr lang="en-GB" sz="700" dirty="0">
                        <a:solidFill>
                          <a:schemeClr val="tx1"/>
                        </a:solidFill>
                        <a:latin typeface="Times New Roman" panose="02020603050405020304" pitchFamily="18" charset="0"/>
                        <a:cs typeface="Times New Roman" panose="02020603050405020304" pitchFamily="18" charset="0"/>
                      </a:endParaRPr>
                    </a:p>
                  </a:txBody>
                  <a:tcPr marL="9184" marR="9184" marT="918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marR="0" indent="0" algn="l" defTabSz="457200" rtl="0" eaLnBrk="1" fontAlgn="ctr" latinLnBrk="0" hangingPunct="1">
                        <a:lnSpc>
                          <a:spcPct val="100000"/>
                        </a:lnSpc>
                        <a:spcBef>
                          <a:spcPts val="0"/>
                        </a:spcBef>
                        <a:spcAft>
                          <a:spcPts val="0"/>
                        </a:spcAft>
                        <a:buClrTx/>
                        <a:buSzTx/>
                        <a:buFontTx/>
                        <a:buNone/>
                        <a:tabLst/>
                        <a:defRPr/>
                      </a:pPr>
                      <a:r>
                        <a:rPr lang="en-GB" sz="700" b="1" i="0" u="none" strike="noStrike" noProof="0" dirty="0">
                          <a:solidFill>
                            <a:srgbClr val="0070C0"/>
                          </a:solidFill>
                          <a:effectLst/>
                          <a:latin typeface="Times New Roman"/>
                          <a:cs typeface="Times New Roman"/>
                        </a:rPr>
                        <a:t>Pakistan</a:t>
                      </a:r>
                    </a:p>
                  </a:txBody>
                  <a:tcPr marL="9184" marR="9184" marT="918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noProof="0" dirty="0">
                          <a:latin typeface="Times New Roman" charset="0"/>
                          <a:ea typeface="Times New Roman" charset="0"/>
                          <a:cs typeface="Times New Roman" charset="0"/>
                        </a:rPr>
                        <a:t>PINSTECH (PAEC)</a:t>
                      </a:r>
                      <a:endParaRPr lang="en-GB" sz="700" b="0" i="0" u="none" strike="noStrike" noProof="0" dirty="0">
                        <a:solidFill>
                          <a:srgbClr val="000000"/>
                        </a:solidFill>
                        <a:effectLst/>
                        <a:latin typeface="Times New Roman"/>
                        <a:cs typeface="Times New Roman"/>
                      </a:endParaRPr>
                    </a:p>
                  </a:txBody>
                  <a:tcPr marL="9184" marR="9184" marT="918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2"/>
                  </a:ext>
                </a:extLst>
              </a:tr>
              <a:tr h="115780">
                <a:tc>
                  <a:txBody>
                    <a:bodyPr/>
                    <a:lstStyle/>
                    <a:p>
                      <a:pPr marL="36000" algn="l" fontAlgn="ctr"/>
                      <a:r>
                        <a:rPr lang="en-GB" sz="700" b="1" i="0" u="none" strike="noStrike" noProof="0" dirty="0">
                          <a:solidFill>
                            <a:srgbClr val="0070C0"/>
                          </a:solidFill>
                          <a:effectLst/>
                          <a:latin typeface="Times New Roman"/>
                        </a:rPr>
                        <a:t>China</a:t>
                      </a:r>
                    </a:p>
                  </a:txBody>
                  <a:tcPr marL="7364" marR="7364" marT="736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rPr>
                        <a:t>ECUST</a:t>
                      </a:r>
                    </a:p>
                  </a:txBody>
                  <a:tcPr marL="7364" marR="7364" marT="736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700" b="1" i="0" u="none" strike="noStrike" noProof="0" dirty="0">
                          <a:solidFill>
                            <a:srgbClr val="0070C0"/>
                          </a:solidFill>
                          <a:effectLst/>
                          <a:latin typeface="Times New Roman"/>
                        </a:rPr>
                        <a:t>China</a:t>
                      </a:r>
                    </a:p>
                  </a:txBody>
                  <a:tcPr marL="9184" marR="9184" marT="918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US" sz="700" dirty="0">
                          <a:solidFill>
                            <a:schemeClr val="tx1"/>
                          </a:solidFill>
                          <a:latin typeface="Times New Roman" panose="02020603050405020304" pitchFamily="18" charset="0"/>
                          <a:cs typeface="Times New Roman" panose="02020603050405020304" pitchFamily="18" charset="0"/>
                        </a:rPr>
                        <a:t>ECUT-Nanchang City</a:t>
                      </a:r>
                      <a:endParaRPr lang="en-GB" sz="700" dirty="0">
                        <a:solidFill>
                          <a:schemeClr val="tx1"/>
                        </a:solidFill>
                        <a:latin typeface="Times New Roman" panose="02020603050405020304" pitchFamily="18" charset="0"/>
                        <a:cs typeface="Times New Roman" panose="02020603050405020304" pitchFamily="18" charset="0"/>
                      </a:endParaRPr>
                    </a:p>
                  </a:txBody>
                  <a:tcPr marL="9184" marR="9184" marT="918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1" i="0" u="none" strike="noStrike" noProof="0" dirty="0">
                          <a:solidFill>
                            <a:srgbClr val="0070C0"/>
                          </a:solidFill>
                          <a:effectLst/>
                          <a:latin typeface="Times New Roman"/>
                          <a:cs typeface="Times New Roman"/>
                        </a:rPr>
                        <a:t>Russia</a:t>
                      </a:r>
                    </a:p>
                  </a:txBody>
                  <a:tcPr marL="9184" marR="9184" marT="918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cs typeface="Times New Roman"/>
                        </a:rPr>
                        <a:t>INR Moscow</a:t>
                      </a:r>
                    </a:p>
                  </a:txBody>
                  <a:tcPr marL="9184" marR="9184" marT="918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3"/>
                  </a:ext>
                </a:extLst>
              </a:tr>
              <a:tr h="115780">
                <a:tc>
                  <a:txBody>
                    <a:bodyPr/>
                    <a:lstStyle/>
                    <a:p>
                      <a:pPr marL="36000" algn="l" fontAlgn="ctr"/>
                      <a:r>
                        <a:rPr lang="en-GB" sz="700" b="1" i="0" u="none" strike="noStrike" noProof="0" dirty="0">
                          <a:solidFill>
                            <a:srgbClr val="0070C0"/>
                          </a:solidFill>
                          <a:effectLst/>
                          <a:latin typeface="Times New Roman"/>
                        </a:rPr>
                        <a:t>China</a:t>
                      </a:r>
                    </a:p>
                  </a:txBody>
                  <a:tcPr marL="7364" marR="7364" marT="736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rPr>
                        <a:t>Guangxi U.</a:t>
                      </a:r>
                    </a:p>
                  </a:txBody>
                  <a:tcPr marL="7364" marR="7364" marT="736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1" i="0" u="none" strike="noStrike" noProof="0" dirty="0">
                          <a:solidFill>
                            <a:srgbClr val="0070C0"/>
                          </a:solidFill>
                          <a:effectLst/>
                          <a:latin typeface="Times New Roman"/>
                          <a:cs typeface="Times New Roman"/>
                        </a:rPr>
                        <a:t>Czech</a:t>
                      </a:r>
                    </a:p>
                  </a:txBody>
                  <a:tcPr marL="9184" marR="9184" marT="918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cs typeface="Times New Roman"/>
                        </a:rPr>
                        <a:t>Charles U.</a:t>
                      </a:r>
                    </a:p>
                  </a:txBody>
                  <a:tcPr marL="9184" marR="9184" marT="918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1" i="0" u="none" strike="noStrike" noProof="0" dirty="0">
                          <a:solidFill>
                            <a:srgbClr val="0070C0"/>
                          </a:solidFill>
                          <a:effectLst/>
                          <a:latin typeface="Times New Roman"/>
                          <a:cs typeface="Times New Roman"/>
                        </a:rPr>
                        <a:t>Russia</a:t>
                      </a:r>
                    </a:p>
                  </a:txBody>
                  <a:tcPr marL="9184" marR="9184" marT="918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cs typeface="Times New Roman"/>
                        </a:rPr>
                        <a:t>JINR</a:t>
                      </a:r>
                    </a:p>
                  </a:txBody>
                  <a:tcPr marL="9184" marR="9184" marT="918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4"/>
                  </a:ext>
                </a:extLst>
              </a:tr>
              <a:tr h="179667">
                <a:tc>
                  <a:txBody>
                    <a:bodyPr/>
                    <a:lstStyle/>
                    <a:p>
                      <a:pPr marL="36000" algn="l" fontAlgn="ctr"/>
                      <a:r>
                        <a:rPr lang="en-GB" sz="700" b="1" i="0" u="none" strike="noStrike" noProof="0" dirty="0">
                          <a:solidFill>
                            <a:srgbClr val="0070C0"/>
                          </a:solidFill>
                          <a:effectLst/>
                          <a:latin typeface="Times New Roman"/>
                        </a:rPr>
                        <a:t>China</a:t>
                      </a:r>
                    </a:p>
                  </a:txBody>
                  <a:tcPr marL="7364" marR="7364" marT="736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rPr>
                        <a:t>Harbin Institute of Technology</a:t>
                      </a:r>
                    </a:p>
                  </a:txBody>
                  <a:tcPr marL="7364" marR="7364" marT="736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1" i="0" u="none" strike="noStrike" noProof="0" dirty="0">
                          <a:solidFill>
                            <a:srgbClr val="0070C0"/>
                          </a:solidFill>
                          <a:effectLst/>
                          <a:latin typeface="Times New Roman"/>
                          <a:cs typeface="Times New Roman"/>
                        </a:rPr>
                        <a:t>Finland</a:t>
                      </a:r>
                    </a:p>
                  </a:txBody>
                  <a:tcPr marL="9184" marR="9184" marT="918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cs typeface="Times New Roman"/>
                        </a:rPr>
                        <a:t>University </a:t>
                      </a:r>
                      <a:r>
                        <a:rPr lang="en-GB" sz="700" b="0" i="0" u="none" strike="noStrike" noProof="0" dirty="0" smtClean="0">
                          <a:solidFill>
                            <a:srgbClr val="000000"/>
                          </a:solidFill>
                          <a:effectLst/>
                          <a:latin typeface="Times New Roman"/>
                          <a:cs typeface="Times New Roman"/>
                        </a:rPr>
                        <a:t>of</a:t>
                      </a:r>
                      <a:r>
                        <a:rPr lang="en-GB" sz="700" b="0" i="0" u="none" strike="noStrike" baseline="0" noProof="0" dirty="0" smtClean="0">
                          <a:solidFill>
                            <a:srgbClr val="000000"/>
                          </a:solidFill>
                          <a:effectLst/>
                          <a:latin typeface="Times New Roman"/>
                          <a:cs typeface="Times New Roman"/>
                        </a:rPr>
                        <a:t> </a:t>
                      </a:r>
                      <a:r>
                        <a:rPr lang="en-US" altLang="zh-CN" sz="700" b="0" i="0" u="none" strike="noStrike" baseline="0" noProof="0" dirty="0" smtClean="0">
                          <a:solidFill>
                            <a:srgbClr val="000000"/>
                          </a:solidFill>
                          <a:effectLst/>
                          <a:latin typeface="Times New Roman"/>
                          <a:cs typeface="Times New Roman"/>
                        </a:rPr>
                        <a:t>Jyvaskyla</a:t>
                      </a:r>
                      <a:endParaRPr lang="en-GB" sz="700" b="0" i="0" u="none" strike="noStrike" noProof="0" dirty="0">
                        <a:solidFill>
                          <a:srgbClr val="000000"/>
                        </a:solidFill>
                        <a:effectLst/>
                        <a:latin typeface="Times New Roman"/>
                        <a:cs typeface="Times New Roman"/>
                      </a:endParaRPr>
                    </a:p>
                  </a:txBody>
                  <a:tcPr marL="9184" marR="9184" marT="918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marR="0" indent="0" algn="l" defTabSz="457200" rtl="0" eaLnBrk="1" fontAlgn="ctr" latinLnBrk="0" hangingPunct="1">
                        <a:lnSpc>
                          <a:spcPct val="100000"/>
                        </a:lnSpc>
                        <a:spcBef>
                          <a:spcPts val="0"/>
                        </a:spcBef>
                        <a:spcAft>
                          <a:spcPts val="0"/>
                        </a:spcAft>
                        <a:buClrTx/>
                        <a:buSzTx/>
                        <a:buFontTx/>
                        <a:buNone/>
                        <a:tabLst/>
                        <a:defRPr/>
                      </a:pPr>
                      <a:r>
                        <a:rPr lang="en-GB" sz="700" b="1" i="0" u="none" strike="noStrike" noProof="0" dirty="0">
                          <a:solidFill>
                            <a:srgbClr val="0070C0"/>
                          </a:solidFill>
                          <a:effectLst/>
                          <a:latin typeface="Times New Roman"/>
                          <a:cs typeface="Times New Roman"/>
                        </a:rPr>
                        <a:t>Russia</a:t>
                      </a:r>
                    </a:p>
                  </a:txBody>
                  <a:tcPr marL="9184" marR="9184" marT="918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cs typeface="Times New Roman"/>
                        </a:rPr>
                        <a:t>MSU</a:t>
                      </a:r>
                    </a:p>
                  </a:txBody>
                  <a:tcPr marL="9184" marR="9184" marT="918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5"/>
                  </a:ext>
                </a:extLst>
              </a:tr>
              <a:tr h="115780">
                <a:tc>
                  <a:txBody>
                    <a:bodyPr/>
                    <a:lstStyle/>
                    <a:p>
                      <a:pPr marL="36000" algn="l" fontAlgn="ctr"/>
                      <a:r>
                        <a:rPr lang="en-GB" sz="700" b="1" i="0" u="none" strike="noStrike" noProof="0" dirty="0">
                          <a:solidFill>
                            <a:srgbClr val="0070C0"/>
                          </a:solidFill>
                          <a:effectLst/>
                          <a:latin typeface="Times New Roman"/>
                        </a:rPr>
                        <a:t>China</a:t>
                      </a:r>
                    </a:p>
                  </a:txBody>
                  <a:tcPr marL="7364" marR="7364" marT="736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rPr>
                        <a:t>IHEP</a:t>
                      </a:r>
                    </a:p>
                  </a:txBody>
                  <a:tcPr marL="7364" marR="7364" marT="736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1" i="0" u="none" strike="noStrike" noProof="0" dirty="0">
                          <a:solidFill>
                            <a:srgbClr val="0070C0"/>
                          </a:solidFill>
                          <a:effectLst/>
                          <a:latin typeface="Times New Roman"/>
                          <a:cs typeface="Times New Roman"/>
                        </a:rPr>
                        <a:t>France</a:t>
                      </a:r>
                    </a:p>
                  </a:txBody>
                  <a:tcPr marL="9184" marR="9184" marT="918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cs typeface="Times New Roman"/>
                        </a:rPr>
                        <a:t>APC Paris</a:t>
                      </a:r>
                    </a:p>
                  </a:txBody>
                  <a:tcPr marL="9184" marR="9184" marT="918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marR="0" indent="0" algn="l" defTabSz="457200" rtl="0" eaLnBrk="1" fontAlgn="ctr" latinLnBrk="0" hangingPunct="1">
                        <a:lnSpc>
                          <a:spcPct val="100000"/>
                        </a:lnSpc>
                        <a:spcBef>
                          <a:spcPts val="0"/>
                        </a:spcBef>
                        <a:spcAft>
                          <a:spcPts val="0"/>
                        </a:spcAft>
                        <a:buClrTx/>
                        <a:buSzTx/>
                        <a:buFontTx/>
                        <a:buNone/>
                        <a:tabLst/>
                        <a:defRPr/>
                      </a:pPr>
                      <a:r>
                        <a:rPr lang="en-GB" sz="700" b="1" i="0" u="none" strike="noStrike" noProof="0" dirty="0">
                          <a:solidFill>
                            <a:srgbClr val="0070C0"/>
                          </a:solidFill>
                          <a:effectLst/>
                          <a:latin typeface="Times New Roman"/>
                          <a:cs typeface="Times New Roman"/>
                        </a:rPr>
                        <a:t>Slovakia</a:t>
                      </a:r>
                    </a:p>
                  </a:txBody>
                  <a:tcPr marL="9184" marR="9184" marT="918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chemeClr val="tx1"/>
                          </a:solidFill>
                          <a:effectLst/>
                          <a:latin typeface="Times New Roman"/>
                          <a:cs typeface="Times New Roman"/>
                        </a:rPr>
                        <a:t>FMPICU</a:t>
                      </a:r>
                    </a:p>
                  </a:txBody>
                  <a:tcPr marL="9184" marR="9184" marT="918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6"/>
                  </a:ext>
                </a:extLst>
              </a:tr>
              <a:tr h="180829">
                <a:tc>
                  <a:txBody>
                    <a:bodyPr/>
                    <a:lstStyle/>
                    <a:p>
                      <a:pPr marL="36000" algn="l" fontAlgn="ctr"/>
                      <a:r>
                        <a:rPr lang="en-GB" sz="700" b="1" i="0" u="none" strike="noStrike" noProof="0" dirty="0">
                          <a:solidFill>
                            <a:srgbClr val="0070C0"/>
                          </a:solidFill>
                          <a:effectLst/>
                          <a:latin typeface="Times New Roman"/>
                        </a:rPr>
                        <a:t>China</a:t>
                      </a:r>
                    </a:p>
                  </a:txBody>
                  <a:tcPr marL="7364" marR="7364" marT="736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rPr>
                        <a:t>Jilin U.</a:t>
                      </a:r>
                    </a:p>
                  </a:txBody>
                  <a:tcPr marL="7364" marR="7364" marT="736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marR="0" indent="0" algn="l" defTabSz="457200" rtl="0" eaLnBrk="1" fontAlgn="ctr" latinLnBrk="0" hangingPunct="1">
                        <a:lnSpc>
                          <a:spcPct val="100000"/>
                        </a:lnSpc>
                        <a:spcBef>
                          <a:spcPts val="0"/>
                        </a:spcBef>
                        <a:spcAft>
                          <a:spcPts val="0"/>
                        </a:spcAft>
                        <a:buClrTx/>
                        <a:buSzTx/>
                        <a:buFontTx/>
                        <a:buNone/>
                        <a:tabLst/>
                        <a:defRPr/>
                      </a:pPr>
                      <a:r>
                        <a:rPr lang="en-GB" sz="700" b="1" i="0" u="none" strike="noStrike" noProof="0" dirty="0">
                          <a:solidFill>
                            <a:srgbClr val="0070C0"/>
                          </a:solidFill>
                          <a:effectLst/>
                          <a:latin typeface="Times New Roman"/>
                          <a:cs typeface="Times New Roman"/>
                        </a:rPr>
                        <a:t>France</a:t>
                      </a:r>
                    </a:p>
                  </a:txBody>
                  <a:tcPr marL="9184" marR="9184" marT="918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chemeClr val="tx1"/>
                          </a:solidFill>
                          <a:effectLst/>
                          <a:latin typeface="Times New Roman"/>
                          <a:cs typeface="Times New Roman"/>
                        </a:rPr>
                        <a:t>CENBG</a:t>
                      </a:r>
                    </a:p>
                  </a:txBody>
                  <a:tcPr marL="9184" marR="9184" marT="918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1" i="0" u="none" strike="noStrike" noProof="0" dirty="0">
                          <a:solidFill>
                            <a:srgbClr val="0070C0"/>
                          </a:solidFill>
                          <a:effectLst/>
                          <a:latin typeface="Times New Roman"/>
                          <a:cs typeface="Times New Roman"/>
                        </a:rPr>
                        <a:t>Taiwan-China</a:t>
                      </a:r>
                    </a:p>
                  </a:txBody>
                  <a:tcPr marL="9184" marR="9184" marT="918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cs typeface="Times New Roman"/>
                        </a:rPr>
                        <a:t>National </a:t>
                      </a:r>
                      <a:r>
                        <a:rPr lang="en-GB" sz="700" b="0" i="0" u="none" strike="noStrike" noProof="0" dirty="0" err="1">
                          <a:solidFill>
                            <a:srgbClr val="000000"/>
                          </a:solidFill>
                          <a:effectLst/>
                          <a:latin typeface="Times New Roman"/>
                          <a:cs typeface="Times New Roman"/>
                        </a:rPr>
                        <a:t>Chiao</a:t>
                      </a:r>
                      <a:r>
                        <a:rPr lang="en-GB" sz="700" b="0" i="0" u="none" strike="noStrike" noProof="0" dirty="0">
                          <a:solidFill>
                            <a:srgbClr val="000000"/>
                          </a:solidFill>
                          <a:effectLst/>
                          <a:latin typeface="Times New Roman"/>
                          <a:cs typeface="Times New Roman"/>
                        </a:rPr>
                        <a:t>-Tung U.</a:t>
                      </a:r>
                    </a:p>
                  </a:txBody>
                  <a:tcPr marL="9184" marR="9184" marT="918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7"/>
                  </a:ext>
                </a:extLst>
              </a:tr>
              <a:tr h="180829">
                <a:tc>
                  <a:txBody>
                    <a:bodyPr/>
                    <a:lstStyle/>
                    <a:p>
                      <a:pPr marL="36000" marR="0" indent="0" algn="l" defTabSz="457200" rtl="0" eaLnBrk="1" fontAlgn="ctr" latinLnBrk="0" hangingPunct="1">
                        <a:lnSpc>
                          <a:spcPct val="100000"/>
                        </a:lnSpc>
                        <a:spcBef>
                          <a:spcPts val="0"/>
                        </a:spcBef>
                        <a:spcAft>
                          <a:spcPts val="0"/>
                        </a:spcAft>
                        <a:buClrTx/>
                        <a:buSzTx/>
                        <a:buFontTx/>
                        <a:buNone/>
                        <a:tabLst/>
                        <a:defRPr/>
                      </a:pPr>
                      <a:r>
                        <a:rPr lang="en-GB" sz="700" b="1" i="0" u="none" strike="noStrike" noProof="0" dirty="0">
                          <a:solidFill>
                            <a:srgbClr val="0070C0"/>
                          </a:solidFill>
                          <a:effectLst/>
                          <a:latin typeface="Times New Roman"/>
                        </a:rPr>
                        <a:t>China</a:t>
                      </a:r>
                    </a:p>
                  </a:txBody>
                  <a:tcPr marL="7364" marR="7364" marT="736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rPr>
                        <a:t>Jinan U.</a:t>
                      </a:r>
                    </a:p>
                  </a:txBody>
                  <a:tcPr marL="7364" marR="7364" marT="736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1" i="0" u="none" strike="noStrike" noProof="0" dirty="0">
                          <a:solidFill>
                            <a:srgbClr val="0070C0"/>
                          </a:solidFill>
                          <a:effectLst/>
                          <a:latin typeface="Times New Roman"/>
                          <a:cs typeface="Times New Roman"/>
                        </a:rPr>
                        <a:t>France</a:t>
                      </a:r>
                    </a:p>
                  </a:txBody>
                  <a:tcPr marL="9184" marR="9184" marT="918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cs typeface="Times New Roman"/>
                        </a:rPr>
                        <a:t>CPPM Marseille</a:t>
                      </a:r>
                    </a:p>
                  </a:txBody>
                  <a:tcPr marL="9184" marR="9184" marT="918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1" i="0" u="none" strike="noStrike" noProof="0" dirty="0">
                          <a:solidFill>
                            <a:srgbClr val="0070C0"/>
                          </a:solidFill>
                          <a:effectLst/>
                          <a:latin typeface="Times New Roman"/>
                          <a:cs typeface="Times New Roman"/>
                        </a:rPr>
                        <a:t>Taiwan-China</a:t>
                      </a:r>
                    </a:p>
                  </a:txBody>
                  <a:tcPr marL="9184" marR="9184" marT="918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cs typeface="Times New Roman"/>
                        </a:rPr>
                        <a:t>National Taiwan U.</a:t>
                      </a:r>
                    </a:p>
                  </a:txBody>
                  <a:tcPr marL="9184" marR="9184" marT="918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8"/>
                  </a:ext>
                </a:extLst>
              </a:tr>
              <a:tr h="180829">
                <a:tc>
                  <a:txBody>
                    <a:bodyPr/>
                    <a:lstStyle/>
                    <a:p>
                      <a:pPr marL="36000" algn="l" fontAlgn="ctr"/>
                      <a:r>
                        <a:rPr lang="en-GB" sz="700" b="1" i="0" u="none" strike="noStrike" noProof="0" dirty="0">
                          <a:solidFill>
                            <a:srgbClr val="0070C0"/>
                          </a:solidFill>
                          <a:effectLst/>
                          <a:latin typeface="Times New Roman"/>
                        </a:rPr>
                        <a:t>China</a:t>
                      </a:r>
                    </a:p>
                  </a:txBody>
                  <a:tcPr marL="7364" marR="7364" marT="736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rPr>
                        <a:t>Nanjing U.</a:t>
                      </a:r>
                    </a:p>
                  </a:txBody>
                  <a:tcPr marL="7364" marR="7364" marT="736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1" i="0" u="none" strike="noStrike" noProof="0" dirty="0">
                          <a:solidFill>
                            <a:srgbClr val="0070C0"/>
                          </a:solidFill>
                          <a:effectLst/>
                          <a:latin typeface="Times New Roman"/>
                          <a:cs typeface="Times New Roman"/>
                        </a:rPr>
                        <a:t>France</a:t>
                      </a:r>
                    </a:p>
                  </a:txBody>
                  <a:tcPr marL="9184" marR="9184" marT="918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cs typeface="Times New Roman"/>
                        </a:rPr>
                        <a:t>IPHC Strasbourg</a:t>
                      </a:r>
                    </a:p>
                  </a:txBody>
                  <a:tcPr marL="9184" marR="9184" marT="918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1" i="0" u="none" strike="noStrike" noProof="0" dirty="0">
                          <a:solidFill>
                            <a:srgbClr val="0070C0"/>
                          </a:solidFill>
                          <a:effectLst/>
                          <a:latin typeface="Times New Roman"/>
                          <a:cs typeface="Times New Roman"/>
                        </a:rPr>
                        <a:t>Taiwan-China</a:t>
                      </a:r>
                    </a:p>
                  </a:txBody>
                  <a:tcPr marL="9184" marR="9184" marT="918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cs typeface="Times New Roman"/>
                        </a:rPr>
                        <a:t>National United U.</a:t>
                      </a:r>
                    </a:p>
                  </a:txBody>
                  <a:tcPr marL="9184" marR="9184" marT="918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9"/>
                  </a:ext>
                </a:extLst>
              </a:tr>
              <a:tr h="115780">
                <a:tc>
                  <a:txBody>
                    <a:bodyPr/>
                    <a:lstStyle/>
                    <a:p>
                      <a:pPr marL="36000" algn="l" fontAlgn="ctr"/>
                      <a:r>
                        <a:rPr lang="en-GB" sz="700" b="1" i="0" u="none" strike="noStrike" noProof="0" dirty="0">
                          <a:solidFill>
                            <a:srgbClr val="0070C0"/>
                          </a:solidFill>
                          <a:effectLst/>
                          <a:latin typeface="Times New Roman"/>
                        </a:rPr>
                        <a:t>China</a:t>
                      </a:r>
                    </a:p>
                  </a:txBody>
                  <a:tcPr marL="7364" marR="7364" marT="736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err="1">
                          <a:solidFill>
                            <a:srgbClr val="000000"/>
                          </a:solidFill>
                          <a:effectLst/>
                          <a:latin typeface="Times New Roman"/>
                        </a:rPr>
                        <a:t>Nankai</a:t>
                      </a:r>
                      <a:r>
                        <a:rPr lang="en-GB" sz="700" b="0" i="0" u="none" strike="noStrike" noProof="0" dirty="0">
                          <a:solidFill>
                            <a:srgbClr val="000000"/>
                          </a:solidFill>
                          <a:effectLst/>
                          <a:latin typeface="Times New Roman"/>
                        </a:rPr>
                        <a:t> U.</a:t>
                      </a:r>
                    </a:p>
                  </a:txBody>
                  <a:tcPr marL="7364" marR="7364" marT="736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1" i="0" u="none" strike="noStrike" noProof="0" dirty="0">
                          <a:solidFill>
                            <a:srgbClr val="0070C0"/>
                          </a:solidFill>
                          <a:effectLst/>
                          <a:latin typeface="Times New Roman"/>
                          <a:cs typeface="Times New Roman"/>
                        </a:rPr>
                        <a:t>France</a:t>
                      </a:r>
                    </a:p>
                  </a:txBody>
                  <a:tcPr marL="9184" marR="9184" marT="918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cs typeface="Times New Roman"/>
                        </a:rPr>
                        <a:t>LLR </a:t>
                      </a:r>
                      <a:r>
                        <a:rPr lang="en-GB" sz="700" b="0" i="0" u="none" strike="noStrike" noProof="0" dirty="0" err="1">
                          <a:solidFill>
                            <a:srgbClr val="000000"/>
                          </a:solidFill>
                          <a:effectLst/>
                          <a:latin typeface="Times New Roman"/>
                          <a:cs typeface="Times New Roman"/>
                        </a:rPr>
                        <a:t>Palaiseau</a:t>
                      </a:r>
                      <a:endParaRPr lang="en-GB" sz="700" b="0" i="0" u="none" strike="noStrike" noProof="0" dirty="0">
                        <a:solidFill>
                          <a:srgbClr val="000000"/>
                        </a:solidFill>
                        <a:effectLst/>
                        <a:latin typeface="Times New Roman"/>
                        <a:cs typeface="Times New Roman"/>
                      </a:endParaRPr>
                    </a:p>
                  </a:txBody>
                  <a:tcPr marL="9184" marR="9184" marT="918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1" i="0" u="none" strike="noStrike" noProof="0" dirty="0">
                          <a:solidFill>
                            <a:srgbClr val="0070C0"/>
                          </a:solidFill>
                          <a:effectLst/>
                          <a:latin typeface="Times New Roman"/>
                          <a:cs typeface="Times New Roman"/>
                        </a:rPr>
                        <a:t>Thailand</a:t>
                      </a:r>
                    </a:p>
                  </a:txBody>
                  <a:tcPr marL="9184" marR="9184" marT="918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chemeClr val="tx1"/>
                          </a:solidFill>
                          <a:effectLst/>
                          <a:latin typeface="Times New Roman"/>
                          <a:cs typeface="Times New Roman"/>
                        </a:rPr>
                        <a:t>NARIT</a:t>
                      </a:r>
                    </a:p>
                  </a:txBody>
                  <a:tcPr marL="9184" marR="9184" marT="918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20"/>
                  </a:ext>
                </a:extLst>
              </a:tr>
              <a:tr h="115780">
                <a:tc>
                  <a:txBody>
                    <a:bodyPr/>
                    <a:lstStyle/>
                    <a:p>
                      <a:pPr marL="36000" algn="l" fontAlgn="ctr"/>
                      <a:r>
                        <a:rPr lang="en-GB" sz="700" b="1" i="0" u="none" strike="noStrike" noProof="0" dirty="0">
                          <a:solidFill>
                            <a:srgbClr val="0070C0"/>
                          </a:solidFill>
                          <a:effectLst/>
                          <a:latin typeface="Times New Roman"/>
                        </a:rPr>
                        <a:t>China</a:t>
                      </a:r>
                    </a:p>
                  </a:txBody>
                  <a:tcPr marL="7364" marR="7364" marT="736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rPr>
                        <a:t>NCEPU</a:t>
                      </a:r>
                    </a:p>
                  </a:txBody>
                  <a:tcPr marL="7364" marR="7364" marT="736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1" i="0" u="none" strike="noStrike" noProof="0" dirty="0">
                          <a:solidFill>
                            <a:srgbClr val="0070C0"/>
                          </a:solidFill>
                          <a:effectLst/>
                          <a:latin typeface="Times New Roman"/>
                          <a:cs typeface="Times New Roman"/>
                        </a:rPr>
                        <a:t>France</a:t>
                      </a:r>
                    </a:p>
                  </a:txBody>
                  <a:tcPr marL="9184" marR="9184" marT="918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err="1">
                          <a:solidFill>
                            <a:srgbClr val="000000"/>
                          </a:solidFill>
                          <a:effectLst/>
                          <a:latin typeface="Times New Roman"/>
                          <a:cs typeface="Times New Roman"/>
                        </a:rPr>
                        <a:t>Subatech</a:t>
                      </a:r>
                      <a:r>
                        <a:rPr lang="en-GB" sz="700" b="0" i="0" u="none" strike="noStrike" noProof="0" dirty="0">
                          <a:solidFill>
                            <a:srgbClr val="000000"/>
                          </a:solidFill>
                          <a:effectLst/>
                          <a:latin typeface="Times New Roman"/>
                          <a:cs typeface="Times New Roman"/>
                        </a:rPr>
                        <a:t> Nantes</a:t>
                      </a:r>
                    </a:p>
                  </a:txBody>
                  <a:tcPr marL="9184" marR="9184" marT="918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marR="0" indent="0" algn="l" defTabSz="457200" rtl="0" eaLnBrk="1" fontAlgn="ctr" latinLnBrk="0" hangingPunct="1">
                        <a:lnSpc>
                          <a:spcPct val="100000"/>
                        </a:lnSpc>
                        <a:spcBef>
                          <a:spcPts val="0"/>
                        </a:spcBef>
                        <a:spcAft>
                          <a:spcPts val="0"/>
                        </a:spcAft>
                        <a:buClrTx/>
                        <a:buSzTx/>
                        <a:buFontTx/>
                        <a:buNone/>
                        <a:tabLst/>
                        <a:defRPr/>
                      </a:pPr>
                      <a:r>
                        <a:rPr lang="en-GB" sz="700" b="1" i="0" u="none" strike="noStrike" noProof="0" dirty="0">
                          <a:solidFill>
                            <a:srgbClr val="0070C0"/>
                          </a:solidFill>
                          <a:effectLst/>
                          <a:latin typeface="Times New Roman"/>
                          <a:cs typeface="Times New Roman"/>
                        </a:rPr>
                        <a:t>Thailand</a:t>
                      </a:r>
                    </a:p>
                  </a:txBody>
                  <a:tcPr marL="9184" marR="9184" marT="918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chemeClr val="tx1"/>
                          </a:solidFill>
                          <a:effectLst/>
                          <a:latin typeface="Times New Roman"/>
                          <a:cs typeface="Times New Roman"/>
                        </a:rPr>
                        <a:t>PPRLCU</a:t>
                      </a:r>
                    </a:p>
                  </a:txBody>
                  <a:tcPr marL="9184" marR="9184" marT="918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21"/>
                  </a:ext>
                </a:extLst>
              </a:tr>
              <a:tr h="115780">
                <a:tc>
                  <a:txBody>
                    <a:bodyPr/>
                    <a:lstStyle/>
                    <a:p>
                      <a:pPr marL="36000" algn="l" fontAlgn="ctr"/>
                      <a:r>
                        <a:rPr lang="en-GB" sz="700" b="1" i="0" u="none" strike="noStrike" noProof="0" dirty="0">
                          <a:solidFill>
                            <a:srgbClr val="0070C0"/>
                          </a:solidFill>
                          <a:effectLst/>
                          <a:latin typeface="Times New Roman"/>
                        </a:rPr>
                        <a:t>China</a:t>
                      </a:r>
                    </a:p>
                  </a:txBody>
                  <a:tcPr marL="7364" marR="7364" marT="736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rPr>
                        <a:t>Pekin U.</a:t>
                      </a:r>
                    </a:p>
                  </a:txBody>
                  <a:tcPr marL="7364" marR="7364" marT="736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1" i="0" u="none" strike="noStrike" noProof="0" dirty="0">
                          <a:solidFill>
                            <a:srgbClr val="0070C0"/>
                          </a:solidFill>
                          <a:effectLst/>
                          <a:latin typeface="Times New Roman"/>
                          <a:cs typeface="Times New Roman"/>
                        </a:rPr>
                        <a:t>Germany</a:t>
                      </a:r>
                    </a:p>
                  </a:txBody>
                  <a:tcPr marL="9184" marR="9184" marT="918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marR="0" indent="0" algn="l" defTabSz="457200" rtl="0" eaLnBrk="1" fontAlgn="ctr" latinLnBrk="0" hangingPunct="1">
                        <a:lnSpc>
                          <a:spcPct val="100000"/>
                        </a:lnSpc>
                        <a:spcBef>
                          <a:spcPts val="0"/>
                        </a:spcBef>
                        <a:spcAft>
                          <a:spcPts val="0"/>
                        </a:spcAft>
                        <a:buClrTx/>
                        <a:buSzTx/>
                        <a:buFontTx/>
                        <a:buNone/>
                        <a:tabLst/>
                        <a:defRPr/>
                      </a:pPr>
                      <a:r>
                        <a:rPr lang="en-GB" sz="700" b="0" i="0" u="none" strike="noStrike" noProof="0" dirty="0">
                          <a:solidFill>
                            <a:srgbClr val="000000"/>
                          </a:solidFill>
                          <a:effectLst/>
                          <a:latin typeface="Times New Roman"/>
                          <a:cs typeface="Times New Roman"/>
                        </a:rPr>
                        <a:t>FZJ-ZEA</a:t>
                      </a:r>
                    </a:p>
                  </a:txBody>
                  <a:tcPr marL="9184" marR="9184" marT="918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marR="0" indent="0" algn="l" defTabSz="457200" rtl="0" eaLnBrk="1" fontAlgn="ctr" latinLnBrk="0" hangingPunct="1">
                        <a:lnSpc>
                          <a:spcPct val="100000"/>
                        </a:lnSpc>
                        <a:spcBef>
                          <a:spcPts val="0"/>
                        </a:spcBef>
                        <a:spcAft>
                          <a:spcPts val="0"/>
                        </a:spcAft>
                        <a:buClrTx/>
                        <a:buSzTx/>
                        <a:buFontTx/>
                        <a:buNone/>
                        <a:tabLst/>
                        <a:defRPr/>
                      </a:pPr>
                      <a:r>
                        <a:rPr lang="en-GB" sz="700" b="1" i="0" u="none" strike="noStrike" noProof="0" dirty="0">
                          <a:solidFill>
                            <a:srgbClr val="0070C0"/>
                          </a:solidFill>
                          <a:effectLst/>
                          <a:latin typeface="Times New Roman"/>
                          <a:cs typeface="Times New Roman"/>
                        </a:rPr>
                        <a:t>Thailand</a:t>
                      </a:r>
                    </a:p>
                  </a:txBody>
                  <a:tcPr marL="9184" marR="9184" marT="918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cs typeface="Times New Roman"/>
                        </a:rPr>
                        <a:t>SUT</a:t>
                      </a:r>
                    </a:p>
                  </a:txBody>
                  <a:tcPr marL="9184" marR="9184" marT="918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22"/>
                  </a:ext>
                </a:extLst>
              </a:tr>
              <a:tr h="115780">
                <a:tc>
                  <a:txBody>
                    <a:bodyPr/>
                    <a:lstStyle/>
                    <a:p>
                      <a:pPr marL="36000" algn="l" fontAlgn="ctr"/>
                      <a:r>
                        <a:rPr lang="en-GB" sz="700" b="1" i="0" u="none" strike="noStrike" noProof="0" dirty="0">
                          <a:solidFill>
                            <a:srgbClr val="0070C0"/>
                          </a:solidFill>
                          <a:effectLst/>
                          <a:latin typeface="Times New Roman"/>
                        </a:rPr>
                        <a:t>China</a:t>
                      </a:r>
                    </a:p>
                  </a:txBody>
                  <a:tcPr marL="7364" marR="7364" marT="736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rPr>
                        <a:t>Shandong U.</a:t>
                      </a:r>
                    </a:p>
                  </a:txBody>
                  <a:tcPr marL="7364" marR="7364" marT="736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1" i="0" u="none" strike="noStrike" noProof="0" dirty="0">
                          <a:solidFill>
                            <a:srgbClr val="0070C0"/>
                          </a:solidFill>
                          <a:effectLst/>
                          <a:latin typeface="Times New Roman"/>
                          <a:cs typeface="Times New Roman"/>
                        </a:rPr>
                        <a:t>Germany</a:t>
                      </a:r>
                    </a:p>
                  </a:txBody>
                  <a:tcPr marL="9184" marR="9184" marT="918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cs typeface="Times New Roman"/>
                        </a:rPr>
                        <a:t>RWTH Aachen U.</a:t>
                      </a:r>
                    </a:p>
                  </a:txBody>
                  <a:tcPr marL="9184" marR="9184" marT="918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1" i="0" u="none" strike="noStrike" noProof="0" dirty="0">
                          <a:solidFill>
                            <a:srgbClr val="0070C0"/>
                          </a:solidFill>
                          <a:effectLst/>
                          <a:latin typeface="Times New Roman"/>
                          <a:cs typeface="Times New Roman"/>
                        </a:rPr>
                        <a:t>USA</a:t>
                      </a:r>
                    </a:p>
                  </a:txBody>
                  <a:tcPr marL="9184" marR="9184" marT="918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cs typeface="Times New Roman"/>
                        </a:rPr>
                        <a:t>UMD1</a:t>
                      </a:r>
                    </a:p>
                  </a:txBody>
                  <a:tcPr marL="9184" marR="9184" marT="918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23"/>
                  </a:ext>
                </a:extLst>
              </a:tr>
              <a:tr h="115780">
                <a:tc>
                  <a:txBody>
                    <a:bodyPr/>
                    <a:lstStyle/>
                    <a:p>
                      <a:pPr marL="36000" algn="l" fontAlgn="ctr"/>
                      <a:r>
                        <a:rPr lang="en-GB" sz="700" b="1" i="0" u="none" strike="noStrike" noProof="0" dirty="0">
                          <a:solidFill>
                            <a:srgbClr val="0070C0"/>
                          </a:solidFill>
                          <a:effectLst/>
                          <a:latin typeface="Times New Roman"/>
                        </a:rPr>
                        <a:t>China</a:t>
                      </a:r>
                    </a:p>
                  </a:txBody>
                  <a:tcPr marL="7364" marR="7364" marT="736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rPr>
                        <a:t>Shanghai JT U.</a:t>
                      </a:r>
                    </a:p>
                  </a:txBody>
                  <a:tcPr marL="7364" marR="7364" marT="736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1" i="0" u="none" strike="noStrike" noProof="0" dirty="0">
                          <a:solidFill>
                            <a:srgbClr val="0070C0"/>
                          </a:solidFill>
                          <a:effectLst/>
                          <a:latin typeface="Times New Roman"/>
                          <a:cs typeface="Times New Roman"/>
                        </a:rPr>
                        <a:t>Germany</a:t>
                      </a:r>
                    </a:p>
                  </a:txBody>
                  <a:tcPr marL="9184" marR="9184" marT="918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cs typeface="Times New Roman"/>
                        </a:rPr>
                        <a:t>TUM</a:t>
                      </a:r>
                    </a:p>
                  </a:txBody>
                  <a:tcPr marL="9184" marR="9184" marT="918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1" i="0" u="none" strike="noStrike" noProof="0" dirty="0">
                          <a:solidFill>
                            <a:srgbClr val="0070C0"/>
                          </a:solidFill>
                          <a:effectLst/>
                          <a:latin typeface="Times New Roman"/>
                          <a:cs typeface="Times New Roman"/>
                        </a:rPr>
                        <a:t>USA</a:t>
                      </a:r>
                    </a:p>
                  </a:txBody>
                  <a:tcPr marL="9184" marR="9184" marT="918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chemeClr val="tx1"/>
                          </a:solidFill>
                          <a:effectLst/>
                          <a:latin typeface="Times New Roman"/>
                          <a:cs typeface="Times New Roman"/>
                        </a:rPr>
                        <a:t>UMD2</a:t>
                      </a:r>
                    </a:p>
                  </a:txBody>
                  <a:tcPr marL="9184" marR="9184" marT="918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24"/>
                  </a:ext>
                </a:extLst>
              </a:tr>
              <a:tr h="115780">
                <a:tc>
                  <a:txBody>
                    <a:bodyPr/>
                    <a:lstStyle/>
                    <a:p>
                      <a:pPr marL="36000" marR="0" lvl="0" indent="0" algn="l" defTabSz="457200" rtl="0" eaLnBrk="1" fontAlgn="ctr" latinLnBrk="0" hangingPunct="1">
                        <a:lnSpc>
                          <a:spcPct val="100000"/>
                        </a:lnSpc>
                        <a:spcBef>
                          <a:spcPts val="0"/>
                        </a:spcBef>
                        <a:spcAft>
                          <a:spcPts val="0"/>
                        </a:spcAft>
                        <a:buClrTx/>
                        <a:buSzTx/>
                        <a:buFontTx/>
                        <a:buNone/>
                        <a:tabLst/>
                        <a:defRPr/>
                      </a:pPr>
                      <a:r>
                        <a:rPr lang="en-GB" sz="700" b="1" i="0" u="none" strike="noStrike" noProof="0" dirty="0">
                          <a:solidFill>
                            <a:srgbClr val="0070C0"/>
                          </a:solidFill>
                          <a:effectLst/>
                          <a:latin typeface="Times New Roman"/>
                        </a:rPr>
                        <a:t>China</a:t>
                      </a:r>
                    </a:p>
                  </a:txBody>
                  <a:tcPr marL="7364" marR="7364" marT="736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marR="0" indent="0" algn="l" defTabSz="457200" rtl="0" eaLnBrk="1" fontAlgn="ctr" latinLnBrk="0" hangingPunct="1">
                        <a:lnSpc>
                          <a:spcPct val="100000"/>
                        </a:lnSpc>
                        <a:spcBef>
                          <a:spcPts val="0"/>
                        </a:spcBef>
                        <a:spcAft>
                          <a:spcPts val="0"/>
                        </a:spcAft>
                        <a:buClrTx/>
                        <a:buSzTx/>
                        <a:buFontTx/>
                        <a:buNone/>
                        <a:tabLst/>
                        <a:defRPr/>
                      </a:pPr>
                      <a:r>
                        <a:rPr lang="en-US" sz="700" dirty="0">
                          <a:solidFill>
                            <a:schemeClr val="tx1"/>
                          </a:solidFill>
                          <a:latin typeface="Times New Roman" panose="02020603050405020304" pitchFamily="18" charset="0"/>
                          <a:cs typeface="Times New Roman" panose="02020603050405020304" pitchFamily="18" charset="0"/>
                        </a:rPr>
                        <a:t>IGG-Beijing</a:t>
                      </a:r>
                      <a:endParaRPr lang="en-GB" sz="700" b="0" i="0" u="none" strike="noStrike" noProof="0" dirty="0">
                        <a:solidFill>
                          <a:schemeClr val="tx1"/>
                        </a:solidFill>
                        <a:effectLst/>
                        <a:latin typeface="Times New Roman" panose="02020603050405020304" pitchFamily="18" charset="0"/>
                        <a:cs typeface="Times New Roman" panose="02020603050405020304" pitchFamily="18" charset="0"/>
                      </a:endParaRPr>
                    </a:p>
                  </a:txBody>
                  <a:tcPr marL="7364" marR="7364" marT="736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1" i="0" u="none" strike="noStrike" noProof="0" dirty="0">
                          <a:solidFill>
                            <a:srgbClr val="0070C0"/>
                          </a:solidFill>
                          <a:effectLst/>
                          <a:latin typeface="Times New Roman"/>
                          <a:cs typeface="Times New Roman"/>
                        </a:rPr>
                        <a:t>Germany</a:t>
                      </a:r>
                    </a:p>
                  </a:txBody>
                  <a:tcPr marL="9184" marR="9184" marT="918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cs typeface="Times New Roman"/>
                        </a:rPr>
                        <a:t>U. Hamburg</a:t>
                      </a:r>
                    </a:p>
                  </a:txBody>
                  <a:tcPr marL="9184" marR="9184" marT="918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marR="0" lvl="0" indent="0" algn="l" defTabSz="457200" rtl="0" eaLnBrk="1" fontAlgn="ctr" latinLnBrk="0" hangingPunct="1">
                        <a:lnSpc>
                          <a:spcPct val="100000"/>
                        </a:lnSpc>
                        <a:spcBef>
                          <a:spcPts val="0"/>
                        </a:spcBef>
                        <a:spcAft>
                          <a:spcPts val="0"/>
                        </a:spcAft>
                        <a:buClrTx/>
                        <a:buSzTx/>
                        <a:buFontTx/>
                        <a:buNone/>
                        <a:tabLst/>
                        <a:defRPr/>
                      </a:pPr>
                      <a:r>
                        <a:rPr lang="en-GB" sz="700" b="1" i="0" u="none" strike="noStrike" noProof="0" dirty="0">
                          <a:solidFill>
                            <a:srgbClr val="0070C0"/>
                          </a:solidFill>
                          <a:effectLst/>
                          <a:latin typeface="Times New Roman"/>
                          <a:cs typeface="Times New Roman"/>
                        </a:rPr>
                        <a:t>USA</a:t>
                      </a:r>
                    </a:p>
                  </a:txBody>
                  <a:tcPr marL="9184" marR="9184" marT="918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US" sz="700" dirty="0">
                          <a:solidFill>
                            <a:schemeClr val="tx1"/>
                          </a:solidFill>
                          <a:latin typeface="Times New Roman" panose="02020603050405020304" pitchFamily="18" charset="0"/>
                          <a:ea typeface="Times New Roman" charset="0"/>
                          <a:cs typeface="Times New Roman" panose="02020603050405020304" pitchFamily="18" charset="0"/>
                        </a:rPr>
                        <a:t>UC Irvine</a:t>
                      </a:r>
                      <a:endParaRPr lang="en-GB" sz="700" b="0" i="0" u="none" strike="noStrike" noProof="0" dirty="0">
                        <a:solidFill>
                          <a:schemeClr val="tx1"/>
                        </a:solidFill>
                        <a:effectLst/>
                        <a:latin typeface="Times New Roman" panose="02020603050405020304" pitchFamily="18" charset="0"/>
                        <a:cs typeface="Times New Roman" panose="02020603050405020304" pitchFamily="18" charset="0"/>
                      </a:endParaRPr>
                    </a:p>
                  </a:txBody>
                  <a:tcPr marL="9184" marR="9184" marT="918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013531781"/>
                  </a:ext>
                </a:extLst>
              </a:tr>
              <a:tr h="115780">
                <a:tc>
                  <a:txBody>
                    <a:bodyPr/>
                    <a:lstStyle/>
                    <a:p>
                      <a:pPr marL="36000" marR="0" lvl="0" indent="0" algn="l" defTabSz="457200" rtl="0" eaLnBrk="1" fontAlgn="ctr" latinLnBrk="0" hangingPunct="1">
                        <a:lnSpc>
                          <a:spcPct val="100000"/>
                        </a:lnSpc>
                        <a:spcBef>
                          <a:spcPts val="0"/>
                        </a:spcBef>
                        <a:spcAft>
                          <a:spcPts val="0"/>
                        </a:spcAft>
                        <a:buClrTx/>
                        <a:buSzTx/>
                        <a:buFontTx/>
                        <a:buNone/>
                        <a:tabLst/>
                        <a:defRPr/>
                      </a:pPr>
                      <a:r>
                        <a:rPr lang="en-GB" sz="700" b="1" i="0" u="none" strike="noStrike" noProof="0" dirty="0">
                          <a:solidFill>
                            <a:srgbClr val="0070C0"/>
                          </a:solidFill>
                          <a:effectLst/>
                          <a:latin typeface="Times New Roman"/>
                        </a:rPr>
                        <a:t>China</a:t>
                      </a:r>
                    </a:p>
                  </a:txBody>
                  <a:tcPr marL="7364" marR="7364" marT="736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US" sz="700" dirty="0">
                          <a:solidFill>
                            <a:schemeClr val="tx1"/>
                          </a:solidFill>
                          <a:latin typeface="Times New Roman" panose="02020603050405020304" pitchFamily="18" charset="0"/>
                          <a:cs typeface="Times New Roman" panose="02020603050405020304" pitchFamily="18" charset="0"/>
                        </a:rPr>
                        <a:t>IGG-Wuhan</a:t>
                      </a:r>
                      <a:endParaRPr lang="en-GB" sz="700" b="0" i="0" u="none" strike="noStrike" noProof="0" dirty="0">
                        <a:solidFill>
                          <a:schemeClr val="tx1"/>
                        </a:solidFill>
                        <a:effectLst/>
                        <a:latin typeface="Times New Roman" panose="02020603050405020304" pitchFamily="18" charset="0"/>
                        <a:cs typeface="Times New Roman" panose="02020603050405020304" pitchFamily="18" charset="0"/>
                      </a:endParaRPr>
                    </a:p>
                  </a:txBody>
                  <a:tcPr marL="7364" marR="7364" marT="736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marR="0" indent="0" algn="l" defTabSz="457200" rtl="0" eaLnBrk="1" fontAlgn="ctr" latinLnBrk="0" hangingPunct="1">
                        <a:lnSpc>
                          <a:spcPct val="100000"/>
                        </a:lnSpc>
                        <a:spcBef>
                          <a:spcPts val="0"/>
                        </a:spcBef>
                        <a:spcAft>
                          <a:spcPts val="0"/>
                        </a:spcAft>
                        <a:buClrTx/>
                        <a:buSzTx/>
                        <a:buFontTx/>
                        <a:buNone/>
                        <a:tabLst/>
                        <a:defRPr/>
                      </a:pPr>
                      <a:r>
                        <a:rPr lang="en-GB" sz="700" b="1" i="0" u="none" strike="noStrike" noProof="0" dirty="0">
                          <a:solidFill>
                            <a:srgbClr val="0070C0"/>
                          </a:solidFill>
                          <a:effectLst/>
                          <a:latin typeface="Times New Roman"/>
                          <a:cs typeface="Times New Roman"/>
                        </a:rPr>
                        <a:t>Germany</a:t>
                      </a:r>
                    </a:p>
                  </a:txBody>
                  <a:tcPr marL="9184" marR="9184" marT="918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r>
                        <a:rPr lang="en-GB" sz="700" b="0" i="0" u="none" strike="noStrike" noProof="0" dirty="0">
                          <a:solidFill>
                            <a:srgbClr val="000000"/>
                          </a:solidFill>
                          <a:effectLst/>
                          <a:latin typeface="Times New Roman"/>
                          <a:cs typeface="Times New Roman"/>
                        </a:rPr>
                        <a:t>FZJ-IKP</a:t>
                      </a:r>
                    </a:p>
                  </a:txBody>
                  <a:tcPr marL="9184" marR="9184" marT="918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endParaRPr lang="en-GB" sz="700" b="1" i="0" u="none" strike="noStrike" noProof="0" dirty="0">
                        <a:solidFill>
                          <a:srgbClr val="0070C0"/>
                        </a:solidFill>
                        <a:effectLst/>
                        <a:latin typeface="Times New Roman"/>
                        <a:cs typeface="Times New Roman"/>
                      </a:endParaRPr>
                    </a:p>
                  </a:txBody>
                  <a:tcPr marL="9184" marR="9184" marT="9184"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6000" algn="l" fontAlgn="ctr"/>
                      <a:endParaRPr lang="en-GB" sz="700" b="0" i="0" u="none" strike="noStrike" noProof="0" dirty="0">
                        <a:solidFill>
                          <a:schemeClr val="tx1"/>
                        </a:solidFill>
                        <a:effectLst/>
                        <a:latin typeface="Times New Roman"/>
                        <a:cs typeface="Times New Roman"/>
                      </a:endParaRPr>
                    </a:p>
                  </a:txBody>
                  <a:tcPr marL="9184" marR="9184" marT="9184"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019217601"/>
                  </a:ext>
                </a:extLst>
              </a:tr>
            </a:tbl>
          </a:graphicData>
        </a:graphic>
      </p:graphicFrame>
      <p:sp>
        <p:nvSpPr>
          <p:cNvPr id="12" name="文本框 1"/>
          <p:cNvSpPr txBox="1"/>
          <p:nvPr/>
        </p:nvSpPr>
        <p:spPr>
          <a:xfrm>
            <a:off x="8063219" y="4558900"/>
            <a:ext cx="4015159" cy="1569660"/>
          </a:xfrm>
          <a:prstGeom prst="rect">
            <a:avLst/>
          </a:prstGeom>
          <a:solidFill>
            <a:srgbClr val="00B0F0">
              <a:alpha val="50000"/>
            </a:srgbClr>
          </a:solidFill>
        </p:spPr>
        <p:txBody>
          <a:bodyPr wrap="square" rtlCol="0">
            <a:spAutoFit/>
          </a:bodyPr>
          <a:lstStyle/>
          <a:p>
            <a:r>
              <a:rPr lang="en-US" altLang="zh-CN" sz="2400" dirty="0">
                <a:solidFill>
                  <a:srgbClr val="FF0000"/>
                </a:solidFill>
                <a:latin typeface="Bookman Old Style" panose="02050604050505020204" pitchFamily="18" charset="0"/>
                <a:cs typeface="Times New Roman" panose="02020603050405020304" pitchFamily="18" charset="0"/>
              </a:rPr>
              <a:t>Collaboration established in July 2014</a:t>
            </a:r>
          </a:p>
          <a:p>
            <a:r>
              <a:rPr lang="en-US" altLang="zh-CN" sz="2400" dirty="0">
                <a:solidFill>
                  <a:srgbClr val="FF0000"/>
                </a:solidFill>
                <a:latin typeface="Bookman Old Style" panose="02050604050505020204" pitchFamily="18" charset="0"/>
                <a:cs typeface="Times New Roman" panose="02020603050405020304" pitchFamily="18" charset="0"/>
              </a:rPr>
              <a:t>Now: 77 institutions, 598 collaborators</a:t>
            </a:r>
          </a:p>
        </p:txBody>
      </p:sp>
      <p:sp>
        <p:nvSpPr>
          <p:cNvPr id="13" name="TextBox 14"/>
          <p:cNvSpPr txBox="1"/>
          <p:nvPr/>
        </p:nvSpPr>
        <p:spPr>
          <a:xfrm>
            <a:off x="149493" y="285494"/>
            <a:ext cx="8127002" cy="769441"/>
          </a:xfrm>
          <a:prstGeom prst="rect">
            <a:avLst/>
          </a:prstGeom>
          <a:noFill/>
        </p:spPr>
        <p:txBody>
          <a:bodyPr wrap="square" rtlCol="0">
            <a:spAutoFit/>
          </a:bodyPr>
          <a:lstStyle/>
          <a:p>
            <a:pPr eaLnBrk="0" hangingPunct="0">
              <a:buClr>
                <a:srgbClr val="990033"/>
              </a:buClr>
              <a:buSzPct val="75000"/>
              <a:buFont typeface="Wingdings" panose="05000000000000000000" pitchFamily="2" charset="2"/>
            </a:pPr>
            <a:r>
              <a:rPr lang="en-US" altLang="zh-CN" sz="4400" b="1" dirty="0">
                <a:solidFill>
                  <a:srgbClr val="FF0000"/>
                </a:solidFill>
                <a:latin typeface="Centaur" panose="02030504050205020304" pitchFamily="18" charset="0"/>
                <a:ea typeface="+mj-ea"/>
                <a:cs typeface="+mj-cs"/>
              </a:rPr>
              <a:t>JUNO</a:t>
            </a:r>
            <a:r>
              <a:rPr lang="zh-CN" altLang="en-US" sz="4400" b="1" dirty="0">
                <a:solidFill>
                  <a:srgbClr val="FF0000"/>
                </a:solidFill>
                <a:latin typeface="Centaur" panose="02030504050205020304" pitchFamily="18" charset="0"/>
                <a:ea typeface="+mj-ea"/>
                <a:cs typeface="+mj-cs"/>
              </a:rPr>
              <a:t> </a:t>
            </a:r>
            <a:r>
              <a:rPr lang="en-US" altLang="zh-CN" sz="4400" b="1" dirty="0">
                <a:solidFill>
                  <a:srgbClr val="FF0000"/>
                </a:solidFill>
                <a:latin typeface="Centaur" panose="02030504050205020304" pitchFamily="18" charset="0"/>
                <a:ea typeface="+mj-ea"/>
                <a:cs typeface="+mj-cs"/>
              </a:rPr>
              <a:t>Collaboration</a:t>
            </a:r>
          </a:p>
        </p:txBody>
      </p:sp>
    </p:spTree>
    <p:extLst>
      <p:ext uri="{BB962C8B-B14F-4D97-AF65-F5344CB8AC3E}">
        <p14:creationId xmlns:p14="http://schemas.microsoft.com/office/powerpoint/2010/main" val="25037918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4322" y="57567"/>
            <a:ext cx="10515600" cy="1325563"/>
          </a:xfrm>
        </p:spPr>
        <p:txBody>
          <a:bodyPr>
            <a:normAutofit/>
          </a:bodyPr>
          <a:lstStyle/>
          <a:p>
            <a:r>
              <a:rPr lang="en-US" altLang="zh-CN" b="1" dirty="0">
                <a:solidFill>
                  <a:srgbClr val="333399"/>
                </a:solidFill>
                <a:latin typeface="Centaur" panose="02030504050205020304" pitchFamily="18" charset="0"/>
              </a:rPr>
              <a:t>Mass Hierarchy</a:t>
            </a:r>
            <a:endParaRPr lang="zh-CN" altLang="en-US" b="1" dirty="0">
              <a:solidFill>
                <a:srgbClr val="333399"/>
              </a:solidFill>
              <a:latin typeface="Centaur" panose="02030504050205020304" pitchFamily="18" charset="0"/>
            </a:endParaRPr>
          </a:p>
        </p:txBody>
      </p:sp>
      <p:sp>
        <p:nvSpPr>
          <p:cNvPr id="7" name="矩形 6"/>
          <p:cNvSpPr/>
          <p:nvPr/>
        </p:nvSpPr>
        <p:spPr>
          <a:xfrm>
            <a:off x="2337374" y="6407656"/>
            <a:ext cx="7592174" cy="369332"/>
          </a:xfrm>
          <a:prstGeom prst="rect">
            <a:avLst/>
          </a:prstGeom>
        </p:spPr>
        <p:txBody>
          <a:bodyPr wrap="square">
            <a:spAutoFit/>
          </a:bodyPr>
          <a:lstStyle/>
          <a:p>
            <a:r>
              <a:rPr lang="en-US" altLang="zh-CN" i="1" dirty="0" smtClean="0">
                <a:latin typeface="Book Antiqua" panose="02040602050305030304" pitchFamily="18" charset="0"/>
                <a:cs typeface="Times New Roman" panose="02020603050405020304" pitchFamily="18" charset="0"/>
              </a:rPr>
              <a:t>Vacuum </a:t>
            </a:r>
            <a:r>
              <a:rPr lang="en-US" altLang="zh-CN" i="1" dirty="0">
                <a:latin typeface="Book Antiqua" panose="02040602050305030304" pitchFamily="18" charset="0"/>
                <a:cs typeface="Times New Roman" panose="02020603050405020304" pitchFamily="18" charset="0"/>
              </a:rPr>
              <a:t>oscillation: reactor neutrinos S. T. </a:t>
            </a:r>
            <a:r>
              <a:rPr lang="en-US" altLang="zh-CN" i="1" dirty="0" err="1">
                <a:latin typeface="Book Antiqua" panose="02040602050305030304" pitchFamily="18" charset="0"/>
                <a:cs typeface="Times New Roman" panose="02020603050405020304" pitchFamily="18" charset="0"/>
              </a:rPr>
              <a:t>Petcov</a:t>
            </a:r>
            <a:r>
              <a:rPr lang="en-US" altLang="zh-CN" i="1" dirty="0">
                <a:latin typeface="Book Antiqua" panose="02040602050305030304" pitchFamily="18" charset="0"/>
                <a:cs typeface="Times New Roman" panose="02020603050405020304" pitchFamily="18" charset="0"/>
              </a:rPr>
              <a:t> et al., PLB 533 (2002) 94 </a:t>
            </a:r>
            <a:endParaRPr lang="zh-CN" altLang="en-US" i="1" dirty="0">
              <a:latin typeface="Book Antiqua" panose="02040602050305030304" pitchFamily="18" charset="0"/>
              <a:cs typeface="Times New Roman" panose="02020603050405020304" pitchFamily="18" charset="0"/>
            </a:endParaRPr>
          </a:p>
        </p:txBody>
      </p:sp>
      <p:sp>
        <p:nvSpPr>
          <p:cNvPr id="9" name="矩形 8"/>
          <p:cNvSpPr/>
          <p:nvPr/>
        </p:nvSpPr>
        <p:spPr>
          <a:xfrm>
            <a:off x="7639203" y="2975885"/>
            <a:ext cx="4193863" cy="3139321"/>
          </a:xfrm>
          <a:prstGeom prst="rect">
            <a:avLst/>
          </a:prstGeom>
        </p:spPr>
        <p:txBody>
          <a:bodyPr wrap="square">
            <a:spAutoFit/>
          </a:bodyPr>
          <a:lstStyle/>
          <a:p>
            <a:r>
              <a:rPr lang="en-US" altLang="zh-CN" sz="2200" b="1" i="0" u="none" strike="noStrike" baseline="0" dirty="0" smtClean="0">
                <a:solidFill>
                  <a:srgbClr val="FF0000"/>
                </a:solidFill>
                <a:latin typeface="Book Antiqua" panose="02040602050305030304" pitchFamily="18" charset="0"/>
                <a:cs typeface="Times New Roman" panose="02020603050405020304" pitchFamily="18" charset="0"/>
              </a:rPr>
              <a:t>Why measure MH?</a:t>
            </a:r>
          </a:p>
          <a:p>
            <a:r>
              <a:rPr lang="en-US" altLang="zh-CN" sz="2200" dirty="0">
                <a:latin typeface="Book Antiqua" panose="02040602050305030304" pitchFamily="18" charset="0"/>
                <a:cs typeface="Times New Roman" panose="02020603050405020304" pitchFamily="18" charset="0"/>
              </a:rPr>
              <a:t>•  important discriminator  for model building of the neutrino masses </a:t>
            </a:r>
          </a:p>
          <a:p>
            <a:pPr marL="342900" indent="-342900">
              <a:buFont typeface="Arial" panose="020B0604020202020204" pitchFamily="34" charset="0"/>
              <a:buChar char="•"/>
            </a:pPr>
            <a:r>
              <a:rPr lang="en-US" altLang="zh-CN" sz="2200" dirty="0" smtClean="0">
                <a:latin typeface="Book Antiqua" panose="02040602050305030304" pitchFamily="18" charset="0"/>
                <a:cs typeface="Times New Roman" panose="02020603050405020304" pitchFamily="18" charset="0"/>
              </a:rPr>
              <a:t> helps </a:t>
            </a:r>
            <a:r>
              <a:rPr lang="en-US" altLang="zh-CN" sz="2200" dirty="0">
                <a:latin typeface="Book Antiqua" panose="02040602050305030304" pitchFamily="18" charset="0"/>
                <a:cs typeface="Times New Roman" panose="02020603050405020304" pitchFamily="18" charset="0"/>
              </a:rPr>
              <a:t>to resolve </a:t>
            </a:r>
            <a:r>
              <a:rPr lang="el-GR" altLang="zh-CN" sz="2200" dirty="0">
                <a:latin typeface="Book Antiqua" panose="02040602050305030304" pitchFamily="18" charset="0"/>
                <a:cs typeface="Times New Roman" panose="02020603050405020304" pitchFamily="18" charset="0"/>
              </a:rPr>
              <a:t>δ</a:t>
            </a:r>
            <a:r>
              <a:rPr lang="en-US" altLang="zh-CN" sz="2200" dirty="0" smtClean="0">
                <a:latin typeface="Book Antiqua" panose="02040602050305030304" pitchFamily="18" charset="0"/>
                <a:cs typeface="Times New Roman" panose="02020603050405020304" pitchFamily="18" charset="0"/>
              </a:rPr>
              <a:t>CP</a:t>
            </a:r>
          </a:p>
          <a:p>
            <a:pPr marL="342900" indent="-342900">
              <a:buFont typeface="Arial" panose="020B0604020202020204" pitchFamily="34" charset="0"/>
              <a:buChar char="•"/>
            </a:pPr>
            <a:r>
              <a:rPr lang="en-US" altLang="zh-CN" sz="2200" b="0" i="0" u="none" strike="noStrike" baseline="0" dirty="0" smtClean="0">
                <a:latin typeface="Book Antiqua" panose="02040602050305030304" pitchFamily="18" charset="0"/>
                <a:cs typeface="Times New Roman" panose="02020603050405020304" pitchFamily="18" charset="0"/>
              </a:rPr>
              <a:t> define </a:t>
            </a:r>
            <a:r>
              <a:rPr lang="en-US" altLang="zh-CN" sz="2200" dirty="0" smtClean="0">
                <a:latin typeface="Book Antiqua" panose="02040602050305030304" pitchFamily="18" charset="0"/>
                <a:cs typeface="Times New Roman" panose="02020603050405020304" pitchFamily="18" charset="0"/>
              </a:rPr>
              <a:t>the goal of</a:t>
            </a:r>
            <a:r>
              <a:rPr lang="en-US" altLang="zh-CN" sz="2200" b="0" i="0" u="none" strike="noStrike" baseline="0" dirty="0" smtClean="0">
                <a:latin typeface="Book Antiqua" panose="02040602050305030304" pitchFamily="18" charset="0"/>
                <a:cs typeface="Times New Roman" panose="02020603050405020304" pitchFamily="18" charset="0"/>
              </a:rPr>
              <a:t>0</a:t>
            </a:r>
            <a:r>
              <a:rPr lang="el-GR" altLang="zh-CN" sz="2200" b="0" i="0" u="none" strike="noStrike" baseline="0" dirty="0" smtClean="0">
                <a:latin typeface="Book Antiqua" panose="02040602050305030304" pitchFamily="18" charset="0"/>
                <a:cs typeface="Times New Roman" panose="02020603050405020304" pitchFamily="18" charset="0"/>
              </a:rPr>
              <a:t>νββ</a:t>
            </a:r>
            <a:endParaRPr lang="en-US" altLang="zh-CN" sz="2200" b="0" i="0" u="none" strike="noStrike" baseline="0" dirty="0" smtClean="0">
              <a:latin typeface="Book Antiqua" panose="02040602050305030304" pitchFamily="18" charset="0"/>
              <a:cs typeface="Times New Roman" panose="02020603050405020304" pitchFamily="18" charset="0"/>
            </a:endParaRPr>
          </a:p>
          <a:p>
            <a:pPr marL="342900" indent="-342900">
              <a:buFont typeface="Arial" panose="020B0604020202020204" pitchFamily="34" charset="0"/>
              <a:buChar char="•"/>
            </a:pPr>
            <a:r>
              <a:rPr lang="en-US" altLang="zh-CN" sz="2200" dirty="0">
                <a:latin typeface="Book Antiqua" panose="02040602050305030304" pitchFamily="18" charset="0"/>
                <a:cs typeface="Times New Roman" panose="02020603050405020304" pitchFamily="18" charset="0"/>
              </a:rPr>
              <a:t> </a:t>
            </a:r>
            <a:r>
              <a:rPr lang="en-US" altLang="zh-CN" sz="2200" dirty="0" smtClean="0">
                <a:latin typeface="Book Antiqua" panose="02040602050305030304" pitchFamily="18" charset="0"/>
                <a:cs typeface="Times New Roman" panose="02020603050405020304" pitchFamily="18" charset="0"/>
              </a:rPr>
              <a:t>key parameters </a:t>
            </a:r>
            <a:r>
              <a:rPr lang="en-US" altLang="zh-CN" sz="2200" dirty="0">
                <a:latin typeface="Book Antiqua" panose="02040602050305030304" pitchFamily="18" charset="0"/>
                <a:cs typeface="Times New Roman" panose="02020603050405020304" pitchFamily="18" charset="0"/>
              </a:rPr>
              <a:t>of the neutrino astronomy and neutrino cosmology. </a:t>
            </a:r>
            <a:r>
              <a:rPr lang="el-GR" altLang="zh-CN" sz="2200" dirty="0">
                <a:latin typeface="Book Antiqua" panose="02040602050305030304" pitchFamily="18" charset="0"/>
                <a:cs typeface="Times New Roman" panose="02020603050405020304" pitchFamily="18" charset="0"/>
              </a:rPr>
              <a:t> </a:t>
            </a:r>
            <a:endParaRPr lang="en-US" altLang="zh-CN" sz="2200" dirty="0">
              <a:latin typeface="Book Antiqua" panose="02040602050305030304" pitchFamily="18" charset="0"/>
              <a:cs typeface="Times New Roman" panose="02020603050405020304" pitchFamily="18" charset="0"/>
            </a:endParaRPr>
          </a:p>
        </p:txBody>
      </p:sp>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236" y="2112450"/>
            <a:ext cx="10609599" cy="874285"/>
          </a:xfrm>
          <a:prstGeom prst="rect">
            <a:avLst/>
          </a:prstGeom>
        </p:spPr>
      </p:pic>
      <p:sp>
        <p:nvSpPr>
          <p:cNvPr id="12" name="矩形 11"/>
          <p:cNvSpPr/>
          <p:nvPr/>
        </p:nvSpPr>
        <p:spPr>
          <a:xfrm>
            <a:off x="3382157" y="2887638"/>
            <a:ext cx="3416057" cy="461665"/>
          </a:xfrm>
          <a:prstGeom prst="rect">
            <a:avLst/>
          </a:prstGeom>
        </p:spPr>
        <p:txBody>
          <a:bodyPr wrap="square">
            <a:spAutoFit/>
          </a:bodyPr>
          <a:lstStyle/>
          <a:p>
            <a:pPr algn="ctr"/>
            <a:r>
              <a:rPr lang="en-US" altLang="zh-CN" sz="2400" b="1" dirty="0" smtClean="0">
                <a:solidFill>
                  <a:srgbClr val="0000CC"/>
                </a:solidFill>
                <a:latin typeface="Book Antiqua" panose="02040602050305030304" pitchFamily="18" charset="0"/>
                <a:cs typeface="Times New Roman" panose="02020603050405020304" pitchFamily="18" charset="0"/>
              </a:rPr>
              <a:t>Two </a:t>
            </a:r>
            <a:r>
              <a:rPr lang="en-US" altLang="zh-CN" sz="2400" b="1" dirty="0">
                <a:solidFill>
                  <a:srgbClr val="0000CC"/>
                </a:solidFill>
                <a:latin typeface="Book Antiqua" panose="02040602050305030304" pitchFamily="18" charset="0"/>
                <a:cs typeface="Times New Roman" panose="02020603050405020304" pitchFamily="18" charset="0"/>
              </a:rPr>
              <a:t>possible scenarios</a:t>
            </a:r>
            <a:endParaRPr lang="zh-CN" altLang="en-US" sz="2400" b="1" dirty="0">
              <a:solidFill>
                <a:srgbClr val="0000CC"/>
              </a:solidFill>
              <a:latin typeface="Book Antiqua" panose="02040602050305030304" pitchFamily="18" charset="0"/>
              <a:cs typeface="Times New Roman" panose="02020603050405020304" pitchFamily="18" charset="0"/>
            </a:endParaRP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7392" y="3439842"/>
            <a:ext cx="5145588" cy="2673525"/>
          </a:xfrm>
          <a:prstGeom prst="rect">
            <a:avLst/>
          </a:prstGeom>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779" y="3002674"/>
            <a:ext cx="1797743" cy="1224412"/>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776" y="4545546"/>
            <a:ext cx="1909748" cy="1324879"/>
          </a:xfrm>
          <a:prstGeom prst="rect">
            <a:avLst/>
          </a:prstGeom>
        </p:spPr>
      </p:pic>
      <p:sp>
        <p:nvSpPr>
          <p:cNvPr id="3" name="灯片编号占位符 2"/>
          <p:cNvSpPr>
            <a:spLocks noGrp="1"/>
          </p:cNvSpPr>
          <p:nvPr>
            <p:ph type="sldNum" sz="quarter" idx="12"/>
          </p:nvPr>
        </p:nvSpPr>
        <p:spPr>
          <a:xfrm>
            <a:off x="8636312" y="6356350"/>
            <a:ext cx="2717487" cy="365125"/>
          </a:xfrm>
        </p:spPr>
        <p:txBody>
          <a:bodyPr/>
          <a:lstStyle/>
          <a:p>
            <a:fld id="{E3E6B2B1-2FB7-49E7-80AD-425DC1BBC35C}" type="slidenum">
              <a:rPr lang="zh-CN" altLang="en-US" smtClean="0">
                <a:latin typeface="Book Antiqua" panose="02040602050305030304" pitchFamily="18" charset="0"/>
              </a:rPr>
              <a:t>5</a:t>
            </a:fld>
            <a:endParaRPr lang="zh-CN" altLang="en-US" dirty="0">
              <a:latin typeface="Book Antiqua" panose="02040602050305030304" pitchFamily="18" charset="0"/>
            </a:endParaRPr>
          </a:p>
        </p:txBody>
      </p:sp>
      <p:sp>
        <p:nvSpPr>
          <p:cNvPr id="4" name="矩形 3"/>
          <p:cNvSpPr/>
          <p:nvPr/>
        </p:nvSpPr>
        <p:spPr>
          <a:xfrm>
            <a:off x="261269" y="1054363"/>
            <a:ext cx="11958896" cy="923330"/>
          </a:xfrm>
          <a:prstGeom prst="rect">
            <a:avLst/>
          </a:prstGeom>
        </p:spPr>
        <p:txBody>
          <a:bodyPr wrap="square">
            <a:spAutoFit/>
          </a:bodyPr>
          <a:lstStyle/>
          <a:p>
            <a:r>
              <a:rPr lang="en-US" altLang="zh-CN" dirty="0" smtClean="0">
                <a:latin typeface="Book Antiqua" panose="02040602050305030304" pitchFamily="18" charset="0"/>
                <a:cs typeface="Times New Roman" panose="02020603050405020304" pitchFamily="18" charset="0"/>
              </a:rPr>
              <a:t>the </a:t>
            </a:r>
            <a:r>
              <a:rPr lang="en-US" altLang="zh-CN" dirty="0">
                <a:latin typeface="Book Antiqua" panose="02040602050305030304" pitchFamily="18" charset="0"/>
                <a:cs typeface="Times New Roman" panose="02020603050405020304" pitchFamily="18" charset="0"/>
              </a:rPr>
              <a:t>discovery of </a:t>
            </a:r>
            <a:r>
              <a:rPr lang="en-US" altLang="zh-CN" dirty="0" smtClean="0">
                <a:latin typeface="Book Antiqua" panose="02040602050305030304" pitchFamily="18" charset="0"/>
                <a:cs typeface="Times New Roman" panose="02020603050405020304" pitchFamily="18" charset="0"/>
              </a:rPr>
              <a:t>non-zero </a:t>
            </a:r>
            <a:r>
              <a:rPr lang="zh-CN" altLang="zh-CN" dirty="0" smtClean="0">
                <a:latin typeface="Book Antiqua" panose="02040602050305030304" pitchFamily="18" charset="0"/>
                <a:cs typeface="Times New Roman" panose="02020603050405020304" pitchFamily="18" charset="0"/>
              </a:rPr>
              <a:t>θ</a:t>
            </a:r>
            <a:r>
              <a:rPr lang="en-US" altLang="zh-CN" baseline="-25000" dirty="0">
                <a:latin typeface="Book Antiqua" panose="02040602050305030304" pitchFamily="18" charset="0"/>
                <a:cs typeface="Times New Roman" panose="02020603050405020304" pitchFamily="18" charset="0"/>
              </a:rPr>
              <a:t>13</a:t>
            </a:r>
            <a:r>
              <a:rPr lang="en-US" altLang="zh-CN" dirty="0">
                <a:latin typeface="Book Antiqua" panose="02040602050305030304" pitchFamily="18" charset="0"/>
                <a:cs typeface="Times New Roman" panose="02020603050405020304" pitchFamily="18" charset="0"/>
              </a:rPr>
              <a:t> in neutrino experiments like </a:t>
            </a:r>
            <a:r>
              <a:rPr lang="en-US" altLang="zh-CN" dirty="0" err="1" smtClean="0">
                <a:latin typeface="Book Antiqua" panose="02040602050305030304" pitchFamily="18" charset="0"/>
                <a:cs typeface="Times New Roman" panose="02020603050405020304" pitchFamily="18" charset="0"/>
              </a:rPr>
              <a:t>Dayabay</a:t>
            </a:r>
            <a:endParaRPr lang="en-US" altLang="zh-CN" dirty="0" smtClean="0">
              <a:latin typeface="Book Antiqua" panose="02040602050305030304" pitchFamily="18" charset="0"/>
              <a:cs typeface="Times New Roman" panose="02020603050405020304" pitchFamily="18" charset="0"/>
            </a:endParaRPr>
          </a:p>
          <a:p>
            <a:r>
              <a:rPr lang="en-US" altLang="zh-CN" dirty="0" smtClean="0">
                <a:latin typeface="Book Antiqua" panose="02040602050305030304" pitchFamily="18" charset="0"/>
                <a:cs typeface="Times New Roman" panose="02020603050405020304" pitchFamily="18" charset="0"/>
              </a:rPr>
              <a:t>the non–zero </a:t>
            </a:r>
            <a:r>
              <a:rPr lang="en-US" altLang="zh-CN" dirty="0">
                <a:latin typeface="Book Antiqua" panose="02040602050305030304" pitchFamily="18" charset="0"/>
                <a:cs typeface="Times New Roman" panose="02020603050405020304" pitchFamily="18" charset="0"/>
              </a:rPr>
              <a:t>mixing angles </a:t>
            </a:r>
            <a:r>
              <a:rPr lang="en-US" altLang="zh-CN" dirty="0" smtClean="0">
                <a:latin typeface="Book Antiqua" panose="02040602050305030304" pitchFamily="18" charset="0"/>
                <a:cs typeface="Times New Roman" panose="02020603050405020304" pitchFamily="18" charset="0"/>
              </a:rPr>
              <a:t>have </a:t>
            </a:r>
            <a:r>
              <a:rPr lang="en-US" altLang="zh-CN" dirty="0">
                <a:latin typeface="Book Antiqua" panose="02040602050305030304" pitchFamily="18" charset="0"/>
                <a:cs typeface="Times New Roman" panose="02020603050405020304" pitchFamily="18" charset="0"/>
              </a:rPr>
              <a:t>been measured with the precision from 4% to 10%. </a:t>
            </a:r>
            <a:endParaRPr lang="en-US" altLang="zh-CN" dirty="0" smtClean="0">
              <a:latin typeface="Book Antiqua" panose="02040602050305030304" pitchFamily="18" charset="0"/>
              <a:cs typeface="Times New Roman" panose="02020603050405020304" pitchFamily="18" charset="0"/>
            </a:endParaRPr>
          </a:p>
          <a:p>
            <a:r>
              <a:rPr lang="en-US" altLang="zh-CN" dirty="0" smtClean="0">
                <a:latin typeface="Book Antiqua" panose="02040602050305030304" pitchFamily="18" charset="0"/>
                <a:cs typeface="Times New Roman" panose="02020603050405020304" pitchFamily="18" charset="0"/>
              </a:rPr>
              <a:t>the </a:t>
            </a:r>
            <a:r>
              <a:rPr lang="en-US" altLang="zh-CN" dirty="0">
                <a:latin typeface="Book Antiqua" panose="02040602050305030304" pitchFamily="18" charset="0"/>
                <a:cs typeface="Times New Roman" panose="02020603050405020304" pitchFamily="18" charset="0"/>
              </a:rPr>
              <a:t>two independent mass-squared difference, have been measured with the precision better than 4%.</a:t>
            </a:r>
            <a:endParaRPr lang="zh-CN" altLang="en-US" dirty="0">
              <a:latin typeface="Book Antiqua" panose="02040602050305030304" pitchFamily="18" charset="0"/>
              <a:cs typeface="Times New Roman" panose="02020603050405020304" pitchFamily="18" charset="0"/>
            </a:endParaRPr>
          </a:p>
        </p:txBody>
      </p:sp>
    </p:spTree>
    <p:extLst>
      <p:ext uri="{BB962C8B-B14F-4D97-AF65-F5344CB8AC3E}">
        <p14:creationId xmlns:p14="http://schemas.microsoft.com/office/powerpoint/2010/main" val="878163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71545" y="-31610"/>
            <a:ext cx="10515600" cy="1325563"/>
          </a:xfrm>
        </p:spPr>
        <p:txBody>
          <a:bodyPr>
            <a:normAutofit/>
          </a:bodyPr>
          <a:lstStyle/>
          <a:p>
            <a:r>
              <a:rPr lang="en-US" altLang="zh-CN" b="1" dirty="0">
                <a:solidFill>
                  <a:srgbClr val="FF0000"/>
                </a:solidFill>
                <a:latin typeface="Centaur" panose="02030504050205020304" pitchFamily="18" charset="0"/>
              </a:rPr>
              <a:t>How to </a:t>
            </a:r>
            <a:r>
              <a:rPr lang="en-US" altLang="zh-CN" b="1" dirty="0" smtClean="0">
                <a:solidFill>
                  <a:srgbClr val="FF0000"/>
                </a:solidFill>
                <a:latin typeface="Centaur" panose="02030504050205020304" pitchFamily="18" charset="0"/>
              </a:rPr>
              <a:t>Measure</a:t>
            </a:r>
            <a:endParaRPr lang="zh-CN" altLang="en-US" b="1" dirty="0">
              <a:solidFill>
                <a:srgbClr val="FF0000"/>
              </a:solidFill>
              <a:latin typeface="Centaur" panose="02030504050205020304" pitchFamily="18" charset="0"/>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544" y="2568870"/>
            <a:ext cx="4920412" cy="3473232"/>
          </a:xfrm>
          <a:prstGeom prst="rect">
            <a:avLst/>
          </a:prstGeom>
        </p:spPr>
      </p:pic>
      <p:sp>
        <p:nvSpPr>
          <p:cNvPr id="6" name="矩形 5"/>
          <p:cNvSpPr/>
          <p:nvPr/>
        </p:nvSpPr>
        <p:spPr>
          <a:xfrm>
            <a:off x="5192869" y="2369537"/>
            <a:ext cx="6835462" cy="923330"/>
          </a:xfrm>
          <a:prstGeom prst="rect">
            <a:avLst/>
          </a:prstGeom>
        </p:spPr>
        <p:txBody>
          <a:bodyPr wrap="square">
            <a:spAutoFit/>
          </a:bodyPr>
          <a:lstStyle/>
          <a:p>
            <a:pPr marL="342900" indent="-342900">
              <a:buFont typeface="Wingdings" panose="05000000000000000000" pitchFamily="2" charset="2"/>
              <a:buChar char="Ø"/>
            </a:pPr>
            <a:r>
              <a:rPr lang="en-US" altLang="zh-CN" sz="2000" b="1" dirty="0" smtClean="0">
                <a:solidFill>
                  <a:srgbClr val="0000CC"/>
                </a:solidFill>
                <a:latin typeface="Book Antiqua" panose="02040602050305030304" pitchFamily="18" charset="0"/>
                <a:cs typeface="Times New Roman" panose="02020603050405020304" pitchFamily="18" charset="0"/>
              </a:rPr>
              <a:t>How </a:t>
            </a:r>
            <a:r>
              <a:rPr lang="en-US" altLang="zh-CN" sz="2000" b="1" dirty="0">
                <a:solidFill>
                  <a:srgbClr val="0000CC"/>
                </a:solidFill>
                <a:latin typeface="Book Antiqua" panose="02040602050305030304" pitchFamily="18" charset="0"/>
                <a:cs typeface="Times New Roman" panose="02020603050405020304" pitchFamily="18" charset="0"/>
              </a:rPr>
              <a:t>the interference happens? </a:t>
            </a:r>
            <a:endParaRPr lang="en-US" altLang="zh-CN" sz="2000" b="1" dirty="0" smtClean="0">
              <a:solidFill>
                <a:srgbClr val="0000CC"/>
              </a:solidFill>
              <a:latin typeface="Book Antiqua" panose="02040602050305030304" pitchFamily="18" charset="0"/>
              <a:cs typeface="Times New Roman" panose="02020603050405020304" pitchFamily="18" charset="0"/>
            </a:endParaRPr>
          </a:p>
          <a:p>
            <a:r>
              <a:rPr lang="en-US" altLang="zh-CN" sz="2000" dirty="0" smtClean="0">
                <a:solidFill>
                  <a:srgbClr val="FF0000"/>
                </a:solidFill>
                <a:latin typeface="Book Antiqua" panose="02040602050305030304" pitchFamily="18" charset="0"/>
                <a:cs typeface="Times New Roman" panose="02020603050405020304" pitchFamily="18" charset="0"/>
              </a:rPr>
              <a:t>L/E spectrum contains the MH information</a:t>
            </a:r>
            <a:r>
              <a:rPr lang="en-US" altLang="zh-CN" sz="2000" dirty="0" smtClean="0">
                <a:latin typeface="Book Antiqua" panose="02040602050305030304" pitchFamily="18" charset="0"/>
                <a:cs typeface="Times New Roman" panose="02020603050405020304" pitchFamily="18" charset="0"/>
              </a:rPr>
              <a:t>:</a:t>
            </a:r>
          </a:p>
          <a:p>
            <a:r>
              <a:rPr lang="en-US" altLang="zh-CN" sz="1400" i="1" dirty="0" smtClean="0">
                <a:latin typeface="Book Antiqua" panose="02040602050305030304" pitchFamily="18" charset="0"/>
                <a:cs typeface="Times New Roman" panose="02020603050405020304" pitchFamily="18" charset="0"/>
              </a:rPr>
              <a:t>J</a:t>
            </a:r>
            <a:r>
              <a:rPr lang="en-US" altLang="zh-CN" sz="1400" i="1" dirty="0">
                <a:latin typeface="Book Antiqua" panose="02040602050305030304" pitchFamily="18" charset="0"/>
                <a:cs typeface="Times New Roman" panose="02020603050405020304" pitchFamily="18" charset="0"/>
              </a:rPr>
              <a:t>. Learned et. al. </a:t>
            </a:r>
            <a:r>
              <a:rPr lang="en-US" altLang="zh-CN" sz="1400" i="1" dirty="0" err="1">
                <a:latin typeface="Book Antiqua" panose="02040602050305030304" pitchFamily="18" charset="0"/>
                <a:cs typeface="Times New Roman" panose="02020603050405020304" pitchFamily="18" charset="0"/>
              </a:rPr>
              <a:t>hep</a:t>
            </a:r>
            <a:r>
              <a:rPr lang="en-US" altLang="zh-CN" sz="1400" i="1" dirty="0">
                <a:latin typeface="Book Antiqua" panose="02040602050305030304" pitchFamily="18" charset="0"/>
                <a:cs typeface="Times New Roman" panose="02020603050405020304" pitchFamily="18" charset="0"/>
              </a:rPr>
              <a:t>-ex/0612022  </a:t>
            </a:r>
            <a:r>
              <a:rPr lang="en-US" altLang="zh-CN" sz="1400" i="1" dirty="0" smtClean="0">
                <a:latin typeface="Book Antiqua" panose="02040602050305030304" pitchFamily="18" charset="0"/>
                <a:cs typeface="Times New Roman" panose="02020603050405020304" pitchFamily="18" charset="0"/>
              </a:rPr>
              <a:t>L</a:t>
            </a:r>
            <a:r>
              <a:rPr lang="en-US" altLang="zh-CN" sz="1400" i="1" dirty="0">
                <a:latin typeface="Book Antiqua" panose="02040602050305030304" pitchFamily="18" charset="0"/>
                <a:cs typeface="Times New Roman" panose="02020603050405020304" pitchFamily="18" charset="0"/>
              </a:rPr>
              <a:t>. Zhan et. al. 0807.3203 </a:t>
            </a:r>
            <a:endParaRPr lang="zh-CN" altLang="en-US" sz="1400" i="1" dirty="0">
              <a:latin typeface="Book Antiqua" panose="02040602050305030304" pitchFamily="18" charset="0"/>
              <a:cs typeface="Times New Roman" panose="02020603050405020304" pitchFamily="18" charset="0"/>
            </a:endParaRPr>
          </a:p>
        </p:txBody>
      </p:sp>
      <p:sp>
        <p:nvSpPr>
          <p:cNvPr id="7" name="矩形 6"/>
          <p:cNvSpPr/>
          <p:nvPr/>
        </p:nvSpPr>
        <p:spPr>
          <a:xfrm>
            <a:off x="5134921" y="3274377"/>
            <a:ext cx="6951357" cy="3447098"/>
          </a:xfrm>
          <a:prstGeom prst="rect">
            <a:avLst/>
          </a:prstGeom>
        </p:spPr>
        <p:txBody>
          <a:bodyPr wrap="square">
            <a:spAutoFit/>
          </a:bodyPr>
          <a:lstStyle/>
          <a:p>
            <a:pPr marL="342900" indent="-342900">
              <a:buFont typeface="Wingdings" panose="05000000000000000000" pitchFamily="2" charset="2"/>
              <a:buChar char="Ø"/>
            </a:pPr>
            <a:r>
              <a:rPr lang="en-US" altLang="zh-CN" sz="2000" b="1" dirty="0">
                <a:solidFill>
                  <a:srgbClr val="0000CC"/>
                </a:solidFill>
                <a:latin typeface="Book Antiqua" panose="02040602050305030304" pitchFamily="18" charset="0"/>
                <a:cs typeface="Times New Roman" panose="02020603050405020304" pitchFamily="18" charset="0"/>
              </a:rPr>
              <a:t>Requirements for measuring MH:</a:t>
            </a:r>
          </a:p>
          <a:p>
            <a:pPr lvl="0">
              <a:buClr>
                <a:srgbClr val="333333"/>
              </a:buClr>
              <a:buSzPct val="45000"/>
              <a:buFont typeface="StarSymbol"/>
              <a:buChar char="●"/>
            </a:pPr>
            <a:r>
              <a:rPr lang="en-US" altLang="zh-CN" dirty="0" smtClean="0">
                <a:latin typeface="Book Antiqua" panose="02040602050305030304" pitchFamily="18" charset="0"/>
                <a:cs typeface="Times New Roman" panose="02020603050405020304" pitchFamily="18" charset="0"/>
              </a:rPr>
              <a:t> </a:t>
            </a:r>
            <a:r>
              <a:rPr lang="en-US" altLang="zh-CN" b="1" dirty="0">
                <a:latin typeface="Book Antiqua" panose="02040602050305030304" pitchFamily="18" charset="0"/>
              </a:rPr>
              <a:t>Reactor baseline variation: &lt; 0.5 km</a:t>
            </a:r>
          </a:p>
          <a:p>
            <a:pPr marL="285750" lvl="1" indent="-285750">
              <a:buFontTx/>
              <a:buChar char="-"/>
              <a:tabLst>
                <a:tab pos="0" algn="l"/>
                <a:tab pos="96345" algn="l"/>
                <a:tab pos="503931" algn="l"/>
                <a:tab pos="911518" algn="l"/>
                <a:tab pos="1319105" algn="l"/>
                <a:tab pos="1726692" algn="l"/>
                <a:tab pos="2134279" algn="l"/>
                <a:tab pos="2541866" algn="l"/>
                <a:tab pos="2949451" algn="l"/>
                <a:tab pos="3357039" algn="l"/>
                <a:tab pos="3764625" algn="l"/>
                <a:tab pos="4171886" algn="l"/>
                <a:tab pos="4579473" algn="l"/>
                <a:tab pos="4987060" algn="l"/>
                <a:tab pos="5394647" algn="l"/>
                <a:tab pos="5802233" algn="l"/>
                <a:tab pos="6209820" algn="l"/>
                <a:tab pos="6617406" algn="l"/>
                <a:tab pos="7024994" algn="l"/>
                <a:tab pos="7432581" algn="l"/>
                <a:tab pos="7840168" algn="l"/>
              </a:tabLst>
            </a:pPr>
            <a:r>
              <a:rPr lang="en-US" altLang="zh-CN" dirty="0" smtClean="0">
                <a:solidFill>
                  <a:srgbClr val="333333"/>
                </a:solidFill>
                <a:latin typeface="Book Antiqua" panose="02040602050305030304" pitchFamily="18" charset="0"/>
                <a:ea typeface="MS Gothic" pitchFamily="2"/>
              </a:rPr>
              <a:t>JUNO </a:t>
            </a:r>
            <a:r>
              <a:rPr lang="en-US" altLang="zh-CN" dirty="0">
                <a:solidFill>
                  <a:srgbClr val="333333"/>
                </a:solidFill>
                <a:latin typeface="Book Antiqua" panose="02040602050305030304" pitchFamily="18" charset="0"/>
                <a:ea typeface="MS Gothic" pitchFamily="2"/>
              </a:rPr>
              <a:t>site meets this </a:t>
            </a:r>
            <a:r>
              <a:rPr lang="en-US" altLang="zh-CN" dirty="0" smtClean="0">
                <a:solidFill>
                  <a:srgbClr val="333333"/>
                </a:solidFill>
                <a:latin typeface="Book Antiqua" panose="02040602050305030304" pitchFamily="18" charset="0"/>
                <a:ea typeface="MS Gothic" pitchFamily="2"/>
              </a:rPr>
              <a:t>requirement</a:t>
            </a:r>
          </a:p>
          <a:p>
            <a:pPr lvl="0">
              <a:buClr>
                <a:srgbClr val="333333"/>
              </a:buClr>
              <a:buSzPct val="45000"/>
              <a:buFont typeface="StarSymbol"/>
              <a:buChar char="●"/>
            </a:pPr>
            <a:r>
              <a:rPr lang="en-US" altLang="zh-CN" b="1" dirty="0">
                <a:latin typeface="Book Antiqua" panose="02040602050305030304" pitchFamily="18" charset="0"/>
              </a:rPr>
              <a:t>Statistics: 100k events in 6 </a:t>
            </a:r>
            <a:r>
              <a:rPr lang="en-US" altLang="zh-CN" b="1" dirty="0" err="1">
                <a:latin typeface="Book Antiqua" panose="02040602050305030304" pitchFamily="18" charset="0"/>
              </a:rPr>
              <a:t>yrs</a:t>
            </a:r>
            <a:endParaRPr lang="en-US" altLang="zh-CN" b="1" dirty="0">
              <a:latin typeface="Book Antiqua" panose="02040602050305030304" pitchFamily="18" charset="0"/>
            </a:endParaRPr>
          </a:p>
          <a:p>
            <a:pPr marL="0" lvl="1" indent="91119">
              <a:buNone/>
              <a:tabLst>
                <a:tab pos="0" algn="l"/>
                <a:tab pos="96345" algn="l"/>
                <a:tab pos="503931" algn="l"/>
                <a:tab pos="911518" algn="l"/>
                <a:tab pos="1319105" algn="l"/>
                <a:tab pos="1726692" algn="l"/>
                <a:tab pos="2134279" algn="l"/>
                <a:tab pos="2541866" algn="l"/>
                <a:tab pos="2949451" algn="l"/>
                <a:tab pos="3357039" algn="l"/>
                <a:tab pos="3764625" algn="l"/>
                <a:tab pos="4171886" algn="l"/>
                <a:tab pos="4579473" algn="l"/>
                <a:tab pos="4987060" algn="l"/>
                <a:tab pos="5394647" algn="l"/>
                <a:tab pos="5802233" algn="l"/>
                <a:tab pos="6209820" algn="l"/>
                <a:tab pos="6617406" algn="l"/>
                <a:tab pos="7024994" algn="l"/>
                <a:tab pos="7432581" algn="l"/>
                <a:tab pos="7840168" algn="l"/>
              </a:tabLst>
            </a:pPr>
            <a:r>
              <a:rPr lang="en-US" altLang="zh-CN" dirty="0">
                <a:solidFill>
                  <a:srgbClr val="333333"/>
                </a:solidFill>
                <a:latin typeface="Book Antiqua" panose="02040602050305030304" pitchFamily="18" charset="0"/>
                <a:ea typeface="MS Gothic" pitchFamily="2"/>
              </a:rPr>
              <a:t>- 36 GW reactor power</a:t>
            </a:r>
          </a:p>
          <a:p>
            <a:pPr marL="0" lvl="1" indent="91119">
              <a:buNone/>
              <a:tabLst>
                <a:tab pos="0" algn="l"/>
                <a:tab pos="96345" algn="l"/>
                <a:tab pos="503931" algn="l"/>
                <a:tab pos="911518" algn="l"/>
                <a:tab pos="1319105" algn="l"/>
                <a:tab pos="1726692" algn="l"/>
                <a:tab pos="2134279" algn="l"/>
                <a:tab pos="2541866" algn="l"/>
                <a:tab pos="2949451" algn="l"/>
                <a:tab pos="3357039" algn="l"/>
                <a:tab pos="3764625" algn="l"/>
                <a:tab pos="4171886" algn="l"/>
                <a:tab pos="4579473" algn="l"/>
                <a:tab pos="4987060" algn="l"/>
                <a:tab pos="5394647" algn="l"/>
                <a:tab pos="5802233" algn="l"/>
                <a:tab pos="6209820" algn="l"/>
                <a:tab pos="6617406" algn="l"/>
                <a:tab pos="7024994" algn="l"/>
                <a:tab pos="7432581" algn="l"/>
                <a:tab pos="7840168" algn="l"/>
              </a:tabLst>
            </a:pPr>
            <a:r>
              <a:rPr lang="en-US" altLang="zh-CN" dirty="0">
                <a:solidFill>
                  <a:srgbClr val="333333"/>
                </a:solidFill>
                <a:latin typeface="Book Antiqua" panose="02040602050305030304" pitchFamily="18" charset="0"/>
                <a:ea typeface="MS Gothic" pitchFamily="2"/>
              </a:rPr>
              <a:t>- 20 </a:t>
            </a:r>
            <a:r>
              <a:rPr lang="en-US" altLang="zh-CN" dirty="0" err="1">
                <a:solidFill>
                  <a:srgbClr val="333333"/>
                </a:solidFill>
                <a:latin typeface="Book Antiqua" panose="02040602050305030304" pitchFamily="18" charset="0"/>
                <a:ea typeface="MS Gothic" pitchFamily="2"/>
              </a:rPr>
              <a:t>kton</a:t>
            </a:r>
            <a:r>
              <a:rPr lang="en-US" altLang="zh-CN" dirty="0">
                <a:solidFill>
                  <a:srgbClr val="333333"/>
                </a:solidFill>
                <a:latin typeface="Book Antiqua" panose="02040602050305030304" pitchFamily="18" charset="0"/>
                <a:ea typeface="MS Gothic" pitchFamily="2"/>
              </a:rPr>
              <a:t> detector </a:t>
            </a:r>
            <a:r>
              <a:rPr lang="en-US" altLang="zh-CN" dirty="0">
                <a:solidFill>
                  <a:srgbClr val="006B6B"/>
                </a:solidFill>
                <a:latin typeface="Book Antiqua" panose="02040602050305030304" pitchFamily="18" charset="0"/>
                <a:ea typeface="MS Gothic" pitchFamily="2"/>
              </a:rPr>
              <a:t>(→ ~60 </a:t>
            </a:r>
            <a:r>
              <a:rPr lang="en-US" altLang="zh-CN" dirty="0" err="1">
                <a:solidFill>
                  <a:srgbClr val="006B6B"/>
                </a:solidFill>
                <a:latin typeface="Book Antiqua" panose="02040602050305030304" pitchFamily="18" charset="0"/>
                <a:ea typeface="MS Gothic" pitchFamily="2"/>
              </a:rPr>
              <a:t>evts</a:t>
            </a:r>
            <a:r>
              <a:rPr lang="en-US" altLang="zh-CN" dirty="0">
                <a:solidFill>
                  <a:srgbClr val="006B6B"/>
                </a:solidFill>
                <a:latin typeface="Book Antiqua" panose="02040602050305030304" pitchFamily="18" charset="0"/>
                <a:ea typeface="MS Gothic" pitchFamily="2"/>
              </a:rPr>
              <a:t>/day)</a:t>
            </a:r>
          </a:p>
          <a:p>
            <a:pPr marL="0" lvl="1" indent="91119">
              <a:buNone/>
              <a:tabLst>
                <a:tab pos="0" algn="l"/>
                <a:tab pos="96345" algn="l"/>
                <a:tab pos="503931" algn="l"/>
                <a:tab pos="911518" algn="l"/>
                <a:tab pos="1319105" algn="l"/>
                <a:tab pos="1726692" algn="l"/>
                <a:tab pos="2134279" algn="l"/>
                <a:tab pos="2541866" algn="l"/>
                <a:tab pos="2949451" algn="l"/>
                <a:tab pos="3357039" algn="l"/>
                <a:tab pos="3764625" algn="l"/>
                <a:tab pos="4171886" algn="l"/>
                <a:tab pos="4579473" algn="l"/>
                <a:tab pos="4987060" algn="l"/>
                <a:tab pos="5394647" algn="l"/>
                <a:tab pos="5802233" algn="l"/>
                <a:tab pos="6209820" algn="l"/>
                <a:tab pos="6617406" algn="l"/>
                <a:tab pos="7024994" algn="l"/>
                <a:tab pos="7432581" algn="l"/>
                <a:tab pos="7840168" algn="l"/>
              </a:tabLst>
            </a:pPr>
            <a:r>
              <a:rPr lang="en-US" altLang="zh-CN" dirty="0">
                <a:solidFill>
                  <a:srgbClr val="333333"/>
                </a:solidFill>
                <a:latin typeface="Book Antiqua" panose="02040602050305030304" pitchFamily="18" charset="0"/>
                <a:ea typeface="MS Gothic" pitchFamily="2"/>
              </a:rPr>
              <a:t>- Precision muon tracking to maximize exposure </a:t>
            </a:r>
            <a:r>
              <a:rPr lang="en-US" altLang="zh-CN" dirty="0">
                <a:solidFill>
                  <a:srgbClr val="006B6B"/>
                </a:solidFill>
                <a:latin typeface="Book Antiqua" panose="02040602050305030304" pitchFamily="18" charset="0"/>
                <a:ea typeface="MS Gothic" pitchFamily="2"/>
              </a:rPr>
              <a:t>(minimize vetoed volume</a:t>
            </a:r>
            <a:r>
              <a:rPr lang="en-US" altLang="zh-CN" dirty="0" smtClean="0">
                <a:solidFill>
                  <a:srgbClr val="006B6B"/>
                </a:solidFill>
                <a:latin typeface="Book Antiqua" panose="02040602050305030304" pitchFamily="18" charset="0"/>
                <a:ea typeface="MS Gothic" pitchFamily="2"/>
              </a:rPr>
              <a:t>)</a:t>
            </a:r>
            <a:endParaRPr lang="en-US" altLang="zh-CN" dirty="0">
              <a:latin typeface="Book Antiqua" panose="02040602050305030304" pitchFamily="18" charset="0"/>
            </a:endParaRPr>
          </a:p>
          <a:p>
            <a:pPr lvl="0">
              <a:buClr>
                <a:srgbClr val="333333"/>
              </a:buClr>
              <a:buSzPct val="45000"/>
              <a:buFont typeface="StarSymbol"/>
              <a:buChar char="●"/>
            </a:pPr>
            <a:r>
              <a:rPr lang="en-US" altLang="zh-CN" b="1" dirty="0">
                <a:solidFill>
                  <a:srgbClr val="FF0000"/>
                </a:solidFill>
                <a:latin typeface="Book Antiqua" panose="02040602050305030304" pitchFamily="18" charset="0"/>
              </a:rPr>
              <a:t>Energy resolution: ~ 3%/√E</a:t>
            </a:r>
          </a:p>
          <a:p>
            <a:pPr marL="0" lvl="1" indent="91119">
              <a:buNone/>
              <a:tabLst>
                <a:tab pos="0" algn="l"/>
                <a:tab pos="96345" algn="l"/>
                <a:tab pos="503931" algn="l"/>
                <a:tab pos="911518" algn="l"/>
                <a:tab pos="1319105" algn="l"/>
                <a:tab pos="1726692" algn="l"/>
                <a:tab pos="2134279" algn="l"/>
                <a:tab pos="2541866" algn="l"/>
                <a:tab pos="2949451" algn="l"/>
                <a:tab pos="3357039" algn="l"/>
                <a:tab pos="3764625" algn="l"/>
                <a:tab pos="4171886" algn="l"/>
                <a:tab pos="4579473" algn="l"/>
                <a:tab pos="4987060" algn="l"/>
                <a:tab pos="5394647" algn="l"/>
                <a:tab pos="5802233" algn="l"/>
                <a:tab pos="6209820" algn="l"/>
                <a:tab pos="6617406" algn="l"/>
                <a:tab pos="7024994" algn="l"/>
                <a:tab pos="7432581" algn="l"/>
                <a:tab pos="7840168" algn="l"/>
              </a:tabLst>
            </a:pPr>
            <a:r>
              <a:rPr lang="en-US" altLang="zh-CN" dirty="0">
                <a:solidFill>
                  <a:srgbClr val="333333"/>
                </a:solidFill>
                <a:latin typeface="Book Antiqua" panose="02040602050305030304" pitchFamily="18" charset="0"/>
                <a:ea typeface="MS Gothic" pitchFamily="2"/>
              </a:rPr>
              <a:t>- The crucial </a:t>
            </a:r>
            <a:r>
              <a:rPr lang="en-US" altLang="zh-CN" dirty="0" smtClean="0">
                <a:solidFill>
                  <a:srgbClr val="333333"/>
                </a:solidFill>
                <a:latin typeface="Book Antiqua" panose="02040602050305030304" pitchFamily="18" charset="0"/>
                <a:ea typeface="MS Gothic" pitchFamily="2"/>
              </a:rPr>
              <a:t>parameter</a:t>
            </a:r>
            <a:endParaRPr lang="en-US" altLang="zh-CN" dirty="0">
              <a:solidFill>
                <a:srgbClr val="333333"/>
              </a:solidFill>
              <a:latin typeface="Book Antiqua" panose="02040602050305030304" pitchFamily="18" charset="0"/>
              <a:ea typeface="MS Gothic" pitchFamily="2"/>
            </a:endParaRPr>
          </a:p>
          <a:p>
            <a:pPr lvl="0">
              <a:buClr>
                <a:srgbClr val="333333"/>
              </a:buClr>
              <a:buSzPct val="45000"/>
              <a:buFont typeface="StarSymbol"/>
              <a:buChar char="●"/>
            </a:pPr>
            <a:r>
              <a:rPr lang="en-US" altLang="zh-CN" b="1" dirty="0">
                <a:solidFill>
                  <a:srgbClr val="FF0000"/>
                </a:solidFill>
                <a:latin typeface="Book Antiqua" panose="02040602050305030304" pitchFamily="18" charset="0"/>
              </a:rPr>
              <a:t>Energy scale uncertainty: &lt; 1%</a:t>
            </a:r>
          </a:p>
          <a:p>
            <a:pPr marL="0" lvl="1" indent="91119">
              <a:buNone/>
              <a:tabLst>
                <a:tab pos="0" algn="l"/>
                <a:tab pos="96345" algn="l"/>
                <a:tab pos="503931" algn="l"/>
                <a:tab pos="911518" algn="l"/>
                <a:tab pos="1319105" algn="l"/>
                <a:tab pos="1726692" algn="l"/>
                <a:tab pos="2134279" algn="l"/>
                <a:tab pos="2541866" algn="l"/>
                <a:tab pos="2949451" algn="l"/>
                <a:tab pos="3357039" algn="l"/>
                <a:tab pos="3764625" algn="l"/>
                <a:tab pos="4171886" algn="l"/>
                <a:tab pos="4579473" algn="l"/>
                <a:tab pos="4987060" algn="l"/>
                <a:tab pos="5394647" algn="l"/>
                <a:tab pos="5802233" algn="l"/>
                <a:tab pos="6209820" algn="l"/>
                <a:tab pos="6617406" algn="l"/>
                <a:tab pos="7024994" algn="l"/>
                <a:tab pos="7432581" algn="l"/>
                <a:tab pos="7840168" algn="l"/>
              </a:tabLst>
            </a:pPr>
            <a:r>
              <a:rPr lang="en-US" altLang="zh-CN" dirty="0">
                <a:solidFill>
                  <a:srgbClr val="333333"/>
                </a:solidFill>
                <a:latin typeface="Book Antiqua" panose="02040602050305030304" pitchFamily="18" charset="0"/>
                <a:ea typeface="MS Gothic" pitchFamily="2"/>
              </a:rPr>
              <a:t>- Large uncertainties could lead to wrong </a:t>
            </a:r>
            <a:r>
              <a:rPr lang="en-US" altLang="zh-CN" dirty="0" smtClean="0">
                <a:solidFill>
                  <a:srgbClr val="333333"/>
                </a:solidFill>
                <a:latin typeface="Book Antiqua" panose="02040602050305030304" pitchFamily="18" charset="0"/>
                <a:ea typeface="MS Gothic" pitchFamily="2"/>
              </a:rPr>
              <a:t>answer</a:t>
            </a:r>
            <a:endParaRPr lang="en-US" altLang="zh-CN" dirty="0">
              <a:solidFill>
                <a:srgbClr val="333333"/>
              </a:solidFill>
              <a:latin typeface="Book Antiqua" panose="02040602050305030304" pitchFamily="18" charset="0"/>
              <a:ea typeface="MS Gothic" pitchFamily="2"/>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631" y="1243307"/>
            <a:ext cx="10415685" cy="1144719"/>
          </a:xfrm>
          <a:prstGeom prst="rect">
            <a:avLst/>
          </a:prstGeom>
        </p:spPr>
      </p:pic>
      <p:sp>
        <p:nvSpPr>
          <p:cNvPr id="4" name="矩形 3"/>
          <p:cNvSpPr/>
          <p:nvPr/>
        </p:nvSpPr>
        <p:spPr>
          <a:xfrm>
            <a:off x="0" y="6326594"/>
            <a:ext cx="4923143" cy="369332"/>
          </a:xfrm>
          <a:prstGeom prst="rect">
            <a:avLst/>
          </a:prstGeom>
        </p:spPr>
        <p:txBody>
          <a:bodyPr wrap="square">
            <a:spAutoFit/>
          </a:bodyPr>
          <a:lstStyle/>
          <a:p>
            <a:r>
              <a:rPr lang="en-US" altLang="zh-CN" i="1" dirty="0">
                <a:latin typeface="Book Antiqua" panose="02040602050305030304" pitchFamily="18" charset="0"/>
                <a:cs typeface="Times New Roman" panose="02020603050405020304" pitchFamily="18" charset="0"/>
              </a:rPr>
              <a:t>JUNO Collaboration</a:t>
            </a:r>
            <a:r>
              <a:rPr lang="en-US" altLang="zh-CN" i="1" dirty="0" smtClean="0">
                <a:latin typeface="Book Antiqua" panose="02040602050305030304" pitchFamily="18" charset="0"/>
                <a:cs typeface="Times New Roman" panose="02020603050405020304" pitchFamily="18" charset="0"/>
              </a:rPr>
              <a:t>, </a:t>
            </a:r>
            <a:r>
              <a:rPr lang="zh-CN" altLang="en-US" i="1" dirty="0" smtClean="0">
                <a:latin typeface="Book Antiqua" panose="02040602050305030304" pitchFamily="18" charset="0"/>
                <a:cs typeface="Times New Roman" panose="02020603050405020304" pitchFamily="18" charset="0"/>
              </a:rPr>
              <a:t>J</a:t>
            </a:r>
            <a:r>
              <a:rPr lang="zh-CN" altLang="en-US" i="1" dirty="0">
                <a:latin typeface="Book Antiqua" panose="02040602050305030304" pitchFamily="18" charset="0"/>
                <a:cs typeface="Times New Roman" panose="02020603050405020304" pitchFamily="18" charset="0"/>
              </a:rPr>
              <a:t>. Phys. G 43, 030401 (2016)</a:t>
            </a:r>
          </a:p>
        </p:txBody>
      </p:sp>
      <p:pic>
        <p:nvPicPr>
          <p:cNvPr id="10" name="Picture 2"/>
          <p:cNvPicPr>
            <a:picLocks noChangeAspect="1"/>
          </p:cNvPicPr>
          <p:nvPr/>
        </p:nvPicPr>
        <p:blipFill>
          <a:blip r:embed="rId4">
            <a:alphaModFix/>
            <a:extLst>
              <a:ext uri="{BEBA8EAE-BF5A-486C-A8C5-ECC9F3942E4B}">
                <a14:imgProps xmlns:a14="http://schemas.microsoft.com/office/drawing/2010/main">
                  <a14:imgLayer r:embed="rId5">
                    <a14:imgEffect>
                      <a14:brightnessContrast contrast="-20000"/>
                    </a14:imgEffect>
                  </a14:imgLayer>
                </a14:imgProps>
              </a:ext>
            </a:extLst>
          </a:blip>
          <a:srcRect/>
          <a:stretch>
            <a:fillRect/>
          </a:stretch>
        </p:blipFill>
        <p:spPr>
          <a:xfrm>
            <a:off x="8120445" y="61034"/>
            <a:ext cx="3638160" cy="1190159"/>
          </a:xfrm>
          <a:prstGeom prst="rect">
            <a:avLst/>
          </a:prstGeom>
          <a:solidFill>
            <a:srgbClr val="FFCCCC"/>
          </a:solidFill>
          <a:ln w="28440">
            <a:solidFill>
              <a:srgbClr val="FF0000"/>
            </a:solidFill>
            <a:prstDash val="solid"/>
          </a:ln>
        </p:spPr>
      </p:pic>
      <p:sp>
        <p:nvSpPr>
          <p:cNvPr id="3" name="灯片编号占位符 2"/>
          <p:cNvSpPr>
            <a:spLocks noGrp="1"/>
          </p:cNvSpPr>
          <p:nvPr>
            <p:ph type="sldNum" sz="quarter" idx="12"/>
          </p:nvPr>
        </p:nvSpPr>
        <p:spPr/>
        <p:txBody>
          <a:bodyPr/>
          <a:lstStyle/>
          <a:p>
            <a:fld id="{E3E6B2B1-2FB7-49E7-80AD-425DC1BBC35C}" type="slidenum">
              <a:rPr lang="zh-CN" altLang="en-US" smtClean="0">
                <a:latin typeface="Book Antiqua" panose="02040602050305030304" pitchFamily="18" charset="0"/>
              </a:rPr>
              <a:t>6</a:t>
            </a:fld>
            <a:endParaRPr lang="zh-CN" altLang="en-US">
              <a:latin typeface="Book Antiqua" panose="02040602050305030304" pitchFamily="18" charset="0"/>
            </a:endParaRPr>
          </a:p>
        </p:txBody>
      </p:sp>
    </p:spTree>
    <p:extLst>
      <p:ext uri="{BB962C8B-B14F-4D97-AF65-F5344CB8AC3E}">
        <p14:creationId xmlns:p14="http://schemas.microsoft.com/office/powerpoint/2010/main" val="2648655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占位符 10"/>
          <p:cNvSpPr txBox="1">
            <a:spLocks/>
          </p:cNvSpPr>
          <p:nvPr/>
        </p:nvSpPr>
        <p:spPr>
          <a:xfrm>
            <a:off x="514471" y="1017349"/>
            <a:ext cx="5250471" cy="570412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33333"/>
              </a:buClr>
              <a:buSzPct val="45000"/>
              <a:buFont typeface="StarSymbol"/>
              <a:buChar char="●"/>
            </a:pPr>
            <a:r>
              <a:rPr lang="en-US" sz="2000" b="1" dirty="0">
                <a:solidFill>
                  <a:srgbClr val="FF0000"/>
                </a:solidFill>
                <a:latin typeface="Book Antiqua" panose="02040602050305030304" pitchFamily="18" charset="0"/>
                <a:cs typeface="Times New Roman" panose="02020603050405020304" pitchFamily="18" charset="0"/>
              </a:rPr>
              <a:t>Central detector</a:t>
            </a:r>
          </a:p>
          <a:p>
            <a:pPr marL="0" lvl="1" indent="100440">
              <a:lnSpc>
                <a:spcPct val="100000"/>
              </a:lnSpc>
              <a:spcBef>
                <a:spcPts val="600"/>
              </a:spcBef>
              <a:buFont typeface="Arial" panose="020B0604020202020204" pitchFamily="34" charset="0"/>
              <a:buNone/>
              <a:tabLst>
                <a:tab pos="0" algn="l"/>
                <a:tab pos="106200" algn="l"/>
                <a:tab pos="555480" algn="l"/>
                <a:tab pos="1004760" algn="l"/>
                <a:tab pos="1454040" algn="l"/>
                <a:tab pos="1903320" algn="l"/>
                <a:tab pos="2352600" algn="l"/>
                <a:tab pos="2801880" algn="l"/>
                <a:tab pos="3251159" algn="l"/>
                <a:tab pos="3700440" algn="l"/>
                <a:tab pos="4149719" algn="l"/>
                <a:tab pos="4598640" algn="l"/>
                <a:tab pos="5047920" algn="l"/>
                <a:tab pos="5497200" algn="l"/>
                <a:tab pos="5946480" algn="l"/>
                <a:tab pos="6395759" algn="l"/>
                <a:tab pos="6845040" algn="l"/>
                <a:tab pos="7294319" algn="l"/>
                <a:tab pos="7743600" algn="l"/>
                <a:tab pos="8192880" algn="l"/>
                <a:tab pos="8642160" algn="l"/>
              </a:tabLst>
            </a:pPr>
            <a:r>
              <a:rPr lang="en-US" sz="1800" dirty="0">
                <a:latin typeface="Book Antiqua" panose="02040602050305030304" pitchFamily="18" charset="0"/>
                <a:cs typeface="Times New Roman" panose="02020603050405020304" pitchFamily="18" charset="0"/>
              </a:rPr>
              <a:t>- Acrylic sphere </a:t>
            </a:r>
            <a:r>
              <a:rPr lang="en-US" sz="1800" dirty="0" smtClean="0">
                <a:latin typeface="Book Antiqua" panose="02040602050305030304" pitchFamily="18" charset="0"/>
                <a:cs typeface="Times New Roman" panose="02020603050405020304" pitchFamily="18" charset="0"/>
              </a:rPr>
              <a:t>liquid </a:t>
            </a:r>
            <a:r>
              <a:rPr lang="en-US" sz="1800" dirty="0">
                <a:latin typeface="Book Antiqua" panose="02040602050305030304" pitchFamily="18" charset="0"/>
                <a:cs typeface="Times New Roman" panose="02020603050405020304" pitchFamily="18" charset="0"/>
              </a:rPr>
              <a:t>scintillator</a:t>
            </a:r>
          </a:p>
          <a:p>
            <a:pPr marL="0" lvl="1" indent="100440">
              <a:lnSpc>
                <a:spcPct val="100000"/>
              </a:lnSpc>
              <a:spcBef>
                <a:spcPts val="600"/>
              </a:spcBef>
              <a:buFont typeface="Arial" panose="020B0604020202020204" pitchFamily="34" charset="0"/>
              <a:buNone/>
              <a:tabLst>
                <a:tab pos="0" algn="l"/>
                <a:tab pos="106200" algn="l"/>
                <a:tab pos="555480" algn="l"/>
                <a:tab pos="1004760" algn="l"/>
                <a:tab pos="1454040" algn="l"/>
                <a:tab pos="1903320" algn="l"/>
                <a:tab pos="2352600" algn="l"/>
                <a:tab pos="2801880" algn="l"/>
                <a:tab pos="3251159" algn="l"/>
                <a:tab pos="3700440" algn="l"/>
                <a:tab pos="4149719" algn="l"/>
                <a:tab pos="4598640" algn="l"/>
                <a:tab pos="5047920" algn="l"/>
                <a:tab pos="5497200" algn="l"/>
                <a:tab pos="5946480" algn="l"/>
                <a:tab pos="6395759" algn="l"/>
                <a:tab pos="6845040" algn="l"/>
                <a:tab pos="7294319" algn="l"/>
                <a:tab pos="7743600" algn="l"/>
                <a:tab pos="8192880" algn="l"/>
                <a:tab pos="8642160" algn="l"/>
              </a:tabLst>
            </a:pPr>
            <a:r>
              <a:rPr lang="en-US" sz="1800" dirty="0">
                <a:latin typeface="Book Antiqua" panose="02040602050305030304" pitchFamily="18" charset="0"/>
                <a:cs typeface="Times New Roman" panose="02020603050405020304" pitchFamily="18" charset="0"/>
              </a:rPr>
              <a:t>- PMTs in water buffer</a:t>
            </a:r>
          </a:p>
          <a:p>
            <a:pPr marL="0" lvl="1" indent="100440">
              <a:lnSpc>
                <a:spcPct val="100000"/>
              </a:lnSpc>
              <a:spcBef>
                <a:spcPts val="600"/>
              </a:spcBef>
              <a:buFont typeface="Arial" panose="020B0604020202020204" pitchFamily="34" charset="0"/>
              <a:buNone/>
              <a:tabLst>
                <a:tab pos="0" algn="l"/>
                <a:tab pos="106200" algn="l"/>
                <a:tab pos="555480" algn="l"/>
                <a:tab pos="1004760" algn="l"/>
                <a:tab pos="1454040" algn="l"/>
                <a:tab pos="1903320" algn="l"/>
                <a:tab pos="2352600" algn="l"/>
                <a:tab pos="2801880" algn="l"/>
                <a:tab pos="3251159" algn="l"/>
                <a:tab pos="3700440" algn="l"/>
                <a:tab pos="4149719" algn="l"/>
                <a:tab pos="4598640" algn="l"/>
                <a:tab pos="5047920" algn="l"/>
                <a:tab pos="5497200" algn="l"/>
                <a:tab pos="5946480" algn="l"/>
                <a:tab pos="6395759" algn="l"/>
                <a:tab pos="6845040" algn="l"/>
                <a:tab pos="7294319" algn="l"/>
                <a:tab pos="7743600" algn="l"/>
                <a:tab pos="8192880" algn="l"/>
                <a:tab pos="8642160" algn="l"/>
              </a:tabLst>
            </a:pPr>
            <a:r>
              <a:rPr lang="en-US" sz="1800" dirty="0">
                <a:latin typeface="Book Antiqua" panose="02040602050305030304" pitchFamily="18" charset="0"/>
                <a:cs typeface="Times New Roman" panose="02020603050405020304" pitchFamily="18" charset="0"/>
              </a:rPr>
              <a:t>- </a:t>
            </a:r>
            <a:r>
              <a:rPr lang="en-US" sz="1800" dirty="0" smtClean="0">
                <a:latin typeface="Book Antiqua" panose="02040602050305030304" pitchFamily="18" charset="0"/>
                <a:cs typeface="Times New Roman" panose="02020603050405020304" pitchFamily="18" charset="0"/>
              </a:rPr>
              <a:t>7</a:t>
            </a:r>
            <a:r>
              <a:rPr lang="en-US" altLang="zh-CN" sz="1800" dirty="0" smtClean="0">
                <a:latin typeface="Book Antiqua" panose="02040602050305030304" pitchFamily="18" charset="0"/>
                <a:cs typeface="Times New Roman" panose="02020603050405020304" pitchFamily="18" charset="0"/>
              </a:rPr>
              <a:t>5</a:t>
            </a:r>
            <a:r>
              <a:rPr lang="en-US" sz="1800" dirty="0" smtClean="0">
                <a:latin typeface="Book Antiqua" panose="02040602050305030304" pitchFamily="18" charset="0"/>
                <a:cs typeface="Times New Roman" panose="02020603050405020304" pitchFamily="18" charset="0"/>
              </a:rPr>
              <a:t>% </a:t>
            </a:r>
            <a:r>
              <a:rPr lang="en-US" sz="1800" dirty="0">
                <a:latin typeface="Book Antiqua" panose="02040602050305030304" pitchFamily="18" charset="0"/>
                <a:cs typeface="Times New Roman" panose="02020603050405020304" pitchFamily="18" charset="0"/>
              </a:rPr>
              <a:t>PMT coverage</a:t>
            </a:r>
          </a:p>
          <a:p>
            <a:pPr>
              <a:buClr>
                <a:srgbClr val="333333"/>
              </a:buClr>
              <a:buSzPct val="45000"/>
              <a:buFont typeface="StarSymbol"/>
              <a:buChar char="●"/>
            </a:pPr>
            <a:r>
              <a:rPr lang="en-US" sz="2000" b="1" dirty="0">
                <a:solidFill>
                  <a:srgbClr val="FF0000"/>
                </a:solidFill>
                <a:latin typeface="Book Antiqua" panose="02040602050305030304" pitchFamily="18" charset="0"/>
                <a:cs typeface="Times New Roman" panose="02020603050405020304" pitchFamily="18" charset="0"/>
              </a:rPr>
              <a:t>Water Cherenkov muon veto</a:t>
            </a:r>
          </a:p>
          <a:p>
            <a:pPr marL="0" lvl="1" indent="100440">
              <a:lnSpc>
                <a:spcPct val="100000"/>
              </a:lnSpc>
              <a:spcBef>
                <a:spcPts val="200"/>
              </a:spcBef>
              <a:buFont typeface="Arial" panose="020B0604020202020204" pitchFamily="34" charset="0"/>
              <a:buNone/>
              <a:tabLst>
                <a:tab pos="0" algn="l"/>
                <a:tab pos="106200" algn="l"/>
                <a:tab pos="555480" algn="l"/>
                <a:tab pos="1004760" algn="l"/>
                <a:tab pos="1454040" algn="l"/>
                <a:tab pos="1903320" algn="l"/>
                <a:tab pos="2352600" algn="l"/>
                <a:tab pos="2801880" algn="l"/>
                <a:tab pos="3251159" algn="l"/>
                <a:tab pos="3700440" algn="l"/>
                <a:tab pos="4149719" algn="l"/>
                <a:tab pos="4598640" algn="l"/>
                <a:tab pos="5047920" algn="l"/>
                <a:tab pos="5497200" algn="l"/>
                <a:tab pos="5946480" algn="l"/>
                <a:tab pos="6395759" algn="l"/>
                <a:tab pos="6845040" algn="l"/>
                <a:tab pos="7294319" algn="l"/>
                <a:tab pos="7743600" algn="l"/>
                <a:tab pos="8192880" algn="l"/>
                <a:tab pos="8642160" algn="l"/>
              </a:tabLst>
            </a:pPr>
            <a:r>
              <a:rPr lang="en-US" sz="1800" dirty="0">
                <a:latin typeface="Book Antiqua" panose="02040602050305030304" pitchFamily="18" charset="0"/>
                <a:cs typeface="Times New Roman" panose="02020603050405020304" pitchFamily="18" charset="0"/>
              </a:rPr>
              <a:t>- </a:t>
            </a:r>
            <a:r>
              <a:rPr lang="en-US" sz="1800" dirty="0" smtClean="0">
                <a:latin typeface="Book Antiqua" panose="02040602050305030304" pitchFamily="18" charset="0"/>
                <a:cs typeface="Times New Roman" panose="02020603050405020304" pitchFamily="18" charset="0"/>
              </a:rPr>
              <a:t>2400 </a:t>
            </a:r>
            <a:r>
              <a:rPr lang="en-US" sz="1800" dirty="0">
                <a:latin typeface="Book Antiqua" panose="02040602050305030304" pitchFamily="18" charset="0"/>
                <a:cs typeface="Times New Roman" panose="02020603050405020304" pitchFamily="18" charset="0"/>
              </a:rPr>
              <a:t>20” PMTs</a:t>
            </a:r>
          </a:p>
          <a:p>
            <a:pPr marL="0" lvl="1" indent="100440">
              <a:lnSpc>
                <a:spcPct val="100000"/>
              </a:lnSpc>
              <a:spcBef>
                <a:spcPts val="200"/>
              </a:spcBef>
              <a:buFont typeface="Arial" panose="020B0604020202020204" pitchFamily="34" charset="0"/>
              <a:buNone/>
              <a:tabLst>
                <a:tab pos="0" algn="l"/>
                <a:tab pos="106200" algn="l"/>
                <a:tab pos="555480" algn="l"/>
                <a:tab pos="1004760" algn="l"/>
                <a:tab pos="1454040" algn="l"/>
                <a:tab pos="1903320" algn="l"/>
                <a:tab pos="2352600" algn="l"/>
                <a:tab pos="2801880" algn="l"/>
                <a:tab pos="3251159" algn="l"/>
                <a:tab pos="3700440" algn="l"/>
                <a:tab pos="4149719" algn="l"/>
                <a:tab pos="4598640" algn="l"/>
                <a:tab pos="5047920" algn="l"/>
                <a:tab pos="5497200" algn="l"/>
                <a:tab pos="5946480" algn="l"/>
                <a:tab pos="6395759" algn="l"/>
                <a:tab pos="6845040" algn="l"/>
                <a:tab pos="7294319" algn="l"/>
                <a:tab pos="7743600" algn="l"/>
                <a:tab pos="8192880" algn="l"/>
                <a:tab pos="8642160" algn="l"/>
              </a:tabLst>
            </a:pPr>
            <a:r>
              <a:rPr lang="en-US" sz="1800" dirty="0">
                <a:latin typeface="Book Antiqua" panose="02040602050305030304" pitchFamily="18" charset="0"/>
                <a:cs typeface="Times New Roman" panose="02020603050405020304" pitchFamily="18" charset="0"/>
              </a:rPr>
              <a:t>- 35 </a:t>
            </a:r>
            <a:r>
              <a:rPr lang="en-US" sz="1800" dirty="0" err="1">
                <a:latin typeface="Book Antiqua" panose="02040602050305030304" pitchFamily="18" charset="0"/>
                <a:cs typeface="Times New Roman" panose="02020603050405020304" pitchFamily="18" charset="0"/>
              </a:rPr>
              <a:t>ktons</a:t>
            </a:r>
            <a:r>
              <a:rPr lang="en-US" sz="1800" dirty="0">
                <a:latin typeface="Book Antiqua" panose="02040602050305030304" pitchFamily="18" charset="0"/>
                <a:cs typeface="Times New Roman" panose="02020603050405020304" pitchFamily="18" charset="0"/>
              </a:rPr>
              <a:t> ultra-pure water</a:t>
            </a:r>
          </a:p>
          <a:p>
            <a:pPr marL="0" lvl="1" indent="100440">
              <a:lnSpc>
                <a:spcPct val="100000"/>
              </a:lnSpc>
              <a:spcBef>
                <a:spcPts val="200"/>
              </a:spcBef>
              <a:buFont typeface="Arial" panose="020B0604020202020204" pitchFamily="34" charset="0"/>
              <a:buNone/>
              <a:tabLst>
                <a:tab pos="0" algn="l"/>
                <a:tab pos="106200" algn="l"/>
                <a:tab pos="555480" algn="l"/>
                <a:tab pos="1004760" algn="l"/>
                <a:tab pos="1454040" algn="l"/>
                <a:tab pos="1903320" algn="l"/>
                <a:tab pos="2352600" algn="l"/>
                <a:tab pos="2801880" algn="l"/>
                <a:tab pos="3251159" algn="l"/>
                <a:tab pos="3700440" algn="l"/>
                <a:tab pos="4149719" algn="l"/>
                <a:tab pos="4598640" algn="l"/>
                <a:tab pos="5047920" algn="l"/>
                <a:tab pos="5497200" algn="l"/>
                <a:tab pos="5946480" algn="l"/>
                <a:tab pos="6395759" algn="l"/>
                <a:tab pos="6845040" algn="l"/>
                <a:tab pos="7294319" algn="l"/>
                <a:tab pos="7743600" algn="l"/>
                <a:tab pos="8192880" algn="l"/>
                <a:tab pos="8642160" algn="l"/>
              </a:tabLst>
            </a:pPr>
            <a:r>
              <a:rPr lang="en-US" sz="1800" dirty="0">
                <a:latin typeface="Book Antiqua" panose="02040602050305030304" pitchFamily="18" charset="0"/>
                <a:cs typeface="Times New Roman" panose="02020603050405020304" pitchFamily="18" charset="0"/>
              </a:rPr>
              <a:t>- Efficiency &gt; 95%</a:t>
            </a:r>
          </a:p>
          <a:p>
            <a:pPr marL="0" lvl="1" indent="100440">
              <a:lnSpc>
                <a:spcPct val="100000"/>
              </a:lnSpc>
              <a:spcBef>
                <a:spcPts val="200"/>
              </a:spcBef>
              <a:buFont typeface="Arial" panose="020B0604020202020204" pitchFamily="34" charset="0"/>
              <a:buNone/>
              <a:tabLst>
                <a:tab pos="0" algn="l"/>
                <a:tab pos="106200" algn="l"/>
                <a:tab pos="555480" algn="l"/>
                <a:tab pos="1004760" algn="l"/>
                <a:tab pos="1454040" algn="l"/>
                <a:tab pos="1903320" algn="l"/>
                <a:tab pos="2352600" algn="l"/>
                <a:tab pos="2801880" algn="l"/>
                <a:tab pos="3251159" algn="l"/>
                <a:tab pos="3700440" algn="l"/>
                <a:tab pos="4149719" algn="l"/>
                <a:tab pos="4598640" algn="l"/>
                <a:tab pos="5047920" algn="l"/>
                <a:tab pos="5497200" algn="l"/>
                <a:tab pos="5946480" algn="l"/>
                <a:tab pos="6395759" algn="l"/>
                <a:tab pos="6845040" algn="l"/>
                <a:tab pos="7294319" algn="l"/>
                <a:tab pos="7743600" algn="l"/>
                <a:tab pos="8192880" algn="l"/>
                <a:tab pos="8642160" algn="l"/>
              </a:tabLst>
            </a:pPr>
            <a:r>
              <a:rPr lang="en-US" sz="1800" dirty="0">
                <a:latin typeface="Book Antiqua" panose="02040602050305030304" pitchFamily="18" charset="0"/>
                <a:cs typeface="Times New Roman" panose="02020603050405020304" pitchFamily="18" charset="0"/>
              </a:rPr>
              <a:t>- Radon control → less than 0.2 </a:t>
            </a:r>
            <a:r>
              <a:rPr lang="en-US" sz="1800" dirty="0" err="1">
                <a:latin typeface="Book Antiqua" panose="02040602050305030304" pitchFamily="18" charset="0"/>
                <a:cs typeface="Times New Roman" panose="02020603050405020304" pitchFamily="18" charset="0"/>
              </a:rPr>
              <a:t>Bq</a:t>
            </a:r>
            <a:r>
              <a:rPr lang="en-US" sz="1800" dirty="0">
                <a:latin typeface="Book Antiqua" panose="02040602050305030304" pitchFamily="18" charset="0"/>
                <a:cs typeface="Times New Roman" panose="02020603050405020304" pitchFamily="18" charset="0"/>
              </a:rPr>
              <a:t>/m</a:t>
            </a:r>
            <a:r>
              <a:rPr lang="en-US" sz="1800" baseline="30000" dirty="0">
                <a:latin typeface="Book Antiqua" panose="02040602050305030304" pitchFamily="18" charset="0"/>
                <a:cs typeface="Times New Roman" panose="02020603050405020304" pitchFamily="18" charset="0"/>
              </a:rPr>
              <a:t>3</a:t>
            </a:r>
          </a:p>
          <a:p>
            <a:pPr>
              <a:buClr>
                <a:srgbClr val="333333"/>
              </a:buClr>
              <a:buSzPct val="45000"/>
              <a:buFont typeface="StarSymbol"/>
              <a:buChar char="●"/>
            </a:pPr>
            <a:r>
              <a:rPr lang="en-US" sz="2000" b="1" dirty="0">
                <a:solidFill>
                  <a:srgbClr val="FF0000"/>
                </a:solidFill>
                <a:latin typeface="Book Antiqua" panose="02040602050305030304" pitchFamily="18" charset="0"/>
                <a:cs typeface="Times New Roman" panose="02020603050405020304" pitchFamily="18" charset="0"/>
              </a:rPr>
              <a:t>Compensation coils</a:t>
            </a:r>
          </a:p>
          <a:p>
            <a:pPr marL="0" lvl="1" indent="100440">
              <a:lnSpc>
                <a:spcPct val="100000"/>
              </a:lnSpc>
              <a:spcBef>
                <a:spcPts val="600"/>
              </a:spcBef>
              <a:buNone/>
              <a:tabLst>
                <a:tab pos="0" algn="l"/>
                <a:tab pos="106200" algn="l"/>
                <a:tab pos="555480" algn="l"/>
                <a:tab pos="1004760" algn="l"/>
                <a:tab pos="1454040" algn="l"/>
                <a:tab pos="1903320" algn="l"/>
                <a:tab pos="2352600" algn="l"/>
                <a:tab pos="2801880" algn="l"/>
                <a:tab pos="3251159" algn="l"/>
                <a:tab pos="3700440" algn="l"/>
                <a:tab pos="4149719" algn="l"/>
                <a:tab pos="4598640" algn="l"/>
                <a:tab pos="5047920" algn="l"/>
                <a:tab pos="5497200" algn="l"/>
                <a:tab pos="5946480" algn="l"/>
                <a:tab pos="6395759" algn="l"/>
                <a:tab pos="6845040" algn="l"/>
                <a:tab pos="7294319" algn="l"/>
                <a:tab pos="7743600" algn="l"/>
                <a:tab pos="8192880" algn="l"/>
                <a:tab pos="8642160" algn="l"/>
              </a:tabLst>
            </a:pPr>
            <a:r>
              <a:rPr lang="en-US" sz="1800" dirty="0">
                <a:latin typeface="Book Antiqua" panose="02040602050305030304" pitchFamily="18" charset="0"/>
                <a:cs typeface="Times New Roman" panose="02020603050405020304" pitchFamily="18" charset="0"/>
              </a:rPr>
              <a:t>- Earth magnetic field &lt;10%</a:t>
            </a:r>
          </a:p>
          <a:p>
            <a:pPr marL="0" lvl="1" indent="100440">
              <a:lnSpc>
                <a:spcPct val="100000"/>
              </a:lnSpc>
              <a:spcBef>
                <a:spcPts val="600"/>
              </a:spcBef>
              <a:buNone/>
              <a:tabLst>
                <a:tab pos="0" algn="l"/>
                <a:tab pos="106200" algn="l"/>
                <a:tab pos="555480" algn="l"/>
                <a:tab pos="1004760" algn="l"/>
                <a:tab pos="1454040" algn="l"/>
                <a:tab pos="1903320" algn="l"/>
                <a:tab pos="2352600" algn="l"/>
                <a:tab pos="2801880" algn="l"/>
                <a:tab pos="3251159" algn="l"/>
                <a:tab pos="3700440" algn="l"/>
                <a:tab pos="4149719" algn="l"/>
                <a:tab pos="4598640" algn="l"/>
                <a:tab pos="5047920" algn="l"/>
                <a:tab pos="5497200" algn="l"/>
                <a:tab pos="5946480" algn="l"/>
                <a:tab pos="6395759" algn="l"/>
                <a:tab pos="6845040" algn="l"/>
                <a:tab pos="7294319" algn="l"/>
                <a:tab pos="7743600" algn="l"/>
                <a:tab pos="8192880" algn="l"/>
                <a:tab pos="8642160" algn="l"/>
              </a:tabLst>
            </a:pPr>
            <a:r>
              <a:rPr lang="en-US" sz="1800" dirty="0">
                <a:latin typeface="Book Antiqua" panose="02040602050305030304" pitchFamily="18" charset="0"/>
                <a:cs typeface="Times New Roman" panose="02020603050405020304" pitchFamily="18" charset="0"/>
              </a:rPr>
              <a:t>- Necessary for 20” PMTs</a:t>
            </a:r>
          </a:p>
          <a:p>
            <a:pPr>
              <a:buClr>
                <a:srgbClr val="333333"/>
              </a:buClr>
              <a:buSzPct val="45000"/>
              <a:buFont typeface="StarSymbol"/>
              <a:buChar char="●"/>
            </a:pPr>
            <a:r>
              <a:rPr lang="en-US" sz="2000" b="1" dirty="0">
                <a:solidFill>
                  <a:srgbClr val="FF0000"/>
                </a:solidFill>
                <a:latin typeface="Book Antiqua" panose="02040602050305030304" pitchFamily="18" charset="0"/>
                <a:cs typeface="Times New Roman" panose="02020603050405020304" pitchFamily="18" charset="0"/>
              </a:rPr>
              <a:t>Top tracker</a:t>
            </a:r>
          </a:p>
          <a:p>
            <a:pPr marL="0" lvl="1" indent="100440">
              <a:lnSpc>
                <a:spcPct val="100000"/>
              </a:lnSpc>
              <a:spcBef>
                <a:spcPts val="600"/>
              </a:spcBef>
              <a:buNone/>
              <a:tabLst>
                <a:tab pos="0" algn="l"/>
                <a:tab pos="106200" algn="l"/>
                <a:tab pos="555480" algn="l"/>
                <a:tab pos="1004760" algn="l"/>
                <a:tab pos="1454040" algn="l"/>
                <a:tab pos="1903320" algn="l"/>
                <a:tab pos="2352600" algn="l"/>
                <a:tab pos="2801880" algn="l"/>
                <a:tab pos="3251159" algn="l"/>
                <a:tab pos="3700440" algn="l"/>
                <a:tab pos="4149719" algn="l"/>
                <a:tab pos="4598640" algn="l"/>
                <a:tab pos="5047920" algn="l"/>
                <a:tab pos="5497200" algn="l"/>
                <a:tab pos="5946480" algn="l"/>
                <a:tab pos="6395759" algn="l"/>
                <a:tab pos="6845040" algn="l"/>
                <a:tab pos="7294319" algn="l"/>
                <a:tab pos="7743600" algn="l"/>
                <a:tab pos="8192880" algn="l"/>
                <a:tab pos="8642160" algn="l"/>
              </a:tabLst>
            </a:pPr>
            <a:r>
              <a:rPr lang="en-US" sz="1800" dirty="0">
                <a:latin typeface="Book Antiqua" panose="02040602050305030304" pitchFamily="18" charset="0"/>
                <a:cs typeface="Times New Roman" panose="02020603050405020304" pitchFamily="18" charset="0"/>
              </a:rPr>
              <a:t>- Precision muon tracking</a:t>
            </a:r>
          </a:p>
          <a:p>
            <a:pPr marL="0" lvl="1" indent="100440">
              <a:lnSpc>
                <a:spcPct val="100000"/>
              </a:lnSpc>
              <a:spcBef>
                <a:spcPts val="600"/>
              </a:spcBef>
              <a:buNone/>
              <a:tabLst>
                <a:tab pos="0" algn="l"/>
                <a:tab pos="106200" algn="l"/>
                <a:tab pos="555480" algn="l"/>
                <a:tab pos="1004760" algn="l"/>
                <a:tab pos="1454040" algn="l"/>
                <a:tab pos="1903320" algn="l"/>
                <a:tab pos="2352600" algn="l"/>
                <a:tab pos="2801880" algn="l"/>
                <a:tab pos="3251159" algn="l"/>
                <a:tab pos="3700440" algn="l"/>
                <a:tab pos="4149719" algn="l"/>
                <a:tab pos="4598640" algn="l"/>
                <a:tab pos="5047920" algn="l"/>
                <a:tab pos="5497200" algn="l"/>
                <a:tab pos="5946480" algn="l"/>
                <a:tab pos="6395759" algn="l"/>
                <a:tab pos="6845040" algn="l"/>
                <a:tab pos="7294319" algn="l"/>
                <a:tab pos="7743600" algn="l"/>
                <a:tab pos="8192880" algn="l"/>
                <a:tab pos="8642160" algn="l"/>
              </a:tabLst>
            </a:pPr>
            <a:r>
              <a:rPr lang="en-US" sz="1800" dirty="0">
                <a:latin typeface="Book Antiqua" panose="02040602050305030304" pitchFamily="18" charset="0"/>
                <a:cs typeface="Times New Roman" panose="02020603050405020304" pitchFamily="18" charset="0"/>
              </a:rPr>
              <a:t>- 3 plastic scintillator layers</a:t>
            </a:r>
          </a:p>
          <a:p>
            <a:pPr marL="0" lvl="1" indent="100440">
              <a:lnSpc>
                <a:spcPct val="100000"/>
              </a:lnSpc>
              <a:spcBef>
                <a:spcPts val="600"/>
              </a:spcBef>
              <a:buNone/>
              <a:tabLst>
                <a:tab pos="0" algn="l"/>
                <a:tab pos="106200" algn="l"/>
                <a:tab pos="555480" algn="l"/>
                <a:tab pos="1004760" algn="l"/>
                <a:tab pos="1454040" algn="l"/>
                <a:tab pos="1903320" algn="l"/>
                <a:tab pos="2352600" algn="l"/>
                <a:tab pos="2801880" algn="l"/>
                <a:tab pos="3251159" algn="l"/>
                <a:tab pos="3700440" algn="l"/>
                <a:tab pos="4149719" algn="l"/>
                <a:tab pos="4598640" algn="l"/>
                <a:tab pos="5047920" algn="l"/>
                <a:tab pos="5497200" algn="l"/>
                <a:tab pos="5946480" algn="l"/>
                <a:tab pos="6395759" algn="l"/>
                <a:tab pos="6845040" algn="l"/>
                <a:tab pos="7294319" algn="l"/>
                <a:tab pos="7743600" algn="l"/>
                <a:tab pos="8192880" algn="l"/>
                <a:tab pos="8642160" algn="l"/>
              </a:tabLst>
            </a:pPr>
            <a:r>
              <a:rPr lang="en-US" sz="1800" dirty="0">
                <a:latin typeface="Book Antiqua" panose="02040602050305030304" pitchFamily="18" charset="0"/>
                <a:cs typeface="Times New Roman" panose="02020603050405020304" pitchFamily="18" charset="0"/>
              </a:rPr>
              <a:t>- Covering half of the top area</a:t>
            </a:r>
          </a:p>
        </p:txBody>
      </p:sp>
      <p:sp>
        <p:nvSpPr>
          <p:cNvPr id="12" name="矩形 11"/>
          <p:cNvSpPr/>
          <p:nvPr/>
        </p:nvSpPr>
        <p:spPr>
          <a:xfrm>
            <a:off x="3329639" y="106567"/>
            <a:ext cx="5195653" cy="769441"/>
          </a:xfrm>
          <a:prstGeom prst="rect">
            <a:avLst/>
          </a:prstGeom>
        </p:spPr>
        <p:txBody>
          <a:bodyPr wrap="none">
            <a:spAutoFit/>
          </a:bodyPr>
          <a:lstStyle/>
          <a:p>
            <a:r>
              <a:rPr lang="en-US" altLang="zh-CN" sz="4400" b="1" dirty="0">
                <a:solidFill>
                  <a:srgbClr val="333399"/>
                </a:solidFill>
                <a:latin typeface="Centaur" panose="02030504050205020304" pitchFamily="18" charset="0"/>
                <a:ea typeface="+mj-ea"/>
                <a:cs typeface="+mj-cs"/>
              </a:rPr>
              <a:t>Overall Detector Design</a:t>
            </a:r>
            <a:endParaRPr lang="zh-CN" altLang="en-US" sz="4400" b="1" dirty="0">
              <a:solidFill>
                <a:srgbClr val="333399"/>
              </a:solidFill>
              <a:latin typeface="Centaur" panose="02030504050205020304" pitchFamily="18" charset="0"/>
              <a:ea typeface="+mj-ea"/>
              <a:cs typeface="+mj-cs"/>
            </a:endParaRPr>
          </a:p>
        </p:txBody>
      </p:sp>
      <p:sp>
        <p:nvSpPr>
          <p:cNvPr id="2" name="灯片编号占位符 1"/>
          <p:cNvSpPr>
            <a:spLocks noGrp="1"/>
          </p:cNvSpPr>
          <p:nvPr>
            <p:ph type="sldNum" sz="quarter" idx="12"/>
          </p:nvPr>
        </p:nvSpPr>
        <p:spPr/>
        <p:txBody>
          <a:bodyPr/>
          <a:lstStyle/>
          <a:p>
            <a:fld id="{E3E6B2B1-2FB7-49E7-80AD-425DC1BBC35C}" type="slidenum">
              <a:rPr lang="zh-CN" altLang="en-US" smtClean="0"/>
              <a:t>7</a:t>
            </a:fld>
            <a:endParaRPr lang="zh-CN" altLang="en-US"/>
          </a:p>
        </p:txBody>
      </p:sp>
      <p:grpSp>
        <p:nvGrpSpPr>
          <p:cNvPr id="6" name="组合 5"/>
          <p:cNvGrpSpPr/>
          <p:nvPr/>
        </p:nvGrpSpPr>
        <p:grpSpPr>
          <a:xfrm>
            <a:off x="4306560" y="1248935"/>
            <a:ext cx="7748756" cy="4866115"/>
            <a:chOff x="-976200" y="-54498"/>
            <a:chExt cx="10572589" cy="6531640"/>
          </a:xfrm>
        </p:grpSpPr>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656" y="-54498"/>
              <a:ext cx="5952870" cy="6216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矩形 7"/>
            <p:cNvSpPr/>
            <p:nvPr/>
          </p:nvSpPr>
          <p:spPr>
            <a:xfrm>
              <a:off x="-518070" y="3400702"/>
              <a:ext cx="2609486" cy="1487230"/>
            </a:xfrm>
            <a:prstGeom prst="rect">
              <a:avLst/>
            </a:prstGeom>
            <a:solidFill>
              <a:srgbClr val="FFFF00"/>
            </a:solidFill>
          </p:spPr>
          <p:txBody>
            <a:bodyPr wrap="square">
              <a:spAutoFit/>
            </a:bodyPr>
            <a:lstStyle/>
            <a:p>
              <a:r>
                <a:rPr lang="zh-CN" altLang="zh-CN" dirty="0" smtClean="0">
                  <a:solidFill>
                    <a:srgbClr val="000000"/>
                  </a:solidFill>
                  <a:latin typeface="Arial Unicode MS" pitchFamily="34" charset="-122"/>
                  <a:ea typeface="宋体" pitchFamily="2" charset="-122"/>
                  <a:cs typeface="宋体" pitchFamily="2" charset="-122"/>
                </a:rPr>
                <a:t> </a:t>
              </a:r>
              <a:r>
                <a:rPr lang="zh-CN" altLang="zh-CN" b="1" dirty="0">
                  <a:solidFill>
                    <a:srgbClr val="000000"/>
                  </a:solidFill>
                  <a:latin typeface="Arial Unicode MS" pitchFamily="34" charset="-122"/>
                  <a:ea typeface="宋体" pitchFamily="2" charset="-122"/>
                  <a:cs typeface="宋体" pitchFamily="2" charset="-122"/>
                </a:rPr>
                <a:t>Central </a:t>
              </a:r>
              <a:r>
                <a:rPr lang="zh-CN" altLang="zh-CN" b="1" dirty="0" smtClean="0">
                  <a:solidFill>
                    <a:srgbClr val="000000"/>
                  </a:solidFill>
                  <a:latin typeface="Arial Unicode MS" pitchFamily="34" charset="-122"/>
                  <a:ea typeface="宋体" pitchFamily="2" charset="-122"/>
                  <a:cs typeface="宋体" pitchFamily="2" charset="-122"/>
                </a:rPr>
                <a:t>detector</a:t>
              </a:r>
              <a:endParaRPr lang="en-US" altLang="zh-CN" b="1" dirty="0" smtClean="0">
                <a:solidFill>
                  <a:srgbClr val="000000"/>
                </a:solidFill>
                <a:latin typeface="Arial Unicode MS" pitchFamily="34" charset="-122"/>
                <a:ea typeface="宋体" pitchFamily="2" charset="-122"/>
                <a:cs typeface="宋体" pitchFamily="2" charset="-122"/>
              </a:endParaRPr>
            </a:p>
            <a:p>
              <a:r>
                <a:rPr lang="en-US" altLang="zh-CN" sz="1600" dirty="0" smtClean="0">
                  <a:solidFill>
                    <a:srgbClr val="000000"/>
                  </a:solidFill>
                  <a:latin typeface="Arial Unicode MS" pitchFamily="34" charset="-122"/>
                  <a:ea typeface="宋体" pitchFamily="2" charset="-122"/>
                  <a:cs typeface="宋体" pitchFamily="2" charset="-122"/>
                </a:rPr>
                <a:t> Steel Structure + </a:t>
              </a:r>
              <a:br>
                <a:rPr lang="en-US" altLang="zh-CN" sz="1600" dirty="0" smtClean="0">
                  <a:solidFill>
                    <a:srgbClr val="000000"/>
                  </a:solidFill>
                  <a:latin typeface="Arial Unicode MS" pitchFamily="34" charset="-122"/>
                  <a:ea typeface="宋体" pitchFamily="2" charset="-122"/>
                  <a:cs typeface="宋体" pitchFamily="2" charset="-122"/>
                </a:rPr>
              </a:br>
              <a:r>
                <a:rPr lang="en-US" altLang="zh-CN" sz="1600" dirty="0" smtClean="0">
                  <a:solidFill>
                    <a:srgbClr val="000000"/>
                  </a:solidFill>
                  <a:latin typeface="Arial Unicode MS" pitchFamily="34" charset="-122"/>
                  <a:ea typeface="宋体" pitchFamily="2" charset="-122"/>
                  <a:cs typeface="宋体" pitchFamily="2" charset="-122"/>
                </a:rPr>
                <a:t> Acrylic sphere + </a:t>
              </a:r>
            </a:p>
            <a:p>
              <a:r>
                <a:rPr lang="en-US" altLang="zh-CN" sz="1600" dirty="0" smtClean="0">
                  <a:solidFill>
                    <a:srgbClr val="000000"/>
                  </a:solidFill>
                  <a:latin typeface="Arial Unicode MS" pitchFamily="34" charset="-122"/>
                  <a:ea typeface="宋体" pitchFamily="2" charset="-122"/>
                  <a:cs typeface="宋体" pitchFamily="2" charset="-122"/>
                </a:rPr>
                <a:t> 20kt Liquid Scin</a:t>
              </a:r>
            </a:p>
          </p:txBody>
        </p:sp>
        <p:cxnSp>
          <p:nvCxnSpPr>
            <p:cNvPr id="9" name="直接箭头连接符 8"/>
            <p:cNvCxnSpPr/>
            <p:nvPr/>
          </p:nvCxnSpPr>
          <p:spPr>
            <a:xfrm flipH="1">
              <a:off x="1825131" y="3480102"/>
              <a:ext cx="1882774" cy="4959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976200" y="4945603"/>
              <a:ext cx="2750427" cy="1239358"/>
            </a:xfrm>
            <a:prstGeom prst="rect">
              <a:avLst/>
            </a:prstGeom>
            <a:solidFill>
              <a:srgbClr val="4F81BD"/>
            </a:solidFill>
          </p:spPr>
          <p:txBody>
            <a:bodyPr wrap="square">
              <a:spAutoFit/>
            </a:bodyPr>
            <a:lstStyle/>
            <a:p>
              <a:r>
                <a:rPr lang="zh-CN" altLang="zh-CN" dirty="0" smtClean="0">
                  <a:solidFill>
                    <a:srgbClr val="000000"/>
                  </a:solidFill>
                  <a:latin typeface="Arial Unicode MS" pitchFamily="34" charset="-122"/>
                  <a:ea typeface="宋体" pitchFamily="2" charset="-122"/>
                  <a:cs typeface="宋体" pitchFamily="2" charset="-122"/>
                </a:rPr>
                <a:t> </a:t>
              </a:r>
              <a:r>
                <a:rPr lang="zh-CN" altLang="zh-CN" b="1" dirty="0">
                  <a:solidFill>
                    <a:srgbClr val="000000"/>
                  </a:solidFill>
                  <a:latin typeface="Arial Unicode MS" pitchFamily="34" charset="-122"/>
                  <a:ea typeface="宋体" pitchFamily="2" charset="-122"/>
                  <a:cs typeface="宋体" pitchFamily="2" charset="-122"/>
                </a:rPr>
                <a:t>Water </a:t>
              </a:r>
              <a:r>
                <a:rPr lang="zh-CN" altLang="zh-CN" b="1" dirty="0" smtClean="0">
                  <a:solidFill>
                    <a:srgbClr val="000000"/>
                  </a:solidFill>
                  <a:latin typeface="Arial Unicode MS" pitchFamily="34" charset="-122"/>
                  <a:ea typeface="宋体" pitchFamily="2" charset="-122"/>
                  <a:cs typeface="宋体" pitchFamily="2" charset="-122"/>
                </a:rPr>
                <a:t>Cherenkov</a:t>
              </a:r>
              <a:endParaRPr lang="en-US" altLang="zh-CN" b="1" dirty="0" smtClean="0">
                <a:solidFill>
                  <a:srgbClr val="000000"/>
                </a:solidFill>
                <a:latin typeface="Arial Unicode MS" pitchFamily="34" charset="-122"/>
                <a:ea typeface="宋体" pitchFamily="2" charset="-122"/>
                <a:cs typeface="宋体" pitchFamily="2" charset="-122"/>
              </a:endParaRPr>
            </a:p>
            <a:p>
              <a:pPr lvl="0"/>
              <a:r>
                <a:rPr lang="en-US" altLang="zh-CN" dirty="0" smtClean="0">
                  <a:solidFill>
                    <a:srgbClr val="000000"/>
                  </a:solidFill>
                  <a:latin typeface="Arial Unicode MS" pitchFamily="34" charset="-122"/>
                  <a:cs typeface="宋体" pitchFamily="2" charset="-122"/>
                </a:rPr>
                <a:t>  ~2400 20’’ PMT</a:t>
              </a:r>
              <a:endParaRPr lang="zh-CN" altLang="zh-CN" sz="4000" dirty="0">
                <a:latin typeface="Arial" pitchFamily="34" charset="0"/>
                <a:cs typeface="宋体" pitchFamily="2" charset="-122"/>
              </a:endParaRPr>
            </a:p>
          </p:txBody>
        </p:sp>
        <p:sp>
          <p:nvSpPr>
            <p:cNvPr id="14" name="矩形 13"/>
            <p:cNvSpPr/>
            <p:nvPr/>
          </p:nvSpPr>
          <p:spPr>
            <a:xfrm>
              <a:off x="75302" y="1475492"/>
              <a:ext cx="2016113" cy="495743"/>
            </a:xfrm>
            <a:prstGeom prst="rect">
              <a:avLst/>
            </a:prstGeom>
            <a:solidFill>
              <a:schemeClr val="accent1"/>
            </a:solidFill>
          </p:spPr>
          <p:txBody>
            <a:bodyPr wrap="square">
              <a:spAutoFit/>
            </a:bodyPr>
            <a:lstStyle/>
            <a:p>
              <a:r>
                <a:rPr lang="zh-CN" altLang="zh-CN" b="1" dirty="0">
                  <a:solidFill>
                    <a:srgbClr val="000000"/>
                  </a:solidFill>
                  <a:latin typeface="Arial Unicode MS" pitchFamily="34" charset="-122"/>
                  <a:ea typeface="宋体" pitchFamily="2" charset="-122"/>
                  <a:cs typeface="宋体" pitchFamily="2" charset="-122"/>
                </a:rPr>
                <a:t>Top Tracker</a:t>
              </a:r>
              <a:endParaRPr lang="zh-CN" altLang="en-US" b="1" dirty="0"/>
            </a:p>
          </p:txBody>
        </p:sp>
        <p:sp>
          <p:nvSpPr>
            <p:cNvPr id="15" name="矩形 14"/>
            <p:cNvSpPr/>
            <p:nvPr/>
          </p:nvSpPr>
          <p:spPr>
            <a:xfrm>
              <a:off x="79973" y="1028661"/>
              <a:ext cx="1569660" cy="369332"/>
            </a:xfrm>
            <a:prstGeom prst="rect">
              <a:avLst/>
            </a:prstGeom>
            <a:solidFill>
              <a:srgbClr val="FFFF00"/>
            </a:solidFill>
          </p:spPr>
          <p:txBody>
            <a:bodyPr wrap="none">
              <a:spAutoFit/>
            </a:bodyPr>
            <a:lstStyle/>
            <a:p>
              <a:r>
                <a:rPr lang="zh-CN" altLang="zh-CN" dirty="0">
                  <a:solidFill>
                    <a:srgbClr val="000000"/>
                  </a:solidFill>
                  <a:latin typeface="Arial Unicode MS" pitchFamily="34" charset="-122"/>
                  <a:ea typeface="宋体" pitchFamily="2" charset="-122"/>
                  <a:cs typeface="宋体" pitchFamily="2" charset="-122"/>
                </a:rPr>
                <a:t> </a:t>
              </a:r>
              <a:r>
                <a:rPr lang="zh-CN" altLang="zh-CN" b="1" dirty="0">
                  <a:solidFill>
                    <a:srgbClr val="000000"/>
                  </a:solidFill>
                  <a:latin typeface="Arial Unicode MS" pitchFamily="34" charset="-122"/>
                  <a:ea typeface="宋体" pitchFamily="2" charset="-122"/>
                  <a:cs typeface="宋体" pitchFamily="2" charset="-122"/>
                </a:rPr>
                <a:t>Calibration</a:t>
              </a:r>
              <a:endParaRPr lang="zh-CN" altLang="en-US" b="1" dirty="0"/>
            </a:p>
          </p:txBody>
        </p:sp>
        <p:cxnSp>
          <p:nvCxnSpPr>
            <p:cNvPr id="16" name="直接箭头连接符 15"/>
            <p:cNvCxnSpPr/>
            <p:nvPr/>
          </p:nvCxnSpPr>
          <p:spPr>
            <a:xfrm>
              <a:off x="6966521" y="2060848"/>
              <a:ext cx="0" cy="4124113"/>
            </a:xfrm>
            <a:prstGeom prst="straightConnector1">
              <a:avLst/>
            </a:prstGeom>
            <a:ln w="28575">
              <a:solidFill>
                <a:schemeClr val="bg1">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7022444" y="2801403"/>
              <a:ext cx="2573945" cy="1115422"/>
            </a:xfrm>
            <a:prstGeom prst="rect">
              <a:avLst/>
            </a:prstGeom>
            <a:solidFill>
              <a:srgbClr val="A6A6A6"/>
            </a:solidFill>
          </p:spPr>
          <p:txBody>
            <a:bodyPr wrap="square">
              <a:spAutoFit/>
            </a:bodyPr>
            <a:lstStyle/>
            <a:p>
              <a:r>
                <a:rPr lang="en-US" altLang="zh-CN" sz="1600" dirty="0" smtClean="0">
                  <a:latin typeface="Arial Unicode MS" pitchFamily="34" charset="-122"/>
                  <a:ea typeface="宋体" pitchFamily="2" charset="-122"/>
                  <a:cs typeface="宋体" pitchFamily="2" charset="-122"/>
                </a:rPr>
                <a:t>Pool’s height</a:t>
              </a:r>
              <a:r>
                <a:rPr lang="zh-CN" altLang="zh-CN" sz="1600" dirty="0" smtClean="0">
                  <a:latin typeface="Arial Unicode MS" pitchFamily="34" charset="-122"/>
                  <a:ea typeface="宋体" pitchFamily="2" charset="-122"/>
                  <a:cs typeface="宋体" pitchFamily="2" charset="-122"/>
                </a:rPr>
                <a:t> </a:t>
              </a:r>
              <a:r>
                <a:rPr lang="en-US" altLang="zh-CN" sz="1600" dirty="0">
                  <a:latin typeface="Arial Unicode MS" pitchFamily="34" charset="-122"/>
                  <a:ea typeface="宋体" pitchFamily="2" charset="-122"/>
                  <a:cs typeface="宋体" pitchFamily="2" charset="-122"/>
                </a:rPr>
                <a:t> </a:t>
              </a:r>
              <a:r>
                <a:rPr lang="en-US" altLang="zh-CN" sz="1600" dirty="0" smtClean="0">
                  <a:latin typeface="Arial Unicode MS" pitchFamily="34" charset="-122"/>
                  <a:ea typeface="宋体" pitchFamily="2" charset="-122"/>
                  <a:cs typeface="宋体" pitchFamily="2" charset="-122"/>
                </a:rPr>
                <a:t>44m</a:t>
              </a:r>
            </a:p>
            <a:p>
              <a:r>
                <a:rPr lang="en-US" altLang="zh-CN" sz="1600" dirty="0">
                  <a:latin typeface="Arial Unicode MS" pitchFamily="34" charset="-122"/>
                  <a:ea typeface="宋体" pitchFamily="2" charset="-122"/>
                  <a:cs typeface="宋体" pitchFamily="2" charset="-122"/>
                </a:rPr>
                <a:t>Water depth</a:t>
              </a:r>
              <a:r>
                <a:rPr lang="zh-CN" altLang="zh-CN" sz="1600" dirty="0">
                  <a:latin typeface="Arial Unicode MS" pitchFamily="34" charset="-122"/>
                  <a:ea typeface="宋体" pitchFamily="2" charset="-122"/>
                  <a:cs typeface="宋体" pitchFamily="2" charset="-122"/>
                </a:rPr>
                <a:t> </a:t>
              </a:r>
              <a:r>
                <a:rPr lang="en-US" altLang="zh-CN" sz="1600" dirty="0">
                  <a:latin typeface="Arial Unicode MS" pitchFamily="34" charset="-122"/>
                  <a:ea typeface="宋体" pitchFamily="2" charset="-122"/>
                  <a:cs typeface="宋体" pitchFamily="2" charset="-122"/>
                </a:rPr>
                <a:t> </a:t>
              </a:r>
              <a:r>
                <a:rPr lang="en-US" altLang="zh-CN" sz="1600" dirty="0" smtClean="0">
                  <a:latin typeface="Arial Unicode MS" pitchFamily="34" charset="-122"/>
                  <a:ea typeface="宋体" pitchFamily="2" charset="-122"/>
                  <a:cs typeface="宋体" pitchFamily="2" charset="-122"/>
                </a:rPr>
                <a:t>43.5m</a:t>
              </a:r>
              <a:endParaRPr lang="zh-CN" altLang="en-US" sz="1600" dirty="0"/>
            </a:p>
          </p:txBody>
        </p:sp>
        <p:sp>
          <p:nvSpPr>
            <p:cNvPr id="18" name="矩形 17"/>
            <p:cNvSpPr/>
            <p:nvPr/>
          </p:nvSpPr>
          <p:spPr>
            <a:xfrm>
              <a:off x="3503421" y="6138588"/>
              <a:ext cx="2819001" cy="338554"/>
            </a:xfrm>
            <a:prstGeom prst="rect">
              <a:avLst/>
            </a:prstGeom>
            <a:solidFill>
              <a:srgbClr val="A6A6A6"/>
            </a:solidFill>
          </p:spPr>
          <p:txBody>
            <a:bodyPr wrap="none">
              <a:spAutoFit/>
            </a:bodyPr>
            <a:lstStyle/>
            <a:p>
              <a:r>
                <a:rPr lang="zh-CN" altLang="zh-CN" sz="1600" b="1" dirty="0">
                  <a:latin typeface="Arial Unicode MS" pitchFamily="34" charset="-122"/>
                  <a:ea typeface="宋体" pitchFamily="2" charset="-122"/>
                  <a:cs typeface="宋体" pitchFamily="2" charset="-122"/>
                </a:rPr>
                <a:t> </a:t>
              </a:r>
              <a:r>
                <a:rPr lang="en-US" altLang="zh-CN" sz="1600" b="1" dirty="0" smtClean="0">
                  <a:latin typeface="Arial Unicode MS" pitchFamily="34" charset="-122"/>
                  <a:ea typeface="宋体" pitchFamily="2" charset="-122"/>
                  <a:cs typeface="宋体" pitchFamily="2" charset="-122"/>
                </a:rPr>
                <a:t>Water pool diameter: 43.5m</a:t>
              </a:r>
              <a:endParaRPr lang="zh-CN" altLang="en-US" sz="1600" b="1" dirty="0"/>
            </a:p>
          </p:txBody>
        </p:sp>
        <p:cxnSp>
          <p:nvCxnSpPr>
            <p:cNvPr id="19" name="直接箭头连接符 18"/>
            <p:cNvCxnSpPr/>
            <p:nvPr/>
          </p:nvCxnSpPr>
          <p:spPr>
            <a:xfrm flipV="1">
              <a:off x="3092810" y="3690711"/>
              <a:ext cx="3309511" cy="4123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3707904" y="3298919"/>
              <a:ext cx="2467342" cy="338554"/>
            </a:xfrm>
            <a:prstGeom prst="rect">
              <a:avLst/>
            </a:prstGeom>
          </p:spPr>
          <p:txBody>
            <a:bodyPr wrap="none">
              <a:spAutoFit/>
            </a:bodyPr>
            <a:lstStyle/>
            <a:p>
              <a:r>
                <a:rPr lang="zh-CN" altLang="zh-CN" sz="1600" b="1" dirty="0">
                  <a:latin typeface="Arial Unicode MS" pitchFamily="34" charset="-122"/>
                  <a:ea typeface="宋体" pitchFamily="2" charset="-122"/>
                  <a:cs typeface="宋体" pitchFamily="2" charset="-122"/>
                </a:rPr>
                <a:t> </a:t>
              </a:r>
              <a:r>
                <a:rPr lang="en-US" altLang="zh-CN" sz="1600" b="1" dirty="0" smtClean="0">
                  <a:latin typeface="Arial Unicode MS" pitchFamily="34" charset="-122"/>
                  <a:ea typeface="宋体" pitchFamily="2" charset="-122"/>
                  <a:cs typeface="宋体" pitchFamily="2" charset="-122"/>
                </a:rPr>
                <a:t>Acrylic sphere: ID35.4m</a:t>
              </a:r>
              <a:endParaRPr lang="zh-CN" altLang="en-US" sz="1600" b="1" dirty="0"/>
            </a:p>
          </p:txBody>
        </p:sp>
        <p:cxnSp>
          <p:nvCxnSpPr>
            <p:cNvPr id="21" name="直接箭头连接符 20"/>
            <p:cNvCxnSpPr/>
            <p:nvPr/>
          </p:nvCxnSpPr>
          <p:spPr>
            <a:xfrm>
              <a:off x="2785922" y="4225462"/>
              <a:ext cx="3816424"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3075640" y="3887971"/>
              <a:ext cx="3685825" cy="338554"/>
            </a:xfrm>
            <a:prstGeom prst="rect">
              <a:avLst/>
            </a:prstGeom>
          </p:spPr>
          <p:txBody>
            <a:bodyPr wrap="none">
              <a:spAutoFit/>
            </a:bodyPr>
            <a:lstStyle/>
            <a:p>
              <a:r>
                <a:rPr lang="zh-CN" altLang="zh-CN" sz="1600" b="1" dirty="0">
                  <a:latin typeface="Arial Unicode MS" pitchFamily="34" charset="-122"/>
                  <a:ea typeface="宋体" pitchFamily="2" charset="-122"/>
                  <a:cs typeface="宋体" pitchFamily="2" charset="-122"/>
                </a:rPr>
                <a:t> </a:t>
              </a:r>
              <a:r>
                <a:rPr lang="en-US" altLang="zh-CN" sz="1600" b="1" dirty="0" smtClean="0">
                  <a:latin typeface="Arial Unicode MS" pitchFamily="34" charset="-122"/>
                  <a:ea typeface="宋体" pitchFamily="2" charset="-122"/>
                  <a:cs typeface="宋体" pitchFamily="2" charset="-122"/>
                </a:rPr>
                <a:t>Stainless steel latticed shell: ID40.1m</a:t>
              </a:r>
              <a:endParaRPr lang="zh-CN" altLang="en-US" sz="1600" b="1" dirty="0"/>
            </a:p>
          </p:txBody>
        </p:sp>
        <p:cxnSp>
          <p:nvCxnSpPr>
            <p:cNvPr id="23" name="直接箭头连接符 22"/>
            <p:cNvCxnSpPr/>
            <p:nvPr/>
          </p:nvCxnSpPr>
          <p:spPr>
            <a:xfrm flipH="1" flipV="1">
              <a:off x="1529547" y="1246684"/>
              <a:ext cx="3248622" cy="22880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flipH="1">
              <a:off x="1601349" y="5328533"/>
              <a:ext cx="1294432"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7769363" y="282030"/>
              <a:ext cx="1339141" cy="369332"/>
            </a:xfrm>
            <a:prstGeom prst="rect">
              <a:avLst/>
            </a:prstGeom>
            <a:solidFill>
              <a:srgbClr val="FFFF00"/>
            </a:solidFill>
          </p:spPr>
          <p:txBody>
            <a:bodyPr wrap="none">
              <a:spAutoFit/>
            </a:bodyPr>
            <a:lstStyle/>
            <a:p>
              <a:pPr lvl="0" fontAlgn="base">
                <a:spcBef>
                  <a:spcPct val="0"/>
                </a:spcBef>
                <a:spcAft>
                  <a:spcPct val="0"/>
                </a:spcAft>
              </a:pPr>
              <a:r>
                <a:rPr lang="en-US" altLang="zh-CN" dirty="0" smtClean="0">
                  <a:solidFill>
                    <a:srgbClr val="000000"/>
                  </a:solidFill>
                  <a:latin typeface="Arial Unicode MS" pitchFamily="34" charset="-122"/>
                  <a:ea typeface="宋体" pitchFamily="2" charset="-122"/>
                  <a:cs typeface="宋体" pitchFamily="2" charset="-122"/>
                </a:rPr>
                <a:t>Yellow: CD</a:t>
              </a:r>
              <a:endParaRPr lang="zh-CN" altLang="zh-CN" sz="4000" dirty="0">
                <a:latin typeface="Arial" pitchFamily="34" charset="0"/>
                <a:ea typeface="宋体" pitchFamily="2" charset="-122"/>
                <a:cs typeface="宋体" pitchFamily="2" charset="-122"/>
              </a:endParaRPr>
            </a:p>
          </p:txBody>
        </p:sp>
        <p:cxnSp>
          <p:nvCxnSpPr>
            <p:cNvPr id="26" name="直接箭头连接符 25"/>
            <p:cNvCxnSpPr/>
            <p:nvPr/>
          </p:nvCxnSpPr>
          <p:spPr>
            <a:xfrm flipH="1" flipV="1">
              <a:off x="1483837" y="1844824"/>
              <a:ext cx="2514870" cy="21602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flipH="1" flipV="1">
              <a:off x="1483837" y="2536100"/>
              <a:ext cx="1722868" cy="44807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1"/>
            <p:cNvSpPr txBox="1"/>
            <p:nvPr/>
          </p:nvSpPr>
          <p:spPr>
            <a:xfrm>
              <a:off x="7047518" y="1521657"/>
              <a:ext cx="2249960" cy="867551"/>
            </a:xfrm>
            <a:prstGeom prst="rect">
              <a:avLst/>
            </a:prstGeom>
            <a:solidFill>
              <a:srgbClr val="FFFF00"/>
            </a:solidFill>
          </p:spPr>
          <p:txBody>
            <a:bodyPr wrap="square" rtlCol="0">
              <a:spAutoFit/>
            </a:bodyPr>
            <a:lstStyle/>
            <a:p>
              <a:r>
                <a:rPr lang="en-US" altLang="zh-CN" dirty="0" smtClean="0"/>
                <a:t>LS/Water Filling room</a:t>
              </a:r>
              <a:endParaRPr lang="zh-CN" altLang="en-US" dirty="0"/>
            </a:p>
          </p:txBody>
        </p:sp>
        <p:sp>
          <p:nvSpPr>
            <p:cNvPr id="29" name="矩形 28"/>
            <p:cNvSpPr/>
            <p:nvPr/>
          </p:nvSpPr>
          <p:spPr>
            <a:xfrm>
              <a:off x="-36512" y="1916832"/>
              <a:ext cx="2619535" cy="1239358"/>
            </a:xfrm>
            <a:prstGeom prst="rect">
              <a:avLst/>
            </a:prstGeom>
          </p:spPr>
          <p:txBody>
            <a:bodyPr wrap="square">
              <a:spAutoFit/>
            </a:bodyPr>
            <a:lstStyle/>
            <a:p>
              <a:r>
                <a:rPr lang="en-US" altLang="zh-CN" dirty="0" smtClean="0">
                  <a:solidFill>
                    <a:srgbClr val="000000"/>
                  </a:solidFill>
                  <a:latin typeface="Arial Unicode MS" pitchFamily="34" charset="-122"/>
                  <a:ea typeface="宋体" pitchFamily="2" charset="-122"/>
                  <a:cs typeface="宋体" pitchFamily="2" charset="-122"/>
                </a:rPr>
                <a:t>Earth Magnetic Field shielding coils</a:t>
              </a:r>
              <a:endParaRPr lang="zh-CN" altLang="en-US" dirty="0"/>
            </a:p>
          </p:txBody>
        </p:sp>
        <p:sp>
          <p:nvSpPr>
            <p:cNvPr id="30" name="文本框 12"/>
            <p:cNvSpPr txBox="1"/>
            <p:nvPr/>
          </p:nvSpPr>
          <p:spPr>
            <a:xfrm>
              <a:off x="3503421" y="282030"/>
              <a:ext cx="2549496" cy="523220"/>
            </a:xfrm>
            <a:prstGeom prst="rect">
              <a:avLst/>
            </a:prstGeom>
            <a:solidFill>
              <a:schemeClr val="accent6">
                <a:lumMod val="60000"/>
                <a:lumOff val="40000"/>
              </a:schemeClr>
            </a:solidFill>
          </p:spPr>
          <p:txBody>
            <a:bodyPr wrap="none" rtlCol="0">
              <a:spAutoFit/>
            </a:bodyPr>
            <a:lstStyle/>
            <a:p>
              <a:r>
                <a:rPr kumimoji="1" lang="en-US" altLang="zh-CN" sz="2800" b="1" dirty="0" smtClean="0">
                  <a:solidFill>
                    <a:srgbClr val="FF0000"/>
                  </a:solidFill>
                </a:rPr>
                <a:t>JUNO Detectors</a:t>
              </a:r>
              <a:endParaRPr kumimoji="1" lang="zh-CN" altLang="en-US" sz="2800" b="1" dirty="0">
                <a:solidFill>
                  <a:srgbClr val="FF0000"/>
                </a:solidFill>
              </a:endParaRPr>
            </a:p>
          </p:txBody>
        </p:sp>
        <p:sp>
          <p:nvSpPr>
            <p:cNvPr id="31" name="文本框 2"/>
            <p:cNvSpPr txBox="1"/>
            <p:nvPr/>
          </p:nvSpPr>
          <p:spPr>
            <a:xfrm>
              <a:off x="6966522" y="4406915"/>
              <a:ext cx="2327881" cy="707886"/>
            </a:xfrm>
            <a:prstGeom prst="rect">
              <a:avLst/>
            </a:prstGeom>
            <a:solidFill>
              <a:srgbClr val="FFFF00"/>
            </a:solidFill>
          </p:spPr>
          <p:txBody>
            <a:bodyPr wrap="none" rtlCol="0">
              <a:spAutoFit/>
            </a:bodyPr>
            <a:lstStyle/>
            <a:p>
              <a:pPr lvl="0"/>
              <a:r>
                <a:rPr lang="en-US" altLang="zh-CN" dirty="0" smtClean="0">
                  <a:solidFill>
                    <a:srgbClr val="000000"/>
                  </a:solidFill>
                  <a:latin typeface="Arial Unicode MS" pitchFamily="34" charset="-122"/>
                  <a:cs typeface="宋体" pitchFamily="2" charset="-122"/>
                </a:rPr>
                <a:t>~18000  20</a:t>
              </a:r>
              <a:r>
                <a:rPr lang="en-US" altLang="zh-CN" dirty="0">
                  <a:solidFill>
                    <a:srgbClr val="000000"/>
                  </a:solidFill>
                  <a:latin typeface="Arial Unicode MS" pitchFamily="34" charset="-122"/>
                  <a:cs typeface="宋体" pitchFamily="2" charset="-122"/>
                </a:rPr>
                <a:t>” PMT+</a:t>
              </a:r>
            </a:p>
            <a:p>
              <a:pPr lvl="0"/>
              <a:r>
                <a:rPr lang="en-US" altLang="zh-CN" dirty="0">
                  <a:solidFill>
                    <a:srgbClr val="000000"/>
                  </a:solidFill>
                  <a:latin typeface="Arial Unicode MS" pitchFamily="34" charset="-122"/>
                  <a:cs typeface="宋体" pitchFamily="2" charset="-122"/>
                </a:rPr>
                <a:t>~25000 </a:t>
              </a:r>
              <a:r>
                <a:rPr lang="en-US" altLang="zh-CN" dirty="0" smtClean="0">
                  <a:solidFill>
                    <a:srgbClr val="000000"/>
                  </a:solidFill>
                  <a:latin typeface="Arial Unicode MS" pitchFamily="34" charset="-122"/>
                  <a:cs typeface="宋体" pitchFamily="2" charset="-122"/>
                </a:rPr>
                <a:t> 3</a:t>
              </a:r>
              <a:r>
                <a:rPr lang="en-US" altLang="zh-CN" dirty="0">
                  <a:solidFill>
                    <a:srgbClr val="000000"/>
                  </a:solidFill>
                  <a:latin typeface="Arial Unicode MS" pitchFamily="34" charset="-122"/>
                  <a:cs typeface="宋体" pitchFamily="2" charset="-122"/>
                </a:rPr>
                <a:t>’’ </a:t>
              </a:r>
              <a:r>
                <a:rPr lang="en-US" altLang="zh-CN" dirty="0" smtClean="0">
                  <a:solidFill>
                    <a:srgbClr val="000000"/>
                  </a:solidFill>
                  <a:latin typeface="Arial Unicode MS" pitchFamily="34" charset="-122"/>
                  <a:cs typeface="宋体" pitchFamily="2" charset="-122"/>
                </a:rPr>
                <a:t>PMT</a:t>
              </a:r>
              <a:endParaRPr lang="zh-CN" altLang="zh-CN" sz="4400" dirty="0">
                <a:latin typeface="Arial" pitchFamily="34" charset="0"/>
                <a:cs typeface="宋体" pitchFamily="2" charset="-122"/>
              </a:endParaRPr>
            </a:p>
          </p:txBody>
        </p:sp>
        <p:sp>
          <p:nvSpPr>
            <p:cNvPr id="32" name="矩形 31"/>
            <p:cNvSpPr/>
            <p:nvPr/>
          </p:nvSpPr>
          <p:spPr>
            <a:xfrm>
              <a:off x="7769362" y="805250"/>
              <a:ext cx="1686928" cy="495743"/>
            </a:xfrm>
            <a:prstGeom prst="rect">
              <a:avLst/>
            </a:prstGeom>
            <a:solidFill>
              <a:schemeClr val="accent1"/>
            </a:solidFill>
            <a:ln>
              <a:solidFill>
                <a:schemeClr val="accent1"/>
              </a:solidFill>
            </a:ln>
          </p:spPr>
          <p:txBody>
            <a:bodyPr wrap="square">
              <a:spAutoFit/>
            </a:bodyPr>
            <a:lstStyle/>
            <a:p>
              <a:pPr lvl="0" fontAlgn="base">
                <a:spcBef>
                  <a:spcPct val="0"/>
                </a:spcBef>
                <a:spcAft>
                  <a:spcPct val="0"/>
                </a:spcAft>
              </a:pPr>
              <a:r>
                <a:rPr lang="en-US" altLang="zh-CN" dirty="0" err="1" smtClean="0">
                  <a:solidFill>
                    <a:srgbClr val="000000"/>
                  </a:solidFill>
                  <a:latin typeface="Arial Unicode MS" pitchFamily="34" charset="-122"/>
                  <a:ea typeface="宋体" pitchFamily="2" charset="-122"/>
                  <a:cs typeface="宋体" pitchFamily="2" charset="-122"/>
                </a:rPr>
                <a:t>Blue:Veto</a:t>
              </a:r>
              <a:endParaRPr lang="zh-CN" altLang="zh-CN" sz="4000" dirty="0">
                <a:latin typeface="Arial" pitchFamily="34" charset="0"/>
                <a:ea typeface="宋体" pitchFamily="2" charset="-122"/>
                <a:cs typeface="宋体" pitchFamily="2" charset="-122"/>
              </a:endParaRPr>
            </a:p>
          </p:txBody>
        </p:sp>
        <p:cxnSp>
          <p:nvCxnSpPr>
            <p:cNvPr id="33" name="直接箭头连接符 15"/>
            <p:cNvCxnSpPr/>
            <p:nvPr/>
          </p:nvCxnSpPr>
          <p:spPr>
            <a:xfrm>
              <a:off x="2785922" y="6138588"/>
              <a:ext cx="3975543" cy="46373"/>
            </a:xfrm>
            <a:prstGeom prst="straightConnector1">
              <a:avLst/>
            </a:prstGeom>
            <a:ln w="28575">
              <a:solidFill>
                <a:schemeClr val="bg1">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07395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p:cNvSpPr/>
          <p:nvPr/>
        </p:nvSpPr>
        <p:spPr>
          <a:xfrm>
            <a:off x="8879138" y="227326"/>
            <a:ext cx="3002945" cy="4162562"/>
          </a:xfrm>
          <a:prstGeom prst="rect">
            <a:avLst/>
          </a:prstGeom>
          <a:blipFill>
            <a:blip r:embed="rId3" cstate="print"/>
            <a:stretch>
              <a:fillRect/>
            </a:stretch>
          </a:blipFill>
        </p:spPr>
        <p:txBody>
          <a:bodyPr wrap="square" lIns="0" tIns="0" rIns="0" bIns="0" rtlCol="0"/>
          <a:lstStyle>
            <a:defPPr>
              <a:defRPr lang="zh-CN"/>
            </a:defPPr>
            <a:lvl1pPr algn="l" rtl="0" fontAlgn="base">
              <a:spcBef>
                <a:spcPct val="0"/>
              </a:spcBef>
              <a:spcAft>
                <a:spcPct val="0"/>
              </a:spcAft>
              <a:buFont typeface="Arial" panose="020B0604020202020204" pitchFamily="34" charset="0"/>
              <a:defRPr sz="2000" b="1" i="1" kern="1200">
                <a:solidFill>
                  <a:schemeClr val="tx1"/>
                </a:solidFill>
                <a:latin typeface="Tahoma" panose="020B0604030504040204" pitchFamily="34" charset="0"/>
                <a:ea typeface="幼圆" panose="02010509060101010101" pitchFamily="49" charset="-122"/>
                <a:cs typeface="+mn-cs"/>
              </a:defRPr>
            </a:lvl1pPr>
            <a:lvl2pPr marL="457200" algn="l" rtl="0" fontAlgn="base">
              <a:spcBef>
                <a:spcPct val="0"/>
              </a:spcBef>
              <a:spcAft>
                <a:spcPct val="0"/>
              </a:spcAft>
              <a:buFont typeface="Arial" panose="020B0604020202020204" pitchFamily="34" charset="0"/>
              <a:defRPr sz="2000" b="1" i="1" kern="1200">
                <a:solidFill>
                  <a:schemeClr val="tx1"/>
                </a:solidFill>
                <a:latin typeface="Tahoma" panose="020B0604030504040204" pitchFamily="34" charset="0"/>
                <a:ea typeface="幼圆" panose="02010509060101010101" pitchFamily="49" charset="-122"/>
                <a:cs typeface="+mn-cs"/>
              </a:defRPr>
            </a:lvl2pPr>
            <a:lvl3pPr marL="914400" algn="l" rtl="0" fontAlgn="base">
              <a:spcBef>
                <a:spcPct val="0"/>
              </a:spcBef>
              <a:spcAft>
                <a:spcPct val="0"/>
              </a:spcAft>
              <a:buFont typeface="Arial" panose="020B0604020202020204" pitchFamily="34" charset="0"/>
              <a:defRPr sz="2000" b="1" i="1" kern="1200">
                <a:solidFill>
                  <a:schemeClr val="tx1"/>
                </a:solidFill>
                <a:latin typeface="Tahoma" panose="020B0604030504040204" pitchFamily="34" charset="0"/>
                <a:ea typeface="幼圆" panose="02010509060101010101" pitchFamily="49" charset="-122"/>
                <a:cs typeface="+mn-cs"/>
              </a:defRPr>
            </a:lvl3pPr>
            <a:lvl4pPr marL="1371600" algn="l" rtl="0" fontAlgn="base">
              <a:spcBef>
                <a:spcPct val="0"/>
              </a:spcBef>
              <a:spcAft>
                <a:spcPct val="0"/>
              </a:spcAft>
              <a:buFont typeface="Arial" panose="020B0604020202020204" pitchFamily="34" charset="0"/>
              <a:defRPr sz="2000" b="1" i="1" kern="1200">
                <a:solidFill>
                  <a:schemeClr val="tx1"/>
                </a:solidFill>
                <a:latin typeface="Tahoma" panose="020B0604030504040204" pitchFamily="34" charset="0"/>
                <a:ea typeface="幼圆" panose="02010509060101010101" pitchFamily="49" charset="-122"/>
                <a:cs typeface="+mn-cs"/>
              </a:defRPr>
            </a:lvl4pPr>
            <a:lvl5pPr marL="1828800" algn="l" rtl="0" fontAlgn="base">
              <a:spcBef>
                <a:spcPct val="0"/>
              </a:spcBef>
              <a:spcAft>
                <a:spcPct val="0"/>
              </a:spcAft>
              <a:buFont typeface="Arial" panose="020B0604020202020204" pitchFamily="34" charset="0"/>
              <a:defRPr sz="2000" b="1" i="1" kern="1200">
                <a:solidFill>
                  <a:schemeClr val="tx1"/>
                </a:solidFill>
                <a:latin typeface="Tahoma" panose="020B0604030504040204" pitchFamily="34" charset="0"/>
                <a:ea typeface="幼圆" panose="02010509060101010101" pitchFamily="49" charset="-122"/>
                <a:cs typeface="+mn-cs"/>
              </a:defRPr>
            </a:lvl5pPr>
            <a:lvl6pPr marL="2286000" algn="l" defTabSz="914400" rtl="0" eaLnBrk="1" latinLnBrk="0" hangingPunct="1">
              <a:defRPr sz="2000" b="1" i="1" kern="1200">
                <a:solidFill>
                  <a:schemeClr val="tx1"/>
                </a:solidFill>
                <a:latin typeface="Tahoma" panose="020B0604030504040204" pitchFamily="34" charset="0"/>
                <a:ea typeface="幼圆" panose="02010509060101010101" pitchFamily="49" charset="-122"/>
                <a:cs typeface="+mn-cs"/>
              </a:defRPr>
            </a:lvl6pPr>
            <a:lvl7pPr marL="2743200" algn="l" defTabSz="914400" rtl="0" eaLnBrk="1" latinLnBrk="0" hangingPunct="1">
              <a:defRPr sz="2000" b="1" i="1" kern="1200">
                <a:solidFill>
                  <a:schemeClr val="tx1"/>
                </a:solidFill>
                <a:latin typeface="Tahoma" panose="020B0604030504040204" pitchFamily="34" charset="0"/>
                <a:ea typeface="幼圆" panose="02010509060101010101" pitchFamily="49" charset="-122"/>
                <a:cs typeface="+mn-cs"/>
              </a:defRPr>
            </a:lvl7pPr>
            <a:lvl8pPr marL="3200400" algn="l" defTabSz="914400" rtl="0" eaLnBrk="1" latinLnBrk="0" hangingPunct="1">
              <a:defRPr sz="2000" b="1" i="1" kern="1200">
                <a:solidFill>
                  <a:schemeClr val="tx1"/>
                </a:solidFill>
                <a:latin typeface="Tahoma" panose="020B0604030504040204" pitchFamily="34" charset="0"/>
                <a:ea typeface="幼圆" panose="02010509060101010101" pitchFamily="49" charset="-122"/>
                <a:cs typeface="+mn-cs"/>
              </a:defRPr>
            </a:lvl8pPr>
            <a:lvl9pPr marL="3657600" algn="l" defTabSz="914400" rtl="0" eaLnBrk="1" latinLnBrk="0" hangingPunct="1">
              <a:defRPr sz="2000" b="1" i="1" kern="1200">
                <a:solidFill>
                  <a:schemeClr val="tx1"/>
                </a:solidFill>
                <a:latin typeface="Tahoma" panose="020B0604030504040204" pitchFamily="34" charset="0"/>
                <a:ea typeface="幼圆" panose="02010509060101010101" pitchFamily="49" charset="-122"/>
                <a:cs typeface="+mn-cs"/>
              </a:defRPr>
            </a:lvl9pPr>
          </a:lstStyle>
          <a:p>
            <a:endParaRPr/>
          </a:p>
        </p:txBody>
      </p:sp>
      <p:sp>
        <p:nvSpPr>
          <p:cNvPr id="3" name="标题 2"/>
          <p:cNvSpPr txBox="1">
            <a:spLocks noGrp="1"/>
          </p:cNvSpPr>
          <p:nvPr>
            <p:ph type="title" idx="4294967295"/>
          </p:nvPr>
        </p:nvSpPr>
        <p:spPr>
          <a:xfrm>
            <a:off x="838200" y="227326"/>
            <a:ext cx="10515600" cy="717632"/>
          </a:xfrm>
        </p:spPr>
        <p:txBody>
          <a:bodyPr>
            <a:spAutoFit/>
          </a:bodyPr>
          <a:lstStyle/>
          <a:p>
            <a:pPr lvl="0"/>
            <a:r>
              <a:rPr lang="en-US" b="1" dirty="0">
                <a:solidFill>
                  <a:srgbClr val="333399"/>
                </a:solidFill>
                <a:latin typeface="Centaur" panose="02030504050205020304" pitchFamily="18" charset="0"/>
              </a:rPr>
              <a:t>JUNO Liquid Scintillator</a:t>
            </a:r>
          </a:p>
        </p:txBody>
      </p:sp>
      <p:sp>
        <p:nvSpPr>
          <p:cNvPr id="4" name="文本占位符 3"/>
          <p:cNvSpPr txBox="1">
            <a:spLocks noGrp="1"/>
          </p:cNvSpPr>
          <p:nvPr>
            <p:ph type="body" idx="4294967295"/>
          </p:nvPr>
        </p:nvSpPr>
        <p:spPr>
          <a:xfrm>
            <a:off x="460725" y="2980262"/>
            <a:ext cx="9824461" cy="2405490"/>
          </a:xfrm>
        </p:spPr>
        <p:txBody>
          <a:bodyPr>
            <a:normAutofit/>
          </a:bodyPr>
          <a:lstStyle/>
          <a:p>
            <a:pPr marL="0" lvl="0" indent="0">
              <a:buClr>
                <a:srgbClr val="333333"/>
              </a:buClr>
              <a:buSzPct val="45000"/>
              <a:buNone/>
            </a:pPr>
            <a:r>
              <a:rPr lang="en-US" sz="2200" b="1" dirty="0" smtClean="0">
                <a:solidFill>
                  <a:srgbClr val="FF0000"/>
                </a:solidFill>
                <a:latin typeface="Book Antiqua" panose="02040602050305030304" pitchFamily="18" charset="0"/>
                <a:cs typeface="Times New Roman" panose="02020603050405020304" pitchFamily="18" charset="0"/>
              </a:rPr>
              <a:t>Purification </a:t>
            </a:r>
            <a:r>
              <a:rPr lang="en-US" sz="2200" b="1" dirty="0">
                <a:solidFill>
                  <a:srgbClr val="FF0000"/>
                </a:solidFill>
                <a:latin typeface="Book Antiqua" panose="02040602050305030304" pitchFamily="18" charset="0"/>
                <a:cs typeface="Times New Roman" panose="02020603050405020304" pitchFamily="18" charset="0"/>
              </a:rPr>
              <a:t>pilot plant</a:t>
            </a:r>
          </a:p>
          <a:p>
            <a:pPr marL="0" lvl="1" indent="91119">
              <a:lnSpc>
                <a:spcPct val="100000"/>
              </a:lnSpc>
              <a:spcBef>
                <a:spcPts val="689"/>
              </a:spcBef>
              <a:buClr>
                <a:srgbClr val="333333"/>
              </a:buClr>
              <a:buSzPct val="45000"/>
              <a:buFont typeface="StarSymbol"/>
              <a:buChar char="●"/>
              <a:tabLst>
                <a:tab pos="0" algn="l"/>
                <a:tab pos="96345" algn="l"/>
                <a:tab pos="503931" algn="l"/>
                <a:tab pos="911518" algn="l"/>
                <a:tab pos="1319105" algn="l"/>
                <a:tab pos="1726692" algn="l"/>
                <a:tab pos="2134279" algn="l"/>
                <a:tab pos="2541866" algn="l"/>
                <a:tab pos="2949451" algn="l"/>
                <a:tab pos="3357039" algn="l"/>
                <a:tab pos="3764625" algn="l"/>
                <a:tab pos="4171886" algn="l"/>
                <a:tab pos="4579473" algn="l"/>
                <a:tab pos="4987060" algn="l"/>
                <a:tab pos="5394647" algn="l"/>
                <a:tab pos="5802233" algn="l"/>
                <a:tab pos="6209820" algn="l"/>
                <a:tab pos="6617406" algn="l"/>
                <a:tab pos="7024994" algn="l"/>
                <a:tab pos="7432581" algn="l"/>
                <a:tab pos="7840168" algn="l"/>
              </a:tabLst>
            </a:pPr>
            <a:r>
              <a:rPr lang="en-US" sz="1996" dirty="0">
                <a:latin typeface="Book Antiqua" panose="02040602050305030304" pitchFamily="18" charset="0"/>
                <a:cs typeface="Times New Roman" panose="02020603050405020304" pitchFamily="18" charset="0"/>
              </a:rPr>
              <a:t>Under operation at </a:t>
            </a:r>
            <a:r>
              <a:rPr lang="en-US" sz="1996" dirty="0" err="1">
                <a:latin typeface="Book Antiqua" panose="02040602050305030304" pitchFamily="18" charset="0"/>
                <a:cs typeface="Times New Roman" panose="02020603050405020304" pitchFamily="18" charset="0"/>
              </a:rPr>
              <a:t>Daya</a:t>
            </a:r>
            <a:r>
              <a:rPr lang="en-US" sz="1996" dirty="0">
                <a:latin typeface="Book Antiqua" panose="02040602050305030304" pitchFamily="18" charset="0"/>
                <a:cs typeface="Times New Roman" panose="02020603050405020304" pitchFamily="18" charset="0"/>
              </a:rPr>
              <a:t> Bay</a:t>
            </a:r>
          </a:p>
          <a:p>
            <a:pPr marL="0" lvl="1" indent="91119">
              <a:lnSpc>
                <a:spcPct val="100000"/>
              </a:lnSpc>
              <a:spcBef>
                <a:spcPts val="689"/>
              </a:spcBef>
              <a:buClr>
                <a:srgbClr val="333333"/>
              </a:buClr>
              <a:buSzPct val="45000"/>
              <a:buFont typeface="StarSymbol"/>
              <a:buChar char="●"/>
              <a:tabLst>
                <a:tab pos="0" algn="l"/>
                <a:tab pos="96345" algn="l"/>
                <a:tab pos="503931" algn="l"/>
                <a:tab pos="911518" algn="l"/>
                <a:tab pos="1319105" algn="l"/>
                <a:tab pos="1726692" algn="l"/>
                <a:tab pos="2134279" algn="l"/>
                <a:tab pos="2541866" algn="l"/>
                <a:tab pos="2949451" algn="l"/>
                <a:tab pos="3357039" algn="l"/>
                <a:tab pos="3764625" algn="l"/>
                <a:tab pos="4171886" algn="l"/>
                <a:tab pos="4579473" algn="l"/>
                <a:tab pos="4987060" algn="l"/>
                <a:tab pos="5394647" algn="l"/>
                <a:tab pos="5802233" algn="l"/>
                <a:tab pos="6209820" algn="l"/>
                <a:tab pos="6617406" algn="l"/>
                <a:tab pos="7024994" algn="l"/>
                <a:tab pos="7432581" algn="l"/>
                <a:tab pos="7840168" algn="l"/>
              </a:tabLst>
            </a:pPr>
            <a:r>
              <a:rPr lang="en-US" sz="1996" dirty="0">
                <a:latin typeface="Book Antiqua" panose="02040602050305030304" pitchFamily="18" charset="0"/>
                <a:cs typeface="Times New Roman" panose="02020603050405020304" pitchFamily="18" charset="0"/>
              </a:rPr>
              <a:t>Distillation, Al2O3 column purification, water extraction and gas stripping</a:t>
            </a:r>
          </a:p>
          <a:p>
            <a:pPr marL="0" lvl="1" indent="91119">
              <a:lnSpc>
                <a:spcPct val="100000"/>
              </a:lnSpc>
              <a:spcBef>
                <a:spcPts val="689"/>
              </a:spcBef>
              <a:buClr>
                <a:srgbClr val="333333"/>
              </a:buClr>
              <a:buSzPct val="45000"/>
              <a:buFont typeface="StarSymbol"/>
              <a:buChar char="●"/>
              <a:tabLst>
                <a:tab pos="0" algn="l"/>
                <a:tab pos="96345" algn="l"/>
                <a:tab pos="503931" algn="l"/>
                <a:tab pos="911518" algn="l"/>
                <a:tab pos="1319105" algn="l"/>
                <a:tab pos="1726692" algn="l"/>
                <a:tab pos="2134279" algn="l"/>
                <a:tab pos="2541866" algn="l"/>
                <a:tab pos="2949451" algn="l"/>
                <a:tab pos="3357039" algn="l"/>
                <a:tab pos="3764625" algn="l"/>
                <a:tab pos="4171886" algn="l"/>
                <a:tab pos="4579473" algn="l"/>
                <a:tab pos="4987060" algn="l"/>
                <a:tab pos="5394647" algn="l"/>
                <a:tab pos="5802233" algn="l"/>
                <a:tab pos="6209820" algn="l"/>
                <a:tab pos="6617406" algn="l"/>
                <a:tab pos="7024994" algn="l"/>
                <a:tab pos="7432581" algn="l"/>
                <a:tab pos="7840168" algn="l"/>
              </a:tabLst>
            </a:pPr>
            <a:r>
              <a:rPr lang="en-US" sz="1996" dirty="0">
                <a:latin typeface="Book Antiqua" panose="02040602050305030304" pitchFamily="18" charset="0"/>
                <a:cs typeface="Times New Roman" panose="02020603050405020304" pitchFamily="18" charset="0"/>
              </a:rPr>
              <a:t>&gt; 23 m A.L. after filling (measured)</a:t>
            </a:r>
          </a:p>
          <a:p>
            <a:pPr marL="0" lvl="1" indent="91119">
              <a:lnSpc>
                <a:spcPct val="100000"/>
              </a:lnSpc>
              <a:spcBef>
                <a:spcPts val="689"/>
              </a:spcBef>
              <a:buClr>
                <a:srgbClr val="333333"/>
              </a:buClr>
              <a:buSzPct val="45000"/>
              <a:buFont typeface="StarSymbol"/>
              <a:buChar char="●"/>
              <a:tabLst>
                <a:tab pos="0" algn="l"/>
                <a:tab pos="96345" algn="l"/>
                <a:tab pos="503931" algn="l"/>
                <a:tab pos="911518" algn="l"/>
                <a:tab pos="1319105" algn="l"/>
                <a:tab pos="1726692" algn="l"/>
                <a:tab pos="2134279" algn="l"/>
                <a:tab pos="2541866" algn="l"/>
                <a:tab pos="2949451" algn="l"/>
                <a:tab pos="3357039" algn="l"/>
                <a:tab pos="3764625" algn="l"/>
                <a:tab pos="4171886" algn="l"/>
                <a:tab pos="4579473" algn="l"/>
                <a:tab pos="4987060" algn="l"/>
                <a:tab pos="5394647" algn="l"/>
                <a:tab pos="5802233" algn="l"/>
                <a:tab pos="6209820" algn="l"/>
                <a:tab pos="6617406" algn="l"/>
                <a:tab pos="7024994" algn="l"/>
                <a:tab pos="7432581" algn="l"/>
                <a:tab pos="7840168" algn="l"/>
              </a:tabLst>
            </a:pPr>
            <a:r>
              <a:rPr lang="en-US" sz="1996" dirty="0">
                <a:latin typeface="Book Antiqua" panose="02040602050305030304" pitchFamily="18" charset="0"/>
                <a:cs typeface="Times New Roman" panose="02020603050405020304" pitchFamily="18" charset="0"/>
              </a:rPr>
              <a:t>Optimizing LS recipe</a:t>
            </a:r>
          </a:p>
          <a:p>
            <a:pPr marL="0" lvl="1" indent="91119">
              <a:lnSpc>
                <a:spcPct val="100000"/>
              </a:lnSpc>
              <a:spcBef>
                <a:spcPts val="689"/>
              </a:spcBef>
              <a:buClr>
                <a:srgbClr val="333333"/>
              </a:buClr>
              <a:buSzPct val="45000"/>
              <a:buFont typeface="StarSymbol"/>
              <a:buChar char="●"/>
              <a:tabLst>
                <a:tab pos="0" algn="l"/>
                <a:tab pos="96345" algn="l"/>
                <a:tab pos="503931" algn="l"/>
                <a:tab pos="911518" algn="l"/>
                <a:tab pos="1319105" algn="l"/>
                <a:tab pos="1726692" algn="l"/>
                <a:tab pos="2134279" algn="l"/>
                <a:tab pos="2541866" algn="l"/>
                <a:tab pos="2949451" algn="l"/>
                <a:tab pos="3357039" algn="l"/>
                <a:tab pos="3764625" algn="l"/>
                <a:tab pos="4171886" algn="l"/>
                <a:tab pos="4579473" algn="l"/>
                <a:tab pos="4987060" algn="l"/>
                <a:tab pos="5394647" algn="l"/>
                <a:tab pos="5802233" algn="l"/>
                <a:tab pos="6209820" algn="l"/>
                <a:tab pos="6617406" algn="l"/>
                <a:tab pos="7024994" algn="l"/>
                <a:tab pos="7432581" algn="l"/>
                <a:tab pos="7840168" algn="l"/>
              </a:tabLst>
            </a:pPr>
            <a:r>
              <a:rPr lang="en-US" sz="1996" dirty="0">
                <a:latin typeface="Book Antiqua" panose="02040602050305030304" pitchFamily="18" charset="0"/>
                <a:cs typeface="Times New Roman" panose="02020603050405020304" pitchFamily="18" charset="0"/>
              </a:rPr>
              <a:t>Studying radio-purity</a:t>
            </a:r>
          </a:p>
        </p:txBody>
      </p:sp>
      <p:sp>
        <p:nvSpPr>
          <p:cNvPr id="6" name="文本占位符 5"/>
          <p:cNvSpPr txBox="1">
            <a:spLocks noGrp="1"/>
          </p:cNvSpPr>
          <p:nvPr>
            <p:ph type="body" idx="4294967295"/>
          </p:nvPr>
        </p:nvSpPr>
        <p:spPr>
          <a:xfrm>
            <a:off x="460725" y="1150470"/>
            <a:ext cx="6630665" cy="2452519"/>
          </a:xfrm>
        </p:spPr>
        <p:txBody>
          <a:bodyPr>
            <a:normAutofit/>
          </a:bodyPr>
          <a:lstStyle/>
          <a:p>
            <a:pPr marL="0" lvl="0" indent="0">
              <a:buClr>
                <a:srgbClr val="333333"/>
              </a:buClr>
              <a:buSzPct val="45000"/>
              <a:buNone/>
            </a:pPr>
            <a:r>
              <a:rPr lang="en-US" sz="1996" dirty="0" smtClean="0">
                <a:solidFill>
                  <a:srgbClr val="FF0000"/>
                </a:solidFill>
                <a:latin typeface="Book Antiqua" panose="02040602050305030304" pitchFamily="18" charset="0"/>
                <a:cs typeface="Times New Roman" panose="02020603050405020304" pitchFamily="18" charset="0"/>
              </a:rPr>
              <a:t>Requirement </a:t>
            </a:r>
            <a:r>
              <a:rPr lang="en-US" sz="1996" dirty="0">
                <a:solidFill>
                  <a:srgbClr val="FF0000"/>
                </a:solidFill>
                <a:latin typeface="Book Antiqua" panose="02040602050305030304" pitchFamily="18" charset="0"/>
                <a:cs typeface="Times New Roman" panose="02020603050405020304" pitchFamily="18" charset="0"/>
              </a:rPr>
              <a:t>for 3%/√</a:t>
            </a:r>
            <a:r>
              <a:rPr lang="en-US" sz="1996" dirty="0" smtClean="0">
                <a:solidFill>
                  <a:srgbClr val="FF0000"/>
                </a:solidFill>
                <a:latin typeface="Book Antiqua" panose="02040602050305030304" pitchFamily="18" charset="0"/>
                <a:cs typeface="Times New Roman" panose="02020603050405020304" pitchFamily="18" charset="0"/>
              </a:rPr>
              <a:t>E</a:t>
            </a:r>
            <a:endParaRPr lang="en-US" sz="1996" dirty="0">
              <a:solidFill>
                <a:srgbClr val="FF0000"/>
              </a:solidFill>
              <a:latin typeface="Book Antiqua" panose="02040602050305030304" pitchFamily="18" charset="0"/>
              <a:cs typeface="Times New Roman" panose="02020603050405020304" pitchFamily="18" charset="0"/>
            </a:endParaRPr>
          </a:p>
          <a:p>
            <a:pPr marL="0" lvl="1" indent="91119">
              <a:lnSpc>
                <a:spcPct val="100000"/>
              </a:lnSpc>
              <a:spcBef>
                <a:spcPts val="689"/>
              </a:spcBef>
              <a:buClr>
                <a:srgbClr val="333333"/>
              </a:buClr>
              <a:buSzPct val="45000"/>
              <a:buFont typeface="StarSymbol"/>
              <a:buChar char="●"/>
              <a:tabLst>
                <a:tab pos="0" algn="l"/>
                <a:tab pos="96345" algn="l"/>
                <a:tab pos="503931" algn="l"/>
                <a:tab pos="911518" algn="l"/>
                <a:tab pos="1319105" algn="l"/>
                <a:tab pos="1726692" algn="l"/>
                <a:tab pos="2134279" algn="l"/>
                <a:tab pos="2541866" algn="l"/>
                <a:tab pos="2949451" algn="l"/>
                <a:tab pos="3357039" algn="l"/>
                <a:tab pos="3764625" algn="l"/>
                <a:tab pos="4171886" algn="l"/>
                <a:tab pos="4579473" algn="l"/>
                <a:tab pos="4987060" algn="l"/>
                <a:tab pos="5394647" algn="l"/>
                <a:tab pos="5802233" algn="l"/>
                <a:tab pos="6209820" algn="l"/>
                <a:tab pos="6617406" algn="l"/>
                <a:tab pos="7024994" algn="l"/>
                <a:tab pos="7432581" algn="l"/>
                <a:tab pos="7840168" algn="l"/>
              </a:tabLst>
            </a:pPr>
            <a:r>
              <a:rPr lang="en-US" sz="1996" dirty="0" smtClean="0">
                <a:latin typeface="Book Antiqua" panose="02040602050305030304" pitchFamily="18" charset="0"/>
                <a:cs typeface="Times New Roman" panose="02020603050405020304" pitchFamily="18" charset="0"/>
              </a:rPr>
              <a:t>  High </a:t>
            </a:r>
            <a:r>
              <a:rPr lang="en-US" sz="1996" dirty="0">
                <a:latin typeface="Book Antiqua" panose="02040602050305030304" pitchFamily="18" charset="0"/>
                <a:cs typeface="Times New Roman" panose="02020603050405020304" pitchFamily="18" charset="0"/>
              </a:rPr>
              <a:t>light-yield: 10</a:t>
            </a:r>
            <a:r>
              <a:rPr lang="en-US" sz="1996" baseline="30000" dirty="0">
                <a:latin typeface="Book Antiqua" panose="02040602050305030304" pitchFamily="18" charset="0"/>
                <a:cs typeface="Times New Roman" panose="02020603050405020304" pitchFamily="18" charset="0"/>
              </a:rPr>
              <a:t>4 </a:t>
            </a:r>
            <a:r>
              <a:rPr lang="en-US" sz="1996" dirty="0" smtClean="0">
                <a:latin typeface="Book Antiqua" panose="02040602050305030304" pitchFamily="18" charset="0"/>
                <a:cs typeface="Times New Roman" panose="02020603050405020304" pitchFamily="18" charset="0"/>
              </a:rPr>
              <a:t>photons/MeV (</a:t>
            </a:r>
            <a:r>
              <a:rPr lang="en-US" altLang="zh-CN" sz="1996" dirty="0" smtClean="0">
                <a:latin typeface="Book Antiqua" panose="02040602050305030304" pitchFamily="18" charset="0"/>
                <a:cs typeface="Times New Roman" panose="02020603050405020304" pitchFamily="18" charset="0"/>
              </a:rPr>
              <a:t>pure </a:t>
            </a:r>
            <a:r>
              <a:rPr lang="en-US" altLang="zh-CN" sz="1996" dirty="0">
                <a:latin typeface="Book Antiqua" panose="02040602050305030304" pitchFamily="18" charset="0"/>
                <a:cs typeface="Times New Roman" panose="02020603050405020304" pitchFamily="18" charset="0"/>
              </a:rPr>
              <a:t>organic solvent and high </a:t>
            </a:r>
            <a:r>
              <a:rPr lang="en-US" altLang="zh-CN" sz="1996" dirty="0" err="1">
                <a:latin typeface="Book Antiqua" panose="02040602050305030304" pitchFamily="18" charset="0"/>
                <a:cs typeface="Times New Roman" panose="02020603050405020304" pitchFamily="18" charset="0"/>
              </a:rPr>
              <a:t>fluor</a:t>
            </a:r>
            <a:r>
              <a:rPr lang="en-US" altLang="zh-CN" sz="1996" dirty="0">
                <a:latin typeface="Book Antiqua" panose="02040602050305030304" pitchFamily="18" charset="0"/>
                <a:cs typeface="Times New Roman" panose="02020603050405020304" pitchFamily="18" charset="0"/>
              </a:rPr>
              <a:t> </a:t>
            </a:r>
            <a:r>
              <a:rPr lang="en-US" altLang="zh-CN" sz="1996" dirty="0" smtClean="0">
                <a:latin typeface="Book Antiqua" panose="02040602050305030304" pitchFamily="18" charset="0"/>
                <a:cs typeface="Times New Roman" panose="02020603050405020304" pitchFamily="18" charset="0"/>
              </a:rPr>
              <a:t>content)</a:t>
            </a:r>
            <a:endParaRPr lang="en-US" sz="1996" dirty="0">
              <a:latin typeface="Book Antiqua" panose="02040602050305030304" pitchFamily="18" charset="0"/>
              <a:cs typeface="Times New Roman" panose="02020603050405020304" pitchFamily="18" charset="0"/>
            </a:endParaRPr>
          </a:p>
          <a:p>
            <a:pPr marL="0" lvl="1" indent="91119">
              <a:lnSpc>
                <a:spcPct val="100000"/>
              </a:lnSpc>
              <a:spcBef>
                <a:spcPts val="689"/>
              </a:spcBef>
              <a:buClr>
                <a:srgbClr val="333333"/>
              </a:buClr>
              <a:buSzPct val="45000"/>
              <a:buFont typeface="StarSymbol"/>
              <a:buChar char="●"/>
              <a:tabLst>
                <a:tab pos="0" algn="l"/>
                <a:tab pos="96345" algn="l"/>
                <a:tab pos="503931" algn="l"/>
                <a:tab pos="911518" algn="l"/>
                <a:tab pos="1319105" algn="l"/>
                <a:tab pos="1726692" algn="l"/>
                <a:tab pos="2134279" algn="l"/>
                <a:tab pos="2541866" algn="l"/>
                <a:tab pos="2949451" algn="l"/>
                <a:tab pos="3357039" algn="l"/>
                <a:tab pos="3764625" algn="l"/>
                <a:tab pos="4171886" algn="l"/>
                <a:tab pos="4579473" algn="l"/>
                <a:tab pos="4987060" algn="l"/>
                <a:tab pos="5394647" algn="l"/>
                <a:tab pos="5802233" algn="l"/>
                <a:tab pos="6209820" algn="l"/>
                <a:tab pos="6617406" algn="l"/>
                <a:tab pos="7024994" algn="l"/>
                <a:tab pos="7432581" algn="l"/>
                <a:tab pos="7840168" algn="l"/>
              </a:tabLst>
            </a:pPr>
            <a:r>
              <a:rPr lang="en-US" sz="1996" dirty="0" smtClean="0">
                <a:latin typeface="Book Antiqua" panose="02040602050305030304" pitchFamily="18" charset="0"/>
                <a:cs typeface="Times New Roman" panose="02020603050405020304" pitchFamily="18" charset="0"/>
              </a:rPr>
              <a:t>  High </a:t>
            </a:r>
            <a:r>
              <a:rPr lang="en-US" sz="1996" dirty="0">
                <a:latin typeface="Book Antiqua" panose="02040602050305030304" pitchFamily="18" charset="0"/>
                <a:cs typeface="Times New Roman" panose="02020603050405020304" pitchFamily="18" charset="0"/>
              </a:rPr>
              <a:t>transparency</a:t>
            </a:r>
            <a:r>
              <a:rPr lang="en-US" sz="1996" dirty="0" smtClean="0">
                <a:latin typeface="Book Antiqua" panose="02040602050305030304" pitchFamily="18" charset="0"/>
                <a:cs typeface="Times New Roman" panose="02020603050405020304" pitchFamily="18" charset="0"/>
              </a:rPr>
              <a:t>:  Attenuation </a:t>
            </a:r>
            <a:r>
              <a:rPr lang="en-US" sz="1996" dirty="0">
                <a:latin typeface="Book Antiqua" panose="02040602050305030304" pitchFamily="18" charset="0"/>
                <a:cs typeface="Times New Roman" panose="02020603050405020304" pitchFamily="18" charset="0"/>
              </a:rPr>
              <a:t>Length (A.L.) &gt; 20m </a:t>
            </a:r>
            <a:r>
              <a:rPr lang="en-US" sz="1996" dirty="0" smtClean="0">
                <a:latin typeface="Book Antiqua" panose="02040602050305030304" pitchFamily="18" charset="0"/>
                <a:cs typeface="Times New Roman" panose="02020603050405020304" pitchFamily="18" charset="0"/>
              </a:rPr>
              <a:t>@ wavelength of 430nm</a:t>
            </a:r>
            <a:endParaRPr lang="en-US" sz="1996" dirty="0">
              <a:latin typeface="Book Antiqua" panose="02040602050305030304" pitchFamily="18" charset="0"/>
              <a:cs typeface="Times New Roman" panose="02020603050405020304" pitchFamily="18" charset="0"/>
            </a:endParaRPr>
          </a:p>
        </p:txBody>
      </p:sp>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7915" y="4573587"/>
            <a:ext cx="8684489" cy="2147888"/>
          </a:xfrm>
          <a:prstGeom prst="rect">
            <a:avLst/>
          </a:prstGeom>
        </p:spPr>
      </p:pic>
      <p:sp>
        <p:nvSpPr>
          <p:cNvPr id="2" name="灯片编号占位符 1"/>
          <p:cNvSpPr>
            <a:spLocks noGrp="1"/>
          </p:cNvSpPr>
          <p:nvPr>
            <p:ph type="sldNum" sz="quarter" idx="12"/>
          </p:nvPr>
        </p:nvSpPr>
        <p:spPr/>
        <p:txBody>
          <a:bodyPr/>
          <a:lstStyle/>
          <a:p>
            <a:fld id="{E3E6B2B1-2FB7-49E7-80AD-425DC1BBC35C}" type="slidenum">
              <a:rPr lang="zh-CN" altLang="en-US" smtClean="0"/>
              <a:t>8</a:t>
            </a:fld>
            <a:endParaRPr lang="zh-CN" altLang="en-US"/>
          </a:p>
        </p:txBody>
      </p:sp>
    </p:spTree>
    <p:extLst>
      <p:ext uri="{BB962C8B-B14F-4D97-AF65-F5344CB8AC3E}">
        <p14:creationId xmlns:p14="http://schemas.microsoft.com/office/powerpoint/2010/main" val="2522507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txBox="1">
            <a:spLocks noGrp="1"/>
          </p:cNvSpPr>
          <p:nvPr>
            <p:ph type="title" idx="4294967295"/>
          </p:nvPr>
        </p:nvSpPr>
        <p:spPr>
          <a:xfrm>
            <a:off x="438004" y="-5503"/>
            <a:ext cx="10515600" cy="1325563"/>
          </a:xfrm>
        </p:spPr>
        <p:txBody>
          <a:bodyPr>
            <a:normAutofit/>
          </a:bodyPr>
          <a:lstStyle/>
          <a:p>
            <a:pPr lvl="0"/>
            <a:r>
              <a:rPr lang="en-US" b="1" dirty="0">
                <a:solidFill>
                  <a:srgbClr val="333399"/>
                </a:solidFill>
                <a:latin typeface="Centaur" panose="02030504050205020304" pitchFamily="18" charset="0"/>
              </a:rPr>
              <a:t>JUNO 20” PMTs</a:t>
            </a:r>
          </a:p>
        </p:txBody>
      </p:sp>
      <p:sp>
        <p:nvSpPr>
          <p:cNvPr id="5" name="文本占位符 4"/>
          <p:cNvSpPr txBox="1">
            <a:spLocks noGrp="1"/>
          </p:cNvSpPr>
          <p:nvPr>
            <p:ph type="body" idx="4294967295"/>
          </p:nvPr>
        </p:nvSpPr>
        <p:spPr>
          <a:xfrm>
            <a:off x="1786793" y="1015023"/>
            <a:ext cx="8790045" cy="2105822"/>
          </a:xfrm>
        </p:spPr>
        <p:txBody>
          <a:bodyPr>
            <a:noAutofit/>
          </a:bodyPr>
          <a:lstStyle/>
          <a:p>
            <a:pPr lvl="0">
              <a:buClr>
                <a:srgbClr val="333333"/>
              </a:buClr>
              <a:buSzPct val="45000"/>
              <a:buFont typeface="StarSymbol"/>
              <a:buChar char="●"/>
            </a:pPr>
            <a:r>
              <a:rPr lang="en-US" sz="2200" dirty="0">
                <a:latin typeface="Book Antiqua" panose="02040602050305030304" pitchFamily="18" charset="0"/>
                <a:cs typeface="Times New Roman" panose="02020603050405020304" pitchFamily="18" charset="0"/>
              </a:rPr>
              <a:t>15000 MCP-PMTs from NNVT</a:t>
            </a:r>
          </a:p>
          <a:p>
            <a:pPr lvl="0">
              <a:buClr>
                <a:srgbClr val="333333"/>
              </a:buClr>
              <a:buSzPct val="45000"/>
              <a:buFont typeface="StarSymbol"/>
              <a:buChar char="●"/>
            </a:pPr>
            <a:r>
              <a:rPr lang="en-US" sz="2200" dirty="0">
                <a:latin typeface="Book Antiqua" panose="02040602050305030304" pitchFamily="18" charset="0"/>
                <a:cs typeface="Times New Roman" panose="02020603050405020304" pitchFamily="18" charset="0"/>
              </a:rPr>
              <a:t>5000 dynode PMTs from Hamamatsu</a:t>
            </a:r>
          </a:p>
          <a:p>
            <a:pPr lvl="0">
              <a:buClr>
                <a:srgbClr val="333333"/>
              </a:buClr>
              <a:buSzPct val="45000"/>
              <a:buFont typeface="StarSymbol"/>
              <a:buChar char="●"/>
            </a:pPr>
            <a:r>
              <a:rPr lang="en-US" sz="2200" dirty="0">
                <a:latin typeface="Book Antiqua" panose="02040602050305030304" pitchFamily="18" charset="0"/>
                <a:cs typeface="Times New Roman" panose="02020603050405020304" pitchFamily="18" charset="0"/>
              </a:rPr>
              <a:t>In production since 2016</a:t>
            </a:r>
          </a:p>
          <a:p>
            <a:pPr lvl="0">
              <a:buClr>
                <a:srgbClr val="333333"/>
              </a:buClr>
              <a:buSzPct val="45000"/>
              <a:buFont typeface="StarSymbol"/>
              <a:buChar char="●"/>
            </a:pPr>
            <a:r>
              <a:rPr lang="en-US" sz="2200" dirty="0">
                <a:latin typeface="Book Antiqua" panose="02040602050305030304" pitchFamily="18" charset="0"/>
                <a:cs typeface="Times New Roman" panose="02020603050405020304" pitchFamily="18" charset="0"/>
              </a:rPr>
              <a:t>Already &gt;9000 delivered</a:t>
            </a:r>
          </a:p>
          <a:p>
            <a:pPr lvl="0">
              <a:buClr>
                <a:srgbClr val="333333"/>
              </a:buClr>
              <a:buSzPct val="45000"/>
              <a:buFont typeface="StarSymbol"/>
              <a:buChar char="●"/>
            </a:pPr>
            <a:r>
              <a:rPr lang="en-US" sz="2200" dirty="0">
                <a:latin typeface="Book Antiqua" panose="02040602050305030304" pitchFamily="18" charset="0"/>
                <a:cs typeface="Times New Roman" panose="02020603050405020304" pitchFamily="18" charset="0"/>
              </a:rPr>
              <a:t>More than 5000 tested</a:t>
            </a:r>
          </a:p>
        </p:txBody>
      </p:sp>
      <p:sp>
        <p:nvSpPr>
          <p:cNvPr id="6" name="文本框 5"/>
          <p:cNvSpPr txBox="1"/>
          <p:nvPr/>
        </p:nvSpPr>
        <p:spPr>
          <a:xfrm>
            <a:off x="5902207" y="977432"/>
            <a:ext cx="4892793" cy="451959"/>
          </a:xfrm>
          <a:prstGeom prst="rect">
            <a:avLst/>
          </a:prstGeom>
          <a:noFill/>
          <a:ln>
            <a:noFill/>
          </a:ln>
        </p:spPr>
        <p:txBody>
          <a:bodyPr vert="horz" lIns="81646" tIns="42456" rIns="81646" bIns="42456" compatLnSpc="1"/>
          <a:lstStyle/>
          <a:p>
            <a:pPr indent="91119">
              <a:spcBef>
                <a:spcPts val="689"/>
              </a:spcBef>
              <a:tabLst>
                <a:tab pos="0" algn="l"/>
                <a:tab pos="96345" algn="l"/>
                <a:tab pos="503931" algn="l"/>
                <a:tab pos="911518" algn="l"/>
                <a:tab pos="1319105" algn="l"/>
                <a:tab pos="1726692" algn="l"/>
                <a:tab pos="2134279" algn="l"/>
                <a:tab pos="2541866" algn="l"/>
                <a:tab pos="2949451" algn="l"/>
                <a:tab pos="3357039" algn="l"/>
                <a:tab pos="3764625" algn="l"/>
                <a:tab pos="4171886" algn="l"/>
                <a:tab pos="4579473" algn="l"/>
                <a:tab pos="4987060" algn="l"/>
                <a:tab pos="5394647" algn="l"/>
                <a:tab pos="5802233" algn="l"/>
                <a:tab pos="6209820" algn="l"/>
                <a:tab pos="6617406" algn="l"/>
                <a:tab pos="7024994" algn="l"/>
                <a:tab pos="7432581" algn="l"/>
                <a:tab pos="7840168" algn="l"/>
              </a:tabLst>
            </a:pPr>
            <a:r>
              <a:rPr lang="en-US" sz="1996" b="1" dirty="0">
                <a:solidFill>
                  <a:srgbClr val="006B6B"/>
                </a:solidFill>
                <a:latin typeface="Book Antiqua" panose="02040602050305030304" pitchFamily="18" charset="0"/>
                <a:ea typeface="MS Gothic" pitchFamily="2"/>
                <a:cs typeface="MS Gothic" pitchFamily="2"/>
              </a:rPr>
              <a:t>(Northern Night Vision Technology)</a:t>
            </a:r>
          </a:p>
        </p:txBody>
      </p:sp>
      <p:sp>
        <p:nvSpPr>
          <p:cNvPr id="9" name="文本框 8"/>
          <p:cNvSpPr txBox="1"/>
          <p:nvPr/>
        </p:nvSpPr>
        <p:spPr>
          <a:xfrm>
            <a:off x="6393052" y="5963820"/>
            <a:ext cx="5692682" cy="433052"/>
          </a:xfrm>
          <a:prstGeom prst="rect">
            <a:avLst/>
          </a:prstGeom>
          <a:noFill/>
          <a:ln>
            <a:noFill/>
          </a:ln>
        </p:spPr>
        <p:txBody>
          <a:bodyPr vert="horz" wrap="none" lIns="81646" tIns="40823" rIns="81646" bIns="40823" anchorCtr="0" compatLnSpc="0">
            <a:spAutoFit/>
          </a:bodyPr>
          <a:lstStyle/>
          <a:p>
            <a:pPr algn="ctr" hangingPunct="0"/>
            <a:r>
              <a:rPr lang="en-US" sz="2200" dirty="0">
                <a:latin typeface="Book Antiqua" panose="02040602050305030304" pitchFamily="18" charset="0"/>
              </a:rPr>
              <a:t>JUNO PMT with implosion protection cover</a:t>
            </a:r>
          </a:p>
        </p:txBody>
      </p:sp>
      <p:sp>
        <p:nvSpPr>
          <p:cNvPr id="11" name="object 3"/>
          <p:cNvSpPr/>
          <p:nvPr/>
        </p:nvSpPr>
        <p:spPr>
          <a:xfrm>
            <a:off x="7827184" y="2439195"/>
            <a:ext cx="2574064" cy="3305963"/>
          </a:xfrm>
          <a:prstGeom prst="rect">
            <a:avLst/>
          </a:prstGeom>
          <a:blipFill>
            <a:blip r:embed="rId3" cstate="print"/>
            <a:srcRect/>
            <a:stretch>
              <a:fillRect l="-10093" t="1" r="-6674" b="-4321"/>
            </a:stretch>
          </a:blipFill>
        </p:spPr>
        <p:txBody>
          <a:bodyPr wrap="square" lIns="0" tIns="0" rIns="0" bIns="0" rtlCol="0"/>
          <a:lstStyle/>
          <a:p>
            <a:endParaRPr/>
          </a:p>
        </p:txBody>
      </p:sp>
      <p:graphicFrame>
        <p:nvGraphicFramePr>
          <p:cNvPr id="12" name="表格 11"/>
          <p:cNvGraphicFramePr>
            <a:graphicFrameLocks noGrp="1"/>
          </p:cNvGraphicFramePr>
          <p:nvPr>
            <p:extLst>
              <p:ext uri="{D42A27DB-BD31-4B8C-83A1-F6EECF244321}">
                <p14:modId xmlns:p14="http://schemas.microsoft.com/office/powerpoint/2010/main" val="3174641077"/>
              </p:ext>
            </p:extLst>
          </p:nvPr>
        </p:nvGraphicFramePr>
        <p:xfrm>
          <a:off x="438004" y="3118098"/>
          <a:ext cx="5880325" cy="3294674"/>
        </p:xfrm>
        <a:graphic>
          <a:graphicData uri="http://schemas.openxmlformats.org/drawingml/2006/table">
            <a:tbl>
              <a:tblPr firstRow="1" bandRow="1">
                <a:tableStyleId>{BC89EF96-8CEA-46FF-86C4-4CE0E7609802}</a:tableStyleId>
              </a:tblPr>
              <a:tblGrid>
                <a:gridCol w="2423941"/>
                <a:gridCol w="1440160"/>
                <a:gridCol w="2016224"/>
              </a:tblGrid>
              <a:tr h="360040">
                <a:tc>
                  <a:txBody>
                    <a:bodyPr/>
                    <a:lstStyle/>
                    <a:p>
                      <a:pPr algn="ctr"/>
                      <a:r>
                        <a:rPr lang="en-US" altLang="zh-CN" sz="2000" dirty="0" smtClean="0">
                          <a:solidFill>
                            <a:srgbClr val="C00000"/>
                          </a:solidFill>
                          <a:latin typeface="+mn-lt"/>
                          <a:ea typeface="+mn-ea"/>
                        </a:rPr>
                        <a:t>Characteristics</a:t>
                      </a:r>
                      <a:endParaRPr lang="zh-CN" altLang="en-US" sz="2000" dirty="0">
                        <a:solidFill>
                          <a:srgbClr val="C00000"/>
                        </a:solidFill>
                        <a:latin typeface="+mn-lt"/>
                        <a:ea typeface="+mn-ea"/>
                      </a:endParaRPr>
                    </a:p>
                  </a:txBody>
                  <a:tcPr marL="0" marR="0" marT="0" marB="0" anchor="ctr"/>
                </a:tc>
                <a:tc>
                  <a:txBody>
                    <a:bodyPr/>
                    <a:lstStyle/>
                    <a:p>
                      <a:pPr algn="ctr"/>
                      <a:r>
                        <a:rPr lang="en-US" altLang="zh-CN" sz="2000" dirty="0" smtClean="0">
                          <a:solidFill>
                            <a:srgbClr val="C00000"/>
                          </a:solidFill>
                          <a:latin typeface="+mn-lt"/>
                          <a:ea typeface="+mn-ea"/>
                        </a:rPr>
                        <a:t>MCP-PMT</a:t>
                      </a:r>
                    </a:p>
                  </a:txBody>
                  <a:tcPr marL="0" marR="0" marT="0" marB="0" anchor="ctr"/>
                </a:tc>
                <a:tc>
                  <a:txBody>
                    <a:bodyPr/>
                    <a:lstStyle/>
                    <a:p>
                      <a:pPr algn="ctr"/>
                      <a:r>
                        <a:rPr lang="en-US" altLang="zh-CN" sz="2000" dirty="0" smtClean="0">
                          <a:solidFill>
                            <a:srgbClr val="C00000"/>
                          </a:solidFill>
                          <a:latin typeface="+mn-lt"/>
                          <a:ea typeface="+mn-ea"/>
                        </a:rPr>
                        <a:t>R12860 </a:t>
                      </a:r>
                    </a:p>
                  </a:txBody>
                  <a:tcPr marL="0" marR="0" marT="0" marB="0" anchor="ctr"/>
                </a:tc>
              </a:tr>
              <a:tr h="528399">
                <a:tc>
                  <a:txBody>
                    <a:bodyPr/>
                    <a:lstStyle/>
                    <a:p>
                      <a:pPr algn="ctr"/>
                      <a:r>
                        <a:rPr lang="en-US" altLang="zh-CN" sz="1800" b="1" dirty="0" smtClean="0">
                          <a:latin typeface="+mn-lt"/>
                          <a:ea typeface="+mn-ea"/>
                        </a:rPr>
                        <a:t>Detection Eff. (QE×CE*area) (%)</a:t>
                      </a:r>
                      <a:endParaRPr lang="zh-CN" altLang="en-US" sz="1800" b="1" dirty="0">
                        <a:latin typeface="+mn-lt"/>
                        <a:ea typeface="+mn-ea"/>
                      </a:endParaRPr>
                    </a:p>
                  </a:txBody>
                  <a:tcPr marL="0" marR="0" marT="0" marB="0" anchor="ctr">
                    <a:solidFill>
                      <a:schemeClr val="accent1">
                        <a:lumMod val="20000"/>
                        <a:lumOff val="80000"/>
                      </a:schemeClr>
                    </a:solidFill>
                  </a:tcPr>
                </a:tc>
                <a:tc>
                  <a:txBody>
                    <a:bodyPr/>
                    <a:lstStyle/>
                    <a:p>
                      <a:pPr algn="ctr"/>
                      <a:r>
                        <a:rPr lang="en-US" altLang="zh-CN" sz="1800" dirty="0" smtClean="0">
                          <a:latin typeface="+mn-lt"/>
                          <a:ea typeface="+mn-ea"/>
                        </a:rPr>
                        <a:t>27%, &gt;24%</a:t>
                      </a:r>
                      <a:endParaRPr lang="zh-CN" altLang="en-US" sz="1800" dirty="0">
                        <a:latin typeface="+mn-lt"/>
                        <a:ea typeface="+mn-ea"/>
                      </a:endParaRPr>
                    </a:p>
                  </a:txBody>
                  <a:tcPr marL="0" marR="0" marT="0" marB="0" anchor="ctr">
                    <a:solidFill>
                      <a:schemeClr val="accent1">
                        <a:lumMod val="20000"/>
                        <a:lumOff val="80000"/>
                      </a:schemeClr>
                    </a:solidFill>
                  </a:tcPr>
                </a:tc>
                <a:tc>
                  <a:txBody>
                    <a:bodyPr/>
                    <a:lstStyle/>
                    <a:p>
                      <a:pPr algn="ctr"/>
                      <a:r>
                        <a:rPr lang="en-US" altLang="zh-CN" sz="1800" dirty="0" smtClean="0">
                          <a:latin typeface="+mn-lt"/>
                          <a:ea typeface="+mn-ea"/>
                        </a:rPr>
                        <a:t>27%, &gt;24%</a:t>
                      </a:r>
                      <a:endParaRPr lang="zh-CN" altLang="en-US" sz="1800" dirty="0">
                        <a:latin typeface="+mn-lt"/>
                        <a:ea typeface="+mn-ea"/>
                      </a:endParaRPr>
                    </a:p>
                  </a:txBody>
                  <a:tcPr marL="0" marR="0" marT="0" marB="0" anchor="ctr">
                    <a:solidFill>
                      <a:schemeClr val="accent1">
                        <a:lumMod val="20000"/>
                        <a:lumOff val="80000"/>
                      </a:schemeClr>
                    </a:solidFill>
                  </a:tcPr>
                </a:tc>
              </a:tr>
              <a:tr h="293554">
                <a:tc>
                  <a:txBody>
                    <a:bodyPr/>
                    <a:lstStyle/>
                    <a:p>
                      <a:pPr algn="ctr"/>
                      <a:r>
                        <a:rPr lang="en-US" altLang="zh-CN" sz="1800" b="1" dirty="0" smtClean="0">
                          <a:latin typeface="+mn-lt"/>
                          <a:ea typeface="+mn-ea"/>
                        </a:rPr>
                        <a:t>P/V of SPE</a:t>
                      </a:r>
                      <a:endParaRPr lang="zh-CN" altLang="en-US" sz="1800" b="1" dirty="0">
                        <a:latin typeface="+mn-lt"/>
                        <a:ea typeface="+mn-ea"/>
                      </a:endParaRPr>
                    </a:p>
                  </a:txBody>
                  <a:tcPr marL="0" marR="0" marT="0" marB="0" anchor="ctr">
                    <a:solidFill>
                      <a:srgbClr val="CCECFF"/>
                    </a:solidFill>
                  </a:tcPr>
                </a:tc>
                <a:tc>
                  <a:txBody>
                    <a:bodyPr/>
                    <a:lstStyle/>
                    <a:p>
                      <a:pPr algn="ctr"/>
                      <a:r>
                        <a:rPr lang="en-US" altLang="zh-CN" sz="1800" dirty="0" smtClean="0">
                          <a:latin typeface="+mn-lt"/>
                          <a:ea typeface="+mn-ea"/>
                        </a:rPr>
                        <a:t>3.5, &gt;2.8</a:t>
                      </a:r>
                      <a:endParaRPr lang="zh-CN" altLang="en-US" sz="1800" dirty="0">
                        <a:latin typeface="+mn-lt"/>
                        <a:ea typeface="+mn-ea"/>
                      </a:endParaRPr>
                    </a:p>
                  </a:txBody>
                  <a:tcPr marL="0" marR="0" marT="0" marB="0" anchor="ctr">
                    <a:solidFill>
                      <a:srgbClr val="CCECFF"/>
                    </a:solidFill>
                  </a:tcPr>
                </a:tc>
                <a:tc>
                  <a:txBody>
                    <a:bodyPr/>
                    <a:lstStyle/>
                    <a:p>
                      <a:pPr algn="ctr"/>
                      <a:r>
                        <a:rPr lang="en-US" altLang="zh-CN" sz="1800" dirty="0" smtClean="0">
                          <a:latin typeface="+mn-lt"/>
                          <a:ea typeface="+mn-ea"/>
                        </a:rPr>
                        <a:t>3,&gt;2.5</a:t>
                      </a:r>
                      <a:endParaRPr lang="zh-CN" altLang="en-US" sz="1800" dirty="0">
                        <a:latin typeface="+mn-lt"/>
                        <a:ea typeface="+mn-ea"/>
                      </a:endParaRPr>
                    </a:p>
                  </a:txBody>
                  <a:tcPr marL="0" marR="0" marT="0" marB="0" anchor="ctr">
                    <a:solidFill>
                      <a:srgbClr val="CCECFF"/>
                    </a:solidFill>
                  </a:tcPr>
                </a:tc>
              </a:tr>
              <a:tr h="293554">
                <a:tc>
                  <a:txBody>
                    <a:bodyPr/>
                    <a:lstStyle/>
                    <a:p>
                      <a:pPr algn="ctr"/>
                      <a:r>
                        <a:rPr lang="en-US" altLang="zh-CN" sz="1800" b="1" i="1" dirty="0" smtClean="0">
                          <a:solidFill>
                            <a:srgbClr val="7030A0"/>
                          </a:solidFill>
                          <a:latin typeface="+mn-lt"/>
                          <a:ea typeface="+mn-ea"/>
                        </a:rPr>
                        <a:t>TTS on the top point (ns)</a:t>
                      </a:r>
                      <a:endParaRPr lang="zh-CN" altLang="en-US" sz="1800" b="1" i="1" dirty="0">
                        <a:solidFill>
                          <a:srgbClr val="7030A0"/>
                        </a:solidFill>
                        <a:latin typeface="+mn-lt"/>
                        <a:ea typeface="+mn-ea"/>
                      </a:endParaRPr>
                    </a:p>
                  </a:txBody>
                  <a:tcPr marL="0" marR="0" marT="0" marB="0" anchor="ctr">
                    <a:solidFill>
                      <a:schemeClr val="accent1">
                        <a:lumMod val="20000"/>
                        <a:lumOff val="80000"/>
                      </a:schemeClr>
                    </a:solidFill>
                  </a:tcPr>
                </a:tc>
                <a:tc>
                  <a:txBody>
                    <a:bodyPr/>
                    <a:lstStyle/>
                    <a:p>
                      <a:pPr algn="ctr"/>
                      <a:r>
                        <a:rPr lang="en-US" altLang="zh-CN" sz="1800" i="1" dirty="0" smtClean="0">
                          <a:solidFill>
                            <a:srgbClr val="7030A0"/>
                          </a:solidFill>
                          <a:latin typeface="+mn-lt"/>
                          <a:ea typeface="+mn-ea"/>
                        </a:rPr>
                        <a:t>~12,&lt;15</a:t>
                      </a:r>
                      <a:endParaRPr lang="zh-CN" altLang="en-US" sz="1800" i="1" dirty="0">
                        <a:solidFill>
                          <a:srgbClr val="7030A0"/>
                        </a:solidFill>
                        <a:latin typeface="+mn-lt"/>
                        <a:ea typeface="+mn-ea"/>
                      </a:endParaRPr>
                    </a:p>
                  </a:txBody>
                  <a:tcPr marL="0" marR="0" marT="0" marB="0" anchor="ctr">
                    <a:solidFill>
                      <a:schemeClr val="accent1">
                        <a:lumMod val="20000"/>
                        <a:lumOff val="80000"/>
                      </a:schemeClr>
                    </a:solidFill>
                  </a:tcPr>
                </a:tc>
                <a:tc>
                  <a:txBody>
                    <a:bodyPr/>
                    <a:lstStyle/>
                    <a:p>
                      <a:pPr algn="ctr"/>
                      <a:r>
                        <a:rPr lang="en-US" altLang="zh-CN" sz="1800" b="1" i="1" dirty="0" smtClean="0">
                          <a:solidFill>
                            <a:srgbClr val="C00000"/>
                          </a:solidFill>
                          <a:latin typeface="+mn-lt"/>
                          <a:ea typeface="+mn-ea"/>
                        </a:rPr>
                        <a:t>2.7,&lt;3.5</a:t>
                      </a:r>
                      <a:endParaRPr lang="zh-CN" altLang="en-US" sz="1800" b="1" i="1" dirty="0">
                        <a:solidFill>
                          <a:srgbClr val="C00000"/>
                        </a:solidFill>
                        <a:latin typeface="+mn-lt"/>
                        <a:ea typeface="+mn-ea"/>
                      </a:endParaRPr>
                    </a:p>
                  </a:txBody>
                  <a:tcPr marL="0" marR="0" marT="0" marB="0" anchor="ctr">
                    <a:solidFill>
                      <a:schemeClr val="accent1">
                        <a:lumMod val="20000"/>
                        <a:lumOff val="80000"/>
                      </a:schemeClr>
                    </a:solidFill>
                  </a:tcPr>
                </a:tc>
              </a:tr>
              <a:tr h="293554">
                <a:tc>
                  <a:txBody>
                    <a:bodyPr/>
                    <a:lstStyle/>
                    <a:p>
                      <a:pPr marL="0" algn="ctr" defTabSz="1341177" rtl="0" eaLnBrk="1" latinLnBrk="0" hangingPunct="1"/>
                      <a:r>
                        <a:rPr lang="en-US" altLang="zh-CN" sz="1800" b="1" kern="1200" dirty="0" smtClean="0">
                          <a:solidFill>
                            <a:schemeClr val="tx1"/>
                          </a:solidFill>
                          <a:latin typeface="+mn-lt"/>
                          <a:ea typeface="+mn-ea"/>
                          <a:cs typeface="+mn-cs"/>
                        </a:rPr>
                        <a:t>Rise time/Fall time(ns)</a:t>
                      </a:r>
                      <a:endParaRPr lang="zh-CN" altLang="en-US" sz="1800" b="1" kern="1200" dirty="0">
                        <a:solidFill>
                          <a:schemeClr val="tx1"/>
                        </a:solidFill>
                        <a:latin typeface="+mn-lt"/>
                        <a:ea typeface="+mn-ea"/>
                        <a:cs typeface="+mn-cs"/>
                      </a:endParaRPr>
                    </a:p>
                  </a:txBody>
                  <a:tcPr marL="0" marR="0" marT="0" marB="0" anchor="ctr">
                    <a:solidFill>
                      <a:srgbClr val="CCECFF"/>
                    </a:solidFill>
                  </a:tcPr>
                </a:tc>
                <a:tc>
                  <a:txBody>
                    <a:bodyPr/>
                    <a:lstStyle/>
                    <a:p>
                      <a:pPr marL="0" algn="ctr" defTabSz="1341177" rtl="0" eaLnBrk="1" latinLnBrk="0" hangingPunct="1"/>
                      <a:r>
                        <a:rPr lang="en-US" altLang="zh-CN" sz="1800" kern="1200" dirty="0" smtClean="0">
                          <a:solidFill>
                            <a:schemeClr val="tx1"/>
                          </a:solidFill>
                          <a:latin typeface="+mn-lt"/>
                          <a:ea typeface="+mn-ea"/>
                          <a:cs typeface="+mn-cs"/>
                        </a:rPr>
                        <a:t>R~5; F~12</a:t>
                      </a:r>
                      <a:endParaRPr lang="zh-CN" altLang="en-US" sz="1800" kern="1200" dirty="0">
                        <a:solidFill>
                          <a:schemeClr val="tx1"/>
                        </a:solidFill>
                        <a:latin typeface="+mn-lt"/>
                        <a:ea typeface="+mn-ea"/>
                        <a:cs typeface="+mn-cs"/>
                      </a:endParaRPr>
                    </a:p>
                  </a:txBody>
                  <a:tcPr marL="0" marR="0" marT="0" marB="0" anchor="ctr">
                    <a:solidFill>
                      <a:srgbClr val="CCECFF"/>
                    </a:solidFill>
                  </a:tcPr>
                </a:tc>
                <a:tc>
                  <a:txBody>
                    <a:bodyPr/>
                    <a:lstStyle/>
                    <a:p>
                      <a:pPr marL="0" algn="ctr" defTabSz="1341177" rtl="0" eaLnBrk="1" latinLnBrk="0" hangingPunct="1"/>
                      <a:r>
                        <a:rPr lang="en-US" altLang="zh-CN" sz="1800" kern="1200" dirty="0" smtClean="0">
                          <a:solidFill>
                            <a:schemeClr val="tx1"/>
                          </a:solidFill>
                          <a:latin typeface="+mn-lt"/>
                          <a:ea typeface="+mn-ea"/>
                          <a:cs typeface="+mn-cs"/>
                        </a:rPr>
                        <a:t>R~5,&lt;7; F~9,&lt;12</a:t>
                      </a:r>
                      <a:endParaRPr lang="zh-CN" altLang="en-US" sz="1800" kern="1200" dirty="0">
                        <a:solidFill>
                          <a:schemeClr val="tx1"/>
                        </a:solidFill>
                        <a:latin typeface="+mn-lt"/>
                        <a:ea typeface="+mn-ea"/>
                        <a:cs typeface="+mn-cs"/>
                      </a:endParaRPr>
                    </a:p>
                  </a:txBody>
                  <a:tcPr marL="0" marR="0" marT="0" marB="0" anchor="ctr">
                    <a:solidFill>
                      <a:srgbClr val="CCECFF"/>
                    </a:solidFill>
                  </a:tcPr>
                </a:tc>
              </a:tr>
              <a:tr h="293554">
                <a:tc>
                  <a:txBody>
                    <a:bodyPr/>
                    <a:lstStyle/>
                    <a:p>
                      <a:pPr algn="ctr"/>
                      <a:r>
                        <a:rPr lang="en-US" altLang="zh-CN" sz="1800" b="1" dirty="0" smtClean="0">
                          <a:latin typeface="+mn-lt"/>
                          <a:ea typeface="+mn-ea"/>
                        </a:rPr>
                        <a:t>Anode Dark count(Hz)</a:t>
                      </a:r>
                      <a:endParaRPr lang="zh-CN" altLang="en-US" sz="1800" b="1" dirty="0">
                        <a:latin typeface="+mn-lt"/>
                        <a:ea typeface="+mn-ea"/>
                      </a:endParaRPr>
                    </a:p>
                  </a:txBody>
                  <a:tcPr marL="0" marR="0" marT="0" marB="0" anchor="ctr">
                    <a:solidFill>
                      <a:schemeClr val="accent1">
                        <a:lumMod val="20000"/>
                        <a:lumOff val="80000"/>
                      </a:schemeClr>
                    </a:solidFill>
                  </a:tcPr>
                </a:tc>
                <a:tc>
                  <a:txBody>
                    <a:bodyPr/>
                    <a:lstStyle/>
                    <a:p>
                      <a:pPr algn="ctr"/>
                      <a:r>
                        <a:rPr lang="en-US" altLang="zh-CN" sz="1800" dirty="0" smtClean="0">
                          <a:latin typeface="+mn-lt"/>
                          <a:ea typeface="+mn-ea"/>
                        </a:rPr>
                        <a:t>20k,&lt;30k</a:t>
                      </a:r>
                      <a:endParaRPr lang="zh-CN" altLang="en-US" sz="1800" dirty="0">
                        <a:latin typeface="+mn-lt"/>
                        <a:ea typeface="+mn-ea"/>
                      </a:endParaRPr>
                    </a:p>
                  </a:txBody>
                  <a:tcPr marL="0" marR="0" marT="0" marB="0" anchor="ctr">
                    <a:solidFill>
                      <a:schemeClr val="accent1">
                        <a:lumMod val="20000"/>
                        <a:lumOff val="80000"/>
                      </a:schemeClr>
                    </a:solidFill>
                  </a:tcPr>
                </a:tc>
                <a:tc>
                  <a:txBody>
                    <a:bodyPr/>
                    <a:lstStyle/>
                    <a:p>
                      <a:pPr algn="ctr"/>
                      <a:r>
                        <a:rPr lang="en-US" altLang="zh-CN" sz="1800" dirty="0" smtClean="0">
                          <a:latin typeface="+mn-lt"/>
                          <a:ea typeface="+mn-ea"/>
                        </a:rPr>
                        <a:t>10k,&lt;50k</a:t>
                      </a:r>
                      <a:endParaRPr lang="zh-CN" altLang="en-US" sz="1800" dirty="0">
                        <a:latin typeface="+mn-lt"/>
                        <a:ea typeface="+mn-ea"/>
                      </a:endParaRPr>
                    </a:p>
                  </a:txBody>
                  <a:tcPr marL="0" marR="0" marT="0" marB="0" anchor="ctr">
                    <a:solidFill>
                      <a:schemeClr val="accent1">
                        <a:lumMod val="20000"/>
                        <a:lumOff val="80000"/>
                      </a:schemeClr>
                    </a:solidFill>
                  </a:tcPr>
                </a:tc>
              </a:tr>
              <a:tr h="264200">
                <a:tc>
                  <a:txBody>
                    <a:bodyPr/>
                    <a:lstStyle/>
                    <a:p>
                      <a:pPr algn="ctr"/>
                      <a:r>
                        <a:rPr lang="en-US" altLang="zh-CN" sz="1800" b="1" dirty="0" smtClean="0">
                          <a:latin typeface="+mn-lt"/>
                          <a:ea typeface="+mn-ea"/>
                        </a:rPr>
                        <a:t>After Pulse</a:t>
                      </a:r>
                      <a:r>
                        <a:rPr lang="en-US" altLang="zh-CN" sz="1800" b="1" baseline="0" dirty="0" smtClean="0">
                          <a:latin typeface="+mn-lt"/>
                          <a:ea typeface="+mn-ea"/>
                        </a:rPr>
                        <a:t> (%)</a:t>
                      </a:r>
                      <a:endParaRPr lang="zh-CN" altLang="en-US" sz="1800" b="1" dirty="0">
                        <a:latin typeface="+mn-lt"/>
                        <a:ea typeface="+mn-ea"/>
                      </a:endParaRPr>
                    </a:p>
                  </a:txBody>
                  <a:tcPr marL="0" marR="0" marT="0" marB="0" anchor="ctr">
                    <a:solidFill>
                      <a:srgbClr val="CCECFF"/>
                    </a:solidFill>
                  </a:tcPr>
                </a:tc>
                <a:tc>
                  <a:txBody>
                    <a:bodyPr/>
                    <a:lstStyle/>
                    <a:p>
                      <a:pPr algn="ctr"/>
                      <a:r>
                        <a:rPr lang="en-US" altLang="zh-CN" sz="1800" dirty="0" smtClean="0">
                          <a:latin typeface="+mn-lt"/>
                          <a:ea typeface="+mn-ea"/>
                        </a:rPr>
                        <a:t>1,&lt;2</a:t>
                      </a:r>
                      <a:endParaRPr lang="zh-CN" altLang="en-US" sz="1800" dirty="0">
                        <a:latin typeface="+mn-lt"/>
                        <a:ea typeface="+mn-ea"/>
                      </a:endParaRPr>
                    </a:p>
                  </a:txBody>
                  <a:tcPr marL="0" marR="0" marT="0" marB="0" anchor="ctr">
                    <a:solidFill>
                      <a:srgbClr val="CCECFF"/>
                    </a:solidFill>
                  </a:tcPr>
                </a:tc>
                <a:tc>
                  <a:txBody>
                    <a:bodyPr/>
                    <a:lstStyle/>
                    <a:p>
                      <a:pPr algn="ctr"/>
                      <a:r>
                        <a:rPr lang="en-US" altLang="zh-CN" sz="1800" dirty="0" smtClean="0">
                          <a:latin typeface="+mn-lt"/>
                          <a:ea typeface="+mn-ea"/>
                        </a:rPr>
                        <a:t>10,&lt;15</a:t>
                      </a:r>
                      <a:endParaRPr lang="zh-CN" altLang="en-US" sz="1800" dirty="0">
                        <a:latin typeface="+mn-lt"/>
                        <a:ea typeface="+mn-ea"/>
                      </a:endParaRPr>
                    </a:p>
                  </a:txBody>
                  <a:tcPr marL="0" marR="0" marT="0" marB="0" anchor="ctr">
                    <a:solidFill>
                      <a:srgbClr val="CCECFF"/>
                    </a:solidFill>
                  </a:tcPr>
                </a:tc>
              </a:tr>
              <a:tr h="937458">
                <a:tc>
                  <a:txBody>
                    <a:bodyPr/>
                    <a:lstStyle/>
                    <a:p>
                      <a:pPr marL="0" marR="0" indent="0" algn="ctr" defTabSz="1341177" rtl="0" eaLnBrk="1" fontAlgn="auto" latinLnBrk="0" hangingPunct="1">
                        <a:lnSpc>
                          <a:spcPct val="100000"/>
                        </a:lnSpc>
                        <a:spcBef>
                          <a:spcPts val="0"/>
                        </a:spcBef>
                        <a:spcAft>
                          <a:spcPts val="0"/>
                        </a:spcAft>
                        <a:buClrTx/>
                        <a:buSzTx/>
                        <a:buFontTx/>
                        <a:buNone/>
                        <a:tabLst/>
                        <a:defRPr/>
                      </a:pPr>
                      <a:r>
                        <a:rPr lang="en-US" altLang="zh-CN" sz="1800" b="1" dirty="0" smtClean="0">
                          <a:latin typeface="+mn-lt"/>
                          <a:ea typeface="+mn-ea"/>
                        </a:rPr>
                        <a:t>Glass</a:t>
                      </a:r>
                      <a:r>
                        <a:rPr lang="en-US" altLang="zh-CN" sz="1800" b="1" baseline="0" dirty="0" smtClean="0">
                          <a:latin typeface="+mn-lt"/>
                          <a:ea typeface="+mn-ea"/>
                        </a:rPr>
                        <a:t> </a:t>
                      </a:r>
                      <a:r>
                        <a:rPr lang="en-US" altLang="zh-CN" sz="1800" b="1" dirty="0" smtClean="0">
                          <a:latin typeface="+mn-lt"/>
                          <a:ea typeface="+mn-ea"/>
                        </a:rPr>
                        <a:t>Radioactivity</a:t>
                      </a:r>
                    </a:p>
                    <a:p>
                      <a:pPr marL="0" marR="0" indent="0" algn="ctr" defTabSz="1341177" rtl="0" eaLnBrk="1" fontAlgn="auto" latinLnBrk="0" hangingPunct="1">
                        <a:lnSpc>
                          <a:spcPct val="100000"/>
                        </a:lnSpc>
                        <a:spcBef>
                          <a:spcPts val="0"/>
                        </a:spcBef>
                        <a:spcAft>
                          <a:spcPts val="0"/>
                        </a:spcAft>
                        <a:buClrTx/>
                        <a:buSzTx/>
                        <a:buFontTx/>
                        <a:buNone/>
                        <a:tabLst/>
                        <a:defRPr/>
                      </a:pPr>
                      <a:r>
                        <a:rPr lang="en-US" altLang="zh-CN" sz="1800" b="1" dirty="0" smtClean="0">
                          <a:latin typeface="+mn-lt"/>
                          <a:ea typeface="+mn-ea"/>
                        </a:rPr>
                        <a:t>(ppb) </a:t>
                      </a:r>
                      <a:endParaRPr lang="zh-CN" altLang="en-US" sz="1800" b="1" dirty="0">
                        <a:latin typeface="+mn-lt"/>
                        <a:ea typeface="+mn-ea"/>
                      </a:endParaRPr>
                    </a:p>
                  </a:txBody>
                  <a:tcPr marL="0" marR="0" marT="0" marB="0" anchor="ctr">
                    <a:solidFill>
                      <a:schemeClr val="accent1">
                        <a:lumMod val="20000"/>
                        <a:lumOff val="80000"/>
                      </a:schemeClr>
                    </a:solidFill>
                  </a:tcPr>
                </a:tc>
                <a:tc>
                  <a:txBody>
                    <a:bodyPr/>
                    <a:lstStyle/>
                    <a:p>
                      <a:pPr algn="ctr"/>
                      <a:r>
                        <a:rPr lang="en-US" altLang="zh-CN" sz="1800" baseline="30000" dirty="0" smtClean="0">
                          <a:solidFill>
                            <a:srgbClr val="C00000"/>
                          </a:solidFill>
                          <a:latin typeface="+mn-lt"/>
                          <a:ea typeface="+mn-ea"/>
                        </a:rPr>
                        <a:t>238</a:t>
                      </a:r>
                      <a:r>
                        <a:rPr lang="en-US" altLang="zh-CN" sz="1800" dirty="0" smtClean="0">
                          <a:solidFill>
                            <a:srgbClr val="C00000"/>
                          </a:solidFill>
                          <a:latin typeface="+mn-lt"/>
                          <a:ea typeface="+mn-ea"/>
                        </a:rPr>
                        <a:t>U:50</a:t>
                      </a:r>
                      <a:endParaRPr lang="en-US" altLang="zh-CN" sz="1800" baseline="0" dirty="0" smtClean="0">
                        <a:solidFill>
                          <a:srgbClr val="C00000"/>
                        </a:solidFill>
                        <a:latin typeface="+mn-lt"/>
                        <a:ea typeface="+mn-ea"/>
                      </a:endParaRPr>
                    </a:p>
                    <a:p>
                      <a:pPr algn="ctr"/>
                      <a:r>
                        <a:rPr lang="en-US" altLang="zh-CN" sz="1800" baseline="30000" dirty="0" smtClean="0">
                          <a:solidFill>
                            <a:srgbClr val="C00000"/>
                          </a:solidFill>
                          <a:latin typeface="+mn-lt"/>
                          <a:ea typeface="+mn-ea"/>
                        </a:rPr>
                        <a:t>232</a:t>
                      </a:r>
                      <a:r>
                        <a:rPr lang="en-US" altLang="zh-CN" sz="1800" dirty="0" smtClean="0">
                          <a:solidFill>
                            <a:srgbClr val="C00000"/>
                          </a:solidFill>
                          <a:latin typeface="+mn-lt"/>
                          <a:ea typeface="+mn-ea"/>
                        </a:rPr>
                        <a:t>Th:50</a:t>
                      </a:r>
                    </a:p>
                    <a:p>
                      <a:pPr algn="ctr"/>
                      <a:r>
                        <a:rPr lang="en-US" altLang="zh-CN" sz="1800" baseline="30000" dirty="0" smtClean="0">
                          <a:solidFill>
                            <a:srgbClr val="C00000"/>
                          </a:solidFill>
                          <a:latin typeface="+mn-lt"/>
                          <a:ea typeface="+mn-ea"/>
                        </a:rPr>
                        <a:t>40</a:t>
                      </a:r>
                      <a:r>
                        <a:rPr lang="en-US" altLang="zh-CN" sz="1800" dirty="0" smtClean="0">
                          <a:solidFill>
                            <a:srgbClr val="C00000"/>
                          </a:solidFill>
                          <a:latin typeface="+mn-lt"/>
                          <a:ea typeface="+mn-ea"/>
                        </a:rPr>
                        <a:t>K:20</a:t>
                      </a:r>
                      <a:endParaRPr lang="zh-CN" altLang="en-US" sz="1800" dirty="0">
                        <a:solidFill>
                          <a:srgbClr val="C00000"/>
                        </a:solidFill>
                        <a:latin typeface="+mn-lt"/>
                        <a:ea typeface="+mn-ea"/>
                      </a:endParaRPr>
                    </a:p>
                  </a:txBody>
                  <a:tcPr marL="0" marR="0" marT="0" marB="0" anchor="ctr">
                    <a:solidFill>
                      <a:schemeClr val="accent1">
                        <a:lumMod val="20000"/>
                        <a:lumOff val="80000"/>
                      </a:schemeClr>
                    </a:solidFill>
                  </a:tcPr>
                </a:tc>
                <a:tc>
                  <a:txBody>
                    <a:bodyPr/>
                    <a:lstStyle/>
                    <a:p>
                      <a:pPr algn="ctr"/>
                      <a:r>
                        <a:rPr lang="en-US" altLang="zh-CN" sz="1800" baseline="30000" dirty="0" smtClean="0">
                          <a:latin typeface="+mn-lt"/>
                          <a:ea typeface="+mn-ea"/>
                        </a:rPr>
                        <a:t>238</a:t>
                      </a:r>
                      <a:r>
                        <a:rPr lang="en-US" altLang="zh-CN" sz="1800" dirty="0" smtClean="0">
                          <a:latin typeface="+mn-lt"/>
                          <a:ea typeface="+mn-ea"/>
                        </a:rPr>
                        <a:t>U:400</a:t>
                      </a:r>
                    </a:p>
                    <a:p>
                      <a:pPr algn="ctr"/>
                      <a:r>
                        <a:rPr lang="en-US" altLang="zh-CN" sz="1800" baseline="30000" dirty="0" smtClean="0">
                          <a:latin typeface="+mn-lt"/>
                          <a:ea typeface="+mn-ea"/>
                        </a:rPr>
                        <a:t>232</a:t>
                      </a:r>
                      <a:r>
                        <a:rPr lang="en-US" altLang="zh-CN" sz="1800" dirty="0" smtClean="0">
                          <a:latin typeface="+mn-lt"/>
                          <a:ea typeface="+mn-ea"/>
                        </a:rPr>
                        <a:t>Th:400</a:t>
                      </a:r>
                    </a:p>
                    <a:p>
                      <a:pPr algn="ctr"/>
                      <a:r>
                        <a:rPr lang="en-US" altLang="zh-CN" sz="1800" baseline="30000" dirty="0" smtClean="0">
                          <a:latin typeface="+mn-lt"/>
                          <a:ea typeface="+mn-ea"/>
                        </a:rPr>
                        <a:t>40</a:t>
                      </a:r>
                      <a:r>
                        <a:rPr lang="en-US" altLang="zh-CN" sz="1800" dirty="0" smtClean="0">
                          <a:latin typeface="+mn-lt"/>
                          <a:ea typeface="+mn-ea"/>
                        </a:rPr>
                        <a:t>K:40</a:t>
                      </a:r>
                      <a:endParaRPr lang="zh-CN" altLang="en-US" sz="1800" dirty="0" smtClean="0">
                        <a:latin typeface="+mn-lt"/>
                        <a:ea typeface="+mn-ea"/>
                      </a:endParaRPr>
                    </a:p>
                  </a:txBody>
                  <a:tcPr marL="0" marR="0" marT="0" marB="0" anchor="ctr">
                    <a:solidFill>
                      <a:schemeClr val="accent1">
                        <a:lumMod val="20000"/>
                        <a:lumOff val="80000"/>
                      </a:schemeClr>
                    </a:solidFill>
                  </a:tcPr>
                </a:tc>
              </a:tr>
            </a:tbl>
          </a:graphicData>
        </a:graphic>
      </p:graphicFrame>
      <p:sp>
        <p:nvSpPr>
          <p:cNvPr id="8" name="任意多边形 7"/>
          <p:cNvSpPr/>
          <p:nvPr/>
        </p:nvSpPr>
        <p:spPr>
          <a:xfrm>
            <a:off x="3042207" y="5462448"/>
            <a:ext cx="1246457" cy="100274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25400">
            <a:solidFill>
              <a:srgbClr val="DC2300"/>
            </a:solidFill>
            <a:prstDash val="solid"/>
          </a:ln>
        </p:spPr>
        <p:txBody>
          <a:bodyPr vert="horz" wrap="none" lIns="86545" tIns="45722" rIns="86545" bIns="45722" anchor="ctr" anchorCtr="0" compatLnSpc="0">
            <a:noAutofit/>
          </a:bodyPr>
          <a:lstStyle/>
          <a:p>
            <a:pPr hangingPunct="0"/>
            <a:endParaRPr lang="en-US" sz="1633">
              <a:latin typeface="Arial" pitchFamily="18"/>
              <a:ea typeface="WenQuanYi Micro Hei" pitchFamily="2"/>
              <a:cs typeface="Lohit Hindi" pitchFamily="2"/>
            </a:endParaRPr>
          </a:p>
        </p:txBody>
      </p:sp>
      <p:sp>
        <p:nvSpPr>
          <p:cNvPr id="7" name="任意多边形 6"/>
          <p:cNvSpPr/>
          <p:nvPr/>
        </p:nvSpPr>
        <p:spPr>
          <a:xfrm>
            <a:off x="4754159" y="4283087"/>
            <a:ext cx="1233485" cy="338272"/>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25400">
            <a:solidFill>
              <a:srgbClr val="DC2300"/>
            </a:solidFill>
            <a:prstDash val="solid"/>
          </a:ln>
        </p:spPr>
        <p:txBody>
          <a:bodyPr vert="horz" wrap="none" lIns="86545" tIns="45722" rIns="86545" bIns="45722" anchor="ctr" anchorCtr="0" compatLnSpc="0">
            <a:noAutofit/>
          </a:bodyPr>
          <a:lstStyle/>
          <a:p>
            <a:pPr hangingPunct="0"/>
            <a:endParaRPr lang="en-US" sz="1633">
              <a:latin typeface="Arial" pitchFamily="18"/>
              <a:ea typeface="WenQuanYi Micro Hei" pitchFamily="2"/>
              <a:cs typeface="Lohit Hindi" pitchFamily="2"/>
            </a:endParaRPr>
          </a:p>
        </p:txBody>
      </p:sp>
      <p:sp>
        <p:nvSpPr>
          <p:cNvPr id="2" name="灯片编号占位符 1"/>
          <p:cNvSpPr>
            <a:spLocks noGrp="1"/>
          </p:cNvSpPr>
          <p:nvPr>
            <p:ph type="sldNum" sz="quarter" idx="12"/>
          </p:nvPr>
        </p:nvSpPr>
        <p:spPr/>
        <p:txBody>
          <a:bodyPr/>
          <a:lstStyle/>
          <a:p>
            <a:fld id="{E3E6B2B1-2FB7-49E7-80AD-425DC1BBC35C}" type="slidenum">
              <a:rPr lang="zh-CN" altLang="en-US" smtClean="0"/>
              <a:t>9</a:t>
            </a:fld>
            <a:endParaRPr lang="zh-CN" altLang="en-US"/>
          </a:p>
        </p:txBody>
      </p:sp>
    </p:spTree>
    <p:extLst>
      <p:ext uri="{BB962C8B-B14F-4D97-AF65-F5344CB8AC3E}">
        <p14:creationId xmlns:p14="http://schemas.microsoft.com/office/powerpoint/2010/main" val="3948802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997</TotalTime>
  <Words>2775</Words>
  <Application>Microsoft Office PowerPoint</Application>
  <PresentationFormat>宽屏</PresentationFormat>
  <Paragraphs>565</Paragraphs>
  <Slides>35</Slides>
  <Notes>12</Notes>
  <HiddenSlides>0</HiddenSlides>
  <MMClips>0</MMClips>
  <ScaleCrop>false</ScaleCrop>
  <HeadingPairs>
    <vt:vector size="6" baseType="variant">
      <vt:variant>
        <vt:lpstr>已用的字体</vt:lpstr>
      </vt:variant>
      <vt:variant>
        <vt:i4>25</vt:i4>
      </vt:variant>
      <vt:variant>
        <vt:lpstr>主题</vt:lpstr>
      </vt:variant>
      <vt:variant>
        <vt:i4>1</vt:i4>
      </vt:variant>
      <vt:variant>
        <vt:lpstr>幻灯片标题</vt:lpstr>
      </vt:variant>
      <vt:variant>
        <vt:i4>35</vt:i4>
      </vt:variant>
    </vt:vector>
  </HeadingPairs>
  <TitlesOfParts>
    <vt:vector size="61" baseType="lpstr">
      <vt:lpstr>Arial Unicode MS</vt:lpstr>
      <vt:lpstr>DejaVu Sans</vt:lpstr>
      <vt:lpstr>Lohit Hindi</vt:lpstr>
      <vt:lpstr>Malgun Gothic Semilight</vt:lpstr>
      <vt:lpstr>MS Gothic</vt:lpstr>
      <vt:lpstr>StarSymbol</vt:lpstr>
      <vt:lpstr>WenQuanYi Micro Hei</vt:lpstr>
      <vt:lpstr>楷体</vt:lpstr>
      <vt:lpstr>宋体</vt:lpstr>
      <vt:lpstr>微软雅黑</vt:lpstr>
      <vt:lpstr>幼圆</vt:lpstr>
      <vt:lpstr>Arial</vt:lpstr>
      <vt:lpstr>Arial Black</vt:lpstr>
      <vt:lpstr>Book Antiqua</vt:lpstr>
      <vt:lpstr>Bookman Old Style</vt:lpstr>
      <vt:lpstr>Calibri</vt:lpstr>
      <vt:lpstr>Calibri Light</vt:lpstr>
      <vt:lpstr>Cambria Math</vt:lpstr>
      <vt:lpstr>Candara</vt:lpstr>
      <vt:lpstr>Centaur</vt:lpstr>
      <vt:lpstr>Eras Demi ITC</vt:lpstr>
      <vt:lpstr>Lucida Sans Unicode</vt:lpstr>
      <vt:lpstr>Tahoma</vt:lpstr>
      <vt:lpstr>Times New Roman</vt:lpstr>
      <vt:lpstr>Wingdings</vt:lpstr>
      <vt:lpstr>Office 主题</vt:lpstr>
      <vt:lpstr>Status and Prospects of JUNO </vt:lpstr>
      <vt:lpstr>Outline</vt:lpstr>
      <vt:lpstr>Jiangmen Underground Neutrino Observatory </vt:lpstr>
      <vt:lpstr>PowerPoint 演示文稿</vt:lpstr>
      <vt:lpstr>Mass Hierarchy</vt:lpstr>
      <vt:lpstr>How to Measure</vt:lpstr>
      <vt:lpstr>PowerPoint 演示文稿</vt:lpstr>
      <vt:lpstr>JUNO Liquid Scintillator</vt:lpstr>
      <vt:lpstr>JUNO 20” PMTs</vt:lpstr>
      <vt:lpstr>PowerPoint 演示文稿</vt:lpstr>
      <vt:lpstr>3” PMTs</vt:lpstr>
      <vt:lpstr>How to Control the Energy Scale Uncertainties</vt:lpstr>
      <vt:lpstr>PowerPoint 演示文稿</vt:lpstr>
      <vt:lpstr>Reactor Spectrum Uncertainties</vt:lpstr>
      <vt:lpstr>Solution: A JUNO Near Detector</vt:lpstr>
      <vt:lpstr> MH sensitivity for JUNO </vt:lpstr>
      <vt:lpstr>Other Oscillation Probes</vt:lpstr>
      <vt:lpstr>Observatory of Astrophysical Sources </vt:lpstr>
      <vt:lpstr>Supernova Neutrino Physics @ JUNO</vt:lpstr>
      <vt:lpstr>DSNB@JUNO</vt:lpstr>
      <vt:lpstr>Solar neutrinos @ JUNO</vt:lpstr>
      <vt:lpstr>Geo-neutrino physics</vt:lpstr>
      <vt:lpstr>Geo-neutrino physics @ JUNO</vt:lpstr>
      <vt:lpstr>Atmospheric Neutrinos</vt:lpstr>
      <vt:lpstr> Sterile Neutrinos </vt:lpstr>
      <vt:lpstr>Exotic searches</vt:lpstr>
      <vt:lpstr>PowerPoint 演示文稿</vt:lpstr>
      <vt:lpstr> Milestones &amp; Schedule</vt:lpstr>
      <vt:lpstr>Summary</vt:lpstr>
      <vt:lpstr>PowerPoint 演示文稿</vt:lpstr>
      <vt:lpstr>Oscillation Current Status</vt:lpstr>
      <vt:lpstr>未来中微子振荡：CP破坏</vt:lpstr>
      <vt:lpstr>未来中微子振荡：质量顺序</vt:lpstr>
      <vt:lpstr>PowerPoint 演示文稿</vt:lpstr>
      <vt:lpstr>PowerPoint 演示文稿</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 and Prospects of JUNO </dc:title>
  <dc:creator>hanran</dc:creator>
  <cp:lastModifiedBy>hanran</cp:lastModifiedBy>
  <cp:revision>155</cp:revision>
  <dcterms:created xsi:type="dcterms:W3CDTF">2018-07-25T04:57:55Z</dcterms:created>
  <dcterms:modified xsi:type="dcterms:W3CDTF">2018-07-29T02:13:58Z</dcterms:modified>
</cp:coreProperties>
</file>