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50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49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Layouts/slideLayout55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53.xml" ContentType="application/vnd.openxmlformats-officedocument.presentationml.slideLayout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59.xml" ContentType="application/vnd.openxmlformats-officedocument.presentationml.slideLayout+xml"/>
  <Default Extension="jpeg" ContentType="image/jpeg"/>
  <Override PartName="/ppt/slideLayouts/slideLayout52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Masters/slideMaster3.xml" ContentType="application/vnd.openxmlformats-officedocument.presentationml.slideMaster+xml"/>
  <Default Extension="tiff" ContentType="image/tiff"/>
  <Override PartName="/ppt/slideLayouts/slideLayout5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  <p:sldMasterId id="2147483690" r:id="rId3"/>
    <p:sldMasterId id="2147483702" r:id="rId4"/>
  </p:sldMasterIdLst>
  <p:notesMasterIdLst>
    <p:notesMasterId r:id="rId18"/>
  </p:notesMasterIdLst>
  <p:sldIdLst>
    <p:sldId id="283" r:id="rId5"/>
    <p:sldId id="273" r:id="rId6"/>
    <p:sldId id="256" r:id="rId7"/>
    <p:sldId id="274" r:id="rId8"/>
    <p:sldId id="275" r:id="rId9"/>
    <p:sldId id="277" r:id="rId10"/>
    <p:sldId id="278" r:id="rId11"/>
    <p:sldId id="279" r:id="rId12"/>
    <p:sldId id="258" r:id="rId13"/>
    <p:sldId id="259" r:id="rId14"/>
    <p:sldId id="260" r:id="rId15"/>
    <p:sldId id="261" r:id="rId16"/>
    <p:sldId id="284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D07B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90979-FCC1-4A71-883D-EB6C0F281BB2}" type="datetimeFigureOut">
              <a:rPr lang="zh-CN" altLang="en-US" smtClean="0"/>
              <a:pPr/>
              <a:t>7/26/18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ADD28-83B3-4C69-8236-83BB2EC318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020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400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5AAF-A0E2-4DC3-A89B-14BB2C5FF9B3}" type="datetimeFigureOut">
              <a:rPr lang="zh-CN" altLang="en-US" smtClean="0"/>
              <a:pPr/>
              <a:t>7/26/18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C614-0ED7-48EF-9295-1E0B78D69F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894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5AAF-A0E2-4DC3-A89B-14BB2C5FF9B3}" type="datetimeFigureOut">
              <a:rPr lang="zh-CN" altLang="en-US" smtClean="0"/>
              <a:pPr/>
              <a:t>7/26/18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C614-0ED7-48EF-9295-1E0B78D69F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612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5AAF-A0E2-4DC3-A89B-14BB2C5FF9B3}" type="datetimeFigureOut">
              <a:rPr lang="zh-CN" altLang="en-US" smtClean="0"/>
              <a:pPr/>
              <a:t>7/26/18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C614-0ED7-48EF-9295-1E0B78D69F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07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4080843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064633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406996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506879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003767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756134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0" y="666206"/>
            <a:ext cx="9144000" cy="3265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charset="0"/>
              <a:buNone/>
              <a:defRPr/>
            </a:pPr>
            <a:endParaRPr lang="zh-CN" altLang="en-US" sz="2000" b="1">
              <a:solidFill>
                <a:srgbClr val="000000"/>
              </a:solidFill>
              <a:ea typeface="楷体_GB2312" charset="0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-9525" y="725399"/>
            <a:ext cx="9153525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rgbClr val="92D050"/>
                </a:gs>
                <a:gs pos="67000">
                  <a:srgbClr val="9DACE3"/>
                </a:gs>
                <a:gs pos="36000">
                  <a:schemeClr val="accent4">
                    <a:lumMod val="40000"/>
                    <a:lumOff val="60000"/>
                  </a:schemeClr>
                </a:gs>
                <a:gs pos="100000">
                  <a:srgbClr val="0066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999074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0" y="692330"/>
            <a:ext cx="9144000" cy="5225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charset="0"/>
              <a:buNone/>
              <a:defRPr/>
            </a:pPr>
            <a:endParaRPr lang="zh-CN" altLang="en-US" sz="2000" b="1">
              <a:solidFill>
                <a:srgbClr val="000000"/>
              </a:solidFill>
              <a:ea typeface="楷体_GB2312" charset="0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-9525" y="725399"/>
            <a:ext cx="9153525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rgbClr val="92D050"/>
                </a:gs>
                <a:gs pos="67000">
                  <a:srgbClr val="9DACE3"/>
                </a:gs>
                <a:gs pos="36000">
                  <a:schemeClr val="accent4">
                    <a:lumMod val="40000"/>
                    <a:lumOff val="60000"/>
                  </a:schemeClr>
                </a:gs>
                <a:gs pos="100000">
                  <a:srgbClr val="0066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88588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5AAF-A0E2-4DC3-A89B-14BB2C5FF9B3}" type="datetimeFigureOut">
              <a:rPr lang="zh-CN" altLang="en-US" smtClean="0"/>
              <a:pPr/>
              <a:t>7/26/18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C614-0ED7-48EF-9295-1E0B78D69F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1857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831859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113983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917131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191264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标题、文本和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890965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732961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372024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fld id="{0C913308-F349-4B6D-A68A-DD1791B4A57B}" type="slidenum">
              <a:rPr lang="zh-CN" altLang="en-US" sz="2000" b="1" smtClean="0">
                <a:solidFill>
                  <a:srgbClr val="000000"/>
                </a:solidFill>
              </a:rPr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22605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fld id="{0C913308-F349-4B6D-A68A-DD1791B4A57B}" type="slidenum">
              <a:rPr lang="zh-CN" altLang="en-US" sz="2000" b="1" smtClean="0">
                <a:solidFill>
                  <a:srgbClr val="000000"/>
                </a:solidFill>
              </a:rPr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300528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fld id="{0C913308-F349-4B6D-A68A-DD1791B4A57B}" type="slidenum">
              <a:rPr lang="zh-CN" altLang="en-US" sz="2000" b="1" smtClean="0">
                <a:solidFill>
                  <a:srgbClr val="000000"/>
                </a:solidFill>
              </a:rPr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804328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5AAF-A0E2-4DC3-A89B-14BB2C5FF9B3}" type="datetimeFigureOut">
              <a:rPr lang="zh-CN" altLang="en-US" smtClean="0"/>
              <a:pPr/>
              <a:t>7/26/18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C614-0ED7-48EF-9295-1E0B78D69F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7718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fld id="{0C913308-F349-4B6D-A68A-DD1791B4A57B}" type="slidenum">
              <a:rPr lang="zh-CN" altLang="en-US" sz="2000" b="1" smtClean="0">
                <a:solidFill>
                  <a:srgbClr val="000000"/>
                </a:solidFill>
              </a:rPr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977289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fld id="{0C913308-F349-4B6D-A68A-DD1791B4A57B}" type="slidenum">
              <a:rPr lang="zh-CN" altLang="en-US" sz="2000" b="1" smtClean="0">
                <a:solidFill>
                  <a:srgbClr val="000000"/>
                </a:solidFill>
              </a:rPr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021091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fld id="{0C913308-F349-4B6D-A68A-DD1791B4A57B}" type="slidenum">
              <a:rPr lang="zh-CN" altLang="en-US" sz="2000" b="1" smtClean="0">
                <a:solidFill>
                  <a:srgbClr val="000000"/>
                </a:solidFill>
              </a:rPr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733130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fld id="{0C913308-F349-4B6D-A68A-DD1791B4A57B}" type="slidenum">
              <a:rPr lang="zh-CN" altLang="en-US" sz="2000" b="1" smtClean="0">
                <a:solidFill>
                  <a:srgbClr val="000000"/>
                </a:solidFill>
              </a:rPr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5960973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fld id="{0C913308-F349-4B6D-A68A-DD1791B4A57B}" type="slidenum">
              <a:rPr lang="zh-CN" altLang="en-US" sz="2000" b="1" smtClean="0">
                <a:solidFill>
                  <a:srgbClr val="000000"/>
                </a:solidFill>
              </a:rPr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932579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fld id="{0C913308-F349-4B6D-A68A-DD1791B4A57B}" type="slidenum">
              <a:rPr lang="zh-CN" altLang="en-US" sz="2000" b="1" smtClean="0">
                <a:solidFill>
                  <a:srgbClr val="000000"/>
                </a:solidFill>
              </a:rPr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781007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fld id="{0C913308-F349-4B6D-A68A-DD1791B4A57B}" type="slidenum">
              <a:rPr lang="zh-CN" altLang="en-US" sz="2000" b="1" smtClean="0">
                <a:solidFill>
                  <a:srgbClr val="000000"/>
                </a:solidFill>
              </a:rPr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107698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fld id="{0C913308-F349-4B6D-A68A-DD1791B4A57B}" type="slidenum">
              <a:rPr lang="zh-CN" altLang="en-US" sz="2000" b="1" smtClean="0">
                <a:solidFill>
                  <a:srgbClr val="000000"/>
                </a:solidFill>
              </a:rPr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8283550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fld id="{0C913308-F349-4B6D-A68A-DD1791B4A57B}" type="slidenum">
              <a:rPr lang="zh-CN" altLang="en-US" sz="2000" b="1" smtClean="0">
                <a:solidFill>
                  <a:srgbClr val="000000"/>
                </a:solidFill>
              </a:rPr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6529776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fld id="{0C913308-F349-4B6D-A68A-DD1791B4A57B}" type="slidenum">
              <a:rPr lang="zh-CN" altLang="en-US" sz="2000" b="1" smtClean="0">
                <a:solidFill>
                  <a:srgbClr val="000000"/>
                </a:solidFill>
              </a:rPr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741895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5AAF-A0E2-4DC3-A89B-14BB2C5FF9B3}" type="datetimeFigureOut">
              <a:rPr lang="zh-CN" altLang="en-US" smtClean="0"/>
              <a:pPr/>
              <a:t>7/26/18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C614-0ED7-48EF-9295-1E0B78D69F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1312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Wingdings" panose="05000000000000000000" pitchFamily="2" charset="2"/>
              <a:buNone/>
              <a:defRPr/>
            </a:pPr>
            <a:fld id="{0C913308-F349-4B6D-A68A-DD1791B4A57B}" type="slidenum">
              <a:rPr lang="zh-CN" altLang="en-US" sz="2000" b="1" smtClean="0">
                <a:solidFill>
                  <a:srgbClr val="000000"/>
                </a:solidFill>
              </a:rPr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pitchFamily="2" charset="2"/>
                <a:buNone/>
                <a:defRPr/>
              </a:pPr>
              <a:t>‹#›</a:t>
            </a:fld>
            <a:endParaRPr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7737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4839-5CA8-4F4D-892E-FD888B7D72F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F9295-1D8A-4261-A2E6-862195ACD3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2646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EB063-098F-4915-BBFB-F796065EB5A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09DA8-1928-4B37-BB51-EEA41F1A457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1072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4627-2528-4A1F-B7C4-AF625C86701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ADC53-30D9-4C7C-9A69-1C6B4A8B8EF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2178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4E37B-BC54-4F63-A460-191A3EDA140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E05B1-A70F-4B4B-BE4F-C79911F6380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6227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EDCE-003F-4D21-A35E-8EC36C67BB1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F62FB-3A0B-4395-BF43-DBD8B2F1BB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8584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F028-8EA6-4623-8685-1C5FA13C4F6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8F04E-1530-4F5F-8A94-C6916C35DCE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82668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58B12-9568-40B9-9EAC-849F5217A44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DA4DC-631D-42B9-B3F4-C13CD374DA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1471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BC1D-C234-43A1-AA15-1CA28B6B2CA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080BC-25C4-4D19-BAAA-D261141E0F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4341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2F15-216A-4497-A847-BF04870BD70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8E44-889F-425E-9FA0-18B7FE29ED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199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5AAF-A0E2-4DC3-A89B-14BB2C5FF9B3}" type="datetimeFigureOut">
              <a:rPr lang="zh-CN" altLang="en-US" smtClean="0"/>
              <a:pPr/>
              <a:t>7/26/18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C614-0ED7-48EF-9295-1E0B78D69F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50836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AA58-2B17-4D92-BDF2-3CA87524F8B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AE25A-9421-4248-9E49-AD61E07C6D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801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7CE2-6E75-42FD-A436-C7531DF8FCC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59DF5-7F17-4024-B9EF-DC39D30005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7514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460FB-F23F-4714-A9E4-A727BDADCEDC}" type="datetime1">
              <a:rPr lang="en-US"/>
              <a:pPr/>
              <a:t>7/26/18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The Operation Status of HIRFL and Commissioning of HIRFL-CSR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DBFB-5EB2-4C9F-848F-AAD4551626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17048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4839-5CA8-4F4D-892E-FD888B7D72F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F9295-1D8A-4261-A2E6-862195ACD3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77053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EB063-098F-4915-BBFB-F796065EB5A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09DA8-1928-4B37-BB51-EEA41F1A457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45182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4627-2528-4A1F-B7C4-AF625C86701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ADC53-30D9-4C7C-9A69-1C6B4A8B8EF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6046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4E37B-BC54-4F63-A460-191A3EDA140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E05B1-A70F-4B4B-BE4F-C79911F6380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0647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EDCE-003F-4D21-A35E-8EC36C67BB1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F62FB-3A0B-4395-BF43-DBD8B2F1BB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3040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F028-8EA6-4623-8685-1C5FA13C4F6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8F04E-1530-4F5F-8A94-C6916C35DCE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1951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58B12-9568-40B9-9EAC-849F5217A44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DA4DC-631D-42B9-B3F4-C13CD374DA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882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5AAF-A0E2-4DC3-A89B-14BB2C5FF9B3}" type="datetimeFigureOut">
              <a:rPr lang="zh-CN" altLang="en-US" smtClean="0"/>
              <a:pPr/>
              <a:t>7/26/18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C614-0ED7-48EF-9295-1E0B78D69F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63251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BC1D-C234-43A1-AA15-1CA28B6B2CA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080BC-25C4-4D19-BAAA-D261141E0F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9296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2F15-216A-4497-A847-BF04870BD70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8E44-889F-425E-9FA0-18B7FE29ED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7801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AA58-2B17-4D92-BDF2-3CA87524F8B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AE25A-9421-4248-9E49-AD61E07C6D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40522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7CE2-6E75-42FD-A436-C7531DF8FCC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59DF5-7F17-4024-B9EF-DC39D30005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851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5AAF-A0E2-4DC3-A89B-14BB2C5FF9B3}" type="datetimeFigureOut">
              <a:rPr lang="zh-CN" altLang="en-US" smtClean="0"/>
              <a:pPr/>
              <a:t>7/26/18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C614-0ED7-48EF-9295-1E0B78D69F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889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5AAF-A0E2-4DC3-A89B-14BB2C5FF9B3}" type="datetimeFigureOut">
              <a:rPr lang="zh-CN" altLang="en-US" smtClean="0"/>
              <a:pPr/>
              <a:t>7/26/18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C614-0ED7-48EF-9295-1E0B78D69F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427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5AAF-A0E2-4DC3-A89B-14BB2C5FF9B3}" type="datetimeFigureOut">
              <a:rPr lang="zh-CN" altLang="en-US" smtClean="0"/>
              <a:pPr/>
              <a:t>7/26/18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C614-0ED7-48EF-9295-1E0B78D69F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984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0" Type="http://schemas.openxmlformats.org/officeDocument/2006/relationships/theme" Target="../theme/theme2.xml"/><Relationship Id="rId31" Type="http://schemas.openxmlformats.org/officeDocument/2006/relationships/image" Target="../media/image1.jpeg"/><Relationship Id="rId32" Type="http://schemas.openxmlformats.org/officeDocument/2006/relationships/image" Target="../media/image2.tiff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5AAF-A0E2-4DC3-A89B-14BB2C5FF9B3}" type="datetimeFigureOut">
              <a:rPr lang="zh-CN" altLang="en-US" smtClean="0"/>
              <a:pPr/>
              <a:t>7/26/18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5C614-0ED7-48EF-9295-1E0B78D69F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548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图片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1452" b="49232"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灯片编号占位符 5"/>
          <p:cNvSpPr txBox="1"/>
          <p:nvPr/>
        </p:nvSpPr>
        <p:spPr>
          <a:xfrm>
            <a:off x="6448303" y="65069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B89055-BC80-42E0-9937-489345FD9F9C}" type="slidenum">
              <a:rPr lang="zh-CN" altLang="en-US" sz="2400" b="1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‹#›</a:t>
            </a:fld>
            <a:endParaRPr lang="zh-CN" altLang="en-US" sz="2400" b="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7444090" y="41928"/>
            <a:ext cx="1212549" cy="56471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-17838" y="725399"/>
            <a:ext cx="9153525" cy="0"/>
          </a:xfrm>
          <a:prstGeom prst="line">
            <a:avLst/>
          </a:prstGeom>
          <a:ln w="76200" cmpd="thinThick">
            <a:gradFill flip="none" rotWithShape="1">
              <a:gsLst>
                <a:gs pos="0">
                  <a:srgbClr val="92D050"/>
                </a:gs>
                <a:gs pos="67000">
                  <a:srgbClr val="9DACE3"/>
                </a:gs>
                <a:gs pos="36000">
                  <a:schemeClr val="accent4">
                    <a:lumMod val="40000"/>
                    <a:lumOff val="60000"/>
                  </a:schemeClr>
                </a:gs>
                <a:gs pos="100000">
                  <a:srgbClr val="0066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32324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med">
    <p:fade/>
  </p:transition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2800" b="1">
          <a:solidFill>
            <a:srgbClr val="0070C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宋体" panose="02010600030101010101" pitchFamily="2" charset="-122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kumimoji="1" sz="2800">
          <a:solidFill>
            <a:schemeClr val="tx1"/>
          </a:solidFill>
          <a:latin typeface="+mn-lt"/>
          <a:ea typeface="+mn-ea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kumimoji="1" sz="1600">
          <a:solidFill>
            <a:schemeClr val="tx1"/>
          </a:solidFill>
          <a:latin typeface="+mn-lt"/>
          <a:ea typeface="+mn-ea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kumimoji="1" sz="1600">
          <a:solidFill>
            <a:schemeClr val="tx1"/>
          </a:solidFill>
          <a:latin typeface="+mn-lt"/>
          <a:ea typeface="+mn-ea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5AB281-AF38-45B7-AEF9-8F1D70815FF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C5B53D-90D5-4EA9-9D00-45342E21B56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359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5AB281-AF38-45B7-AEF9-8F1D70815FF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C5B53D-90D5-4EA9-9D00-45342E21B56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946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53129" y="751263"/>
            <a:ext cx="8443451" cy="2079473"/>
          </a:xfrm>
        </p:spPr>
        <p:txBody>
          <a:bodyPr anchor="ctr"/>
          <a:lstStyle/>
          <a:p>
            <a:pPr marL="0" indent="0" algn="ctr" defTabSz="802336" eaLnBrk="1" hangingPunct="1">
              <a:lnSpc>
                <a:spcPct val="120000"/>
              </a:lnSpc>
              <a:spcBef>
                <a:spcPts val="1029"/>
              </a:spcBef>
              <a:buNone/>
            </a:pPr>
            <a:r>
              <a:rPr lang="en-US" altLang="zh-CN" sz="4800" b="1" dirty="0" smtClean="0"/>
              <a:t>HIAF-</a:t>
            </a:r>
            <a:r>
              <a:rPr lang="en-US" altLang="zh-CN" sz="4800" b="1" dirty="0" err="1" smtClean="0"/>
              <a:t>EicC</a:t>
            </a:r>
            <a:r>
              <a:rPr lang="en-US" altLang="zh-CN" sz="4800" b="1" dirty="0" smtClean="0">
                <a:solidFill>
                  <a:srgbClr val="0000FF"/>
                </a:solidFill>
              </a:rPr>
              <a:t/>
            </a:r>
            <a:br>
              <a:rPr lang="en-US" altLang="zh-CN" sz="4800" b="1" dirty="0" smtClean="0">
                <a:solidFill>
                  <a:srgbClr val="0000FF"/>
                </a:solidFill>
              </a:rPr>
            </a:br>
            <a:r>
              <a:rPr lang="en-US" altLang="zh-CN" sz="4800" b="1" dirty="0" smtClean="0">
                <a:solidFill>
                  <a:srgbClr val="0000FF"/>
                </a:solidFill>
              </a:rPr>
              <a:t>Accelerator consideration </a:t>
            </a:r>
            <a:endParaRPr lang="en-US" altLang="zh-CN" sz="4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890323" y="5626802"/>
            <a:ext cx="5209817" cy="35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8197" tIns="39103" rIns="78197" bIns="39103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zh-CN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Institute </a:t>
            </a:r>
            <a:r>
              <a:rPr kumimoji="1" lang="en-US" altLang="zh-CN" b="0" dirty="0">
                <a:solidFill>
                  <a:schemeClr val="tx1"/>
                </a:solidFill>
                <a:latin typeface="Arial Narrow" panose="020B0606020202030204" pitchFamily="34" charset="0"/>
              </a:rPr>
              <a:t>of Modern Physics , Chinese Academy of Sciences </a:t>
            </a:r>
            <a:endParaRPr kumimoji="1" lang="zh-CN" altLang="en-US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848469" y="3659169"/>
            <a:ext cx="3293524" cy="6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8197" tIns="39103" rIns="78197" bIns="39103">
            <a:spAutoFit/>
          </a:bodyPr>
          <a:lstStyle/>
          <a:p>
            <a:pPr algn="ctr">
              <a:spcAft>
                <a:spcPts val="514"/>
              </a:spcAft>
            </a:pPr>
            <a:r>
              <a:rPr kumimoji="1" lang="en-US" altLang="zh-CN" sz="4000" dirty="0" err="1" smtClean="0">
                <a:solidFill>
                  <a:srgbClr val="000099"/>
                </a:solidFill>
                <a:ea typeface="黑体" pitchFamily="2" charset="-122"/>
              </a:rPr>
              <a:t>Jiancheng</a:t>
            </a:r>
            <a:r>
              <a:rPr kumimoji="1" lang="en-US" altLang="zh-CN" sz="4000" dirty="0" smtClean="0">
                <a:solidFill>
                  <a:srgbClr val="000099"/>
                </a:solidFill>
                <a:ea typeface="黑体" pitchFamily="2" charset="-122"/>
              </a:rPr>
              <a:t> Yang</a:t>
            </a:r>
            <a:endParaRPr kumimoji="1" lang="zh-CN" altLang="en-US" sz="40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869648" y="5182125"/>
            <a:ext cx="3410415" cy="4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8197" tIns="39103" rIns="78197" bIns="39103">
            <a:spAutoFit/>
          </a:bodyPr>
          <a:lstStyle/>
          <a:p>
            <a:pPr algn="ctr">
              <a:spcAft>
                <a:spcPts val="514"/>
              </a:spcAft>
            </a:pPr>
            <a:r>
              <a:rPr kumimoji="1" lang="en-US" altLang="zh-CN" sz="2400" dirty="0" smtClean="0">
                <a:ea typeface="黑体" pitchFamily="2" charset="-122"/>
              </a:rPr>
              <a:t>Accelerator Department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1289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3839" y="1124743"/>
            <a:ext cx="4226154" cy="319923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38334" y="1149895"/>
            <a:ext cx="4226154" cy="319923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475656" y="450912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2D07B9"/>
                </a:solidFill>
              </a:rPr>
              <a:t>transverse</a:t>
            </a:r>
            <a:endParaRPr lang="zh-CN" altLang="en-US" dirty="0" smtClean="0">
              <a:solidFill>
                <a:srgbClr val="2D07B9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16216" y="450912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2D07B9"/>
                </a:solidFill>
              </a:rPr>
              <a:t>longitudinal</a:t>
            </a:r>
            <a:endParaRPr lang="zh-CN" altLang="en-US" dirty="0" smtClean="0">
              <a:solidFill>
                <a:srgbClr val="2D07B9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 rot="1624279">
            <a:off x="2451741" y="1414907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low luminosity</a:t>
            </a:r>
            <a:endParaRPr lang="zh-CN" altLang="en-US" dirty="0" smtClean="0">
              <a:solidFill>
                <a:srgbClr val="0000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 rot="1624279">
            <a:off x="2078858" y="189853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high luminosity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 rot="4021189">
            <a:off x="5963276" y="245224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high luminosity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 rot="4033855">
            <a:off x="6189682" y="1898537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low luminosity</a:t>
            </a:r>
            <a:endParaRPr lang="zh-CN" altLang="en-US" dirty="0" smtClean="0">
              <a:solidFill>
                <a:srgbClr val="0000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296" y="5045485"/>
            <a:ext cx="8004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Fast cooling is necessary for both low luminosity mode (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cooling</a:t>
            </a:r>
            <a:r>
              <a:rPr lang="en-US" altLang="zh-CN" dirty="0" smtClean="0"/>
              <a:t> &lt; 1000 sec)</a:t>
            </a:r>
          </a:p>
          <a:p>
            <a:r>
              <a:rPr lang="en-US" altLang="zh-CN" dirty="0" smtClean="0"/>
              <a:t>and high luminosity (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cooling</a:t>
            </a:r>
            <a:r>
              <a:rPr lang="en-US" altLang="zh-CN" dirty="0"/>
              <a:t> &lt; </a:t>
            </a:r>
            <a:r>
              <a:rPr lang="en-US" altLang="zh-CN" dirty="0" smtClean="0"/>
              <a:t>100 </a:t>
            </a:r>
            <a:r>
              <a:rPr lang="en-US" altLang="zh-CN" dirty="0"/>
              <a:t>sec</a:t>
            </a:r>
            <a:r>
              <a:rPr lang="en-US" altLang="zh-CN" dirty="0" smtClean="0"/>
              <a:t>)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 Challenging task!</a:t>
            </a:r>
          </a:p>
        </p:txBody>
      </p:sp>
      <p:sp>
        <p:nvSpPr>
          <p:cNvPr id="14" name="圆角矩形 105"/>
          <p:cNvSpPr/>
          <p:nvPr/>
        </p:nvSpPr>
        <p:spPr>
          <a:xfrm>
            <a:off x="195162" y="129905"/>
            <a:ext cx="4624265" cy="41511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2D07B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Cooling scheme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D07B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937153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2483768" y="1268760"/>
            <a:ext cx="4196020" cy="3168352"/>
            <a:chOff x="0" y="0"/>
            <a:chExt cx="5334000" cy="4029075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5334000" cy="4029075"/>
              <a:chOff x="0" y="0"/>
              <a:chExt cx="5334000" cy="4029075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334000" cy="4029075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0"/>
                <a:ext cx="5334000" cy="4029075"/>
              </a:xfrm>
              <a:prstGeom prst="rect">
                <a:avLst/>
              </a:prstGeom>
            </p:spPr>
          </p:pic>
        </p:grpSp>
        <p:sp>
          <p:nvSpPr>
            <p:cNvPr id="4" name="椭圆 3"/>
            <p:cNvSpPr/>
            <p:nvPr/>
          </p:nvSpPr>
          <p:spPr>
            <a:xfrm>
              <a:off x="3358116" y="914068"/>
              <a:ext cx="170121" cy="1701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9922126"/>
              </p:ext>
            </p:extLst>
          </p:nvPr>
        </p:nvGraphicFramePr>
        <p:xfrm>
          <a:off x="1043608" y="4537070"/>
          <a:ext cx="7200800" cy="206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9934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3503291395"/>
                    </a:ext>
                  </a:extLst>
                </a:gridCol>
                <a:gridCol w="3480866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214285125"/>
                    </a:ext>
                  </a:extLst>
                </a:gridCol>
              </a:tblGrid>
              <a:tr h="29470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电子束能量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10.89 MeV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3713291118"/>
                  </a:ext>
                </a:extLst>
              </a:tr>
              <a:tr h="29470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电子束团长度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 mm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47377143"/>
                  </a:ext>
                </a:extLst>
              </a:tr>
              <a:tr h="29470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电子束团动量分散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-4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213269837"/>
                  </a:ext>
                </a:extLst>
              </a:tr>
              <a:tr h="29470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电子束团半径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 mm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517251324"/>
                  </a:ext>
                </a:extLst>
              </a:tr>
              <a:tr h="29470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电子束团发射度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0.04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urad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103649703"/>
                  </a:ext>
                </a:extLst>
              </a:tr>
              <a:tr h="29470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电子束团峰值流强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4.7 A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429089152"/>
                  </a:ext>
                </a:extLst>
              </a:tr>
              <a:tr h="29206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电子束团密度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1.7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4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-3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11279528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260054" y="203662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equilibrium point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9" name="圆角矩形 105"/>
          <p:cNvSpPr/>
          <p:nvPr/>
        </p:nvSpPr>
        <p:spPr>
          <a:xfrm>
            <a:off x="195162" y="129905"/>
            <a:ext cx="4624265" cy="41511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2D07B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Cooling scheme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D07B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192473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8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344712"/>
            <a:ext cx="8936707" cy="3240360"/>
          </a:xfrm>
          <a:prstGeom prst="rect">
            <a:avLst/>
          </a:prstGeom>
        </p:spPr>
      </p:pic>
      <p:sp>
        <p:nvSpPr>
          <p:cNvPr id="91" name="文本框 90"/>
          <p:cNvSpPr txBox="1"/>
          <p:nvPr/>
        </p:nvSpPr>
        <p:spPr>
          <a:xfrm>
            <a:off x="1619671" y="5234682"/>
            <a:ext cx="602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IMP – </a:t>
            </a:r>
            <a:r>
              <a:rPr lang="en-US" altLang="zh-CN" dirty="0" err="1" smtClean="0">
                <a:solidFill>
                  <a:srgbClr val="000000"/>
                </a:solidFill>
                <a:latin typeface="Arial"/>
                <a:cs typeface="Arial"/>
              </a:rPr>
              <a:t>JLab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mtClean="0">
                <a:solidFill>
                  <a:srgbClr val="000000"/>
                </a:solidFill>
                <a:latin typeface="Arial"/>
                <a:cs typeface="Arial"/>
              </a:rPr>
              <a:t>are working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together on the high energy electron cooling device</a:t>
            </a:r>
            <a:endParaRPr lang="zh-CN" alt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圆角矩形 105"/>
          <p:cNvSpPr/>
          <p:nvPr/>
        </p:nvSpPr>
        <p:spPr>
          <a:xfrm>
            <a:off x="195162" y="129905"/>
            <a:ext cx="4624265" cy="41511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2D07B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Cooling scheme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D07B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760804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5318" y="3284984"/>
            <a:ext cx="7248218" cy="900119"/>
          </a:xfrm>
          <a:prstGeom prst="rect">
            <a:avLst/>
          </a:prstGeom>
        </p:spPr>
        <p:txBody>
          <a:bodyPr lIns="78197" tIns="39103" rIns="78197" bIns="39103"/>
          <a:lstStyle/>
          <a:p>
            <a:pPr algn="ctr" defTabSz="893289">
              <a:defRPr/>
            </a:pPr>
            <a:r>
              <a:rPr kumimoji="1" lang="en-US" altLang="zh-CN" sz="4800" b="1" i="1" kern="0" dirty="0" smtClean="0">
                <a:solidFill>
                  <a:srgbClr val="FF0000"/>
                </a:solidFill>
                <a:latin typeface="Times New Roman" pitchFamily="18" charset="0"/>
                <a:ea typeface="宋体"/>
              </a:rPr>
              <a:t>Thanks for your attention!</a:t>
            </a:r>
            <a:endParaRPr kumimoji="1" lang="en-US" altLang="zh-CN" sz="4800" i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13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3775" r="14563" b="9844"/>
          <a:stretch/>
        </p:blipFill>
        <p:spPr>
          <a:xfrm>
            <a:off x="0" y="891042"/>
            <a:ext cx="8941747" cy="5276003"/>
          </a:xfrm>
          <a:prstGeom prst="rect">
            <a:avLst/>
          </a:prstGeom>
        </p:spPr>
      </p:pic>
      <p:sp>
        <p:nvSpPr>
          <p:cNvPr id="3" name="Text Box 211"/>
          <p:cNvSpPr txBox="1">
            <a:spLocks noChangeArrowheads="1"/>
          </p:cNvSpPr>
          <p:nvPr/>
        </p:nvSpPr>
        <p:spPr bwMode="auto">
          <a:xfrm>
            <a:off x="5220072" y="5226658"/>
            <a:ext cx="2928937" cy="707886"/>
          </a:xfrm>
          <a:prstGeom prst="rect">
            <a:avLst/>
          </a:prstGeom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1600" b="1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iLinac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:</a:t>
            </a:r>
            <a:r>
              <a:rPr lang="en-US" altLang="zh-CN" sz="1600" b="1" dirty="0" smtClean="0">
                <a:solidFill>
                  <a:srgbClr val="003366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 Superconducting </a:t>
            </a:r>
            <a:r>
              <a:rPr lang="en-US" altLang="zh-CN" sz="1600" b="1" dirty="0" err="1" smtClean="0">
                <a:solidFill>
                  <a:srgbClr val="003366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linac</a:t>
            </a:r>
            <a:endParaRPr lang="en-US" altLang="zh-CN" sz="1600" b="1" dirty="0">
              <a:solidFill>
                <a:srgbClr val="003366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en-US" altLang="zh-CN" sz="1200" b="1" dirty="0" smtClean="0">
                <a:solidFill>
                  <a:srgbClr val="0000FF"/>
                </a:solidFill>
                <a:latin typeface="Arial" pitchFamily="34" charset="0"/>
              </a:rPr>
              <a:t>Length:100 m</a:t>
            </a:r>
          </a:p>
          <a:p>
            <a:r>
              <a:rPr lang="en-US" altLang="zh-CN" sz="1200" b="1" dirty="0" smtClean="0">
                <a:solidFill>
                  <a:srgbClr val="0000FF"/>
                </a:solidFill>
                <a:latin typeface="Arial" pitchFamily="34" charset="0"/>
              </a:rPr>
              <a:t>Energy: 17 MeV/u(U</a:t>
            </a:r>
            <a:r>
              <a:rPr lang="en-US" altLang="zh-CN" sz="1200" b="1" baseline="30000" dirty="0" smtClean="0">
                <a:solidFill>
                  <a:srgbClr val="0000FF"/>
                </a:solidFill>
                <a:latin typeface="Arial" pitchFamily="34" charset="0"/>
              </a:rPr>
              <a:t>35+</a:t>
            </a:r>
            <a:r>
              <a:rPr lang="en-US" altLang="zh-CN" sz="1200" b="1" dirty="0" smtClean="0">
                <a:solidFill>
                  <a:srgbClr val="0000FF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4" name="Text Box 211"/>
          <p:cNvSpPr txBox="1">
            <a:spLocks noChangeArrowheads="1"/>
          </p:cNvSpPr>
          <p:nvPr/>
        </p:nvSpPr>
        <p:spPr bwMode="auto">
          <a:xfrm>
            <a:off x="288343" y="860662"/>
            <a:ext cx="2118240" cy="1277273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Bring-S: </a:t>
            </a:r>
            <a:r>
              <a:rPr lang="en-US" altLang="zh-CN" sz="1600" b="1" dirty="0" smtClean="0">
                <a:solidFill>
                  <a:srgbClr val="003366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Booster ring</a:t>
            </a:r>
            <a:endParaRPr lang="zh-CN" altLang="en-US" sz="1600" b="1" dirty="0" smtClean="0">
              <a:solidFill>
                <a:srgbClr val="003366"/>
              </a:solidFill>
              <a:latin typeface="Arial Narrow" panose="020B0606020202030204" pitchFamily="34" charset="0"/>
              <a:ea typeface="仿宋_GB2312" pitchFamily="49" charset="-122"/>
              <a:cs typeface="Times New Roman" pitchFamily="18" charset="0"/>
            </a:endParaRPr>
          </a:p>
          <a:p>
            <a:r>
              <a:rPr lang="en-US" altLang="zh-CN" sz="1400" b="1" dirty="0" smtClean="0">
                <a:solidFill>
                  <a:srgbClr val="0000FF"/>
                </a:solidFill>
                <a:latin typeface="Arial" charset="0"/>
              </a:rPr>
              <a:t>Circumference: 600 m</a:t>
            </a:r>
          </a:p>
          <a:p>
            <a:r>
              <a:rPr lang="en-US" altLang="zh-CN" sz="1400" b="1" dirty="0" smtClean="0">
                <a:solidFill>
                  <a:srgbClr val="0000FF"/>
                </a:solidFill>
                <a:latin typeface="Arial" charset="0"/>
              </a:rPr>
              <a:t>Rigidity: 40 Tm</a:t>
            </a:r>
          </a:p>
          <a:p>
            <a:pPr>
              <a:spcBef>
                <a:spcPts val="600"/>
              </a:spcBef>
            </a:pPr>
            <a:r>
              <a:rPr lang="en-US" altLang="zh-CN" sz="1400" dirty="0" smtClean="0">
                <a:solidFill>
                  <a:srgbClr val="00B050"/>
                </a:solidFill>
                <a:latin typeface="Arial" charset="0"/>
              </a:rPr>
              <a:t>Beam stacking</a:t>
            </a:r>
          </a:p>
          <a:p>
            <a:r>
              <a:rPr lang="en-US" altLang="zh-CN" sz="1400" dirty="0" smtClean="0">
                <a:solidFill>
                  <a:srgbClr val="00B050"/>
                </a:solidFill>
                <a:latin typeface="Arial" charset="0"/>
              </a:rPr>
              <a:t>Beam acceleration</a:t>
            </a:r>
            <a:endParaRPr lang="en-US" altLang="zh-CN" sz="1600" dirty="0">
              <a:solidFill>
                <a:srgbClr val="00B050"/>
              </a:solidFill>
            </a:endParaRPr>
          </a:p>
        </p:txBody>
      </p:sp>
      <p:sp>
        <p:nvSpPr>
          <p:cNvPr id="5" name="Text Box 211"/>
          <p:cNvSpPr txBox="1">
            <a:spLocks noChangeArrowheads="1"/>
          </p:cNvSpPr>
          <p:nvPr/>
        </p:nvSpPr>
        <p:spPr bwMode="auto">
          <a:xfrm>
            <a:off x="7164288" y="2137935"/>
            <a:ext cx="2363066" cy="98488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1600" b="1" dirty="0" err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</a:t>
            </a:r>
            <a:r>
              <a:rPr lang="en-US" altLang="zh-CN" sz="1600" b="1" dirty="0" err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Ring</a:t>
            </a:r>
            <a:r>
              <a:rPr lang="en-US" altLang="zh-CN" sz="1600" b="1" dirty="0">
                <a:solidFill>
                  <a:srgbClr val="FF0000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: </a:t>
            </a:r>
            <a:r>
              <a:rPr lang="en-US" altLang="zh-CN" sz="1600" b="1" dirty="0" smtClean="0">
                <a:solidFill>
                  <a:srgbClr val="003366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Figure “8” ring</a:t>
            </a:r>
            <a:endParaRPr lang="en-US" altLang="zh-CN" sz="1600" b="1" dirty="0">
              <a:solidFill>
                <a:srgbClr val="003366"/>
              </a:solidFill>
              <a:latin typeface="Arial Narrow" panose="020B0606020202030204" pitchFamily="34" charset="0"/>
              <a:ea typeface="仿宋_GB2312" pitchFamily="49" charset="-122"/>
              <a:cs typeface="Times New Roman" pitchFamily="18" charset="0"/>
            </a:endParaRPr>
          </a:p>
          <a:p>
            <a:r>
              <a:rPr lang="en-US" altLang="zh-CN" sz="1400" b="1" dirty="0" smtClean="0">
                <a:solidFill>
                  <a:srgbClr val="0000FF"/>
                </a:solidFill>
              </a:rPr>
              <a:t>Circumference: 273m</a:t>
            </a:r>
          </a:p>
          <a:p>
            <a:r>
              <a:rPr lang="en-US" altLang="zh-CN" sz="1400" b="1" dirty="0" smtClean="0">
                <a:solidFill>
                  <a:srgbClr val="0000FF"/>
                </a:solidFill>
              </a:rPr>
              <a:t>Rigidity: 15 Tm</a:t>
            </a:r>
          </a:p>
          <a:p>
            <a:r>
              <a:rPr lang="en-US" altLang="zh-CN" sz="1400" dirty="0" smtClean="0">
                <a:solidFill>
                  <a:srgbClr val="00B050"/>
                </a:solidFill>
              </a:rPr>
              <a:t>Ion-ion merging </a:t>
            </a:r>
          </a:p>
        </p:txBody>
      </p:sp>
      <p:sp>
        <p:nvSpPr>
          <p:cNvPr id="6" name="Text Box 211"/>
          <p:cNvSpPr txBox="1">
            <a:spLocks noChangeArrowheads="1"/>
          </p:cNvSpPr>
          <p:nvPr/>
        </p:nvSpPr>
        <p:spPr bwMode="auto">
          <a:xfrm>
            <a:off x="6866822" y="679328"/>
            <a:ext cx="2267744" cy="1200329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zh-CN" sz="1600" b="1" dirty="0" err="1" smtClean="0">
                <a:solidFill>
                  <a:srgbClr val="FF0000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SRing</a:t>
            </a:r>
            <a:r>
              <a:rPr lang="en-US" altLang="zh-CN" sz="1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: </a:t>
            </a:r>
            <a:r>
              <a:rPr lang="en-US" altLang="zh-CN" sz="1600" b="1" dirty="0" smtClean="0">
                <a:solidFill>
                  <a:srgbClr val="003366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Spectrometer ring</a:t>
            </a:r>
          </a:p>
          <a:p>
            <a:r>
              <a:rPr lang="en-US" altLang="zh-CN" sz="1300" b="1" dirty="0" smtClean="0">
                <a:solidFill>
                  <a:srgbClr val="0000FF"/>
                </a:solidFill>
                <a:latin typeface="Arial" pitchFamily="34" charset="0"/>
              </a:rPr>
              <a:t>Circumference: 273m</a:t>
            </a:r>
          </a:p>
          <a:p>
            <a:r>
              <a:rPr lang="en-US" altLang="zh-CN" sz="1300" b="1" dirty="0" smtClean="0">
                <a:solidFill>
                  <a:srgbClr val="0000FF"/>
                </a:solidFill>
                <a:latin typeface="Arial" pitchFamily="34" charset="0"/>
              </a:rPr>
              <a:t>Rigidity: 13-15 Tm</a:t>
            </a:r>
          </a:p>
          <a:p>
            <a:r>
              <a:rPr lang="en-US" altLang="zh-CN" sz="1000" dirty="0" smtClean="0">
                <a:solidFill>
                  <a:srgbClr val="00B050"/>
                </a:solidFill>
                <a:latin typeface="Arial" pitchFamily="34" charset="0"/>
              </a:rPr>
              <a:t>Electron/Stochastic cooling </a:t>
            </a:r>
          </a:p>
          <a:p>
            <a:r>
              <a:rPr lang="en-US" altLang="zh-CN" sz="1000" dirty="0" smtClean="0">
                <a:solidFill>
                  <a:srgbClr val="00B050"/>
                </a:solidFill>
                <a:latin typeface="Arial" pitchFamily="34" charset="0"/>
              </a:rPr>
              <a:t>Two TOF detectors</a:t>
            </a:r>
          </a:p>
          <a:p>
            <a:r>
              <a:rPr lang="en-US" altLang="zh-CN" sz="1000" dirty="0" smtClean="0">
                <a:solidFill>
                  <a:srgbClr val="00B050"/>
                </a:solidFill>
                <a:latin typeface="Arial" pitchFamily="34" charset="0"/>
              </a:rPr>
              <a:t>Four operation modes</a:t>
            </a:r>
          </a:p>
        </p:txBody>
      </p:sp>
      <p:sp>
        <p:nvSpPr>
          <p:cNvPr id="7" name="矩形 6"/>
          <p:cNvSpPr/>
          <p:nvPr/>
        </p:nvSpPr>
        <p:spPr>
          <a:xfrm>
            <a:off x="2566264" y="1499299"/>
            <a:ext cx="176743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3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4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60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5755" algn="l" defTabSz="914302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2906" algn="l" defTabSz="914302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057" algn="l" defTabSz="914302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208" algn="l" defTabSz="914302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300" b="1" dirty="0">
                <a:solidFill>
                  <a:srgbClr val="0000FF"/>
                </a:solidFill>
                <a:latin typeface="Arial" charset="0"/>
                <a:ea typeface="宋体" charset="-122"/>
              </a:rPr>
              <a:t>L: </a:t>
            </a:r>
            <a:r>
              <a:rPr lang="en-US" altLang="zh-CN" sz="1300" b="1" dirty="0" smtClean="0">
                <a:solidFill>
                  <a:srgbClr val="0000FF"/>
                </a:solidFill>
                <a:latin typeface="Arial" charset="0"/>
                <a:ea typeface="宋体" charset="-122"/>
              </a:rPr>
              <a:t>180m</a:t>
            </a:r>
            <a:r>
              <a:rPr lang="en-US" altLang="zh-CN" sz="1300" b="1" dirty="0">
                <a:solidFill>
                  <a:srgbClr val="0000FF"/>
                </a:solidFill>
                <a:latin typeface="Arial" charset="0"/>
                <a:ea typeface="宋体" charset="-122"/>
              </a:rPr>
              <a:t>, B</a:t>
            </a:r>
            <a:r>
              <a:rPr lang="el-GR" altLang="zh-CN" sz="1300" b="1" dirty="0">
                <a:solidFill>
                  <a:srgbClr val="0000FF"/>
                </a:solidFill>
                <a:latin typeface="Arial" charset="0"/>
                <a:ea typeface="宋体" charset="-122"/>
              </a:rPr>
              <a:t>ρ</a:t>
            </a:r>
            <a:r>
              <a:rPr lang="en-US" altLang="zh-CN" sz="1300" b="1" dirty="0">
                <a:solidFill>
                  <a:srgbClr val="0000FF"/>
                </a:solidFill>
                <a:latin typeface="Arial" charset="0"/>
                <a:ea typeface="宋体" charset="-122"/>
              </a:rPr>
              <a:t>: 2</a:t>
            </a:r>
            <a:r>
              <a:rPr lang="en-US" altLang="zh-CN" sz="1300" b="1" dirty="0" smtClean="0">
                <a:solidFill>
                  <a:srgbClr val="0000FF"/>
                </a:solidFill>
                <a:latin typeface="Arial" charset="0"/>
                <a:ea typeface="宋体" charset="-122"/>
              </a:rPr>
              <a:t>5 </a:t>
            </a:r>
            <a:r>
              <a:rPr lang="en-US" altLang="zh-CN" sz="1300" b="1" dirty="0">
                <a:solidFill>
                  <a:srgbClr val="0000FF"/>
                </a:solidFill>
                <a:latin typeface="Arial" charset="0"/>
                <a:ea typeface="宋体" charset="-122"/>
              </a:rPr>
              <a:t>Tm</a:t>
            </a:r>
            <a:endParaRPr lang="zh-CN" altLang="en-US" sz="1300" b="1" dirty="0">
              <a:solidFill>
                <a:srgbClr val="0000FF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Text Box 211"/>
          <p:cNvSpPr txBox="1">
            <a:spLocks noChangeArrowheads="1"/>
          </p:cNvSpPr>
          <p:nvPr/>
        </p:nvSpPr>
        <p:spPr bwMode="auto">
          <a:xfrm>
            <a:off x="287801" y="4586314"/>
            <a:ext cx="3017904" cy="1492716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zh-CN" sz="1600" b="1" dirty="0" err="1" smtClean="0">
                <a:solidFill>
                  <a:srgbClr val="FF0000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BRing</a:t>
            </a:r>
            <a:r>
              <a:rPr lang="en-US" altLang="zh-CN" sz="1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-N: </a:t>
            </a:r>
            <a:r>
              <a:rPr lang="en-US" altLang="zh-CN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仿宋_GB2312" pitchFamily="49" charset="-122"/>
                <a:cs typeface="Times New Roman" pitchFamily="18" charset="0"/>
              </a:rPr>
              <a:t>Fast cycle ring</a:t>
            </a:r>
            <a:endParaRPr lang="zh-CN" altLang="en-US" sz="1600" b="1" dirty="0" smtClean="0">
              <a:solidFill>
                <a:srgbClr val="002060"/>
              </a:solidFill>
              <a:latin typeface="Arial Narrow" panose="020B0606020202030204" pitchFamily="34" charset="0"/>
              <a:ea typeface="仿宋_GB2312" pitchFamily="49" charset="-122"/>
              <a:cs typeface="Times New Roman" pitchFamily="18" charset="0"/>
            </a:endParaRPr>
          </a:p>
          <a:p>
            <a:r>
              <a:rPr lang="en-US" altLang="zh-CN" sz="1400" b="1" dirty="0" smtClean="0">
                <a:solidFill>
                  <a:srgbClr val="0000FF"/>
                </a:solidFill>
                <a:latin typeface="Arial" charset="0"/>
              </a:rPr>
              <a:t>Circumference: 590 m</a:t>
            </a:r>
          </a:p>
          <a:p>
            <a:r>
              <a:rPr lang="en-US" altLang="zh-CN" sz="1400" b="1" dirty="0" smtClean="0">
                <a:solidFill>
                  <a:srgbClr val="0000FF"/>
                </a:solidFill>
                <a:latin typeface="Arial" charset="0"/>
              </a:rPr>
              <a:t>Rigidity: 34 Tm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rgbClr val="00B050"/>
                </a:solidFill>
                <a:latin typeface="Arial" charset="0"/>
              </a:rPr>
              <a:t>Large acceptance (</a:t>
            </a:r>
            <a:r>
              <a:rPr lang="en-US" altLang="zh-CN" sz="1400" dirty="0" smtClean="0">
                <a:solidFill>
                  <a:srgbClr val="00B050"/>
                </a:solidFill>
                <a:latin typeface="Arial" charset="0"/>
              </a:rPr>
              <a:t>250/120)</a:t>
            </a:r>
          </a:p>
          <a:p>
            <a:r>
              <a:rPr lang="en-US" altLang="zh-CN" sz="1400" dirty="0" smtClean="0">
                <a:solidFill>
                  <a:srgbClr val="00B050"/>
                </a:solidFill>
                <a:latin typeface="Arial" charset="0"/>
              </a:rPr>
              <a:t>Two planes painting injection</a:t>
            </a:r>
          </a:p>
          <a:p>
            <a:r>
              <a:rPr lang="en-US" altLang="zh-CN" sz="1400" dirty="0" smtClean="0">
                <a:solidFill>
                  <a:srgbClr val="00B050"/>
                </a:solidFill>
                <a:latin typeface="Arial" charset="0"/>
              </a:rPr>
              <a:t>Fast ramping rate</a:t>
            </a:r>
            <a:r>
              <a:rPr lang="zh-CN" altLang="en-US" sz="1400" dirty="0" smtClean="0">
                <a:solidFill>
                  <a:srgbClr val="00B050"/>
                </a:solidFill>
                <a:latin typeface="Arial" charset="0"/>
              </a:rPr>
              <a:t>（</a:t>
            </a:r>
            <a:r>
              <a:rPr lang="en-US" altLang="zh-CN" sz="1400" dirty="0" smtClean="0">
                <a:solidFill>
                  <a:srgbClr val="00B050"/>
                </a:solidFill>
                <a:latin typeface="Arial" charset="0"/>
              </a:rPr>
              <a:t>5-10Hz, </a:t>
            </a:r>
            <a:r>
              <a:rPr lang="en-US" altLang="zh-CN" sz="1400" dirty="0" smtClean="0">
                <a:solidFill>
                  <a:srgbClr val="FF0000"/>
                </a:solidFill>
                <a:latin typeface="Arial" charset="0"/>
              </a:rPr>
              <a:t>20Hz</a:t>
            </a:r>
            <a:r>
              <a:rPr lang="zh-CN" altLang="en-US" sz="1400" dirty="0" smtClean="0">
                <a:solidFill>
                  <a:srgbClr val="00B050"/>
                </a:solidFill>
                <a:latin typeface="Arial" charset="0"/>
              </a:rPr>
              <a:t>）</a:t>
            </a:r>
            <a:endParaRPr lang="en-US" altLang="zh-CN" sz="1600" dirty="0">
              <a:solidFill>
                <a:srgbClr val="00B05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70509" y="61888"/>
            <a:ext cx="580980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3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4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60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5755" algn="l" defTabSz="914302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2906" algn="l" defTabSz="914302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057" algn="l" defTabSz="914302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208" algn="l" defTabSz="914302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3000" dirty="0" smtClean="0">
                <a:solidFill>
                  <a:srgbClr val="0000FF"/>
                </a:solidFill>
                <a:latin typeface="Calibri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prstClr val="white"/>
                </a:solidFill>
                <a:latin typeface="Calibri"/>
                <a:ea typeface="黑体" pitchFamily="49" charset="-122"/>
                <a:cs typeface="Times New Roman" pitchFamily="18" charset="0"/>
              </a:rPr>
              <a:t>Main accelerator components</a:t>
            </a:r>
            <a:endParaRPr lang="en-US" altLang="zh-CN" sz="3000" b="1" dirty="0">
              <a:solidFill>
                <a:prstClr val="white"/>
              </a:solidFill>
              <a:latin typeface="Calibri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560" y="6167045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prstClr val="black"/>
                </a:solidFill>
              </a:rPr>
              <a:t>These tunnels will be built in a cut and cover method and will be filled with 5 m overlay of soil. This conforms to the requirements of radiation safety.</a:t>
            </a:r>
          </a:p>
        </p:txBody>
      </p:sp>
      <p:sp>
        <p:nvSpPr>
          <p:cNvPr id="11" name="圆角矩形 105"/>
          <p:cNvSpPr/>
          <p:nvPr/>
        </p:nvSpPr>
        <p:spPr>
          <a:xfrm>
            <a:off x="211895" y="146746"/>
            <a:ext cx="3314331" cy="41511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HIAF layout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18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345" y="991679"/>
            <a:ext cx="8322053" cy="532999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995708" y="1989036"/>
            <a:ext cx="864096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EiC</a:t>
            </a:r>
            <a:r>
              <a:rPr kumimoji="0" lang="en-US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-II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20850" y="4185546"/>
            <a:ext cx="576064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EiC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-I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938386" y="5112481"/>
            <a:ext cx="864096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HIAF-I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36610" y="1612009"/>
            <a:ext cx="1072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HERing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5-10 GeV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C: 1.5-2.0 km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8291" y="3835786"/>
            <a:ext cx="1072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HPRing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60-100 GeV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C: 1.5-2.0 km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51483" y="4800524"/>
            <a:ext cx="6623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FRing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75519" y="4169295"/>
            <a:ext cx="6735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BRing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72464" y="4111032"/>
            <a:ext cx="6206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kumimoji="0" lang="en-US" altLang="zh-CN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Ring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40405" y="4613612"/>
            <a:ext cx="6848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MRing</a:t>
            </a:r>
            <a:endParaRPr kumimoji="0" lang="en-US" altLang="zh-CN" sz="1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5496" y="5309845"/>
            <a:ext cx="2657098" cy="72008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Collider Ring (2 km):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Up: Polarized electron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10 GeV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Down: Polarized proton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60-100GeV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836610" y="5425362"/>
            <a:ext cx="2061814" cy="41511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lectron injector: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SRF Linac-ring, 3.5-10GeV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02463" y="3556222"/>
            <a:ext cx="662362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HFRS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27978" y="3640668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kumimoji="0" lang="en-US" altLang="zh-CN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Ring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427984" y="3860675"/>
            <a:ext cx="1048442" cy="231153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3.5 GeV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7" name="文本框 26"/>
              <p:cNvSpPr txBox="1"/>
              <p:nvPr/>
            </p:nvSpPr>
            <p:spPr>
              <a:xfrm>
                <a:off x="5526662" y="1106447"/>
                <a:ext cx="3424335" cy="153529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0000FF"/>
                    </a:solidFill>
                  </a:rPr>
                  <a:t>EIC-I</a:t>
                </a:r>
                <a:r>
                  <a:rPr lang="zh-CN" altLang="en-US" sz="2000" b="1" dirty="0" smtClean="0">
                    <a:solidFill>
                      <a:srgbClr val="0000FF"/>
                    </a:solidFill>
                  </a:rPr>
                  <a:t>：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20GeV p </a:t>
                </a:r>
                <a:r>
                  <a:rPr lang="en-US" altLang="zh-CN" sz="2000" b="1" dirty="0" smtClean="0">
                    <a:solidFill>
                      <a:schemeClr val="bg2"/>
                    </a:solidFill>
                  </a:rPr>
                  <a:t>+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rgbClr val="00B050"/>
                    </a:solidFill>
                  </a:rPr>
                  <a:t>3.5GeV e</a:t>
                </a:r>
              </a:p>
              <a:p>
                <a:r>
                  <a:rPr lang="zh-CN" altLang="en-US" sz="2000" b="1" dirty="0" smtClean="0">
                    <a:solidFill>
                      <a:srgbClr val="FF0000"/>
                    </a:solidFill>
                  </a:rPr>
                  <a:t>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rad>
                  </m:oMath>
                </a14:m>
                <a:r>
                  <a:rPr lang="en-US" altLang="zh-CN" sz="2000" b="1" dirty="0" smtClean="0">
                    <a:solidFill>
                      <a:srgbClr val="7030A0"/>
                    </a:solidFill>
                  </a:rPr>
                  <a:t>=16.7GeV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altLang="zh-CN" sz="2000" b="1" dirty="0" smtClean="0">
                    <a:solidFill>
                      <a:srgbClr val="0000FF"/>
                    </a:solidFill>
                  </a:rPr>
                  <a:t>EIC-II</a:t>
                </a:r>
                <a:r>
                  <a:rPr lang="zh-CN" altLang="en-US" sz="2000" b="1" dirty="0" smtClean="0">
                    <a:solidFill>
                      <a:srgbClr val="0000FF"/>
                    </a:solidFill>
                  </a:rPr>
                  <a:t>：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60GeV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p </a:t>
                </a:r>
                <a:r>
                  <a:rPr lang="en-US" altLang="zh-CN" sz="2000" b="1" dirty="0">
                    <a:solidFill>
                      <a:schemeClr val="bg2"/>
                    </a:solidFill>
                  </a:rPr>
                  <a:t>+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rgbClr val="00B050"/>
                    </a:solidFill>
                  </a:rPr>
                  <a:t>5GeV </a:t>
                </a:r>
                <a:r>
                  <a:rPr lang="en-US" altLang="zh-CN" sz="2000" b="1" dirty="0">
                    <a:solidFill>
                      <a:srgbClr val="00B050"/>
                    </a:solidFill>
                  </a:rPr>
                  <a:t>e</a:t>
                </a:r>
              </a:p>
              <a:p>
                <a:r>
                  <a:rPr lang="zh-CN" altLang="en-US" sz="2000" b="1" dirty="0">
                    <a:solidFill>
                      <a:srgbClr val="FF0000"/>
                    </a:solidFill>
                  </a:rPr>
                  <a:t>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rad>
                  </m:oMath>
                </a14:m>
                <a:r>
                  <a:rPr lang="en-US" altLang="zh-CN" sz="2000" b="1" dirty="0" smtClean="0">
                    <a:solidFill>
                      <a:srgbClr val="7030A0"/>
                    </a:solidFill>
                  </a:rPr>
                  <a:t>=34.6GeV</a:t>
                </a:r>
                <a:endParaRPr lang="en-US" altLang="zh-CN" sz="20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62" y="1106447"/>
                <a:ext cx="3424335" cy="1535292"/>
              </a:xfrm>
              <a:prstGeom prst="rect">
                <a:avLst/>
              </a:prstGeom>
              <a:blipFill>
                <a:blip r:embed="rId3"/>
                <a:stretch>
                  <a:fillRect l="-1961" t="-3187" r="-891" b="-67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775" y="147637"/>
            <a:ext cx="10115550" cy="65627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661602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345" y="991679"/>
            <a:ext cx="8322053" cy="5329990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995708" y="1989036"/>
            <a:ext cx="864096" cy="288032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EiC</a:t>
            </a:r>
            <a:r>
              <a:rPr kumimoji="0" lang="en-US" altLang="zh-CN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-II</a:t>
            </a:r>
            <a:endParaRPr kumimoji="0" lang="zh-CN" altLang="en-US" sz="1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120850" y="4185546"/>
            <a:ext cx="576064" cy="288032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EiC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-I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938386" y="5112481"/>
            <a:ext cx="864096" cy="288032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HIAF-I</a:t>
            </a:r>
            <a:endParaRPr kumimoji="0" lang="zh-CN" altLang="en-US" sz="1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36610" y="1612009"/>
            <a:ext cx="1072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HERing</a:t>
            </a:r>
            <a:endParaRPr lang="en-US" altLang="zh-CN" sz="1400" b="1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altLang="zh-CN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5-10 GeV</a:t>
            </a:r>
          </a:p>
          <a:p>
            <a:pPr algn="ctr">
              <a:defRPr/>
            </a:pPr>
            <a:r>
              <a:rPr lang="en-US" altLang="zh-CN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C: 1.5-2.0 km</a:t>
            </a:r>
            <a:endParaRPr lang="zh-CN" altLang="en-US" sz="12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8291" y="3835786"/>
            <a:ext cx="1072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HPRing</a:t>
            </a:r>
            <a:endParaRPr lang="en-US" altLang="zh-CN" sz="1400" b="1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altLang="zh-CN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60-100 GeV</a:t>
            </a:r>
          </a:p>
          <a:p>
            <a:pPr algn="ctr">
              <a:defRPr/>
            </a:pPr>
            <a:r>
              <a:rPr lang="en-US" altLang="zh-CN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C: 1.5-2.0 km</a:t>
            </a:r>
            <a:endParaRPr lang="zh-CN" altLang="en-US" sz="12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51483" y="4800524"/>
            <a:ext cx="6623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FRing</a:t>
            </a:r>
            <a:endParaRPr lang="en-US" altLang="zh-CN" sz="1400" b="1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75519" y="4169295"/>
            <a:ext cx="6735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BRing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672464" y="4111032"/>
            <a:ext cx="6206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3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US" altLang="zh-CN" sz="13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Ring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40405" y="4613612"/>
            <a:ext cx="6848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3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MRing</a:t>
            </a:r>
            <a:endParaRPr lang="en-US" altLang="zh-CN" sz="1300" b="1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5496" y="5309845"/>
            <a:ext cx="2657098" cy="72008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Collider Ring (2 km):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Up: Polarized electron</a:t>
            </a: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10 GeV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Down: Polarized proton</a:t>
            </a: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60-100GeV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836610" y="5425362"/>
            <a:ext cx="2061814" cy="41511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E</a:t>
            </a: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lectron injector: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SRF Linac-ring, 3.5-10GeV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702463" y="3556222"/>
            <a:ext cx="662362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HFRS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627978" y="3640668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CN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Ring</a:t>
            </a:r>
            <a:endParaRPr lang="en-US" altLang="zh-CN" sz="1400" b="1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4427984" y="3860675"/>
            <a:ext cx="1048442" cy="231153"/>
          </a:xfrm>
          <a:prstGeom prst="round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3.5 GeV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3" name="文本框 32"/>
              <p:cNvSpPr txBox="1"/>
              <p:nvPr/>
            </p:nvSpPr>
            <p:spPr>
              <a:xfrm>
                <a:off x="5526662" y="1106447"/>
                <a:ext cx="3424335" cy="1535292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</a:rPr>
                  <a:t>EIC-I</a:t>
                </a:r>
                <a:r>
                  <a:rPr kumimoji="0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</a:rPr>
                  <a:t>：</a:t>
                </a:r>
                <a:r>
                  <a:rPr kumimoji="0" lang="en-US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</a:rPr>
                  <a:t>20GeV p </a:t>
                </a:r>
                <a:r>
                  <a:rPr kumimoji="0" lang="en-US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+</a:t>
                </a:r>
                <a:r>
                  <a:rPr kumimoji="0" lang="en-US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en-US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</a:rPr>
                  <a:t>3.5GeV 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</a:rPr>
                  <a:t>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zh-CN" alt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rad>
                  </m:oMath>
                </a14:m>
                <a:r>
                  <a:rPr kumimoji="0" lang="en-US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/>
                  </a:rPr>
                  <a:t>=16.7GeV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</a:rPr>
                  <a:t>EIC-II</a:t>
                </a:r>
                <a:r>
                  <a:rPr kumimoji="0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</a:rPr>
                  <a:t>：</a:t>
                </a:r>
                <a:r>
                  <a:rPr kumimoji="0" lang="en-US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</a:rPr>
                  <a:t>60GeV 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</a:rPr>
                  <a:t>p 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+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en-US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</a:rPr>
                  <a:t>5GeV 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</a:rPr>
                  <a:t>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</a:rPr>
                  <a:t>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zh-CN" alt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zh-CN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rad>
                  </m:oMath>
                </a14:m>
                <a:r>
                  <a:rPr kumimoji="0" lang="en-US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/>
                  </a:rPr>
                  <a:t>=34.6GeV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62" y="1106447"/>
                <a:ext cx="3424335" cy="1535292"/>
              </a:xfrm>
              <a:prstGeom prst="rect">
                <a:avLst/>
              </a:prstGeom>
              <a:blipFill rotWithShape="0">
                <a:blip r:embed="rId3"/>
                <a:stretch>
                  <a:fillRect l="-1961" t="-3187" r="-891" b="-67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圆角矩形 105"/>
          <p:cNvSpPr/>
          <p:nvPr/>
        </p:nvSpPr>
        <p:spPr>
          <a:xfrm>
            <a:off x="211895" y="146746"/>
            <a:ext cx="3314331" cy="41511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2D07B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HIAF-</a:t>
            </a:r>
            <a:r>
              <a:rPr lang="en-US" altLang="zh-CN" sz="3200" b="1" dirty="0" err="1" smtClean="0">
                <a:solidFill>
                  <a:srgbClr val="2D07B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EicC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D07B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21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8" y="1111472"/>
            <a:ext cx="9071504" cy="577124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63788" y="-27384"/>
            <a:ext cx="385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 smtClean="0">
                <a:solidFill>
                  <a:srgbClr val="0000FF"/>
                </a:solidFill>
                <a:latin typeface="Arial" pitchFamily="34" charset="0"/>
                <a:ea typeface="黑体" pitchFamily="2" charset="-122"/>
              </a:rPr>
              <a:t>EicC-1 Layout </a:t>
            </a:r>
            <a:endParaRPr lang="zh-CN" altLang="en-US" sz="3200" b="1" dirty="0">
              <a:solidFill>
                <a:srgbClr val="0000FF"/>
              </a:solidFill>
              <a:latin typeface="Times New Roman" pitchFamily="18" charset="0"/>
              <a:ea typeface="仿宋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41641" y="3671671"/>
            <a:ext cx="1508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 smtClean="0">
                <a:solidFill>
                  <a:srgbClr val="FF0000"/>
                </a:solidFill>
                <a:latin typeface="Arial" pitchFamily="34" charset="0"/>
                <a:cs typeface="Times New Roman"/>
              </a:rPr>
              <a:t>E</a:t>
            </a:r>
            <a:r>
              <a:rPr lang="en-US" altLang="zh-CN" sz="1600" b="1" dirty="0" smtClean="0">
                <a:solidFill>
                  <a:srgbClr val="00B050"/>
                </a:solidFill>
                <a:latin typeface="Arial" pitchFamily="34" charset="0"/>
                <a:cs typeface="Times New Roman"/>
              </a:rPr>
              <a:t>lectron ring </a:t>
            </a:r>
            <a:endParaRPr lang="zh-CN" altLang="en-US" sz="16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6400" y="4032481"/>
            <a:ext cx="19737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kumimoji="1" lang="zh-CN" altLang="en-US" sz="1400" b="1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周长 </a:t>
            </a:r>
            <a:r>
              <a:rPr kumimoji="1" lang="en-US" altLang="zh-CN" sz="1400" b="1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800 m, 3.5-5 GeV</a:t>
            </a:r>
            <a:endParaRPr kumimoji="1" lang="en-US" altLang="zh-CN" sz="1400" b="1" dirty="0">
              <a:solidFill>
                <a:srgbClr val="00B05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71976" y="5302061"/>
            <a:ext cx="1428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 smtClean="0">
                <a:solidFill>
                  <a:srgbClr val="FF0000"/>
                </a:solidFill>
                <a:latin typeface="Arial" pitchFamily="34" charset="0"/>
                <a:cs typeface="Times New Roman"/>
              </a:rPr>
              <a:t>P</a:t>
            </a:r>
            <a:r>
              <a:rPr lang="en-US" altLang="zh-CN" sz="1600" b="1" dirty="0" smtClean="0">
                <a:solidFill>
                  <a:srgbClr val="00B050"/>
                </a:solidFill>
                <a:latin typeface="Arial" pitchFamily="34" charset="0"/>
                <a:cs typeface="Times New Roman"/>
              </a:rPr>
              <a:t>roton ring </a:t>
            </a:r>
            <a:endParaRPr lang="zh-CN" altLang="en-US" sz="16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18211" y="5592817"/>
            <a:ext cx="1710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kumimoji="1" lang="zh-CN" altLang="en-US" sz="1400" b="1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周长 </a:t>
            </a:r>
            <a:r>
              <a:rPr kumimoji="1" lang="en-US" altLang="zh-CN" sz="14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</a:t>
            </a:r>
            <a:r>
              <a:rPr kumimoji="1" lang="en-US" altLang="zh-CN" sz="1400" b="1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00 m, 25GeV</a:t>
            </a:r>
            <a:endParaRPr kumimoji="1" lang="en-US" altLang="zh-CN" sz="1400" b="1" dirty="0">
              <a:solidFill>
                <a:srgbClr val="00B05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568737" y="2705813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EicC-1</a:t>
            </a:r>
            <a:endParaRPr kumimoji="1" lang="zh-CN" altLang="en-US" sz="36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04956" y="5370170"/>
            <a:ext cx="2379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1600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电子</a:t>
            </a:r>
            <a:r>
              <a:rPr kumimoji="1" lang="zh-CN" altLang="en-US" sz="1600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注入器</a:t>
            </a:r>
            <a:endParaRPr kumimoji="1" lang="en-US" altLang="zh-CN" sz="1600" dirty="0">
              <a:solidFill>
                <a:srgbClr val="00B05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600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kumimoji="1" lang="en-US" altLang="zh-CN" sz="1400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SRF </a:t>
            </a:r>
            <a:r>
              <a:rPr kumimoji="1" lang="en-US" altLang="zh-CN" sz="1400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Linac-ring</a:t>
            </a:r>
            <a:r>
              <a:rPr kumimoji="1" lang="zh-CN" altLang="en-US" sz="1400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</a:t>
            </a:r>
            <a:r>
              <a:rPr kumimoji="1" lang="en-US" altLang="zh-CN" sz="1400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3.5-10 GeV</a:t>
            </a:r>
            <a:endParaRPr kumimoji="1" lang="en-US" altLang="zh-CN" sz="1400" dirty="0">
              <a:solidFill>
                <a:srgbClr val="00B05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859835" y="4916475"/>
            <a:ext cx="318130" cy="36004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788024" y="4434448"/>
            <a:ext cx="13436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zh-CN" altLang="en-US" sz="2000" b="1" dirty="0" smtClean="0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撞点</a:t>
            </a:r>
            <a:endParaRPr lang="en-US" altLang="zh-CN" sz="2000" b="1" dirty="0" smtClean="0">
              <a:solidFill>
                <a:srgbClr val="66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探测器</a:t>
            </a:r>
            <a:r>
              <a:rPr lang="en-US" altLang="zh-CN" sz="2000" b="1" dirty="0" smtClean="0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38314" y="985541"/>
            <a:ext cx="3022494" cy="330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altLang="zh-CN" sz="2400" dirty="0" smtClean="0">
                <a:solidFill>
                  <a:srgbClr val="FF0000"/>
                </a:solidFill>
              </a:rPr>
              <a:t>EIC-I New construction</a:t>
            </a:r>
          </a:p>
          <a:p>
            <a:pPr marL="285750" indent="-28575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rgbClr val="0000FF"/>
                </a:solidFill>
              </a:rPr>
              <a:t>polarization ion source</a:t>
            </a:r>
          </a:p>
          <a:p>
            <a:pPr marL="285750" indent="-28575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rgbClr val="0000FF"/>
                </a:solidFill>
              </a:rPr>
              <a:t>Siberia snake for </a:t>
            </a:r>
            <a:r>
              <a:rPr lang="en-US" altLang="zh-CN" dirty="0" err="1" smtClean="0">
                <a:solidFill>
                  <a:srgbClr val="0000FF"/>
                </a:solidFill>
              </a:rPr>
              <a:t>FRing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en-US" altLang="zh-CN" dirty="0" err="1" smtClean="0">
                <a:solidFill>
                  <a:srgbClr val="0000FF"/>
                </a:solidFill>
              </a:rPr>
              <a:t>BRing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indent="266700"/>
            <a:r>
              <a:rPr lang="en-US" altLang="zh-CN" sz="1600" dirty="0" smtClean="0">
                <a:solidFill>
                  <a:srgbClr val="00B050"/>
                </a:solidFill>
              </a:rPr>
              <a:t>Superconducting</a:t>
            </a:r>
            <a:r>
              <a:rPr lang="zh-CN" altLang="en-US" sz="1600" dirty="0" smtClean="0">
                <a:solidFill>
                  <a:srgbClr val="00B050"/>
                </a:solidFill>
              </a:rPr>
              <a:t>，</a:t>
            </a:r>
            <a:r>
              <a:rPr lang="en-US" altLang="zh-CN" sz="1600" dirty="0" smtClean="0">
                <a:solidFill>
                  <a:srgbClr val="00B050"/>
                </a:solidFill>
              </a:rPr>
              <a:t>4T</a:t>
            </a:r>
          </a:p>
          <a:p>
            <a:pPr indent="266700"/>
            <a:r>
              <a:rPr lang="en-US" altLang="zh-CN" sz="1600" dirty="0" smtClean="0">
                <a:solidFill>
                  <a:srgbClr val="00B050"/>
                </a:solidFill>
              </a:rPr>
              <a:t>Sharing the tunnel</a:t>
            </a:r>
            <a:r>
              <a:rPr lang="zh-CN" altLang="en-US" sz="1600" dirty="0" smtClean="0">
                <a:solidFill>
                  <a:srgbClr val="00B050"/>
                </a:solidFill>
              </a:rPr>
              <a:t> </a:t>
            </a:r>
            <a:r>
              <a:rPr lang="en-US" altLang="zh-CN" sz="1600" dirty="0" smtClean="0">
                <a:solidFill>
                  <a:srgbClr val="00B050"/>
                </a:solidFill>
              </a:rPr>
              <a:t>with</a:t>
            </a:r>
            <a:r>
              <a:rPr lang="zh-CN" altLang="en-US" sz="1600" dirty="0" smtClean="0">
                <a:solidFill>
                  <a:srgbClr val="00B050"/>
                </a:solidFill>
              </a:rPr>
              <a:t> </a:t>
            </a:r>
            <a:r>
              <a:rPr lang="en-US" altLang="zh-CN" sz="1600" dirty="0" err="1" smtClean="0">
                <a:solidFill>
                  <a:srgbClr val="00B050"/>
                </a:solidFill>
              </a:rPr>
              <a:t>FRing</a:t>
            </a:r>
            <a:endParaRPr lang="en-US" altLang="zh-CN" sz="1600" dirty="0" smtClean="0">
              <a:solidFill>
                <a:srgbClr val="00B05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0000FF"/>
                </a:solidFill>
              </a:rPr>
              <a:t>e injector</a:t>
            </a:r>
          </a:p>
          <a:p>
            <a:pPr indent="266700"/>
            <a:r>
              <a:rPr lang="en-US" altLang="zh-CN" sz="1600" dirty="0">
                <a:solidFill>
                  <a:srgbClr val="00B050"/>
                </a:solidFill>
              </a:rPr>
              <a:t>SRF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 err="1">
                <a:solidFill>
                  <a:srgbClr val="00B050"/>
                </a:solidFill>
              </a:rPr>
              <a:t>Linac</a:t>
            </a:r>
            <a:r>
              <a:rPr lang="en-US" altLang="zh-CN" sz="1600" dirty="0">
                <a:solidFill>
                  <a:srgbClr val="00B050"/>
                </a:solidFill>
              </a:rPr>
              <a:t>-ring</a:t>
            </a:r>
          </a:p>
          <a:p>
            <a:pPr indent="266700"/>
            <a:r>
              <a:rPr lang="en-US" altLang="zh-CN" sz="1600" dirty="0">
                <a:solidFill>
                  <a:srgbClr val="00B050"/>
                </a:solidFill>
              </a:rPr>
              <a:t>4~5 passes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err="1" smtClean="0">
                <a:solidFill>
                  <a:srgbClr val="0000FF"/>
                </a:solidFill>
              </a:rPr>
              <a:t>eRing</a:t>
            </a:r>
            <a:endParaRPr lang="en-US" altLang="zh-CN" dirty="0">
              <a:solidFill>
                <a:srgbClr val="0000FF"/>
              </a:solidFill>
            </a:endParaRPr>
          </a:p>
          <a:p>
            <a:pPr indent="266700"/>
            <a:r>
              <a:rPr lang="en-US" altLang="zh-CN" sz="1600" dirty="0" smtClean="0">
                <a:solidFill>
                  <a:srgbClr val="00B050"/>
                </a:solidFill>
              </a:rPr>
              <a:t>3~4A     SR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99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05"/>
          <p:cNvSpPr/>
          <p:nvPr/>
        </p:nvSpPr>
        <p:spPr>
          <a:xfrm>
            <a:off x="211895" y="146746"/>
            <a:ext cx="3314331" cy="41511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SRF Linac-ring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74722" y="721871"/>
            <a:ext cx="7393827" cy="3366631"/>
            <a:chOff x="460615" y="1625498"/>
            <a:chExt cx="7393827" cy="4483999"/>
          </a:xfrm>
        </p:grpSpPr>
        <p:sp>
          <p:nvSpPr>
            <p:cNvPr id="4" name="文本框 3"/>
            <p:cNvSpPr txBox="1"/>
            <p:nvPr/>
          </p:nvSpPr>
          <p:spPr>
            <a:xfrm>
              <a:off x="3591212" y="5463166"/>
              <a:ext cx="1757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 cryomodules</a:t>
              </a:r>
            </a:p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700MeV</a:t>
              </a:r>
              <a:endPara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771800" y="1863727"/>
              <a:ext cx="2558445" cy="472849"/>
              <a:chOff x="2771800" y="1863727"/>
              <a:chExt cx="4180391" cy="472849"/>
            </a:xfrm>
          </p:grpSpPr>
          <p:cxnSp>
            <p:nvCxnSpPr>
              <p:cNvPr id="43" name="直接连接符 42"/>
              <p:cNvCxnSpPr/>
              <p:nvPr/>
            </p:nvCxnSpPr>
            <p:spPr bwMode="auto">
              <a:xfrm flipV="1">
                <a:off x="2802546" y="2093014"/>
                <a:ext cx="4149645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</a:ln>
            </p:spPr>
          </p:cxnSp>
          <p:sp>
            <p:nvSpPr>
              <p:cNvPr id="44" name="立方体 43"/>
              <p:cNvSpPr/>
              <p:nvPr/>
            </p:nvSpPr>
            <p:spPr bwMode="auto">
              <a:xfrm>
                <a:off x="2771800" y="1863727"/>
                <a:ext cx="544304" cy="472849"/>
              </a:xfrm>
              <a:prstGeom prst="cube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立方体 44"/>
              <p:cNvSpPr/>
              <p:nvPr/>
            </p:nvSpPr>
            <p:spPr bwMode="auto">
              <a:xfrm>
                <a:off x="3374001" y="1863727"/>
                <a:ext cx="544304" cy="472849"/>
              </a:xfrm>
              <a:prstGeom prst="cube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立方体 45"/>
              <p:cNvSpPr/>
              <p:nvPr/>
            </p:nvSpPr>
            <p:spPr bwMode="auto">
              <a:xfrm>
                <a:off x="3976202" y="1863727"/>
                <a:ext cx="544304" cy="472849"/>
              </a:xfrm>
              <a:prstGeom prst="cube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立方体 46"/>
              <p:cNvSpPr/>
              <p:nvPr/>
            </p:nvSpPr>
            <p:spPr bwMode="auto">
              <a:xfrm>
                <a:off x="4578403" y="1863727"/>
                <a:ext cx="544304" cy="472849"/>
              </a:xfrm>
              <a:prstGeom prst="cube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立方体 47"/>
              <p:cNvSpPr/>
              <p:nvPr/>
            </p:nvSpPr>
            <p:spPr bwMode="auto">
              <a:xfrm>
                <a:off x="5182007" y="1863727"/>
                <a:ext cx="544304" cy="472849"/>
              </a:xfrm>
              <a:prstGeom prst="cube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立方体 48"/>
              <p:cNvSpPr/>
              <p:nvPr/>
            </p:nvSpPr>
            <p:spPr bwMode="auto">
              <a:xfrm>
                <a:off x="5784209" y="1863727"/>
                <a:ext cx="544304" cy="472849"/>
              </a:xfrm>
              <a:prstGeom prst="cube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立方体 49"/>
              <p:cNvSpPr/>
              <p:nvPr/>
            </p:nvSpPr>
            <p:spPr bwMode="auto">
              <a:xfrm>
                <a:off x="6386410" y="1863727"/>
                <a:ext cx="544304" cy="472849"/>
              </a:xfrm>
              <a:prstGeom prst="cube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" name="直接箭头连接符 5"/>
            <p:cNvCxnSpPr/>
            <p:nvPr/>
          </p:nvCxnSpPr>
          <p:spPr bwMode="auto">
            <a:xfrm>
              <a:off x="2856089" y="4479090"/>
              <a:ext cx="243886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3700215" y="4083671"/>
              <a:ext cx="984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Arial"/>
                  <a:ea typeface="宋体"/>
                </a:rPr>
                <a:t>70m</a:t>
              </a:r>
              <a:endParaRPr lang="zh-CN" altLang="en-US" sz="2000" dirty="0">
                <a:solidFill>
                  <a:prstClr val="black"/>
                </a:solidFill>
                <a:latin typeface="Arial"/>
                <a:ea typeface="宋体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 bwMode="auto">
            <a:xfrm flipV="1">
              <a:off x="2808666" y="5197289"/>
              <a:ext cx="253962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</a:ln>
          </p:spPr>
        </p:cxnSp>
        <p:sp>
          <p:nvSpPr>
            <p:cNvPr id="9" name="立方体 8"/>
            <p:cNvSpPr/>
            <p:nvPr/>
          </p:nvSpPr>
          <p:spPr bwMode="auto">
            <a:xfrm>
              <a:off x="2789849" y="4968002"/>
              <a:ext cx="333120" cy="472849"/>
            </a:xfrm>
            <a:prstGeom prst="cub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charset="0"/>
                <a:buNone/>
                <a:defRPr/>
              </a:pPr>
              <a:endPara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楷体_GB2312" charset="0"/>
                <a:cs typeface="Arial" panose="020B0604020202020204" pitchFamily="34" charset="0"/>
              </a:endParaRPr>
            </a:p>
          </p:txBody>
        </p:sp>
        <p:sp>
          <p:nvSpPr>
            <p:cNvPr id="10" name="立方体 9"/>
            <p:cNvSpPr/>
            <p:nvPr/>
          </p:nvSpPr>
          <p:spPr bwMode="auto">
            <a:xfrm>
              <a:off x="3158403" y="4968002"/>
              <a:ext cx="333120" cy="472849"/>
            </a:xfrm>
            <a:prstGeom prst="cub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charset="0"/>
                <a:buNone/>
                <a:defRPr/>
              </a:pPr>
              <a:endPara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楷体_GB2312" charset="0"/>
                <a:cs typeface="Arial" panose="020B0604020202020204" pitchFamily="34" charset="0"/>
              </a:endParaRPr>
            </a:p>
          </p:txBody>
        </p:sp>
        <p:sp>
          <p:nvSpPr>
            <p:cNvPr id="11" name="立方体 10"/>
            <p:cNvSpPr/>
            <p:nvPr/>
          </p:nvSpPr>
          <p:spPr bwMode="auto">
            <a:xfrm>
              <a:off x="3526956" y="4968002"/>
              <a:ext cx="333120" cy="472849"/>
            </a:xfrm>
            <a:prstGeom prst="cub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charset="0"/>
                <a:buNone/>
                <a:defRPr/>
              </a:pPr>
              <a:endPara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楷体_GB2312" charset="0"/>
                <a:cs typeface="Arial" panose="020B0604020202020204" pitchFamily="34" charset="0"/>
              </a:endParaRPr>
            </a:p>
          </p:txBody>
        </p:sp>
        <p:sp>
          <p:nvSpPr>
            <p:cNvPr id="12" name="立方体 11"/>
            <p:cNvSpPr/>
            <p:nvPr/>
          </p:nvSpPr>
          <p:spPr bwMode="auto">
            <a:xfrm>
              <a:off x="3895510" y="4968002"/>
              <a:ext cx="333120" cy="472849"/>
            </a:xfrm>
            <a:prstGeom prst="cub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charset="0"/>
                <a:buNone/>
                <a:defRPr/>
              </a:pPr>
              <a:endPara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楷体_GB2312" charset="0"/>
                <a:cs typeface="Arial" panose="020B0604020202020204" pitchFamily="34" charset="0"/>
              </a:endParaRPr>
            </a:p>
          </p:txBody>
        </p:sp>
        <p:sp>
          <p:nvSpPr>
            <p:cNvPr id="13" name="立方体 12"/>
            <p:cNvSpPr/>
            <p:nvPr/>
          </p:nvSpPr>
          <p:spPr bwMode="auto">
            <a:xfrm>
              <a:off x="4264922" y="4968002"/>
              <a:ext cx="333120" cy="472849"/>
            </a:xfrm>
            <a:prstGeom prst="cub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charset="0"/>
                <a:buNone/>
                <a:defRPr/>
              </a:pPr>
              <a:endPara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楷体_GB2312" charset="0"/>
                <a:cs typeface="Arial" panose="020B0604020202020204" pitchFamily="34" charset="0"/>
              </a:endParaRPr>
            </a:p>
          </p:txBody>
        </p:sp>
        <p:sp>
          <p:nvSpPr>
            <p:cNvPr id="14" name="立方体 13"/>
            <p:cNvSpPr/>
            <p:nvPr/>
          </p:nvSpPr>
          <p:spPr bwMode="auto">
            <a:xfrm>
              <a:off x="4633476" y="4968002"/>
              <a:ext cx="333120" cy="472849"/>
            </a:xfrm>
            <a:prstGeom prst="cub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charset="0"/>
                <a:buNone/>
                <a:defRPr/>
              </a:pPr>
              <a:endPara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楷体_GB2312" charset="0"/>
                <a:cs typeface="Arial" panose="020B0604020202020204" pitchFamily="34" charset="0"/>
              </a:endParaRPr>
            </a:p>
          </p:txBody>
        </p:sp>
        <p:sp>
          <p:nvSpPr>
            <p:cNvPr id="15" name="立方体 14"/>
            <p:cNvSpPr/>
            <p:nvPr/>
          </p:nvSpPr>
          <p:spPr bwMode="auto">
            <a:xfrm>
              <a:off x="5002030" y="4968002"/>
              <a:ext cx="333120" cy="472849"/>
            </a:xfrm>
            <a:prstGeom prst="cub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charset="0"/>
                <a:buNone/>
                <a:defRPr/>
              </a:pPr>
              <a:endPara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楷体_GB2312" charset="0"/>
                <a:cs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421378" y="3115103"/>
              <a:ext cx="984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Arial"/>
                  <a:ea typeface="宋体"/>
                </a:rPr>
                <a:t>60m</a:t>
              </a:r>
              <a:endParaRPr lang="zh-CN" altLang="en-US" sz="2000" dirty="0">
                <a:solidFill>
                  <a:prstClr val="black"/>
                </a:solidFill>
                <a:latin typeface="Arial"/>
                <a:ea typeface="宋体"/>
              </a:endParaRPr>
            </a:p>
          </p:txBody>
        </p:sp>
        <p:sp>
          <p:nvSpPr>
            <p:cNvPr id="17" name="圆角矩形 71"/>
            <p:cNvSpPr/>
            <p:nvPr/>
          </p:nvSpPr>
          <p:spPr bwMode="auto">
            <a:xfrm>
              <a:off x="7189309" y="5053709"/>
              <a:ext cx="360040" cy="29240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charset="0"/>
                <a:buNone/>
                <a:defRPr/>
              </a:pPr>
              <a:endPara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楷体_GB2312" charset="0"/>
                <a:cs typeface="Arial" panose="020B0604020202020204" pitchFamily="34" charset="0"/>
              </a:endParaRPr>
            </a:p>
          </p:txBody>
        </p:sp>
        <p:sp>
          <p:nvSpPr>
            <p:cNvPr id="18" name="圆柱形 17"/>
            <p:cNvSpPr/>
            <p:nvPr/>
          </p:nvSpPr>
          <p:spPr bwMode="auto">
            <a:xfrm rot="5400000">
              <a:off x="6405215" y="4811861"/>
              <a:ext cx="360040" cy="776100"/>
            </a:xfrm>
            <a:prstGeom prst="ca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Font typeface="Wingdings" panose="05000000000000000000" charset="0"/>
                <a:buNone/>
                <a:defRPr/>
              </a:pPr>
              <a:endPara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楷体_GB2312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 bwMode="auto">
            <a:xfrm flipH="1">
              <a:off x="5317101" y="5199911"/>
              <a:ext cx="223224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 bwMode="auto">
            <a:xfrm flipH="1">
              <a:off x="1331640" y="5195374"/>
              <a:ext cx="1474140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7079871" y="530765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prstClr val="black"/>
                  </a:solidFill>
                  <a:latin typeface="Arial"/>
                  <a:ea typeface="宋体"/>
                </a:rPr>
                <a:t>e-gun</a:t>
              </a:r>
              <a:endParaRPr lang="zh-CN" altLang="en-US" dirty="0">
                <a:solidFill>
                  <a:prstClr val="black"/>
                </a:solidFill>
                <a:latin typeface="Arial"/>
                <a:ea typeface="宋体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988187" y="5461290"/>
              <a:ext cx="1749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20m for future upgrading</a:t>
              </a:r>
              <a:endPara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884729" y="2384944"/>
              <a:ext cx="2218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for future upgrading</a:t>
              </a:r>
              <a:endPara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35150" y="5225739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b="1" dirty="0">
                  <a:solidFill>
                    <a:prstClr val="black"/>
                  </a:solidFill>
                  <a:latin typeface="Arial"/>
                  <a:ea typeface="宋体"/>
                </a:rPr>
                <a:t>70MeV</a:t>
              </a:r>
              <a:endParaRPr lang="zh-CN" altLang="en-US" b="1" dirty="0">
                <a:solidFill>
                  <a:prstClr val="black"/>
                </a:solidFill>
                <a:latin typeface="Arial"/>
                <a:ea typeface="宋体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473474" y="2081358"/>
              <a:ext cx="3654142" cy="3112101"/>
              <a:chOff x="3473474" y="2081358"/>
              <a:chExt cx="3654142" cy="3112101"/>
            </a:xfrm>
          </p:grpSpPr>
          <p:sp>
            <p:nvSpPr>
              <p:cNvPr id="38" name="弧形 37"/>
              <p:cNvSpPr/>
              <p:nvPr/>
            </p:nvSpPr>
            <p:spPr bwMode="auto">
              <a:xfrm>
                <a:off x="4523149" y="2082043"/>
                <a:ext cx="1567450" cy="3111416"/>
              </a:xfrm>
              <a:prstGeom prst="arc">
                <a:avLst>
                  <a:gd name="adj1" fmla="val 16200000"/>
                  <a:gd name="adj2" fmla="val 5386368"/>
                </a:avLst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弧形 38"/>
              <p:cNvSpPr/>
              <p:nvPr/>
            </p:nvSpPr>
            <p:spPr bwMode="auto">
              <a:xfrm>
                <a:off x="4210560" y="2082043"/>
                <a:ext cx="2168790" cy="3111416"/>
              </a:xfrm>
              <a:prstGeom prst="arc">
                <a:avLst>
                  <a:gd name="adj1" fmla="val 16200000"/>
                  <a:gd name="adj2" fmla="val 5386368"/>
                </a:avLst>
              </a:prstGeom>
              <a:ln>
                <a:solidFill>
                  <a:srgbClr val="00FFFF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弧形 39"/>
              <p:cNvSpPr/>
              <p:nvPr/>
            </p:nvSpPr>
            <p:spPr bwMode="auto">
              <a:xfrm>
                <a:off x="3935722" y="2082043"/>
                <a:ext cx="2718466" cy="3111416"/>
              </a:xfrm>
              <a:prstGeom prst="arc">
                <a:avLst>
                  <a:gd name="adj1" fmla="val 16200000"/>
                  <a:gd name="adj2" fmla="val 5386368"/>
                </a:avLst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弧形 40"/>
              <p:cNvSpPr/>
              <p:nvPr/>
            </p:nvSpPr>
            <p:spPr bwMode="auto">
              <a:xfrm>
                <a:off x="3673008" y="2082043"/>
                <a:ext cx="3243892" cy="3111416"/>
              </a:xfrm>
              <a:prstGeom prst="arc">
                <a:avLst>
                  <a:gd name="adj1" fmla="val 16200000"/>
                  <a:gd name="adj2" fmla="val 5386368"/>
                </a:avLst>
              </a:prstGeom>
              <a:ln>
                <a:solidFill>
                  <a:srgbClr val="C0009B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弧形 41"/>
              <p:cNvSpPr/>
              <p:nvPr/>
            </p:nvSpPr>
            <p:spPr bwMode="auto">
              <a:xfrm>
                <a:off x="3473474" y="2081358"/>
                <a:ext cx="3654142" cy="3111416"/>
              </a:xfrm>
              <a:prstGeom prst="arc">
                <a:avLst>
                  <a:gd name="adj1" fmla="val 16200000"/>
                  <a:gd name="adj2" fmla="val 5386368"/>
                </a:avLst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 rot="10800000">
              <a:off x="943900" y="2087810"/>
              <a:ext cx="3654142" cy="3112101"/>
              <a:chOff x="3473474" y="2081358"/>
              <a:chExt cx="3654142" cy="3112101"/>
            </a:xfrm>
          </p:grpSpPr>
          <p:sp>
            <p:nvSpPr>
              <p:cNvPr id="33" name="弧形 32"/>
              <p:cNvSpPr/>
              <p:nvPr/>
            </p:nvSpPr>
            <p:spPr bwMode="auto">
              <a:xfrm>
                <a:off x="4523149" y="2082043"/>
                <a:ext cx="1567450" cy="3111416"/>
              </a:xfrm>
              <a:prstGeom prst="arc">
                <a:avLst>
                  <a:gd name="adj1" fmla="val 16200000"/>
                  <a:gd name="adj2" fmla="val 5386368"/>
                </a:avLst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弧形 33"/>
              <p:cNvSpPr/>
              <p:nvPr/>
            </p:nvSpPr>
            <p:spPr bwMode="auto">
              <a:xfrm>
                <a:off x="4210560" y="2082043"/>
                <a:ext cx="2168790" cy="3111416"/>
              </a:xfrm>
              <a:prstGeom prst="arc">
                <a:avLst>
                  <a:gd name="adj1" fmla="val 16200000"/>
                  <a:gd name="adj2" fmla="val 5386368"/>
                </a:avLst>
              </a:prstGeom>
              <a:ln>
                <a:solidFill>
                  <a:srgbClr val="00FFFF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弧形 34"/>
              <p:cNvSpPr/>
              <p:nvPr/>
            </p:nvSpPr>
            <p:spPr bwMode="auto">
              <a:xfrm>
                <a:off x="3935722" y="2082043"/>
                <a:ext cx="2718466" cy="3111416"/>
              </a:xfrm>
              <a:prstGeom prst="arc">
                <a:avLst>
                  <a:gd name="adj1" fmla="val 16200000"/>
                  <a:gd name="adj2" fmla="val 5386368"/>
                </a:avLst>
              </a:prstGeom>
              <a:ln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弧形 35"/>
              <p:cNvSpPr/>
              <p:nvPr/>
            </p:nvSpPr>
            <p:spPr bwMode="auto">
              <a:xfrm>
                <a:off x="3673008" y="2082043"/>
                <a:ext cx="3243892" cy="3111416"/>
              </a:xfrm>
              <a:prstGeom prst="arc">
                <a:avLst>
                  <a:gd name="adj1" fmla="val 16200000"/>
                  <a:gd name="adj2" fmla="val 5386368"/>
                </a:avLst>
              </a:prstGeom>
              <a:ln>
                <a:solidFill>
                  <a:srgbClr val="C0009B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弧形 36"/>
              <p:cNvSpPr/>
              <p:nvPr/>
            </p:nvSpPr>
            <p:spPr bwMode="auto">
              <a:xfrm>
                <a:off x="3473474" y="2081358"/>
                <a:ext cx="3654142" cy="3111416"/>
              </a:xfrm>
              <a:prstGeom prst="arc">
                <a:avLst>
                  <a:gd name="adj1" fmla="val 16200000"/>
                  <a:gd name="adj2" fmla="val 5386368"/>
                </a:avLst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7" name="直接连接符 26"/>
            <p:cNvCxnSpPr/>
            <p:nvPr/>
          </p:nvCxnSpPr>
          <p:spPr bwMode="auto">
            <a:xfrm flipH="1">
              <a:off x="5306874" y="2087810"/>
              <a:ext cx="1474140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6855226" y="1625498"/>
              <a:ext cx="966931" cy="860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B050"/>
                  </a:solidFill>
                  <a:latin typeface="Arial"/>
                  <a:ea typeface="宋体"/>
                </a:rPr>
                <a:t>EIC-I: </a:t>
              </a:r>
            </a:p>
            <a:p>
              <a:pPr algn="ctr">
                <a:defRPr/>
              </a:pPr>
              <a:r>
                <a:rPr lang="en-US" altLang="zh-CN" b="1" dirty="0">
                  <a:solidFill>
                    <a:srgbClr val="00B050"/>
                  </a:solidFill>
                  <a:latin typeface="Arial"/>
                  <a:ea typeface="宋体"/>
                </a:rPr>
                <a:t>3.5GeV</a:t>
              </a:r>
              <a:endParaRPr lang="zh-CN" altLang="en-US" b="1" dirty="0">
                <a:solidFill>
                  <a:srgbClr val="00B050"/>
                </a:solidFill>
                <a:latin typeface="Arial"/>
                <a:ea typeface="宋体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60615" y="4810075"/>
              <a:ext cx="915635" cy="860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B050"/>
                  </a:solidFill>
                  <a:latin typeface="Arial"/>
                  <a:ea typeface="宋体"/>
                </a:rPr>
                <a:t>EIC-II: </a:t>
              </a:r>
            </a:p>
            <a:p>
              <a:pPr algn="ctr">
                <a:defRPr/>
              </a:pPr>
              <a:r>
                <a:rPr lang="en-US" altLang="zh-CN" b="1" dirty="0">
                  <a:solidFill>
                    <a:srgbClr val="00B050"/>
                  </a:solidFill>
                  <a:latin typeface="Arial"/>
                  <a:ea typeface="宋体"/>
                </a:rPr>
                <a:t>10GeV</a:t>
              </a:r>
              <a:endParaRPr lang="zh-CN" altLang="en-US" b="1" dirty="0">
                <a:solidFill>
                  <a:srgbClr val="00B050"/>
                </a:solidFill>
                <a:latin typeface="Arial"/>
                <a:ea typeface="宋体"/>
              </a:endParaRPr>
            </a:p>
          </p:txBody>
        </p:sp>
        <p:cxnSp>
          <p:nvCxnSpPr>
            <p:cNvPr id="30" name="直接箭头连接符 29"/>
            <p:cNvCxnSpPr/>
            <p:nvPr/>
          </p:nvCxnSpPr>
          <p:spPr bwMode="auto">
            <a:xfrm flipV="1">
              <a:off x="5570850" y="2947754"/>
              <a:ext cx="1336011" cy="7324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5001664" y="4520503"/>
              <a:ext cx="1509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Recombiner</a:t>
              </a:r>
              <a:endPara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113254" y="4584396"/>
              <a:ext cx="1499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b="1" dirty="0">
                  <a:solidFill>
                    <a:prstClr val="black"/>
                  </a:solidFill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Spreader</a:t>
              </a:r>
              <a:endPara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1" name="表格 50"/>
          <p:cNvGraphicFramePr>
            <a:graphicFrameLocks noGrp="1"/>
          </p:cNvGraphicFramePr>
          <p:nvPr>
            <p:extLst/>
          </p:nvPr>
        </p:nvGraphicFramePr>
        <p:xfrm>
          <a:off x="125039" y="4226555"/>
          <a:ext cx="8849723" cy="23774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799422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805222897"/>
                    </a:ext>
                  </a:extLst>
                </a:gridCol>
                <a:gridCol w="1153551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814997686"/>
                    </a:ext>
                  </a:extLst>
                </a:gridCol>
                <a:gridCol w="3123028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454797600"/>
                    </a:ext>
                  </a:extLst>
                </a:gridCol>
                <a:gridCol w="773722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4078922007"/>
                    </a:ext>
                  </a:extLst>
                </a:gridCol>
              </a:tblGrid>
              <a:tr h="2735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Particle</a:t>
                      </a:r>
                      <a:endParaRPr lang="zh-CN" altLang="en-US" sz="2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</a:t>
                      </a:r>
                      <a:endParaRPr lang="zh-CN" altLang="en-US" sz="2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</a:t>
                      </a:r>
                      <a:r>
                        <a:rPr lang="en-US" altLang="zh-CN" sz="2000" b="0" baseline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[GeV]</a:t>
                      </a:r>
                      <a:endParaRPr lang="zh-CN" altLang="en-US" sz="2000" b="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2000" b="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326667629"/>
                  </a:ext>
                </a:extLst>
              </a:tr>
              <a:tr h="2735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Micro-pulse</a:t>
                      </a:r>
                      <a:r>
                        <a:rPr lang="en-US" altLang="zh-CN" sz="2000" baseline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current [pC]</a:t>
                      </a:r>
                      <a:endParaRPr lang="zh-CN" altLang="en-US" sz="2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zh-CN" altLang="en-US" sz="2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Macro-pulse</a:t>
                      </a:r>
                      <a:r>
                        <a:rPr lang="en-US" altLang="zh-CN" sz="2000" baseline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current [nC]</a:t>
                      </a:r>
                      <a:endParaRPr lang="zh-CN" altLang="en-US" sz="2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000" b="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649624373"/>
                  </a:ext>
                </a:extLst>
              </a:tr>
              <a:tr h="2735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Micro-pulse</a:t>
                      </a:r>
                      <a:r>
                        <a:rPr lang="en-US" altLang="zh-CN" sz="2000" baseline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width [ps]</a:t>
                      </a:r>
                      <a:endParaRPr lang="zh-CN" altLang="en-US" sz="2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altLang="zh-CN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Macro-pulse</a:t>
                      </a:r>
                      <a:r>
                        <a:rPr lang="en-US" altLang="zh-CN" sz="2000" baseline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width [ns]</a:t>
                      </a:r>
                      <a:endParaRPr lang="zh-CN" altLang="en-US" sz="2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2000" b="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3423596120"/>
                  </a:ext>
                </a:extLst>
              </a:tr>
              <a:tr h="2735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Micro-pulse</a:t>
                      </a:r>
                      <a:r>
                        <a:rPr lang="en-US" altLang="zh-CN" sz="2000" baseline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frequency [MHz]</a:t>
                      </a:r>
                      <a:endParaRPr lang="zh-CN" altLang="en-US" sz="2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1497</a:t>
                      </a:r>
                      <a:endParaRPr lang="zh-CN" altLang="en-US" sz="2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Macro-pulse</a:t>
                      </a:r>
                      <a:r>
                        <a:rPr lang="en-US" altLang="zh-CN" sz="2000" baseline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frequency [Hz]</a:t>
                      </a:r>
                      <a:endParaRPr lang="zh-CN" altLang="en-US" sz="2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2000" b="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938034247"/>
                  </a:ext>
                </a:extLst>
              </a:tr>
              <a:tr h="2735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Micro-pulse</a:t>
                      </a:r>
                      <a:r>
                        <a:rPr lang="en-US" altLang="zh-CN" sz="2000" baseline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duty factor [10</a:t>
                      </a:r>
                      <a:r>
                        <a:rPr lang="en-US" altLang="zh-CN" sz="2000" baseline="30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altLang="zh-CN" sz="2000" baseline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altLang="en-US" sz="2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2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Macro-pulse</a:t>
                      </a:r>
                      <a:r>
                        <a:rPr lang="en-US" altLang="zh-CN" sz="2000" baseline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duty factor</a:t>
                      </a:r>
                      <a:endParaRPr lang="zh-CN" altLang="en-US" sz="2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0.1%</a:t>
                      </a:r>
                      <a:endParaRPr lang="zh-CN" altLang="en-US" sz="2000" kern="1200" baseline="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147510358"/>
                  </a:ext>
                </a:extLst>
              </a:tr>
              <a:tr h="2735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Transverse</a:t>
                      </a:r>
                      <a:r>
                        <a:rPr lang="en-US" altLang="zh-CN" sz="2000" baseline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emittance[π</a:t>
                      </a:r>
                      <a:r>
                        <a:rPr lang="en-US" altLang="zh-CN" sz="2000" baseline="0" dirty="0" err="1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mm·mrad</a:t>
                      </a:r>
                      <a:r>
                        <a:rPr lang="en-US" altLang="zh-CN" sz="2000" baseline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altLang="en-US" sz="2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0.05/0.05</a:t>
                      </a:r>
                      <a:endParaRPr lang="zh-CN" altLang="en-US" sz="2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spread</a:t>
                      </a:r>
                      <a:endParaRPr lang="zh-CN" altLang="en-US" sz="2000" kern="1200" baseline="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≤10</a:t>
                      </a:r>
                      <a:r>
                        <a:rPr lang="en-US" altLang="zh-CN" sz="2000" kern="1200" baseline="30000" dirty="0">
                          <a:solidFill>
                            <a:srgbClr val="2D07B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zh-CN" altLang="en-US" sz="2000" kern="1200" baseline="30000" dirty="0">
                        <a:solidFill>
                          <a:srgbClr val="2D07B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199909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417887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6"/>
          <p:cNvSpPr/>
          <p:nvPr/>
        </p:nvSpPr>
        <p:spPr>
          <a:xfrm>
            <a:off x="211895" y="146746"/>
            <a:ext cx="3314331" cy="41511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SRF Linac-ring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圆角矩形 27"/>
          <p:cNvSpPr/>
          <p:nvPr/>
        </p:nvSpPr>
        <p:spPr>
          <a:xfrm>
            <a:off x="211895" y="808391"/>
            <a:ext cx="3900829" cy="41511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Structure of cryomodule</a:t>
            </a:r>
            <a:endParaRPr lang="zh-CN" altLang="en-US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17645" y="1262062"/>
            <a:ext cx="7677104" cy="1624597"/>
            <a:chOff x="333421" y="1839850"/>
            <a:chExt cx="7677104" cy="1624597"/>
          </a:xfrm>
        </p:grpSpPr>
        <p:grpSp>
          <p:nvGrpSpPr>
            <p:cNvPr id="5" name="组合 4"/>
            <p:cNvGrpSpPr/>
            <p:nvPr/>
          </p:nvGrpSpPr>
          <p:grpSpPr>
            <a:xfrm>
              <a:off x="335779" y="1839850"/>
              <a:ext cx="7674746" cy="927833"/>
              <a:chOff x="185800" y="2678046"/>
              <a:chExt cx="10627600" cy="962964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3203" t="44329" r="13560" b="36616"/>
              <a:stretch/>
            </p:blipFill>
            <p:spPr>
              <a:xfrm>
                <a:off x="900334" y="2799470"/>
                <a:ext cx="9134872" cy="717452"/>
              </a:xfrm>
              <a:prstGeom prst="rect">
                <a:avLst/>
              </a:prstGeom>
            </p:spPr>
          </p:pic>
          <p:sp>
            <p:nvSpPr>
              <p:cNvPr id="17" name="矩形 16"/>
              <p:cNvSpPr/>
              <p:nvPr/>
            </p:nvSpPr>
            <p:spPr bwMode="auto">
              <a:xfrm>
                <a:off x="544352" y="2678046"/>
                <a:ext cx="351692" cy="956603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" name="直接连接符 17"/>
              <p:cNvCxnSpPr>
                <a:endCxn id="20" idx="3"/>
              </p:cNvCxnSpPr>
              <p:nvPr/>
            </p:nvCxnSpPr>
            <p:spPr bwMode="auto">
              <a:xfrm flipH="1">
                <a:off x="761869" y="3090862"/>
                <a:ext cx="1384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 bwMode="auto">
              <a:xfrm flipH="1">
                <a:off x="766157" y="3228975"/>
                <a:ext cx="134177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矩形 19"/>
              <p:cNvSpPr/>
              <p:nvPr/>
            </p:nvSpPr>
            <p:spPr bwMode="auto">
              <a:xfrm>
                <a:off x="678525" y="3054359"/>
                <a:ext cx="83344" cy="21193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 bwMode="auto">
              <a:xfrm flipH="1" flipV="1">
                <a:off x="185800" y="3135033"/>
                <a:ext cx="489458" cy="6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 bwMode="auto">
              <a:xfrm flipH="1">
                <a:off x="185800" y="3192447"/>
                <a:ext cx="492724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 bwMode="auto">
              <a:xfrm>
                <a:off x="10035205" y="2684407"/>
                <a:ext cx="351692" cy="956603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 bwMode="auto">
              <a:xfrm flipH="1">
                <a:off x="10040157" y="3090862"/>
                <a:ext cx="153934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 bwMode="auto">
              <a:xfrm flipH="1">
                <a:off x="10040158" y="3192447"/>
                <a:ext cx="153934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矩形 25"/>
              <p:cNvSpPr/>
              <p:nvPr/>
            </p:nvSpPr>
            <p:spPr bwMode="auto">
              <a:xfrm>
                <a:off x="10194093" y="3016245"/>
                <a:ext cx="83344" cy="21193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eaLnBrk="0" fontAlgn="base" hangingPunct="0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Font typeface="Wingdings" panose="05000000000000000000" charset="0"/>
                  <a:buNone/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Arial" panose="020B0604020202020204" pitchFamily="34" charset="0"/>
                  <a:ea typeface="楷体_GB2312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 bwMode="auto">
              <a:xfrm flipH="1">
                <a:off x="10277437" y="3114895"/>
                <a:ext cx="53596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 bwMode="auto">
              <a:xfrm flipH="1">
                <a:off x="10277438" y="3160318"/>
                <a:ext cx="535962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连接符 5"/>
            <p:cNvCxnSpPr/>
            <p:nvPr/>
          </p:nvCxnSpPr>
          <p:spPr bwMode="auto">
            <a:xfrm>
              <a:off x="691601" y="2406633"/>
              <a:ext cx="0" cy="63501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7623478" y="2369911"/>
              <a:ext cx="0" cy="63501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endCxn id="10" idx="1"/>
            </p:cNvCxnSpPr>
            <p:nvPr/>
          </p:nvCxnSpPr>
          <p:spPr bwMode="auto">
            <a:xfrm>
              <a:off x="691601" y="2908807"/>
              <a:ext cx="301636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10" idx="3"/>
            </p:cNvCxnSpPr>
            <p:nvPr/>
          </p:nvCxnSpPr>
          <p:spPr bwMode="auto">
            <a:xfrm>
              <a:off x="4585132" y="2908807"/>
              <a:ext cx="303834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3707969" y="272414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prstClr val="black"/>
                  </a:solidFill>
                  <a:latin typeface="Arial"/>
                  <a:ea typeface="宋体"/>
                </a:rPr>
                <a:t>850cm</a:t>
              </a:r>
              <a:endParaRPr lang="zh-CN" altLang="en-US" dirty="0">
                <a:solidFill>
                  <a:prstClr val="black"/>
                </a:solidFill>
                <a:latin typeface="Arial"/>
                <a:ea typeface="宋体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 bwMode="auto">
            <a:xfrm>
              <a:off x="335779" y="2260762"/>
              <a:ext cx="0" cy="11502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 bwMode="auto">
            <a:xfrm>
              <a:off x="8010525" y="2237606"/>
              <a:ext cx="0" cy="117337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endCxn id="15" idx="1"/>
            </p:cNvCxnSpPr>
            <p:nvPr/>
          </p:nvCxnSpPr>
          <p:spPr bwMode="auto">
            <a:xfrm>
              <a:off x="333421" y="3264629"/>
              <a:ext cx="337218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15" idx="3"/>
            </p:cNvCxnSpPr>
            <p:nvPr/>
          </p:nvCxnSpPr>
          <p:spPr bwMode="auto">
            <a:xfrm flipV="1">
              <a:off x="4582773" y="3273733"/>
              <a:ext cx="342539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3705610" y="309511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prstClr val="black"/>
                  </a:solidFill>
                  <a:latin typeface="Arial"/>
                  <a:ea typeface="宋体"/>
                </a:rPr>
                <a:t>940cm</a:t>
              </a:r>
              <a:endParaRPr lang="zh-CN" altLang="en-US" dirty="0">
                <a:solidFill>
                  <a:prstClr val="black"/>
                </a:solidFill>
                <a:latin typeface="Arial"/>
                <a:ea typeface="宋体"/>
              </a:endParaRPr>
            </a:p>
          </p:txBody>
        </p:sp>
      </p:grpSp>
      <p:graphicFrame>
        <p:nvGraphicFramePr>
          <p:cNvPr id="29" name="表格 28"/>
          <p:cNvGraphicFramePr>
            <a:graphicFrameLocks noGrp="1"/>
          </p:cNvGraphicFramePr>
          <p:nvPr>
            <p:extLst/>
          </p:nvPr>
        </p:nvGraphicFramePr>
        <p:xfrm>
          <a:off x="1512548" y="3594867"/>
          <a:ext cx="6031734" cy="3169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6189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3927770372"/>
                    </a:ext>
                  </a:extLst>
                </a:gridCol>
                <a:gridCol w="1025545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123504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cryomodule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87308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cavities</a:t>
                      </a:r>
                      <a:r>
                        <a:rPr lang="en-US" altLang="zh-CN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cryomodule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59696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Length of low temperature range [cm]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64773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Length</a:t>
                      </a:r>
                      <a:r>
                        <a:rPr lang="en-US" altLang="zh-CN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normal temperature range [cm]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8085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Length of per</a:t>
                      </a:r>
                      <a:r>
                        <a:rPr lang="en-US" altLang="zh-CN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cryomodule [cm]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28117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</a:t>
                      </a:r>
                      <a:r>
                        <a:rPr lang="en-US" altLang="zh-CN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between cryomodules [cm]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931493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Length</a:t>
                      </a:r>
                      <a:r>
                        <a:rPr lang="en-US" altLang="zh-CN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acceleration [cm]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18726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gain per pass [MeV]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460176250"/>
                  </a:ext>
                </a:extLst>
              </a:tr>
            </a:tbl>
          </a:graphicData>
        </a:graphic>
      </p:graphicFrame>
      <p:sp>
        <p:nvSpPr>
          <p:cNvPr id="30" name="文本框 29"/>
          <p:cNvSpPr txBox="1"/>
          <p:nvPr/>
        </p:nvSpPr>
        <p:spPr>
          <a:xfrm>
            <a:off x="867866" y="2813304"/>
            <a:ext cx="778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Cryomodules are separated by warm sections which contain quadrupoles, diagnostics and vacuum equipment.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401808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6"/>
          <p:cNvSpPr/>
          <p:nvPr/>
        </p:nvSpPr>
        <p:spPr>
          <a:xfrm>
            <a:off x="211895" y="146746"/>
            <a:ext cx="3314331" cy="41511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SRF Linac-ring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圆角矩形 27"/>
          <p:cNvSpPr/>
          <p:nvPr/>
        </p:nvSpPr>
        <p:spPr>
          <a:xfrm>
            <a:off x="211895" y="808391"/>
            <a:ext cx="3900829" cy="41511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Structure of cavity</a:t>
            </a:r>
            <a:endParaRPr lang="zh-CN" altLang="en-US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9354" y="1596257"/>
            <a:ext cx="4697730" cy="2933540"/>
            <a:chOff x="-53547" y="2041766"/>
            <a:chExt cx="5333384" cy="2818746"/>
          </a:xfrm>
        </p:grpSpPr>
        <p:pic>
          <p:nvPicPr>
            <p:cNvPr id="5" name="图片 4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13478" r="21739"/>
            <a:stretch/>
          </p:blipFill>
          <p:spPr>
            <a:xfrm>
              <a:off x="-53547" y="2041766"/>
              <a:ext cx="5333384" cy="2818746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 bwMode="auto">
            <a:xfrm>
              <a:off x="795187" y="2820470"/>
              <a:ext cx="0" cy="14974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直接连接符 6"/>
            <p:cNvCxnSpPr/>
            <p:nvPr/>
          </p:nvCxnSpPr>
          <p:spPr bwMode="auto">
            <a:xfrm>
              <a:off x="4250475" y="2820470"/>
              <a:ext cx="0" cy="14974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直接箭头连接符 7"/>
            <p:cNvCxnSpPr/>
            <p:nvPr/>
          </p:nvCxnSpPr>
          <p:spPr bwMode="auto">
            <a:xfrm>
              <a:off x="3140821" y="4079426"/>
              <a:ext cx="1114941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0070C0"/>
              </a:solidFill>
              <a:prstDash val="solid"/>
              <a:round/>
              <a:headEnd type="none" w="lg" len="med"/>
              <a:tailEnd type="triangle" w="lg" len="med"/>
            </a:ln>
          </p:spPr>
        </p:cxnSp>
        <p:cxnSp>
          <p:nvCxnSpPr>
            <p:cNvPr id="9" name="直接箭头连接符 8"/>
            <p:cNvCxnSpPr/>
            <p:nvPr/>
          </p:nvCxnSpPr>
          <p:spPr bwMode="auto">
            <a:xfrm>
              <a:off x="795187" y="4079426"/>
              <a:ext cx="1114941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0070C0"/>
              </a:solidFill>
              <a:prstDash val="solid"/>
              <a:round/>
              <a:headEnd type="triangle" w="lg" len="med"/>
              <a:tailEnd type="none" w="lg" len="med"/>
            </a:ln>
          </p:spPr>
        </p:cxnSp>
        <p:sp>
          <p:nvSpPr>
            <p:cNvPr id="10" name="文本框 9"/>
            <p:cNvSpPr txBox="1"/>
            <p:nvPr/>
          </p:nvSpPr>
          <p:spPr>
            <a:xfrm>
              <a:off x="2176661" y="389476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rPr>
                <a:t>0.7m</a:t>
              </a:r>
              <a:endPara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4893405" y="1596257"/>
          <a:ext cx="4152121" cy="4998719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961421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3318936990"/>
                    </a:ext>
                  </a:extLst>
                </a:gridCol>
                <a:gridCol w="119070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9493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cell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3477733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 length [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m]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68470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[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MHz]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1497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4056021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temperature [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K]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60078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Operating mode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π-mode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4171739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Design gradient [MeV/m]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44714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Design</a:t>
                      </a:r>
                      <a:r>
                        <a:rPr lang="en-US" altLang="zh-CN" sz="1800" kern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6×10</a:t>
                      </a:r>
                      <a:r>
                        <a:rPr lang="en-US" altLang="zh-CN" sz="1800" kern="100" baseline="30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zh-CN" sz="1800" kern="100" baseline="300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87065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HOM coupling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Coaxial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19183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window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63542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2K RF</a:t>
                      </a:r>
                      <a:r>
                        <a:rPr lang="en-US" altLang="zh-CN" sz="1800" kern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heat load [W]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919166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Frequency tuner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coarse/fine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41417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gain per pass [MeV]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18.9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827881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Distance between cavities [cm]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771035887"/>
                  </a:ext>
                </a:extLst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73177" y="4347401"/>
            <a:ext cx="33473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Equipment between cavities: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Fundamental power coupler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HOM absorber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Connecting flanges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Pickup probe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Frequency tuners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Connection to helium tank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777035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05"/>
          <p:cNvSpPr/>
          <p:nvPr/>
        </p:nvSpPr>
        <p:spPr>
          <a:xfrm>
            <a:off x="2528375" y="278826"/>
            <a:ext cx="4624265" cy="41511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noProof="0" dirty="0" smtClean="0">
                <a:solidFill>
                  <a:srgbClr val="2D07B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Luminosity estimation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D07B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00" y="704096"/>
            <a:ext cx="5724640" cy="6029467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409440" y="5598160"/>
            <a:ext cx="2743200" cy="29464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373597" y="6164342"/>
            <a:ext cx="2743200" cy="54864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616960" y="993714"/>
            <a:ext cx="4073348" cy="54864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142896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7_Zimc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imco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2060"/>
        </a:solidFill>
        <a:ln>
          <a:noFill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8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Wingdings" panose="05000000000000000000" charset="0"/>
          <a:buNone/>
          <a:defRPr kumimoji="0" sz="20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楷体_GB2312" charset="0"/>
            <a:cs typeface="Arial" panose="020B0604020202020204" pitchFamily="34" charset="0"/>
          </a:defRPr>
        </a:defPPr>
      </a:lstStyle>
    </a:spDef>
    <a:lnDef>
      <a:spPr bwMode="auto">
        <a:ln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Zimcon 1">
        <a:dk1>
          <a:srgbClr val="FEA501"/>
        </a:dk1>
        <a:lt1>
          <a:srgbClr val="FFFFFF"/>
        </a:lt1>
        <a:dk2>
          <a:srgbClr val="000000"/>
        </a:dk2>
        <a:lt2>
          <a:srgbClr val="004074"/>
        </a:lt2>
        <a:accent1>
          <a:srgbClr val="0061B2"/>
        </a:accent1>
        <a:accent2>
          <a:srgbClr val="2A79D0"/>
        </a:accent2>
        <a:accent3>
          <a:srgbClr val="AAAAAA"/>
        </a:accent3>
        <a:accent4>
          <a:srgbClr val="DADADA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798</Words>
  <Application>Microsoft Macintosh PowerPoint</Application>
  <PresentationFormat>On-screen Show (4:3)</PresentationFormat>
  <Paragraphs>225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主题​​</vt:lpstr>
      <vt:lpstr>37_Zimcon</vt:lpstr>
      <vt:lpstr>Office 主题</vt:lpstr>
      <vt:lpstr>1_Office 主题</vt:lpstr>
      <vt:lpstr>HIAF-EicC Accelerator consideration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</dc:creator>
  <cp:lastModifiedBy>Nu/Xu</cp:lastModifiedBy>
  <cp:revision>12</cp:revision>
  <dcterms:created xsi:type="dcterms:W3CDTF">2018-07-27T05:46:35Z</dcterms:created>
  <dcterms:modified xsi:type="dcterms:W3CDTF">2018-07-27T05:46:55Z</dcterms:modified>
</cp:coreProperties>
</file>