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302" r:id="rId4"/>
    <p:sldId id="322" r:id="rId5"/>
    <p:sldId id="323" r:id="rId6"/>
    <p:sldId id="324" r:id="rId7"/>
    <p:sldId id="307" r:id="rId8"/>
    <p:sldId id="321" r:id="rId9"/>
    <p:sldId id="267" r:id="rId10"/>
    <p:sldId id="308" r:id="rId11"/>
    <p:sldId id="309" r:id="rId12"/>
    <p:sldId id="258" r:id="rId13"/>
    <p:sldId id="268" r:id="rId14"/>
    <p:sldId id="311" r:id="rId15"/>
    <p:sldId id="313" r:id="rId16"/>
    <p:sldId id="264" r:id="rId17"/>
    <p:sldId id="269" r:id="rId18"/>
    <p:sldId id="265" r:id="rId19"/>
    <p:sldId id="266" r:id="rId20"/>
    <p:sldId id="315" r:id="rId21"/>
    <p:sldId id="271" r:id="rId22"/>
    <p:sldId id="284" r:id="rId23"/>
    <p:sldId id="285" r:id="rId24"/>
    <p:sldId id="282" r:id="rId25"/>
    <p:sldId id="283" r:id="rId26"/>
    <p:sldId id="270" r:id="rId27"/>
    <p:sldId id="319" r:id="rId28"/>
    <p:sldId id="318" r:id="rId29"/>
    <p:sldId id="287" r:id="rId30"/>
    <p:sldId id="288" r:id="rId31"/>
    <p:sldId id="290" r:id="rId32"/>
    <p:sldId id="291" r:id="rId33"/>
    <p:sldId id="272" r:id="rId34"/>
    <p:sldId id="273" r:id="rId35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18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99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/>
    <p:restoredTop sz="94691"/>
  </p:normalViewPr>
  <p:slideViewPr>
    <p:cSldViewPr showGuides="1">
      <p:cViewPr varScale="1">
        <p:scale>
          <a:sx n="83" d="100"/>
          <a:sy n="83" d="100"/>
        </p:scale>
        <p:origin x="1656" y="192"/>
      </p:cViewPr>
      <p:guideLst>
        <p:guide orient="horz" pos="218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7952139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 txBox="1">
            <a:spLocks noGrp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</a:ln>
        </p:spPr>
        <p:txBody>
          <a:bodyPr lIns="94853" tIns="47425" rIns="94853" bIns="47425" anchor="b"/>
          <a:lstStyle/>
          <a:p>
            <a:pPr lvl="0" indent="0" algn="r" defTabSz="989330"/>
            <a:fld id="{9A0DB2DC-4C9A-4742-B13C-FB6460FD3503}" type="slidenum">
              <a:rPr lang="en-US" altLang="zh-CN" sz="1300" dirty="0"/>
              <a:pPr lvl="0" indent="0" algn="r" defTabSz="989330"/>
              <a:t>4</a:t>
            </a:fld>
            <a:endParaRPr lang="en-US" altLang="zh-CN" sz="1300" dirty="0"/>
          </a:p>
        </p:txBody>
      </p:sp>
      <p:sp>
        <p:nvSpPr>
          <p:cNvPr id="717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>
            <a:solidFill>
              <a:srgbClr val="000000"/>
            </a:solidFill>
            <a:miter/>
          </a:ln>
        </p:spPr>
      </p:sp>
      <p:sp>
        <p:nvSpPr>
          <p:cNvPr id="7171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9028" tIns="49515" rIns="99028" bIns="49515" anchor="t"/>
          <a:lstStyle/>
          <a:p>
            <a:pPr lvl="0" eaLnBrk="1" hangingPunct="1">
              <a:spcBef>
                <a:spcPct val="0"/>
              </a:spcBef>
            </a:pPr>
            <a:r>
              <a:rPr lang="en-US" altLang="zh-CN" dirty="0"/>
              <a:t>.</a:t>
            </a:r>
            <a:endParaRPr lang="zh-CN" altLang="zh-C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268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</a:ln>
        </p:spPr>
        <p:txBody>
          <a:bodyPr lIns="94853" tIns="47425" rIns="94853" bIns="47425" anchor="b"/>
          <a:lstStyle/>
          <a:p>
            <a:pPr lvl="0" indent="0" algn="r" defTabSz="989330"/>
            <a:fld id="{9A0DB2DC-4C9A-4742-B13C-FB6460FD3503}" type="slidenum">
              <a:rPr lang="en-US" altLang="zh-CN" sz="1300" dirty="0"/>
              <a:pPr lvl="0" indent="0" algn="r" defTabSz="989330"/>
              <a:t>5</a:t>
            </a:fld>
            <a:endParaRPr lang="en-US" altLang="zh-CN" sz="1300" dirty="0"/>
          </a:p>
        </p:txBody>
      </p:sp>
      <p:sp>
        <p:nvSpPr>
          <p:cNvPr id="921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>
            <a:solidFill>
              <a:srgbClr val="000000"/>
            </a:solidFill>
            <a:miter/>
          </a:ln>
        </p:spPr>
      </p:sp>
      <p:sp>
        <p:nvSpPr>
          <p:cNvPr id="9219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9028" tIns="49515" rIns="99028" bIns="49515" anchor="t"/>
          <a:lstStyle/>
          <a:p>
            <a:pPr lvl="0" eaLnBrk="1" hangingPunct="1">
              <a:spcBef>
                <a:spcPct val="0"/>
              </a:spcBef>
            </a:pPr>
            <a:r>
              <a:rPr lang="en-US" altLang="zh-CN" dirty="0"/>
              <a:t>.</a:t>
            </a:r>
            <a:endParaRPr lang="zh-CN" altLang="zh-C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99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 txBox="1">
            <a:spLocks noGrp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</a:ln>
        </p:spPr>
        <p:txBody>
          <a:bodyPr lIns="94853" tIns="47425" rIns="94853" bIns="47425" anchor="b"/>
          <a:lstStyle/>
          <a:p>
            <a:pPr lvl="0" indent="0" algn="r" defTabSz="989330"/>
            <a:fld id="{9A0DB2DC-4C9A-4742-B13C-FB6460FD3503}" type="slidenum">
              <a:rPr lang="en-US" altLang="zh-CN" sz="1300" dirty="0"/>
              <a:pPr lvl="0" indent="0" algn="r" defTabSz="989330"/>
              <a:t>6</a:t>
            </a:fld>
            <a:endParaRPr lang="en-US" altLang="zh-CN" sz="1300" dirty="0"/>
          </a:p>
        </p:txBody>
      </p:sp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>
            <a:solidFill>
              <a:srgbClr val="000000"/>
            </a:solidFill>
            <a:miter/>
          </a:ln>
        </p:spPr>
      </p:sp>
      <p:sp>
        <p:nvSpPr>
          <p:cNvPr id="11267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9028" tIns="49515" rIns="99028" bIns="49515" anchor="t"/>
          <a:lstStyle/>
          <a:p>
            <a:pPr lvl="0" eaLnBrk="1" hangingPunct="1">
              <a:spcBef>
                <a:spcPct val="0"/>
              </a:spcBef>
            </a:pPr>
            <a:r>
              <a:rPr lang="en-US" altLang="zh-CN" dirty="0"/>
              <a:t>.</a:t>
            </a:r>
            <a:endParaRPr lang="zh-CN" altLang="zh-C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050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dirty="0"/>
              <a:t>单击此处编辑母版文本样式</a:t>
            </a:r>
          </a:p>
          <a:p>
            <a:pPr lvl="1" indent="-28575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标题 3073"/>
          <p:cNvSpPr>
            <a:spLocks noGrp="1"/>
          </p:cNvSpPr>
          <p:nvPr>
            <p:ph type="ctrTitle"/>
          </p:nvPr>
        </p:nvSpPr>
        <p:spPr>
          <a:xfrm>
            <a:off x="133796" y="1012825"/>
            <a:ext cx="8902700" cy="1716088"/>
          </a:xfrm>
          <a:ln/>
        </p:spPr>
        <p:txBody>
          <a:bodyPr wrap="square" lIns="91440" tIns="45720" rIns="91440" bIns="45720" anchor="ctr"/>
          <a:lstStyle/>
          <a:p>
            <a:pPr eaLnBrk="1" hangingPunct="1">
              <a:lnSpc>
                <a:spcPct val="150000"/>
              </a:lnSpc>
            </a:pPr>
            <a:r>
              <a:rPr lang="en-US" alt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Nuclear </a:t>
            </a:r>
            <a:r>
              <a:rPr lang="en-US" altLang="en-US" sz="4400" b="1" dirty="0">
                <a:solidFill>
                  <a:srgbClr val="FF0000"/>
                </a:solidFill>
              </a:rPr>
              <a:t>p</a:t>
            </a:r>
            <a:r>
              <a:rPr lang="en-US" alt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hysics with </a:t>
            </a:r>
            <a:r>
              <a:rPr lang="en-US" altLang="zh-Han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alt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hanghai electron and photon beams</a:t>
            </a:r>
          </a:p>
        </p:txBody>
      </p:sp>
      <p:sp>
        <p:nvSpPr>
          <p:cNvPr id="3074" name="副标题 3074"/>
          <p:cNvSpPr>
            <a:spLocks noGrp="1"/>
          </p:cNvSpPr>
          <p:nvPr>
            <p:ph type="subTitle" idx="1"/>
          </p:nvPr>
        </p:nvSpPr>
        <p:spPr>
          <a:xfrm>
            <a:off x="354013" y="3517900"/>
            <a:ext cx="8435975" cy="1752600"/>
          </a:xfrm>
          <a:ln/>
        </p:spPr>
        <p:txBody>
          <a:bodyPr wrap="square" lIns="91440" tIns="45720" rIns="91440" bIns="45720" anchor="t"/>
          <a:lstStyle/>
          <a:p>
            <a:pPr eaLnBrk="1" hangingPunct="1"/>
            <a:r>
              <a:rPr lang="en-US" altLang="zh-Hans" sz="3200" kern="1200" dirty="0" err="1">
                <a:latin typeface="+mn-lt"/>
                <a:ea typeface="+mn-ea"/>
                <a:cs typeface="+mn-cs"/>
              </a:rPr>
              <a:t>Jinhui</a:t>
            </a:r>
            <a:r>
              <a:rPr lang="zh-Hans" altLang="en-US" sz="3200" kern="1200" dirty="0">
                <a:latin typeface="+mn-lt"/>
                <a:ea typeface="+mn-ea"/>
                <a:cs typeface="+mn-cs"/>
              </a:rPr>
              <a:t> </a:t>
            </a:r>
            <a:r>
              <a:rPr lang="en-US" altLang="zh-Hans" sz="3200" kern="1200" dirty="0">
                <a:latin typeface="+mn-lt"/>
                <a:ea typeface="+mn-ea"/>
                <a:cs typeface="+mn-cs"/>
              </a:rPr>
              <a:t>Chen</a:t>
            </a:r>
          </a:p>
          <a:p>
            <a:pPr eaLnBrk="1" hangingPunct="1"/>
            <a:r>
              <a:rPr lang="en-US" altLang="en-US" sz="3200" dirty="0" err="1"/>
              <a:t>Gongtao</a:t>
            </a:r>
            <a:r>
              <a:rPr lang="en-US" altLang="en-US" sz="3200" dirty="0"/>
              <a:t> Fan</a:t>
            </a:r>
            <a:r>
              <a:rPr lang="en-US" altLang="zh-Hans" sz="3200" dirty="0"/>
              <a:t>,</a:t>
            </a:r>
            <a:r>
              <a:rPr lang="zh-Hans" altLang="en-US" sz="3200" dirty="0"/>
              <a:t> </a:t>
            </a:r>
            <a:r>
              <a:rPr lang="en-US" altLang="en-US" sz="3200" kern="1200" dirty="0" err="1">
                <a:latin typeface="+mn-lt"/>
                <a:ea typeface="+mn-ea"/>
                <a:cs typeface="+mn-cs"/>
              </a:rPr>
              <a:t>Yu</a:t>
            </a:r>
            <a:r>
              <a:rPr lang="en-US" altLang="zh-Hans" sz="3200" dirty="0" err="1"/>
              <a:t>g</a:t>
            </a:r>
            <a:r>
              <a:rPr lang="en-US" altLang="en-US" sz="3200" kern="1200" dirty="0" err="1">
                <a:latin typeface="+mn-lt"/>
                <a:ea typeface="+mn-ea"/>
                <a:cs typeface="+mn-cs"/>
              </a:rPr>
              <a:t>ang</a:t>
            </a:r>
            <a:r>
              <a:rPr lang="en-US" altLang="en-US" sz="3200" kern="1200" dirty="0">
                <a:latin typeface="+mn-lt"/>
                <a:ea typeface="+mn-ea"/>
                <a:cs typeface="+mn-cs"/>
              </a:rPr>
              <a:t> Ma</a:t>
            </a:r>
            <a:r>
              <a:rPr lang="en-US" altLang="zh-Hans" sz="3200" kern="1200" dirty="0">
                <a:latin typeface="+mn-lt"/>
                <a:ea typeface="+mn-ea"/>
                <a:cs typeface="+mn-cs"/>
              </a:rPr>
              <a:t>,</a:t>
            </a:r>
            <a:r>
              <a:rPr lang="zh-Hans" altLang="en-US" sz="3200" kern="1200" dirty="0">
                <a:latin typeface="+mn-lt"/>
                <a:ea typeface="+mn-ea"/>
                <a:cs typeface="+mn-cs"/>
              </a:rPr>
              <a:t> </a:t>
            </a:r>
            <a:r>
              <a:rPr lang="en-US" altLang="en-US" sz="3200" dirty="0" err="1"/>
              <a:t>Hongwei</a:t>
            </a:r>
            <a:r>
              <a:rPr lang="en-US" altLang="en-US" sz="3200" dirty="0"/>
              <a:t> Wang </a:t>
            </a:r>
            <a:endParaRPr lang="en-US" altLang="en-US" sz="3200" kern="1200" dirty="0"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en-US" altLang="zh-CN" sz="1600" dirty="0"/>
              <a:t>Nuclear </a:t>
            </a:r>
            <a:r>
              <a:rPr lang="en-US" altLang="zh-Hans" sz="1600" dirty="0"/>
              <a:t>P</a:t>
            </a:r>
            <a:r>
              <a:rPr lang="en-US" altLang="zh-CN" sz="1600" dirty="0"/>
              <a:t>hysics Department, </a:t>
            </a:r>
            <a:r>
              <a:rPr lang="en-US" altLang="zh-CN" sz="1600" kern="1200" dirty="0"/>
              <a:t>Shanghai Institute of Applied Physics (SINAP), CAS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2" descr="高压走廊-1031"/>
          <p:cNvPicPr>
            <a:picLocks noChangeAspect="1"/>
          </p:cNvPicPr>
          <p:nvPr/>
        </p:nvPicPr>
        <p:blipFill>
          <a:blip r:embed="rId2"/>
          <a:srcRect l="7138" t="14325"/>
          <a:stretch>
            <a:fillRect/>
          </a:stretch>
        </p:blipFill>
        <p:spPr>
          <a:xfrm>
            <a:off x="468313" y="1196975"/>
            <a:ext cx="8207375" cy="50403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58" name="组合 10"/>
          <p:cNvGrpSpPr/>
          <p:nvPr/>
        </p:nvGrpSpPr>
        <p:grpSpPr>
          <a:xfrm>
            <a:off x="7559675" y="5229225"/>
            <a:ext cx="1141413" cy="1116013"/>
            <a:chOff x="7560240" y="5229200"/>
            <a:chExt cx="1141090" cy="1115253"/>
          </a:xfrm>
        </p:grpSpPr>
        <p:sp>
          <p:nvSpPr>
            <p:cNvPr id="6" name="矩形 5"/>
            <p:cNvSpPr/>
            <p:nvPr/>
          </p:nvSpPr>
          <p:spPr>
            <a:xfrm>
              <a:off x="7596743" y="5300589"/>
              <a:ext cx="1079195" cy="93598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十字箭头 4"/>
            <p:cNvSpPr/>
            <p:nvPr/>
          </p:nvSpPr>
          <p:spPr>
            <a:xfrm>
              <a:off x="7812582" y="5517928"/>
              <a:ext cx="647517" cy="575871"/>
            </a:xfrm>
            <a:prstGeom prst="quadArrow">
              <a:avLst/>
            </a:prstGeom>
            <a:solidFill>
              <a:srgbClr val="0070C0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61" name="TextBox 6"/>
            <p:cNvSpPr txBox="1"/>
            <p:nvPr/>
          </p:nvSpPr>
          <p:spPr>
            <a:xfrm>
              <a:off x="7560240" y="5626115"/>
              <a:ext cx="324128" cy="3231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500" dirty="0">
                  <a:latin typeface="Arial" panose="020B0604020202020204" pitchFamily="34" charset="0"/>
                  <a:ea typeface="宋体" panose="02010600030101010101" pitchFamily="2" charset="-122"/>
                </a:rPr>
                <a:t>N</a:t>
              </a:r>
              <a:endParaRPr lang="zh-CN" altLang="en-US" sz="15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462" name="TextBox 7"/>
            <p:cNvSpPr txBox="1"/>
            <p:nvPr/>
          </p:nvSpPr>
          <p:spPr>
            <a:xfrm>
              <a:off x="7956376" y="5229200"/>
              <a:ext cx="312906" cy="3231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500" dirty="0">
                  <a:latin typeface="Arial" panose="020B0604020202020204" pitchFamily="34" charset="0"/>
                  <a:ea typeface="宋体" panose="02010600030101010101" pitchFamily="2" charset="-122"/>
                </a:rPr>
                <a:t>E</a:t>
              </a:r>
              <a:endParaRPr lang="zh-CN" altLang="en-US" sz="15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463" name="TextBox 8"/>
            <p:cNvSpPr txBox="1"/>
            <p:nvPr/>
          </p:nvSpPr>
          <p:spPr>
            <a:xfrm>
              <a:off x="7956376" y="6021288"/>
              <a:ext cx="365806" cy="3231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500" dirty="0">
                  <a:latin typeface="Arial" panose="020B0604020202020204" pitchFamily="34" charset="0"/>
                  <a:ea typeface="宋体" panose="02010600030101010101" pitchFamily="2" charset="-122"/>
                </a:rPr>
                <a:t>W</a:t>
              </a:r>
              <a:endParaRPr lang="zh-CN" altLang="en-US" sz="15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464" name="TextBox 9"/>
            <p:cNvSpPr txBox="1"/>
            <p:nvPr/>
          </p:nvSpPr>
          <p:spPr>
            <a:xfrm>
              <a:off x="8388424" y="5626115"/>
              <a:ext cx="312906" cy="3231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500" dirty="0"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endParaRPr lang="zh-CN" altLang="en-US" sz="15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20398354">
            <a:off x="787400" y="4391025"/>
            <a:ext cx="742950" cy="307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Injector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398354">
            <a:off x="2387600" y="4281488"/>
            <a:ext cx="1398588" cy="306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Main accelerator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398354">
            <a:off x="5513388" y="3062288"/>
            <a:ext cx="1731963" cy="307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Main experiment hall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398354">
            <a:off x="7583488" y="2341563"/>
            <a:ext cx="1336675" cy="307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Experiment hall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0398354">
            <a:off x="4065588" y="2794000"/>
            <a:ext cx="1966913" cy="306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Undulator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and beam line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398354">
            <a:off x="6858000" y="1917700"/>
            <a:ext cx="917575" cy="307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Beam line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6725" y="1200150"/>
            <a:ext cx="4752975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Length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3.2km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Located underground 38m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Layout of the HXFEL: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from SINAP to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ShanghaiTech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9473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9474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9475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476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2 New Opportunity in Hard X-ray FEL</a:t>
              </a:r>
            </a:p>
          </p:txBody>
        </p:sp>
      </p:grpSp>
    </p:spTree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图片 5" descr="C:\Users\denghx\Desktop\图片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" y="1785938"/>
            <a:ext cx="8929687" cy="4071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Layout of the HXFEL</a:t>
            </a:r>
          </a:p>
        </p:txBody>
      </p:sp>
      <p:grpSp>
        <p:nvGrpSpPr>
          <p:cNvPr id="20483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20484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20485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0486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2 New Opportunity in Hard X-ray FEL</a:t>
              </a:r>
            </a:p>
          </p:txBody>
        </p:sp>
      </p:grpSp>
      <p:sp>
        <p:nvSpPr>
          <p:cNvPr id="14341" name="矩形 10"/>
          <p:cNvSpPr/>
          <p:nvPr/>
        </p:nvSpPr>
        <p:spPr>
          <a:xfrm>
            <a:off x="2928938" y="6500813"/>
            <a:ext cx="5266185" cy="2616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[1]Proposal of Shanghai Coherent Light Facility (SCLF-</a:t>
            </a:r>
            <a:r>
              <a:rPr lang="en-US" altLang="zh-CN" sz="1100" dirty="0">
                <a:latin typeface="Times New Roman" panose="02020603050405020304" pitchFamily="18" charset="0"/>
                <a:ea typeface="华文楷体" panose="02010600040101010101" pitchFamily="2" charset="-122"/>
              </a:rPr>
              <a:t> Hard X-ray FEL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) ,2016.11 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表格 16385"/>
          <p:cNvGraphicFramePr/>
          <p:nvPr>
            <p:extLst>
              <p:ext uri="{D42A27DB-BD31-4B8C-83A1-F6EECF244321}">
                <p14:modId xmlns:p14="http://schemas.microsoft.com/office/powerpoint/2010/main" val="3881324579"/>
              </p:ext>
            </p:extLst>
          </p:nvPr>
        </p:nvGraphicFramePr>
        <p:xfrm>
          <a:off x="179512" y="1357313"/>
          <a:ext cx="4113213" cy="5226050"/>
        </p:xfrm>
        <a:graphic>
          <a:graphicData uri="http://schemas.openxmlformats.org/drawingml/2006/table">
            <a:tbl>
              <a:tblPr/>
              <a:tblGrid>
                <a:gridCol w="3309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238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Parameter 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Values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Electron Energy (GeV)</a:t>
                      </a:r>
                      <a:endParaRPr lang="en-US" altLang="zh-CN" b="1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b="1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237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charge per pulse (pC)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20-200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Norlimalize Perpendicularslice eiitance (mm·mrad)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≤0.4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Peak current (A)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≥3000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237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Slice energy spread (</a:t>
                      </a:r>
                      <a:r>
                        <a:rPr lang="en-US" altLang="zh-CN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rms</a:t>
                      </a: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)</a:t>
                      </a:r>
                      <a:endParaRPr lang="zh-CN" altLang="en-US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&lt;0.01%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Pulse duration (</a:t>
                      </a:r>
                      <a:r>
                        <a:rPr lang="en-US" altLang="zh-CN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ps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)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0.7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Frequency (MHz)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3237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Beam </a:t>
                      </a:r>
                      <a:r>
                        <a:rPr lang="en-US" altLang="zh-CN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bunchs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diameter (um)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Energy dispersion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0.01%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2564" name="文本框 3"/>
          <p:cNvSpPr txBox="1"/>
          <p:nvPr/>
        </p:nvSpPr>
        <p:spPr>
          <a:xfrm>
            <a:off x="4714875" y="1285875"/>
            <a:ext cx="4138613" cy="120032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The last four parameters </a:t>
            </a:r>
            <a:r>
              <a:rPr lang="en-US" altLang="zh-CN" dirty="0"/>
              <a:t>are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used to Laser Compton Gamma source calculation based on the Monte </a:t>
            </a:r>
            <a:r>
              <a:rPr lang="en-US" altLang="zh-CN" dirty="0"/>
              <a:t>C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arlo Code developed by our group.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67" name="文本框 5"/>
          <p:cNvSpPr txBox="1"/>
          <p:nvPr/>
        </p:nvSpPr>
        <p:spPr>
          <a:xfrm>
            <a:off x="5174933" y="2646045"/>
            <a:ext cx="3079750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Compare with SACLA Japan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Electron Parameters of HXFEL</a:t>
            </a:r>
          </a:p>
        </p:txBody>
      </p:sp>
      <p:grpSp>
        <p:nvGrpSpPr>
          <p:cNvPr id="22569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22570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22571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257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2 New Opportunity in Hard X-ray FEL</a:t>
              </a:r>
            </a:p>
          </p:txBody>
        </p:sp>
      </p:grpSp>
      <p:sp>
        <p:nvSpPr>
          <p:cNvPr id="16426" name="矩形 11"/>
          <p:cNvSpPr/>
          <p:nvPr/>
        </p:nvSpPr>
        <p:spPr>
          <a:xfrm>
            <a:off x="4427984" y="5949280"/>
            <a:ext cx="4716016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</a:t>
            </a:r>
            <a:r>
              <a:rPr lang="en-US" altLang="zh-CN" sz="1100" dirty="0">
                <a:latin typeface="+mn-lt"/>
                <a:ea typeface="宋体" panose="02010600030101010101" pitchFamily="2" charset="-122"/>
              </a:rPr>
              <a:t>1] Design Report of Shanghai Coherent Light Facility (SCLF-</a:t>
            </a:r>
            <a:r>
              <a:rPr lang="en-US" altLang="zh-CN" sz="1100" dirty="0">
                <a:latin typeface="+mn-lt"/>
                <a:ea typeface="华文楷体" panose="02010600040101010101" pitchFamily="2" charset="-122"/>
              </a:rPr>
              <a:t> Hard X-ray FEL</a:t>
            </a:r>
            <a:r>
              <a:rPr lang="en-US" altLang="zh-CN" sz="1100" dirty="0">
                <a:latin typeface="+mn-lt"/>
                <a:ea typeface="宋体" panose="02010600030101010101" pitchFamily="2" charset="-122"/>
              </a:rPr>
              <a:t>) ,2016.11.</a:t>
            </a:r>
          </a:p>
          <a:p>
            <a:pPr lvl="0" eaLnBrk="1" hangingPunct="1"/>
            <a:r>
              <a:rPr lang="en-US" altLang="zh-CN" sz="1100" dirty="0">
                <a:latin typeface="+mn-lt"/>
                <a:ea typeface="宋体" panose="02010600030101010101" pitchFamily="2" charset="-122"/>
              </a:rPr>
              <a:t>[2] Nuclear Instruments and Methods in Physics Research A, Vol.726 (2013)</a:t>
            </a:r>
            <a:r>
              <a:rPr lang="zh-Hans" altLang="en-US" sz="1100" dirty="0"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zh-CN" sz="1100" dirty="0">
                <a:latin typeface="+mn-lt"/>
                <a:ea typeface="宋体" panose="02010600030101010101" pitchFamily="2" charset="-122"/>
              </a:rPr>
              <a:t>67.</a:t>
            </a:r>
          </a:p>
          <a:p>
            <a:pPr lvl="0" eaLnBrk="1" hangingPunct="1"/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F2B34D-74F7-C943-B10E-F775560FC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998365"/>
              </p:ext>
            </p:extLst>
          </p:nvPr>
        </p:nvGraphicFramePr>
        <p:xfrm>
          <a:off x="4740696" y="3068960"/>
          <a:ext cx="4223792" cy="2761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4592">
                  <a:extLst>
                    <a:ext uri="{9D8B030D-6E8A-4147-A177-3AD203B41FA5}">
                      <a16:colId xmlns:a16="http://schemas.microsoft.com/office/drawing/2014/main" val="2583905513"/>
                    </a:ext>
                  </a:extLst>
                </a:gridCol>
                <a:gridCol w="1689200">
                  <a:extLst>
                    <a:ext uri="{9D8B030D-6E8A-4147-A177-3AD203B41FA5}">
                      <a16:colId xmlns:a16="http://schemas.microsoft.com/office/drawing/2014/main" val="2530954480"/>
                    </a:ext>
                  </a:extLst>
                </a:gridCol>
              </a:tblGrid>
              <a:tr h="337751">
                <a:tc>
                  <a:txBody>
                    <a:bodyPr/>
                    <a:lstStyle/>
                    <a:p>
                      <a:r>
                        <a:rPr lang="en-US" altLang="zh-Hans" sz="1600" dirty="0">
                          <a:solidFill>
                            <a:schemeClr val="accent4"/>
                          </a:solidFill>
                        </a:rPr>
                        <a:t>Beam</a:t>
                      </a:r>
                      <a:r>
                        <a:rPr lang="zh-Hans" altLang="en-US" sz="1600" dirty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US" altLang="zh-Hans" sz="1600" dirty="0">
                          <a:solidFill>
                            <a:schemeClr val="accent4"/>
                          </a:solidFill>
                        </a:rPr>
                        <a:t>energy</a:t>
                      </a:r>
                      <a:r>
                        <a:rPr lang="zh-Hans" altLang="en-US" sz="1600" dirty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US" altLang="zh-Hans" sz="1600" dirty="0">
                          <a:solidFill>
                            <a:schemeClr val="accent4"/>
                          </a:solidFill>
                        </a:rPr>
                        <a:t>(GeV)</a:t>
                      </a:r>
                      <a:endParaRPr lang="en-US" sz="160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sz="1600" dirty="0">
                          <a:solidFill>
                            <a:schemeClr val="accent4"/>
                          </a:solidFill>
                        </a:rPr>
                        <a:t>8</a:t>
                      </a:r>
                      <a:endParaRPr lang="en-US" sz="160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934055"/>
                  </a:ext>
                </a:extLst>
              </a:tr>
              <a:tr h="346188">
                <a:tc>
                  <a:txBody>
                    <a:bodyPr/>
                    <a:lstStyle/>
                    <a:p>
                      <a:r>
                        <a:rPr lang="en-US" altLang="zh-Hans" sz="1600" dirty="0"/>
                        <a:t>Peak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current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(kA)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sz="1600" dirty="0"/>
                        <a:t>4.4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064487"/>
                  </a:ext>
                </a:extLst>
              </a:tr>
              <a:tr h="346188">
                <a:tc>
                  <a:txBody>
                    <a:bodyPr/>
                    <a:lstStyle/>
                    <a:p>
                      <a:r>
                        <a:rPr lang="en-US" altLang="zh-Hans" sz="1600" dirty="0"/>
                        <a:t>Slice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emittance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sz="1600" dirty="0"/>
                        <a:t>0.77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865231"/>
                  </a:ext>
                </a:extLst>
              </a:tr>
              <a:tr h="346188">
                <a:tc>
                  <a:txBody>
                    <a:bodyPr/>
                    <a:lstStyle/>
                    <a:p>
                      <a:r>
                        <a:rPr lang="en-US" altLang="zh-Hans" sz="1600" dirty="0"/>
                        <a:t>Slice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energy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spread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sz="1600" dirty="0"/>
                        <a:t>7.1e-5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658704"/>
                  </a:ext>
                </a:extLst>
              </a:tr>
              <a:tr h="346188">
                <a:tc>
                  <a:txBody>
                    <a:bodyPr/>
                    <a:lstStyle/>
                    <a:p>
                      <a:r>
                        <a:rPr lang="en-US" altLang="zh-Hans" sz="1600" dirty="0"/>
                        <a:t>Total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charge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(</a:t>
                      </a:r>
                      <a:r>
                        <a:rPr lang="en-US" altLang="zh-Hans" sz="1600" dirty="0" err="1"/>
                        <a:t>nC</a:t>
                      </a:r>
                      <a:r>
                        <a:rPr lang="en-US" altLang="zh-Hans" sz="160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sz="1600" dirty="0"/>
                        <a:t>0.29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980971"/>
                  </a:ext>
                </a:extLst>
              </a:tr>
              <a:tr h="346188">
                <a:tc>
                  <a:txBody>
                    <a:bodyPr/>
                    <a:lstStyle/>
                    <a:p>
                      <a:r>
                        <a:rPr lang="en-US" altLang="zh-Hans" sz="1600" dirty="0"/>
                        <a:t>Bunch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width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(fs,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FWHM)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sz="1600" dirty="0"/>
                        <a:t>55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658461"/>
                  </a:ext>
                </a:extLst>
              </a:tr>
              <a:tr h="346188">
                <a:tc>
                  <a:txBody>
                    <a:bodyPr/>
                    <a:lstStyle/>
                    <a:p>
                      <a:r>
                        <a:rPr lang="en-US" altLang="zh-Hans" sz="1200" dirty="0"/>
                        <a:t>Beam</a:t>
                      </a:r>
                      <a:r>
                        <a:rPr lang="zh-Hans" altLang="en-US" sz="1200" dirty="0"/>
                        <a:t> </a:t>
                      </a:r>
                      <a:r>
                        <a:rPr lang="en-US" altLang="zh-Hans" sz="1200" dirty="0"/>
                        <a:t>side</a:t>
                      </a:r>
                      <a:r>
                        <a:rPr lang="zh-Hans" altLang="en-US" sz="1200" dirty="0"/>
                        <a:t> </a:t>
                      </a:r>
                      <a:r>
                        <a:rPr lang="en-US" altLang="zh-Hans" sz="1200" dirty="0"/>
                        <a:t>at</a:t>
                      </a:r>
                      <a:r>
                        <a:rPr lang="zh-Hans" altLang="en-US" sz="1200" dirty="0"/>
                        <a:t> </a:t>
                      </a:r>
                      <a:r>
                        <a:rPr lang="en-US" altLang="zh-Hans" sz="1200" dirty="0"/>
                        <a:t>ID</a:t>
                      </a:r>
                      <a:r>
                        <a:rPr lang="zh-Hans" altLang="en-US" sz="1200" dirty="0"/>
                        <a:t> </a:t>
                      </a:r>
                      <a:r>
                        <a:rPr lang="en-US" altLang="zh-Hans" sz="1200" dirty="0"/>
                        <a:t>exit</a:t>
                      </a:r>
                      <a:r>
                        <a:rPr lang="zh-Hans" altLang="en-US" sz="1200" dirty="0"/>
                        <a:t> </a:t>
                      </a:r>
                      <a:r>
                        <a:rPr lang="en-US" altLang="zh-Hans" sz="1200" dirty="0"/>
                        <a:t>(um,</a:t>
                      </a:r>
                      <a:r>
                        <a:rPr lang="zh-Hans" altLang="en-US" sz="1200" dirty="0"/>
                        <a:t> </a:t>
                      </a:r>
                      <a:r>
                        <a:rPr lang="en-US" altLang="zh-Hans" sz="1200" dirty="0" err="1"/>
                        <a:t>rms</a:t>
                      </a:r>
                      <a:r>
                        <a:rPr lang="en-US" altLang="zh-Hans" sz="1200" dirty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sz="1600" dirty="0"/>
                        <a:t>35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864819"/>
                  </a:ext>
                </a:extLst>
              </a:tr>
              <a:tr h="346188">
                <a:tc>
                  <a:txBody>
                    <a:bodyPr/>
                    <a:lstStyle/>
                    <a:p>
                      <a:r>
                        <a:rPr lang="en-US" altLang="zh-Hans" sz="1600" dirty="0"/>
                        <a:t>Repetition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rate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(Hz)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sz="1600" dirty="0"/>
                        <a:t>60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to</a:t>
                      </a:r>
                      <a:r>
                        <a:rPr lang="zh-Hans" altLang="en-US" sz="1600" dirty="0"/>
                        <a:t> </a:t>
                      </a:r>
                      <a:r>
                        <a:rPr lang="en-US" altLang="zh-Hans" sz="1600" dirty="0"/>
                        <a:t>1</a:t>
                      </a:r>
                      <a:r>
                        <a:rPr lang="zh-Hans" altLang="en-US" sz="1600" dirty="0"/>
                        <a:t>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42204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标题 1"/>
          <p:cNvSpPr>
            <a:spLocks noGrp="1"/>
          </p:cNvSpPr>
          <p:nvPr>
            <p:ph type="title"/>
          </p:nvPr>
        </p:nvSpPr>
        <p:spPr>
          <a:xfrm>
            <a:off x="598488" y="2857500"/>
            <a:ext cx="8229600" cy="1143000"/>
          </a:xfrm>
          <a:ln/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dirty="0">
                <a:solidFill>
                  <a:srgbClr val="FF0000"/>
                </a:solidFill>
              </a:rPr>
              <a:t>Part 3</a:t>
            </a:r>
            <a:br>
              <a:rPr lang="en-US" altLang="zh-CN" dirty="0">
                <a:solidFill>
                  <a:srgbClr val="FF0000"/>
                </a:solidFill>
              </a:rPr>
            </a:br>
            <a:r>
              <a:rPr lang="en-US" altLang="zh-CN" dirty="0">
                <a:solidFill>
                  <a:srgbClr val="FF0000"/>
                </a:solidFill>
              </a:rPr>
              <a:t>Proposed LCGS Station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Mode </a:t>
            </a:r>
            <a:r>
              <a:rPr lang="zh-CN" altLang="zh-CN" sz="2000" b="1" dirty="0">
                <a:cs typeface="+mn-cs"/>
              </a:rPr>
              <a:t>1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External laser + Electron</a:t>
            </a:r>
          </a:p>
        </p:txBody>
      </p:sp>
      <p:grpSp>
        <p:nvGrpSpPr>
          <p:cNvPr id="25602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2560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25604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560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3 Proposed LCGS @ HXFEL</a:t>
              </a:r>
            </a:p>
          </p:txBody>
        </p:sp>
      </p:grpSp>
      <p:grpSp>
        <p:nvGrpSpPr>
          <p:cNvPr id="25606" name="组合 32"/>
          <p:cNvGrpSpPr/>
          <p:nvPr/>
        </p:nvGrpSpPr>
        <p:grpSpPr>
          <a:xfrm>
            <a:off x="428625" y="1285875"/>
            <a:ext cx="8202613" cy="1928813"/>
            <a:chOff x="428596" y="1285860"/>
            <a:chExt cx="8202977" cy="1928826"/>
          </a:xfrm>
        </p:grpSpPr>
        <p:pic>
          <p:nvPicPr>
            <p:cNvPr id="25607" name="图片 3" descr="schem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596" y="1500174"/>
              <a:ext cx="6929454" cy="1714512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2" name="肘形连接符 11"/>
            <p:cNvCxnSpPr/>
            <p:nvPr/>
          </p:nvCxnSpPr>
          <p:spPr>
            <a:xfrm rot="10800000" flipV="1">
              <a:off x="6000968" y="1643050"/>
              <a:ext cx="1500255" cy="785817"/>
            </a:xfrm>
            <a:prstGeom prst="bentConnector3">
              <a:avLst>
                <a:gd name="adj1" fmla="val 900"/>
              </a:avLst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>
              <a:off x="6286731" y="2428868"/>
              <a:ext cx="2000339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10" name="TextBox 28"/>
            <p:cNvSpPr txBox="1"/>
            <p:nvPr/>
          </p:nvSpPr>
          <p:spPr>
            <a:xfrm>
              <a:off x="7000860" y="1285860"/>
              <a:ext cx="1122423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200" dirty="0">
                  <a:latin typeface="Arial" panose="020B0604020202020204" pitchFamily="34" charset="0"/>
                  <a:ea typeface="宋体" panose="02010600030101010101" pitchFamily="2" charset="-122"/>
                </a:rPr>
                <a:t>External laser</a:t>
              </a:r>
              <a:endParaRPr lang="zh-CN" altLang="en-US" sz="12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611" name="TextBox 29"/>
            <p:cNvSpPr txBox="1"/>
            <p:nvPr/>
          </p:nvSpPr>
          <p:spPr>
            <a:xfrm>
              <a:off x="7643802" y="2428868"/>
              <a:ext cx="987771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200" dirty="0">
                  <a:latin typeface="Arial" panose="020B0604020202020204" pitchFamily="34" charset="0"/>
                  <a:ea typeface="宋体" panose="02010600030101010101" pitchFamily="2" charset="-122"/>
                </a:rPr>
                <a:t>Gamma ray</a:t>
              </a:r>
              <a:endParaRPr lang="zh-CN" altLang="en-US" sz="12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五角星 31"/>
            <p:cNvSpPr/>
            <p:nvPr/>
          </p:nvSpPr>
          <p:spPr>
            <a:xfrm>
              <a:off x="6286731" y="2344730"/>
              <a:ext cx="142881" cy="142876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aphicFrame>
        <p:nvGraphicFramePr>
          <p:cNvPr id="19461" name="表格 19460"/>
          <p:cNvGraphicFramePr/>
          <p:nvPr>
            <p:extLst>
              <p:ext uri="{D42A27DB-BD31-4B8C-83A1-F6EECF244321}">
                <p14:modId xmlns:p14="http://schemas.microsoft.com/office/powerpoint/2010/main" val="4015760438"/>
              </p:ext>
            </p:extLst>
          </p:nvPr>
        </p:nvGraphicFramePr>
        <p:xfrm>
          <a:off x="214313" y="3357563"/>
          <a:ext cx="8737600" cy="3233738"/>
        </p:xfrm>
        <a:graphic>
          <a:graphicData uri="http://schemas.openxmlformats.org/drawingml/2006/table">
            <a:tbl>
              <a:tblPr/>
              <a:tblGrid>
                <a:gridCol w="143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5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3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3438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Laser wavelength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um/nm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Type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Power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/W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Duration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fs/ps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Frequency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Single Pulse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/J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Gamma</a:t>
                      </a:r>
                      <a:r>
                        <a:rPr lang="zh-CN" altLang="en-US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Energy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/</a:t>
                      </a: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MeV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Gamma flus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photons/s/W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10.64um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112.7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3.95×10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1.64um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999.8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3.55×10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800nm 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Pulse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50fs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5J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1277.4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3.6×10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355nm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2397.8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1.09×10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266nm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2908.0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4.19×10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0.1keV@FEL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0.7ps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1MHz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7398.6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2.18×10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1.0keV@FEL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0.7ps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1MHz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7937.8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4.13×10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Mode II: X-ray from HXFEL + Electron</a:t>
            </a:r>
          </a:p>
        </p:txBody>
      </p:sp>
      <p:grpSp>
        <p:nvGrpSpPr>
          <p:cNvPr id="26626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2662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26628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6629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3 Proposed LCGS @ HXFEL</a:t>
              </a:r>
            </a:p>
          </p:txBody>
        </p:sp>
      </p:grpSp>
      <p:grpSp>
        <p:nvGrpSpPr>
          <p:cNvPr id="26630" name="组合 19"/>
          <p:cNvGrpSpPr/>
          <p:nvPr/>
        </p:nvGrpSpPr>
        <p:grpSpPr>
          <a:xfrm>
            <a:off x="0" y="1500188"/>
            <a:ext cx="8559800" cy="1714500"/>
            <a:chOff x="0" y="1500174"/>
            <a:chExt cx="8560167" cy="1714512"/>
          </a:xfrm>
        </p:grpSpPr>
        <p:pic>
          <p:nvPicPr>
            <p:cNvPr id="26631" name="图片 3" descr="schem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00174"/>
              <a:ext cx="6929454" cy="17145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32" name="TextBox 28"/>
            <p:cNvSpPr txBox="1"/>
            <p:nvPr/>
          </p:nvSpPr>
          <p:spPr>
            <a:xfrm>
              <a:off x="6572264" y="2571744"/>
              <a:ext cx="1037463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200" dirty="0">
                  <a:latin typeface="Arial" panose="020B0604020202020204" pitchFamily="34" charset="0"/>
                  <a:ea typeface="宋体" panose="02010600030101010101" pitchFamily="2" charset="-122"/>
                </a:rPr>
                <a:t>Bragg Mirror</a:t>
              </a:r>
              <a:endParaRPr lang="zh-CN" altLang="en-US" sz="12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633" name="TextBox 29"/>
            <p:cNvSpPr txBox="1"/>
            <p:nvPr/>
          </p:nvSpPr>
          <p:spPr>
            <a:xfrm>
              <a:off x="7572396" y="2071678"/>
              <a:ext cx="987771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200" dirty="0">
                  <a:latin typeface="Arial" panose="020B0604020202020204" pitchFamily="34" charset="0"/>
                  <a:ea typeface="宋体" panose="02010600030101010101" pitchFamily="2" charset="-122"/>
                </a:rPr>
                <a:t>Gamma ray</a:t>
              </a:r>
              <a:endParaRPr lang="zh-CN" altLang="en-US" sz="12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001175" y="2285991"/>
              <a:ext cx="71441" cy="2857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6" name="直接箭头连接符 15"/>
            <p:cNvCxnSpPr>
              <a:stCxn id="13" idx="1"/>
            </p:cNvCxnSpPr>
            <p:nvPr/>
          </p:nvCxnSpPr>
          <p:spPr>
            <a:xfrm rot="10800000">
              <a:off x="5358043" y="2428867"/>
              <a:ext cx="1643132" cy="1588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五角星 18"/>
            <p:cNvSpPr/>
            <p:nvPr/>
          </p:nvSpPr>
          <p:spPr>
            <a:xfrm>
              <a:off x="5858126" y="2357430"/>
              <a:ext cx="142881" cy="142876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6" name="直接箭头连接符 25"/>
            <p:cNvCxnSpPr>
              <a:stCxn id="13" idx="1"/>
            </p:cNvCxnSpPr>
            <p:nvPr/>
          </p:nvCxnSpPr>
          <p:spPr>
            <a:xfrm>
              <a:off x="5858126" y="2428867"/>
              <a:ext cx="2500420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485" name="表格 20484"/>
          <p:cNvGraphicFramePr/>
          <p:nvPr>
            <p:extLst>
              <p:ext uri="{D42A27DB-BD31-4B8C-83A1-F6EECF244321}">
                <p14:modId xmlns:p14="http://schemas.microsoft.com/office/powerpoint/2010/main" val="2618212104"/>
              </p:ext>
            </p:extLst>
          </p:nvPr>
        </p:nvGraphicFramePr>
        <p:xfrm>
          <a:off x="214313" y="3357563"/>
          <a:ext cx="8737600" cy="3233738"/>
        </p:xfrm>
        <a:graphic>
          <a:graphicData uri="http://schemas.openxmlformats.org/drawingml/2006/table">
            <a:tbl>
              <a:tblPr/>
              <a:tblGrid>
                <a:gridCol w="143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5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3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3438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Laser wavelength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um/nm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Type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Power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/W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Duration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fs/ps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Frequency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Single Pulse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/J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Gamma</a:t>
                      </a:r>
                      <a:r>
                        <a:rPr lang="zh-CN" altLang="en-US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Energy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/</a:t>
                      </a: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MeV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Gamma flus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photons/s/W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10.64um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112.7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3.95×10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1.64um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999.8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3.55×10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800nm 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Pulse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50fs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5J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1277.4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3.6×10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355nm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2397.8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1.09×10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266nm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2908.0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4.19×10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0.1keV@FEL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0.7ps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1MHz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7398.6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2.18×10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1.0keV@FEL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0.7ps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1MHz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7937.8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4.13×10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本框 102"/>
          <p:cNvSpPr txBox="1"/>
          <p:nvPr/>
        </p:nvSpPr>
        <p:spPr>
          <a:xfrm>
            <a:off x="1" y="1285875"/>
            <a:ext cx="9075738" cy="1920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2400" dirty="0">
                <a:latin typeface="+mn-lt"/>
                <a:ea typeface="宋体" panose="02010600030101010101" pitchFamily="2" charset="-122"/>
              </a:rPr>
              <a:t>HXFEL station can serve us the 8GeV electron and tunable max 25keV hard X-ray and 0.1-8 GeV tunable Gamma Source</a:t>
            </a:r>
            <a:r>
              <a:rPr lang="zh-CN" altLang="en-US" sz="2400" dirty="0">
                <a:latin typeface="+mn-lt"/>
                <a:ea typeface="宋体" panose="02010600030101010101" pitchFamily="2" charset="-122"/>
              </a:rPr>
              <a:t>， </a:t>
            </a:r>
            <a:r>
              <a:rPr lang="en-US" altLang="zh-CN" sz="2400" dirty="0">
                <a:latin typeface="+mn-lt"/>
                <a:ea typeface="宋体" panose="02010600030101010101" pitchFamily="2" charset="-122"/>
              </a:rPr>
              <a:t>based on these beams, we can develop </a:t>
            </a:r>
            <a:r>
              <a:rPr lang="en-US" altLang="zh-CN" sz="240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electron scattering</a:t>
            </a:r>
            <a:r>
              <a:rPr lang="zh-CN" altLang="en-US" sz="2400" dirty="0">
                <a:latin typeface="+mn-lt"/>
                <a:ea typeface="宋体" panose="02010600030101010101" pitchFamily="2" charset="-122"/>
              </a:rPr>
              <a:t>， </a:t>
            </a:r>
            <a:r>
              <a:rPr lang="en-US" altLang="zh-CN" sz="240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hard X-ray physics </a:t>
            </a:r>
            <a:r>
              <a:rPr lang="en-US" altLang="zh-CN" sz="2400" dirty="0">
                <a:latin typeface="+mn-lt"/>
                <a:ea typeface="宋体" panose="02010600030101010101" pitchFamily="2" charset="-122"/>
              </a:rPr>
              <a:t>and </a:t>
            </a:r>
            <a:r>
              <a:rPr lang="en-US" altLang="zh-CN" sz="2400" dirty="0">
                <a:solidFill>
                  <a:srgbClr val="FF0000"/>
                </a:solidFill>
                <a:latin typeface="+mn-lt"/>
              </a:rPr>
              <a:t>photo</a:t>
            </a:r>
            <a:r>
              <a:rPr lang="en-US" altLang="zh-CN" sz="240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nuclear reaction research </a:t>
            </a:r>
            <a:r>
              <a:rPr lang="en-US" altLang="zh-CN" sz="2400" dirty="0">
                <a:latin typeface="+mn-lt"/>
                <a:ea typeface="宋体" panose="02010600030101010101" pitchFamily="2" charset="-122"/>
              </a:rPr>
              <a:t>and many applied physics studies.</a:t>
            </a: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2867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00166" y="3357562"/>
            <a:ext cx="5804873" cy="23574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文本框 103"/>
          <p:cNvSpPr txBox="1"/>
          <p:nvPr/>
        </p:nvSpPr>
        <p:spPr>
          <a:xfrm>
            <a:off x="1778000" y="5786454"/>
            <a:ext cx="5657850" cy="30777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 algn="ctr"/>
            <a:r>
              <a:rPr lang="en-US" altLang="zh-CN" sz="1400" dirty="0">
                <a:latin typeface="+mn-lt"/>
                <a:ea typeface="宋体" panose="02010600030101010101" pitchFamily="2" charset="-122"/>
              </a:rPr>
              <a:t>Fig1-2  The beam station of HXFEL</a:t>
            </a:r>
            <a:endParaRPr lang="zh-CN" altLang="en-US" sz="14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What we can used in HXFEL station</a:t>
            </a:r>
          </a:p>
        </p:txBody>
      </p:sp>
      <p:grpSp>
        <p:nvGrpSpPr>
          <p:cNvPr id="28677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28678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28679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8680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3 Proposed LCGS @ HXFEL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/>
          </p:cNvSpPr>
          <p:nvPr>
            <p:ph type="title"/>
          </p:nvPr>
        </p:nvSpPr>
        <p:spPr>
          <a:xfrm>
            <a:off x="457200" y="2239963"/>
            <a:ext cx="8229600" cy="1978025"/>
          </a:xfrm>
          <a:ln/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dirty="0">
                <a:solidFill>
                  <a:srgbClr val="FF0000"/>
                </a:solidFill>
              </a:rPr>
              <a:t>Part 4</a:t>
            </a:r>
            <a:br>
              <a:rPr lang="en-US" altLang="zh-CN" dirty="0">
                <a:solidFill>
                  <a:srgbClr val="FF0000"/>
                </a:solidFill>
              </a:rPr>
            </a:br>
            <a:r>
              <a:rPr lang="en-US" altLang="zh-CN" dirty="0">
                <a:solidFill>
                  <a:srgbClr val="FF0000"/>
                </a:solidFill>
              </a:rPr>
              <a:t>Nuclear Physics and Related Research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1763" y="923925"/>
            <a:ext cx="8913813" cy="51498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altLang="zh-CN" sz="2800" b="0" i="0" u="none" strike="noStrike" kern="1200" cap="none" spc="0" normalizeH="0" baseline="3000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</a:t>
            </a: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zh-Hans" altLang="en-US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energy electron scattering experiment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zh-CN" sz="2800" b="0" i="0" u="none" strike="noStrike" kern="1200" cap="none" spc="0" normalizeH="0" baseline="3000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</a:t>
            </a: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Hard X-Ray physics</a:t>
            </a:r>
          </a:p>
          <a:p>
            <a:pPr marL="0" marR="0" lvl="0" indent="3886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（2.1）</a:t>
            </a:r>
            <a:r>
              <a: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energy density plasma physics</a:t>
            </a:r>
          </a:p>
          <a:p>
            <a:pPr marL="0" lvl="0" indent="388620" eaLnBrk="1" hangingPunct="1"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（2.2）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non-linear, </a:t>
            </a:r>
            <a:r>
              <a:rPr lang="en-US" altLang="zh-CN" sz="1800" noProof="1"/>
              <a:t>n</a:t>
            </a:r>
            <a:r>
              <a:rPr lang="en-US" altLang="zh-CN" sz="1800" dirty="0"/>
              <a:t>on</a:t>
            </a:r>
            <a:r>
              <a:rPr lang="en-US" altLang="zh-Hans" sz="1800" dirty="0"/>
              <a:t>-</a:t>
            </a:r>
            <a:r>
              <a:rPr lang="en-US" altLang="zh-CN" sz="1800" dirty="0"/>
              <a:t>perturbative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QED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3886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（2.3）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Hard X-Ray Photonics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3886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（2.4）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Nuclear Excitation by Electron Transition/Capture</a:t>
            </a: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NEET/NEEC</a:t>
            </a:r>
            <a:r>
              <a:rPr lang="zh-CN" altLang="zh-CN" sz="1800" noProof="1"/>
              <a:t>)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altLang="zh-CN" sz="2800" b="0" i="0" u="none" strike="noStrike" kern="1200" cap="none" spc="0" normalizeH="0" baseline="3000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rd</a:t>
            </a: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Physics based Laser Compton Gamma Source  </a:t>
            </a:r>
          </a:p>
          <a:p>
            <a:pPr marL="0" marR="0" lvl="0" indent="48768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（3.1）Particle Physics</a:t>
            </a:r>
          </a:p>
          <a:p>
            <a:pPr marL="0" marR="0" lvl="0" indent="48768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（3.2）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Nuclear Physics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48768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（3.3）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Nuclear Astrophysics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48768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（3.4）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Nuclear Photonics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en-US" altLang="zh-CN" sz="2800" b="0" i="0" u="none" strike="noStrike" kern="1200" cap="none" spc="0" normalizeH="0" baseline="3000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</a:t>
            </a: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New Gamma Source based on the Hard X-Ray</a:t>
            </a: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0722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3072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30724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072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组合 1073742851"/>
          <p:cNvGrpSpPr/>
          <p:nvPr/>
        </p:nvGrpSpPr>
        <p:grpSpPr>
          <a:xfrm>
            <a:off x="3597275" y="2244725"/>
            <a:ext cx="4939030" cy="2147570"/>
            <a:chOff x="6152" y="61958"/>
            <a:chExt cx="6577" cy="2730"/>
          </a:xfrm>
        </p:grpSpPr>
        <p:pic>
          <p:nvPicPr>
            <p:cNvPr id="32771" name="图片 1073742849" descr="epsca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5" y="61958"/>
              <a:ext cx="2435" cy="273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772" name="图片 1073742850" descr="quark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2" y="62041"/>
              <a:ext cx="3683" cy="194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2769" name="内容占位符 2"/>
          <p:cNvSpPr>
            <a:spLocks noGrp="1"/>
          </p:cNvSpPr>
          <p:nvPr>
            <p:ph idx="1"/>
          </p:nvPr>
        </p:nvSpPr>
        <p:spPr>
          <a:xfrm>
            <a:off x="63500" y="1196340"/>
            <a:ext cx="9080500" cy="1352550"/>
          </a:xfrm>
          <a:ln/>
        </p:spPr>
        <p:txBody>
          <a:bodyPr wrap="square" lIns="91440" tIns="45720" rIns="91440" bIns="45720" anchor="t"/>
          <a:lstStyle/>
          <a:p>
            <a:pPr marL="0" indent="0" eaLnBrk="1" hangingPunct="1"/>
            <a:r>
              <a:rPr lang="zh-CN" altLang="en-US" sz="1800" b="1" dirty="0"/>
              <a:t>The electron is a probe which is uniquely well suited to reveal many aspects of nuclear structure. </a:t>
            </a:r>
          </a:p>
          <a:p>
            <a:pPr marL="0" indent="0" eaLnBrk="1" hangingPunct="1"/>
            <a:r>
              <a:rPr lang="zh-CN" altLang="en-US" sz="1800" b="1" dirty="0"/>
              <a:t>The general theory of its interaction with the constituents of the nucleus via the electromagnetic field is well understood</a:t>
            </a:r>
            <a:r>
              <a:rPr lang="en-US" altLang="zh-CN" sz="1800" b="1" dirty="0"/>
              <a:t>.</a:t>
            </a:r>
          </a:p>
          <a:p>
            <a:pPr marL="0" indent="0" eaLnBrk="1" hangingPunct="1">
              <a:buNone/>
            </a:pPr>
            <a:endParaRPr lang="zh-CN" altLang="en-US" sz="1400" dirty="0">
              <a:sym typeface="宋体" panose="02010600030101010101" pitchFamily="2" charset="-122"/>
            </a:endParaRPr>
          </a:p>
          <a:p>
            <a:pPr marL="0" indent="0" eaLnBrk="1" hangingPunct="1"/>
            <a:endParaRPr lang="zh-CN" altLang="en-US" sz="1200" dirty="0">
              <a:sym typeface="宋体" panose="02010600030101010101" pitchFamily="2" charset="-122"/>
            </a:endParaRPr>
          </a:p>
          <a:p>
            <a:pPr marL="0" indent="0" eaLnBrk="1" hangingPunct="1"/>
            <a:endParaRPr lang="zh-CN" altLang="en-US" sz="1200" dirty="0">
              <a:sym typeface="宋体" panose="02010600030101010101" pitchFamily="2" charset="-122"/>
            </a:endParaRPr>
          </a:p>
          <a:p>
            <a:pPr marL="0" indent="0" eaLnBrk="1" hangingPunct="1"/>
            <a:endParaRPr lang="zh-CN" altLang="en-US" dirty="0"/>
          </a:p>
          <a:p>
            <a:pPr marL="0" indent="0" eaLnBrk="1" hangingPunct="1"/>
            <a:endParaRPr lang="zh-CN" altLang="en-US" dirty="0"/>
          </a:p>
          <a:p>
            <a:pPr marL="0" indent="0" eaLnBrk="1" hangingPunct="1"/>
            <a:endParaRPr lang="zh-CN" altLang="en-US" dirty="0"/>
          </a:p>
          <a:p>
            <a:pPr marL="0" indent="0" eaLnBrk="1" hangingPunct="1"/>
            <a:endParaRPr lang="zh-CN" altLang="en-US" sz="1600" dirty="0"/>
          </a:p>
        </p:txBody>
      </p:sp>
      <p:sp>
        <p:nvSpPr>
          <p:cNvPr id="100" name="文本框 99"/>
          <p:cNvSpPr txBox="1"/>
          <p:nvPr/>
        </p:nvSpPr>
        <p:spPr>
          <a:xfrm>
            <a:off x="99060" y="5919305"/>
            <a:ext cx="9080500" cy="93871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rtl="0">
              <a:buClrTx/>
              <a:buSzTx/>
              <a:defRPr/>
            </a:pPr>
            <a:r>
              <a:rPr lang="en-US" altLang="zh-CN" sz="11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[1]Ingo Sick,Elastic electron scattering from light nuclei,arXiv:nucl-ex/0208009v1 14 Aug 2002</a:t>
            </a:r>
          </a:p>
          <a:p>
            <a:pPr rtl="0">
              <a:defRPr/>
            </a:pPr>
            <a:r>
              <a:rPr lang="en-US" altLang="zh-CN" sz="11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[2] Kyle Foster,Electron Scattering: Form Factors and Nuclear Shapes,November 16, 2011</a:t>
            </a:r>
          </a:p>
          <a:p>
            <a:pPr rtl="0">
              <a:defRPr/>
            </a:pPr>
            <a:r>
              <a:rPr lang="en-US" altLang="zh-CN" sz="11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[3] H.K,Nuclear Instruments and Methods in Physics Research A 507 (2003) 582–586</a:t>
            </a:r>
          </a:p>
          <a:p>
            <a:pPr rtl="0">
              <a:defRPr/>
            </a:pPr>
            <a:r>
              <a:rPr lang="en-US" altLang="zh-CN" sz="11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[4] A. Ringwald</a:t>
            </a:r>
            <a:r>
              <a:rPr lang="zh-CN" altLang="en-US" sz="11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，</a:t>
            </a:r>
            <a:r>
              <a:rPr lang="en-US" altLang="zh-CN" sz="11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 production from vacuum at the focus of an X-ray free electron laser</a:t>
            </a:r>
            <a:r>
              <a:rPr lang="zh-CN" altLang="en-US" sz="11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，</a:t>
            </a:r>
            <a:r>
              <a:rPr lang="en-US" altLang="zh-CN" sz="11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 Letters B 510 (2001) 107–116</a:t>
            </a:r>
          </a:p>
          <a:p>
            <a:pPr rtl="0">
              <a:defRPr/>
            </a:pPr>
            <a:r>
              <a:rPr lang="en-US" altLang="zh-CN" sz="11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[5] Daniel Watts, University of Edinburgh UK Nuclear Physics summer school Chester, September 2005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774" name="文本框 3"/>
          <p:cNvSpPr txBox="1"/>
          <p:nvPr/>
        </p:nvSpPr>
        <p:spPr>
          <a:xfrm>
            <a:off x="4064000" y="4450715"/>
            <a:ext cx="5080000" cy="3048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 algn="ctr"/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Fig 1.1-1  Electron scater process in Proton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zh-CN" sz="2000" b="1" i="0" u="none" strike="noStrike" kern="1200" cap="none" spc="0" normalizeH="0" baseline="3000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 High energy electron scattering experiment</a:t>
            </a:r>
          </a:p>
        </p:txBody>
      </p:sp>
      <p:grpSp>
        <p:nvGrpSpPr>
          <p:cNvPr id="32776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3277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32778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2779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pic>
        <p:nvPicPr>
          <p:cNvPr id="31750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0" y="2609835"/>
            <a:ext cx="2979420" cy="1899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6" name="内容占位符 2"/>
          <p:cNvSpPr>
            <a:spLocks noGrp="1"/>
          </p:cNvSpPr>
          <p:nvPr/>
        </p:nvSpPr>
        <p:spPr>
          <a:xfrm>
            <a:off x="31750" y="4603750"/>
            <a:ext cx="9215438" cy="168433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400" dirty="0"/>
              <a:t>Surface modes: Giant resonances</a:t>
            </a:r>
          </a:p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400" dirty="0"/>
              <a:t>Nuclear constituents: protons and neutrons – momentum distributions</a:t>
            </a:r>
          </a:p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400" dirty="0"/>
              <a:t>Sub-nucleonic degrees of freedom: effective field theories</a:t>
            </a:r>
          </a:p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400" dirty="0"/>
              <a:t>Nucleon substructure: quarks, gluons and QCD</a:t>
            </a:r>
            <a:r>
              <a:rPr lang="en-US" altLang="en-US" sz="1400" dirty="0"/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dirty="0"/>
              <a:t>Contents</a:t>
            </a:r>
          </a:p>
        </p:txBody>
      </p:sp>
      <p:sp>
        <p:nvSpPr>
          <p:cNvPr id="3074" name="内容占位符 2"/>
          <p:cNvSpPr>
            <a:spLocks noGrp="1" noChangeArrowheads="1"/>
          </p:cNvSpPr>
          <p:nvPr>
            <p:ph idx="1"/>
          </p:nvPr>
        </p:nvSpPr>
        <p:spPr>
          <a:xfrm>
            <a:off x="273685" y="1569403"/>
            <a:ext cx="8596313" cy="43434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LCS Gamma Sources at SINAP</a:t>
            </a: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宋体" panose="02010600030101010101" pitchFamily="2" charset="-122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New Opportunity in HXFEL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宋体" panose="02010600030101010101" pitchFamily="2" charset="-122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Proposed LCGS Station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宋体" panose="02010600030101010101" pitchFamily="2" charset="-122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Nuclear Physics and Related Research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宋体" panose="02010600030101010101" pitchFamily="2" charset="-122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 Summary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zh-CN" sz="2000" b="1" i="0" u="none" strike="noStrike" kern="1200" cap="none" spc="0" normalizeH="0" baseline="3000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High energy electron scattering experiment</a:t>
            </a:r>
          </a:p>
        </p:txBody>
      </p:sp>
      <p:grpSp>
        <p:nvGrpSpPr>
          <p:cNvPr id="33794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3379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33796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379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pic>
        <p:nvPicPr>
          <p:cNvPr id="3379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3" y="1071563"/>
            <a:ext cx="3838575" cy="287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143000"/>
            <a:ext cx="4025900" cy="287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" y="3978275"/>
            <a:ext cx="3929380" cy="2785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40" y="3978275"/>
            <a:ext cx="4479290" cy="2633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8"/>
          <p:cNvSpPr/>
          <p:nvPr/>
        </p:nvSpPr>
        <p:spPr>
          <a:xfrm>
            <a:off x="2500298" y="6596414"/>
            <a:ext cx="6643734" cy="261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[1] Daniel Watts, University of Edinburgh UK Nuclear Physics summer school Chester, September 2005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0BA9E-4A01-894D-A85C-7848E99365B9}"/>
              </a:ext>
            </a:extLst>
          </p:cNvPr>
          <p:cNvSpPr txBox="1"/>
          <p:nvPr/>
        </p:nvSpPr>
        <p:spPr>
          <a:xfrm>
            <a:off x="4324027" y="57343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内容占位符 2"/>
          <p:cNvSpPr>
            <a:spLocks noGrp="1"/>
          </p:cNvSpPr>
          <p:nvPr>
            <p:ph idx="1"/>
          </p:nvPr>
        </p:nvSpPr>
        <p:spPr>
          <a:xfrm>
            <a:off x="0" y="1458913"/>
            <a:ext cx="8966200" cy="48942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3460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Hans" sz="2000" b="1" i="0" u="none" strike="noStrike" kern="1200" cap="none" spc="0" normalizeH="0" baseline="0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ew research opportunities in HED science will be 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investigated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including: </a:t>
            </a:r>
          </a:p>
          <a:p>
            <a:pPr marL="360045" marR="0" lvl="0" indent="339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  <a:defRPr/>
            </a:pPr>
            <a:r>
              <a: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</a:t>
            </a:r>
            <a:r>
              <a:rPr kumimoji="0" lang="zh-CN" altLang="en-US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 dense matter and hot plasmas; </a:t>
            </a:r>
          </a:p>
          <a:p>
            <a:pPr marL="360045" marR="0" lvl="0" indent="339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  <a:defRPr/>
            </a:pPr>
            <a:r>
              <a: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</a:t>
            </a:r>
            <a:r>
              <a:rPr kumimoji="0" lang="zh-CN" altLang="en-US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ltra-intense field physics; </a:t>
            </a:r>
          </a:p>
          <a:p>
            <a:pPr marL="360045" marR="0" lvl="0" indent="339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  <a:defRPr/>
            </a:pPr>
            <a:r>
              <a: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zh-CN" altLang="en-US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igh pressure and material dynamics; </a:t>
            </a:r>
          </a:p>
          <a:p>
            <a:pPr marL="360045" marR="0" lvl="0" indent="339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  <a:defRPr/>
            </a:pPr>
            <a:r>
              <a: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zh-CN" altLang="en-US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dynamics of ultra-intense laser-matter interactions.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ecent advances will be presented on the use of coherent x-ray diffraction techniques in solid-density laser-plasma interaction physics.</a:t>
            </a:r>
            <a:r>
              <a:rPr kumimoji="0" lang="zh-CN" altLang="en-US" sz="2000" b="0" i="0" u="none" strike="noStrike" kern="1200" cap="none" spc="0" normalizeH="0" baseline="0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lvl="0" indent="384810" eaLnBrk="1" hangingPunct="1">
              <a:buFont typeface="Wingdings" panose="05000000000000000000" charset="0"/>
              <a:buChar char="p"/>
              <a:defRPr/>
            </a:pPr>
            <a:r>
              <a:rPr kumimoji="0" lang="zh-CN" altLang="en-US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These will assess the feasibility of temporal- and spatial-resolved measurements of the </a:t>
            </a:r>
            <a:r>
              <a:rPr kumimoji="0" lang="zh-CN" altLang="en-US" sz="200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electron density, ionization </a:t>
            </a:r>
            <a:r>
              <a:rPr lang="zh-CN" altLang="en-US" sz="2000" noProof="1">
                <a:solidFill>
                  <a:srgbClr val="FF0000"/>
                </a:solidFill>
              </a:rPr>
              <a:t>state, magnetic </a:t>
            </a:r>
            <a:r>
              <a:rPr kumimoji="0" lang="zh-CN" altLang="en-US" sz="200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field structure, and electron-electron correlation function </a:t>
            </a:r>
            <a:r>
              <a:rPr kumimoji="0" lang="zh-CN" altLang="en-US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solid-density plasma;</a:t>
            </a:r>
          </a:p>
          <a:p>
            <a:pPr marL="342900" marR="0" lvl="0" indent="38481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  <a:defRPr/>
            </a:pPr>
            <a:r>
              <a: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zh-CN" altLang="en-US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prospect for deriving the spatial- and temporal-resolved electron temperature and conductivity.</a:t>
            </a:r>
          </a:p>
        </p:txBody>
      </p:sp>
      <p:sp>
        <p:nvSpPr>
          <p:cNvPr id="34818" name="文本框 1"/>
          <p:cNvSpPr txBox="1"/>
          <p:nvPr/>
        </p:nvSpPr>
        <p:spPr>
          <a:xfrm>
            <a:off x="74613" y="6596414"/>
            <a:ext cx="8993187" cy="2616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[1] </a:t>
            </a:r>
            <a:r>
              <a:rPr lang="zh-CN" altLang="en-US" sz="1100" dirty="0">
                <a:latin typeface="Arial" panose="020B0604020202020204" pitchFamily="34" charset="0"/>
                <a:ea typeface="宋体" panose="02010600030101010101" pitchFamily="2" charset="-122"/>
              </a:rPr>
              <a:t>Thomas E. Cowan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, New Science Opportunities in High Energy Density Physics with High Power Lasers at the European XFEL</a:t>
            </a:r>
          </a:p>
        </p:txBody>
      </p:sp>
      <p:sp>
        <p:nvSpPr>
          <p:cNvPr id="34819" name="文本框 2"/>
          <p:cNvSpPr txBox="1"/>
          <p:nvPr/>
        </p:nvSpPr>
        <p:spPr>
          <a:xfrm>
            <a:off x="-32" y="1115378"/>
            <a:ext cx="6334456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2.1  High energy density plasma physics</a:t>
            </a:r>
          </a:p>
        </p:txBody>
      </p:sp>
      <p:grpSp>
        <p:nvGrpSpPr>
          <p:cNvPr id="34820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34821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34822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482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719455"/>
            <a:ext cx="9144000" cy="3962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 b="1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2</a:t>
            </a:r>
            <a:r>
              <a:rPr lang="en-US" altLang="zh-CN" sz="2000" b="1" baseline="30000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nd</a:t>
            </a:r>
            <a:r>
              <a:rPr lang="en-US" altLang="zh-CN" sz="2000" b="1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:  Hard X-Ray Physics</a:t>
            </a:r>
            <a:endParaRPr kumimoji="0" lang="en-US" altLang="zh-CN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标题 1"/>
          <p:cNvSpPr>
            <a:spLocks noGrp="1"/>
          </p:cNvSpPr>
          <p:nvPr>
            <p:ph type="title"/>
          </p:nvPr>
        </p:nvSpPr>
        <p:spPr>
          <a:xfrm>
            <a:off x="-32" y="1008049"/>
            <a:ext cx="8229600" cy="492125"/>
          </a:xfrm>
          <a:ln/>
        </p:spPr>
        <p:txBody>
          <a:bodyPr wrap="square" lIns="91440" tIns="45720" rIns="91440" bIns="45720" anchor="ctr"/>
          <a:lstStyle/>
          <a:p>
            <a:pPr algn="l" eaLnBrk="1" hangingPunct="1"/>
            <a:r>
              <a:rPr lang="en-US" altLang="zh-CN" sz="2000" b="1" dirty="0">
                <a:solidFill>
                  <a:srgbClr val="FF0000"/>
                </a:solidFill>
                <a:sym typeface="宋体" panose="02010600030101010101" pitchFamily="2" charset="-122"/>
              </a:rPr>
              <a:t>2.2 </a:t>
            </a:r>
            <a:r>
              <a:rPr lang="en-US" altLang="zh-CN" sz="2000" dirty="0">
                <a:solidFill>
                  <a:srgbClr val="FF0000"/>
                </a:solidFill>
                <a:sym typeface="宋体" panose="02010600030101010101" pitchFamily="2" charset="-122"/>
              </a:rPr>
              <a:t>non-linear, n</a:t>
            </a:r>
            <a:r>
              <a:rPr lang="en-US" altLang="zh-CN" sz="2000" dirty="0">
                <a:solidFill>
                  <a:srgbClr val="FF0000"/>
                </a:solidFill>
              </a:rPr>
              <a:t>on</a:t>
            </a:r>
            <a:r>
              <a:rPr lang="en-US" altLang="zh-Hans" sz="2000" dirty="0">
                <a:solidFill>
                  <a:srgbClr val="FF0000"/>
                </a:solidFill>
              </a:rPr>
              <a:t>-</a:t>
            </a:r>
            <a:r>
              <a:rPr lang="en-US" altLang="zh-CN" sz="2000" dirty="0">
                <a:solidFill>
                  <a:srgbClr val="FF0000"/>
                </a:solidFill>
              </a:rPr>
              <a:t>perturbative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sym typeface="宋体" panose="02010600030101010101" pitchFamily="2" charset="-122"/>
              </a:rPr>
              <a:t>QED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pic>
        <p:nvPicPr>
          <p:cNvPr id="36866" name="图片 31"/>
          <p:cNvPicPr>
            <a:picLocks noChangeAspect="1"/>
          </p:cNvPicPr>
          <p:nvPr/>
        </p:nvPicPr>
        <p:blipFill>
          <a:blip r:embed="rId2"/>
          <a:srcRect l="2100"/>
          <a:stretch>
            <a:fillRect/>
          </a:stretch>
        </p:blipFill>
        <p:spPr>
          <a:xfrm>
            <a:off x="76836" y="1500174"/>
            <a:ext cx="4883298" cy="2571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7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075" y="1348105"/>
            <a:ext cx="4092575" cy="285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8" name="文本框 99"/>
          <p:cNvSpPr txBox="1"/>
          <p:nvPr/>
        </p:nvSpPr>
        <p:spPr>
          <a:xfrm>
            <a:off x="199073" y="4205288"/>
            <a:ext cx="8745537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 algn="ctr"/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</a:rPr>
              <a:t>Fig 2.2.1  Opportunity at Helmholtz International Beamline for Extreme Fields(HIBEF) at the European XFEL</a:t>
            </a:r>
          </a:p>
        </p:txBody>
      </p:sp>
      <p:grpSp>
        <p:nvGrpSpPr>
          <p:cNvPr id="36869" name="Group 23"/>
          <p:cNvGrpSpPr/>
          <p:nvPr/>
        </p:nvGrpSpPr>
        <p:grpSpPr>
          <a:xfrm>
            <a:off x="-9525" y="-3175"/>
            <a:ext cx="9147175" cy="719138"/>
            <a:chOff x="-55" y="0"/>
            <a:chExt cx="5815" cy="453"/>
          </a:xfrm>
        </p:grpSpPr>
        <p:sp>
          <p:nvSpPr>
            <p:cNvPr id="36870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36871" name="Rectangle 134"/>
            <p:cNvSpPr/>
            <p:nvPr/>
          </p:nvSpPr>
          <p:spPr>
            <a:xfrm>
              <a:off x="-55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687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8590" y="4610735"/>
            <a:ext cx="8745220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600" dirty="0"/>
              <a:t>Non-linear and non-perturbative QED</a:t>
            </a:r>
          </a:p>
          <a:p>
            <a:pPr marL="285750" indent="-285750"/>
            <a:r>
              <a:rPr lang="zh-CN" altLang="en-US" sz="1600" dirty="0"/>
              <a:t>• Vacuum magnetic birefringence</a:t>
            </a:r>
          </a:p>
          <a:p>
            <a:r>
              <a:rPr lang="zh-CN" altLang="en-US" sz="1600" dirty="0"/>
              <a:t>• Non-linear Compton processes and pair creation from electron beam crossed with laser beam</a:t>
            </a:r>
            <a:endParaRPr lang="en-US" altLang="zh-CN" sz="1600" dirty="0"/>
          </a:p>
          <a:p>
            <a:endParaRPr lang="zh-CN" altLang="en-US" sz="1600" dirty="0"/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600" dirty="0"/>
              <a:t>Searches for very weakly interacting light particles</a:t>
            </a:r>
          </a:p>
          <a:p>
            <a:pPr marL="285750" indent="-285750"/>
            <a:r>
              <a:rPr lang="zh-CN" altLang="en-US" sz="1600" dirty="0"/>
              <a:t>• Axions and axion-like particles</a:t>
            </a:r>
          </a:p>
          <a:p>
            <a:r>
              <a:rPr lang="zh-CN" altLang="en-US" sz="1600" dirty="0"/>
              <a:t>• MeV-GeV scale hidden or dark photon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14744" y="6429396"/>
            <a:ext cx="533654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100" dirty="0"/>
              <a:t>[1] </a:t>
            </a:r>
            <a:r>
              <a:rPr lang="zh-CN" altLang="en-US" sz="1100" dirty="0"/>
              <a:t>Andreas Ringwald(DESY)</a:t>
            </a:r>
            <a:r>
              <a:rPr lang="en-US" altLang="zh-CN" sz="1100" dirty="0"/>
              <a:t>,Physics of fundamental Symmetries and Interactions - PSI2013, Paul-</a:t>
            </a:r>
            <a:r>
              <a:rPr lang="en-US" altLang="zh-CN" sz="1100" dirty="0" err="1"/>
              <a:t>Scherrer</a:t>
            </a:r>
            <a:r>
              <a:rPr lang="en-US" altLang="zh-CN" sz="1100" dirty="0"/>
              <a:t>-</a:t>
            </a:r>
            <a:r>
              <a:rPr lang="en-US" altLang="zh-CN" sz="1100" dirty="0" err="1"/>
              <a:t>Institut</a:t>
            </a:r>
            <a:r>
              <a:rPr lang="en-US" altLang="zh-CN" sz="1100" dirty="0"/>
              <a:t>, </a:t>
            </a:r>
            <a:r>
              <a:rPr lang="en-US" altLang="zh-CN" sz="1100" dirty="0" err="1"/>
              <a:t>Villigen</a:t>
            </a:r>
            <a:r>
              <a:rPr lang="en-US" altLang="zh-CN" sz="1100" dirty="0"/>
              <a:t>, CH,8-12 September 2013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719455"/>
            <a:ext cx="9144000" cy="3962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 b="1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2</a:t>
            </a:r>
            <a:r>
              <a:rPr lang="en-US" altLang="zh-CN" sz="2000" b="1" baseline="30000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nd</a:t>
            </a:r>
            <a:r>
              <a:rPr lang="en-US" altLang="zh-CN" sz="2000" b="1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:  Hard X-Ray Physics</a:t>
            </a:r>
            <a:endParaRPr kumimoji="0" lang="en-US" altLang="zh-CN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标题 1"/>
          <p:cNvSpPr>
            <a:spLocks noGrp="1"/>
          </p:cNvSpPr>
          <p:nvPr>
            <p:ph type="title"/>
          </p:nvPr>
        </p:nvSpPr>
        <p:spPr>
          <a:xfrm>
            <a:off x="-14262" y="1071546"/>
            <a:ext cx="8229600" cy="477838"/>
          </a:xfrm>
          <a:ln/>
        </p:spPr>
        <p:txBody>
          <a:bodyPr wrap="square" lIns="91440" tIns="45720" rIns="91440" bIns="45720" anchor="ctr"/>
          <a:lstStyle/>
          <a:p>
            <a:pPr algn="l" eaLnBrk="1" hangingPunct="1"/>
            <a:r>
              <a:rPr lang="en-US" altLang="zh-CN" sz="2000" b="1" dirty="0">
                <a:solidFill>
                  <a:srgbClr val="FF0000"/>
                </a:solidFill>
              </a:rPr>
              <a:t>2.3  Hard X-Ray Photonics</a:t>
            </a:r>
            <a:endParaRPr lang="zh-CN" altLang="en-US" dirty="0"/>
          </a:p>
        </p:txBody>
      </p:sp>
      <p:pic>
        <p:nvPicPr>
          <p:cNvPr id="37890" name="图片 2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55" y="1592602"/>
            <a:ext cx="5543550" cy="4686300"/>
          </a:xfrm>
          <a:ln/>
        </p:spPr>
      </p:pic>
      <p:sp>
        <p:nvSpPr>
          <p:cNvPr id="37891" name="文本框 99"/>
          <p:cNvSpPr txBox="1"/>
          <p:nvPr/>
        </p:nvSpPr>
        <p:spPr>
          <a:xfrm>
            <a:off x="637860" y="6286520"/>
            <a:ext cx="3576950" cy="27699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1200" dirty="0">
                <a:latin typeface="+mn-lt"/>
                <a:ea typeface="宋体" panose="02010600030101010101" pitchFamily="2" charset="-122"/>
              </a:rPr>
              <a:t>Fig 2.3-1  An atomic laser in inner-shell electrons</a:t>
            </a:r>
          </a:p>
        </p:txBody>
      </p:sp>
      <p:grpSp>
        <p:nvGrpSpPr>
          <p:cNvPr id="37892" name="Group 23"/>
          <p:cNvGrpSpPr/>
          <p:nvPr/>
        </p:nvGrpSpPr>
        <p:grpSpPr>
          <a:xfrm>
            <a:off x="3175" y="0"/>
            <a:ext cx="9131300" cy="720725"/>
            <a:chOff x="-135" y="0"/>
            <a:chExt cx="5895" cy="453"/>
          </a:xfrm>
        </p:grpSpPr>
        <p:sp>
          <p:nvSpPr>
            <p:cNvPr id="3789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37894" name="Rectangle 134"/>
            <p:cNvSpPr/>
            <p:nvPr/>
          </p:nvSpPr>
          <p:spPr>
            <a:xfrm>
              <a:off x="-135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7895" name="Rectangle 14"/>
            <p:cNvSpPr/>
            <p:nvPr/>
          </p:nvSpPr>
          <p:spPr>
            <a:xfrm>
              <a:off x="-135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-71470" y="6605294"/>
            <a:ext cx="6145860" cy="261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/>
            <a:r>
              <a:rPr lang="en-US" altLang="zh-CN" sz="1100" b="0" u="none" dirty="0"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[1] Linda Young</a:t>
            </a:r>
            <a:r>
              <a:rPr lang="zh-CN" altLang="en-US" sz="1100" b="0" u="none" dirty="0"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altLang="zh-CN" sz="1100" b="0" u="none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 stable narrow-band X-ray laser, Nature 524, 424-425(2015).</a:t>
            </a:r>
            <a:endParaRPr lang="zh-CN" altLang="en-US" sz="1100" dirty="0">
              <a:latin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04205" y="5365774"/>
            <a:ext cx="3455035" cy="1371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</a:rPr>
              <a:t>An atomic laser operating at the shortest wavelength yet achieved has been createdby bombarding a copper foil with two X-ray pulses tuned to slightly different energies. The results may lead to ultrastable X-ray lasers</a:t>
            </a:r>
            <a:r>
              <a:rPr lang="en-US" altLang="zh-CN" sz="1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704205" y="1353844"/>
            <a:ext cx="3475355" cy="3017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/>
              <a:t>Recently, several nonlinear optical phenomena have been successfully observed in hard and soft x-ray wavelength lasers. Those include</a:t>
            </a:r>
            <a:r>
              <a:rPr lang="en-US" altLang="zh-CN" sz="1600" dirty="0"/>
              <a:t>:</a:t>
            </a:r>
          </a:p>
          <a:p>
            <a:pPr marL="285750" indent="22225">
              <a:buFont typeface="Wingdings" panose="05000000000000000000" charset="0"/>
              <a:buChar char="p"/>
            </a:pPr>
            <a:r>
              <a:rPr lang="en-US" altLang="zh-CN" sz="1600" dirty="0"/>
              <a:t> </a:t>
            </a:r>
            <a:r>
              <a:rPr lang="zh-CN" altLang="en-US" sz="1600" dirty="0"/>
              <a:t> </a:t>
            </a:r>
            <a:r>
              <a:rPr lang="en-US" altLang="zh-CN" sz="1600" dirty="0"/>
              <a:t>L</a:t>
            </a:r>
            <a:r>
              <a:rPr lang="zh-CN" altLang="en-US" sz="1600" dirty="0"/>
              <a:t>asing, </a:t>
            </a:r>
          </a:p>
          <a:p>
            <a:pPr marL="285750" indent="22225">
              <a:buFont typeface="Wingdings" panose="05000000000000000000" charset="0"/>
              <a:buChar char="p"/>
            </a:pPr>
            <a:r>
              <a:rPr lang="zh-CN" altLang="en-US" sz="1600" dirty="0"/>
              <a:t>  </a:t>
            </a:r>
            <a:r>
              <a:rPr lang="en-US" altLang="zh-CN" sz="1600" dirty="0"/>
              <a:t>T</a:t>
            </a:r>
            <a:r>
              <a:rPr lang="zh-CN" altLang="en-US" sz="1600" dirty="0"/>
              <a:t>wo-photon absorption, </a:t>
            </a:r>
          </a:p>
          <a:p>
            <a:pPr marL="285750" indent="22225">
              <a:buFont typeface="Wingdings" panose="05000000000000000000" charset="0"/>
              <a:buChar char="p"/>
            </a:pPr>
            <a:r>
              <a:rPr lang="zh-CN" altLang="en-US" sz="1600" dirty="0"/>
              <a:t>  </a:t>
            </a:r>
            <a:r>
              <a:rPr lang="en-US" altLang="zh-CN" sz="1600" dirty="0"/>
              <a:t>S</a:t>
            </a:r>
            <a:r>
              <a:rPr lang="zh-CN" altLang="en-US" sz="1600" dirty="0"/>
              <a:t>econd harmonic generation,    </a:t>
            </a:r>
          </a:p>
          <a:p>
            <a:pPr marL="285750" indent="22225">
              <a:buFont typeface="Wingdings" panose="05000000000000000000" charset="0"/>
              <a:buChar char="p"/>
            </a:pPr>
            <a:r>
              <a:rPr lang="zh-CN" altLang="en-US" sz="1600" dirty="0"/>
              <a:t>  </a:t>
            </a:r>
            <a:r>
              <a:rPr lang="en-US" altLang="zh-CN" sz="1600" dirty="0"/>
              <a:t>S</a:t>
            </a:r>
            <a:r>
              <a:rPr lang="zh-CN" altLang="en-US" sz="1600" dirty="0"/>
              <a:t>aturable absorption, </a:t>
            </a:r>
          </a:p>
          <a:p>
            <a:pPr marL="285750" indent="22225">
              <a:buFont typeface="Wingdings" panose="05000000000000000000" charset="0"/>
              <a:buChar char="p"/>
            </a:pPr>
            <a:r>
              <a:rPr lang="zh-CN" altLang="en-US" sz="1600" dirty="0"/>
              <a:t>  </a:t>
            </a:r>
            <a:r>
              <a:rPr lang="en-US" altLang="zh-CN" sz="1600" dirty="0"/>
              <a:t>Atomic </a:t>
            </a:r>
            <a:r>
              <a:rPr lang="zh-CN" altLang="en-US" sz="1600" dirty="0"/>
              <a:t>branching ratio </a:t>
            </a:r>
            <a:r>
              <a:rPr lang="en-US" altLang="zh-CN" sz="1600" dirty="0"/>
              <a:t>control</a:t>
            </a:r>
          </a:p>
          <a:p>
            <a:pPr marL="285750" indent="22225">
              <a:buFont typeface="Wingdings" panose="05000000000000000000" charset="0"/>
              <a:buChar char="p"/>
            </a:pPr>
            <a:r>
              <a:rPr lang="zh-CN" altLang="en-US" sz="1600" dirty="0"/>
              <a:t> </a:t>
            </a:r>
            <a:r>
              <a:rPr lang="zh-Hans" altLang="en-US" sz="1600" dirty="0"/>
              <a:t> </a:t>
            </a:r>
            <a:r>
              <a:rPr lang="en-US" altLang="zh-CN" sz="1600" dirty="0"/>
              <a:t>S</a:t>
            </a:r>
            <a:r>
              <a:rPr lang="zh-CN" altLang="en-US" sz="1600" dirty="0"/>
              <a:t>elf-guiding lasers</a:t>
            </a:r>
          </a:p>
          <a:p>
            <a:pPr>
              <a:buFont typeface="Wingdings" panose="05000000000000000000" charset="0"/>
            </a:pPr>
            <a:r>
              <a:rPr lang="zh-CN" altLang="en-US" sz="1600" dirty="0"/>
              <a:t>These phenomena are actually key component for photonics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78" y="4514240"/>
            <a:ext cx="2337657" cy="772148"/>
          </a:xfrm>
          <a:prstGeom prst="rect">
            <a:avLst/>
          </a:prstGeom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719455"/>
            <a:ext cx="9144000" cy="3962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 b="1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2</a:t>
            </a:r>
            <a:r>
              <a:rPr lang="en-US" altLang="zh-CN" sz="2000" b="1" baseline="30000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nd</a:t>
            </a:r>
            <a:r>
              <a:rPr lang="en-US" altLang="zh-CN" sz="2000" b="1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:  Hard X-Ray Physics</a:t>
            </a:r>
            <a:endParaRPr kumimoji="0" lang="en-US" altLang="zh-CN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2350" y="1562809"/>
            <a:ext cx="3382988" cy="2732988"/>
          </a:xfrm>
          <a:ln/>
        </p:spPr>
      </p:pic>
      <p:sp>
        <p:nvSpPr>
          <p:cNvPr id="38914" name="文本框 4"/>
          <p:cNvSpPr txBox="1"/>
          <p:nvPr/>
        </p:nvSpPr>
        <p:spPr>
          <a:xfrm>
            <a:off x="-32" y="1000108"/>
            <a:ext cx="8951912" cy="6397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2.4  S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ucceeded in observing the first NEET signal on </a:t>
            </a:r>
            <a:r>
              <a:rPr lang="zh-CN" altLang="en-US" b="1" baseline="30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197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Au at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Spring-8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beamline</a:t>
            </a:r>
          </a:p>
          <a:p>
            <a:pPr lvl="0" indent="0"/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BL09XU in 1999.</a:t>
            </a:r>
          </a:p>
        </p:txBody>
      </p:sp>
      <p:pic>
        <p:nvPicPr>
          <p:cNvPr id="3891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88" y="1988840"/>
            <a:ext cx="3956473" cy="12684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6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3" y="3284984"/>
            <a:ext cx="4232275" cy="364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7" name="文本框 7"/>
          <p:cNvSpPr txBox="1"/>
          <p:nvPr/>
        </p:nvSpPr>
        <p:spPr>
          <a:xfrm>
            <a:off x="5151426" y="6553200"/>
            <a:ext cx="3992606" cy="2616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[1] </a:t>
            </a:r>
            <a:r>
              <a:rPr lang="zh-CN" altLang="en-US" sz="1100" dirty="0">
                <a:latin typeface="Arial" panose="020B0604020202020204" pitchFamily="34" charset="0"/>
                <a:ea typeface="宋体" panose="02010600030101010101" pitchFamily="2" charset="-122"/>
              </a:rPr>
              <a:t>S. Kishimoto et al.: Phys. Rev. Lett. 85 (2000) 1831.</a:t>
            </a:r>
          </a:p>
        </p:txBody>
      </p:sp>
      <p:pic>
        <p:nvPicPr>
          <p:cNvPr id="38918" name="内容占位符 3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688" y="4295797"/>
            <a:ext cx="3900487" cy="22764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919" name="Group 23"/>
          <p:cNvGrpSpPr/>
          <p:nvPr/>
        </p:nvGrpSpPr>
        <p:grpSpPr>
          <a:xfrm>
            <a:off x="0" y="-38100"/>
            <a:ext cx="9144000" cy="719138"/>
            <a:chOff x="0" y="0"/>
            <a:chExt cx="5760" cy="453"/>
          </a:xfrm>
        </p:grpSpPr>
        <p:sp>
          <p:nvSpPr>
            <p:cNvPr id="38920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38921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892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642918"/>
            <a:ext cx="9144000" cy="3962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 b="1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2</a:t>
            </a:r>
            <a:r>
              <a:rPr lang="en-US" altLang="zh-CN" sz="2000" b="1" baseline="30000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nd</a:t>
            </a:r>
            <a:r>
              <a:rPr lang="en-US" altLang="zh-CN" sz="2000" b="1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:  Hard X-Ray Physics</a:t>
            </a:r>
            <a:endParaRPr kumimoji="0" lang="en-US" altLang="zh-CN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428736"/>
            <a:ext cx="3630612" cy="275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8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9" y="4246447"/>
            <a:ext cx="3590919" cy="26115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9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00" y="1252558"/>
            <a:ext cx="3724275" cy="5033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0" name="文本框 6"/>
          <p:cNvSpPr txBox="1"/>
          <p:nvPr/>
        </p:nvSpPr>
        <p:spPr>
          <a:xfrm>
            <a:off x="4140200" y="6355699"/>
            <a:ext cx="4930775" cy="4308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[1] </a:t>
            </a:r>
            <a:r>
              <a:rPr lang="zh-CN" altLang="en-US" sz="1100" dirty="0">
                <a:latin typeface="Arial" panose="020B0604020202020204" pitchFamily="34" charset="0"/>
                <a:ea typeface="宋体" panose="02010600030101010101" pitchFamily="2" charset="-122"/>
              </a:rPr>
              <a:t>Jonas Gunst et al.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, Dominant Secondary Nuclear Photoexcitation with the X-Ray Free-Electron Laser</a:t>
            </a:r>
            <a:r>
              <a:rPr lang="en-US" altLang="zh-Hans" sz="1100" dirty="0"/>
              <a:t>.</a:t>
            </a:r>
            <a:r>
              <a:rPr lang="zh-Hans" altLang="en-US" sz="1100" dirty="0"/>
              <a:t> </a:t>
            </a:r>
            <a:r>
              <a:rPr lang="zh-CN" altLang="en-US" sz="1100" dirty="0">
                <a:latin typeface="Arial" panose="020B0604020202020204" pitchFamily="34" charset="0"/>
                <a:ea typeface="宋体" panose="02010600030101010101" pitchFamily="2" charset="-122"/>
              </a:rPr>
              <a:t>Phys. Rev. Lett. 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112</a:t>
            </a:r>
            <a:r>
              <a:rPr lang="zh-CN" altLang="en-US" sz="1100" dirty="0">
                <a:latin typeface="Arial" panose="020B0604020202020204" pitchFamily="34" charset="0"/>
                <a:ea typeface="宋体" panose="02010600030101010101" pitchFamily="2" charset="-122"/>
              </a:rPr>
              <a:t> (20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14</a:t>
            </a:r>
            <a:r>
              <a:rPr lang="zh-CN" altLang="en-US" sz="1100" dirty="0">
                <a:latin typeface="Arial" panose="020B0604020202020204" pitchFamily="34" charset="0"/>
                <a:ea typeface="宋体" panose="02010600030101010101" pitchFamily="2" charset="-122"/>
              </a:rPr>
              <a:t>) 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082501</a:t>
            </a:r>
            <a:r>
              <a:rPr lang="zh-CN" altLang="en-US" sz="1100" dirty="0"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</a:p>
        </p:txBody>
      </p:sp>
      <p:sp>
        <p:nvSpPr>
          <p:cNvPr id="39941" name="文本框 7"/>
          <p:cNvSpPr txBox="1"/>
          <p:nvPr/>
        </p:nvSpPr>
        <p:spPr>
          <a:xfrm>
            <a:off x="-32" y="1000108"/>
            <a:ext cx="4597400" cy="365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NEEC in </a:t>
            </a:r>
            <a:r>
              <a:rPr lang="en-US" altLang="zh-CN" b="1" baseline="30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93m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Mo Nuclei@ European XFEL</a:t>
            </a:r>
          </a:p>
        </p:txBody>
      </p:sp>
      <p:grpSp>
        <p:nvGrpSpPr>
          <p:cNvPr id="39942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3994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39944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994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642918"/>
            <a:ext cx="9144000" cy="3962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 b="1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2</a:t>
            </a:r>
            <a:r>
              <a:rPr lang="en-US" altLang="zh-CN" sz="2000" b="1" baseline="30000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nd</a:t>
            </a:r>
            <a:r>
              <a:rPr lang="en-US" altLang="zh-CN" sz="2000" b="1" dirty="0">
                <a:ln>
                  <a:noFill/>
                </a:ln>
                <a:effectLst/>
                <a:uLnTx/>
                <a:uFillTx/>
                <a:cs typeface="+mn-cs"/>
                <a:sym typeface="+mn-ea"/>
              </a:rPr>
              <a:t>:  Hard X-Ray Physics</a:t>
            </a:r>
            <a:endParaRPr kumimoji="0" lang="en-US" altLang="zh-CN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文本框 1"/>
          <p:cNvSpPr txBox="1"/>
          <p:nvPr/>
        </p:nvSpPr>
        <p:spPr>
          <a:xfrm>
            <a:off x="0" y="1071546"/>
            <a:ext cx="8761413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3.1 </a:t>
            </a:r>
            <a:r>
              <a:rPr lang="en-US" altLang="zh-CN" sz="2000" b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Particle Physics </a:t>
            </a:r>
            <a:r>
              <a:rPr lang="en-US" altLang="zh-CN" sz="2000" b="1" dirty="0">
                <a:solidFill>
                  <a:srgbClr val="FF0000"/>
                </a:solidFill>
                <a:latin typeface="+mj-lt"/>
              </a:rPr>
              <a:t>(several hundred </a:t>
            </a:r>
            <a:r>
              <a:rPr lang="en-US" altLang="zh-CN" sz="2000" b="1" dirty="0" err="1">
                <a:solidFill>
                  <a:srgbClr val="FF0000"/>
                </a:solidFill>
                <a:latin typeface="+mj-lt"/>
              </a:rPr>
              <a:t>MeV</a:t>
            </a:r>
            <a:r>
              <a:rPr lang="en-US" altLang="zh-CN" sz="2000" b="1" dirty="0">
                <a:solidFill>
                  <a:srgbClr val="FF0000"/>
                </a:solidFill>
                <a:latin typeface="+mj-lt"/>
              </a:rPr>
              <a:t> - </a:t>
            </a:r>
            <a:r>
              <a:rPr lang="en-US" altLang="zh-CN" sz="2000" b="1" dirty="0" err="1">
                <a:solidFill>
                  <a:srgbClr val="FF0000"/>
                </a:solidFill>
                <a:latin typeface="+mj-lt"/>
              </a:rPr>
              <a:t>GeV</a:t>
            </a:r>
            <a:r>
              <a:rPr lang="en-US" altLang="zh-CN" sz="2000" b="1" dirty="0">
                <a:solidFill>
                  <a:srgbClr val="FF0000"/>
                </a:solidFill>
                <a:latin typeface="+mj-lt"/>
              </a:rPr>
              <a:t>)</a:t>
            </a:r>
          </a:p>
          <a:p>
            <a:pPr lvl="0" indent="0"/>
            <a:endParaRPr lang="en-US" altLang="zh-CN" sz="20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1986" name="图片 15"/>
          <p:cNvPicPr>
            <a:picLocks noChangeAspect="1"/>
          </p:cNvPicPr>
          <p:nvPr/>
        </p:nvPicPr>
        <p:blipFill>
          <a:blip r:embed="rId2"/>
          <a:srcRect l="475" t="11148" r="7655" b="11884"/>
          <a:stretch>
            <a:fillRect/>
          </a:stretch>
        </p:blipFill>
        <p:spPr>
          <a:xfrm>
            <a:off x="155575" y="1566863"/>
            <a:ext cx="6059488" cy="366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7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988" y="1566863"/>
            <a:ext cx="2767012" cy="431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8" name="文本框 99"/>
          <p:cNvSpPr txBox="1"/>
          <p:nvPr/>
        </p:nvSpPr>
        <p:spPr>
          <a:xfrm>
            <a:off x="516890" y="5143818"/>
            <a:ext cx="5080000" cy="27699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 algn="ctr"/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Fig 3.1-1  Pion production in particle Physics</a:t>
            </a:r>
            <a:endParaRPr lang="zh-CN" altLang="en-US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en-US" altLang="zh-CN" sz="2000" b="1" i="0" u="none" strike="noStrike" kern="1200" cap="none" spc="0" normalizeH="0" baseline="3000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rd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Physics based Laser Compton Gamma Source  </a:t>
            </a:r>
          </a:p>
        </p:txBody>
      </p:sp>
      <p:grpSp>
        <p:nvGrpSpPr>
          <p:cNvPr id="41990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41991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1992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199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sp>
        <p:nvSpPr>
          <p:cNvPr id="35847" name="内容占位符 2"/>
          <p:cNvSpPr>
            <a:spLocks noGrp="1"/>
          </p:cNvSpPr>
          <p:nvPr>
            <p:ph idx="1"/>
          </p:nvPr>
        </p:nvSpPr>
        <p:spPr>
          <a:xfrm>
            <a:off x="-118745" y="5563870"/>
            <a:ext cx="8943340" cy="1156970"/>
          </a:xfrm>
        </p:spPr>
        <p:txBody>
          <a:bodyPr vert="horz" wrap="square" lIns="91440" tIns="45720" rIns="91440" bIns="45720" anchor="t"/>
          <a:lstStyle/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/>
              <a:t>Nucleon forces </a:t>
            </a:r>
          </a:p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/>
              <a:t>Nucleon form factors, </a:t>
            </a:r>
            <a:r>
              <a:rPr lang="en-US" altLang="zh-Hans" sz="1600" dirty="0"/>
              <a:t>m</a:t>
            </a:r>
            <a:r>
              <a:rPr lang="en-US" altLang="zh-CN" sz="1600" dirty="0"/>
              <a:t>issing resonances, magnetic moments of nucleon</a:t>
            </a:r>
            <a:r>
              <a:rPr lang="zh-Hans" altLang="en-US" sz="1600" dirty="0"/>
              <a:t> </a:t>
            </a:r>
            <a:r>
              <a:rPr lang="en-US" altLang="zh-CN" sz="1600" dirty="0"/>
              <a:t>resonances</a:t>
            </a:r>
          </a:p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/>
              <a:t>Nucleon substructure: quarks, gluons and QCD</a:t>
            </a:r>
            <a:r>
              <a:rPr lang="en-US" altLang="en-US" sz="1400" dirty="0"/>
              <a:t>.</a:t>
            </a:r>
          </a:p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/>
              <a:t>QCD exotica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组合 11"/>
          <p:cNvGrpSpPr/>
          <p:nvPr/>
        </p:nvGrpSpPr>
        <p:grpSpPr>
          <a:xfrm>
            <a:off x="1270953" y="1563688"/>
            <a:ext cx="5700712" cy="4559300"/>
            <a:chOff x="1214414" y="1571612"/>
            <a:chExt cx="6500858" cy="5226180"/>
          </a:xfrm>
        </p:grpSpPr>
        <p:pic>
          <p:nvPicPr>
            <p:cNvPr id="43010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4414" y="1571612"/>
              <a:ext cx="6500858" cy="52261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011" name="TextBox 10"/>
            <p:cNvSpPr txBox="1"/>
            <p:nvPr/>
          </p:nvSpPr>
          <p:spPr>
            <a:xfrm>
              <a:off x="1214414" y="1643050"/>
              <a:ext cx="4143404" cy="41920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t">
              <a:spAutoFit/>
            </a:bodyPr>
            <a:lstStyle/>
            <a:p>
              <a:pPr lvl="0" indent="0"/>
              <a:r>
                <a:rPr lang="en-US" altLang="zh-CN" dirty="0">
                  <a:latin typeface="Arial" panose="020B0604020202020204" pitchFamily="34" charset="0"/>
                  <a:ea typeface="宋体" panose="02010600030101010101" pitchFamily="2" charset="-122"/>
                </a:rPr>
                <a:t>                                                        </a:t>
              </a: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3012" name="文本框 1"/>
          <p:cNvSpPr txBox="1"/>
          <p:nvPr/>
        </p:nvSpPr>
        <p:spPr>
          <a:xfrm>
            <a:off x="0" y="1103299"/>
            <a:ext cx="8761413" cy="396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3.1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Particle Physcis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-Nucleon forces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3rd Physics based Laser Compton Gamma Source  </a:t>
            </a:r>
          </a:p>
        </p:txBody>
      </p:sp>
      <p:grpSp>
        <p:nvGrpSpPr>
          <p:cNvPr id="43014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4301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3016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301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sp>
        <p:nvSpPr>
          <p:cNvPr id="12" name="矩形 8"/>
          <p:cNvSpPr/>
          <p:nvPr/>
        </p:nvSpPr>
        <p:spPr>
          <a:xfrm>
            <a:off x="2000264" y="6596414"/>
            <a:ext cx="7143768" cy="261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[1] Daniel Watts, University of Edinburgh UK Nuclear Physics summer school Chester, September 2005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48" y="1566863"/>
            <a:ext cx="6858000" cy="4735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4" name="文本框 1"/>
          <p:cNvSpPr txBox="1"/>
          <p:nvPr/>
        </p:nvSpPr>
        <p:spPr>
          <a:xfrm>
            <a:off x="0" y="1071546"/>
            <a:ext cx="8761413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3.1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Particle Physcis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-modification of particles by the nuclear medium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en-US" altLang="zh-CN" sz="2000" b="1" i="0" u="none" strike="noStrike" kern="1200" cap="none" spc="0" normalizeH="0" baseline="3000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rd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Physics based Laser Compton Gamma Source  </a:t>
            </a:r>
          </a:p>
        </p:txBody>
      </p:sp>
      <p:grpSp>
        <p:nvGrpSpPr>
          <p:cNvPr id="44036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4403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4038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4039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sp>
        <p:nvSpPr>
          <p:cNvPr id="10" name="矩形 8"/>
          <p:cNvSpPr/>
          <p:nvPr/>
        </p:nvSpPr>
        <p:spPr>
          <a:xfrm>
            <a:off x="2143140" y="6596414"/>
            <a:ext cx="7000892" cy="261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[1] Daniel Watts, University of Edinburgh UK Nuclear Physics summer school Chester, September 2005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1"/>
          <p:cNvSpPr>
            <a:spLocks noGrp="1"/>
          </p:cNvSpPr>
          <p:nvPr>
            <p:ph type="title"/>
          </p:nvPr>
        </p:nvSpPr>
        <p:spPr>
          <a:xfrm>
            <a:off x="-32" y="941374"/>
            <a:ext cx="8229600" cy="506412"/>
          </a:xfrm>
          <a:ln/>
        </p:spPr>
        <p:txBody>
          <a:bodyPr wrap="square" lIns="91440" tIns="45720" rIns="91440" bIns="45720" anchor="ctr"/>
          <a:lstStyle/>
          <a:p>
            <a:pPr algn="l" eaLnBrk="1" hangingPunct="1"/>
            <a:r>
              <a:rPr lang="zh-CN" altLang="en-US" sz="2000" b="1" dirty="0">
                <a:solidFill>
                  <a:srgbClr val="FF0000"/>
                </a:solidFill>
              </a:rPr>
              <a:t>3.2 </a:t>
            </a:r>
            <a:r>
              <a:rPr lang="en-US" altLang="zh-CN" sz="2000" b="1" dirty="0">
                <a:solidFill>
                  <a:srgbClr val="FF0000"/>
                </a:solidFill>
              </a:rPr>
              <a:t>Nuclear Physics (under several hundred </a:t>
            </a:r>
            <a:r>
              <a:rPr lang="en-US" altLang="zh-CN" sz="2000" b="1" dirty="0" err="1">
                <a:solidFill>
                  <a:srgbClr val="FF0000"/>
                </a:solidFill>
              </a:rPr>
              <a:t>MeV</a:t>
            </a:r>
            <a:r>
              <a:rPr lang="en-US" altLang="zh-CN" sz="20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6082" name="图片 2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" y="2637496"/>
            <a:ext cx="2660015" cy="2233930"/>
          </a:xfrm>
          <a:ln/>
        </p:spPr>
      </p:pic>
      <p:grpSp>
        <p:nvGrpSpPr>
          <p:cNvPr id="46083" name="Group 23"/>
          <p:cNvGrpSpPr/>
          <p:nvPr/>
        </p:nvGrpSpPr>
        <p:grpSpPr>
          <a:xfrm>
            <a:off x="3175" y="-31750"/>
            <a:ext cx="9144000" cy="719138"/>
            <a:chOff x="0" y="0"/>
            <a:chExt cx="5760" cy="453"/>
          </a:xfrm>
        </p:grpSpPr>
        <p:sp>
          <p:nvSpPr>
            <p:cNvPr id="46084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6085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6086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sp>
        <p:nvSpPr>
          <p:cNvPr id="39941" name="矩形 7"/>
          <p:cNvSpPr/>
          <p:nvPr/>
        </p:nvSpPr>
        <p:spPr>
          <a:xfrm>
            <a:off x="155258" y="1332542"/>
            <a:ext cx="8001000" cy="13106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lvl="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</a:rPr>
              <a:t>Basic symmetry and properties of nuclei </a:t>
            </a: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A</a:t>
            </a:r>
            <a:r>
              <a:rPr lang="zh-CN" altLang="en-US" sz="1600" dirty="0">
                <a:latin typeface="Arial" panose="020B0604020202020204" pitchFamily="34" charset="0"/>
                <a:ea typeface="楷体_GB2312" pitchFamily="1" charset="-122"/>
              </a:rPr>
              <a:t> </a:t>
            </a:r>
            <a:r>
              <a:rPr lang="zh-CN" altLang="en-US" sz="1600" dirty="0">
                <a:latin typeface="Arial" panose="020B0604020202020204" pitchFamily="34" charset="0"/>
                <a:ea typeface="楷体_GB2312" pitchFamily="1" charset="-122"/>
                <a:sym typeface="Arial" panose="020B0604020202020204" pitchFamily="34" charset="0"/>
              </a:rPr>
              <a:t>≤ </a:t>
            </a: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2;</a:t>
            </a:r>
          </a:p>
          <a:p>
            <a:pPr marL="342900" lvl="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Photodisintegration involving low-energy few-body (A</a:t>
            </a:r>
            <a:r>
              <a:rPr lang="zh-CN" altLang="en-US" sz="1600" dirty="0">
                <a:latin typeface="Arial" panose="020B0604020202020204" pitchFamily="34" charset="0"/>
                <a:ea typeface="楷体_GB2312" pitchFamily="1" charset="-122"/>
                <a:sym typeface="Arial" panose="020B0604020202020204" pitchFamily="34" charset="0"/>
              </a:rPr>
              <a:t>≤ </a:t>
            </a: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4) nuclei</a:t>
            </a:r>
          </a:p>
          <a:p>
            <a:pPr marL="342900" lvl="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Photoreaction involving finite nuclei (mediate A, </a:t>
            </a:r>
            <a:r>
              <a:rPr lang="zh-CN" altLang="en-US" sz="1600" dirty="0">
                <a:latin typeface="Arial" panose="020B0604020202020204" pitchFamily="34" charset="0"/>
                <a:ea typeface="楷体_GB2312" pitchFamily="1" charset="-122"/>
              </a:rPr>
              <a:t>~</a:t>
            </a: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 13~15)</a:t>
            </a:r>
          </a:p>
          <a:p>
            <a:pPr marL="342900" lvl="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Multi-body (large A</a:t>
            </a:r>
            <a:r>
              <a:rPr lang="zh-CN" altLang="en-US" sz="1600" dirty="0">
                <a:latin typeface="Arial" panose="020B0604020202020204" pitchFamily="34" charset="0"/>
                <a:ea typeface="楷体_GB2312" pitchFamily="1" charset="-122"/>
              </a:rPr>
              <a:t>,~ 206</a:t>
            </a: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) nuclear systems research</a:t>
            </a:r>
          </a:p>
          <a:p>
            <a:pPr marL="342900" lvl="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PDR,GDR and nuclear cluster study</a:t>
            </a:r>
          </a:p>
        </p:txBody>
      </p:sp>
      <p:pic>
        <p:nvPicPr>
          <p:cNvPr id="56321" name="图片 4" descr="Screen Shot 2014-07-12 at 下午9.38.22.png"/>
          <p:cNvPicPr>
            <a:picLocks noChangeAspect="1"/>
          </p:cNvPicPr>
          <p:nvPr/>
        </p:nvPicPr>
        <p:blipFill>
          <a:blip r:embed="rId3"/>
          <a:srcRect b="25624"/>
          <a:stretch>
            <a:fillRect/>
          </a:stretch>
        </p:blipFill>
        <p:spPr>
          <a:xfrm>
            <a:off x="2624455" y="2637496"/>
            <a:ext cx="4237990" cy="3129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4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260" y="5766776"/>
            <a:ext cx="4088765" cy="991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85" y="5766776"/>
            <a:ext cx="4262755" cy="10198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445" y="3260431"/>
            <a:ext cx="2194560" cy="1939290"/>
          </a:xfrm>
          <a:prstGeom prst="rect">
            <a:avLst/>
          </a:prstGeom>
        </p:spPr>
      </p:pic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0" y="642918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en-US" altLang="zh-CN" sz="2000" b="1" i="0" u="none" strike="noStrike" kern="1200" cap="none" spc="0" normalizeH="0" baseline="3000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rd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Physics based Laser Compton Gamma Source  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2275" y="912201"/>
            <a:ext cx="2374900" cy="21596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419100" y="2165350"/>
            <a:ext cx="8229600" cy="1143000"/>
          </a:xfrm>
          <a:ln/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dirty="0"/>
              <a:t>Part 1</a:t>
            </a:r>
            <a:br>
              <a:rPr lang="en-US" altLang="zh-CN" dirty="0"/>
            </a:br>
            <a:r>
              <a:rPr lang="en-US" altLang="zh-CN" dirty="0"/>
              <a:t>LCS Gamma Sources at SINAP</a:t>
            </a:r>
            <a:r>
              <a:rPr lang="en-US" altLang="zh-CN" u="sng" dirty="0">
                <a:solidFill>
                  <a:srgbClr val="FF0000"/>
                </a:solidFill>
              </a:rPr>
              <a:t>        </a:t>
            </a:r>
            <a:endParaRPr lang="zh-CN" altLang="en-US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标题 1"/>
          <p:cNvSpPr>
            <a:spLocks noGrp="1"/>
          </p:cNvSpPr>
          <p:nvPr>
            <p:ph type="title"/>
          </p:nvPr>
        </p:nvSpPr>
        <p:spPr>
          <a:xfrm>
            <a:off x="-32" y="928670"/>
            <a:ext cx="8229600" cy="506412"/>
          </a:xfrm>
          <a:ln/>
        </p:spPr>
        <p:txBody>
          <a:bodyPr wrap="square" lIns="91440" tIns="45720" rIns="91440" bIns="45720" anchor="ctr"/>
          <a:lstStyle/>
          <a:p>
            <a:pPr algn="l" eaLnBrk="1" hangingPunct="1"/>
            <a:r>
              <a:rPr lang="en-US" altLang="zh-CN" sz="2000" b="1" dirty="0">
                <a:solidFill>
                  <a:srgbClr val="FF0000"/>
                </a:solidFill>
                <a:sym typeface="宋体" panose="02010600030101010101" pitchFamily="2" charset="-122"/>
              </a:rPr>
              <a:t>3.3 Nuclear Astrophysics</a:t>
            </a:r>
            <a:endParaRPr lang="zh-CN" altLang="en-US" dirty="0"/>
          </a:p>
        </p:txBody>
      </p:sp>
      <p:pic>
        <p:nvPicPr>
          <p:cNvPr id="47106" name="图片 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488" y="1500174"/>
            <a:ext cx="2997190" cy="1737033"/>
          </a:xfrm>
          <a:ln/>
        </p:spPr>
      </p:pic>
      <p:pic>
        <p:nvPicPr>
          <p:cNvPr id="47107" name="图片 -2147482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16" y="3214686"/>
            <a:ext cx="3035562" cy="15986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108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47109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7110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7111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422015" y="1428736"/>
            <a:ext cx="5721985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1400" dirty="0">
                <a:sym typeface="+mn-ea"/>
              </a:rPr>
              <a:t>T</a:t>
            </a:r>
            <a:r>
              <a:rPr lang="zh-CN" altLang="en-US" sz="1400" dirty="0">
                <a:sym typeface="+mn-ea"/>
              </a:rPr>
              <a:t>he </a:t>
            </a:r>
            <a:r>
              <a:rPr lang="zh-CN" altLang="en-US" sz="1400" dirty="0">
                <a:sym typeface="Symbol" panose="05050102010706020507" charset="0"/>
              </a:rPr>
              <a:t></a:t>
            </a:r>
            <a:r>
              <a:rPr lang="zh-CN" altLang="en-US" sz="1400" dirty="0">
                <a:sym typeface="+mn-ea"/>
              </a:rPr>
              <a:t> process scenario suffers from a strong </a:t>
            </a:r>
            <a:r>
              <a:rPr lang="zh-CN" altLang="en-US" sz="1400" dirty="0">
                <a:solidFill>
                  <a:srgbClr val="FF0000"/>
                </a:solidFill>
                <a:sym typeface="+mn-ea"/>
              </a:rPr>
              <a:t>underproduction</a:t>
            </a:r>
            <a:r>
              <a:rPr lang="zh-CN" altLang="en-US" sz="1400" dirty="0">
                <a:sym typeface="+mn-ea"/>
              </a:rPr>
              <a:t> of the most abundant p isotopes,</a:t>
            </a:r>
            <a:r>
              <a:rPr lang="zh-CN" altLang="en-US" sz="1400" dirty="0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 sz="1400" baseline="30000" dirty="0">
                <a:solidFill>
                  <a:srgbClr val="FF0000"/>
                </a:solidFill>
                <a:sym typeface="+mn-ea"/>
              </a:rPr>
              <a:t>92,94</a:t>
            </a:r>
            <a:r>
              <a:rPr lang="zh-CN" altLang="en-US" sz="1400" dirty="0">
                <a:solidFill>
                  <a:srgbClr val="FF0000"/>
                </a:solidFill>
                <a:sym typeface="+mn-ea"/>
              </a:rPr>
              <a:t>Mo </a:t>
            </a:r>
            <a:r>
              <a:rPr lang="zh-CN" altLang="en-US" sz="1400" dirty="0">
                <a:sym typeface="+mn-ea"/>
              </a:rPr>
              <a:t>and </a:t>
            </a:r>
            <a:r>
              <a:rPr lang="zh-CN" altLang="en-US" sz="1400" baseline="30000" dirty="0">
                <a:solidFill>
                  <a:srgbClr val="FF0000"/>
                </a:solidFill>
                <a:sym typeface="+mn-ea"/>
              </a:rPr>
              <a:t>96,98</a:t>
            </a:r>
            <a:r>
              <a:rPr lang="zh-CN" altLang="en-US" sz="1400" dirty="0">
                <a:solidFill>
                  <a:srgbClr val="FF0000"/>
                </a:solidFill>
                <a:sym typeface="+mn-ea"/>
              </a:rPr>
              <a:t>Ru</a:t>
            </a:r>
            <a:r>
              <a:rPr lang="zh-CN" altLang="en-US" sz="1400" dirty="0">
                <a:sym typeface="+mn-ea"/>
              </a:rPr>
              <a:t>, due to lack of seed nuclei with A &gt;90.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dirty="0">
                <a:sym typeface="+mn-ea"/>
              </a:rPr>
              <a:t>For these missing abundances, alternative processes and sites have been proposed</a:t>
            </a:r>
            <a:r>
              <a:rPr lang="en-US" altLang="zh-CN" sz="1400" dirty="0">
                <a:sym typeface="+mn-ea"/>
              </a:rPr>
              <a:t>, for example, </a:t>
            </a:r>
            <a:r>
              <a:rPr lang="en-US" altLang="zh-CN" sz="1400" b="1" dirty="0">
                <a:solidFill>
                  <a:srgbClr val="00B050"/>
                </a:solidFill>
                <a:sym typeface="Symbol" panose="05050102010706020507" charset="0"/>
              </a:rPr>
              <a:t></a:t>
            </a:r>
            <a:r>
              <a:rPr lang="en-US" altLang="zh-CN" sz="1400" b="1" dirty="0">
                <a:solidFill>
                  <a:srgbClr val="00B050"/>
                </a:solidFill>
                <a:sym typeface="+mn-ea"/>
              </a:rPr>
              <a:t>p </a:t>
            </a:r>
            <a:r>
              <a:rPr lang="en-US" altLang="zh-CN" sz="1400" b="1" dirty="0" err="1">
                <a:solidFill>
                  <a:srgbClr val="00B050"/>
                </a:solidFill>
                <a:sym typeface="+mn-ea"/>
              </a:rPr>
              <a:t>process,rp</a:t>
            </a:r>
            <a:r>
              <a:rPr lang="en-US" altLang="zh-CN" sz="1400" b="1" dirty="0">
                <a:solidFill>
                  <a:srgbClr val="00B050"/>
                </a:solidFill>
                <a:sym typeface="+mn-ea"/>
              </a:rPr>
              <a:t> process,</a:t>
            </a:r>
            <a:r>
              <a:rPr lang="en-US" altLang="zh-CN" sz="1400" b="1" dirty="0">
                <a:solidFill>
                  <a:srgbClr val="00B050"/>
                </a:solidFill>
                <a:sym typeface="Symbol" panose="05050102010706020507" charset="0"/>
              </a:rPr>
              <a:t></a:t>
            </a:r>
            <a:r>
              <a:rPr lang="en-US" altLang="zh-CN" sz="1400" b="1" dirty="0">
                <a:solidFill>
                  <a:srgbClr val="00B050"/>
                </a:solidFill>
                <a:sym typeface="+mn-ea"/>
              </a:rPr>
              <a:t> process...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1400" dirty="0">
                <a:sym typeface="+mn-ea"/>
              </a:rPr>
              <a:t>Using strong neutrino fluxes in the deepest ejected layers of a SNII (</a:t>
            </a:r>
            <a:r>
              <a:rPr lang="en-US" altLang="zh-CN" sz="1400" dirty="0">
                <a:sym typeface="Symbol" panose="05050102010706020507" charset="0"/>
              </a:rPr>
              <a:t></a:t>
            </a:r>
            <a:r>
              <a:rPr lang="en-US" altLang="zh-CN" sz="1400" dirty="0">
                <a:sym typeface="+mn-ea"/>
              </a:rPr>
              <a:t> p process).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1400" dirty="0">
                <a:sym typeface="+mn-ea"/>
              </a:rPr>
              <a:t>Rapid proton-captures in proton-rich, hot matter accreted on the surface of a neutron star (</a:t>
            </a:r>
            <a:r>
              <a:rPr lang="en-US" altLang="zh-CN" sz="1400" dirty="0" err="1">
                <a:sym typeface="+mn-ea"/>
              </a:rPr>
              <a:t>rp</a:t>
            </a:r>
            <a:r>
              <a:rPr lang="en-US" altLang="zh-CN" sz="1400" dirty="0">
                <a:sym typeface="+mn-ea"/>
              </a:rPr>
              <a:t> process).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1400" dirty="0">
                <a:sym typeface="+mn-ea"/>
              </a:rPr>
              <a:t>A few p nuclides may also be produced by neutrino-induced reactions during the </a:t>
            </a:r>
            <a:r>
              <a:rPr lang="en-US" altLang="zh-CN" sz="1400" dirty="0">
                <a:sym typeface="Symbol" panose="05050102010706020507" charset="0"/>
              </a:rPr>
              <a:t></a:t>
            </a:r>
            <a:r>
              <a:rPr lang="en-US" altLang="zh-CN" sz="1400" dirty="0">
                <a:sym typeface="+mn-ea"/>
              </a:rPr>
              <a:t> -process(</a:t>
            </a:r>
            <a:r>
              <a:rPr lang="en-US" altLang="zh-CN" sz="1400" dirty="0">
                <a:sym typeface="Symbol" panose="05050102010706020507" charset="0"/>
              </a:rPr>
              <a:t></a:t>
            </a:r>
            <a:r>
              <a:rPr lang="en-US" altLang="zh-CN" sz="1400" dirty="0">
                <a:sym typeface="+mn-ea"/>
              </a:rPr>
              <a:t> process).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1400" dirty="0">
                <a:sym typeface="+mn-ea"/>
              </a:rPr>
              <a:t>This </a:t>
            </a:r>
            <a:r>
              <a:rPr lang="en-US" altLang="zh-CN" sz="1400" dirty="0">
                <a:sym typeface="Symbol" panose="05050102010706020507" charset="0"/>
              </a:rPr>
              <a:t></a:t>
            </a:r>
            <a:r>
              <a:rPr lang="en-US" altLang="zh-CN" sz="1400" dirty="0">
                <a:sym typeface="+mn-ea"/>
              </a:rPr>
              <a:t> process was additionally introduced because the </a:t>
            </a:r>
            <a:r>
              <a:rPr lang="en-US" altLang="zh-CN" sz="1400" dirty="0">
                <a:sym typeface="Symbol" panose="05050102010706020507" charset="0"/>
              </a:rPr>
              <a:t></a:t>
            </a:r>
            <a:r>
              <a:rPr lang="en-US" altLang="zh-CN" sz="1400" dirty="0">
                <a:sym typeface="+mn-ea"/>
              </a:rPr>
              <a:t> process alone strongly </a:t>
            </a:r>
            <a:r>
              <a:rPr lang="en-US" altLang="zh-CN" sz="1400" dirty="0" err="1">
                <a:solidFill>
                  <a:srgbClr val="FF0000"/>
                </a:solidFill>
                <a:sym typeface="+mn-ea"/>
              </a:rPr>
              <a:t>underproduces</a:t>
            </a:r>
            <a:r>
              <a:rPr lang="en-US" altLang="zh-CN" sz="1400" dirty="0">
                <a:sym typeface="+mn-ea"/>
              </a:rPr>
              <a:t> the odd-odd isotopes </a:t>
            </a:r>
            <a:r>
              <a:rPr lang="en-US" altLang="zh-CN" sz="1400" baseline="30000" dirty="0">
                <a:solidFill>
                  <a:srgbClr val="FF0000"/>
                </a:solidFill>
                <a:sym typeface="+mn-ea"/>
              </a:rPr>
              <a:t>138</a:t>
            </a:r>
            <a:r>
              <a:rPr lang="en-US" altLang="zh-CN" sz="1400" dirty="0">
                <a:solidFill>
                  <a:srgbClr val="FF0000"/>
                </a:solidFill>
                <a:sym typeface="+mn-ea"/>
              </a:rPr>
              <a:t>La and </a:t>
            </a:r>
            <a:r>
              <a:rPr lang="en-US" altLang="zh-CN" sz="1400" baseline="30000" dirty="0">
                <a:solidFill>
                  <a:srgbClr val="FF0000"/>
                </a:solidFill>
                <a:sym typeface="+mn-ea"/>
              </a:rPr>
              <a:t>180m</a:t>
            </a:r>
            <a:r>
              <a:rPr lang="en-US" altLang="zh-CN" sz="1400" dirty="0">
                <a:solidFill>
                  <a:srgbClr val="FF0000"/>
                </a:solidFill>
                <a:sym typeface="+mn-ea"/>
              </a:rPr>
              <a:t>Ta.</a:t>
            </a:r>
          </a:p>
        </p:txBody>
      </p:sp>
      <p:pic>
        <p:nvPicPr>
          <p:cNvPr id="13313" name="内容占位符 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335" y="4827270"/>
            <a:ext cx="3173095" cy="2030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1" name="内容占位符 1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66" y="4859020"/>
            <a:ext cx="2321560" cy="1967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215074" y="5098333"/>
            <a:ext cx="290893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CN" sz="1200" dirty="0">
                <a:sym typeface="+mn-ea"/>
              </a:rPr>
              <a:t>While the reaction rate </a:t>
            </a:r>
            <a:r>
              <a:rPr lang="en-US" altLang="zh-CN" sz="1200" baseline="30000" dirty="0">
                <a:sym typeface="+mn-ea"/>
              </a:rPr>
              <a:t>A</a:t>
            </a:r>
            <a:r>
              <a:rPr lang="en-US" altLang="zh-CN" sz="1200" dirty="0">
                <a:sym typeface="+mn-ea"/>
              </a:rPr>
              <a:t>X(</a:t>
            </a:r>
            <a:r>
              <a:rPr lang="en-US" altLang="zh-CN" sz="1200" dirty="0">
                <a:sym typeface="Symbol" panose="05050102010706020507" charset="0"/>
              </a:rPr>
              <a:t>,</a:t>
            </a:r>
            <a:r>
              <a:rPr lang="en-US" altLang="zh-CN" sz="1200" dirty="0">
                <a:sym typeface="+mn-ea"/>
              </a:rPr>
              <a:t>n)</a:t>
            </a:r>
            <a:r>
              <a:rPr lang="en-US" altLang="zh-CN" sz="1200" baseline="30000" dirty="0">
                <a:sym typeface="+mn-ea"/>
              </a:rPr>
              <a:t>A-1</a:t>
            </a:r>
            <a:r>
              <a:rPr lang="en-US" altLang="zh-CN" sz="1200" dirty="0">
                <a:sym typeface="+mn-ea"/>
              </a:rPr>
              <a:t>X can be determined by </a:t>
            </a:r>
            <a:r>
              <a:rPr lang="en-US" altLang="zh-CN" sz="1200" dirty="0" err="1">
                <a:sym typeface="+mn-ea"/>
              </a:rPr>
              <a:t>bremsstrahlung</a:t>
            </a:r>
            <a:r>
              <a:rPr lang="en-US" altLang="zh-CN" sz="1200" dirty="0">
                <a:sym typeface="+mn-ea"/>
              </a:rPr>
              <a:t> , the reaction </a:t>
            </a:r>
            <a:r>
              <a:rPr lang="en-US" altLang="zh-CN" sz="1200" baseline="30000" dirty="0">
                <a:sym typeface="+mn-ea"/>
              </a:rPr>
              <a:t>A+1</a:t>
            </a:r>
            <a:r>
              <a:rPr lang="en-US" altLang="zh-CN" sz="1200" dirty="0">
                <a:sym typeface="+mn-ea"/>
              </a:rPr>
              <a:t>X(</a:t>
            </a:r>
            <a:r>
              <a:rPr lang="en-US" altLang="zh-CN" sz="1200" dirty="0">
                <a:sym typeface="Symbol" panose="05050102010706020507" charset="0"/>
              </a:rPr>
              <a:t>,</a:t>
            </a:r>
            <a:r>
              <a:rPr lang="en-US" altLang="zh-CN" sz="1200" dirty="0">
                <a:sym typeface="+mn-ea"/>
              </a:rPr>
              <a:t>n)</a:t>
            </a:r>
            <a:r>
              <a:rPr lang="en-US" altLang="zh-CN" sz="1200" baseline="30000" dirty="0">
                <a:sym typeface="+mn-ea"/>
              </a:rPr>
              <a:t>A</a:t>
            </a:r>
            <a:r>
              <a:rPr lang="en-US" altLang="zh-CN" sz="1200" dirty="0">
                <a:sym typeface="+mn-ea"/>
              </a:rPr>
              <a:t>X has to be measured via its inverse (n,</a:t>
            </a:r>
            <a:r>
              <a:rPr lang="en-US" altLang="zh-CN" sz="1200" dirty="0">
                <a:sym typeface="Symbol" panose="05050102010706020507" charset="0"/>
              </a:rPr>
              <a:t></a:t>
            </a:r>
            <a:r>
              <a:rPr lang="en-US" altLang="zh-CN" sz="1200" dirty="0">
                <a:sym typeface="+mn-ea"/>
              </a:rPr>
              <a:t>) rate.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912870" y="1142984"/>
            <a:ext cx="48964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For example,</a:t>
            </a:r>
            <a:r>
              <a:rPr lang="zh-Hans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p-nuclei and s-,r-,p-process...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42918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en-US" altLang="zh-CN" sz="2000" b="1" i="0" u="none" strike="noStrike" kern="1200" cap="none" spc="0" normalizeH="0" baseline="3000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rd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Physics based Laser Compton Gamma Source  </a:t>
            </a:r>
          </a:p>
        </p:txBody>
      </p:sp>
      <p:sp>
        <p:nvSpPr>
          <p:cNvPr id="16" name="文本框 2"/>
          <p:cNvSpPr txBox="1"/>
          <p:nvPr/>
        </p:nvSpPr>
        <p:spPr>
          <a:xfrm>
            <a:off x="6357950" y="6429396"/>
            <a:ext cx="2428892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100" dirty="0"/>
              <a:t>[1] Eur. Phys. J. A 27(2006)129-134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5"/>
          <p:cNvPicPr>
            <a:picLocks noGrp="1" noChangeAspect="1"/>
          </p:cNvPicPr>
          <p:nvPr>
            <p:ph idx="1"/>
          </p:nvPr>
        </p:nvPicPr>
        <p:blipFill>
          <a:blip r:embed="rId2"/>
          <a:srcRect l="5211" t="2567" b="53577"/>
          <a:stretch>
            <a:fillRect/>
          </a:stretch>
        </p:blipFill>
        <p:spPr>
          <a:xfrm>
            <a:off x="71406" y="1586866"/>
            <a:ext cx="4978400" cy="19850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154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4915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9156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915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000627" y="1183361"/>
            <a:ext cx="4069077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dirty="0"/>
              <a:t>Nuclear structure</a:t>
            </a:r>
          </a:p>
          <a:p>
            <a:pPr marL="285750" indent="-285750"/>
            <a:r>
              <a:rPr lang="zh-CN" altLang="en-US" sz="1400" dirty="0"/>
              <a:t>    •   Modes of excitation below the GDR</a:t>
            </a:r>
            <a:endParaRPr lang="zh-CN" altLang="en-US" sz="1200" dirty="0"/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dirty="0"/>
              <a:t>Impact on nucleosynthesis</a:t>
            </a:r>
          </a:p>
          <a:p>
            <a:r>
              <a:rPr lang="zh-CN" altLang="en-US" sz="1400" dirty="0"/>
              <a:t>    •   Gamow window for photo</a:t>
            </a:r>
            <a:r>
              <a:rPr lang="en-US" altLang="zh-CN" sz="1400" dirty="0"/>
              <a:t>n</a:t>
            </a:r>
            <a:r>
              <a:rPr lang="zh-CN" altLang="en-US" sz="1400" dirty="0"/>
              <a:t>–induced </a:t>
            </a:r>
            <a:r>
              <a:rPr lang="zh-Hans" altLang="en-US" sz="1400" dirty="0"/>
              <a:t>  </a:t>
            </a:r>
            <a:r>
              <a:rPr lang="zh-CN" altLang="en-US" sz="1400" dirty="0"/>
              <a:t>reactions in explosive stellar events</a:t>
            </a:r>
            <a:endParaRPr lang="zh-CN" altLang="en-US" sz="1200" dirty="0"/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dirty="0"/>
              <a:t>Understanding exotic nuclei</a:t>
            </a:r>
          </a:p>
          <a:p>
            <a:r>
              <a:rPr lang="zh-CN" altLang="en-US" sz="1400" dirty="0"/>
              <a:t>    •   E1 strength will be shifted to low</a:t>
            </a:r>
            <a:r>
              <a:rPr lang="en-US" altLang="zh-CN" sz="1400" dirty="0"/>
              <a:t>e</a:t>
            </a:r>
            <a:r>
              <a:rPr lang="zh-CN" altLang="en-US" sz="1400" dirty="0"/>
              <a:t>r energies </a:t>
            </a:r>
          </a:p>
          <a:p>
            <a:r>
              <a:rPr lang="zh-CN" altLang="en-US" sz="1400" dirty="0"/>
              <a:t>    in neutron rich system</a:t>
            </a:r>
          </a:p>
        </p:txBody>
      </p:sp>
      <p:pic>
        <p:nvPicPr>
          <p:cNvPr id="5" name="图片 25"/>
          <p:cNvPicPr>
            <a:picLocks noGrp="1" noChangeAspect="1"/>
          </p:cNvPicPr>
          <p:nvPr/>
        </p:nvPicPr>
        <p:blipFill>
          <a:blip r:embed="rId2"/>
          <a:srcRect l="9136" t="50794" r="3643" b="1292"/>
          <a:stretch>
            <a:fillRect/>
          </a:stretch>
        </p:blipFill>
        <p:spPr>
          <a:xfrm>
            <a:off x="134620" y="3793512"/>
            <a:ext cx="5868035" cy="2778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072066" y="3914788"/>
            <a:ext cx="3901754" cy="1371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Wingdings" panose="05000000000000000000" charset="0"/>
            </a:pPr>
            <a:r>
              <a:rPr lang="zh-CN" altLang="en-US" sz="1400" dirty="0"/>
              <a:t>Potential NRF applications：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dirty="0"/>
              <a:t>Detection of radioactive isotopes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dirty="0"/>
              <a:t>Nondestructive assay of plutonium and minor actinide in spent fuel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dirty="0"/>
              <a:t>Detecting clandestine material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dirty="0"/>
              <a:t>Nuclear waste imaging and assay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845863" y="6581001"/>
            <a:ext cx="529813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dirty="0">
                <a:sym typeface="+mn-ea"/>
              </a:rPr>
              <a:t>[1] </a:t>
            </a:r>
            <a:r>
              <a:rPr lang="zh-CN" altLang="en-US" sz="1200" dirty="0">
                <a:sym typeface="+mn-ea"/>
              </a:rPr>
              <a:t>NIMA 621 (2010) 695-700; Applied Physics Express 2 (2009) 036502 </a:t>
            </a:r>
            <a:endParaRPr lang="zh-CN" altLang="en-US" sz="1200" dirty="0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-32" y="1000108"/>
            <a:ext cx="8229600" cy="434975"/>
          </a:xfrm>
          <a:ln/>
        </p:spPr>
        <p:txBody>
          <a:bodyPr wrap="square" lIns="91440" tIns="45720" rIns="91440" bIns="45720" anchor="ctr"/>
          <a:lstStyle/>
          <a:p>
            <a:pPr algn="l" eaLnBrk="1" hangingPunct="1"/>
            <a:r>
              <a:rPr lang="en-US" altLang="zh-CN" sz="2000" b="1" dirty="0">
                <a:solidFill>
                  <a:srgbClr val="FF0000"/>
                </a:solidFill>
                <a:sym typeface="宋体" panose="02010600030101010101" pitchFamily="2" charset="-122"/>
              </a:rPr>
              <a:t>3.4 Nuclear Photonics</a:t>
            </a:r>
            <a:endParaRPr lang="zh-CN" altLang="en-US" dirty="0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642918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en-US" altLang="zh-CN" sz="2000" b="1" i="0" u="none" strike="noStrike" kern="1200" cap="none" spc="0" normalizeH="0" baseline="3000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rd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Physics based Laser Compton Gamma Source 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6"/>
          <p:cNvPicPr>
            <a:picLocks noChangeAspect="1"/>
          </p:cNvPicPr>
          <p:nvPr/>
        </p:nvPicPr>
        <p:blipFill>
          <a:blip r:embed="rId2"/>
          <a:srcRect b="7799"/>
          <a:stretch>
            <a:fillRect/>
          </a:stretch>
        </p:blipFill>
        <p:spPr>
          <a:xfrm>
            <a:off x="14605" y="3001983"/>
            <a:ext cx="4487545" cy="3284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7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95" y="2911813"/>
            <a:ext cx="4413250" cy="3290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0" y="6596414"/>
            <a:ext cx="9144000" cy="261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[1] H. Ohkuma</a:t>
            </a:r>
            <a:r>
              <a:rPr kumimoji="0" lang="zh-CN" altLang="en-US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Construction Experience of LEPS and LEPS2 and X-ray Compton Scattering at SPring-8,LCS@Saskatoon 2014.11, ppt report</a:t>
            </a:r>
            <a:endParaRPr kumimoji="0" lang="zh-CN" altLang="en-US" sz="11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0181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5018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50183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0184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4 Nuclear Physics and Related Research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605" y="1142984"/>
            <a:ext cx="9032240" cy="1828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/>
              <a:t>Spring-8</a:t>
            </a:r>
            <a:r>
              <a:rPr lang="zh-CN" altLang="en-US" sz="1600" dirty="0"/>
              <a:t>：</a:t>
            </a:r>
          </a:p>
          <a:p>
            <a:r>
              <a:rPr lang="zh-CN" altLang="en-US" sz="1600" dirty="0"/>
              <a:t>     </a:t>
            </a:r>
            <a:r>
              <a:rPr lang="en-US" altLang="zh-CN" sz="1600" dirty="0"/>
              <a:t>BCS using laser (infrared to ultra-violet) established with successful results, but extension of the maximum photon energy of γ-ray opens new fields of the photo</a:t>
            </a:r>
            <a:r>
              <a:rPr lang="en-US" altLang="zh-Hans" sz="1600" dirty="0"/>
              <a:t>n</a:t>
            </a:r>
            <a:r>
              <a:rPr lang="en-US" altLang="zh-CN" sz="1600" dirty="0"/>
              <a:t> production experiments of nuclear and particle physics</a:t>
            </a:r>
          </a:p>
          <a:p>
            <a:r>
              <a:rPr lang="en-US" altLang="zh-CN" sz="1600" dirty="0">
                <a:sym typeface="+mn-ea"/>
              </a:rPr>
              <a:t>     P</a:t>
            </a:r>
            <a:r>
              <a:rPr lang="zh-CN" altLang="en-US" sz="1600" dirty="0">
                <a:sym typeface="+mn-ea"/>
              </a:rPr>
              <a:t>roposed BCS using X-ray undulator radiation and Bragg reflection of single crystal to produce quasi-monochromatic GeV γ-ray</a:t>
            </a:r>
            <a:r>
              <a:rPr lang="en-US" altLang="zh-CN" sz="1600" dirty="0">
                <a:sym typeface="+mn-ea"/>
              </a:rPr>
              <a:t>.</a:t>
            </a:r>
          </a:p>
          <a:p>
            <a:endParaRPr lang="en-US" altLang="zh-CN" dirty="0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714356"/>
            <a:ext cx="914400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lvl="0" rtl="0">
              <a:defRPr/>
            </a:pPr>
            <a:r>
              <a:rPr lang="en-US" altLang="zh-CN" sz="2000" b="1" noProof="1">
                <a:cs typeface="+mn-cs"/>
              </a:rPr>
              <a:t>4</a:t>
            </a:r>
            <a:r>
              <a:rPr lang="en-US" altLang="zh-CN" sz="2000" b="1" baseline="30000" noProof="1">
                <a:cs typeface="+mn-cs"/>
              </a:rPr>
              <a:t>th</a:t>
            </a:r>
            <a:r>
              <a:rPr lang="en-US" altLang="zh-CN" sz="2000" b="1" noProof="1">
                <a:cs typeface="+mn-cs"/>
              </a:rPr>
              <a:t>: New Gamma Source based on the Hard X-Ray 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3"/>
          <p:cNvGrpSpPr/>
          <p:nvPr/>
        </p:nvGrpSpPr>
        <p:grpSpPr>
          <a:xfrm>
            <a:off x="0" y="-24"/>
            <a:ext cx="9144000" cy="719138"/>
            <a:chOff x="0" y="0"/>
            <a:chExt cx="5760" cy="453"/>
          </a:xfrm>
        </p:grpSpPr>
        <p:sp>
          <p:nvSpPr>
            <p:cNvPr id="52226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52227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2228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5  Summary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-12700" y="751344"/>
            <a:ext cx="9220200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/>
              <a:t>Compton sources, photon sources based on Compton scattering, have been developed in the world to realize high-flux/high-brightness X-ray/gamma-ray sources and exploit applications with energy-tunable and narrow-bandwidth photon beams from these sources. 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/>
              <a:t>Recent progress of electron accelerator and laser technologies will open a new era in Compton sources. An electron beam of small emittance and high-average current contributes to improving spectral brightness of Compton scattered photons. Flux of generating photons is also increased by a high-power laser together with apparatus such as laser enhancement cavity.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9512" y="3789040"/>
            <a:ext cx="8864600" cy="58477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A new opportunity for a high energy, </a:t>
            </a:r>
            <a:r>
              <a:rPr lang="en-US" altLang="zh-Hans" sz="1600" b="1" dirty="0">
                <a:solidFill>
                  <a:srgbClr val="FF0000"/>
                </a:solidFill>
              </a:rPr>
              <a:t>h</a:t>
            </a:r>
            <a:r>
              <a:rPr lang="en-US" altLang="zh-CN" sz="1600" b="1" dirty="0">
                <a:solidFill>
                  <a:srgbClr val="FF0000"/>
                </a:solidFill>
              </a:rPr>
              <a:t>igh flux and short pulse gamma source production, and new physics chance used High energy Electron and X-Ray based HXFEL facility!  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3671010"/>
              </p:ext>
            </p:extLst>
          </p:nvPr>
        </p:nvGraphicFramePr>
        <p:xfrm>
          <a:off x="212090" y="4766523"/>
          <a:ext cx="8787130" cy="1614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0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44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28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83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FF0000"/>
                          </a:solidFill>
                        </a:rPr>
                        <a:t>Electron Facility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FF0000"/>
                          </a:solidFill>
                        </a:rPr>
                        <a:t>@SINAP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FF0000"/>
                          </a:solidFill>
                        </a:rPr>
                        <a:t>Laser be used</a:t>
                      </a:r>
                    </a:p>
                    <a:p>
                      <a:pPr algn="ctr">
                        <a:buNone/>
                      </a:pPr>
                      <a:endParaRPr lang="en-US" altLang="zh-CN" sz="14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FF0000"/>
                          </a:solidFill>
                        </a:rPr>
                        <a:t>Gamma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FF0000"/>
                          </a:solidFill>
                        </a:rPr>
                        <a:t>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FF0000"/>
                          </a:solidFill>
                        </a:rPr>
                        <a:t>LCS 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SSRF</a:t>
                      </a:r>
                      <a:r>
                        <a:rPr lang="zh-CN" altLang="en-US" sz="1000"/>
                        <a:t>，</a:t>
                      </a:r>
                      <a:r>
                        <a:rPr lang="en-US" altLang="zh-CN" sz="1000"/>
                        <a:t>3.5GeV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CO</a:t>
                      </a:r>
                      <a:r>
                        <a:rPr lang="en-US" altLang="zh-CN" sz="1000" baseline="-25000"/>
                        <a:t>2</a:t>
                      </a:r>
                      <a:r>
                        <a:rPr lang="en-US" altLang="zh-CN" sz="1000"/>
                        <a:t>, 10.64um</a:t>
                      </a:r>
                      <a:r>
                        <a:rPr lang="zh-CN" altLang="en-US" sz="1000"/>
                        <a:t>，</a:t>
                      </a:r>
                      <a:r>
                        <a:rPr lang="en-US" altLang="zh-CN" sz="1000"/>
                        <a:t>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0.4-20MeV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Nuclear Physics and Astrophysics, Medicine Application...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In construction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SXFEL</a:t>
                      </a:r>
                      <a:r>
                        <a:rPr lang="zh-CN" altLang="en-US" sz="1000"/>
                        <a:t>， </a:t>
                      </a:r>
                      <a:r>
                        <a:rPr lang="en-US" altLang="zh-CN" sz="1000"/>
                        <a:t>0.85-1.6GeV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100TW</a:t>
                      </a:r>
                      <a:r>
                        <a:rPr lang="zh-CN" altLang="en-US" sz="1000"/>
                        <a:t>， </a:t>
                      </a:r>
                      <a:r>
                        <a:rPr lang="en-US" altLang="zh-CN" sz="1000"/>
                        <a:t>800nm</a:t>
                      </a:r>
                      <a:r>
                        <a:rPr lang="zh-CN" altLang="en-US" sz="1000"/>
                        <a:t>，</a:t>
                      </a:r>
                      <a:r>
                        <a:rPr lang="en-US" altLang="zh-CN" sz="1000"/>
                        <a:t>~50fs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3.7-38.9MeV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ym typeface="+mn-ea"/>
                        </a:rPr>
                        <a:t>Nuclear Physics and Astrophysics,Position production, Application...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HXFEL</a:t>
                      </a:r>
                      <a:r>
                        <a:rPr lang="zh-CN" altLang="en-US" sz="1000"/>
                        <a:t>， </a:t>
                      </a:r>
                      <a:r>
                        <a:rPr lang="en-US" altLang="zh-CN" sz="1000"/>
                        <a:t>8GeV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Optical laser &amp; FEL X-Ray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100-8000MeV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Particle Physics, Nuclear physics and Astrophysics...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/>
                        <a:t>Proposal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标题 1"/>
          <p:cNvSpPr>
            <a:spLocks noGrp="1"/>
          </p:cNvSpPr>
          <p:nvPr>
            <p:ph type="title"/>
          </p:nvPr>
        </p:nvSpPr>
        <p:spPr>
          <a:xfrm>
            <a:off x="428308" y="2229718"/>
            <a:ext cx="8270875" cy="2711450"/>
          </a:xfrm>
          <a:ln/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dirty="0"/>
              <a:t>Thank</a:t>
            </a:r>
            <a:r>
              <a:rPr lang="zh-Hans" altLang="en-US" dirty="0"/>
              <a:t> </a:t>
            </a:r>
            <a:r>
              <a:rPr lang="en-US" altLang="zh-Hans" dirty="0"/>
              <a:t>you</a:t>
            </a:r>
            <a:r>
              <a:rPr lang="en-US" altLang="zh-CN" dirty="0"/>
              <a:t> for your attention</a:t>
            </a:r>
            <a:r>
              <a:rPr lang="en-US" altLang="zh-Hans" dirty="0"/>
              <a:t>!</a:t>
            </a:r>
            <a:br>
              <a:rPr lang="en-US" altLang="zh-CN" dirty="0"/>
            </a:br>
            <a:br>
              <a:rPr lang="en-US" altLang="zh-CN" dirty="0"/>
            </a:br>
            <a:endParaRPr lang="en-US" altLang="zh-CN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Oval 3">
            <a:hlinkClick r:id="" action="ppaction://noaction">
              <a:snd r:embed="rId4" name="bomb.wav"/>
            </a:hlinkClick>
          </p:cNvPr>
          <p:cNvSpPr/>
          <p:nvPr/>
        </p:nvSpPr>
        <p:spPr>
          <a:xfrm>
            <a:off x="3581400" y="3581400"/>
            <a:ext cx="381000" cy="381000"/>
          </a:xfrm>
          <a:prstGeom prst="ellipse">
            <a:avLst/>
          </a:prstGeom>
          <a:solidFill>
            <a:srgbClr val="99CC00"/>
          </a:solidFill>
          <a:ln w="22225" cap="flat" cmpd="sng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inden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66244" name="Freeform 4"/>
          <p:cNvSpPr/>
          <p:nvPr/>
        </p:nvSpPr>
        <p:spPr>
          <a:xfrm>
            <a:off x="3733800" y="3733800"/>
            <a:ext cx="5257800" cy="2971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3198" h="1757">
                <a:moveTo>
                  <a:pt x="0" y="0"/>
                </a:moveTo>
                <a:cubicBezTo>
                  <a:pt x="81" y="172"/>
                  <a:pt x="161" y="345"/>
                  <a:pt x="298" y="420"/>
                </a:cubicBezTo>
                <a:cubicBezTo>
                  <a:pt x="435" y="495"/>
                  <a:pt x="734" y="444"/>
                  <a:pt x="822" y="448"/>
                </a:cubicBezTo>
                <a:cubicBezTo>
                  <a:pt x="910" y="452"/>
                  <a:pt x="739" y="445"/>
                  <a:pt x="824" y="444"/>
                </a:cubicBezTo>
                <a:cubicBezTo>
                  <a:pt x="909" y="443"/>
                  <a:pt x="1201" y="364"/>
                  <a:pt x="1331" y="441"/>
                </a:cubicBezTo>
                <a:cubicBezTo>
                  <a:pt x="1461" y="518"/>
                  <a:pt x="1518" y="765"/>
                  <a:pt x="1605" y="906"/>
                </a:cubicBezTo>
                <a:cubicBezTo>
                  <a:pt x="1692" y="1047"/>
                  <a:pt x="1724" y="1221"/>
                  <a:pt x="1854" y="1287"/>
                </a:cubicBezTo>
                <a:cubicBezTo>
                  <a:pt x="1984" y="1353"/>
                  <a:pt x="2205" y="1298"/>
                  <a:pt x="2384" y="1301"/>
                </a:cubicBezTo>
                <a:cubicBezTo>
                  <a:pt x="2563" y="1304"/>
                  <a:pt x="2791" y="1232"/>
                  <a:pt x="2927" y="1308"/>
                </a:cubicBezTo>
                <a:cubicBezTo>
                  <a:pt x="3063" y="1384"/>
                  <a:pt x="3142" y="1664"/>
                  <a:pt x="3198" y="1757"/>
                </a:cubicBezTo>
              </a:path>
            </a:pathLst>
          </a:custGeom>
          <a:solidFill>
            <a:srgbClr val="FF0000"/>
          </a:solidFill>
          <a:ln w="34925" cap="flat" cmpd="sng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245" name="Freeform 5"/>
          <p:cNvSpPr/>
          <p:nvPr/>
        </p:nvSpPr>
        <p:spPr>
          <a:xfrm rot="720000">
            <a:off x="3810000" y="3048000"/>
            <a:ext cx="1493838" cy="1144588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246" name="AutoShape 6"/>
          <p:cNvSpPr/>
          <p:nvPr/>
        </p:nvSpPr>
        <p:spPr>
          <a:xfrm>
            <a:off x="2971800" y="2971800"/>
            <a:ext cx="1828800" cy="1524000"/>
          </a:xfrm>
          <a:prstGeom prst="irregularSeal2">
            <a:avLst/>
          </a:prstGeom>
          <a:solidFill>
            <a:srgbClr val="FFFF00"/>
          </a:solidFill>
          <a:ln w="349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indent="0" algn="ctr"/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Bang!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288925" y="1412875"/>
            <a:ext cx="4859338" cy="3551238"/>
            <a:chOff x="0" y="1193"/>
            <a:chExt cx="3061" cy="2237"/>
          </a:xfrm>
        </p:grpSpPr>
        <p:sp>
          <p:nvSpPr>
            <p:cNvPr id="6150" name="Text Box 8"/>
            <p:cNvSpPr txBox="1"/>
            <p:nvPr/>
          </p:nvSpPr>
          <p:spPr>
            <a:xfrm>
              <a:off x="158" y="1193"/>
              <a:ext cx="1797" cy="2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2000" i="1" dirty="0">
                  <a:latin typeface="Calibri" panose="020F0502020204030204" pitchFamily="34" charset="0"/>
                  <a:ea typeface="MS PGothic" panose="020B0600070205080204" pitchFamily="34" charset="-128"/>
                </a:rPr>
                <a:t>Laser</a:t>
              </a:r>
              <a:r>
                <a:rPr lang="en-US" altLang="ja-JP" sz="2000" i="1" dirty="0">
                  <a:latin typeface="Calibri" panose="020F0502020204030204" pitchFamily="34" charset="0"/>
                  <a:ea typeface="MS PGothic" panose="020B0600070205080204" pitchFamily="34" charset="-128"/>
                </a:rPr>
                <a:t>-Compton scattering</a:t>
              </a:r>
            </a:p>
          </p:txBody>
        </p:sp>
        <p:grpSp>
          <p:nvGrpSpPr>
            <p:cNvPr id="6151" name="Group 9"/>
            <p:cNvGrpSpPr/>
            <p:nvPr/>
          </p:nvGrpSpPr>
          <p:grpSpPr>
            <a:xfrm>
              <a:off x="0" y="1434"/>
              <a:ext cx="3061" cy="1996"/>
              <a:chOff x="-243" y="1200"/>
              <a:chExt cx="3456" cy="2346"/>
            </a:xfrm>
          </p:grpSpPr>
          <p:pic>
            <p:nvPicPr>
              <p:cNvPr id="6152" name="Picture 10" descr="lcs-scat"/>
              <p:cNvPicPr>
                <a:picLocks noChangeAspect="1"/>
              </p:cNvPicPr>
              <p:nvPr/>
            </p:nvPicPr>
            <p:blipFill>
              <a:blip r:embed="rId5"/>
              <a:srcRect l="6667"/>
              <a:stretch>
                <a:fillRect/>
              </a:stretch>
            </p:blipFill>
            <p:spPr>
              <a:xfrm>
                <a:off x="96" y="1200"/>
                <a:ext cx="2496" cy="22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3" name="Text Box 11"/>
              <p:cNvSpPr txBox="1"/>
              <p:nvPr/>
            </p:nvSpPr>
            <p:spPr>
              <a:xfrm>
                <a:off x="-243" y="2953"/>
                <a:ext cx="1348" cy="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lvl="0" indent="0"/>
                <a:r>
                  <a:rPr lang="en-US" altLang="ja-JP" sz="1600" i="1" dirty="0">
                    <a:solidFill>
                      <a:srgbClr val="FF000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Incident electrons </a:t>
                </a:r>
                <a:r>
                  <a:rPr lang="en-US" altLang="ja-JP" sz="1600" i="1" dirty="0">
                    <a:solidFill>
                      <a:srgbClr val="FF7C8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E</a:t>
                </a:r>
                <a:r>
                  <a:rPr lang="en-US" altLang="ja-JP" sz="1600" i="1" baseline="-25000" dirty="0">
                    <a:solidFill>
                      <a:srgbClr val="FF7C8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e</a:t>
                </a:r>
                <a:endParaRPr lang="en-US" altLang="ja-JP" sz="1600" i="1" dirty="0">
                  <a:solidFill>
                    <a:srgbClr val="FF0000"/>
                  </a:solidFill>
                  <a:latin typeface="Calibri" panose="020F050202020403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6154" name="Text Box 13"/>
              <p:cNvSpPr txBox="1"/>
              <p:nvPr/>
            </p:nvSpPr>
            <p:spPr>
              <a:xfrm rot="-600000">
                <a:off x="1226" y="2421"/>
                <a:ext cx="1247" cy="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lvl="0" indent="0"/>
                <a:r>
                  <a:rPr lang="en-US" altLang="ja-JP" sz="1600" i="1" dirty="0">
                    <a:solidFill>
                      <a:srgbClr val="00FF0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Scattered electrons</a:t>
                </a:r>
              </a:p>
            </p:txBody>
          </p:sp>
          <p:sp>
            <p:nvSpPr>
              <p:cNvPr id="6155" name="Text Box 14"/>
              <p:cNvSpPr txBox="1"/>
              <p:nvPr/>
            </p:nvSpPr>
            <p:spPr>
              <a:xfrm rot="900000">
                <a:off x="1110" y="3113"/>
                <a:ext cx="1247" cy="4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 indent="0"/>
                <a:r>
                  <a:rPr lang="en-US" altLang="ja-JP" sz="1600" dirty="0">
                    <a:solidFill>
                      <a:srgbClr val="00FF0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Scattered photons</a:t>
                </a:r>
              </a:p>
              <a:p>
                <a:pPr lvl="0" indent="0"/>
                <a:r>
                  <a:rPr lang="en-US" altLang="ja-JP" sz="1600" dirty="0">
                    <a:solidFill>
                      <a:srgbClr val="00FF0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           </a:t>
                </a:r>
                <a:r>
                  <a:rPr lang="en-US" altLang="ja-JP" sz="1600" i="1" dirty="0">
                    <a:solidFill>
                      <a:srgbClr val="00FF0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E</a:t>
                </a:r>
                <a:r>
                  <a:rPr lang="en-US" altLang="ja-JP" sz="1600" i="1" baseline="-25000" dirty="0">
                    <a:solidFill>
                      <a:srgbClr val="00FF00"/>
                    </a:solidFill>
                    <a:latin typeface="Symbol" panose="05050102010706020507" pitchFamily="18" charset="2"/>
                    <a:ea typeface="MS PGothic" panose="020B0600070205080204" pitchFamily="34" charset="-128"/>
                  </a:rPr>
                  <a:t>g</a:t>
                </a:r>
                <a:endParaRPr lang="en-US" altLang="ja-JP" sz="1600" baseline="-25000" dirty="0">
                  <a:solidFill>
                    <a:srgbClr val="00FF00"/>
                  </a:solidFill>
                  <a:latin typeface="Symbol" panose="05050102010706020507" pitchFamily="18" charset="2"/>
                  <a:ea typeface="MS PGothic" panose="020B0600070205080204" pitchFamily="34" charset="-128"/>
                </a:endParaRPr>
              </a:p>
            </p:txBody>
          </p:sp>
          <p:sp>
            <p:nvSpPr>
              <p:cNvPr id="6156" name="Freeform 15"/>
              <p:cNvSpPr>
                <a:spLocks noChangeAspect="1"/>
              </p:cNvSpPr>
              <p:nvPr/>
            </p:nvSpPr>
            <p:spPr>
              <a:xfrm rot="1800000">
                <a:off x="2016" y="2928"/>
                <a:ext cx="107" cy="2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40" h="624">
                    <a:moveTo>
                      <a:pt x="0" y="0"/>
                    </a:moveTo>
                    <a:cubicBezTo>
                      <a:pt x="76" y="92"/>
                      <a:pt x="152" y="184"/>
                      <a:pt x="192" y="288"/>
                    </a:cubicBezTo>
                    <a:cubicBezTo>
                      <a:pt x="232" y="392"/>
                      <a:pt x="236" y="508"/>
                      <a:pt x="240" y="624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7" name="Text Box 16"/>
              <p:cNvSpPr txBox="1"/>
              <p:nvPr/>
            </p:nvSpPr>
            <p:spPr>
              <a:xfrm>
                <a:off x="2064" y="2928"/>
                <a:ext cx="217" cy="2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lvl="0" indent="0"/>
                <a:r>
                  <a:rPr lang="en-US" altLang="ja-JP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q</a:t>
                </a:r>
              </a:p>
            </p:txBody>
          </p:sp>
          <p:grpSp>
            <p:nvGrpSpPr>
              <p:cNvPr id="6158" name="Group 17"/>
              <p:cNvGrpSpPr/>
              <p:nvPr/>
            </p:nvGrpSpPr>
            <p:grpSpPr>
              <a:xfrm>
                <a:off x="228" y="2808"/>
                <a:ext cx="639" cy="154"/>
                <a:chOff x="48" y="2899"/>
                <a:chExt cx="639" cy="154"/>
              </a:xfrm>
            </p:grpSpPr>
            <p:sp>
              <p:nvSpPr>
                <p:cNvPr id="6159" name="Line 18"/>
                <p:cNvSpPr/>
                <p:nvPr/>
              </p:nvSpPr>
              <p:spPr>
                <a:xfrm>
                  <a:off x="48" y="2976"/>
                  <a:ext cx="639" cy="0"/>
                </a:xfrm>
                <a:prstGeom prst="line">
                  <a:avLst/>
                </a:prstGeom>
                <a:ln w="508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sp>
            <p:sp>
              <p:nvSpPr>
                <p:cNvPr id="6160" name="Oval 19"/>
                <p:cNvSpPr>
                  <a:spLocks noChangeAspect="1"/>
                </p:cNvSpPr>
                <p:nvPr/>
              </p:nvSpPr>
              <p:spPr>
                <a:xfrm>
                  <a:off x="144" y="2899"/>
                  <a:ext cx="154" cy="1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>
                        <a:alpha val="100000"/>
                      </a:srgbClr>
                    </a:gs>
                    <a:gs pos="25000">
                      <a:srgbClr val="21D6E0">
                        <a:alpha val="100000"/>
                      </a:srgbClr>
                    </a:gs>
                    <a:gs pos="75000">
                      <a:srgbClr val="0087E6">
                        <a:alpha val="100000"/>
                      </a:srgbClr>
                    </a:gs>
                    <a:gs pos="100000">
                      <a:srgbClr val="005CBF">
                        <a:alpha val="100000"/>
                      </a:srgbClr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indent="0"/>
                  <a:endParaRPr lang="zh-CN" altLang="en-US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6161" name="Group 20"/>
              <p:cNvGrpSpPr/>
              <p:nvPr/>
            </p:nvGrpSpPr>
            <p:grpSpPr>
              <a:xfrm rot="-600000">
                <a:off x="1329" y="2670"/>
                <a:ext cx="639" cy="154"/>
                <a:chOff x="48" y="2899"/>
                <a:chExt cx="639" cy="154"/>
              </a:xfrm>
            </p:grpSpPr>
            <p:sp>
              <p:nvSpPr>
                <p:cNvPr id="6162" name="Line 21"/>
                <p:cNvSpPr/>
                <p:nvPr/>
              </p:nvSpPr>
              <p:spPr>
                <a:xfrm>
                  <a:off x="48" y="2976"/>
                  <a:ext cx="639" cy="0"/>
                </a:xfrm>
                <a:prstGeom prst="line">
                  <a:avLst/>
                </a:prstGeom>
                <a:ln w="508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sp>
            <p:sp>
              <p:nvSpPr>
                <p:cNvPr id="6163" name="Oval 22"/>
                <p:cNvSpPr>
                  <a:spLocks noChangeAspect="1"/>
                </p:cNvSpPr>
                <p:nvPr/>
              </p:nvSpPr>
              <p:spPr>
                <a:xfrm>
                  <a:off x="144" y="2899"/>
                  <a:ext cx="154" cy="1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>
                        <a:alpha val="100000"/>
                      </a:srgbClr>
                    </a:gs>
                    <a:gs pos="25000">
                      <a:srgbClr val="21D6E0">
                        <a:alpha val="100000"/>
                      </a:srgbClr>
                    </a:gs>
                    <a:gs pos="75000">
                      <a:srgbClr val="0087E6">
                        <a:alpha val="100000"/>
                      </a:srgbClr>
                    </a:gs>
                    <a:gs pos="100000">
                      <a:srgbClr val="005CBF">
                        <a:alpha val="100000"/>
                      </a:srgbClr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indent="0"/>
                  <a:endParaRPr lang="zh-CN" altLang="en-US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6164" name="Text Box 12"/>
              <p:cNvSpPr txBox="1"/>
              <p:nvPr/>
            </p:nvSpPr>
            <p:spPr>
              <a:xfrm>
                <a:off x="2349" y="2741"/>
                <a:ext cx="864" cy="4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 indent="0"/>
                <a:r>
                  <a:rPr lang="en-US" altLang="ja-JP" sz="1600" i="1" dirty="0">
                    <a:solidFill>
                      <a:srgbClr val="FF7C8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Incident </a:t>
                </a:r>
              </a:p>
              <a:p>
                <a:pPr lvl="0" indent="0"/>
                <a:r>
                  <a:rPr lang="en-US" altLang="ja-JP" sz="1600" i="1" dirty="0">
                    <a:solidFill>
                      <a:srgbClr val="FF7C8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 Photons E</a:t>
                </a:r>
                <a:r>
                  <a:rPr lang="en-US" altLang="ja-JP" sz="1600" i="1" baseline="-25000" dirty="0">
                    <a:solidFill>
                      <a:srgbClr val="FF7C8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l</a:t>
                </a:r>
              </a:p>
            </p:txBody>
          </p:sp>
        </p:grpSp>
      </p:grpSp>
      <p:pic>
        <p:nvPicPr>
          <p:cNvPr id="6165" name="Picture 5" descr="康普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038" y="1328738"/>
            <a:ext cx="2043112" cy="247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66" name="TextBox 34"/>
          <p:cNvSpPr txBox="1"/>
          <p:nvPr/>
        </p:nvSpPr>
        <p:spPr>
          <a:xfrm>
            <a:off x="6469063" y="3798888"/>
            <a:ext cx="2822575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 algn="ctr"/>
            <a:r>
              <a:rPr lang="en-US" altLang="zh-CN" sz="2000" dirty="0">
                <a:latin typeface="Arial" panose="020B0604020202020204" pitchFamily="34" charset="0"/>
                <a:ea typeface="楷体_GB2312" pitchFamily="1" charset="-122"/>
              </a:rPr>
              <a:t>A. H. Compton</a:t>
            </a:r>
          </a:p>
          <a:p>
            <a:pPr lvl="0" indent="0" algn="ctr"/>
            <a:r>
              <a:rPr lang="zh-CN" altLang="en-US" sz="2000" dirty="0">
                <a:latin typeface="Arial" panose="020B0604020202020204" pitchFamily="34" charset="0"/>
                <a:ea typeface="楷体_GB2312" pitchFamily="1" charset="-122"/>
              </a:rPr>
              <a:t>（</a:t>
            </a:r>
            <a:r>
              <a:rPr lang="en-US" altLang="zh-CN" sz="2000" dirty="0">
                <a:latin typeface="Arial" panose="020B0604020202020204" pitchFamily="34" charset="0"/>
                <a:ea typeface="楷体_GB2312" pitchFamily="1" charset="-122"/>
              </a:rPr>
              <a:t>1892-1962</a:t>
            </a:r>
            <a:r>
              <a:rPr lang="zh-CN" altLang="en-US" sz="2000" dirty="0">
                <a:latin typeface="Arial" panose="020B0604020202020204" pitchFamily="34" charset="0"/>
                <a:ea typeface="楷体_GB2312" pitchFamily="1" charset="-122"/>
              </a:rPr>
              <a:t>）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6167" name="Object 2"/>
          <p:cNvGraphicFramePr>
            <a:graphicFrameLocks/>
          </p:cNvGraphicFramePr>
          <p:nvPr/>
        </p:nvGraphicFramePr>
        <p:xfrm>
          <a:off x="1042988" y="5456238"/>
          <a:ext cx="5284787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7" imgW="2324100" imgH="698500" progId="">
                  <p:embed/>
                </p:oleObj>
              </mc:Choice>
              <mc:Fallback>
                <p:oleObj r:id="rId7" imgW="2324100" imgH="698500" progId="">
                  <p:embed/>
                  <p:pic>
                    <p:nvPicPr>
                      <p:cNvPr id="6167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5456238"/>
                        <a:ext cx="5284787" cy="128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-1587" y="692150"/>
            <a:ext cx="9144000" cy="3968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1.1 Laser Compton Scattering Gamma Source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6169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6170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6171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617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 1  LCS Gamma Sources at SINAP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8544060"/>
      </p:ext>
    </p:extLst>
  </p:cSld>
  <p:clrMapOvr>
    <a:masterClrMapping/>
  </p:clrMapOvr>
  <p:transition advTm="32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800"/>
                                        <p:tgtEl>
                                          <p:spTgt spid="266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" fill="hold"/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fill="hold"/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"/>
                                        <p:tgtEl>
                                          <p:spTgt spid="266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54106E-7 L 0.475 -0.19986 " pathEditMode="relative" ptsTypes="AA">
                                      <p:cBhvr>
                                        <p:cTn id="32" dur="1000" fill="hold"/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3" grpId="0" animBg="1"/>
      <p:bldP spid="266243" grpId="1" animBg="1"/>
      <p:bldP spid="266244" grpId="0" animBg="1"/>
      <p:bldP spid="266244" grpId="1" animBg="1"/>
      <p:bldP spid="266245" grpId="0" animBg="1"/>
      <p:bldP spid="266245" grpId="1" animBg="1"/>
      <p:bldP spid="266246" grpId="0" animBg="1"/>
      <p:bldP spid="266246" grpId="1" animBg="1"/>
      <p:bldP spid="26624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0" y="5517232"/>
            <a:ext cx="9144000" cy="11890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Typical LCS Gamma Source: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6B6BCE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storage ring + Traditional Laser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New LCS Gamma Source: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Dotum" panose="020B0600000101010101" charset="-127"/>
              </a:rPr>
              <a:t>LINAC + High power laser (ELI-NP)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;        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                      LINAC/ storage ring + FEL (HI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  <a:sym typeface="Symbol" panose="05050102010706020507" charset="0"/>
              </a:rPr>
              <a:t>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s-II)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Gothic Std B" pitchFamily="34" charset="-128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-1587" y="692150"/>
            <a:ext cx="9144000" cy="3968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1.2 History of LCS Gamma Source </a:t>
            </a:r>
          </a:p>
        </p:txBody>
      </p:sp>
      <p:graphicFrame>
        <p:nvGraphicFramePr>
          <p:cNvPr id="30" name="表格 29"/>
          <p:cNvGraphicFramePr>
            <a:graphicFrameLocks noGrp="1"/>
          </p:cNvGraphicFramePr>
          <p:nvPr/>
        </p:nvGraphicFramePr>
        <p:xfrm>
          <a:off x="285750" y="1214438"/>
          <a:ext cx="8429681" cy="2286012"/>
        </p:xfrm>
        <a:graphic>
          <a:graphicData uri="http://schemas.openxmlformats.org/drawingml/2006/table">
            <a:tbl>
              <a:tblPr/>
              <a:tblGrid>
                <a:gridCol w="1263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9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9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1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0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66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0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70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697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756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 dirty="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Project name</a:t>
                      </a:r>
                      <a:endParaRPr lang="zh-CN" sz="700" kern="100" dirty="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Ladon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Taladon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LEGS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LEGS-2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Graal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ROKK-1M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LEPS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LEPS-2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Location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Frascati, Italy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Brookhaven, US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Grenoble,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France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Novosibirsk,Russia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Harima,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Japan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Storage ring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Adone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Adone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NSLS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NSLS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ESRF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VEPP-4M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SPring-8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SPring-8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Scattering method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Energy defining method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Collimation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Internaltagging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Externaltagging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Externaltagging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Externaltagging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Collimation /Tagging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Internaltagging 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Internaltagging 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Electron energy (GeV)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2.584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2.8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6.03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1.4-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7.975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7.975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Electron current (A)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0.3-0.35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0.3-0.35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0.2-0.5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Laser photon energy (eV)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2.45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2.45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1.17-3.51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Laser Waveength(nm)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333,351,364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302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514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333,351,364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355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266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355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266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Laser power(W)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9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Gamma-ray energy (MeV)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5-80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35-80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180-330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285-420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1100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1530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100-1600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1500-2400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1055-2900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1500-2400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1500-2900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Energy resolution (%)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1.4-10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1-3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Energy spread (MeV)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0.07-8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4-2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Gamma intensity (s</a:t>
                      </a:r>
                      <a:r>
                        <a:rPr lang="en-US" sz="600" b="1" kern="100" baseline="30000">
                          <a:solidFill>
                            <a:srgbClr val="2E74B5"/>
                          </a:solidFill>
                          <a:latin typeface="MS Mincho" panose="02020609040205080304" pitchFamily="49" charset="-128"/>
                          <a:ea typeface="宋体" panose="02010600030101010101" pitchFamily="2" charset="-122"/>
                          <a:cs typeface="MS Mincho" panose="02020609040205080304" pitchFamily="49" charset="-128"/>
                        </a:rPr>
                        <a:t>-</a:t>
                      </a:r>
                      <a:r>
                        <a:rPr lang="en-US" sz="600" b="1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</a:t>
                      </a: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4*10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1-2*10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1-3*10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1-3*10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&gt;10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&gt;10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 dirty="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First year of operation</a:t>
                      </a:r>
                      <a:endParaRPr lang="zh-CN" sz="700" kern="100" dirty="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1978-1993(closed)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1987-2006(closed)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1989-2008(closed)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1993-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1999-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2013-</a:t>
                      </a:r>
                      <a:endParaRPr lang="zh-CN" sz="700" kern="100" dirty="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31" name="表格 30"/>
          <p:cNvGraphicFramePr>
            <a:graphicFrameLocks noGrp="1"/>
          </p:cNvGraphicFramePr>
          <p:nvPr/>
        </p:nvGraphicFramePr>
        <p:xfrm>
          <a:off x="285750" y="3643313"/>
          <a:ext cx="8429679" cy="1770178"/>
        </p:xfrm>
        <a:graphic>
          <a:graphicData uri="http://schemas.openxmlformats.org/drawingml/2006/table">
            <a:tbl>
              <a:tblPr/>
              <a:tblGrid>
                <a:gridCol w="1252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6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7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1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27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27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27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5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043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512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50248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Project name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ETL-LCS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HIGS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2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Location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Harima,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Japan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Japan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Japan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00" kern="0">
                          <a:solidFill>
                            <a:srgbClr val="2E74B5"/>
                          </a:solidFill>
                          <a:latin typeface="Optima"/>
                          <a:ea typeface="宋体" panose="02010600030101010101" pitchFamily="2" charset="-122"/>
                          <a:cs typeface="Optima"/>
                        </a:rPr>
                        <a:t>Durham, NC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00" kern="0">
                          <a:solidFill>
                            <a:srgbClr val="2E74B5"/>
                          </a:solidFill>
                          <a:latin typeface="Optima"/>
                          <a:ea typeface="宋体" panose="02010600030101010101" pitchFamily="2" charset="-122"/>
                          <a:cs typeface="Optima"/>
                        </a:rPr>
                        <a:t>US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Storage ring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NewSUBARU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TERAS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UVAOR-II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Duke-SR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Scattering method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Energy defining method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Collimation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Collimation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Collimation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Electron energy (GeV)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0.5-1.5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0.2-0.8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0.75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0.24-1.2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Electron current (A)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0.35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0.01-0.1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Laser photon energy (eV)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1.17-6.53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Laser Waveength(nm)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1064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532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10540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1064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1053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532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527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551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263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800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Laser power(W)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40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2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Gamma-ray energy (MeV)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37.6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3.9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1.6-10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1.6-10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3-20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3-20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5-30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7-40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6.6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1-100(158)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Energy resolution (%)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0.8-10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Energy spread (MeV)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0.008-8.5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Gamma intensity (s</a:t>
                      </a:r>
                      <a:r>
                        <a:rPr lang="en-US" sz="600" b="1" kern="100" baseline="30000">
                          <a:solidFill>
                            <a:srgbClr val="2E74B5"/>
                          </a:solidFill>
                          <a:latin typeface="MS Mincho" panose="02020609040205080304" pitchFamily="49" charset="-128"/>
                          <a:ea typeface="宋体" panose="02010600030101010101" pitchFamily="2" charset="-122"/>
                          <a:cs typeface="MS Mincho" panose="02020609040205080304" pitchFamily="49" charset="-128"/>
                        </a:rPr>
                        <a:t>-</a:t>
                      </a:r>
                      <a:r>
                        <a:rPr lang="en-US" sz="600" b="1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</a:t>
                      </a: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~10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~10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~10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&gt;10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-3*10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9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First year of operation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2007-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1985-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2011-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1996-</a:t>
                      </a:r>
                      <a:endParaRPr lang="zh-CN" sz="700" kern="100" dirty="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8531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853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8533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8534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 1  LCS Gamma Sources at SINAP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1742017"/>
      </p:ext>
    </p:extLst>
  </p:cSld>
  <p:clrMapOvr>
    <a:masterClrMapping/>
  </p:clrMapOvr>
  <p:transition advTm="32656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-1587" y="692150"/>
            <a:ext cx="9144000" cy="4619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华文楷体" panose="02010600040101010101" pitchFamily="2" charset="-122"/>
              <a:cs typeface="+mn-cs"/>
            </a:endParaRPr>
          </a:p>
        </p:txBody>
      </p:sp>
      <p:grpSp>
        <p:nvGrpSpPr>
          <p:cNvPr id="10242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024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0244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24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 1  LCS Gamma Sources at SINAP</a:t>
              </a:r>
            </a:p>
          </p:txBody>
        </p:sp>
      </p:grpSp>
      <p:sp>
        <p:nvSpPr>
          <p:cNvPr id="10246" name="Rectangle 14"/>
          <p:cNvSpPr/>
          <p:nvPr/>
        </p:nvSpPr>
        <p:spPr>
          <a:xfrm>
            <a:off x="0" y="722313"/>
            <a:ext cx="9144000" cy="396875"/>
          </a:xfrm>
          <a:prstGeom prst="rect">
            <a:avLst/>
          </a:prstGeom>
          <a:gradFill rotWithShape="0">
            <a:gsLst>
              <a:gs pos="0">
                <a:srgbClr val="CEF1F4">
                  <a:alpha val="100000"/>
                </a:srgbClr>
              </a:gs>
              <a:gs pos="50000">
                <a:srgbClr val="E0F6F8">
                  <a:alpha val="100000"/>
                </a:srgbClr>
              </a:gs>
              <a:gs pos="100000">
                <a:srgbClr val="EFFAFB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</a:rPr>
              <a:t>1.3 LCS x-ray Source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</a:rPr>
              <a:t> @</a:t>
            </a: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</a:rPr>
              <a:t>Jia</a:t>
            </a: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</a:rPr>
              <a:t>d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</a:rPr>
              <a:t>ing Campus</a:t>
            </a: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</a:rPr>
              <a:t> (Prototype for SLEGS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</a:rPr>
              <a:t>，</a:t>
            </a: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</a:rPr>
              <a:t>2010)</a:t>
            </a:r>
          </a:p>
        </p:txBody>
      </p:sp>
      <p:pic>
        <p:nvPicPr>
          <p:cNvPr id="10247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13" y="1427163"/>
            <a:ext cx="3883025" cy="22875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48" name="组合 32"/>
          <p:cNvGrpSpPr>
            <a:grpSpLocks noChangeAspect="1"/>
          </p:cNvGrpSpPr>
          <p:nvPr/>
        </p:nvGrpSpPr>
        <p:grpSpPr>
          <a:xfrm>
            <a:off x="4643438" y="1387475"/>
            <a:ext cx="2481262" cy="1827213"/>
            <a:chOff x="0" y="0"/>
            <a:chExt cx="2611612" cy="1714488"/>
          </a:xfrm>
        </p:grpSpPr>
        <p:pic>
          <p:nvPicPr>
            <p:cNvPr id="10249" name="Picture 2" descr="Dsc_49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599679" cy="1692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0" name="Picture 41" descr="未命名"/>
            <p:cNvPicPr>
              <a:picLocks noChangeAspect="1"/>
            </p:cNvPicPr>
            <p:nvPr/>
          </p:nvPicPr>
          <p:blipFill>
            <a:blip r:embed="rId5">
              <a:lum bright="17999"/>
            </a:blip>
            <a:stretch>
              <a:fillRect/>
            </a:stretch>
          </p:blipFill>
          <p:spPr>
            <a:xfrm>
              <a:off x="1717137" y="1066488"/>
              <a:ext cx="894475" cy="6480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251" name="Picture 3" descr="DSC016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500" y="3221038"/>
            <a:ext cx="2508250" cy="1468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14" descr="DSC03023"/>
          <p:cNvPicPr>
            <a:picLocks noChangeAspect="1"/>
          </p:cNvPicPr>
          <p:nvPr/>
        </p:nvPicPr>
        <p:blipFill>
          <a:blip r:embed="rId7">
            <a:lum contrast="26000"/>
          </a:blip>
          <a:srcRect t="-916" r="18280"/>
          <a:stretch>
            <a:fillRect/>
          </a:stretch>
        </p:blipFill>
        <p:spPr>
          <a:xfrm>
            <a:off x="7215188" y="2282825"/>
            <a:ext cx="1428750" cy="2360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3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3688" y="4857750"/>
            <a:ext cx="2390775" cy="1500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1938" y="4857750"/>
            <a:ext cx="2571750" cy="1589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5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50" y="3786188"/>
            <a:ext cx="3714750" cy="236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6" name="Picture 5" descr="DSC030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3750" y="1397000"/>
            <a:ext cx="1500188" cy="817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1" name="矩形 17"/>
          <p:cNvSpPr/>
          <p:nvPr/>
        </p:nvSpPr>
        <p:spPr>
          <a:xfrm>
            <a:off x="2267744" y="6525344"/>
            <a:ext cx="6648550" cy="2616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[1] SINAP, </a:t>
            </a:r>
            <a:r>
              <a:rPr lang="en-US" altLang="zh-CN" sz="1100" dirty="0" err="1">
                <a:latin typeface="Arial" panose="020B0604020202020204" pitchFamily="34" charset="0"/>
                <a:ea typeface="宋体" panose="02010600030101010101" pitchFamily="2" charset="-122"/>
              </a:rPr>
              <a:t>Nucl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. Inst. And Meth. A, Vol.624 (2010) 141</a:t>
            </a:r>
            <a:r>
              <a:rPr lang="zh-CN" altLang="en-US" sz="1100" dirty="0">
                <a:latin typeface="Arial" panose="020B0604020202020204" pitchFamily="34" charset="0"/>
                <a:ea typeface="宋体" panose="02010600030101010101" pitchFamily="2" charset="-122"/>
              </a:rPr>
              <a:t>；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[2] SINAP, Rev. of  Sci. Inst., Vol.81(2010)13304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5066963"/>
      </p:ext>
    </p:extLst>
  </p:cSld>
  <p:clrMapOvr>
    <a:masterClrMapping/>
  </p:clrMapOvr>
  <p:transition advTm="32656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/>
          <p:cNvPicPr>
            <a:picLocks noChangeAspect="1"/>
          </p:cNvPicPr>
          <p:nvPr/>
        </p:nvPicPr>
        <p:blipFill>
          <a:blip r:embed="rId2"/>
          <a:srcRect l="26045" t="12126" r="15665" b="22818"/>
          <a:stretch>
            <a:fillRect/>
          </a:stretch>
        </p:blipFill>
        <p:spPr>
          <a:xfrm>
            <a:off x="0" y="1117600"/>
            <a:ext cx="9144000" cy="574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Box 20"/>
          <p:cNvSpPr txBox="1"/>
          <p:nvPr/>
        </p:nvSpPr>
        <p:spPr>
          <a:xfrm rot="20874979">
            <a:off x="3521941" y="462485"/>
            <a:ext cx="242008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SXFEL 840MeV</a:t>
            </a:r>
            <a:endParaRPr kumimoji="0" lang="en-US" altLang="zh-CN" sz="1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291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229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2293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2294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 1  Current LCS Gamma Sources at SINAP</a:t>
              </a:r>
            </a:p>
          </p:txBody>
        </p:sp>
      </p:grpSp>
      <p:sp>
        <p:nvSpPr>
          <p:cNvPr id="12295" name="Rectangle 14"/>
          <p:cNvSpPr/>
          <p:nvPr/>
        </p:nvSpPr>
        <p:spPr>
          <a:xfrm>
            <a:off x="0" y="715963"/>
            <a:ext cx="9144000" cy="396875"/>
          </a:xfrm>
          <a:prstGeom prst="rect">
            <a:avLst/>
          </a:prstGeom>
          <a:gradFill rotWithShape="0">
            <a:gsLst>
              <a:gs pos="0">
                <a:srgbClr val="CEF1F4">
                  <a:alpha val="100000"/>
                </a:srgbClr>
              </a:gs>
              <a:gs pos="50000">
                <a:srgbClr val="E0F6F8">
                  <a:alpha val="100000"/>
                </a:srgbClr>
              </a:gs>
              <a:gs pos="100000">
                <a:srgbClr val="EFFAFB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1.1 Two LCS Gamma Sources 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</a:rPr>
              <a:t>@ </a:t>
            </a: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</a:rPr>
              <a:t>Zhangjiang 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</a:rPr>
              <a:t>Campus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DE8148-30F5-1D4D-9AAC-B5F8988EE5D6}"/>
              </a:ext>
            </a:extLst>
          </p:cNvPr>
          <p:cNvSpPr/>
          <p:nvPr/>
        </p:nvSpPr>
        <p:spPr>
          <a:xfrm>
            <a:off x="5145560" y="5435932"/>
            <a:ext cx="396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b="1" dirty="0">
                <a:solidFill>
                  <a:srgbClr val="FF0000"/>
                </a:solidFill>
              </a:rPr>
              <a:t>Gamma Energy</a:t>
            </a:r>
            <a:r>
              <a:rPr lang="zh-CN" altLang="en-US" b="1" dirty="0">
                <a:solidFill>
                  <a:srgbClr val="FF0000"/>
                </a:solidFill>
              </a:rPr>
              <a:t>：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Hans" b="1" dirty="0">
                <a:solidFill>
                  <a:srgbClr val="FF0000"/>
                </a:solidFill>
              </a:rPr>
              <a:t>0</a:t>
            </a:r>
            <a:r>
              <a:rPr lang="en-US" altLang="zh-CN" b="1" dirty="0">
                <a:solidFill>
                  <a:srgbClr val="FF0000"/>
                </a:solidFill>
              </a:rPr>
              <a:t>.</a:t>
            </a:r>
            <a:r>
              <a:rPr lang="en-US" altLang="zh-Hans" b="1" dirty="0">
                <a:solidFill>
                  <a:srgbClr val="FF0000"/>
                </a:solidFill>
              </a:rPr>
              <a:t>4</a:t>
            </a:r>
            <a:r>
              <a:rPr lang="en-US" altLang="zh-CN" b="1" dirty="0">
                <a:solidFill>
                  <a:srgbClr val="FF0000"/>
                </a:solidFill>
              </a:rPr>
              <a:t>MeV ~ </a:t>
            </a:r>
            <a:r>
              <a:rPr lang="en-US" altLang="zh-Hans" b="1" dirty="0">
                <a:solidFill>
                  <a:srgbClr val="FF0000"/>
                </a:solidFill>
              </a:rPr>
              <a:t>20</a:t>
            </a:r>
            <a:r>
              <a:rPr lang="en-US" altLang="zh-CN" b="1" dirty="0">
                <a:solidFill>
                  <a:srgbClr val="FF0000"/>
                </a:solidFill>
              </a:rPr>
              <a:t>MeV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D:\Users\wangd\Desktop\15.04.08FEL\一期-园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2113"/>
            <a:ext cx="9144000" cy="446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3968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1.2 A new proposal for LCS Gamma Source similar to ELI-NP @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SXFEL</a:t>
            </a:r>
          </a:p>
        </p:txBody>
      </p:sp>
      <p:grpSp>
        <p:nvGrpSpPr>
          <p:cNvPr id="17411" name="组合 30"/>
          <p:cNvGrpSpPr/>
          <p:nvPr/>
        </p:nvGrpSpPr>
        <p:grpSpPr>
          <a:xfrm>
            <a:off x="3707904" y="4653136"/>
            <a:ext cx="5472608" cy="2088232"/>
            <a:chOff x="3495675" y="4657724"/>
            <a:chExt cx="7077083" cy="2200276"/>
          </a:xfrm>
        </p:grpSpPr>
        <p:pic>
          <p:nvPicPr>
            <p:cNvPr id="17412" name="Picture 4"/>
            <p:cNvPicPr>
              <a:picLocks noChangeAspect="1"/>
            </p:cNvPicPr>
            <p:nvPr/>
          </p:nvPicPr>
          <p:blipFill>
            <a:blip r:embed="rId3"/>
            <a:srcRect r="32661"/>
            <a:stretch>
              <a:fillRect/>
            </a:stretch>
          </p:blipFill>
          <p:spPr>
            <a:xfrm>
              <a:off x="3495675" y="4657724"/>
              <a:ext cx="5800725" cy="22002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413" name="Picture 4"/>
            <p:cNvPicPr>
              <a:picLocks noChangeAspect="1"/>
            </p:cNvPicPr>
            <p:nvPr/>
          </p:nvPicPr>
          <p:blipFill>
            <a:blip r:embed="rId3"/>
            <a:srcRect l="83745"/>
            <a:stretch>
              <a:fillRect/>
            </a:stretch>
          </p:blipFill>
          <p:spPr>
            <a:xfrm>
              <a:off x="9172575" y="4657724"/>
              <a:ext cx="1400183" cy="220027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7414" name="TextBox 26"/>
          <p:cNvSpPr txBox="1"/>
          <p:nvPr/>
        </p:nvSpPr>
        <p:spPr>
          <a:xfrm rot="-1449395">
            <a:off x="4429125" y="3152775"/>
            <a:ext cx="1039813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SXFEL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5" name="TextBox 27"/>
          <p:cNvSpPr txBox="1"/>
          <p:nvPr/>
        </p:nvSpPr>
        <p:spPr>
          <a:xfrm>
            <a:off x="8105775" y="2781300"/>
            <a:ext cx="8921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SSRF</a:t>
            </a:r>
          </a:p>
        </p:txBody>
      </p:sp>
      <p:pic>
        <p:nvPicPr>
          <p:cNvPr id="17416" name="Picture 5"/>
          <p:cNvPicPr>
            <a:picLocks noChangeAspect="1"/>
          </p:cNvPicPr>
          <p:nvPr/>
        </p:nvPicPr>
        <p:blipFill>
          <a:blip r:embed="rId4"/>
          <a:srcRect b="24998"/>
          <a:stretch>
            <a:fillRect/>
          </a:stretch>
        </p:blipFill>
        <p:spPr>
          <a:xfrm>
            <a:off x="0" y="1543050"/>
            <a:ext cx="4800600" cy="130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7" name="TextBox 29"/>
          <p:cNvSpPr txBox="1"/>
          <p:nvPr/>
        </p:nvSpPr>
        <p:spPr>
          <a:xfrm>
            <a:off x="4932040" y="2060848"/>
            <a:ext cx="3651250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</a:rPr>
              <a:t>Schematic layout of the gamma source at SXFEL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8" name="TextBox 31"/>
          <p:cNvSpPr txBox="1"/>
          <p:nvPr/>
        </p:nvSpPr>
        <p:spPr>
          <a:xfrm>
            <a:off x="4088765" y="4399280"/>
            <a:ext cx="4489450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</a:rPr>
              <a:t>Main parameters of the gamma source at SXFEL and ELI-NP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7419" name="Picture 2"/>
          <p:cNvPicPr>
            <a:picLocks noChangeAspect="1"/>
          </p:cNvPicPr>
          <p:nvPr/>
        </p:nvPicPr>
        <p:blipFill>
          <a:blip r:embed="rId5"/>
          <a:srcRect t="3146"/>
          <a:stretch>
            <a:fillRect/>
          </a:stretch>
        </p:blipFill>
        <p:spPr>
          <a:xfrm>
            <a:off x="0" y="2276872"/>
            <a:ext cx="2432071" cy="178816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420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7421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7422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chemeClr val="accent1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742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1:  LCS Gamma Sources at </a:t>
              </a:r>
              <a:r>
                <a:rPr lang="en-US" altLang="zh-CN" sz="3200" dirty="0" err="1">
                  <a:latin typeface="Times New Roman" panose="02020603050405020304" pitchFamily="18" charset="0"/>
                  <a:ea typeface="华文楷体" panose="02010600040101010101" pitchFamily="2" charset="-122"/>
                </a:rPr>
                <a:t>SxFEL@SINAP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  <p:sp>
        <p:nvSpPr>
          <p:cNvPr id="17424" name="文本框 1"/>
          <p:cNvSpPr txBox="1"/>
          <p:nvPr/>
        </p:nvSpPr>
        <p:spPr>
          <a:xfrm>
            <a:off x="4262438" y="1177925"/>
            <a:ext cx="45339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Gamma Energy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3.7MeV ~ 38.9MeV</a:t>
            </a:r>
          </a:p>
        </p:txBody>
      </p:sp>
      <p:sp>
        <p:nvSpPr>
          <p:cNvPr id="11277" name="矩形 18"/>
          <p:cNvSpPr/>
          <p:nvPr/>
        </p:nvSpPr>
        <p:spPr>
          <a:xfrm>
            <a:off x="4644008" y="6581775"/>
            <a:ext cx="4414183" cy="2616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11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Wu H</a:t>
            </a:r>
            <a:r>
              <a:rPr lang="zh-CN" altLang="en-US" sz="11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1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et al. Nuclear Science and Techniques, Vol.26 (2015) 050103</a:t>
            </a:r>
            <a:endParaRPr lang="zh-CN" altLang="en-US" sz="1100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53136"/>
            <a:ext cx="3790400" cy="19442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65104"/>
            <a:ext cx="3707904" cy="2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8183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>
          <a:xfrm>
            <a:off x="371475" y="2395538"/>
            <a:ext cx="8229600" cy="1143000"/>
          </a:xfrm>
          <a:ln/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dirty="0"/>
              <a:t>Part 2</a:t>
            </a:r>
            <a:br>
              <a:rPr lang="en-US" altLang="zh-CN" dirty="0"/>
            </a:br>
            <a:r>
              <a:rPr lang="en-US" altLang="zh-CN" dirty="0"/>
              <a:t>New Opportunity in HXFEL</a:t>
            </a:r>
            <a:endParaRPr lang="zh-CN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3026</Words>
  <Application>Microsoft Macintosh PowerPoint</Application>
  <PresentationFormat>On-screen Show (4:3)</PresentationFormat>
  <Paragraphs>682</Paragraphs>
  <Slides>34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Adobe Gothic Std B</vt:lpstr>
      <vt:lpstr>Dotum</vt:lpstr>
      <vt:lpstr>楷体_GB2312</vt:lpstr>
      <vt:lpstr>MS Mincho</vt:lpstr>
      <vt:lpstr>MS PGothic</vt:lpstr>
      <vt:lpstr>黑体</vt:lpstr>
      <vt:lpstr>宋体</vt:lpstr>
      <vt:lpstr>华文楷体</vt:lpstr>
      <vt:lpstr>Arial</vt:lpstr>
      <vt:lpstr>Calibri</vt:lpstr>
      <vt:lpstr>Comic Sans MS</vt:lpstr>
      <vt:lpstr>Optima</vt:lpstr>
      <vt:lpstr>Symbol</vt:lpstr>
      <vt:lpstr>Times New Roman</vt:lpstr>
      <vt:lpstr>Wingdings</vt:lpstr>
      <vt:lpstr>默认设计模板</vt:lpstr>
      <vt:lpstr>Nuclear physics with shanghai electron and photon beams</vt:lpstr>
      <vt:lpstr>Contents</vt:lpstr>
      <vt:lpstr>Part 1 LCS Gamma Sources at SINAP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2 New Opportunity in HXFEL</vt:lpstr>
      <vt:lpstr>PowerPoint Presentation</vt:lpstr>
      <vt:lpstr>PowerPoint Presentation</vt:lpstr>
      <vt:lpstr>PowerPoint Presentation</vt:lpstr>
      <vt:lpstr>Part 3 Proposed LCGS Station</vt:lpstr>
      <vt:lpstr>PowerPoint Presentation</vt:lpstr>
      <vt:lpstr>PowerPoint Presentation</vt:lpstr>
      <vt:lpstr>PowerPoint Presentation</vt:lpstr>
      <vt:lpstr>Part 4 Nuclear Physics and Related Research</vt:lpstr>
      <vt:lpstr>PowerPoint Presentation</vt:lpstr>
      <vt:lpstr>PowerPoint Presentation</vt:lpstr>
      <vt:lpstr>PowerPoint Presentation</vt:lpstr>
      <vt:lpstr>PowerPoint Presentation</vt:lpstr>
      <vt:lpstr>2.2 non-linear, non-perturbative QED</vt:lpstr>
      <vt:lpstr>2.3  Hard X-Ray Photonics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3.2 Nuclear Physics (under several hundred MeV)</vt:lpstr>
      <vt:lpstr>3.3 Nuclear Astrophysics</vt:lpstr>
      <vt:lpstr>3.4 Nuclear Photonics</vt:lpstr>
      <vt:lpstr>PowerPoint Presentation</vt:lpstr>
      <vt:lpstr>PowerPoint Presentation</vt:lpstr>
      <vt:lpstr>Thank you for your attention!  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 Compton Gamma Source @HxFEL</dc:title>
  <dc:creator>wanghw</dc:creator>
  <cp:lastModifiedBy>Microsoft Office User</cp:lastModifiedBy>
  <cp:revision>274</cp:revision>
  <dcterms:created xsi:type="dcterms:W3CDTF">2017-04-22T11:26:30Z</dcterms:created>
  <dcterms:modified xsi:type="dcterms:W3CDTF">2018-07-27T23:29:12Z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2052-10.1.0.6207</vt:lpwstr>
  </property>
</Properties>
</file>