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59" r:id="rId7"/>
    <p:sldId id="265" r:id="rId8"/>
    <p:sldId id="260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83" r:id="rId21"/>
    <p:sldId id="284" r:id="rId22"/>
    <p:sldId id="275" r:id="rId23"/>
    <p:sldId id="281" r:id="rId24"/>
    <p:sldId id="282" r:id="rId25"/>
    <p:sldId id="276" r:id="rId26"/>
    <p:sldId id="286" r:id="rId27"/>
    <p:sldId id="285" r:id="rId28"/>
    <p:sldId id="279" r:id="rId29"/>
    <p:sldId id="288" r:id="rId30"/>
    <p:sldId id="287" r:id="rId31"/>
    <p:sldId id="264" r:id="rId32"/>
    <p:sldId id="258" r:id="rId33"/>
    <p:sldId id="291" r:id="rId34"/>
    <p:sldId id="263" r:id="rId35"/>
    <p:sldId id="289" r:id="rId36"/>
    <p:sldId id="26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46"/>
  </p:normalViewPr>
  <p:slideViewPr>
    <p:cSldViewPr snapToGrid="0" snapToObjects="1">
      <p:cViewPr varScale="1">
        <p:scale>
          <a:sx n="125" d="100"/>
          <a:sy n="125" d="100"/>
        </p:scale>
        <p:origin x="114" y="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2C6F8-F0A7-4259-8FF7-90073C42A854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74DB4-1DAE-4143-B1E5-D86DF017E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47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3440" y="1861701"/>
            <a:ext cx="4741984" cy="1877655"/>
          </a:xfrm>
        </p:spPr>
        <p:txBody>
          <a:bodyPr>
            <a:normAutofit/>
          </a:bodyPr>
          <a:lstStyle/>
          <a:p>
            <a:r>
              <a:rPr lang="en-US" sz="3600" dirty="0"/>
              <a:t>The Design of the eRHIC</a:t>
            </a:r>
            <a:br>
              <a:rPr lang="en-US" sz="3600" dirty="0"/>
            </a:br>
            <a:r>
              <a:rPr lang="en-US" sz="3600" dirty="0"/>
              <a:t>Electron Ion Collider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60" y="4041058"/>
            <a:ext cx="4890403" cy="11865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Ferdinand Willeke</a:t>
            </a:r>
          </a:p>
          <a:p>
            <a:r>
              <a:rPr lang="en-US" dirty="0"/>
              <a:t>Workshop on Hadron Physics </a:t>
            </a:r>
          </a:p>
          <a:p>
            <a:r>
              <a:rPr lang="en-US" dirty="0" err="1"/>
              <a:t>Weihai</a:t>
            </a:r>
            <a:r>
              <a:rPr lang="en-US" dirty="0"/>
              <a:t>, China, July 26-31, 2018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3770"/>
          </a:xfrm>
        </p:spPr>
        <p:txBody>
          <a:bodyPr/>
          <a:lstStyle/>
          <a:p>
            <a:r>
              <a:rPr lang="en-US" dirty="0"/>
              <a:t>Dynamic Aperture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1205949"/>
            <a:ext cx="8938544" cy="5105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Requirements: Hadrons DA&gt; 5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  (RHIC experience)</a:t>
            </a:r>
          </a:p>
          <a:p>
            <a:pPr marL="0" indent="0">
              <a:buNone/>
            </a:pPr>
            <a:r>
              <a:rPr lang="en-US" dirty="0"/>
              <a:t>                        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41" y="1961579"/>
            <a:ext cx="2780984" cy="4205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421" y="1961579"/>
            <a:ext cx="4776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terms tracking in eRHIC hadron 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beam-beam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Multipole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Beam-beam has a strong impact on DA</a:t>
            </a:r>
          </a:p>
          <a:p>
            <a:r>
              <a:rPr lang="en-US" dirty="0"/>
              <a:t>Multipole errors in the IR should not </a:t>
            </a:r>
          </a:p>
          <a:p>
            <a:r>
              <a:rPr lang="en-US" dirty="0"/>
              <a:t>Exceed 2 units of 10</a:t>
            </a:r>
            <a:r>
              <a:rPr lang="en-US" baseline="30000" dirty="0"/>
              <a:t>-4</a:t>
            </a:r>
            <a:r>
              <a:rPr lang="en-US" dirty="0"/>
              <a:t> @ 25mm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High demand of IR magnet design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 attempts to improve DA by nonlinear corrections yet</a:t>
            </a:r>
          </a:p>
          <a:p>
            <a:r>
              <a:rPr lang="en-US" dirty="0">
                <a:sym typeface="Wingdings" panose="05000000000000000000" pitchFamily="2" charset="2"/>
              </a:rPr>
              <a:t>No study of random errors yet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5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36" y="223471"/>
            <a:ext cx="8454894" cy="48881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Ring Dynamic Aperture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Requirement: &gt; 10 </a:t>
                </a:r>
                <a:r>
                  <a:rPr lang="en-US" sz="2000" dirty="0">
                    <a:latin typeface="Symbol" panose="05050102010706020507" pitchFamily="18" charset="2"/>
                  </a:rPr>
                  <a:t>s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all three planes (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liftetime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Emittance 20 nm 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 A &gt; 2 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p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mrad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mm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Main issue: 2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order chromaticity ( local IR </a:t>
                </a:r>
                <a:r>
                  <a:rPr lang="en-US" sz="2000" dirty="0" err="1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x</a:t>
                </a:r>
                <a:r>
                  <a:rPr lang="en-US" sz="2000" baseline="-25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x,y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= -30)</a:t>
                </a:r>
              </a:p>
              <a:p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Sextupole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scheme: A-B-E-A-B-A-B-C-A-B-C-A-B-E-A-B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Off-momentum DA still limited at 0.7% (12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) by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2nd order vertical chromaticity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On-momentum DA ~ 20 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limited by tune shift with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amplitude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  <a:blipFill>
                <a:blip r:embed="rId2"/>
                <a:stretch>
                  <a:fillRect l="-619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64" y="3909856"/>
            <a:ext cx="1840251" cy="284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48" y="795416"/>
            <a:ext cx="2199094" cy="307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737" y="3655475"/>
            <a:ext cx="4350569" cy="3107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4466739"/>
            <a:ext cx="309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results with beam-beam and imperfections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optimization of  non-chromatic sextupoles yet</a:t>
            </a:r>
          </a:p>
        </p:txBody>
      </p:sp>
    </p:spTree>
    <p:extLst>
      <p:ext uri="{BB962C8B-B14F-4D97-AF65-F5344CB8AC3E}">
        <p14:creationId xmlns:p14="http://schemas.microsoft.com/office/powerpoint/2010/main" val="369435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15" y="4071516"/>
            <a:ext cx="2219325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428"/>
          </a:xfrm>
        </p:spPr>
        <p:txBody>
          <a:bodyPr/>
          <a:lstStyle/>
          <a:p>
            <a:r>
              <a:rPr lang="en-US" dirty="0"/>
              <a:t>Dynamic Aperture with 2 IRs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0912" y="1357088"/>
                <a:ext cx="8936518" cy="5179737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Naively, one would assume, doubling the IR chromaticity  and its correction  would deteriorate DA. </a:t>
                </a:r>
              </a:p>
              <a:p>
                <a:r>
                  <a:rPr lang="en-US" sz="2000" u="sng" dirty="0"/>
                  <a:t>On momentum</a:t>
                </a:r>
                <a:r>
                  <a:rPr lang="en-US" sz="2000" dirty="0"/>
                  <a:t>: Checked that dynamic aperture with 2 IR and </a:t>
                </a:r>
                <a:r>
                  <a:rPr lang="en-US" sz="2000" b="1" dirty="0"/>
                  <a:t>2 family </a:t>
                </a:r>
                <a:r>
                  <a:rPr lang="en-US" sz="2000" dirty="0" err="1"/>
                  <a:t>sextupole</a:t>
                </a:r>
                <a:r>
                  <a:rPr lang="en-US" sz="2000" dirty="0"/>
                  <a:t> correction is DA &gt; 20 </a:t>
                </a:r>
                <a:r>
                  <a:rPr 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sz="2000" dirty="0"/>
                  <a:t> </a:t>
                </a:r>
              </a:p>
              <a:p>
                <a:r>
                  <a:rPr lang="en-US" sz="2000" u="sng" dirty="0"/>
                  <a:t>Off-momentum</a:t>
                </a:r>
                <a:r>
                  <a:rPr lang="en-US" sz="2000" dirty="0"/>
                  <a:t>: IR–IR compensation of IR-off momentum beta beat</a:t>
                </a:r>
              </a:p>
              <a:p>
                <a:pPr marL="0" indent="0">
                  <a:buNone/>
                </a:pPr>
                <a:r>
                  <a:rPr lang="en-US" sz="2000" dirty="0"/>
                  <a:t>  </a:t>
                </a:r>
                <a:r>
                  <a:rPr lang="en-US" sz="2000" dirty="0">
                    <a:sym typeface="Wingdings" panose="05000000000000000000" pitchFamily="2" charset="2"/>
                  </a:rPr>
                  <a:t> </a:t>
                </a:r>
                <a:r>
                  <a:rPr lang="en-US" sz="2000" dirty="0"/>
                  <a:t>need only 2 </a:t>
                </a:r>
                <a:r>
                  <a:rPr lang="en-US" sz="2000" dirty="0" err="1"/>
                  <a:t>sextupole</a:t>
                </a:r>
                <a:r>
                  <a:rPr lang="en-US" sz="2000" dirty="0"/>
                  <a:t> families (one per plane)</a:t>
                </a:r>
              </a:p>
              <a:p>
                <a:pPr marL="0" indent="0">
                  <a:buNone/>
                </a:pPr>
                <a:r>
                  <a:rPr lang="en-US" sz="2000" dirty="0"/>
                  <a:t>This is how HERA-II was operated: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B0F0"/>
                    </a:solidFill>
                  </a:rPr>
                  <a:t>- </a:t>
                </a:r>
                <a:r>
                  <a:rPr lang="en-US" sz="2000" i="1" dirty="0">
                    <a:solidFill>
                      <a:srgbClr val="00B0F0"/>
                    </a:solidFill>
                  </a:rPr>
                  <a:t>Without IR-IR compensation,  no DA at desired working point</a:t>
                </a:r>
              </a:p>
              <a:p>
                <a:pPr>
                  <a:buFontTx/>
                  <a:buChar char="-"/>
                </a:pPr>
                <a:r>
                  <a:rPr lang="en-US" sz="2000" i="1" dirty="0">
                    <a:solidFill>
                      <a:srgbClr val="00B0F0"/>
                    </a:solidFill>
                  </a:rPr>
                  <a:t>With IR-IR compensation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(2</m:t>
                            </m:r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+1)</m:t>
                            </m:r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i="1" dirty="0">
                    <a:solidFill>
                      <a:srgbClr val="00B0F0"/>
                    </a:solidFill>
                  </a:rPr>
                  <a:t> </a:t>
                </a:r>
                <a:r>
                  <a:rPr lang="en-US" sz="2000" i="1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 good</a:t>
                </a:r>
              </a:p>
              <a:p>
                <a:pPr marL="0" indent="0">
                  <a:buNone/>
                </a:pPr>
                <a:r>
                  <a:rPr lang="en-US" sz="2000" i="1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    on-and off-momentum DA</a:t>
                </a: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Need to confirm with systematic tracking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912" y="1357088"/>
                <a:ext cx="8936518" cy="5179737"/>
              </a:xfrm>
              <a:blipFill>
                <a:blip r:embed="rId3"/>
                <a:stretch>
                  <a:fillRect l="-750" t="-1178" r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812" y="164382"/>
            <a:ext cx="7886700" cy="571945"/>
          </a:xfrm>
        </p:spPr>
        <p:txBody>
          <a:bodyPr>
            <a:normAutofit fontScale="90000"/>
          </a:bodyPr>
          <a:lstStyle/>
          <a:p>
            <a:r>
              <a:rPr lang="en-US" dirty="0"/>
              <a:t>Collective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73440"/>
            <a:ext cx="9144000" cy="5984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Electrons: </a:t>
            </a:r>
          </a:p>
          <a:p>
            <a:r>
              <a:rPr lang="en-US" sz="1800" dirty="0"/>
              <a:t>Single bunch instabilities checked with standard code and appear to be stable.</a:t>
            </a:r>
          </a:p>
          <a:p>
            <a:r>
              <a:rPr lang="en-US" sz="1800" dirty="0"/>
              <a:t>Transverse coupled bunch modes appear to be stable.</a:t>
            </a:r>
          </a:p>
          <a:p>
            <a:r>
              <a:rPr lang="en-US" sz="1800" dirty="0"/>
              <a:t>Might need a longitudinal damper for coupled bunch instabilities.</a:t>
            </a:r>
          </a:p>
          <a:p>
            <a:r>
              <a:rPr lang="en-US" sz="1800" dirty="0"/>
              <a:t>We consider the possibility of removing the 3</a:t>
            </a:r>
            <a:r>
              <a:rPr lang="en-US" sz="1800" baseline="30000" dirty="0"/>
              <a:t>rd</a:t>
            </a:r>
            <a:r>
              <a:rPr lang="en-US" sz="1800" dirty="0"/>
              <a:t> harmonic RF system ($$)</a:t>
            </a:r>
          </a:p>
          <a:p>
            <a:r>
              <a:rPr lang="en-US" sz="1800" b="1" dirty="0"/>
              <a:t>Fast ion instability </a:t>
            </a:r>
            <a:r>
              <a:rPr lang="en-US" sz="1800" dirty="0"/>
              <a:t>is expected to be present and requires feedback to control.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b="1" dirty="0"/>
              <a:t>Feedback noise </a:t>
            </a:r>
            <a:r>
              <a:rPr lang="en-US" sz="1800" dirty="0"/>
              <a:t>might affect hadrons  </a:t>
            </a:r>
            <a:r>
              <a:rPr lang="en-US" sz="1800" dirty="0">
                <a:sym typeface="Wingdings" panose="05000000000000000000" pitchFamily="2" charset="2"/>
              </a:rPr>
              <a:t> still needs to be studied and noise specs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need to be defined</a:t>
            </a:r>
          </a:p>
          <a:p>
            <a:pPr marL="0" indent="0">
              <a:buNone/>
            </a:pPr>
            <a:r>
              <a:rPr lang="en-US" sz="1800" u="sng" dirty="0">
                <a:sym typeface="Wingdings" panose="05000000000000000000" pitchFamily="2" charset="2"/>
              </a:rPr>
              <a:t>Hadrons:</a:t>
            </a:r>
          </a:p>
          <a:p>
            <a:r>
              <a:rPr lang="en-US" sz="1800" dirty="0">
                <a:sym typeface="Wingdings" panose="05000000000000000000" pitchFamily="2" charset="2"/>
              </a:rPr>
              <a:t>Electron cloud is most worrisome Cu and amorphous C coating  of stainless steel vacuum chamber needed (prepared and planned) </a:t>
            </a:r>
          </a:p>
          <a:p>
            <a:r>
              <a:rPr lang="en-US" sz="1800" dirty="0">
                <a:sym typeface="Wingdings" panose="05000000000000000000" pitchFamily="2" charset="2"/>
              </a:rPr>
              <a:t>IBS: 2 hour emittance growth time </a:t>
            </a:r>
            <a:r>
              <a:rPr lang="en-US" sz="1800" dirty="0" err="1">
                <a:sym typeface="Wingdings" panose="05000000000000000000" pitchFamily="2" charset="2"/>
              </a:rPr>
              <a:t>horiz</a:t>
            </a:r>
            <a:r>
              <a:rPr lang="en-US" sz="1800" dirty="0">
                <a:sym typeface="Wingdings" panose="05000000000000000000" pitchFamily="2" charset="2"/>
              </a:rPr>
              <a:t>. and long.  need </a:t>
            </a:r>
            <a:r>
              <a:rPr 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strong hadron cooling</a:t>
            </a:r>
          </a:p>
          <a:p>
            <a:r>
              <a:rPr lang="en-US" sz="1800" dirty="0">
                <a:sym typeface="Wingdings" panose="05000000000000000000" pitchFamily="2" charset="2"/>
              </a:rPr>
              <a:t>Coherent instabilities appear to absent at top energy</a:t>
            </a:r>
          </a:p>
          <a:p>
            <a:r>
              <a:rPr lang="en-US" sz="1800" dirty="0">
                <a:sym typeface="Wingdings" panose="05000000000000000000" pitchFamily="2" charset="2"/>
              </a:rPr>
              <a:t>Might need a </a:t>
            </a:r>
            <a:r>
              <a:rPr lang="en-US" sz="1800">
                <a:sym typeface="Wingdings" panose="05000000000000000000" pitchFamily="2" charset="2"/>
              </a:rPr>
              <a:t>narrowband damper </a:t>
            </a:r>
            <a:r>
              <a:rPr lang="en-US" sz="1800" dirty="0">
                <a:sym typeface="Wingdings" panose="05000000000000000000" pitchFamily="2" charset="2"/>
              </a:rPr>
              <a:t>to control coupled bunch instabilities at injection.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5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452" y="1757409"/>
            <a:ext cx="3120548" cy="1763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24" y="30778"/>
            <a:ext cx="7886700" cy="579502"/>
          </a:xfrm>
        </p:spPr>
        <p:txBody>
          <a:bodyPr>
            <a:noAutofit/>
          </a:bodyPr>
          <a:lstStyle/>
          <a:p>
            <a:r>
              <a:rPr lang="en-US" sz="3600" dirty="0"/>
              <a:t>e Storage Ring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7" y="797323"/>
            <a:ext cx="9119913" cy="551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Need to store bunches with 85% initial polarization with spin parallel ↑ ↑ and                        spin antiparallel ↑↓ to guide field in the arc.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>
                <a:sym typeface="Wingdings" panose="05000000000000000000" pitchFamily="2" charset="2"/>
              </a:rPr>
              <a:t>Need to replace bunches with parallel spin </a:t>
            </a:r>
            <a:r>
              <a:rPr lang="en-US" sz="1800" dirty="0"/>
              <a:t>↑ ↑</a:t>
            </a:r>
            <a:r>
              <a:rPr lang="en-US" sz="1800" dirty="0">
                <a:sym typeface="Wingdings" panose="05000000000000000000" pitchFamily="2" charset="2"/>
              </a:rPr>
              <a:t> with a rate of up to 1/(5 minutes) because of Sokolov-Ternov Depolarization (defines the injection chain)</a:t>
            </a:r>
          </a:p>
          <a:p>
            <a:r>
              <a:rPr lang="en-US" sz="1800" dirty="0"/>
              <a:t>Equilibrium polarization P</a:t>
            </a:r>
            <a:r>
              <a:rPr lang="en-US" sz="1800" baseline="-25000" dirty="0"/>
              <a:t>∞</a:t>
            </a:r>
            <a:r>
              <a:rPr lang="en-US" sz="1800" dirty="0"/>
              <a:t> = 50% in eRHIC sufficient </a:t>
            </a:r>
          </a:p>
          <a:p>
            <a:pPr marL="0" indent="0">
              <a:buNone/>
            </a:pPr>
            <a:r>
              <a:rPr lang="en-US" sz="1800" dirty="0"/>
              <a:t>   to maintain polarization with &lt;P&gt; = 63%  (spin ↑↓</a:t>
            </a:r>
            <a:r>
              <a:rPr lang="en-US" sz="1800" dirty="0">
                <a:sym typeface="Wingdings" panose="05000000000000000000" pitchFamily="2" charset="2"/>
              </a:rPr>
              <a:t> 80%)</a:t>
            </a:r>
            <a:endParaRPr lang="en-US" sz="1800" dirty="0"/>
          </a:p>
          <a:p>
            <a:r>
              <a:rPr lang="en-US" sz="1800" dirty="0"/>
              <a:t>Higher vertical tune better  (bb feasibility to be checked))</a:t>
            </a:r>
          </a:p>
          <a:p>
            <a:r>
              <a:rPr lang="en-US" sz="1800" dirty="0"/>
              <a:t>Spin matching between rotators essential </a:t>
            </a:r>
          </a:p>
          <a:p>
            <a:pPr marL="0" indent="0">
              <a:buNone/>
            </a:pPr>
            <a:r>
              <a:rPr lang="en-US" sz="1800" dirty="0"/>
              <a:t>    (spin matching confirmed with alternative software, is ok)</a:t>
            </a:r>
          </a:p>
          <a:p>
            <a:r>
              <a:rPr lang="en-US" sz="1800" dirty="0"/>
              <a:t>Polarization with BB not yet done (HERA polarization suffered</a:t>
            </a:r>
          </a:p>
          <a:p>
            <a:pPr marL="0" indent="0">
              <a:buNone/>
            </a:pPr>
            <a:r>
              <a:rPr lang="en-US" sz="1800" dirty="0"/>
              <a:t>    only indirectly from BB: non-colliding bunches pushed to </a:t>
            </a:r>
          </a:p>
          <a:p>
            <a:pPr marL="0" indent="0">
              <a:buNone/>
            </a:pPr>
            <a:r>
              <a:rPr lang="en-US" sz="1800" dirty="0"/>
              <a:t>   unfavorable tunes  by fixing the tunes for colliding ones (e</a:t>
            </a:r>
            <a:r>
              <a:rPr lang="en-US" sz="1800" baseline="30000" dirty="0"/>
              <a:t>- </a:t>
            </a:r>
            <a:r>
              <a:rPr lang="en-US" sz="1800" dirty="0"/>
              <a:t>- p)</a:t>
            </a:r>
          </a:p>
          <a:p>
            <a:r>
              <a:rPr lang="en-US" sz="1800" dirty="0"/>
              <a:t>Detector solenoid: influence not checked, (important for p↑)</a:t>
            </a:r>
          </a:p>
          <a:p>
            <a:pPr marL="0" indent="0">
              <a:buNone/>
            </a:pPr>
            <a:r>
              <a:rPr lang="en-US" sz="1800" b="1" dirty="0"/>
              <a:t>Conclusion</a:t>
            </a:r>
            <a:r>
              <a:rPr lang="en-US" sz="1800" dirty="0"/>
              <a:t>: </a:t>
            </a:r>
          </a:p>
          <a:p>
            <a:r>
              <a:rPr lang="en-US" sz="1800" dirty="0"/>
              <a:t>Polarization ok so far, </a:t>
            </a:r>
          </a:p>
          <a:p>
            <a:r>
              <a:rPr lang="en-US" sz="1800" dirty="0"/>
              <a:t>more improvements expected by harmonic bumps, BBA, </a:t>
            </a:r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758" y="3362302"/>
            <a:ext cx="2554225" cy="1563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7419" y="5203427"/>
            <a:ext cx="21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Polarization with realistic machine errors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5006" y="3613084"/>
            <a:ext cx="174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↑ 50% reachable</a:t>
            </a:r>
          </a:p>
        </p:txBody>
      </p:sp>
    </p:spTree>
    <p:extLst>
      <p:ext uri="{BB962C8B-B14F-4D97-AF65-F5344CB8AC3E}">
        <p14:creationId xmlns:p14="http://schemas.microsoft.com/office/powerpoint/2010/main" val="411742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56" y="138417"/>
            <a:ext cx="7886700" cy="707972"/>
          </a:xfrm>
        </p:spPr>
        <p:txBody>
          <a:bodyPr>
            <a:normAutofit/>
          </a:bodyPr>
          <a:lstStyle/>
          <a:p>
            <a:r>
              <a:rPr lang="en-US" sz="3600" dirty="0"/>
              <a:t>IR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1158" y="5442600"/>
            <a:ext cx="74738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Design meets all requirements  very constrained systems, requires novel types of magnets in the 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868031"/>
            <a:ext cx="8885645" cy="47707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IR design requirements:</a:t>
            </a:r>
          </a:p>
          <a:p>
            <a:pPr marL="0" indent="0">
              <a:buNone/>
            </a:pPr>
            <a:endParaRPr lang="en-US" sz="1800" b="1" dirty="0"/>
          </a:p>
          <a:p>
            <a:pPr lvl="1"/>
            <a:r>
              <a:rPr lang="en-US" sz="1800" dirty="0"/>
              <a:t>Small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* for high luminosity</a:t>
            </a:r>
          </a:p>
          <a:p>
            <a:pPr lvl="1"/>
            <a:r>
              <a:rPr lang="en-US" sz="1800" dirty="0"/>
              <a:t>Limited IR Chromaticity contributions</a:t>
            </a:r>
          </a:p>
          <a:p>
            <a:pPr lvl="1"/>
            <a:r>
              <a:rPr lang="en-US" sz="1800" dirty="0"/>
              <a:t>Large final focus quadrupole aperture</a:t>
            </a:r>
          </a:p>
          <a:p>
            <a:pPr lvl="1"/>
            <a:r>
              <a:rPr lang="en-US" sz="1800" dirty="0"/>
              <a:t>Large Detector acceptance 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 Large quadrupole aperture, limited beam divergence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dipole spectrometer in the low-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optics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No accelerator magnets +/-4.5 m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22 </a:t>
            </a:r>
            <a:r>
              <a:rPr lang="en-US" sz="1800" dirty="0" err="1">
                <a:sym typeface="Wingdings" panose="05000000000000000000" pitchFamily="2" charset="2"/>
              </a:rPr>
              <a:t>mrad</a:t>
            </a:r>
            <a:r>
              <a:rPr lang="en-US" sz="1800" dirty="0">
                <a:sym typeface="Wingdings" panose="05000000000000000000" pitchFamily="2" charset="2"/>
              </a:rPr>
              <a:t> Crossing angle, crab crossing, crab cavities 90° from IP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Avoid Synchrotron radiation,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no electron bends on the forward side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absorb SR far from IP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need mask against backscattered SR photons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spin rotators, spin matching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Space for luminosity monitor, neutron detector, “roman pots”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27" y="432852"/>
            <a:ext cx="2649004" cy="1908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51328" y="160060"/>
            <a:ext cx="106387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8724" y="143828"/>
            <a:ext cx="12228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382967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113177" y="4806215"/>
            <a:ext cx="86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Nb3Sn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-90488"/>
            <a:ext cx="9077325" cy="7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6" y="2015108"/>
            <a:ext cx="9161756" cy="397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78" y="342619"/>
            <a:ext cx="1944412" cy="1545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832" y="5165895"/>
            <a:ext cx="2502399" cy="1328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5302204" y="2475123"/>
            <a:ext cx="0" cy="6890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37744" y="4736459"/>
            <a:ext cx="6578" cy="5525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46778" y="3067839"/>
            <a:ext cx="0" cy="56744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22" y="284253"/>
            <a:ext cx="3962400" cy="2190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646778" y="2475123"/>
            <a:ext cx="0" cy="2788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2204" y="1804096"/>
            <a:ext cx="901" cy="4600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0000" y="3089483"/>
            <a:ext cx="231757" cy="9847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927878" y="2448653"/>
            <a:ext cx="559423" cy="2404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080601" y="3169126"/>
            <a:ext cx="417524" cy="63273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69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055" y="731355"/>
            <a:ext cx="5893890" cy="4222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133201"/>
            <a:ext cx="3377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is still at an early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Lengths of warm-cold vacuum transitions taken into account in lattice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Impedance assessment has started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1" dirty="0">
                <a:solidFill>
                  <a:srgbClr val="FF0000"/>
                </a:solidFill>
              </a:rPr>
              <a:t>22 kW power </a:t>
            </a:r>
            <a:r>
              <a:rPr lang="en-US" dirty="0"/>
              <a:t>deposition</a:t>
            </a:r>
          </a:p>
          <a:p>
            <a:r>
              <a:rPr lang="en-US" dirty="0"/>
              <a:t>in the IR is  a challenge for cooling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</a:t>
            </a:r>
          </a:p>
          <a:p>
            <a:r>
              <a:rPr lang="en-US" dirty="0"/>
              <a:t>Further optimization in progress; </a:t>
            </a:r>
          </a:p>
          <a:p>
            <a:r>
              <a:rPr lang="en-US" dirty="0"/>
              <a:t>- Cooling design not yet started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8" y="4375483"/>
            <a:ext cx="2919235" cy="1628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932" y="4894249"/>
            <a:ext cx="1705557" cy="1320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744" y="4866057"/>
            <a:ext cx="2209971" cy="1435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269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IR Vacuum Design </a:t>
            </a:r>
          </a:p>
        </p:txBody>
      </p:sp>
    </p:spTree>
    <p:extLst>
      <p:ext uri="{BB962C8B-B14F-4D97-AF65-F5344CB8AC3E}">
        <p14:creationId xmlns:p14="http://schemas.microsoft.com/office/powerpoint/2010/main" val="1675329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1DA28FA-6C2B-4709-92A3-8439A1724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24"/>
          <a:stretch/>
        </p:blipFill>
        <p:spPr>
          <a:xfrm>
            <a:off x="5176014" y="1006382"/>
            <a:ext cx="3972606" cy="211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4388"/>
          </a:xfrm>
        </p:spPr>
        <p:txBody>
          <a:bodyPr>
            <a:normAutofit fontScale="90000"/>
          </a:bodyPr>
          <a:lstStyle/>
          <a:p>
            <a:r>
              <a:rPr lang="en-US" dirty="0"/>
              <a:t>Storage 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11" y="3255743"/>
            <a:ext cx="4670242" cy="3166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3" y="3759658"/>
            <a:ext cx="4382758" cy="266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697" y="1066379"/>
            <a:ext cx="8563271" cy="5111724"/>
          </a:xfrm>
        </p:spPr>
        <p:txBody>
          <a:bodyPr>
            <a:normAutofit/>
          </a:bodyPr>
          <a:lstStyle/>
          <a:p>
            <a:r>
              <a:rPr lang="en-US" sz="2000" dirty="0"/>
              <a:t>Composed of six FODO arcs with 60º /cell for 5-10 GeV</a:t>
            </a:r>
          </a:p>
          <a:p>
            <a:pPr marL="0" indent="0">
              <a:buNone/>
            </a:pPr>
            <a:r>
              <a:rPr lang="en-US" sz="2000" dirty="0"/>
              <a:t>				    90º /cell for 18 GeV</a:t>
            </a:r>
          </a:p>
          <a:p>
            <a:r>
              <a:rPr lang="en-US" sz="2000" dirty="0"/>
              <a:t>Super-bends for 5-10 GeV for emittance control</a:t>
            </a:r>
          </a:p>
          <a:p>
            <a:r>
              <a:rPr lang="en-US" sz="2000" dirty="0"/>
              <a:t>6 Straight sections with simple layout</a:t>
            </a:r>
          </a:p>
          <a:p>
            <a:pPr marL="0" indent="0">
              <a:buNone/>
            </a:pPr>
            <a:r>
              <a:rPr lang="en-US" sz="2000" dirty="0"/>
              <a:t>Radiate some 10 MW for maximum luminosity parameters at 10GeV 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 11 superconducting 2-cell 563 MHz RF cavities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7762" y="5280795"/>
            <a:ext cx="9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Storage </a:t>
            </a:r>
          </a:p>
          <a:p>
            <a:pPr algn="ctr"/>
            <a:r>
              <a:rPr lang="en-US" sz="1200" dirty="0"/>
              <a:t>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834178" y="4168906"/>
            <a:ext cx="444676" cy="232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7849" y="5584995"/>
            <a:ext cx="144714" cy="134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02622" y="4510439"/>
            <a:ext cx="59517" cy="595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64845" y="4599955"/>
            <a:ext cx="59517" cy="595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81073" y="4124565"/>
            <a:ext cx="573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</p:txBody>
      </p:sp>
      <p:sp>
        <p:nvSpPr>
          <p:cNvPr id="15" name="Oval 14"/>
          <p:cNvSpPr/>
          <p:nvPr/>
        </p:nvSpPr>
        <p:spPr>
          <a:xfrm>
            <a:off x="603975" y="528079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5" idx="2"/>
          </p:cNvCxnSpPr>
          <p:nvPr/>
        </p:nvCxnSpPr>
        <p:spPr>
          <a:xfrm flipH="1" flipV="1">
            <a:off x="547849" y="5303654"/>
            <a:ext cx="561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89962" y="5729880"/>
            <a:ext cx="1971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5380" y="5546820"/>
            <a:ext cx="1971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818414" y="5021986"/>
            <a:ext cx="1971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08129" y="4817285"/>
            <a:ext cx="1971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78604" y="5280795"/>
            <a:ext cx="101762" cy="7333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39206" y="5257936"/>
            <a:ext cx="430276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40665" y="5303655"/>
            <a:ext cx="101762" cy="710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80366" y="5361954"/>
            <a:ext cx="160299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75649" y="5493139"/>
            <a:ext cx="160299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75841" y="5612454"/>
            <a:ext cx="160299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88933" y="5761851"/>
            <a:ext cx="160299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249335" y="5966632"/>
            <a:ext cx="420147" cy="475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0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3660" y="925461"/>
            <a:ext cx="3543300" cy="44724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23" y="139657"/>
            <a:ext cx="78867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23" y="1465220"/>
            <a:ext cx="508948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Assumptions</a:t>
            </a:r>
          </a:p>
          <a:p>
            <a:r>
              <a:rPr lang="en-US" dirty="0"/>
              <a:t>Design concept</a:t>
            </a:r>
          </a:p>
          <a:p>
            <a:r>
              <a:rPr lang="en-US" dirty="0"/>
              <a:t>Luminosity and </a:t>
            </a:r>
          </a:p>
          <a:p>
            <a:pPr marL="0" indent="0">
              <a:buNone/>
            </a:pPr>
            <a:r>
              <a:rPr lang="en-US" dirty="0"/>
              <a:t>   Beam-Beam interaction</a:t>
            </a:r>
          </a:p>
          <a:p>
            <a:r>
              <a:rPr lang="en-US" dirty="0"/>
              <a:t>Beam Dynamics</a:t>
            </a:r>
          </a:p>
          <a:p>
            <a:r>
              <a:rPr lang="en-US" dirty="0"/>
              <a:t>Electron Storage Ring Design</a:t>
            </a:r>
          </a:p>
          <a:p>
            <a:r>
              <a:rPr lang="en-US" dirty="0"/>
              <a:t>Electron Injection</a:t>
            </a:r>
          </a:p>
          <a:p>
            <a:r>
              <a:rPr lang="en-US" dirty="0"/>
              <a:t>Infrastructure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2297-3BC1-404D-AE27-90F77091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40" y="910713"/>
            <a:ext cx="3543300" cy="44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58" y="-252557"/>
            <a:ext cx="9155891" cy="57691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29" y="4222587"/>
            <a:ext cx="3444739" cy="21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7535" y="629609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222" y="969559"/>
            <a:ext cx="3973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 from </a:t>
            </a:r>
            <a:r>
              <a:rPr lang="en-US" b="1" dirty="0" err="1"/>
              <a:t>CuCrZr</a:t>
            </a:r>
            <a:r>
              <a:rPr lang="en-US" b="1" dirty="0"/>
              <a:t> Alloy</a:t>
            </a:r>
          </a:p>
          <a:p>
            <a:r>
              <a:rPr lang="en-US" b="1" dirty="0"/>
              <a:t>Good thermal properties</a:t>
            </a:r>
          </a:p>
          <a:p>
            <a:r>
              <a:rPr lang="en-US" b="1" dirty="0" err="1"/>
              <a:t>Weldable</a:t>
            </a:r>
            <a:endParaRPr lang="en-US" b="1" dirty="0"/>
          </a:p>
          <a:p>
            <a:r>
              <a:rPr lang="en-US" b="1" dirty="0" err="1"/>
              <a:t>Brazabe</a:t>
            </a:r>
            <a:endParaRPr lang="en-US" b="1" dirty="0"/>
          </a:p>
          <a:p>
            <a:r>
              <a:rPr lang="en-US" b="1" dirty="0"/>
              <a:t>Easily available</a:t>
            </a:r>
          </a:p>
          <a:p>
            <a:r>
              <a:rPr lang="en-US" b="1" dirty="0"/>
              <a:t>Reasonable </a:t>
            </a:r>
            <a:r>
              <a:rPr lang="en-US" dirty="0"/>
              <a:t>price</a:t>
            </a:r>
          </a:p>
          <a:p>
            <a:endParaRPr lang="en-US" dirty="0"/>
          </a:p>
          <a:p>
            <a:r>
              <a:rPr lang="en-US" b="1" dirty="0"/>
              <a:t>Thermal SR Power Load </a:t>
            </a:r>
          </a:p>
          <a:p>
            <a:r>
              <a:rPr lang="en-US" dirty="0"/>
              <a:t>ok </a:t>
            </a:r>
          </a:p>
          <a:p>
            <a:r>
              <a:rPr lang="en-US" dirty="0"/>
              <a:t>Maximum temperature 173°C</a:t>
            </a:r>
          </a:p>
          <a:p>
            <a:r>
              <a:rPr lang="en-US" dirty="0"/>
              <a:t>well below yield strength limit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Pumping</a:t>
            </a:r>
            <a:r>
              <a:rPr lang="en-US" dirty="0"/>
              <a:t> based on </a:t>
            </a:r>
          </a:p>
          <a:p>
            <a:r>
              <a:rPr lang="en-US" dirty="0"/>
              <a:t>Integrated NEG Pumps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772" y="2809984"/>
            <a:ext cx="2015921" cy="1075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715" y="5025176"/>
            <a:ext cx="403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RF Bellows:</a:t>
            </a:r>
          </a:p>
          <a:p>
            <a:r>
              <a:rPr lang="en-US" dirty="0"/>
              <a:t>Critical element of the vacuum system</a:t>
            </a:r>
          </a:p>
          <a:p>
            <a:r>
              <a:rPr lang="en-US" dirty="0"/>
              <a:t>Improved NSLS-II bellow with outside </a:t>
            </a:r>
          </a:p>
          <a:p>
            <a:r>
              <a:rPr lang="en-US" dirty="0" err="1"/>
              <a:t>CuCr</a:t>
            </a:r>
            <a:r>
              <a:rPr lang="en-US" dirty="0"/>
              <a:t> fingers good candidate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6116" y="2778482"/>
            <a:ext cx="1483853" cy="180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109" y="4024519"/>
            <a:ext cx="2441885" cy="1422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13" y="228487"/>
            <a:ext cx="7886700" cy="654678"/>
          </a:xfrm>
        </p:spPr>
        <p:txBody>
          <a:bodyPr>
            <a:normAutofit/>
          </a:bodyPr>
          <a:lstStyle/>
          <a:p>
            <a:r>
              <a:rPr lang="en-US" sz="3600" dirty="0"/>
              <a:t>SR Vacuum System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737" y="1075509"/>
            <a:ext cx="4577990" cy="17029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1477" y="4481455"/>
            <a:ext cx="2229187" cy="1697508"/>
            <a:chOff x="141270" y="2139007"/>
            <a:chExt cx="3433128" cy="256145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9" t="15197" r="17842" b="9760"/>
            <a:stretch/>
          </p:blipFill>
          <p:spPr bwMode="auto">
            <a:xfrm>
              <a:off x="801108" y="2446714"/>
              <a:ext cx="2226409" cy="194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1914312" y="2342435"/>
              <a:ext cx="212872" cy="2551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969312" y="2139007"/>
              <a:ext cx="12378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Silver plated sleeve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908639" y="3401012"/>
              <a:ext cx="636820" cy="611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41270" y="3978209"/>
              <a:ext cx="9749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Contact spring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2193929" y="2842941"/>
              <a:ext cx="582780" cy="702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88231" y="2630587"/>
              <a:ext cx="9861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Copper fingers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471552" y="3834713"/>
              <a:ext cx="636820" cy="611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78661" y="4446545"/>
              <a:ext cx="10967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RF spring groove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609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7743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Injector Synchrotron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43" y="1165771"/>
            <a:ext cx="8564042" cy="52876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(5-18) GeV spin polarized electrons are required for injection into the storage ring.</a:t>
            </a:r>
          </a:p>
          <a:p>
            <a:r>
              <a:rPr lang="en-US" dirty="0"/>
              <a:t>A comprehensive study resulted in the choice of a spin-transparent rapid cycling synchrotron in the RHIC tunnel </a:t>
            </a:r>
          </a:p>
          <a:p>
            <a:r>
              <a:rPr lang="en-US" dirty="0"/>
              <a:t>High lattice  quasi-symmetry (achieved by straight sections designed as unity transformations)  suppress systematic depolarizing resonance during the ramp</a:t>
            </a:r>
          </a:p>
          <a:p>
            <a:r>
              <a:rPr lang="en-US" dirty="0"/>
              <a:t>A 200 </a:t>
            </a:r>
            <a:r>
              <a:rPr lang="en-US" dirty="0" err="1"/>
              <a:t>ms</a:t>
            </a:r>
            <a:r>
              <a:rPr lang="en-US" dirty="0"/>
              <a:t> ramp is sufficiently fast to cross resonances without loss of polarization </a:t>
            </a:r>
          </a:p>
          <a:p>
            <a:r>
              <a:rPr lang="en-US" dirty="0"/>
              <a:t>Systemic tracking calculation result in stringent orbit control need, orbits should not deviate by more than 0.5 mm from ideal orbit. While this is a demanding requirement, it is believed but feasible using state of the art controls and correction tools.</a:t>
            </a:r>
          </a:p>
          <a:p>
            <a:r>
              <a:rPr lang="en-US" dirty="0"/>
              <a:t>Magnetic Stray-field from the injector experienced by the storage ring have been calculated as negligible</a:t>
            </a:r>
          </a:p>
          <a:p>
            <a:r>
              <a:rPr lang="en-US" dirty="0"/>
              <a:t>Electric interference is under study (the power circuit store the magnetic energy to reduce impact on the grid)</a:t>
            </a:r>
          </a:p>
          <a:p>
            <a:r>
              <a:rPr lang="en-US" dirty="0"/>
              <a:t>Bypass around the detectors are accomplished without distorting the quasi 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26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6" y="2651102"/>
            <a:ext cx="3513086" cy="251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03" y="2236660"/>
            <a:ext cx="4666129" cy="3341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489" y="1835378"/>
            <a:ext cx="39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</a:t>
            </a:r>
            <a:r>
              <a:rPr lang="en-US" dirty="0" err="1"/>
              <a:t>asterix</a:t>
            </a:r>
            <a:r>
              <a:rPr lang="en-US" dirty="0"/>
              <a:t>: 200 </a:t>
            </a:r>
            <a:r>
              <a:rPr lang="en-US" dirty="0" err="1"/>
              <a:t>ms</a:t>
            </a:r>
            <a:r>
              <a:rPr lang="en-US" dirty="0"/>
              <a:t> ramp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1594534"/>
            <a:ext cx="414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Quasi-symmetry</a:t>
            </a:r>
          </a:p>
          <a:p>
            <a:r>
              <a:rPr lang="en-US" dirty="0">
                <a:sym typeface="Wingdings" panose="05000000000000000000" pitchFamily="2" charset="2"/>
              </a:rPr>
              <a:t> Good spin transparency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Polarized Electron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77" y="914401"/>
            <a:ext cx="4468388" cy="3129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676" y="1050181"/>
            <a:ext cx="3605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provide 10 </a:t>
            </a:r>
            <a:r>
              <a:rPr lang="en-US" dirty="0" err="1"/>
              <a:t>nC</a:t>
            </a:r>
            <a:r>
              <a:rPr lang="en-US" dirty="0"/>
              <a:t> of polarized electrons/second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 Gun with 16 </a:t>
            </a:r>
            <a:r>
              <a:rPr lang="en-US" dirty="0" err="1"/>
              <a:t>nC</a:t>
            </a:r>
            <a:r>
              <a:rPr lang="en-US" dirty="0"/>
              <a:t> 150 Hz operation is the existence proof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eRHIC polarized gun is based on the JLAB inverted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gun, low energy 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and design verified by PIC beam dynamics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 MeV injector linac will be a SLAC type s-Band linac.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transport simulated and found to be ok for eRHIC beams.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Wien filter, polarimeter design already in fairly large detail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60" y="4275304"/>
            <a:ext cx="5366231" cy="20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2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12" y="35610"/>
            <a:ext cx="7886700" cy="579502"/>
          </a:xfrm>
        </p:spPr>
        <p:txBody>
          <a:bodyPr>
            <a:normAutofit fontScale="90000"/>
          </a:bodyPr>
          <a:lstStyle/>
          <a:p>
            <a:r>
              <a:rPr lang="en-US" dirty="0"/>
              <a:t>Strong Hadron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871" y="549254"/>
            <a:ext cx="8636262" cy="1732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Several methods of strong hadron cooling have been studied.</a:t>
            </a:r>
          </a:p>
          <a:p>
            <a:r>
              <a:rPr lang="en-US" sz="1800" dirty="0"/>
              <a:t>Bunched Beam Electron Cooling with an electron storage ring</a:t>
            </a:r>
          </a:p>
          <a:p>
            <a:r>
              <a:rPr lang="en-US" sz="1800" dirty="0"/>
              <a:t>Coherent electron cooling with FEL amplifier or micro-bunching amplifier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 </a:t>
            </a:r>
            <a:r>
              <a:rPr lang="en-US" sz="1800" dirty="0"/>
              <a:t>The most promising approach at  this point is micro-bunched electron beam cooling with 2 plasma amplification stages.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78" y="2180981"/>
            <a:ext cx="8048050" cy="1667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871" y="3934496"/>
            <a:ext cx="8630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Achievable cooling rates with 100 mA electron current and flat beams are in the order of </a:t>
            </a:r>
          </a:p>
          <a:p>
            <a:r>
              <a:rPr lang="en-US" dirty="0"/>
              <a:t>1 h which would be sufficient for eRHIC.</a:t>
            </a:r>
          </a:p>
          <a:p>
            <a:endParaRPr lang="en-US" dirty="0"/>
          </a:p>
          <a:p>
            <a:r>
              <a:rPr lang="en-US" dirty="0"/>
              <a:t>Analytical calculation of the </a:t>
            </a:r>
          </a:p>
          <a:p>
            <a:r>
              <a:rPr lang="en-US" dirty="0"/>
              <a:t>cooling rate agrees well with </a:t>
            </a:r>
          </a:p>
          <a:p>
            <a:r>
              <a:rPr lang="en-US" dirty="0"/>
              <a:t>simulations within the  1-D model.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118" y="4166641"/>
            <a:ext cx="3612368" cy="2325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796" y="4484915"/>
            <a:ext cx="1211616" cy="20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6" y="553142"/>
            <a:ext cx="8843694" cy="5423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770"/>
            <a:ext cx="7886700" cy="4673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Hadron Cooling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16" y="78623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                                   A preliminary layout of the cooler facility, based on a                            	                      3-turn ERL with 567 MHz cavities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542880"/>
            <a:ext cx="3415912" cy="17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605" y="1092951"/>
            <a:ext cx="44854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mA CW electron source is beyond state of the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Hadron Chicane to compensate for electron delay in the micro-bunching chicanes is a considerable effort (need several blue ring </a:t>
            </a:r>
            <a:r>
              <a:rPr lang="en-US" dirty="0" err="1"/>
              <a:t>s.c.</a:t>
            </a:r>
            <a:r>
              <a:rPr lang="en-US" dirty="0"/>
              <a:t> RHIC magnets)</a:t>
            </a:r>
          </a:p>
          <a:p>
            <a:endParaRPr lang="en-US" dirty="0"/>
          </a:p>
          <a:p>
            <a:r>
              <a:rPr lang="en-US" b="1" dirty="0"/>
              <a:t>Unexplored: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bunches might boost the cooling rate, reduce the electron current and reduce number of amplifications. </a:t>
            </a:r>
          </a:p>
          <a:p>
            <a:r>
              <a:rPr lang="en-US" b="1" dirty="0"/>
              <a:t>To Do:</a:t>
            </a:r>
          </a:p>
          <a:p>
            <a:r>
              <a:rPr lang="en-US" dirty="0"/>
              <a:t>3-D model</a:t>
            </a:r>
          </a:p>
          <a:p>
            <a:r>
              <a:rPr lang="en-US" dirty="0"/>
              <a:t>Simulation including space charge and drifts</a:t>
            </a:r>
          </a:p>
          <a:p>
            <a:r>
              <a:rPr lang="en-US" dirty="0"/>
              <a:t>Optimization of parameters for short bunches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72" y="3873561"/>
            <a:ext cx="3761671" cy="24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43" y="365126"/>
            <a:ext cx="4657757" cy="2488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411" y="2632595"/>
            <a:ext cx="2718432" cy="110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7825"/>
          </a:xfrm>
        </p:spPr>
        <p:txBody>
          <a:bodyPr>
            <a:normAutofit/>
          </a:bodyPr>
          <a:lstStyle/>
          <a:p>
            <a:r>
              <a:rPr lang="en-US" dirty="0"/>
              <a:t>Strong Hadron Cooling</a:t>
            </a:r>
          </a:p>
        </p:txBody>
      </p:sp>
    </p:spTree>
    <p:extLst>
      <p:ext uri="{BB962C8B-B14F-4D97-AF65-F5344CB8AC3E}">
        <p14:creationId xmlns:p14="http://schemas.microsoft.com/office/powerpoint/2010/main" val="365483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24" y="61444"/>
            <a:ext cx="7495142" cy="6301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4998" y="5381027"/>
            <a:ext cx="187286" cy="1872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7244" y="4195590"/>
            <a:ext cx="187286" cy="1872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44247" y="5621213"/>
            <a:ext cx="146606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Detector</a:t>
            </a:r>
          </a:p>
          <a:p>
            <a:r>
              <a:rPr lang="en-US" dirty="0"/>
              <a:t>IR magnets</a:t>
            </a:r>
          </a:p>
          <a:p>
            <a:r>
              <a:rPr lang="en-US" dirty="0"/>
              <a:t>Cab cavities</a:t>
            </a:r>
          </a:p>
          <a:p>
            <a:r>
              <a:rPr lang="en-US" dirty="0"/>
              <a:t>Spin rotators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1391" y="4382877"/>
            <a:ext cx="138326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Detector</a:t>
            </a:r>
          </a:p>
          <a:p>
            <a:r>
              <a:rPr lang="en-US" dirty="0"/>
              <a:t>IR magnets</a:t>
            </a:r>
          </a:p>
          <a:p>
            <a:r>
              <a:rPr lang="en-US" dirty="0"/>
              <a:t>Crab Cav.</a:t>
            </a:r>
          </a:p>
          <a:p>
            <a:r>
              <a:rPr lang="en-US" dirty="0"/>
              <a:t>Spin rotators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4597" y="923240"/>
            <a:ext cx="132247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eRF</a:t>
            </a:r>
            <a:r>
              <a:rPr lang="en-US" dirty="0"/>
              <a:t>,</a:t>
            </a:r>
          </a:p>
          <a:p>
            <a:r>
              <a:rPr lang="en-US" dirty="0"/>
              <a:t>Cold p RF</a:t>
            </a:r>
          </a:p>
          <a:p>
            <a:r>
              <a:rPr lang="en-US" dirty="0"/>
              <a:t>Cooling</a:t>
            </a:r>
          </a:p>
          <a:p>
            <a:r>
              <a:rPr lang="en-US" dirty="0"/>
              <a:t>Beam dump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1137" y="1962820"/>
            <a:ext cx="200142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e-Injection</a:t>
            </a:r>
          </a:p>
          <a:p>
            <a:r>
              <a:rPr lang="en-US" dirty="0"/>
              <a:t>p-instrumentation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8255" y="4282022"/>
            <a:ext cx="123756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h-warm RF, </a:t>
            </a:r>
          </a:p>
          <a:p>
            <a:r>
              <a:rPr lang="en-US" dirty="0"/>
              <a:t>h-injection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6381" y="1609468"/>
            <a:ext cx="247448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 snakes, polarimeter Feedback Diagnostics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2685" y="2771938"/>
            <a:ext cx="130733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eRHIC Layout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1515" y="88922"/>
            <a:ext cx="4369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Infra-Structure</a:t>
            </a:r>
          </a:p>
        </p:txBody>
      </p:sp>
    </p:spTree>
    <p:extLst>
      <p:ext uri="{BB962C8B-B14F-4D97-AF65-F5344CB8AC3E}">
        <p14:creationId xmlns:p14="http://schemas.microsoft.com/office/powerpoint/2010/main" val="2269257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986"/>
            <a:ext cx="7886700" cy="5438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35" y="857119"/>
            <a:ext cx="8547814" cy="5570734"/>
          </a:xfrm>
        </p:spPr>
        <p:txBody>
          <a:bodyPr>
            <a:noAutofit/>
          </a:bodyPr>
          <a:lstStyle/>
          <a:p>
            <a:r>
              <a:rPr lang="en-US" sz="1800" dirty="0"/>
              <a:t>After the Design Validation Review. April 2017, we changed  eRHIC design goals from the moderate solution with </a:t>
            </a:r>
          </a:p>
          <a:p>
            <a:pPr marL="0" indent="0" algn="ctr">
              <a:buNone/>
            </a:pPr>
            <a:r>
              <a:rPr lang="en-US" sz="1800" dirty="0"/>
              <a:t>   </a:t>
            </a:r>
            <a:r>
              <a:rPr lang="en-US" sz="1800" b="1" dirty="0"/>
              <a:t>L= 10</a:t>
            </a:r>
            <a:r>
              <a:rPr lang="en-US" sz="1800" b="1" baseline="30000" dirty="0"/>
              <a:t>33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  <a:r>
              <a:rPr lang="en-US" sz="1800" b="1" dirty="0"/>
              <a:t> 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/>
              <a:t> 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L= 10</a:t>
            </a:r>
            <a:r>
              <a:rPr lang="en-US" sz="1800" b="1" baseline="30000" dirty="0">
                <a:solidFill>
                  <a:schemeClr val="accent6">
                    <a:lumMod val="75000"/>
                  </a:schemeClr>
                </a:solidFill>
              </a:rPr>
              <a:t>34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cm</a:t>
            </a:r>
            <a:r>
              <a:rPr lang="en-US" sz="18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1800" b="1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1800" dirty="0"/>
              <a:t>However, this can only be achieved with strong hadron cooling, which is beyond state of the art, and is a topic of ongoing R&amp;D.</a:t>
            </a:r>
          </a:p>
          <a:p>
            <a:r>
              <a:rPr lang="en-US" sz="1800" dirty="0"/>
              <a:t>The corresponding design risk is mitigated by R&amp;D, exploring variants for hadron cooling and by a fall back position with a respectable luminosity of </a:t>
            </a:r>
          </a:p>
          <a:p>
            <a:pPr marL="0" indent="0" algn="ctr">
              <a:buNone/>
            </a:pPr>
            <a:r>
              <a:rPr lang="en-US" sz="1800" dirty="0"/>
              <a:t>     </a:t>
            </a:r>
            <a:r>
              <a:rPr lang="en-US" sz="1800" b="1" dirty="0"/>
              <a:t>L= 0.44·10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  <a:r>
              <a:rPr lang="en-US" sz="1800" b="1" dirty="0"/>
              <a:t> </a:t>
            </a:r>
          </a:p>
          <a:p>
            <a:r>
              <a:rPr lang="en-US" sz="1800" dirty="0"/>
              <a:t>eRHIC design has progressed very well and a tremendous amount of design work organized in 430 design tasks was accomplished during the last 12 months.</a:t>
            </a:r>
          </a:p>
          <a:p>
            <a:r>
              <a:rPr lang="en-US" sz="1800" dirty="0"/>
              <a:t>While a large amount of work is still ahead to arrive at a </a:t>
            </a:r>
            <a:r>
              <a:rPr lang="en-US" sz="1800" b="1" dirty="0">
                <a:solidFill>
                  <a:srgbClr val="FF0000"/>
                </a:solidFill>
              </a:rPr>
              <a:t>Conceptual Design</a:t>
            </a:r>
            <a:r>
              <a:rPr lang="en-US" sz="1800" dirty="0"/>
              <a:t>, we believe that the present state of the eRHIC design matches well the expectations of a Pre-Conceptual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0" y="350077"/>
            <a:ext cx="7886700" cy="556619"/>
          </a:xfrm>
        </p:spPr>
        <p:txBody>
          <a:bodyPr>
            <a:noAutofit/>
          </a:bodyPr>
          <a:lstStyle/>
          <a:p>
            <a:r>
              <a:rPr lang="en-US" sz="3600" dirty="0"/>
              <a:t>EIC Physics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271"/>
            <a:ext cx="9144000" cy="47021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dirty="0"/>
              <a:t>   Nuclear Physics Community compiled an EIC WHITE PAPER</a:t>
            </a:r>
            <a:r>
              <a:rPr lang="en-US" sz="2200" baseline="30000" dirty="0"/>
              <a:t>*)</a:t>
            </a:r>
            <a:r>
              <a:rPr lang="en-US" sz="2200" dirty="0"/>
              <a:t> (2014/5):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How are quarks, gluons &amp; their spins distributed in space &amp; momentum in nucleus?</a:t>
            </a:r>
          </a:p>
          <a:p>
            <a:r>
              <a:rPr lang="en-US" sz="2200" dirty="0"/>
              <a:t>How do nucleon properties emerge from quarks and gluons and their interactions?</a:t>
            </a:r>
          </a:p>
          <a:p>
            <a:r>
              <a:rPr lang="en-US" sz="2200" dirty="0"/>
              <a:t> How do color-charged quarks, gluons &amp; colorless jets, interact with a nuclear medium </a:t>
            </a:r>
          </a:p>
          <a:p>
            <a:r>
              <a:rPr lang="en-US" sz="2200" dirty="0"/>
              <a:t>How do confined hadronic states emerge from quarks &amp; gluons</a:t>
            </a:r>
          </a:p>
          <a:p>
            <a:r>
              <a:rPr lang="en-US" sz="2200" dirty="0"/>
              <a:t>how do the quark-gluon interactions create nuclear binding?</a:t>
            </a:r>
          </a:p>
          <a:p>
            <a:r>
              <a:rPr lang="en-US" sz="2200" dirty="0"/>
              <a:t>How does dense nuclear environment affect the quarks-gluons correlations &amp; interactions? </a:t>
            </a:r>
          </a:p>
          <a:p>
            <a:r>
              <a:rPr lang="en-US" sz="2200" dirty="0"/>
              <a:t>Does gluon density in nuclei saturate @ high energy</a:t>
            </a:r>
          </a:p>
          <a:p>
            <a:pPr marL="0" indent="0">
              <a:buNone/>
            </a:pPr>
            <a:r>
              <a:rPr lang="en-US" sz="2200" dirty="0">
                <a:sym typeface="Wingdings" panose="05000000000000000000" pitchFamily="2" charset="2"/>
              </a:rPr>
              <a:t>   </a:t>
            </a:r>
            <a:r>
              <a:rPr lang="en-US" sz="2200" dirty="0" err="1"/>
              <a:t>gluonic</a:t>
            </a:r>
            <a:r>
              <a:rPr lang="en-US" sz="2200" dirty="0"/>
              <a:t> matter with universal properties?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1700" dirty="0"/>
              <a:t>*) A. </a:t>
            </a:r>
            <a:r>
              <a:rPr lang="en-US" sz="1700" dirty="0" err="1"/>
              <a:t>Accardi</a:t>
            </a:r>
            <a:r>
              <a:rPr lang="en-US" sz="1700" dirty="0"/>
              <a:t> et al, Eur. Phys. J. A529:268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89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Summary, 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7532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Ring-Ring eRHIC is technically feasible and is consistent with the anticipated cost expectations for an EIC.</a:t>
            </a:r>
          </a:p>
          <a:p>
            <a:r>
              <a:rPr lang="en-US" dirty="0"/>
              <a:t>The eRHIC machine performance will satisfy the EIC scientific requirements.</a:t>
            </a:r>
          </a:p>
          <a:p>
            <a:r>
              <a:rPr lang="en-US" dirty="0"/>
              <a:t>Plans for the eRHIC facility include two detectors.</a:t>
            </a:r>
          </a:p>
          <a:p>
            <a:r>
              <a:rPr lang="en-US" dirty="0"/>
              <a:t>The staged implementation of the eRHIC facility is possible, if necessary.</a:t>
            </a:r>
          </a:p>
          <a:p>
            <a:r>
              <a:rPr lang="en-US" dirty="0"/>
              <a:t>There are viable alternatives for DOE ONP to meet the CD-0 Mission Need.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07227" y="631189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75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0905"/>
            <a:ext cx="7886700" cy="1325563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2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7" y="365126"/>
            <a:ext cx="921974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Mitigation of Strong Hadron Cooling Risk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48" y="1876688"/>
            <a:ext cx="4981734" cy="4732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030" y="1355127"/>
            <a:ext cx="76398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Solution with L = 0.44·10</a:t>
            </a:r>
            <a:r>
              <a:rPr lang="en-US" baseline="30000" dirty="0"/>
              <a:t>34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and hor., long IBS growth rates of 10,9 h</a:t>
            </a:r>
            <a:endParaRPr lang="en-US" baseline="30000" dirty="0"/>
          </a:p>
        </p:txBody>
      </p:sp>
      <p:sp>
        <p:nvSpPr>
          <p:cNvPr id="6" name="Oval 5"/>
          <p:cNvSpPr/>
          <p:nvPr/>
        </p:nvSpPr>
        <p:spPr>
          <a:xfrm>
            <a:off x="4735925" y="5540505"/>
            <a:ext cx="874917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59880" y="6232776"/>
            <a:ext cx="874917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4801" y="3733816"/>
            <a:ext cx="874917" cy="4594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20889" y="5963006"/>
            <a:ext cx="590659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73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76" y="252982"/>
            <a:ext cx="8403207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rush Script MT" panose="03060802040406070304" pitchFamily="66" charset="0"/>
              </a:rPr>
              <a:t>Some of the… </a:t>
            </a:r>
            <a:br>
              <a:rPr lang="en-US" sz="2400" dirty="0">
                <a:solidFill>
                  <a:srgbClr val="FF0000"/>
                </a:solidFill>
                <a:latin typeface="Brush Script MT" panose="03060802040406070304" pitchFamily="66" charset="0"/>
              </a:rPr>
            </a:br>
            <a:r>
              <a:rPr lang="en-US" sz="3600" dirty="0"/>
              <a:t>Areas Requiring Additional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29" y="1578545"/>
            <a:ext cx="8278230" cy="4351338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Dynamic aperture for all beam optics, all beam energies, comprehensive study of imperfections and beam-beam</a:t>
            </a:r>
          </a:p>
          <a:p>
            <a:r>
              <a:rPr lang="en-US" sz="1800" dirty="0"/>
              <a:t>Polarization: include a beam-beam  &amp; polarization study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Collective effects: Study fast ion instability of electrons and impact of feedback residuals on hadron beam stability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Continue electron cloud studies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Continue studies of strong hadron cooling</a:t>
            </a:r>
          </a:p>
          <a:p>
            <a:r>
              <a:rPr lang="en-US" sz="1800" dirty="0"/>
              <a:t>Continue IR impedance studies</a:t>
            </a:r>
          </a:p>
          <a:p>
            <a:r>
              <a:rPr lang="en-US" sz="1800" dirty="0"/>
              <a:t>Continue IR hadron background studies</a:t>
            </a:r>
          </a:p>
          <a:p>
            <a:r>
              <a:rPr lang="en-US" sz="1800" dirty="0"/>
              <a:t>Design synchrotron radiation mask against back scattering</a:t>
            </a:r>
          </a:p>
          <a:p>
            <a:r>
              <a:rPr lang="en-US" sz="1800" dirty="0"/>
              <a:t>Explore elimination of 3</a:t>
            </a:r>
            <a:r>
              <a:rPr lang="en-US" sz="1800" baseline="30000" dirty="0"/>
              <a:t>rd</a:t>
            </a:r>
            <a:r>
              <a:rPr lang="en-US" sz="1800" dirty="0"/>
              <a:t> harmonic RF system for electrons ($$)</a:t>
            </a:r>
          </a:p>
          <a:p>
            <a:r>
              <a:rPr lang="en-US" sz="1800" dirty="0"/>
              <a:t>Explore hadron bunch rotation to eliminate 225 MHz RF system ($$) </a:t>
            </a:r>
          </a:p>
          <a:p>
            <a:r>
              <a:rPr lang="en-US" sz="180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8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3734"/>
          </a:xfrm>
        </p:spPr>
        <p:txBody>
          <a:bodyPr>
            <a:normAutofit/>
          </a:bodyPr>
          <a:lstStyle/>
          <a:p>
            <a:r>
              <a:rPr lang="en-US" sz="36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90921"/>
            <a:ext cx="867953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eRHIC is designed to meet the following requirements:</a:t>
            </a:r>
          </a:p>
          <a:p>
            <a:endParaRPr lang="en-US" dirty="0"/>
          </a:p>
          <a:p>
            <a:r>
              <a:rPr lang="en-US" sz="2400" dirty="0"/>
              <a:t>Large Luminosity: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/>
              <a:t> = (10</a:t>
            </a:r>
            <a:r>
              <a:rPr lang="en-US" sz="2400" baseline="30000" dirty="0"/>
              <a:t>33</a:t>
            </a:r>
            <a:r>
              <a:rPr lang="en-US" sz="2400" dirty="0"/>
              <a:t>-10</a:t>
            </a:r>
            <a:r>
              <a:rPr lang="en-US" sz="2400" baseline="30000" dirty="0"/>
              <a:t>34</a:t>
            </a:r>
            <a:r>
              <a:rPr lang="en-US" sz="2400" dirty="0"/>
              <a:t>) cm</a:t>
            </a:r>
            <a:r>
              <a:rPr lang="en-US" sz="2400" baseline="30000" dirty="0"/>
              <a:t>-2</a:t>
            </a:r>
            <a:r>
              <a:rPr lang="en-US" sz="2400" dirty="0"/>
              <a:t>sec</a:t>
            </a:r>
            <a:r>
              <a:rPr lang="en-US" sz="2400" baseline="30000" dirty="0"/>
              <a:t>-1</a:t>
            </a:r>
            <a:r>
              <a:rPr lang="en-US" sz="2400" dirty="0"/>
              <a:t>  </a:t>
            </a:r>
          </a:p>
          <a:p>
            <a:r>
              <a:rPr lang="en-US" sz="2400" dirty="0"/>
              <a:t>Large range of Center of Mass Energies </a:t>
            </a:r>
            <a:r>
              <a:rPr lang="en-US" sz="2400" dirty="0" err="1"/>
              <a:t>E</a:t>
            </a:r>
            <a:r>
              <a:rPr lang="en-US" sz="2400" baseline="-25000" dirty="0" err="1"/>
              <a:t>cm</a:t>
            </a:r>
            <a:r>
              <a:rPr lang="en-US" sz="2400" dirty="0"/>
              <a:t>= (29-140) GeV</a:t>
            </a:r>
          </a:p>
          <a:p>
            <a:r>
              <a:rPr lang="en-US" sz="2400" dirty="0"/>
              <a:t>Polarized beams with flexible spin patterns</a:t>
            </a:r>
          </a:p>
          <a:p>
            <a:r>
              <a:rPr lang="en-US" sz="2400" dirty="0"/>
              <a:t>Favorable condition for detector acceptance such as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=200 MeV</a:t>
            </a:r>
          </a:p>
          <a:p>
            <a:r>
              <a:rPr lang="en-US" sz="2400" dirty="0"/>
              <a:t>Large range of hadron species:  protons ….Uranium</a:t>
            </a:r>
          </a:p>
          <a:p>
            <a:r>
              <a:rPr lang="en-US" sz="2400" dirty="0"/>
              <a:t>Collisions of electrons with protons and polarized light ions  (</a:t>
            </a:r>
            <a:r>
              <a:rPr lang="en-US" sz="2400" dirty="0">
                <a:latin typeface="Wingdings 3" panose="05040102010807070707" pitchFamily="18" charset="2"/>
              </a:rPr>
              <a:t>h</a:t>
            </a:r>
            <a:r>
              <a:rPr lang="en-US" sz="2400" baseline="30000" dirty="0"/>
              <a:t>3</a:t>
            </a:r>
            <a:r>
              <a:rPr lang="en-US" sz="2400" dirty="0"/>
              <a:t>He, </a:t>
            </a:r>
            <a:r>
              <a:rPr lang="en-US" sz="2400" dirty="0" err="1">
                <a:latin typeface="Wingdings 3" panose="05040102010807070707" pitchFamily="18" charset="2"/>
              </a:rPr>
              <a:t>h</a:t>
            </a:r>
            <a:r>
              <a:rPr lang="en-US" sz="2400" dirty="0" err="1"/>
              <a:t>d</a:t>
            </a:r>
            <a:r>
              <a:rPr lang="en-US" sz="2400" dirty="0"/>
              <a:t>,…)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Meets or exceeds the requirements formulated in the </a:t>
            </a:r>
          </a:p>
          <a:p>
            <a:pPr marL="0" indent="0">
              <a:buNone/>
            </a:pPr>
            <a:r>
              <a:rPr lang="en-US" dirty="0"/>
              <a:t>White Paper on EIC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65" y="9698"/>
            <a:ext cx="7886700" cy="710855"/>
          </a:xfrm>
        </p:spPr>
        <p:txBody>
          <a:bodyPr>
            <a:normAutofit/>
          </a:bodyPr>
          <a:lstStyle/>
          <a:p>
            <a:r>
              <a:rPr lang="en-US" sz="3600" dirty="0"/>
              <a:t>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15" y="560611"/>
            <a:ext cx="8930678" cy="5113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			         </a:t>
            </a:r>
            <a:r>
              <a:rPr lang="en-US" sz="2000" u="sng" dirty="0"/>
              <a:t> Assumed Timeline </a:t>
            </a:r>
            <a:r>
              <a:rPr lang="en-US" sz="2000" dirty="0"/>
              <a:t>(</a:t>
            </a:r>
            <a:r>
              <a:rPr lang="en-US" sz="2000" i="1" dirty="0"/>
              <a:t>for planning purpose only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000" dirty="0"/>
              <a:t>              -now                                                    </a:t>
            </a:r>
            <a:r>
              <a:rPr lang="en-US" sz="2000" i="1" dirty="0">
                <a:solidFill>
                  <a:srgbClr val="0070C0"/>
                </a:solidFill>
              </a:rPr>
              <a:t>Pre-conceptual design phase</a:t>
            </a:r>
          </a:p>
          <a:p>
            <a:pPr marL="0" indent="0">
              <a:buNone/>
            </a:pPr>
            <a:r>
              <a:rPr lang="en-US" sz="2000" dirty="0"/>
              <a:t>	- EIC will receive CD-0 End of 2018</a:t>
            </a:r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i="1" dirty="0">
                <a:solidFill>
                  <a:srgbClr val="0070C0"/>
                </a:solidFill>
              </a:rPr>
              <a:t>Conceptual design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	- </a:t>
            </a:r>
            <a:r>
              <a:rPr lang="en-US" sz="2000" dirty="0"/>
              <a:t>External Cost Review FY19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	- Site Decision in FY19                    </a:t>
            </a:r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i="1" dirty="0">
                <a:solidFill>
                  <a:srgbClr val="0070C0"/>
                </a:solidFill>
              </a:rPr>
              <a:t>Complete conceptual design 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             - </a:t>
            </a:r>
            <a:r>
              <a:rPr lang="en-US" sz="2000" i="1" dirty="0"/>
              <a:t>Directors Review CDR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	- </a:t>
            </a:r>
            <a:r>
              <a:rPr lang="en-US" sz="2000" dirty="0"/>
              <a:t>CD-1 in FY21                                 </a:t>
            </a:r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i="1" dirty="0">
                <a:solidFill>
                  <a:srgbClr val="0070C0"/>
                </a:solidFill>
              </a:rPr>
              <a:t>preliminary engineering design</a:t>
            </a:r>
          </a:p>
          <a:p>
            <a:pPr marL="0" indent="0">
              <a:buNone/>
            </a:pPr>
            <a:r>
              <a:rPr lang="en-US" sz="2000" dirty="0"/>
              <a:t>	- CD-2 in FY22                                 </a:t>
            </a:r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i="1" dirty="0">
                <a:solidFill>
                  <a:srgbClr val="0070C0"/>
                </a:solidFill>
                <a:sym typeface="Wingdings" panose="05000000000000000000" pitchFamily="2" charset="2"/>
              </a:rPr>
              <a:t>final design                                </a:t>
            </a:r>
            <a:endParaRPr lang="en-US" sz="20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/>
              <a:t>	- CD-3 in FY24                                 </a:t>
            </a:r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i="1" dirty="0">
                <a:solidFill>
                  <a:srgbClr val="0070C0"/>
                </a:solidFill>
                <a:sym typeface="Wingdings" panose="05000000000000000000" pitchFamily="2" charset="2"/>
              </a:rPr>
              <a:t>Construction</a:t>
            </a:r>
            <a:endParaRPr lang="en-US" sz="20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/>
              <a:t>	- Commissioning in FY28</a:t>
            </a:r>
          </a:p>
          <a:p>
            <a:pPr marL="0" indent="0">
              <a:buNone/>
            </a:pPr>
            <a:r>
              <a:rPr lang="en-US" sz="2000" dirty="0"/>
              <a:t>	- CD4  in FY29                                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i="1" dirty="0">
                <a:solidFill>
                  <a:srgbClr val="0070C0"/>
                </a:solidFill>
                <a:sym typeface="Wingdings" panose="05000000000000000000" pitchFamily="2" charset="2"/>
              </a:rPr>
              <a:t>Project Complete</a:t>
            </a:r>
            <a:endParaRPr lang="en-US" sz="2000" i="1" dirty="0">
              <a:solidFill>
                <a:srgbClr val="0070C0"/>
              </a:solidFill>
            </a:endParaRPr>
          </a:p>
          <a:p>
            <a:r>
              <a:rPr lang="en-US" sz="2000" dirty="0"/>
              <a:t>We expect to carry through with ring-ring approach but there will be a final consideration on alternate design approaches before CD-2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2000" dirty="0">
                <a:sym typeface="Wingdings" panose="05000000000000000000" pitchFamily="2" charset="2"/>
              </a:rPr>
              <a:t>Will continue studying high current polarized -sources &amp; ERL technology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863" y="712031"/>
            <a:ext cx="7886700" cy="786097"/>
          </a:xfrm>
        </p:spPr>
        <p:txBody>
          <a:bodyPr>
            <a:normAutofit/>
          </a:bodyPr>
          <a:lstStyle/>
          <a:p>
            <a:r>
              <a:rPr lang="en-US" sz="3200" dirty="0"/>
              <a:t>Design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70" y="1817128"/>
            <a:ext cx="8985301" cy="468273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eRHIC is based on the RHIC complex: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    Storage ring (Yellow Ring), injectors, ion sources,   infrastructure, which need only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    relatively few modifications and upgrades</a:t>
            </a:r>
          </a:p>
          <a:p>
            <a:r>
              <a:rPr lang="en-US" sz="1800" dirty="0"/>
              <a:t>Todays RHIC beam parameters are close to what is required for eRHIC (except number of bunches and 3 times higher beam current)</a:t>
            </a:r>
          </a:p>
          <a:p>
            <a:r>
              <a:rPr lang="en-US" sz="1800" dirty="0"/>
              <a:t>A (5-18) GeV electron storage ring &amp; its injectors are added to the RHIC complex          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E</a:t>
            </a:r>
            <a:r>
              <a:rPr lang="en-US" sz="1800" baseline="-25000" dirty="0" err="1">
                <a:sym typeface="Wingdings" panose="05000000000000000000" pitchFamily="2" charset="2"/>
              </a:rPr>
              <a:t>cm</a:t>
            </a:r>
            <a:r>
              <a:rPr lang="en-US" sz="1800" dirty="0">
                <a:sym typeface="Wingdings" panose="05000000000000000000" pitchFamily="2" charset="2"/>
              </a:rPr>
              <a:t> = (29-141) GeV</a:t>
            </a:r>
            <a:endParaRPr lang="en-US" sz="18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Design aims to meet the goals formulated in the EIC WHITE PAPER, in particular the high luminosity of </a:t>
            </a:r>
            <a:r>
              <a:rPr lang="en-US" sz="1800" dirty="0">
                <a:solidFill>
                  <a:srgbClr val="FF0000"/>
                </a:solidFill>
              </a:rPr>
              <a:t>L = 10</a:t>
            </a:r>
            <a:r>
              <a:rPr lang="en-US" sz="1800" baseline="30000" dirty="0">
                <a:solidFill>
                  <a:srgbClr val="FF0000"/>
                </a:solidFill>
              </a:rPr>
              <a:t>34</a:t>
            </a:r>
            <a:r>
              <a:rPr lang="en-US" sz="1800" dirty="0">
                <a:solidFill>
                  <a:srgbClr val="FF0000"/>
                </a:solidFill>
              </a:rPr>
              <a:t>cm</a:t>
            </a:r>
            <a:r>
              <a:rPr lang="en-US" sz="1800" baseline="30000" dirty="0">
                <a:solidFill>
                  <a:srgbClr val="FF0000"/>
                </a:solidFill>
              </a:rPr>
              <a:t>-2</a:t>
            </a:r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US" sz="1800" baseline="30000" dirty="0">
                <a:solidFill>
                  <a:srgbClr val="FF0000"/>
                </a:solidFill>
              </a:rPr>
              <a:t>-1</a:t>
            </a:r>
            <a:r>
              <a:rPr lang="en-US" sz="1800" dirty="0"/>
              <a:t>.</a:t>
            </a:r>
          </a:p>
          <a:p>
            <a:r>
              <a:rPr lang="en-US" sz="1800" dirty="0"/>
              <a:t>Design is optimized under the assumption that each beam will have the parameters (in particular beam-beam tune shift) as has been demonstrated in collisions between equal species (HERA Concept).</a:t>
            </a:r>
          </a:p>
          <a:p>
            <a:r>
              <a:rPr lang="en-US" sz="1800" dirty="0"/>
              <a:t>The requirement to store electron beams with a variable spin pattern requires an on-energy, spin transparent injector.</a:t>
            </a:r>
          </a:p>
          <a:p>
            <a:r>
              <a:rPr lang="en-US" sz="1800" dirty="0"/>
              <a:t>The total power of synchrotron radiation of the electron beam is assumed to be limited to 10 MW. This is a design choice</a:t>
            </a:r>
            <a:r>
              <a:rPr lang="en-US" sz="220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51" y="0"/>
            <a:ext cx="3513251" cy="203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8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64" y="76741"/>
            <a:ext cx="8515350" cy="778453"/>
          </a:xfrm>
        </p:spPr>
        <p:txBody>
          <a:bodyPr/>
          <a:lstStyle/>
          <a:p>
            <a:r>
              <a:rPr lang="en-US" dirty="0"/>
              <a:t>Maximum Luminosity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42500" y="631189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381" y="933451"/>
            <a:ext cx="6008347" cy="553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6328" y="1203851"/>
            <a:ext cx="30894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beam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beam-beam tune-shift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Flat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Need strong hadron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 hadron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22 </a:t>
            </a:r>
            <a:r>
              <a:rPr lang="en-US" dirty="0" err="1"/>
              <a:t>mrad</a:t>
            </a:r>
            <a:r>
              <a:rPr lang="en-US" dirty="0"/>
              <a:t> crossing angle</a:t>
            </a:r>
          </a:p>
          <a:p>
            <a:r>
              <a:rPr lang="en-US" dirty="0"/>
              <a:t>      with crab cavities</a:t>
            </a:r>
          </a:p>
          <a:p>
            <a:r>
              <a:rPr lang="en-US" dirty="0">
                <a:sym typeface="Wingdings" panose="05000000000000000000" pitchFamily="2" charset="2"/>
              </a:rPr>
              <a:t>  Large Luminosity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2432" y="1211408"/>
            <a:ext cx="2163478" cy="365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8163" y="1433094"/>
            <a:ext cx="2047327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899" y="1708328"/>
            <a:ext cx="2799527" cy="6847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2066" y="2249112"/>
            <a:ext cx="1604608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6150" y="2565561"/>
            <a:ext cx="2971088" cy="674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7718" y="3090646"/>
            <a:ext cx="2296688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167" y="3381603"/>
            <a:ext cx="2628504" cy="66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5602" y="3938668"/>
            <a:ext cx="2047327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20600" y="2399522"/>
            <a:ext cx="2047327" cy="30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70324" y="1882672"/>
            <a:ext cx="717047" cy="30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05183" y="2636226"/>
            <a:ext cx="2047327" cy="571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24816" y="5017317"/>
            <a:ext cx="1321201" cy="302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92048" y="4468866"/>
            <a:ext cx="2047327" cy="548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05182" y="6025241"/>
            <a:ext cx="2047327" cy="30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05181" y="1264152"/>
            <a:ext cx="2047327" cy="76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01389" y="5493924"/>
            <a:ext cx="627234" cy="3774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11628" y="5291391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11628" y="5584833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17182" y="1464436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8021" y="5019438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14789" y="1705384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024459" y="1946253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23527" y="2220900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023526" y="2481594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31986" y="3257804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24459" y="2973954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31987" y="2722463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040865" y="3497687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14789" y="3787702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14789" y="4043571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023525" y="4301271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09346" y="4567262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09346" y="4844143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2341" y="5090953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002340" y="5354504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94232" y="5584311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02339" y="5830924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90307" y="6089958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5456" y="4929907"/>
            <a:ext cx="1523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problem</a:t>
            </a:r>
          </a:p>
          <a:p>
            <a:r>
              <a:rPr lang="en-US" dirty="0"/>
              <a:t>Challenge</a:t>
            </a:r>
          </a:p>
          <a:p>
            <a:r>
              <a:rPr lang="en-US" dirty="0"/>
              <a:t>Difficult/R&amp;D required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7280" y="4683300"/>
            <a:ext cx="67049" cy="42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293765" y="4755471"/>
            <a:ext cx="6063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0.10</a:t>
            </a:r>
          </a:p>
        </p:txBody>
      </p:sp>
    </p:spTree>
    <p:extLst>
      <p:ext uri="{BB962C8B-B14F-4D97-AF65-F5344CB8AC3E}">
        <p14:creationId xmlns:p14="http://schemas.microsoft.com/office/powerpoint/2010/main" val="24765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69" y="365126"/>
            <a:ext cx="88417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Luminosity versus Center of Mass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52" y="1501660"/>
            <a:ext cx="6932138" cy="481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67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41" y="357569"/>
            <a:ext cx="7886700" cy="662629"/>
          </a:xfrm>
        </p:spPr>
        <p:txBody>
          <a:bodyPr>
            <a:normAutofit fontScale="90000"/>
          </a:bodyPr>
          <a:lstStyle/>
          <a:p>
            <a:r>
              <a:rPr lang="en-US" dirty="0"/>
              <a:t>Beam-Beam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547" y="1169047"/>
            <a:ext cx="4733407" cy="473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59132"/>
            <a:ext cx="444353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x</a:t>
            </a:r>
            <a:r>
              <a:rPr lang="en-US" baseline="-25000" dirty="0" err="1"/>
              <a:t>p</a:t>
            </a:r>
            <a:r>
              <a:rPr lang="en-US" dirty="0"/>
              <a:t> =0.012, </a:t>
            </a:r>
            <a:r>
              <a:rPr lang="en-US" dirty="0" err="1">
                <a:latin typeface="Symbol" panose="05050102010706020507" pitchFamily="18" charset="2"/>
              </a:rPr>
              <a:t>x</a:t>
            </a:r>
            <a:r>
              <a:rPr lang="en-US" baseline="-25000" dirty="0" err="1"/>
              <a:t>e</a:t>
            </a:r>
            <a:r>
              <a:rPr lang="en-US" dirty="0"/>
              <a:t> = 0.1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 electrons near integer Resonance</a:t>
            </a:r>
          </a:p>
          <a:p>
            <a:r>
              <a:rPr lang="en-US" dirty="0"/>
              <a:t>      </a:t>
            </a:r>
            <a:r>
              <a:rPr lang="en-US" dirty="0" err="1"/>
              <a:t>Q</a:t>
            </a:r>
            <a:r>
              <a:rPr lang="en-US" baseline="-25000" dirty="0" err="1"/>
              <a:t>x,y</a:t>
            </a:r>
            <a:r>
              <a:rPr lang="en-US" dirty="0"/>
              <a:t>      integer to benefit from pinch effect</a:t>
            </a:r>
            <a:endParaRPr lang="en-US" sz="4000" dirty="0"/>
          </a:p>
          <a:p>
            <a:r>
              <a:rPr lang="en-US" sz="800" dirty="0"/>
              <a:t>   </a:t>
            </a:r>
          </a:p>
          <a:p>
            <a:r>
              <a:rPr lang="en-US" b="1" dirty="0"/>
              <a:t>Concerns addressed: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emittance growth,</a:t>
            </a:r>
          </a:p>
          <a:p>
            <a:r>
              <a:rPr lang="en-US" dirty="0"/>
              <a:t>     examined using long term weak-strong </a:t>
            </a:r>
          </a:p>
          <a:p>
            <a:r>
              <a:rPr lang="en-US" dirty="0"/>
              <a:t>     Simulation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No evidence</a:t>
            </a:r>
          </a:p>
          <a:p>
            <a:r>
              <a:rPr lang="en-US" sz="800" dirty="0">
                <a:sym typeface="Wingdings" panose="05000000000000000000" pitchFamily="2" charset="2"/>
              </a:rPr>
              <a:t>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Coherent beam-beam instability as observed in HERA occasionally</a:t>
            </a:r>
          </a:p>
          <a:p>
            <a:r>
              <a:rPr lang="en-US" dirty="0"/>
              <a:t>     Examined by strong-strong simulations</a:t>
            </a:r>
          </a:p>
          <a:p>
            <a:r>
              <a:rPr lang="en-US" dirty="0"/>
              <a:t>     using several codes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Threshold found  for N</a:t>
            </a:r>
            <a:r>
              <a:rPr lang="en-US" baseline="-25000" dirty="0"/>
              <a:t>p</a:t>
            </a:r>
            <a:r>
              <a:rPr lang="en-US" dirty="0"/>
              <a:t> = 2 x N</a:t>
            </a:r>
            <a:r>
              <a:rPr lang="en-US" baseline="-25000" dirty="0"/>
              <a:t>p</a:t>
            </a:r>
            <a:r>
              <a:rPr lang="en-US" dirty="0"/>
              <a:t>-design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 found not to have a strong impact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89" y="2047487"/>
            <a:ext cx="239266" cy="3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8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5D50E1-417D-44A8-9359-7C721F778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4EA46FF-75CD-478C-B4B9-38C0BBE37F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59940D-B965-48A3-8BD8-743149C56B42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26416</TotalTime>
  <Words>2254</Words>
  <Application>Microsoft Office PowerPoint</Application>
  <PresentationFormat>On-screen Show (4:3)</PresentationFormat>
  <Paragraphs>355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Brush Script MT</vt:lpstr>
      <vt:lpstr>Calibri</vt:lpstr>
      <vt:lpstr>Cambria Math</vt:lpstr>
      <vt:lpstr>Symbol</vt:lpstr>
      <vt:lpstr>Wingdings</vt:lpstr>
      <vt:lpstr>Wingdings 3</vt:lpstr>
      <vt:lpstr>Office Theme</vt:lpstr>
      <vt:lpstr>The Design of the eRHIC Electron Ion Collider</vt:lpstr>
      <vt:lpstr>Outline</vt:lpstr>
      <vt:lpstr>EIC Physics Questions</vt:lpstr>
      <vt:lpstr>Requirements</vt:lpstr>
      <vt:lpstr>Assumptions</vt:lpstr>
      <vt:lpstr>Design Concept</vt:lpstr>
      <vt:lpstr>Maximum Luminosity Parameters</vt:lpstr>
      <vt:lpstr>Luminosity versus Center of Mass Energy</vt:lpstr>
      <vt:lpstr>Beam-Beam Physics</vt:lpstr>
      <vt:lpstr>Dynamic Aperture Assessment</vt:lpstr>
      <vt:lpstr>Electron Ring Dynamic Aperture</vt:lpstr>
      <vt:lpstr>Dynamic Aperture with 2 IRs</vt:lpstr>
      <vt:lpstr>Collective Effects</vt:lpstr>
      <vt:lpstr>e Storage Ring Polarization</vt:lpstr>
      <vt:lpstr>IR Layout</vt:lpstr>
      <vt:lpstr>PowerPoint Presentation</vt:lpstr>
      <vt:lpstr>PowerPoint Presentation</vt:lpstr>
      <vt:lpstr>IR Vacuum Design </vt:lpstr>
      <vt:lpstr>Storage Ring</vt:lpstr>
      <vt:lpstr>PowerPoint Presentation</vt:lpstr>
      <vt:lpstr>SR Vacuum System </vt:lpstr>
      <vt:lpstr>Electron Injector Synchrotron </vt:lpstr>
      <vt:lpstr>RCS Polarization</vt:lpstr>
      <vt:lpstr>Polarized Electron Source</vt:lpstr>
      <vt:lpstr>Strong Hadron Cooling</vt:lpstr>
      <vt:lpstr>Hadron Cooling </vt:lpstr>
      <vt:lpstr>Strong Hadron Cooling</vt:lpstr>
      <vt:lpstr>PowerPoint Presentation</vt:lpstr>
      <vt:lpstr>Summary</vt:lpstr>
      <vt:lpstr>Summary,  continued</vt:lpstr>
      <vt:lpstr>Backup</vt:lpstr>
      <vt:lpstr>Mitigation of Strong Hadron Cooling Risk </vt:lpstr>
      <vt:lpstr>Some of the…  Areas Requiring Additional Effort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Diane</dc:creator>
  <cp:lastModifiedBy>Willeke, Ferdinand</cp:lastModifiedBy>
  <cp:revision>144</cp:revision>
  <cp:lastPrinted>2018-03-01T21:01:16Z</cp:lastPrinted>
  <dcterms:created xsi:type="dcterms:W3CDTF">2018-03-01T20:08:55Z</dcterms:created>
  <dcterms:modified xsi:type="dcterms:W3CDTF">2018-07-22T21:11:12Z</dcterms:modified>
</cp:coreProperties>
</file>