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4" r:id="rId1"/>
  </p:sldMasterIdLst>
  <p:notesMasterIdLst>
    <p:notesMasterId r:id="rId46"/>
  </p:notesMasterIdLst>
  <p:handoutMasterIdLst>
    <p:handoutMasterId r:id="rId47"/>
  </p:handoutMasterIdLst>
  <p:sldIdLst>
    <p:sldId id="516" r:id="rId2"/>
    <p:sldId id="815" r:id="rId3"/>
    <p:sldId id="746" r:id="rId4"/>
    <p:sldId id="793" r:id="rId5"/>
    <p:sldId id="794" r:id="rId6"/>
    <p:sldId id="795" r:id="rId7"/>
    <p:sldId id="796" r:id="rId8"/>
    <p:sldId id="611" r:id="rId9"/>
    <p:sldId id="797" r:id="rId10"/>
    <p:sldId id="704" r:id="rId11"/>
    <p:sldId id="705" r:id="rId12"/>
    <p:sldId id="710" r:id="rId13"/>
    <p:sldId id="685" r:id="rId14"/>
    <p:sldId id="798" r:id="rId15"/>
    <p:sldId id="799" r:id="rId16"/>
    <p:sldId id="807" r:id="rId17"/>
    <p:sldId id="808" r:id="rId18"/>
    <p:sldId id="809" r:id="rId19"/>
    <p:sldId id="813" r:id="rId20"/>
    <p:sldId id="814" r:id="rId21"/>
    <p:sldId id="811" r:id="rId22"/>
    <p:sldId id="812" r:id="rId23"/>
    <p:sldId id="800" r:id="rId24"/>
    <p:sldId id="688" r:id="rId25"/>
    <p:sldId id="735" r:id="rId26"/>
    <p:sldId id="736" r:id="rId27"/>
    <p:sldId id="734" r:id="rId28"/>
    <p:sldId id="687" r:id="rId29"/>
    <p:sldId id="804" r:id="rId30"/>
    <p:sldId id="805" r:id="rId31"/>
    <p:sldId id="806" r:id="rId32"/>
    <p:sldId id="737" r:id="rId33"/>
    <p:sldId id="816" r:id="rId34"/>
    <p:sldId id="738" r:id="rId35"/>
    <p:sldId id="802" r:id="rId36"/>
    <p:sldId id="803" r:id="rId37"/>
    <p:sldId id="791" r:id="rId38"/>
    <p:sldId id="739" r:id="rId39"/>
    <p:sldId id="801" r:id="rId40"/>
    <p:sldId id="740" r:id="rId41"/>
    <p:sldId id="698" r:id="rId42"/>
    <p:sldId id="789" r:id="rId43"/>
    <p:sldId id="743" r:id="rId44"/>
    <p:sldId id="79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FA"/>
    <a:srgbClr val="392BF5"/>
    <a:srgbClr val="105598"/>
    <a:srgbClr val="FBFB05"/>
    <a:srgbClr val="FF33CC"/>
    <a:srgbClr val="DFDFDF"/>
    <a:srgbClr val="39E74E"/>
    <a:srgbClr val="9900CC"/>
    <a:srgbClr val="0026B0"/>
    <a:srgbClr val="215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0" autoAdjust="0"/>
    <p:restoredTop sz="84760" autoAdjust="0"/>
  </p:normalViewPr>
  <p:slideViewPr>
    <p:cSldViewPr snapToGrid="0" snapToObjects="1">
      <p:cViewPr varScale="1">
        <p:scale>
          <a:sx n="78" d="100"/>
          <a:sy n="78" d="100"/>
        </p:scale>
        <p:origin x="83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BESIII Physics Journal Publications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6.4635080656499658E-2"/>
          <c:y val="0.17022603529534786"/>
          <c:w val="0.89965361549373091"/>
          <c:h val="0.686827316201390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13</c:v>
                </c:pt>
                <c:pt idx="4">
                  <c:v>18</c:v>
                </c:pt>
                <c:pt idx="5">
                  <c:v>25</c:v>
                </c:pt>
                <c:pt idx="6">
                  <c:v>31</c:v>
                </c:pt>
                <c:pt idx="7">
                  <c:v>37</c:v>
                </c:pt>
                <c:pt idx="8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4B-4AC0-A297-9C25F2EBB4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10</c:v>
                </c:pt>
                <c:pt idx="2">
                  <c:v>22</c:v>
                </c:pt>
                <c:pt idx="3">
                  <c:v>45</c:v>
                </c:pt>
                <c:pt idx="4">
                  <c:v>59</c:v>
                </c:pt>
                <c:pt idx="5">
                  <c:v>86</c:v>
                </c:pt>
                <c:pt idx="6">
                  <c:v>103</c:v>
                </c:pt>
                <c:pt idx="7">
                  <c:v>135</c:v>
                </c:pt>
                <c:pt idx="8">
                  <c:v>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4B-4AC0-A297-9C25F2EBB4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524576"/>
        <c:axId val="445521832"/>
      </c:barChart>
      <c:catAx>
        <c:axId val="445524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5521832"/>
        <c:crosses val="autoZero"/>
        <c:auto val="1"/>
        <c:lblAlgn val="ctr"/>
        <c:lblOffset val="100"/>
        <c:noMultiLvlLbl val="0"/>
      </c:catAx>
      <c:valAx>
        <c:axId val="44552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552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BESIII Physics Journal Publications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6</c:v>
                </c:pt>
                <c:pt idx="7">
                  <c:v>6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BD-4E18-B2D7-2681B15424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8</c:v>
                </c:pt>
                <c:pt idx="2">
                  <c:v>12</c:v>
                </c:pt>
                <c:pt idx="3">
                  <c:v>23</c:v>
                </c:pt>
                <c:pt idx="4">
                  <c:v>14</c:v>
                </c:pt>
                <c:pt idx="5">
                  <c:v>27</c:v>
                </c:pt>
                <c:pt idx="6">
                  <c:v>17</c:v>
                </c:pt>
                <c:pt idx="7">
                  <c:v>32</c:v>
                </c:pt>
                <c:pt idx="8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BD-4E18-B2D7-2681B154245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5522224"/>
        <c:axId val="445524968"/>
      </c:barChart>
      <c:catAx>
        <c:axId val="4455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5524968"/>
        <c:crosses val="autoZero"/>
        <c:auto val="1"/>
        <c:lblAlgn val="ctr"/>
        <c:lblOffset val="100"/>
        <c:noMultiLvlLbl val="0"/>
      </c:catAx>
      <c:valAx>
        <c:axId val="445524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4552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t>7/26/2018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9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 assumed</a:t>
            </a:r>
            <a:r>
              <a:rPr lang="en-US" altLang="zh-CN" baseline="0" dirty="0" smtClean="0"/>
              <a:t> 10^35 </a:t>
            </a:r>
            <a:r>
              <a:rPr lang="en-US" altLang="zh-CN" baseline="0" dirty="0" err="1" smtClean="0"/>
              <a:t>luminrocity</a:t>
            </a:r>
            <a:r>
              <a:rPr lang="en-US" altLang="zh-CN" baseline="0" dirty="0" smtClean="0"/>
              <a:t>, it is estimated to get the 1.4ab-1 data per year</a:t>
            </a:r>
          </a:p>
          <a:p>
            <a:r>
              <a:rPr lang="en-US" altLang="zh-CN" baseline="0" dirty="0" smtClean="0"/>
              <a:t>Taking into account really running days and data taking efficiency.</a:t>
            </a:r>
          </a:p>
          <a:p>
            <a:r>
              <a:rPr lang="en-US" altLang="zh-CN" baseline="0" dirty="0" smtClean="0"/>
              <a:t>It is expected to collected 10^9 D meson pair and Tau lepton pairs.</a:t>
            </a:r>
          </a:p>
          <a:p>
            <a:r>
              <a:rPr lang="en-US" altLang="zh-CN" baseline="0" dirty="0" smtClean="0"/>
              <a:t>These data is about 1/3 of BELLE-II data/per year which is expected to run with luminosity at 10^36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Tua</a:t>
            </a:r>
            <a:r>
              <a:rPr lang="en-US" altLang="zh-CN" dirty="0" smtClean="0"/>
              <a:t>-&gt;gamma mu have been</a:t>
            </a:r>
            <a:r>
              <a:rPr lang="en-US" altLang="zh-CN" baseline="0" dirty="0" smtClean="0"/>
              <a:t> detail studying for many years in B </a:t>
            </a:r>
            <a:r>
              <a:rPr lang="en-US" altLang="zh-CN" baseline="0" dirty="0" err="1" smtClean="0"/>
              <a:t>facotry</a:t>
            </a:r>
            <a:r>
              <a:rPr lang="en-US" altLang="zh-CN" baseline="0" dirty="0" smtClean="0"/>
              <a:t>.</a:t>
            </a:r>
            <a:endParaRPr lang="en-US" altLang="zh-CN" dirty="0" smtClean="0"/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plot show the update </a:t>
            </a:r>
            <a:r>
              <a:rPr lang="en-US" altLang="zh-CN" baseline="0" dirty="0" err="1" smtClean="0"/>
              <a:t>limint</a:t>
            </a:r>
            <a:r>
              <a:rPr lang="en-US" altLang="zh-CN" baseline="0" dirty="0" smtClean="0"/>
              <a:t> as function of luminosity for the different experiment.</a:t>
            </a:r>
          </a:p>
          <a:p>
            <a:r>
              <a:rPr lang="en-US" altLang="zh-CN" baseline="0" dirty="0" smtClean="0"/>
              <a:t>The current update limit is about 4x10-8 from both BABAR and BELLE,</a:t>
            </a:r>
          </a:p>
          <a:p>
            <a:r>
              <a:rPr lang="en-US" altLang="zh-CN" baseline="0" dirty="0" smtClean="0"/>
              <a:t>It is clear see that the upper limit is proportional to 1/</a:t>
            </a:r>
            <a:r>
              <a:rPr lang="en-US" altLang="zh-CN" baseline="0" dirty="0" err="1" smtClean="0"/>
              <a:t>sqrt</a:t>
            </a:r>
            <a:r>
              <a:rPr lang="en-US" altLang="zh-CN" baseline="0" dirty="0" smtClean="0"/>
              <a:t>(L)</a:t>
            </a:r>
          </a:p>
          <a:p>
            <a:r>
              <a:rPr lang="en-US" altLang="zh-CN" baseline="0" dirty="0" smtClean="0"/>
              <a:t>The </a:t>
            </a:r>
            <a:r>
              <a:rPr lang="en-US" altLang="zh-CN" baseline="0" dirty="0" err="1" smtClean="0"/>
              <a:t>strudy</a:t>
            </a:r>
            <a:r>
              <a:rPr lang="en-US" altLang="zh-CN" baseline="0" dirty="0" smtClean="0"/>
              <a:t> from Supper B show the expected UL is 3x10-9 with 75ab-1 data.</a:t>
            </a:r>
          </a:p>
          <a:p>
            <a:r>
              <a:rPr lang="en-US" altLang="zh-CN" baseline="0" dirty="0" smtClean="0"/>
              <a:t>At HIEPA, we expected to collected 3x109 tau pair per year</a:t>
            </a:r>
          </a:p>
          <a:p>
            <a:r>
              <a:rPr lang="en-US" altLang="zh-CN" baseline="0" dirty="0" smtClean="0"/>
              <a:t>It is interesting to know what the expected UL can be </a:t>
            </a:r>
            <a:r>
              <a:rPr lang="en-US" altLang="zh-CN" baseline="0" dirty="0" err="1" smtClean="0"/>
              <a:t>acieved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 </a:t>
            </a:r>
            <a:r>
              <a:rPr lang="en-US" altLang="zh-CN" baseline="0" dirty="0" err="1" smtClean="0"/>
              <a:t>hiepa</a:t>
            </a:r>
            <a:r>
              <a:rPr lang="en-US" altLang="zh-CN" baseline="0" dirty="0" smtClean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97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study from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Vlaimir</a:t>
            </a:r>
            <a:r>
              <a:rPr lang="en-US" altLang="zh-CN" baseline="0" dirty="0" smtClean="0"/>
              <a:t> show with 7ab-1 data, super tau-charm can get</a:t>
            </a:r>
          </a:p>
          <a:p>
            <a:r>
              <a:rPr lang="en-US" altLang="zh-CN" baseline="0" dirty="0" smtClean="0"/>
              <a:t>The comparable or better </a:t>
            </a:r>
            <a:r>
              <a:rPr lang="en-US" altLang="zh-CN" baseline="0" dirty="0" err="1" smtClean="0"/>
              <a:t>upple</a:t>
            </a:r>
            <a:r>
              <a:rPr lang="en-US" altLang="zh-CN" baseline="0" dirty="0" smtClean="0"/>
              <a:t> limit than that of Supper-B </a:t>
            </a:r>
            <a:r>
              <a:rPr lang="en-US" altLang="zh-CN" baseline="0" dirty="0" err="1" smtClean="0"/>
              <a:t>expections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We are </a:t>
            </a:r>
            <a:r>
              <a:rPr lang="en-US" altLang="zh-CN" baseline="0" dirty="0" err="1" smtClean="0"/>
              <a:t>prosssing</a:t>
            </a:r>
            <a:r>
              <a:rPr lang="en-US" altLang="zh-CN" baseline="0" dirty="0" smtClean="0"/>
              <a:t> the correspond fast simulation for NP sensitivity and to</a:t>
            </a:r>
          </a:p>
          <a:p>
            <a:r>
              <a:rPr lang="en-US" altLang="zh-CN" baseline="0" dirty="0" smtClean="0"/>
              <a:t>Optimization the detector </a:t>
            </a:r>
            <a:r>
              <a:rPr lang="en-US" altLang="zh-CN" baseline="0" dirty="0" err="1" smtClean="0"/>
              <a:t>perfromance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82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Now,</a:t>
            </a:r>
            <a:r>
              <a:rPr lang="en-US" altLang="zh-CN" baseline="0" dirty="0" smtClean="0"/>
              <a:t> we move to the CPV in tau decay.</a:t>
            </a:r>
          </a:p>
          <a:p>
            <a:r>
              <a:rPr lang="en-US" altLang="zh-CN" baseline="0" dirty="0" smtClean="0"/>
              <a:t>To day, CP violation is observed in B,D and </a:t>
            </a:r>
            <a:r>
              <a:rPr lang="en-US" altLang="zh-CN" baseline="0" dirty="0" err="1" smtClean="0"/>
              <a:t>Ksystem</a:t>
            </a:r>
            <a:endParaRPr lang="en-US" altLang="zh-CN" baseline="0" dirty="0" smtClean="0"/>
          </a:p>
          <a:p>
            <a:r>
              <a:rPr lang="en-US" altLang="zh-CN" baseline="0" dirty="0" smtClean="0"/>
              <a:t>But no </a:t>
            </a:r>
            <a:r>
              <a:rPr lang="en-US" altLang="zh-CN" baseline="0" dirty="0" err="1" smtClean="0"/>
              <a:t>ovserved</a:t>
            </a:r>
            <a:r>
              <a:rPr lang="en-US" altLang="zh-CN" baseline="0" dirty="0" smtClean="0"/>
              <a:t> in the lepton sector,</a:t>
            </a:r>
          </a:p>
          <a:p>
            <a:r>
              <a:rPr lang="en-US" altLang="zh-CN" baseline="0" dirty="0" smtClean="0"/>
              <a:t>The discovery of CPV in tau decay is a clean </a:t>
            </a:r>
            <a:r>
              <a:rPr lang="en-US" altLang="zh-CN" baseline="0" dirty="0" err="1" smtClean="0"/>
              <a:t>signture</a:t>
            </a:r>
            <a:r>
              <a:rPr lang="en-US" altLang="zh-CN" baseline="0" dirty="0" smtClean="0"/>
              <a:t> of NP.</a:t>
            </a:r>
          </a:p>
          <a:p>
            <a:r>
              <a:rPr lang="en-US" altLang="zh-CN" baseline="0" dirty="0" smtClean="0"/>
              <a:t>The most promising CPV channels is tau-Ks pi v,</a:t>
            </a:r>
          </a:p>
          <a:p>
            <a:r>
              <a:rPr lang="en-US" altLang="zh-CN" baseline="0" dirty="0" smtClean="0"/>
              <a:t>The SM predicted the CVP at 10-3 level duo to the Ks-Kl mixing,</a:t>
            </a:r>
          </a:p>
          <a:p>
            <a:r>
              <a:rPr lang="en-US" altLang="zh-CN" baseline="0" dirty="0" smtClean="0"/>
              <a:t>But Belle and Babar did not observed any </a:t>
            </a:r>
            <a:r>
              <a:rPr lang="en-US" altLang="zh-CN" baseline="0" dirty="0" err="1" smtClean="0"/>
              <a:t>evindence</a:t>
            </a:r>
            <a:r>
              <a:rPr lang="en-US" altLang="zh-CN" baseline="0" dirty="0" smtClean="0"/>
              <a:t> for it CPV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0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we</a:t>
            </a:r>
            <a:r>
              <a:rPr lang="en-US" altLang="zh-CN" baseline="0" dirty="0" smtClean="0"/>
              <a:t> need a new measurement on the angular CPV </a:t>
            </a:r>
            <a:r>
              <a:rPr lang="en-US" altLang="zh-CN" baseline="0" dirty="0" err="1" smtClean="0"/>
              <a:t>asymmerty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Like use T-od </a:t>
            </a:r>
            <a:r>
              <a:rPr lang="en-US" altLang="zh-CN" baseline="0" dirty="0" err="1" smtClean="0"/>
              <a:t>ratationally</a:t>
            </a:r>
            <a:r>
              <a:rPr lang="en-US" altLang="zh-CN" baseline="0" dirty="0" smtClean="0"/>
              <a:t> invariant products.</a:t>
            </a:r>
          </a:p>
          <a:p>
            <a:r>
              <a:rPr lang="en-US" altLang="zh-CN" baseline="0" dirty="0" smtClean="0"/>
              <a:t>The kind of analysis can be performed in the tau decay into final state with more than 2 hadron.</a:t>
            </a:r>
          </a:p>
          <a:p>
            <a:r>
              <a:rPr lang="en-US" altLang="zh-CN" baseline="0" dirty="0" smtClean="0"/>
              <a:t>But the polarized beam is necessary.</a:t>
            </a:r>
          </a:p>
          <a:p>
            <a:r>
              <a:rPr lang="en-US" altLang="zh-CN" baseline="0" dirty="0" smtClean="0"/>
              <a:t>As we know, the polarization of electron beam can be </a:t>
            </a:r>
            <a:r>
              <a:rPr lang="en-US" altLang="zh-CN" baseline="0" dirty="0" err="1" smtClean="0"/>
              <a:t>transver</a:t>
            </a:r>
            <a:r>
              <a:rPr lang="en-US" altLang="zh-CN" baseline="0" dirty="0" smtClean="0"/>
              <a:t> to the produce</a:t>
            </a:r>
          </a:p>
          <a:p>
            <a:r>
              <a:rPr lang="en-US" altLang="zh-CN" baseline="0" dirty="0" smtClean="0"/>
              <a:t>Tau, </a:t>
            </a:r>
          </a:p>
          <a:p>
            <a:r>
              <a:rPr lang="en-US" altLang="zh-CN" baseline="0" dirty="0" smtClean="0"/>
              <a:t>In tau-charm region, all the produce tau is expected to the 100% </a:t>
            </a:r>
            <a:r>
              <a:rPr lang="en-US" altLang="zh-CN" baseline="0" dirty="0" err="1" smtClean="0"/>
              <a:t>poralaztion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While in the super factor, the </a:t>
            </a:r>
            <a:r>
              <a:rPr lang="en-US" altLang="zh-CN" baseline="0" dirty="0" err="1" smtClean="0"/>
              <a:t>proporazation</a:t>
            </a:r>
            <a:r>
              <a:rPr lang="en-US" altLang="zh-CN" baseline="0" dirty="0" smtClean="0"/>
              <a:t> is expected to be about 50% with </a:t>
            </a:r>
          </a:p>
          <a:p>
            <a:r>
              <a:rPr lang="en-US" altLang="zh-CN" baseline="0" dirty="0" smtClean="0"/>
              <a:t>Tau cos\</a:t>
            </a:r>
            <a:r>
              <a:rPr lang="en-US" altLang="zh-CN" baseline="0" dirty="0" err="1" smtClean="0"/>
              <a:t>thet</a:t>
            </a:r>
            <a:r>
              <a:rPr lang="en-US" altLang="zh-CN" baseline="0" dirty="0" smtClean="0"/>
              <a:t> is 0.</a:t>
            </a:r>
          </a:p>
          <a:p>
            <a:r>
              <a:rPr lang="en-US" altLang="zh-CN" baseline="0" dirty="0" smtClean="0"/>
              <a:t>A important variable “</a:t>
            </a:r>
            <a:r>
              <a:rPr lang="en-US" altLang="zh-CN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Of Merits</a:t>
            </a:r>
            <a:r>
              <a:rPr lang="en-US" altLang="zh-CN" baseline="0" dirty="0" smtClean="0"/>
              <a:t>” proposed by the Y.S TSAI which take</a:t>
            </a:r>
          </a:p>
          <a:p>
            <a:r>
              <a:rPr lang="en-US" altLang="zh-CN" baseline="0" dirty="0" smtClean="0"/>
              <a:t>into </a:t>
            </a:r>
            <a:r>
              <a:rPr lang="en-US" altLang="zh-CN" baseline="0" dirty="0" err="1" smtClean="0"/>
              <a:t>accouting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luminorcist</a:t>
            </a:r>
            <a:r>
              <a:rPr lang="en-US" altLang="zh-CN" baseline="0" dirty="0" smtClean="0"/>
              <a:t>, polarization and total cross section,</a:t>
            </a:r>
          </a:p>
          <a:p>
            <a:r>
              <a:rPr lang="en-US" altLang="zh-CN" baseline="0" dirty="0" smtClean="0"/>
              <a:t>to quantitative evaluate the feature of different experiment on CPV study</a:t>
            </a:r>
          </a:p>
          <a:p>
            <a:r>
              <a:rPr lang="en-US" altLang="zh-CN" baseline="0" dirty="0" smtClean="0"/>
              <a:t>And  HIEPA is found to be with the best </a:t>
            </a:r>
            <a:r>
              <a:rPr lang="en-US" altLang="zh-CN" baseline="0" dirty="0" err="1" smtClean="0"/>
              <a:t>quilaty</a:t>
            </a:r>
            <a:r>
              <a:rPr lang="en-US" altLang="zh-CN" baseline="0" dirty="0" smtClean="0"/>
              <a:t>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Evaluate the characters of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9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28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39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build a small working group,</a:t>
            </a:r>
          </a:p>
          <a:p>
            <a:r>
              <a:rPr lang="en-US" altLang="zh-CN" baseline="0" dirty="0" smtClean="0"/>
              <a:t>Have domestic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workshops every year,</a:t>
            </a:r>
          </a:p>
          <a:p>
            <a:r>
              <a:rPr lang="en-US" altLang="zh-CN" baseline="0" dirty="0" smtClean="0"/>
              <a:t>Have a international workshop at Jan. 2015.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经历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3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Abundant</a:t>
            </a:r>
            <a:r>
              <a:rPr lang="en-US" altLang="zh-CN" baseline="0" dirty="0" smtClean="0"/>
              <a:t> physics topic are expected in the tau-charm energy region.</a:t>
            </a:r>
          </a:p>
          <a:p>
            <a:r>
              <a:rPr lang="en-US" altLang="zh-CN" baseline="0" dirty="0" smtClean="0"/>
              <a:t>For example, in 2-3GeV, it is ideal region to study the hadron form factors,</a:t>
            </a:r>
          </a:p>
          <a:p>
            <a:r>
              <a:rPr lang="en-US" altLang="zh-CN" baseline="0" dirty="0" smtClean="0"/>
              <a:t>Study the properties of Y(2175) and search for the </a:t>
            </a:r>
            <a:r>
              <a:rPr lang="en-US" altLang="zh-CN" baseline="0" dirty="0" err="1" smtClean="0"/>
              <a:t>mulitquaks</a:t>
            </a:r>
            <a:r>
              <a:rPr lang="en-US" altLang="zh-CN" baseline="0" dirty="0" smtClean="0"/>
              <a:t> states with s quark,</a:t>
            </a:r>
          </a:p>
          <a:p>
            <a:r>
              <a:rPr lang="en-US" altLang="zh-CN" baseline="0" dirty="0" smtClean="0"/>
              <a:t>It also can be used to test QC sum rule predictions.</a:t>
            </a:r>
          </a:p>
          <a:p>
            <a:r>
              <a:rPr lang="en-US" altLang="zh-CN" baseline="0" dirty="0" smtClean="0"/>
              <a:t>In the </a:t>
            </a:r>
            <a:r>
              <a:rPr lang="en-US" altLang="zh-CN" baseline="0" dirty="0" err="1" smtClean="0"/>
              <a:t>charmonium</a:t>
            </a:r>
            <a:r>
              <a:rPr lang="en-US" altLang="zh-CN" baseline="0" dirty="0" smtClean="0"/>
              <a:t> energy region, which can collect very </a:t>
            </a:r>
            <a:r>
              <a:rPr lang="en-US" altLang="zh-CN" baseline="0" dirty="0" err="1" smtClean="0"/>
              <a:t>very</a:t>
            </a:r>
            <a:r>
              <a:rPr lang="en-US" altLang="zh-CN" baseline="0" dirty="0" smtClean="0"/>
              <a:t> last data samples, and</a:t>
            </a:r>
          </a:p>
          <a:p>
            <a:r>
              <a:rPr lang="en-US" altLang="zh-CN" baseline="0" dirty="0" smtClean="0"/>
              <a:t> It can be used to study the light hadron spectroscopy And </a:t>
            </a:r>
            <a:r>
              <a:rPr lang="en-US" altLang="zh-CN" baseline="0" dirty="0" err="1" smtClean="0"/>
              <a:t>gluonic</a:t>
            </a:r>
            <a:r>
              <a:rPr lang="en-US" altLang="zh-CN" baseline="0" dirty="0" smtClean="0"/>
              <a:t> and </a:t>
            </a:r>
            <a:r>
              <a:rPr lang="en-US" altLang="zh-CN" baseline="0" dirty="0" err="1" smtClean="0"/>
              <a:t>exotis</a:t>
            </a:r>
            <a:r>
              <a:rPr lang="en-US" altLang="zh-CN" baseline="0" dirty="0" smtClean="0"/>
              <a:t> states.</a:t>
            </a:r>
          </a:p>
          <a:p>
            <a:r>
              <a:rPr lang="en-US" altLang="zh-CN" baseline="0" dirty="0" smtClean="0"/>
              <a:t> It also can be used to search for the LFV process, CPV process and rare and forbidden decays </a:t>
            </a:r>
            <a:r>
              <a:rPr lang="en-US" altLang="zh-CN" baseline="0" dirty="0" err="1" smtClean="0"/>
              <a:t>preocss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 tau physics can be one of landmark in this region.</a:t>
            </a:r>
          </a:p>
          <a:p>
            <a:r>
              <a:rPr lang="en-US" altLang="zh-CN" baseline="0" dirty="0" smtClean="0"/>
              <a:t>Above the 4GeV region, It is ideal place to study XYZ particle, Physics with D </a:t>
            </a:r>
            <a:r>
              <a:rPr lang="en-US" altLang="zh-CN" baseline="0" dirty="0" err="1" smtClean="0"/>
              <a:t>meason</a:t>
            </a:r>
            <a:endParaRPr lang="en-US" altLang="zh-CN" baseline="0" dirty="0" smtClean="0"/>
          </a:p>
          <a:p>
            <a:r>
              <a:rPr lang="en-US" altLang="zh-CN" baseline="0" dirty="0" smtClean="0"/>
              <a:t>And D-D0 mixing charm </a:t>
            </a:r>
            <a:r>
              <a:rPr lang="en-US" altLang="zh-CN" baseline="0" dirty="0" err="1" smtClean="0"/>
              <a:t>bayrons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baseline="0" dirty="0" smtClean="0"/>
              <a:t>Of course, the R </a:t>
            </a:r>
            <a:r>
              <a:rPr lang="en-US" altLang="zh-CN" baseline="0" dirty="0" err="1" smtClean="0"/>
              <a:t>scane</a:t>
            </a:r>
            <a:r>
              <a:rPr lang="en-US" altLang="zh-CN" baseline="0" dirty="0" smtClean="0"/>
              <a:t> in the whole energy region will </a:t>
            </a:r>
            <a:r>
              <a:rPr lang="en-US" altLang="zh-CN" baseline="0" dirty="0" err="1" smtClean="0"/>
              <a:t>definenalyy</a:t>
            </a:r>
            <a:r>
              <a:rPr lang="en-US" altLang="zh-CN" baseline="0" dirty="0" smtClean="0"/>
              <a:t> improve the </a:t>
            </a:r>
            <a:r>
              <a:rPr lang="en-US" altLang="zh-CN" baseline="0" dirty="0" err="1" smtClean="0"/>
              <a:t>presision</a:t>
            </a:r>
            <a:endParaRPr lang="en-US" altLang="zh-CN" baseline="0" dirty="0" smtClean="0"/>
          </a:p>
          <a:p>
            <a:r>
              <a:rPr lang="en-US" altLang="zh-CN" baseline="0" dirty="0" smtClean="0"/>
              <a:t>Of delta Alpha QDQ, charm quark mass extraction. </a:t>
            </a:r>
            <a:r>
              <a:rPr lang="en-US" altLang="zh-CN" baseline="0" dirty="0" err="1" smtClean="0"/>
              <a:t>Estpcaiilly</a:t>
            </a:r>
            <a:r>
              <a:rPr lang="en-US" altLang="zh-CN" baseline="0" dirty="0" smtClean="0"/>
              <a:t> in the range from 5-7 </a:t>
            </a:r>
            <a:r>
              <a:rPr lang="en-US" altLang="zh-CN" baseline="0" dirty="0" err="1" smtClean="0"/>
              <a:t>GeV</a:t>
            </a:r>
            <a:r>
              <a:rPr lang="en-US" altLang="zh-CN" baseline="0" dirty="0" smtClean="0"/>
              <a:t>,</a:t>
            </a:r>
          </a:p>
          <a:p>
            <a:r>
              <a:rPr lang="en-US" altLang="zh-CN" baseline="0" dirty="0" smtClean="0"/>
              <a:t>There are very rare experiment data to day.</a:t>
            </a:r>
          </a:p>
          <a:p>
            <a:r>
              <a:rPr lang="en-US" altLang="zh-CN" baseline="0" dirty="0" smtClean="0"/>
              <a:t>The data can also be use for the hadron from factor study.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1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0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BEPCII/BESIII will end her mission around 2020,</a:t>
            </a:r>
          </a:p>
          <a:p>
            <a:r>
              <a:rPr lang="en-US" altLang="zh-CN" dirty="0" smtClean="0"/>
              <a:t>Led</a:t>
            </a:r>
            <a:r>
              <a:rPr lang="en-US" altLang="zh-CN" baseline="0" dirty="0" smtClean="0"/>
              <a:t> by the high energy Physics association of China, we are exploring possible</a:t>
            </a:r>
          </a:p>
          <a:p>
            <a:r>
              <a:rPr lang="en-US" altLang="zh-CN" baseline="0" dirty="0" smtClean="0"/>
              <a:t>Future collider </a:t>
            </a:r>
            <a:r>
              <a:rPr lang="en-US" altLang="zh-CN" baseline="0" dirty="0" err="1" smtClean="0"/>
              <a:t>proejct</a:t>
            </a:r>
            <a:r>
              <a:rPr lang="en-US" altLang="zh-CN" baseline="0" dirty="0" smtClean="0"/>
              <a:t> post BEPCII and BESIII</a:t>
            </a:r>
          </a:p>
          <a:p>
            <a:r>
              <a:rPr lang="en-US" altLang="zh-CN" baseline="0" dirty="0" smtClean="0"/>
              <a:t>High intensity Electron Positron accelerator (HIEPA) is one of the options.</a:t>
            </a:r>
          </a:p>
          <a:p>
            <a:r>
              <a:rPr lang="en-US" altLang="zh-CN" baseline="0" dirty="0" smtClean="0"/>
              <a:t>HIEPA facility can be serviced  as a collider machine,</a:t>
            </a:r>
          </a:p>
          <a:p>
            <a:r>
              <a:rPr lang="en-US" altLang="zh-CN" baseline="0" dirty="0" smtClean="0"/>
              <a:t>Which provide peak </a:t>
            </a:r>
            <a:r>
              <a:rPr lang="en-US" altLang="zh-CN" baseline="0" dirty="0" err="1" smtClean="0"/>
              <a:t>lumin</a:t>
            </a:r>
            <a:r>
              <a:rPr lang="en-US" altLang="zh-CN" baseline="0" dirty="0" smtClean="0"/>
              <a:t>…..</a:t>
            </a:r>
          </a:p>
          <a:p>
            <a:r>
              <a:rPr lang="en-US" altLang="zh-CN" baseline="0" dirty="0" smtClean="0"/>
              <a:t>The energy range from 2-7Gev, polarization available on one beam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symmertic</a:t>
            </a:r>
            <a:r>
              <a:rPr lang="en-US" altLang="zh-CN" baseline="0" dirty="0" smtClean="0"/>
              <a:t> machine with low currents and crabbed </a:t>
            </a:r>
            <a:r>
              <a:rPr lang="en-US" altLang="zh-CN" baseline="0" dirty="0" err="1" smtClean="0"/>
              <a:t>saist</a:t>
            </a:r>
            <a:r>
              <a:rPr lang="en-US" altLang="zh-CN" baseline="0" dirty="0" smtClean="0"/>
              <a:t> solution for the </a:t>
            </a:r>
            <a:r>
              <a:rPr lang="en-US" altLang="zh-CN" baseline="0" dirty="0" err="1" smtClean="0"/>
              <a:t>interation</a:t>
            </a:r>
            <a:r>
              <a:rPr lang="en-US" altLang="zh-CN" baseline="0" dirty="0" smtClean="0"/>
              <a:t>….</a:t>
            </a:r>
          </a:p>
          <a:p>
            <a:r>
              <a:rPr lang="en-US" altLang="zh-CN" baseline="0" dirty="0" smtClean="0"/>
              <a:t>It also can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2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BEPCII/BESIII will end her mission around 2020,</a:t>
            </a:r>
          </a:p>
          <a:p>
            <a:r>
              <a:rPr lang="en-US" altLang="zh-CN" dirty="0" smtClean="0"/>
              <a:t>Led</a:t>
            </a:r>
            <a:r>
              <a:rPr lang="en-US" altLang="zh-CN" baseline="0" dirty="0" smtClean="0"/>
              <a:t> by the high energy Physics association of China, we are exploring possible</a:t>
            </a:r>
          </a:p>
          <a:p>
            <a:r>
              <a:rPr lang="en-US" altLang="zh-CN" baseline="0" dirty="0" smtClean="0"/>
              <a:t>Future collider </a:t>
            </a:r>
            <a:r>
              <a:rPr lang="en-US" altLang="zh-CN" baseline="0" dirty="0" err="1" smtClean="0"/>
              <a:t>proejct</a:t>
            </a:r>
            <a:r>
              <a:rPr lang="en-US" altLang="zh-CN" baseline="0" dirty="0" smtClean="0"/>
              <a:t> post BEPCII and BESIII</a:t>
            </a:r>
          </a:p>
          <a:p>
            <a:r>
              <a:rPr lang="en-US" altLang="zh-CN" baseline="0" dirty="0" smtClean="0"/>
              <a:t>High intensity Electron Positron accelerator (HIEPA) is one of the options.</a:t>
            </a:r>
          </a:p>
          <a:p>
            <a:r>
              <a:rPr lang="en-US" altLang="zh-CN" baseline="0" dirty="0" smtClean="0"/>
              <a:t>HIEPA facility can be serviced  as a collider machine,</a:t>
            </a:r>
          </a:p>
          <a:p>
            <a:r>
              <a:rPr lang="en-US" altLang="zh-CN" baseline="0" dirty="0" smtClean="0"/>
              <a:t>Which provide peak </a:t>
            </a:r>
            <a:r>
              <a:rPr lang="en-US" altLang="zh-CN" baseline="0" dirty="0" err="1" smtClean="0"/>
              <a:t>lumin</a:t>
            </a:r>
            <a:r>
              <a:rPr lang="en-US" altLang="zh-CN" baseline="0" dirty="0" smtClean="0"/>
              <a:t>…..</a:t>
            </a:r>
          </a:p>
          <a:p>
            <a:r>
              <a:rPr lang="en-US" altLang="zh-CN" baseline="0" dirty="0" smtClean="0"/>
              <a:t>The energy range from 2-7Gev, polarization available on one beam </a:t>
            </a:r>
          </a:p>
          <a:p>
            <a:r>
              <a:rPr lang="en-US" altLang="zh-CN" baseline="0" dirty="0" smtClean="0"/>
              <a:t>And the </a:t>
            </a:r>
            <a:r>
              <a:rPr lang="en-US" altLang="zh-CN" baseline="0" dirty="0" err="1" smtClean="0"/>
              <a:t>symmertic</a:t>
            </a:r>
            <a:r>
              <a:rPr lang="en-US" altLang="zh-CN" baseline="0" dirty="0" smtClean="0"/>
              <a:t> machine with low currents and crabbed </a:t>
            </a:r>
            <a:r>
              <a:rPr lang="en-US" altLang="zh-CN" baseline="0" dirty="0" err="1" smtClean="0"/>
              <a:t>saist</a:t>
            </a:r>
            <a:r>
              <a:rPr lang="en-US" altLang="zh-CN" baseline="0" dirty="0" smtClean="0"/>
              <a:t> solution for the </a:t>
            </a:r>
            <a:r>
              <a:rPr lang="en-US" altLang="zh-CN" baseline="0" dirty="0" err="1" smtClean="0"/>
              <a:t>interation</a:t>
            </a:r>
            <a:r>
              <a:rPr lang="en-US" altLang="zh-CN" baseline="0" dirty="0" smtClean="0"/>
              <a:t>….</a:t>
            </a:r>
          </a:p>
          <a:p>
            <a:r>
              <a:rPr lang="en-US" altLang="zh-CN" baseline="0" dirty="0" smtClean="0"/>
              <a:t>It also can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2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33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We also have very preliminary conception</a:t>
            </a:r>
            <a:r>
              <a:rPr lang="en-US" altLang="zh-CN" baseline="0" dirty="0" smtClean="0"/>
              <a:t> design for the Detector, a very BESIII like </a:t>
            </a:r>
            <a:r>
              <a:rPr lang="en-US" altLang="zh-CN" baseline="0" dirty="0" err="1" smtClean="0"/>
              <a:t>symetry</a:t>
            </a:r>
            <a:r>
              <a:rPr lang="en-US" altLang="zh-CN" baseline="0" dirty="0" smtClean="0"/>
              <a:t> </a:t>
            </a:r>
          </a:p>
          <a:p>
            <a:r>
              <a:rPr lang="en-US" altLang="zh-CN" baseline="0" dirty="0" smtClean="0"/>
              <a:t>Detectors is proposed.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9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3"/>
          <p:cNvSpPr>
            <a:spLocks noChangeArrowheads="1"/>
          </p:cNvSpPr>
          <p:nvPr/>
        </p:nvSpPr>
        <p:spPr bwMode="auto">
          <a:xfrm>
            <a:off x="304800" y="2973888"/>
            <a:ext cx="8077200" cy="76200"/>
          </a:xfrm>
          <a:prstGeom prst="rect">
            <a:avLst/>
          </a:prstGeom>
          <a:gradFill rotWithShape="0">
            <a:gsLst>
              <a:gs pos="0">
                <a:srgbClr val="9999FF">
                  <a:gamma/>
                  <a:tint val="93725"/>
                  <a:invGamma/>
                </a:srgbClr>
              </a:gs>
              <a:gs pos="50000">
                <a:srgbClr val="9999FF">
                  <a:alpha val="6000"/>
                </a:srgbClr>
              </a:gs>
              <a:gs pos="100000">
                <a:srgbClr val="9999FF">
                  <a:gamma/>
                  <a:tint val="9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endParaRPr lang="zh-CN" altLang="en-US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3316" name="Rectangle 1028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098116"/>
            <a:ext cx="7772400" cy="1371600"/>
          </a:xfrm>
        </p:spPr>
        <p:txBody>
          <a:bodyPr/>
          <a:lstStyle>
            <a:lvl1pPr algn="ctr">
              <a:defRPr>
                <a:solidFill>
                  <a:srgbClr val="333399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altLang="zh-CN"/>
          </a:p>
        </p:txBody>
      </p:sp>
      <p:sp>
        <p:nvSpPr>
          <p:cNvPr id="13317" name="Rectangle 10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19200" y="3352800"/>
            <a:ext cx="6400800" cy="990600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>
                <a:solidFill>
                  <a:schemeClr val="accent1"/>
                </a:solidFill>
                <a:latin typeface="Times New Roman" pitchFamily="18" charset="0"/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en-US" altLang="zh-CN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7200" y="6172200"/>
            <a:ext cx="9144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4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94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7FE17-BB62-45E8-80D8-8DA0DEEF5B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15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4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45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4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7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7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4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85800" y="6629400"/>
            <a:ext cx="609600" cy="228600"/>
          </a:xfrm>
        </p:spPr>
        <p:txBody>
          <a:bodyPr/>
          <a:lstStyle>
            <a:lvl1pPr>
              <a:defRPr/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82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739775"/>
            <a:ext cx="8229600" cy="44450"/>
          </a:xfrm>
          <a:prstGeom prst="rect">
            <a:avLst/>
          </a:prstGeom>
          <a:gradFill rotWithShape="0">
            <a:gsLst>
              <a:gs pos="0">
                <a:schemeClr val="accent1">
                  <a:alpha val="8000"/>
                </a:schemeClr>
              </a:gs>
              <a:gs pos="100000">
                <a:schemeClr val="accent1">
                  <a:gamma/>
                  <a:tint val="3372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endParaRPr lang="zh-CN" altLang="en-US" b="0">
              <a:solidFill>
                <a:schemeClr val="tx1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dirty="0" smtClean="0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077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86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kumimoji="0" sz="1600">
                <a:solidFill>
                  <a:srgbClr val="333399"/>
                </a:solidFill>
                <a:latin typeface="+mj-lt"/>
                <a:ea typeface="宋体" pitchFamily="2" charset="-122"/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4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800" b="1">
          <a:solidFill>
            <a:srgbClr val="0000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400" b="1">
          <a:solidFill>
            <a:schemeClr val="accent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3399"/>
        </a:buClr>
        <a:buFont typeface="Wingdings 2" pitchFamily="18" charset="2"/>
        <a:buChar char="è"/>
        <a:defRPr sz="2000" b="1">
          <a:solidFill>
            <a:srgbClr val="000066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zhengyh@ucas.edu.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cm.ustc.edu.cn/pub/CICPI2011/futureplans/" TargetMode="Externa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sz="quarter"/>
          </p:nvPr>
        </p:nvSpPr>
        <p:spPr>
          <a:xfrm>
            <a:off x="457199" y="1098116"/>
            <a:ext cx="8116529" cy="1371600"/>
          </a:xfrm>
        </p:spPr>
        <p:txBody>
          <a:bodyPr/>
          <a:lstStyle/>
          <a:p>
            <a:r>
              <a:rPr lang="en-US" altLang="zh-CN" sz="4800" dirty="0"/>
              <a:t>Progress of </a:t>
            </a:r>
            <a:r>
              <a:rPr lang="en-US" altLang="zh-CN" sz="4800" dirty="0">
                <a:solidFill>
                  <a:srgbClr val="FF0000"/>
                </a:solidFill>
              </a:rPr>
              <a:t>S</a:t>
            </a:r>
            <a:r>
              <a:rPr lang="en-US" altLang="zh-CN" sz="4800" dirty="0"/>
              <a:t>uper </a:t>
            </a:r>
            <a:r>
              <a:rPr lang="en-US" altLang="zh-CN" sz="4800" dirty="0" smtClean="0">
                <a:solidFill>
                  <a:srgbClr val="FF0000"/>
                </a:solidFill>
              </a:rPr>
              <a:t>T</a:t>
            </a:r>
            <a:r>
              <a:rPr lang="en-US" altLang="zh-CN" sz="4800" dirty="0" smtClean="0"/>
              <a:t>au-</a:t>
            </a:r>
            <a:r>
              <a:rPr lang="en-US" altLang="zh-CN" sz="4800" dirty="0" smtClean="0">
                <a:solidFill>
                  <a:srgbClr val="FF0000"/>
                </a:solidFill>
              </a:rPr>
              <a:t>C</a:t>
            </a:r>
            <a:r>
              <a:rPr lang="en-US" altLang="zh-CN" sz="4800" dirty="0" smtClean="0"/>
              <a:t>harm  </a:t>
            </a:r>
            <a:r>
              <a:rPr lang="en-US" altLang="zh-CN" sz="4800" dirty="0">
                <a:solidFill>
                  <a:srgbClr val="FF0000"/>
                </a:solidFill>
              </a:rPr>
              <a:t>F</a:t>
            </a:r>
            <a:r>
              <a:rPr lang="en-US" altLang="zh-CN" sz="4800" dirty="0"/>
              <a:t>acility</a:t>
            </a:r>
            <a:r>
              <a:rPr lang="zh-CN" altLang="en-US" sz="4800" dirty="0">
                <a:solidFill>
                  <a:srgbClr val="FF0000"/>
                </a:solidFill>
              </a:rPr>
              <a:t> </a:t>
            </a:r>
            <a:r>
              <a:rPr lang="en-US" altLang="zh-CN" sz="4800" dirty="0"/>
              <a:t>in China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sz="quarter" idx="1"/>
          </p:nvPr>
        </p:nvSpPr>
        <p:spPr>
          <a:xfrm>
            <a:off x="1219199" y="3077496"/>
            <a:ext cx="6752705" cy="3215149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altLang="zh-CN" sz="2800" dirty="0" smtClean="0">
                <a:cs typeface="Arial Unicode MS" panose="020B0604020202020204" pitchFamily="34" charset="-122"/>
              </a:rPr>
              <a:t>Yangheng Zheng  </a:t>
            </a:r>
            <a:endParaRPr lang="en-US" altLang="zh-CN" sz="2800" dirty="0">
              <a:cs typeface="Arial Unicode MS" panose="020B0604020202020204" pitchFamily="34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000" dirty="0">
                <a:cs typeface="Arial Unicode MS" panose="020B0604020202020204" pitchFamily="34" charset="-122"/>
              </a:rPr>
              <a:t> </a:t>
            </a:r>
            <a:r>
              <a:rPr lang="en-US" altLang="zh-CN" sz="2000" dirty="0" smtClean="0">
                <a:cs typeface="Arial Unicode MS" panose="020B0604020202020204" pitchFamily="34" charset="-122"/>
                <a:hlinkClick r:id="rId3"/>
              </a:rPr>
              <a:t>zhengyh@ucas.edu.cn</a:t>
            </a:r>
            <a:endParaRPr lang="en-US" altLang="zh-CN" sz="2000" dirty="0"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FF33CC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(On behalf </a:t>
            </a:r>
            <a:r>
              <a:rPr lang="en-US" altLang="zh-CN" sz="2000" dirty="0" smtClean="0">
                <a:solidFill>
                  <a:srgbClr val="FF33CC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STCF </a:t>
            </a:r>
            <a:r>
              <a:rPr lang="en-US" altLang="zh-CN" sz="2000" dirty="0">
                <a:solidFill>
                  <a:srgbClr val="FF33CC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Steering Committee</a:t>
            </a:r>
            <a:r>
              <a:rPr lang="en-US" altLang="zh-CN" sz="2000" dirty="0" smtClean="0">
                <a:solidFill>
                  <a:srgbClr val="FF33CC"/>
                </a:solidFill>
                <a:ea typeface="Arial Unicode MS" panose="020B0604020202020204" pitchFamily="34" charset="-122"/>
                <a:cs typeface="Arial Unicode MS" panose="020B0604020202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CN" sz="2000" dirty="0" smtClean="0">
              <a:solidFill>
                <a:srgbClr val="FF33CC"/>
              </a:solidFill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rgbClr val="FF33CC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Hadron2018, July 26-31,  </a:t>
            </a:r>
            <a:r>
              <a:rPr lang="en-US" altLang="zh-CN" sz="2400" dirty="0" err="1" smtClean="0">
                <a:latin typeface="Arial Narrow" panose="020B0606020202030204" pitchFamily="34" charset="0"/>
                <a:ea typeface="华文新魏" panose="02010800040101010101" pitchFamily="2" charset="-122"/>
                <a:cs typeface="Arial Unicode MS" panose="020B0604020202020204" pitchFamily="34" charset="-122"/>
              </a:rPr>
              <a:t>Weihai</a:t>
            </a:r>
            <a:endParaRPr lang="en-US" altLang="zh-CN" sz="2400" dirty="0">
              <a:latin typeface="Arial Narrow" panose="020B0606020202030204" pitchFamily="34" charset="0"/>
              <a:ea typeface="华文新魏" panose="02010800040101010101" pitchFamily="2" charset="-122"/>
              <a:cs typeface="Arial Unicode MS" panose="020B0604020202020204" pitchFamily="34" charset="-122"/>
            </a:endParaRPr>
          </a:p>
        </p:txBody>
      </p:sp>
      <p:pic>
        <p:nvPicPr>
          <p:cNvPr id="6148" name="Picture 4" descr="C:\Users\penghp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70" y="28575"/>
            <a:ext cx="819151" cy="7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像" descr="图像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33885" y="4990271"/>
            <a:ext cx="4028364" cy="8450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01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"/>
    </mc:Choice>
    <mc:Fallback xmlns="">
      <p:transition spd="slow" advTm="552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537" y="1235659"/>
            <a:ext cx="2180076" cy="11703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Layout of Machine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弧形 7"/>
          <p:cNvSpPr/>
          <p:nvPr/>
        </p:nvSpPr>
        <p:spPr>
          <a:xfrm>
            <a:off x="4552806" y="2944345"/>
            <a:ext cx="3476769" cy="1424480"/>
          </a:xfrm>
          <a:prstGeom prst="arc">
            <a:avLst>
              <a:gd name="adj1" fmla="val 21493812"/>
              <a:gd name="adj2" fmla="val 2226212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圆角矩形 8"/>
          <p:cNvSpPr>
            <a:spLocks noChangeAspect="1"/>
          </p:cNvSpPr>
          <p:nvPr/>
        </p:nvSpPr>
        <p:spPr>
          <a:xfrm>
            <a:off x="4007032" y="2113770"/>
            <a:ext cx="1139753" cy="62279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Detector</a:t>
            </a:r>
            <a:endParaRPr lang="zh-CN" altLang="en-US" dirty="0"/>
          </a:p>
        </p:txBody>
      </p:sp>
      <p:sp>
        <p:nvSpPr>
          <p:cNvPr id="10" name="矩形 9"/>
          <p:cNvSpPr>
            <a:spLocks noChangeAspect="1"/>
          </p:cNvSpPr>
          <p:nvPr/>
        </p:nvSpPr>
        <p:spPr>
          <a:xfrm>
            <a:off x="3392378" y="2341721"/>
            <a:ext cx="614654" cy="1668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>
            <a:spLocks noChangeAspect="1"/>
          </p:cNvSpPr>
          <p:nvPr/>
        </p:nvSpPr>
        <p:spPr>
          <a:xfrm>
            <a:off x="5146785" y="2341721"/>
            <a:ext cx="614654" cy="1668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11"/>
          <p:cNvSpPr>
            <a:spLocks/>
          </p:cNvSpPr>
          <p:nvPr/>
        </p:nvSpPr>
        <p:spPr>
          <a:xfrm>
            <a:off x="3248026" y="2180445"/>
            <a:ext cx="144353" cy="4905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>
            <a:spLocks/>
          </p:cNvSpPr>
          <p:nvPr/>
        </p:nvSpPr>
        <p:spPr>
          <a:xfrm>
            <a:off x="5761439" y="2180445"/>
            <a:ext cx="144353" cy="4905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3587026" y="1725715"/>
            <a:ext cx="614654" cy="46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618827" y="1725715"/>
            <a:ext cx="17399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161042" y="1008979"/>
            <a:ext cx="377952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IR </a:t>
            </a:r>
            <a:r>
              <a:rPr lang="en-US" altLang="zh-CN" sz="2000" b="1" dirty="0" smtClean="0"/>
              <a:t>: Large Piwinski Angle Collision + Crabbed Waist</a:t>
            </a:r>
            <a:endParaRPr lang="zh-CN" altLang="en-US" sz="2000" b="1" dirty="0"/>
          </a:p>
        </p:txBody>
      </p:sp>
      <p:sp>
        <p:nvSpPr>
          <p:cNvPr id="17" name="矩形 16"/>
          <p:cNvSpPr/>
          <p:nvPr/>
        </p:nvSpPr>
        <p:spPr>
          <a:xfrm>
            <a:off x="2981325" y="1937416"/>
            <a:ext cx="3171825" cy="11191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弧形 17"/>
          <p:cNvSpPr/>
          <p:nvPr/>
        </p:nvSpPr>
        <p:spPr>
          <a:xfrm>
            <a:off x="4262331" y="2437372"/>
            <a:ext cx="3476769" cy="1150550"/>
          </a:xfrm>
          <a:prstGeom prst="arc">
            <a:avLst>
              <a:gd name="adj1" fmla="val 15660952"/>
              <a:gd name="adj2" fmla="val 21284409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弧形 18"/>
          <p:cNvSpPr/>
          <p:nvPr/>
        </p:nvSpPr>
        <p:spPr>
          <a:xfrm flipH="1">
            <a:off x="1422658" y="2435285"/>
            <a:ext cx="3476769" cy="1150550"/>
          </a:xfrm>
          <a:prstGeom prst="arc">
            <a:avLst>
              <a:gd name="adj1" fmla="val 15660952"/>
              <a:gd name="adj2" fmla="val 21284409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 rot="1375782">
            <a:off x="1205420" y="2743333"/>
            <a:ext cx="328613" cy="846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21" name="矩形 20"/>
          <p:cNvSpPr/>
          <p:nvPr/>
        </p:nvSpPr>
        <p:spPr>
          <a:xfrm rot="20283721" flipV="1">
            <a:off x="7658485" y="2760775"/>
            <a:ext cx="328613" cy="94126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2" name="左弧形箭头 21"/>
          <p:cNvSpPr/>
          <p:nvPr/>
        </p:nvSpPr>
        <p:spPr>
          <a:xfrm>
            <a:off x="871537" y="2885154"/>
            <a:ext cx="261938" cy="266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3" name="左弧形箭头 22"/>
          <p:cNvSpPr/>
          <p:nvPr/>
        </p:nvSpPr>
        <p:spPr>
          <a:xfrm flipH="1">
            <a:off x="8029575" y="2885154"/>
            <a:ext cx="261938" cy="2667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102149" y="3692991"/>
            <a:ext cx="753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Snakes</a:t>
            </a:r>
            <a:endParaRPr lang="zh-CN" altLang="en-US" sz="1600" dirty="0"/>
          </a:p>
        </p:txBody>
      </p:sp>
      <p:cxnSp>
        <p:nvCxnSpPr>
          <p:cNvPr id="25" name="直接连接符 24"/>
          <p:cNvCxnSpPr/>
          <p:nvPr/>
        </p:nvCxnSpPr>
        <p:spPr>
          <a:xfrm>
            <a:off x="8132292" y="3957940"/>
            <a:ext cx="684322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8026845" y="3648989"/>
            <a:ext cx="98886" cy="279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弧形 26"/>
          <p:cNvSpPr/>
          <p:nvPr/>
        </p:nvSpPr>
        <p:spPr>
          <a:xfrm flipH="1">
            <a:off x="1175300" y="2871406"/>
            <a:ext cx="3476769" cy="1497419"/>
          </a:xfrm>
          <a:prstGeom prst="arc">
            <a:avLst>
              <a:gd name="adj1" fmla="val 21493812"/>
              <a:gd name="adj2" fmla="val 2418347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2054986" y="4083704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>
            <a:off x="2080091" y="2243021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>
            <a:off x="6691245" y="2218835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>
            <a:off x="6691245" y="4083704"/>
            <a:ext cx="419893" cy="43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32" name="直接连接符 31"/>
          <p:cNvCxnSpPr>
            <a:stCxn id="28" idx="3"/>
            <a:endCxn id="31" idx="1"/>
          </p:cNvCxnSpPr>
          <p:nvPr/>
        </p:nvCxnSpPr>
        <p:spPr>
          <a:xfrm>
            <a:off x="2474878" y="4301198"/>
            <a:ext cx="4216367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 rot="5400000">
            <a:off x="4388500" y="3856352"/>
            <a:ext cx="328613" cy="846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cxnSp>
        <p:nvCxnSpPr>
          <p:cNvPr id="34" name="直接箭头连接符 33"/>
          <p:cNvCxnSpPr/>
          <p:nvPr/>
        </p:nvCxnSpPr>
        <p:spPr>
          <a:xfrm flipH="1" flipV="1">
            <a:off x="3315008" y="2682977"/>
            <a:ext cx="149392" cy="532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3465456" y="3213922"/>
            <a:ext cx="1228438" cy="55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3485491" y="3192154"/>
            <a:ext cx="1437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Crab </a:t>
            </a:r>
            <a:r>
              <a:rPr lang="en-US" altLang="zh-CN" sz="1600" dirty="0" err="1"/>
              <a:t>Sextupole</a:t>
            </a:r>
            <a:endParaRPr lang="zh-CN" altLang="en-US" sz="1600" dirty="0"/>
          </a:p>
        </p:txBody>
      </p:sp>
      <p:cxnSp>
        <p:nvCxnSpPr>
          <p:cNvPr id="37" name="直接箭头连接符 36"/>
          <p:cNvCxnSpPr/>
          <p:nvPr/>
        </p:nvCxnSpPr>
        <p:spPr>
          <a:xfrm>
            <a:off x="6076591" y="3729341"/>
            <a:ext cx="614654" cy="466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075834" y="3729341"/>
            <a:ext cx="82535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6147925" y="3437988"/>
            <a:ext cx="9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Wigglers</a:t>
            </a:r>
            <a:endParaRPr lang="zh-CN" altLang="en-US" sz="1600" dirty="0"/>
          </a:p>
        </p:txBody>
      </p:sp>
      <p:sp>
        <p:nvSpPr>
          <p:cNvPr id="40" name="文本框 39"/>
          <p:cNvSpPr txBox="1"/>
          <p:nvPr/>
        </p:nvSpPr>
        <p:spPr>
          <a:xfrm>
            <a:off x="3850403" y="3534112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Injector</a:t>
            </a:r>
            <a:endParaRPr lang="zh-CN" altLang="en-US" dirty="0"/>
          </a:p>
        </p:txBody>
      </p:sp>
      <p:sp>
        <p:nvSpPr>
          <p:cNvPr id="41" name="同侧圆角矩形 40"/>
          <p:cNvSpPr/>
          <p:nvPr/>
        </p:nvSpPr>
        <p:spPr>
          <a:xfrm>
            <a:off x="4270887" y="4503667"/>
            <a:ext cx="708239" cy="1149832"/>
          </a:xfrm>
          <a:prstGeom prst="round2Same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Linac</a:t>
            </a:r>
          </a:p>
          <a:p>
            <a:pPr algn="ctr"/>
            <a:r>
              <a:rPr lang="en-US" altLang="zh-CN" sz="1350" dirty="0"/>
              <a:t>0.5-3.5</a:t>
            </a:r>
          </a:p>
          <a:p>
            <a:pPr algn="ctr"/>
            <a:r>
              <a:rPr lang="en-US" altLang="zh-CN" sz="1350" dirty="0"/>
              <a:t>GeV</a:t>
            </a:r>
            <a:endParaRPr lang="zh-CN" altLang="en-US" sz="1350" dirty="0"/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3830775" y="3804686"/>
            <a:ext cx="1316010" cy="223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1809286" y="5605894"/>
            <a:ext cx="7098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njector: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+mj-lt"/>
              </a:rPr>
              <a:t>e</a:t>
            </a:r>
            <a:r>
              <a:rPr lang="en-US" altLang="zh-CN" sz="2000" b="1" dirty="0">
                <a:latin typeface="+mj-lt"/>
              </a:rPr>
              <a:t>+, a convertor, a linac and a damping ring, </a:t>
            </a:r>
            <a:r>
              <a:rPr lang="en-US" altLang="zh-CN" sz="2000" b="1" dirty="0" smtClean="0">
                <a:latin typeface="+mj-lt"/>
              </a:rPr>
              <a:t>0.5GeV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+mj-lt"/>
              </a:rPr>
              <a:t>e-</a:t>
            </a:r>
            <a:r>
              <a:rPr lang="en-US" altLang="zh-CN" sz="2000" b="1" dirty="0">
                <a:latin typeface="+mj-lt"/>
              </a:rPr>
              <a:t>, a polarized e- source, accelerated to 0.5GeV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44" name="右箭头 43"/>
          <p:cNvSpPr/>
          <p:nvPr/>
        </p:nvSpPr>
        <p:spPr>
          <a:xfrm rot="20665874">
            <a:off x="3091675" y="5473042"/>
            <a:ext cx="1200059" cy="2600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rgbClr val="FF0000"/>
                </a:solidFill>
              </a:rPr>
              <a:t>e+0.5GeV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45" name="右箭头 44"/>
          <p:cNvSpPr/>
          <p:nvPr/>
        </p:nvSpPr>
        <p:spPr>
          <a:xfrm rot="934126" flipH="1">
            <a:off x="4988782" y="5503255"/>
            <a:ext cx="1200059" cy="2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e- 0.5GeV</a:t>
            </a:r>
            <a:endParaRPr lang="zh-CN" altLang="en-US" sz="1350" dirty="0"/>
          </a:p>
        </p:txBody>
      </p:sp>
      <p:cxnSp>
        <p:nvCxnSpPr>
          <p:cNvPr id="46" name="直接箭头连接符 45"/>
          <p:cNvCxnSpPr/>
          <p:nvPr/>
        </p:nvCxnSpPr>
        <p:spPr>
          <a:xfrm>
            <a:off x="5159274" y="3796115"/>
            <a:ext cx="581327" cy="535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H="1">
            <a:off x="3480989" y="3827091"/>
            <a:ext cx="351227" cy="474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弧形 50"/>
          <p:cNvSpPr/>
          <p:nvPr/>
        </p:nvSpPr>
        <p:spPr>
          <a:xfrm flipH="1" flipV="1">
            <a:off x="4899427" y="4275000"/>
            <a:ext cx="5095439" cy="1497419"/>
          </a:xfrm>
          <a:prstGeom prst="arc">
            <a:avLst>
              <a:gd name="adj1" fmla="val 239530"/>
              <a:gd name="adj2" fmla="val 1912635"/>
            </a:avLst>
          </a:prstGeom>
          <a:ln w="412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2" name="弧形 51"/>
          <p:cNvSpPr/>
          <p:nvPr/>
        </p:nvSpPr>
        <p:spPr>
          <a:xfrm flipV="1">
            <a:off x="-754738" y="4259279"/>
            <a:ext cx="5095439" cy="1497419"/>
          </a:xfrm>
          <a:prstGeom prst="arc">
            <a:avLst>
              <a:gd name="adj1" fmla="val 239530"/>
              <a:gd name="adj2" fmla="val 1912635"/>
            </a:avLst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文本框 2"/>
          <p:cNvSpPr txBox="1"/>
          <p:nvPr/>
        </p:nvSpPr>
        <p:spPr>
          <a:xfrm>
            <a:off x="0" y="1141224"/>
            <a:ext cx="299973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Symmetric</a:t>
            </a:r>
            <a:r>
              <a:rPr lang="en-US" altLang="zh-CN" sz="2000" b="1" dirty="0" smtClean="0"/>
              <a:t> machine with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dual-ring </a:t>
            </a:r>
            <a:r>
              <a:rPr lang="en-US" altLang="zh-CN" sz="2000" b="1" dirty="0" smtClean="0"/>
              <a:t>(600</a:t>
            </a:r>
            <a:r>
              <a:rPr lang="en-US" altLang="zh-CN" sz="2000" b="1" dirty="0" smtClean="0">
                <a:sym typeface="Symbol" panose="05050102010706020507" pitchFamily="18" charset="2"/>
              </a:rPr>
              <a:t>1000m</a:t>
            </a:r>
            <a:r>
              <a:rPr lang="en-US" altLang="zh-CN" sz="2000" b="1" dirty="0" smtClean="0"/>
              <a:t>)</a:t>
            </a:r>
            <a:endParaRPr lang="zh-CN" altLang="en-US" sz="2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7334561" y="4142662"/>
            <a:ext cx="172601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Polarization (&gt;80%)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624912" y="4946196"/>
            <a:ext cx="3442888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Full</a:t>
            </a:r>
            <a:r>
              <a:rPr lang="en-US" altLang="zh-CN" sz="2000" b="1" dirty="0" smtClean="0"/>
              <a:t> energy </a:t>
            </a:r>
            <a:r>
              <a:rPr lang="en-US" altLang="zh-CN" sz="2000" b="1" dirty="0" err="1" smtClean="0"/>
              <a:t>linac</a:t>
            </a:r>
            <a:r>
              <a:rPr lang="en-US" altLang="zh-CN" sz="2000" b="1" dirty="0" smtClean="0"/>
              <a:t>, no boost 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H="1" flipV="1">
            <a:off x="4966805" y="4878025"/>
            <a:ext cx="658107" cy="350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Parameters of the Machine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39875165"/>
                  </p:ext>
                </p:extLst>
              </p:nvPr>
            </p:nvGraphicFramePr>
            <p:xfrm>
              <a:off x="127819" y="866971"/>
              <a:ext cx="5201977" cy="5432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6934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06834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325801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42494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Parameters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Circumference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Beam Energy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/GeV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Current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/A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E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0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𝐦𝐢𝐭𝐭𝐚𝐧𝐜𝐞</m:t>
                              </m:r>
                              <m:d>
                                <m:d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sz="1800" kern="100" dirty="0">
                              <a:effectLst/>
                            </a:rPr>
                            <a:t>/nm·rad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5/0.05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5/0.05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75411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β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Function @ IP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zh-CN" sz="18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bSup>
                                        <m:sSubSupPr>
                                          <m:ctrlPr>
                                            <a:rPr lang="zh-CN" sz="1800" i="1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sz="18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1800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a14:m>
                          <a:r>
                            <a:rPr lang="en-US" sz="1800" kern="100" dirty="0">
                              <a:effectLst/>
                            </a:rPr>
                            <a:t>/mm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100/0.9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67/0.6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Collision Angle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(full </a:t>
                          </a:r>
                          <a:r>
                            <a:rPr lang="en-US" sz="1800" kern="100" dirty="0">
                              <a:effectLst/>
                            </a:rPr>
                            <a:t>θ)/</a:t>
                          </a:r>
                          <a:r>
                            <a:rPr lang="en-US" sz="1800" kern="100" dirty="0" err="1">
                              <a:effectLst/>
                            </a:rPr>
                            <a:t>mrad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60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60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49622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Tune Shift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8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0.06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81416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Hour-glass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Factor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41013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Luminosity/×</a:t>
                          </a:r>
                          <a:r>
                            <a:rPr lang="en-US" sz="1800" kern="100" dirty="0">
                              <a:effectLst/>
                            </a:rPr>
                            <a:t>10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35</a:t>
                          </a:r>
                          <a:r>
                            <a:rPr lang="en-US" sz="1800" kern="100" dirty="0">
                              <a:effectLst/>
                            </a:rPr>
                            <a:t>cm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-2</a:t>
                          </a:r>
                          <a:r>
                            <a:rPr lang="en-US" sz="1800" kern="100" dirty="0">
                              <a:effectLst/>
                            </a:rPr>
                            <a:t>s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~0.5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~1.0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39875165"/>
                  </p:ext>
                </p:extLst>
              </p:nvPr>
            </p:nvGraphicFramePr>
            <p:xfrm>
              <a:off x="127819" y="866971"/>
              <a:ext cx="5201977" cy="543213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96934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90683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32580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424947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Parameters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Circumference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/m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~600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Beam Energy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/GeV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50233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Current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/A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2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05" t="-382143" r="-76025" b="-5940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5/0.05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5/0.05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75411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05" t="-326613" r="-76025" b="-3024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100/0.9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67/0.6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512782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800" kern="100" dirty="0" smtClean="0">
                              <a:effectLst/>
                            </a:rPr>
                            <a:t>Collision Angle</a:t>
                          </a:r>
                          <a:r>
                            <a:rPr lang="en-US" sz="1800" kern="100" dirty="0" smtClean="0">
                              <a:effectLst/>
                            </a:rPr>
                            <a:t>(full </a:t>
                          </a:r>
                          <a:r>
                            <a:rPr lang="en-US" sz="1800" kern="100" dirty="0">
                              <a:effectLst/>
                            </a:rPr>
                            <a:t>θ)/</a:t>
                          </a:r>
                          <a:r>
                            <a:rPr lang="en-US" sz="1800" kern="100" dirty="0" err="1">
                              <a:effectLst/>
                            </a:rPr>
                            <a:t>mrad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>
                              <a:effectLst/>
                            </a:rPr>
                            <a:t>60</a:t>
                          </a:r>
                          <a:endParaRPr lang="zh-CN" sz="18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60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49622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05" t="-747561" r="-76025" b="-25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0.06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0.08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8"/>
                      </a:ext>
                    </a:extLst>
                  </a:tr>
                  <a:tr h="814160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Hour-glass</a:t>
                          </a:r>
                          <a:r>
                            <a:rPr lang="en-US" altLang="zh-CN" sz="1800" kern="100" dirty="0" smtClean="0">
                              <a:effectLst/>
                            </a:rPr>
                            <a:t> Factor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0.8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9"/>
                      </a:ext>
                    </a:extLst>
                  </a:tr>
                  <a:tr h="410136"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 smtClean="0">
                              <a:effectLst/>
                            </a:rPr>
                            <a:t>Luminosity/×</a:t>
                          </a:r>
                          <a:r>
                            <a:rPr lang="en-US" sz="1800" kern="100" dirty="0">
                              <a:effectLst/>
                            </a:rPr>
                            <a:t>10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35</a:t>
                          </a:r>
                          <a:r>
                            <a:rPr lang="en-US" sz="1800" kern="100" dirty="0">
                              <a:effectLst/>
                            </a:rPr>
                            <a:t>cm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-2</a:t>
                          </a:r>
                          <a:r>
                            <a:rPr lang="en-US" sz="1800" kern="100" dirty="0">
                              <a:effectLst/>
                            </a:rPr>
                            <a:t>s</a:t>
                          </a:r>
                          <a:r>
                            <a:rPr lang="en-US" sz="1800" kern="100" baseline="30000" dirty="0">
                              <a:effectLst/>
                            </a:rPr>
                            <a:t>-1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~0.5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127000" algn="ctr">
                            <a:lnSpc>
                              <a:spcPts val="18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effectLst/>
                            </a:rPr>
                            <a:t>~1.0</a:t>
                          </a:r>
                          <a:endParaRPr lang="zh-CN" sz="18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07351" y="3951951"/>
            <a:ext cx="3702552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Strategy :</a:t>
            </a:r>
            <a:endParaRPr lang="en-US" altLang="zh-CN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0) Pilot</a:t>
            </a:r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0.5×10</a:t>
            </a:r>
            <a:r>
              <a:rPr lang="en-US" altLang="zh-CN" sz="2000" baseline="30000" dirty="0" smtClean="0">
                <a:latin typeface="+mj-lt"/>
                <a:cs typeface="Times New Roman" panose="02020603050405020304" pitchFamily="18" charset="0"/>
              </a:rPr>
              <a:t>35</a:t>
            </a:r>
            <a:endParaRPr lang="en-US" altLang="zh-CN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I) Nominal: 1.0×10</a:t>
            </a:r>
            <a:r>
              <a:rPr lang="en-US" altLang="zh-CN" sz="2000" baseline="30000" dirty="0" smtClean="0">
                <a:latin typeface="+mj-lt"/>
                <a:cs typeface="Times New Roman" panose="02020603050405020304" pitchFamily="18" charset="0"/>
              </a:rPr>
              <a:t>35</a:t>
            </a:r>
            <a:endParaRPr lang="en-US" altLang="zh-CN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(Phase II) Polarized beam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+mj-lt"/>
                <a:cs typeface="Times New Roman" panose="02020603050405020304" pitchFamily="18" charset="0"/>
              </a:rPr>
              <a:t>…..</a:t>
            </a:r>
            <a:endParaRPr lang="en-US" altLang="zh-CN" sz="20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482636" y="1028070"/>
            <a:ext cx="3401097" cy="2813609"/>
            <a:chOff x="259724" y="875044"/>
            <a:chExt cx="3401097" cy="28136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2"/>
                <p:cNvSpPr/>
                <p:nvPr/>
              </p:nvSpPr>
              <p:spPr>
                <a:xfrm>
                  <a:off x="656600" y="1451140"/>
                  <a:ext cx="2711450" cy="8883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zh-CN" altLang="en-US" sz="2400" i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zh-CN" altLang="en-US" sz="2400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zh-CN" altLang="en-US" sz="2400" i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zh-CN" altLang="en-US" sz="24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zh-CN" altLang="en-US" sz="2400" i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den>
                        </m:f>
                        <m:sSub>
                          <m:sSubPr>
                            <m:ctrlP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zh-CN" altLang="en-US" sz="24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zh-CN" altLang="en-US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zh-CN" altLang="en-US" sz="24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矩形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00" y="1451140"/>
                  <a:ext cx="2711450" cy="88838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本框 13"/>
            <p:cNvSpPr txBox="1"/>
            <p:nvPr/>
          </p:nvSpPr>
          <p:spPr>
            <a:xfrm>
              <a:off x="259724" y="875044"/>
              <a:ext cx="20685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Luminosity :  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363829" y="2358032"/>
                  <a:ext cx="3296992" cy="13306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/>
                    <a:t>Increase beam current</a:t>
                  </a:r>
                </a:p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/>
                    <a:t>Minimize </a:t>
                  </a:r>
                  <a:r>
                    <a:rPr lang="en-US" altLang="zh-CN" sz="2000" kern="100" dirty="0" smtClean="0"/>
                    <a:t>β </a:t>
                  </a:r>
                  <a:r>
                    <a:rPr lang="en-US" altLang="zh-CN" sz="2000" kern="100" dirty="0"/>
                    <a:t>Function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sz="2000" i="1" kern="1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sz="2000" kern="1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endParaRPr lang="en-US" altLang="zh-CN" sz="2000" kern="100" dirty="0" smtClean="0"/>
                </a:p>
                <a:p>
                  <a:pPr marL="342900" indent="-342900">
                    <a:lnSpc>
                      <a:spcPct val="13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2000" dirty="0" smtClean="0">
                      <a:solidFill>
                        <a:schemeClr val="tx1"/>
                      </a:solidFill>
                    </a:rPr>
                    <a:t>Optimize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a14:m>
                  <a:r>
                    <a:rPr lang="zh-CN" altLang="en-US" sz="200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zh-CN" sz="2000" dirty="0" smtClean="0">
                      <a:solidFill>
                        <a:schemeClr val="tx1"/>
                      </a:solidFill>
                    </a:rPr>
                    <a:t>and H</a:t>
                  </a:r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29" y="2358032"/>
                  <a:ext cx="3296992" cy="1330621"/>
                </a:xfrm>
                <a:prstGeom prst="rect">
                  <a:avLst/>
                </a:prstGeom>
                <a:blipFill>
                  <a:blip r:embed="rId5"/>
                  <a:stretch>
                    <a:fillRect l="-1667" b="-547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1313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5920" y="50539"/>
            <a:ext cx="7863840" cy="714850"/>
          </a:xfrm>
        </p:spPr>
        <p:txBody>
          <a:bodyPr>
            <a:normAutofit/>
          </a:bodyPr>
          <a:lstStyle/>
          <a:p>
            <a:r>
              <a:rPr lang="en-US" altLang="zh-CN" sz="3800" dirty="0"/>
              <a:t>General Consideration of Detector</a:t>
            </a:r>
            <a:endParaRPr lang="zh-CN" altLang="en-US" sz="3800" dirty="0"/>
          </a:p>
        </p:txBody>
      </p:sp>
      <p:sp>
        <p:nvSpPr>
          <p:cNvPr id="7" name="Rectangle 4"/>
          <p:cNvSpPr>
            <a:spLocks noGrp="1"/>
          </p:cNvSpPr>
          <p:nvPr>
            <p:ph idx="1"/>
          </p:nvPr>
        </p:nvSpPr>
        <p:spPr>
          <a:xfrm>
            <a:off x="228600" y="875206"/>
            <a:ext cx="8866229" cy="528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altLang="zh-CN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Much larger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radiation tolerance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, especially at IP and forward </a:t>
            </a:r>
            <a:r>
              <a:rPr lang="en-US" altLang="zh-CN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regions</a:t>
            </a:r>
          </a:p>
          <a:p>
            <a:pPr marL="7020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altLang="zh-CN" sz="2000" dirty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The detector and electronics should withstand the expected </a:t>
            </a:r>
            <a:r>
              <a:rPr lang="en-US" altLang="zh-CN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does</a:t>
            </a:r>
            <a:endParaRPr lang="en-US" altLang="zh-CN" sz="2000" dirty="0" smtClean="0">
              <a:solidFill>
                <a:srgbClr val="0036FA"/>
              </a:solidFill>
              <a:latin typeface="+mj-lt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Efficient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event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triggering, exclusive state reconstruction and tagging </a:t>
            </a:r>
            <a:endParaRPr lang="en-US" sz="2000" dirty="0" smtClean="0">
              <a:latin typeface="+mj-lt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high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efficiency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and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resolutions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for charged and neutral particles 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Fast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response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, low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noise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and high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rate capability</a:t>
            </a:r>
          </a:p>
          <a:p>
            <a:pPr marL="3420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The </a:t>
            </a:r>
            <a:r>
              <a:rPr lang="en-US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Systematic</a:t>
            </a: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uncertainty control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Detector acceptance 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: geometrical acceptance or detector response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-Measurement :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-tracking, fake photon, particle </a:t>
            </a:r>
            <a:r>
              <a:rPr lang="en-US" sz="2000" dirty="0" err="1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mis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-id, noise</a:t>
            </a:r>
          </a:p>
          <a:p>
            <a:pPr marL="522000" indent="-342900">
              <a:lnSpc>
                <a:spcPts val="364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Luminosity </a:t>
            </a:r>
            <a:r>
              <a:rPr lang="en-US" sz="2000" dirty="0" smtClean="0"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measurement</a:t>
            </a:r>
          </a:p>
          <a:p>
            <a:pPr marL="342000" indent="-342900">
              <a:lnSpc>
                <a:spcPts val="3640"/>
              </a:lnSpc>
              <a:buFont typeface="Wingdings" panose="05000000000000000000" pitchFamily="2" charset="2"/>
              <a:buChar char="p"/>
            </a:pPr>
            <a:r>
              <a:rPr lang="en-US" sz="2200" dirty="0" smtClean="0">
                <a:solidFill>
                  <a:srgbClr val="0036FA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Reasonable </a:t>
            </a:r>
            <a:r>
              <a:rPr lang="en-US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Times New Roman" panose="02020603050405020304" pitchFamily="18" charset="0"/>
              </a:rPr>
              <a:t>cost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</a:rPr>
              <a:t>Detector Layout</a:t>
            </a:r>
            <a:endParaRPr lang="zh-CN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30665" y="801355"/>
            <a:ext cx="9008095" cy="5740122"/>
            <a:chOff x="30665" y="801355"/>
            <a:chExt cx="9008095" cy="5740122"/>
          </a:xfrm>
        </p:grpSpPr>
        <p:sp>
          <p:nvSpPr>
            <p:cNvPr id="82" name="Rectangle 14"/>
            <p:cNvSpPr>
              <a:spLocks noChangeArrowheads="1"/>
            </p:cNvSpPr>
            <p:nvPr/>
          </p:nvSpPr>
          <p:spPr bwMode="auto">
            <a:xfrm>
              <a:off x="5785076" y="4155844"/>
              <a:ext cx="3253683" cy="1002725"/>
            </a:xfrm>
            <a:prstGeom prst="rect">
              <a:avLst/>
            </a:prstGeom>
            <a:solidFill>
              <a:srgbClr val="57D4D2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MDC (Low mass )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=130 mm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dx&lt;7%, 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/p =0.5</a:t>
              </a: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 at 1 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GeV</a:t>
              </a:r>
              <a:endParaRPr lang="en-US" altLang="zh-CN" sz="1600" b="1" dirty="0">
                <a:solidFill>
                  <a:srgbClr val="000000"/>
                </a:solidFill>
                <a:latin typeface="Times CY"/>
                <a:cs typeface="Times CY"/>
              </a:endParaRPr>
            </a:p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endParaRPr lang="en-US" altLang="zh-CN" sz="1600" b="1" dirty="0">
                <a:solidFill>
                  <a:srgbClr val="1818FF"/>
                </a:solidFill>
                <a:latin typeface="Times CY"/>
                <a:cs typeface="Times CY"/>
              </a:endParaRPr>
            </a:p>
          </p:txBody>
        </p:sp>
        <p:grpSp>
          <p:nvGrpSpPr>
            <p:cNvPr id="7" name="Group 1"/>
            <p:cNvGrpSpPr/>
            <p:nvPr/>
          </p:nvGrpSpPr>
          <p:grpSpPr>
            <a:xfrm>
              <a:off x="30665" y="801355"/>
              <a:ext cx="6046041" cy="5740122"/>
              <a:chOff x="521550" y="503675"/>
              <a:chExt cx="7020780" cy="5850651"/>
            </a:xfrm>
          </p:grpSpPr>
          <p:pic>
            <p:nvPicPr>
              <p:cNvPr id="8" name="Picture 4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91682" y="2573905"/>
                <a:ext cx="3600398" cy="1950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任意多边形 8"/>
              <p:cNvSpPr/>
              <p:nvPr/>
            </p:nvSpPr>
            <p:spPr>
              <a:xfrm>
                <a:off x="1692275" y="3564015"/>
                <a:ext cx="2519685" cy="1675847"/>
              </a:xfrm>
              <a:custGeom>
                <a:avLst/>
                <a:gdLst>
                  <a:gd name="connsiteX0" fmla="*/ 11723 w 2895600"/>
                  <a:gd name="connsiteY0" fmla="*/ 0 h 1758461"/>
                  <a:gd name="connsiteX1" fmla="*/ 2895600 w 2895600"/>
                  <a:gd name="connsiteY1" fmla="*/ 0 h 1758461"/>
                  <a:gd name="connsiteX2" fmla="*/ 2614246 w 2895600"/>
                  <a:gd name="connsiteY2" fmla="*/ 1277815 h 1758461"/>
                  <a:gd name="connsiteX3" fmla="*/ 1066800 w 2895600"/>
                  <a:gd name="connsiteY3" fmla="*/ 1758461 h 1758461"/>
                  <a:gd name="connsiteX4" fmla="*/ 0 w 2895600"/>
                  <a:gd name="connsiteY4" fmla="*/ 1758461 h 1758461"/>
                  <a:gd name="connsiteX5" fmla="*/ 11723 w 2895600"/>
                  <a:gd name="connsiteY5" fmla="*/ 0 h 1758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5600" h="1758461">
                    <a:moveTo>
                      <a:pt x="11723" y="0"/>
                    </a:moveTo>
                    <a:lnTo>
                      <a:pt x="2895600" y="0"/>
                    </a:lnTo>
                    <a:lnTo>
                      <a:pt x="2614246" y="1277815"/>
                    </a:lnTo>
                    <a:lnTo>
                      <a:pt x="1066800" y="1758461"/>
                    </a:lnTo>
                    <a:lnTo>
                      <a:pt x="0" y="1758461"/>
                    </a:lnTo>
                    <a:cubicBezTo>
                      <a:pt x="3908" y="1168400"/>
                      <a:pt x="7815" y="578338"/>
                      <a:pt x="11723" y="0"/>
                    </a:cubicBezTo>
                    <a:close/>
                  </a:path>
                </a:pathLst>
              </a:custGeom>
              <a:solidFill>
                <a:srgbClr val="00B0F0">
                  <a:alpha val="50000"/>
                </a:srgb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1692275" y="5499230"/>
                <a:ext cx="26943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1691680" y="5454225"/>
                <a:ext cx="495055" cy="0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1691680" y="5364215"/>
                <a:ext cx="630070" cy="0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1691680" y="1718810"/>
                <a:ext cx="4185465" cy="765085"/>
              </a:xfrm>
              <a:prstGeom prst="rect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 flipV="1">
                <a:off x="1691680" y="3459861"/>
                <a:ext cx="5850650" cy="2129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 14"/>
              <p:cNvSpPr>
                <a:spLocks/>
              </p:cNvSpPr>
              <p:nvPr/>
            </p:nvSpPr>
            <p:spPr>
              <a:xfrm>
                <a:off x="1691680" y="68369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>
                <a:spLocks/>
              </p:cNvSpPr>
              <p:nvPr/>
            </p:nvSpPr>
            <p:spPr>
              <a:xfrm>
                <a:off x="1691680" y="77370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矩形 16"/>
              <p:cNvSpPr>
                <a:spLocks/>
              </p:cNvSpPr>
              <p:nvPr/>
            </p:nvSpPr>
            <p:spPr>
              <a:xfrm>
                <a:off x="1691680" y="863715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>
                <a:spLocks/>
              </p:cNvSpPr>
              <p:nvPr/>
            </p:nvSpPr>
            <p:spPr>
              <a:xfrm>
                <a:off x="1691680" y="964976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>
                <a:spLocks/>
              </p:cNvSpPr>
              <p:nvPr/>
            </p:nvSpPr>
            <p:spPr>
              <a:xfrm>
                <a:off x="1691680" y="1066237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>
                <a:spLocks/>
              </p:cNvSpPr>
              <p:nvPr/>
            </p:nvSpPr>
            <p:spPr>
              <a:xfrm>
                <a:off x="1691680" y="1167498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>
                <a:spLocks/>
              </p:cNvSpPr>
              <p:nvPr/>
            </p:nvSpPr>
            <p:spPr>
              <a:xfrm>
                <a:off x="1691680" y="1268759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>
                <a:spLocks/>
              </p:cNvSpPr>
              <p:nvPr/>
            </p:nvSpPr>
            <p:spPr>
              <a:xfrm>
                <a:off x="1692275" y="1370020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>
                <a:spLocks/>
              </p:cNvSpPr>
              <p:nvPr/>
            </p:nvSpPr>
            <p:spPr>
              <a:xfrm>
                <a:off x="1691680" y="1471281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>
                <a:spLocks/>
              </p:cNvSpPr>
              <p:nvPr/>
            </p:nvSpPr>
            <p:spPr>
              <a:xfrm>
                <a:off x="1692275" y="1572542"/>
                <a:ext cx="4185465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>
                <a:spLocks/>
              </p:cNvSpPr>
              <p:nvPr/>
            </p:nvSpPr>
            <p:spPr>
              <a:xfrm rot="5400000">
                <a:off x="528698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>
                <a:spLocks/>
              </p:cNvSpPr>
              <p:nvPr/>
            </p:nvSpPr>
            <p:spPr>
              <a:xfrm rot="5400000">
                <a:off x="519697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>
                <a:spLocks/>
              </p:cNvSpPr>
              <p:nvPr/>
            </p:nvSpPr>
            <p:spPr>
              <a:xfrm rot="5400000">
                <a:off x="5106963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>
                <a:spLocks/>
              </p:cNvSpPr>
              <p:nvPr/>
            </p:nvSpPr>
            <p:spPr>
              <a:xfrm rot="5400000">
                <a:off x="5005702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9" name="矩形 28"/>
              <p:cNvSpPr>
                <a:spLocks/>
              </p:cNvSpPr>
              <p:nvPr/>
            </p:nvSpPr>
            <p:spPr>
              <a:xfrm rot="5400000">
                <a:off x="4904441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>
                <a:spLocks/>
              </p:cNvSpPr>
              <p:nvPr/>
            </p:nvSpPr>
            <p:spPr>
              <a:xfrm rot="5400000">
                <a:off x="4803180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>
                <a:spLocks/>
              </p:cNvSpPr>
              <p:nvPr/>
            </p:nvSpPr>
            <p:spPr>
              <a:xfrm rot="5400000">
                <a:off x="4701919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>
                <a:spLocks/>
              </p:cNvSpPr>
              <p:nvPr/>
            </p:nvSpPr>
            <p:spPr>
              <a:xfrm rot="5400000">
                <a:off x="4600658" y="2275982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>
                <a:spLocks/>
              </p:cNvSpPr>
              <p:nvPr/>
            </p:nvSpPr>
            <p:spPr>
              <a:xfrm rot="5400000">
                <a:off x="4499397" y="2275515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>
                <a:spLocks/>
              </p:cNvSpPr>
              <p:nvPr/>
            </p:nvSpPr>
            <p:spPr>
              <a:xfrm rot="5400000">
                <a:off x="4398136" y="2275982"/>
                <a:ext cx="3284899" cy="101261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>
                <a:spLocks/>
              </p:cNvSpPr>
              <p:nvPr/>
            </p:nvSpPr>
            <p:spPr>
              <a:xfrm>
                <a:off x="1692634" y="3215698"/>
                <a:ext cx="2519326" cy="6369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>
                <a:spLocks/>
              </p:cNvSpPr>
              <p:nvPr/>
            </p:nvSpPr>
            <p:spPr>
              <a:xfrm>
                <a:off x="1692276" y="3215698"/>
                <a:ext cx="2519326" cy="307858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>
                <a:spLocks/>
              </p:cNvSpPr>
              <p:nvPr/>
            </p:nvSpPr>
            <p:spPr>
              <a:xfrm flipV="1">
                <a:off x="1692276" y="3430807"/>
                <a:ext cx="2519326" cy="28758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>
                <a:spLocks/>
              </p:cNvSpPr>
              <p:nvPr/>
            </p:nvSpPr>
            <p:spPr>
              <a:xfrm>
                <a:off x="1692276" y="3459861"/>
                <a:ext cx="2519326" cy="6369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>
                <a:spLocks/>
              </p:cNvSpPr>
              <p:nvPr/>
            </p:nvSpPr>
            <p:spPr>
              <a:xfrm rot="5400000">
                <a:off x="3890356" y="3872482"/>
                <a:ext cx="1383233" cy="7006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>
                <a:spLocks/>
              </p:cNvSpPr>
              <p:nvPr/>
            </p:nvSpPr>
            <p:spPr>
              <a:xfrm rot="5400000">
                <a:off x="3756066" y="3737996"/>
                <a:ext cx="1383233" cy="338644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>
                <a:spLocks/>
              </p:cNvSpPr>
              <p:nvPr/>
            </p:nvSpPr>
            <p:spPr>
              <a:xfrm rot="5400000" flipV="1">
                <a:off x="3672952" y="3891501"/>
                <a:ext cx="1383233" cy="3163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2" name="矩形 41"/>
              <p:cNvSpPr>
                <a:spLocks/>
              </p:cNvSpPr>
              <p:nvPr/>
            </p:nvSpPr>
            <p:spPr>
              <a:xfrm rot="5400000">
                <a:off x="3621776" y="3872286"/>
                <a:ext cx="1383233" cy="70064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43" name="TextBox 84"/>
              <p:cNvSpPr txBox="1"/>
              <p:nvPr/>
            </p:nvSpPr>
            <p:spPr>
              <a:xfrm>
                <a:off x="2456764" y="4154789"/>
                <a:ext cx="1022457" cy="376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MDC</a:t>
                </a:r>
                <a:endParaRPr lang="zh-CN" altLang="en-US" b="1" dirty="0"/>
              </a:p>
            </p:txBody>
          </p:sp>
          <p:sp>
            <p:nvSpPr>
              <p:cNvPr id="44" name="线形标注 2(无边框) 43"/>
              <p:cNvSpPr/>
              <p:nvPr/>
            </p:nvSpPr>
            <p:spPr>
              <a:xfrm>
                <a:off x="2906814" y="5004175"/>
                <a:ext cx="1432902" cy="360040"/>
              </a:xfrm>
              <a:prstGeom prst="callout2">
                <a:avLst>
                  <a:gd name="adj1" fmla="val 83871"/>
                  <a:gd name="adj2" fmla="val 91825"/>
                  <a:gd name="adj3" fmla="val 83871"/>
                  <a:gd name="adj4" fmla="val 7371"/>
                  <a:gd name="adj5" fmla="val 119012"/>
                  <a:gd name="adj6" fmla="val -57685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PXD/SSD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87"/>
              <p:cNvSpPr txBox="1"/>
              <p:nvPr/>
            </p:nvSpPr>
            <p:spPr>
              <a:xfrm>
                <a:off x="2231740" y="3171237"/>
                <a:ext cx="16201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PID-barrel</a:t>
                </a:r>
                <a:endParaRPr lang="zh-CN" altLang="en-US" b="1" dirty="0"/>
              </a:p>
            </p:txBody>
          </p:sp>
          <p:sp>
            <p:nvSpPr>
              <p:cNvPr id="46" name="TextBox 88"/>
              <p:cNvSpPr txBox="1"/>
              <p:nvPr/>
            </p:nvSpPr>
            <p:spPr>
              <a:xfrm rot="5400000">
                <a:off x="3826993" y="3731889"/>
                <a:ext cx="1365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PID-endcap</a:t>
                </a:r>
                <a:endParaRPr lang="zh-CN" altLang="en-US" b="1" dirty="0"/>
              </a:p>
            </p:txBody>
          </p:sp>
          <p:sp>
            <p:nvSpPr>
              <p:cNvPr id="47" name="TextBox 90"/>
              <p:cNvSpPr txBox="1"/>
              <p:nvPr/>
            </p:nvSpPr>
            <p:spPr>
              <a:xfrm>
                <a:off x="4436985" y="2528900"/>
                <a:ext cx="72008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EMC</a:t>
                </a:r>
                <a:endParaRPr lang="zh-CN" altLang="en-US" b="1" dirty="0"/>
              </a:p>
            </p:txBody>
          </p:sp>
          <p:sp>
            <p:nvSpPr>
              <p:cNvPr id="48" name="TextBox 91"/>
              <p:cNvSpPr txBox="1"/>
              <p:nvPr/>
            </p:nvSpPr>
            <p:spPr>
              <a:xfrm>
                <a:off x="2027239" y="1753859"/>
                <a:ext cx="3465682" cy="658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Superconducting magnet</a:t>
                </a:r>
              </a:p>
              <a:p>
                <a:pPr algn="ctr"/>
                <a:r>
                  <a:rPr lang="en-US" altLang="zh-CN" b="1" dirty="0" smtClean="0"/>
                  <a:t>(0.7-1 T) </a:t>
                </a:r>
                <a:endParaRPr lang="zh-CN" altLang="en-US" b="1" dirty="0"/>
              </a:p>
            </p:txBody>
          </p:sp>
          <p:sp>
            <p:nvSpPr>
              <p:cNvPr id="49" name="TextBox 92"/>
              <p:cNvSpPr txBox="1"/>
              <p:nvPr/>
            </p:nvSpPr>
            <p:spPr>
              <a:xfrm>
                <a:off x="3041830" y="1000688"/>
                <a:ext cx="17551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York/Muon</a:t>
                </a:r>
                <a:endParaRPr lang="zh-CN" altLang="en-US" b="1" dirty="0"/>
              </a:p>
            </p:txBody>
          </p:sp>
          <p:sp>
            <p:nvSpPr>
              <p:cNvPr id="50" name="TextBox 93"/>
              <p:cNvSpPr txBox="1"/>
              <p:nvPr/>
            </p:nvSpPr>
            <p:spPr>
              <a:xfrm rot="5400000">
                <a:off x="5600806" y="2096706"/>
                <a:ext cx="17551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/>
                  <a:t>York/Muon</a:t>
                </a:r>
                <a:endParaRPr lang="zh-CN" altLang="en-US" b="1" dirty="0"/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971600" y="5589240"/>
                <a:ext cx="6570730" cy="348"/>
              </a:xfrm>
              <a:prstGeom prst="line">
                <a:avLst/>
              </a:prstGeom>
              <a:ln w="12700">
                <a:solidFill>
                  <a:srgbClr val="002060"/>
                </a:solidFill>
                <a:prstDash val="lg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线形标注 2(无边框) 51"/>
              <p:cNvSpPr/>
              <p:nvPr/>
            </p:nvSpPr>
            <p:spPr>
              <a:xfrm>
                <a:off x="2186735" y="5589588"/>
                <a:ext cx="540060" cy="360040"/>
              </a:xfrm>
              <a:prstGeom prst="callout2">
                <a:avLst>
                  <a:gd name="adj1" fmla="val 83871"/>
                  <a:gd name="adj2" fmla="val 91825"/>
                  <a:gd name="adj3" fmla="val 83871"/>
                  <a:gd name="adj4" fmla="val 7371"/>
                  <a:gd name="adj5" fmla="val 1794"/>
                  <a:gd name="adj6" fmla="val -96758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b="1" dirty="0" smtClean="0">
                    <a:solidFill>
                      <a:schemeClr val="tx1"/>
                    </a:solidFill>
                  </a:rPr>
                  <a:t>IP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3" name="直接箭头连接符 52"/>
              <p:cNvCxnSpPr/>
              <p:nvPr/>
            </p:nvCxnSpPr>
            <p:spPr>
              <a:xfrm>
                <a:off x="1241630" y="545422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>
                <a:off x="1241630" y="536421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/>
              <p:nvPr/>
            </p:nvCxnSpPr>
            <p:spPr>
              <a:xfrm>
                <a:off x="1241630" y="5229200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/>
            </p:nvCxnSpPr>
            <p:spPr>
              <a:xfrm>
                <a:off x="1241630" y="356401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/>
              <p:cNvCxnSpPr/>
              <p:nvPr/>
            </p:nvCxnSpPr>
            <p:spPr>
              <a:xfrm>
                <a:off x="1241630" y="320397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/>
              <p:cNvCxnSpPr/>
              <p:nvPr/>
            </p:nvCxnSpPr>
            <p:spPr>
              <a:xfrm>
                <a:off x="1241630" y="248389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箭头连接符 58"/>
              <p:cNvCxnSpPr/>
              <p:nvPr/>
            </p:nvCxnSpPr>
            <p:spPr>
              <a:xfrm>
                <a:off x="1241630" y="1718810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/>
              <p:cNvCxnSpPr/>
              <p:nvPr/>
            </p:nvCxnSpPr>
            <p:spPr>
              <a:xfrm>
                <a:off x="1241630" y="683695"/>
                <a:ext cx="405045" cy="0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109"/>
              <p:cNvSpPr txBox="1"/>
              <p:nvPr/>
            </p:nvSpPr>
            <p:spPr>
              <a:xfrm>
                <a:off x="521550" y="5326468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3~6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2" name="TextBox 110"/>
              <p:cNvSpPr txBox="1"/>
              <p:nvPr/>
            </p:nvSpPr>
            <p:spPr>
              <a:xfrm>
                <a:off x="521550" y="518419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3" name="TextBox 111"/>
              <p:cNvSpPr txBox="1"/>
              <p:nvPr/>
            </p:nvSpPr>
            <p:spPr>
              <a:xfrm>
                <a:off x="521550" y="5049180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4" name="TextBox 112"/>
              <p:cNvSpPr txBox="1"/>
              <p:nvPr/>
            </p:nvSpPr>
            <p:spPr>
              <a:xfrm>
                <a:off x="521550" y="3429000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85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5" name="TextBox 113"/>
              <p:cNvSpPr txBox="1"/>
              <p:nvPr/>
            </p:nvSpPr>
            <p:spPr>
              <a:xfrm>
                <a:off x="521550" y="302395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TextBox 114"/>
              <p:cNvSpPr txBox="1"/>
              <p:nvPr/>
            </p:nvSpPr>
            <p:spPr>
              <a:xfrm>
                <a:off x="521550" y="2356138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135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7" name="TextBox 115"/>
              <p:cNvSpPr txBox="1"/>
              <p:nvPr/>
            </p:nvSpPr>
            <p:spPr>
              <a:xfrm>
                <a:off x="521550" y="158379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185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TextBox 116"/>
              <p:cNvSpPr txBox="1"/>
              <p:nvPr/>
            </p:nvSpPr>
            <p:spPr>
              <a:xfrm>
                <a:off x="521550" y="503675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245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69" name="直接箭头连接符 68"/>
              <p:cNvCxnSpPr/>
              <p:nvPr/>
            </p:nvCxnSpPr>
            <p:spPr>
              <a:xfrm flipV="1">
                <a:off x="4278360" y="4616703"/>
                <a:ext cx="0" cy="1044975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/>
              <p:cNvCxnSpPr/>
              <p:nvPr/>
            </p:nvCxnSpPr>
            <p:spPr>
              <a:xfrm flipV="1">
                <a:off x="4617005" y="4644136"/>
                <a:ext cx="0" cy="1017542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/>
              <p:cNvCxnSpPr/>
              <p:nvPr/>
            </p:nvCxnSpPr>
            <p:spPr>
              <a:xfrm flipV="1">
                <a:off x="5292080" y="4419111"/>
                <a:ext cx="0" cy="124256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/>
              <p:cNvCxnSpPr/>
              <p:nvPr/>
            </p:nvCxnSpPr>
            <p:spPr>
              <a:xfrm flipV="1">
                <a:off x="6012160" y="4059071"/>
                <a:ext cx="0" cy="160260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/>
              <p:cNvCxnSpPr/>
              <p:nvPr/>
            </p:nvCxnSpPr>
            <p:spPr>
              <a:xfrm flipV="1">
                <a:off x="6980063" y="4050908"/>
                <a:ext cx="0" cy="1602607"/>
              </a:xfrm>
              <a:prstGeom prst="straightConnector1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132"/>
              <p:cNvSpPr txBox="1"/>
              <p:nvPr/>
            </p:nvSpPr>
            <p:spPr>
              <a:xfrm rot="5400000">
                <a:off x="3923056" y="5840396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120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5" name="TextBox 133"/>
              <p:cNvSpPr txBox="1"/>
              <p:nvPr/>
            </p:nvSpPr>
            <p:spPr>
              <a:xfrm rot="5400000">
                <a:off x="4283096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140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6" name="TextBox 134"/>
              <p:cNvSpPr txBox="1"/>
              <p:nvPr/>
            </p:nvSpPr>
            <p:spPr>
              <a:xfrm rot="5400000">
                <a:off x="4958171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190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7" name="TextBox 135"/>
              <p:cNvSpPr txBox="1"/>
              <p:nvPr/>
            </p:nvSpPr>
            <p:spPr>
              <a:xfrm rot="5400000">
                <a:off x="5678251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240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8" name="TextBox 136"/>
              <p:cNvSpPr txBox="1"/>
              <p:nvPr/>
            </p:nvSpPr>
            <p:spPr>
              <a:xfrm rot="5400000">
                <a:off x="6616099" y="5840397"/>
                <a:ext cx="7200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300 cm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9" name="TextBox 139"/>
              <p:cNvSpPr txBox="1"/>
              <p:nvPr/>
            </p:nvSpPr>
            <p:spPr>
              <a:xfrm>
                <a:off x="6826025" y="3576319"/>
                <a:ext cx="619116" cy="31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</a:t>
                </a:r>
                <a:r>
                  <a:rPr lang="en-US" altLang="zh-CN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/>
                  </a:rPr>
                  <a:t>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80" name="Rectangle 14"/>
            <p:cNvSpPr>
              <a:spLocks noChangeArrowheads="1"/>
            </p:cNvSpPr>
            <p:nvPr/>
          </p:nvSpPr>
          <p:spPr bwMode="auto">
            <a:xfrm>
              <a:off x="5785076" y="5184698"/>
              <a:ext cx="3253684" cy="928564"/>
            </a:xfrm>
            <a:prstGeom prst="rect">
              <a:avLst/>
            </a:prstGeom>
            <a:solidFill>
              <a:srgbClr val="FF23DA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CY"/>
                </a:rPr>
                <a:t>PXD </a:t>
              </a:r>
              <a:endPara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CY"/>
              </a:endParaRP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M</a:t>
              </a: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aterial budget ~0.15%X</a:t>
              </a:r>
              <a:r>
                <a:rPr lang="en-US" altLang="zh-CN" sz="1600" b="1" baseline="-2500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0</a:t>
              </a: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/layer 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Symbol" charset="2"/>
                  <a:sym typeface="Symbol"/>
                </a:rPr>
                <a:t></a:t>
              </a:r>
              <a:r>
                <a:rPr lang="en-US" altLang="zh-CN" sz="1600" b="1" baseline="-2500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xy</a:t>
              </a: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=50 </a:t>
              </a: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Symbol" charset="2"/>
                </a:rPr>
                <a:t>m</a:t>
              </a:r>
              <a:r>
                <a:rPr lang="en-US" altLang="zh-CN" sz="1600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CY"/>
                </a:rPr>
                <a:t>m</a:t>
              </a:r>
              <a:endPara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CY"/>
              </a:endParaRPr>
            </a:p>
          </p:txBody>
        </p:sp>
        <p:sp>
          <p:nvSpPr>
            <p:cNvPr id="83" name="Rectangle 14"/>
            <p:cNvSpPr>
              <a:spLocks noChangeArrowheads="1"/>
            </p:cNvSpPr>
            <p:nvPr/>
          </p:nvSpPr>
          <p:spPr bwMode="auto">
            <a:xfrm>
              <a:off x="5809360" y="3221263"/>
              <a:ext cx="3229399" cy="92107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8000" indent="-1980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PID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/K (and K/p) 3-4 separation up to 2GeV/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c</a:t>
              </a:r>
              <a:endParaRPr lang="en-US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</a:pPr>
              <a:endParaRPr lang="en-US" altLang="zh-CN" sz="1600" b="1" dirty="0">
                <a:solidFill>
                  <a:srgbClr val="1818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15"/>
            <p:cNvSpPr>
              <a:spLocks noChangeArrowheads="1"/>
            </p:cNvSpPr>
            <p:nvPr/>
          </p:nvSpPr>
          <p:spPr bwMode="auto">
            <a:xfrm>
              <a:off x="5820312" y="1755362"/>
              <a:ext cx="3218447" cy="14440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r>
                <a:rPr lang="en-GB" altLang="zh-CN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EMC </a:t>
              </a:r>
              <a:endParaRPr lang="en-GB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endParaRPr>
            </a:p>
            <a:p>
              <a:pPr marL="198000" indent="-198000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Energy range: 0.02-2.5 </a:t>
              </a:r>
              <a:r>
                <a:rPr lang="en-GB" altLang="zh-CN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GeV</a:t>
              </a:r>
              <a:endParaRPr lang="en-GB" altLang="zh-CN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endParaRPr>
            </a:p>
            <a:p>
              <a:pPr marL="198000" indent="-198000">
                <a:lnSpc>
                  <a:spcPct val="8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At 1 </a:t>
              </a:r>
              <a:r>
                <a:rPr lang="en-GB" altLang="zh-CN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GeV</a:t>
              </a:r>
              <a:r>
                <a:rPr lang="en-GB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        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</a:t>
              </a:r>
              <a:r>
                <a:rPr lang="en-US" altLang="zh-CN" sz="1600" b="1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</a:t>
              </a:r>
              <a:r>
                <a:rPr lang="en-US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(%)</a:t>
              </a:r>
              <a:r>
                <a:rPr lang="en-US" altLang="zh-CN" sz="1600" b="1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endParaRPr lang="en-GB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0000" indent="-198000">
                <a:lnSpc>
                  <a:spcPct val="80000"/>
                </a:lnSpc>
                <a:spcBef>
                  <a:spcPts val="600"/>
                </a:spcBef>
                <a:buFont typeface="Symbol" panose="05050102010706020507" pitchFamily="18" charset="2"/>
                <a:buChar char="-"/>
              </a:pPr>
              <a:r>
                <a:rPr lang="en-GB" altLang="zh-CN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</a:t>
              </a:r>
              <a:r>
                <a:rPr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Barrel(Cs(I):     </a:t>
              </a:r>
              <a:r>
                <a:rPr lang="en-GB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</a:t>
              </a:r>
            </a:p>
            <a:p>
              <a:pPr marL="450000" indent="-198000">
                <a:lnSpc>
                  <a:spcPct val="80000"/>
                </a:lnSpc>
                <a:spcBef>
                  <a:spcPts val="600"/>
                </a:spcBef>
                <a:buFont typeface="Symbol" panose="05050102010706020507" pitchFamily="18" charset="2"/>
                <a:buChar char="-"/>
              </a:pPr>
              <a:r>
                <a:rPr lang="en-GB" altLang="zh-CN" sz="16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dcap</a:t>
              </a:r>
              <a:r>
                <a:rPr lang="en-GB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(Cs):     </a:t>
              </a:r>
              <a:r>
                <a:rPr lang="en-GB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altLang="zh-CN" sz="16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GB" altLang="zh-CN" b="1" dirty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b="1" dirty="0" smtClean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b="1" dirty="0" smtClean="0">
                <a:solidFill>
                  <a:schemeClr val="bg1"/>
                </a:solidFill>
                <a:latin typeface="Calibri" charset="0"/>
              </a:endParaRPr>
            </a:p>
            <a:p>
              <a:pPr marL="342900" indent="-342900">
                <a:lnSpc>
                  <a:spcPct val="80000"/>
                </a:lnSpc>
                <a:spcBef>
                  <a:spcPts val="600"/>
                </a:spcBef>
              </a:pPr>
              <a:endParaRPr lang="en-US" altLang="zh-CN" b="1" dirty="0">
                <a:solidFill>
                  <a:schemeClr val="bg1"/>
                </a:solidFill>
                <a:latin typeface="Calibri" charset="0"/>
              </a:endParaRPr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auto">
            <a:xfrm>
              <a:off x="5796965" y="948771"/>
              <a:ext cx="3241794" cy="786894"/>
            </a:xfrm>
            <a:prstGeom prst="rect">
              <a:avLst/>
            </a:prstGeom>
            <a:solidFill>
              <a:srgbClr val="1EFF12"/>
            </a:solidFill>
            <a:ln>
              <a:noFill/>
            </a:ln>
            <a:extLst/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90000"/>
                </a:lnSpc>
                <a:spcBef>
                  <a:spcPts val="600"/>
                </a:spcBef>
              </a:pPr>
              <a:r>
                <a:rPr lang="en-US" altLang="zh-CN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MUD</a:t>
              </a:r>
            </a:p>
            <a:p>
              <a:pPr marL="198000" indent="-198000">
                <a:lnSpc>
                  <a:spcPct val="90000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/ suppression power &gt;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10/30</a:t>
              </a:r>
              <a:endParaRPr lang="en-US" altLang="zh-CN" sz="1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6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Luminosity of  STCF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28600" y="768778"/>
            <a:ext cx="876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No Synchrotron radiation mode, assume running time 9 months/year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Assume data taking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efficiency 90%</a:t>
            </a:r>
          </a:p>
        </p:txBody>
      </p:sp>
      <p:sp>
        <p:nvSpPr>
          <p:cNvPr id="17" name="矩形 16"/>
          <p:cNvSpPr/>
          <p:nvPr/>
        </p:nvSpPr>
        <p:spPr>
          <a:xfrm>
            <a:off x="1777802" y="1537142"/>
            <a:ext cx="6038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86400s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 270days  90% 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</a:t>
            </a: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2.0ab</a:t>
            </a:r>
            <a:r>
              <a:rPr lang="en-US" altLang="zh-CN" sz="20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-1 </a:t>
            </a: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/year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77802" y="1890709"/>
            <a:ext cx="5620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years data taking, total 20 ab</a:t>
            </a:r>
            <a:r>
              <a:rPr lang="en-US" altLang="zh-CN" sz="20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-1</a:t>
            </a:r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conservatively </a:t>
            </a:r>
            <a:endParaRPr lang="zh-CN" altLang="en-US" sz="2000" b="1" dirty="0">
              <a:solidFill>
                <a:srgbClr val="0036FA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图片 20" descr="lumin_SuperKEK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0" y="2934665"/>
            <a:ext cx="3367076" cy="281090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558" y="3354985"/>
            <a:ext cx="3674004" cy="1757716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808464" y="2277310"/>
            <a:ext cx="5977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Excellent opportunities for the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-charm physics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71999" y="2922030"/>
            <a:ext cx="1258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BELLE-II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474999" y="5898422"/>
            <a:ext cx="6644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question :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 between STCF and BELLE-II ?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Data samples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69" y="1423346"/>
            <a:ext cx="8653462" cy="321358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750741" y="992459"/>
            <a:ext cx="6088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>
                <a:solidFill>
                  <a:srgbClr val="FF0000"/>
                </a:solidFill>
              </a:rPr>
              <a:t>Data samples with 1 ab</a:t>
            </a:r>
            <a:r>
              <a:rPr lang="en-US" altLang="zh-CN" sz="2200" b="1" baseline="30000" dirty="0" smtClean="0">
                <a:solidFill>
                  <a:srgbClr val="FF0000"/>
                </a:solidFill>
              </a:rPr>
              <a:t>-1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 integral luminosity 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50741" y="4215161"/>
            <a:ext cx="2509025" cy="42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52950" y="4491531"/>
            <a:ext cx="7484148" cy="135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 smtClean="0">
                <a:solidFill>
                  <a:srgbClr val="392BF5"/>
                </a:solidFill>
              </a:rPr>
              <a:t>STCF</a:t>
            </a:r>
            <a:r>
              <a:rPr lang="en-US" altLang="zh-CN" sz="2100" b="1" dirty="0" smtClean="0"/>
              <a:t> have more </a:t>
            </a:r>
            <a:r>
              <a:rPr lang="en-US" altLang="zh-CN" sz="2100" b="1" dirty="0" smtClean="0">
                <a:solidFill>
                  <a:srgbClr val="FF0000"/>
                </a:solidFill>
              </a:rPr>
              <a:t>yields /per luminosity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 smtClean="0">
                <a:solidFill>
                  <a:srgbClr val="392BF5"/>
                </a:solidFill>
              </a:rPr>
              <a:t>STCF</a:t>
            </a:r>
            <a:r>
              <a:rPr lang="en-US" altLang="zh-CN" sz="2100" b="1" dirty="0" smtClean="0"/>
              <a:t> is expected to have higher </a:t>
            </a:r>
            <a:r>
              <a:rPr lang="en-US" altLang="zh-CN" sz="2100" b="1" dirty="0" smtClean="0">
                <a:solidFill>
                  <a:srgbClr val="FF0000"/>
                </a:solidFill>
              </a:rPr>
              <a:t>detection efficiency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100" b="1" dirty="0" smtClean="0">
                <a:solidFill>
                  <a:srgbClr val="392BF5"/>
                </a:solidFill>
              </a:rPr>
              <a:t>Belle II </a:t>
            </a:r>
            <a:r>
              <a:rPr lang="en-US" altLang="zh-CN" sz="2100" b="1" dirty="0" smtClean="0"/>
              <a:t>can have larger </a:t>
            </a:r>
            <a:r>
              <a:rPr lang="en-US" altLang="zh-CN" sz="2100" b="1" dirty="0" smtClean="0">
                <a:solidFill>
                  <a:srgbClr val="FF0000"/>
                </a:solidFill>
              </a:rPr>
              <a:t>integral luminosity 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1469" y="6059049"/>
            <a:ext cx="865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Detail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study the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physics research.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64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 Physics @ </a:t>
            </a:r>
            <a:r>
              <a:rPr lang="en-US" altLang="zh-CN" dirty="0" smtClean="0"/>
              <a:t>STCF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8CDD6C88-825B-4625-A836-32161B915674}" type="slidenum"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08" y="933353"/>
            <a:ext cx="8915105" cy="1200329"/>
          </a:xfrm>
          <a:prstGeom prst="rect">
            <a:avLst/>
          </a:prstGeom>
          <a:solidFill>
            <a:srgbClr val="FBFB05"/>
          </a:solidFill>
        </p:spPr>
        <p:txBody>
          <a:bodyPr wrap="square" rtlCol="0">
            <a:spAutoFit/>
          </a:bodyPr>
          <a:lstStyle/>
          <a:p>
            <a:pPr marL="36000"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R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ich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of physics 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program, 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unique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for physics with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 quark and 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</a:t>
            </a:r>
            <a:r>
              <a:rPr lang="en-US" altLang="zh-CN" sz="2000" b="1" dirty="0" smtClean="0">
                <a:ea typeface="华文楷体" panose="02010600040101010101" pitchFamily="2" charset="-122"/>
                <a:sym typeface="Symbol" panose="05050102010706020507" pitchFamily="18" charset="2"/>
              </a:rPr>
              <a:t> leptons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, </a:t>
            </a:r>
          </a:p>
          <a:p>
            <a:pPr marL="36000">
              <a:lnSpc>
                <a:spcPct val="120000"/>
              </a:lnSpc>
            </a:pP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important playground for study of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QCD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,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exotic hadrons 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and search for </a:t>
            </a:r>
            <a:r>
              <a:rPr lang="en-US" altLang="zh-CN" sz="2000" b="1" dirty="0">
                <a:solidFill>
                  <a:srgbClr val="FF0000"/>
                </a:solidFill>
                <a:ea typeface="华文楷体" panose="02010600040101010101" pitchFamily="2" charset="-122"/>
                <a:sym typeface="Symbol" panose="05050102010706020507" pitchFamily="18" charset="2"/>
              </a:rPr>
              <a:t>new physics</a:t>
            </a:r>
            <a:r>
              <a:rPr lang="en-US" altLang="zh-CN" sz="2000" b="1" dirty="0">
                <a:ea typeface="华文楷体" panose="02010600040101010101" pitchFamily="2" charset="-122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20397" y="2297218"/>
            <a:ext cx="6657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err="1" smtClean="0"/>
              <a:t>Charmonium</a:t>
            </a:r>
            <a:r>
              <a:rPr lang="en-US" altLang="zh-CN" sz="2400" b="1" dirty="0" smtClean="0"/>
              <a:t>-like (luminosity and CME)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Charmed meson (Luminosity)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Charmed baryon (CME)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Tau CP (polarized beam)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New physics (luminosity)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 smtClean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0509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err="1" smtClean="0"/>
              <a:t>Charmonium</a:t>
            </a:r>
            <a:r>
              <a:rPr lang="en-US" altLang="zh-CN" dirty="0" smtClean="0"/>
              <a:t>-Like Physics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1848" y="825007"/>
            <a:ext cx="8961120" cy="496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Fruitful results </a:t>
            </a:r>
            <a:r>
              <a:rPr lang="en-US" altLang="zh-CN" sz="2000" b="1" dirty="0" smtClean="0"/>
              <a:t>in  past decade, a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new </a:t>
            </a:r>
            <a:r>
              <a:rPr lang="en-US" altLang="zh-CN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territory </a:t>
            </a:r>
            <a:r>
              <a:rPr lang="en-US" altLang="zh-CN" sz="2000" b="1" dirty="0" smtClean="0">
                <a:cs typeface="Times New Roman" panose="02020603050405020304" pitchFamily="18" charset="0"/>
              </a:rPr>
              <a:t>to study  exotic hadrons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1978267"/>
            <a:ext cx="3980078" cy="24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386080" y="1342387"/>
            <a:ext cx="4033520" cy="50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-</a:t>
            </a:r>
            <a:r>
              <a:rPr lang="en-US" altLang="zh-CN" sz="2000" b="1" dirty="0" smtClean="0">
                <a:solidFill>
                  <a:srgbClr val="0036FA"/>
                </a:solidFill>
                <a:latin typeface="+mj-lt"/>
              </a:rPr>
              <a:t>C Factory :  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err="1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</a:rPr>
              <a:t>e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Y/</a:t>
            </a:r>
            <a:r>
              <a:rPr lang="en-US" altLang="zh-CN" sz="2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Z</a:t>
            </a:r>
            <a:r>
              <a:rPr lang="en-US" altLang="zh-CN" sz="2000" baseline="-25000" dirty="0" err="1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c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+ X</a:t>
            </a:r>
          </a:p>
        </p:txBody>
      </p:sp>
      <p:sp>
        <p:nvSpPr>
          <p:cNvPr id="21" name="矩形 20"/>
          <p:cNvSpPr/>
          <p:nvPr/>
        </p:nvSpPr>
        <p:spPr>
          <a:xfrm>
            <a:off x="293061" y="4418683"/>
            <a:ext cx="567762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 smtClean="0">
                <a:solidFill>
                  <a:srgbClr val="0036F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factory :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integrate effective luminosity between 4-5 GeV is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0.23ab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50 ab</a:t>
            </a:r>
            <a:r>
              <a:rPr lang="en-US" altLang="zh-CN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>
                <a:solidFill>
                  <a:srgbClr val="0036FA"/>
                </a:solidFill>
                <a:sym typeface="Symbol" panose="05050102010706020507" pitchFamily="18" charset="2"/>
              </a:rPr>
              <a:t>-</a:t>
            </a:r>
            <a:r>
              <a:rPr lang="en-US" altLang="zh-CN" sz="1700" b="1" dirty="0">
                <a:solidFill>
                  <a:srgbClr val="0036FA"/>
                </a:solidFill>
              </a:rPr>
              <a:t>C </a:t>
            </a:r>
            <a:r>
              <a:rPr lang="en-US" altLang="zh-CN" sz="1700" b="1" dirty="0" smtClean="0">
                <a:solidFill>
                  <a:srgbClr val="0036FA"/>
                </a:solidFill>
              </a:rPr>
              <a:t>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: scan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in region 4-5 GeV, 10 MeV/step,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every point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fb</a:t>
            </a:r>
            <a:r>
              <a:rPr lang="en-US" altLang="zh-CN" sz="1700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/year, </a:t>
            </a:r>
            <a:r>
              <a:rPr lang="en-US" altLang="zh-CN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time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of Belle II for 50 ab</a:t>
            </a:r>
            <a:r>
              <a:rPr lang="en-US" altLang="zh-CN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  <a:p>
            <a:pPr marL="285750" indent="-285750">
              <a:lnSpc>
                <a:spcPts val="266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-C factory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have </a:t>
            </a:r>
            <a:r>
              <a:rPr lang="en-US" altLang="zh-CN" sz="17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higher efficiency </a:t>
            </a:r>
            <a:r>
              <a:rPr lang="en-US" altLang="zh-CN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than B Factory</a:t>
            </a:r>
            <a:endParaRPr lang="en-US" altLang="zh-CN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09968" y="1323309"/>
            <a:ext cx="4033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solidFill>
                  <a:srgbClr val="0036FA"/>
                </a:solidFill>
                <a:latin typeface="+mj-lt"/>
                <a:sym typeface="Symbol" panose="05050102010706020507" pitchFamily="18" charset="2"/>
              </a:rPr>
              <a:t>B Factory</a:t>
            </a:r>
            <a:r>
              <a:rPr lang="en-US" altLang="zh-CN" sz="2000" dirty="0" smtClean="0">
                <a:latin typeface="+mj-lt"/>
                <a:sym typeface="Symbol" panose="05050102010706020507" pitchFamily="18" charset="2"/>
              </a:rPr>
              <a:t> :  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sym typeface="Symbol" panose="05050102010706020507" pitchFamily="18" charset="2"/>
              </a:rPr>
              <a:t>ISR, B decay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32249" y="2000234"/>
            <a:ext cx="2959292" cy="4243591"/>
            <a:chOff x="5932249" y="1682981"/>
            <a:chExt cx="2959292" cy="4243591"/>
          </a:xfrm>
        </p:grpSpPr>
        <p:grpSp>
          <p:nvGrpSpPr>
            <p:cNvPr id="11" name="组合 10"/>
            <p:cNvGrpSpPr/>
            <p:nvPr/>
          </p:nvGrpSpPr>
          <p:grpSpPr>
            <a:xfrm>
              <a:off x="5932249" y="2087087"/>
              <a:ext cx="2754551" cy="1628958"/>
              <a:chOff x="618050" y="2262896"/>
              <a:chExt cx="3868289" cy="3313438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050" y="2262896"/>
                <a:ext cx="3868289" cy="3313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9" descr="Belle-log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1014" y="2501244"/>
                <a:ext cx="818360" cy="724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0"/>
              <p:cNvSpPr txBox="1"/>
              <p:nvPr/>
            </p:nvSpPr>
            <p:spPr>
              <a:xfrm>
                <a:off x="3163810" y="3740314"/>
                <a:ext cx="132252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&gt;5.2</a:t>
                </a: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932249" y="4061583"/>
              <a:ext cx="2754551" cy="1864989"/>
              <a:chOff x="4369229" y="2403306"/>
              <a:chExt cx="4377585" cy="377031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01"/>
              <a:stretch/>
            </p:blipFill>
            <p:spPr bwMode="auto">
              <a:xfrm>
                <a:off x="4369229" y="2403306"/>
                <a:ext cx="4377585" cy="3770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C:\Users\user\Desktop\BES3_logo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6265" y="2617729"/>
                <a:ext cx="1378018" cy="645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20"/>
              <p:cNvSpPr txBox="1"/>
              <p:nvPr/>
            </p:nvSpPr>
            <p:spPr>
              <a:xfrm>
                <a:off x="5745387" y="4722768"/>
                <a:ext cx="998896" cy="72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&gt;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8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Arial Unicode MS"/>
                    <a:ea typeface="宋体" charset="-122"/>
                    <a:cs typeface="Arial Unicode MS"/>
                    <a:sym typeface="Symbol"/>
                  </a:rPr>
                  <a:t></a:t>
                </a:r>
                <a:endParaRPr lang="en-US" altLang="zh-CN" b="1" dirty="0">
                  <a:solidFill>
                    <a:srgbClr val="FF0000"/>
                  </a:solidFill>
                  <a:latin typeface="Arial Unicode MS"/>
                  <a:ea typeface="宋体" charset="-122"/>
                  <a:cs typeface="Arial Unicode MS"/>
                  <a:sym typeface="Symbol"/>
                </a:endParaRPr>
              </a:p>
            </p:txBody>
          </p:sp>
        </p:grpSp>
        <p:sp>
          <p:nvSpPr>
            <p:cNvPr id="19" name="矩形 10"/>
            <p:cNvSpPr/>
            <p:nvPr/>
          </p:nvSpPr>
          <p:spPr>
            <a:xfrm>
              <a:off x="6390094" y="1682981"/>
              <a:ext cx="2239666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Belle with ISR: PRL110, 252002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967 fb</a:t>
              </a:r>
              <a:r>
                <a:rPr kumimoji="0" lang="en-US" altLang="zh-CN" sz="1200" baseline="300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10 years running time</a:t>
              </a:r>
            </a:p>
          </p:txBody>
        </p:sp>
        <p:sp>
          <p:nvSpPr>
            <p:cNvPr id="23" name="矩形 10"/>
            <p:cNvSpPr/>
            <p:nvPr/>
          </p:nvSpPr>
          <p:spPr>
            <a:xfrm>
              <a:off x="6232522" y="3684158"/>
              <a:ext cx="265901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BESIII at 4.260 </a:t>
              </a:r>
              <a:r>
                <a:rPr kumimoji="0" lang="en-US" altLang="zh-CN" sz="12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GeV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: PRL110, 252001</a:t>
              </a:r>
            </a:p>
            <a:p>
              <a:pPr algn="ctr">
                <a:spcBef>
                  <a:spcPts val="0"/>
                </a:spcBef>
              </a:pP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0.525 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f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b</a:t>
              </a:r>
              <a:r>
                <a:rPr kumimoji="0" lang="en-US" altLang="zh-CN" sz="1200" baseline="300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-1</a:t>
              </a:r>
              <a:r>
                <a:rPr kumimoji="0" lang="en-US" altLang="zh-CN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宋体" charset="-122"/>
                  <a:cs typeface="Times New Roman" panose="02020603050405020304" pitchFamily="18" charset="0"/>
                  <a:sym typeface="Symbol" pitchFamily="18" charset="2"/>
                </a:rPr>
                <a:t> in one month running time </a:t>
              </a:r>
            </a:p>
          </p:txBody>
        </p:sp>
      </p:grpSp>
      <p:sp>
        <p:nvSpPr>
          <p:cNvPr id="24" name="TextBox 4"/>
          <p:cNvSpPr txBox="1"/>
          <p:nvPr/>
        </p:nvSpPr>
        <p:spPr>
          <a:xfrm>
            <a:off x="1676957" y="2944450"/>
            <a:ext cx="256331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@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4.26 </a:t>
            </a:r>
            <a:r>
              <a:rPr kumimoji="0" lang="en-US" altLang="zh-CN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for 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+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kumimoji="0" lang="en-US" altLang="zh-CN" sz="16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J/</a:t>
            </a:r>
          </a:p>
          <a:p>
            <a:pPr algn="ctr"/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BESIII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46%,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</a:t>
            </a:r>
            <a:r>
              <a:rPr kumimoji="0" lang="en-US" altLang="zh-CN" sz="16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  </a:t>
            </a:r>
            <a:r>
              <a:rPr kumimoji="0"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= 10%</a:t>
            </a:r>
            <a:endParaRPr kumimoji="0"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</p:txBody>
      </p:sp>
      <p:pic>
        <p:nvPicPr>
          <p:cNvPr id="25" name="Picture 9" descr="Bell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29" y="2054992"/>
            <a:ext cx="582742" cy="3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Charmonium</a:t>
            </a:r>
            <a:r>
              <a:rPr lang="en-US" altLang="zh-CN" dirty="0"/>
              <a:t>-Like @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-c Factory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06400" y="1032698"/>
            <a:ext cx="5935134" cy="4961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/Y/Hybrid(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ccg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(1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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 produced in the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 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collision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 determine 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resonance parameters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for the excited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or Y state</a:t>
            </a:r>
          </a:p>
          <a:p>
            <a:pPr marL="59400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Precisely measure the x-sec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of inclusive/exclusive final states at different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Ecms</a:t>
            </a:r>
            <a:endParaRPr lang="en-US" altLang="zh-CN" dirty="0"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Charge parity c=+1 states produced via radiative transition from vector </a:t>
            </a:r>
            <a:r>
              <a:rPr lang="zh-CN" altLang="en-US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0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</a:p>
          <a:p>
            <a:pPr marL="536400" indent="-28575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The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decay rate </a:t>
            </a:r>
            <a:r>
              <a:rPr lang="zh-CN" altLang="en-US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nD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)X(3872), X(3940)… </a:t>
            </a:r>
          </a:p>
          <a:p>
            <a:pPr marL="536400" indent="-285750">
              <a:lnSpc>
                <a:spcPct val="120000"/>
              </a:lnSpc>
              <a:spcBef>
                <a:spcPct val="30000"/>
              </a:spcBef>
              <a:buFont typeface="Symbol" panose="05050102010706020507" pitchFamily="18" charset="2"/>
              <a:buChar char="-"/>
            </a:pPr>
            <a:r>
              <a:rPr lang="en-US" altLang="zh-CN" dirty="0" smtClean="0">
                <a:solidFill>
                  <a:srgbClr val="FF0000"/>
                </a:solidFill>
                <a:latin typeface="+mj-lt"/>
                <a:sym typeface="Symbol" pitchFamily="18" charset="2"/>
              </a:rPr>
              <a:t>Search 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(2P)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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>
                <a:latin typeface="+mj-lt"/>
                <a:sym typeface="Symbol" pitchFamily="18" charset="2"/>
              </a:rPr>
              <a:t>(3P)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(3S)</a:t>
            </a:r>
            <a:r>
              <a:rPr lang="zh-CN" altLang="en-US" dirty="0">
                <a:latin typeface="+mj-lt"/>
                <a:sym typeface="Symbol" pitchFamily="18" charset="2"/>
              </a:rPr>
              <a:t>、</a:t>
            </a:r>
            <a:r>
              <a:rPr lang="en-US" altLang="zh-CN" dirty="0">
                <a:latin typeface="+mj-lt"/>
                <a:sym typeface="Symbol" pitchFamily="18" charset="2"/>
              </a:rPr>
              <a:t> </a:t>
            </a:r>
            <a:r>
              <a:rPr lang="en-US" altLang="zh-CN" baseline="-25000" dirty="0">
                <a:latin typeface="+mj-lt"/>
                <a:sym typeface="Symbol" pitchFamily="18" charset="2"/>
              </a:rPr>
              <a:t>c</a:t>
            </a:r>
            <a:r>
              <a:rPr lang="en-US" altLang="zh-CN" dirty="0">
                <a:latin typeface="+mj-lt"/>
                <a:sym typeface="Symbol" pitchFamily="18" charset="2"/>
              </a:rPr>
              <a:t>(4S)</a:t>
            </a:r>
            <a:r>
              <a:rPr lang="zh-CN" altLang="en-US" dirty="0">
                <a:latin typeface="+mj-lt"/>
                <a:sym typeface="Symbol" pitchFamily="18" charset="2"/>
              </a:rPr>
              <a:t>、 </a:t>
            </a:r>
            <a:r>
              <a:rPr lang="en-US" altLang="zh-CN" dirty="0">
                <a:latin typeface="+mj-lt"/>
                <a:sym typeface="Symbol" pitchFamily="18" charset="2"/>
              </a:rPr>
              <a:t>…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B</a:t>
            </a:r>
            <a:r>
              <a:rPr lang="en-US" altLang="zh-CN" dirty="0">
                <a:latin typeface="+mj-lt"/>
                <a:sym typeface="Symbol" pitchFamily="18" charset="2"/>
              </a:rPr>
              <a:t>((3S</a:t>
            </a:r>
            <a:r>
              <a:rPr lang="en-US" altLang="zh-CN" dirty="0" smtClean="0">
                <a:latin typeface="+mj-lt"/>
                <a:sym typeface="Symbol" pitchFamily="18" charset="2"/>
              </a:rPr>
              <a:t>)</a:t>
            </a:r>
            <a:r>
              <a:rPr lang="en-US" altLang="zh-CN" dirty="0">
                <a:latin typeface="+mj-lt"/>
                <a:sym typeface="Symbol" pitchFamily="18" charset="2"/>
              </a:rPr>
              <a:t>’</a:t>
            </a:r>
            <a:r>
              <a:rPr lang="en-US" altLang="zh-CN" baseline="-25000" dirty="0" err="1">
                <a:latin typeface="+mj-lt"/>
                <a:sym typeface="Symbol" pitchFamily="18" charset="2"/>
              </a:rPr>
              <a:t>cJ</a:t>
            </a:r>
            <a:r>
              <a:rPr lang="en-US" altLang="zh-CN" dirty="0" smtClean="0">
                <a:latin typeface="+mj-lt"/>
                <a:sym typeface="Symbol" pitchFamily="18" charset="2"/>
              </a:rPr>
              <a:t>) = (</a:t>
            </a:r>
            <a:r>
              <a:rPr lang="en-US" altLang="zh-CN" dirty="0">
                <a:latin typeface="+mj-lt"/>
                <a:sym typeface="Symbol" pitchFamily="18" charset="2"/>
              </a:rPr>
              <a:t>7, 3, 1</a:t>
            </a:r>
            <a:r>
              <a:rPr lang="en-US" altLang="zh-CN" dirty="0" smtClean="0">
                <a:latin typeface="+mj-lt"/>
                <a:sym typeface="Symbol" pitchFamily="18" charset="2"/>
              </a:rPr>
              <a:t>) x 10</a:t>
            </a:r>
            <a:r>
              <a:rPr lang="en-US" altLang="zh-CN" baseline="30000" dirty="0" smtClean="0">
                <a:latin typeface="+mj-lt"/>
                <a:sym typeface="Symbol" pitchFamily="18" charset="2"/>
              </a:rPr>
              <a:t>-4</a:t>
            </a:r>
            <a:r>
              <a:rPr lang="en-US" altLang="zh-CN" dirty="0" smtClean="0">
                <a:latin typeface="+mj-lt"/>
                <a:sym typeface="Symbol" pitchFamily="18" charset="2"/>
              </a:rPr>
              <a:t> </a:t>
            </a:r>
            <a:r>
              <a:rPr lang="en-US" altLang="zh-CN" dirty="0">
                <a:latin typeface="+mj-lt"/>
                <a:sym typeface="Symbol" pitchFamily="18" charset="2"/>
              </a:rPr>
              <a:t>for </a:t>
            </a:r>
            <a:r>
              <a:rPr lang="en-US" altLang="zh-CN" dirty="0" smtClean="0">
                <a:latin typeface="+mj-lt"/>
                <a:sym typeface="Symbol" pitchFamily="18" charset="2"/>
              </a:rPr>
              <a:t>J=2,1,0</a:t>
            </a:r>
          </a:p>
          <a:p>
            <a:pPr marL="250650" lvl="1">
              <a:lnSpc>
                <a:spcPct val="120000"/>
              </a:lnSpc>
              <a:spcBef>
                <a:spcPct val="30000"/>
              </a:spcBef>
            </a:pPr>
            <a:r>
              <a:rPr lang="en-US" altLang="zh-CN" dirty="0" smtClean="0">
                <a:latin typeface="+mj-lt"/>
                <a:sym typeface="Symbol" pitchFamily="18" charset="2"/>
              </a:rPr>
              <a:t>    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[Rev</a:t>
            </a:r>
            <a:r>
              <a:rPr lang="en-US" altLang="zh-CN" dirty="0">
                <a:solidFill>
                  <a:srgbClr val="FF33CC"/>
                </a:solidFill>
                <a:latin typeface="+mj-lt"/>
                <a:sym typeface="Symbol" pitchFamily="18" charset="2"/>
              </a:rPr>
              <a:t>. Mod. Phys. 80, 1161 (2008) </a:t>
            </a:r>
            <a:r>
              <a:rPr lang="en-US" altLang="zh-CN" dirty="0" smtClean="0">
                <a:solidFill>
                  <a:srgbClr val="FF33CC"/>
                </a:solidFill>
                <a:latin typeface="+mj-lt"/>
                <a:sym typeface="Symbol" pitchFamily="18" charset="2"/>
              </a:rPr>
              <a:t>]</a:t>
            </a:r>
            <a:endParaRPr lang="en-US" altLang="zh-CN" dirty="0">
              <a:solidFill>
                <a:srgbClr val="FF33CC"/>
              </a:solidFill>
              <a:latin typeface="+mj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Search for new states from </a:t>
            </a:r>
            <a:r>
              <a:rPr lang="en-US" altLang="zh-CN" sz="2000" dirty="0" err="1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hadronic</a:t>
            </a:r>
            <a:r>
              <a:rPr lang="en-US" altLang="zh-CN" sz="20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 transition</a:t>
            </a:r>
          </a:p>
          <a:p>
            <a:pPr marL="536400" indent="-285750">
              <a:lnSpc>
                <a:spcPct val="130000"/>
              </a:lnSpc>
              <a:buFont typeface="Symbol" panose="05050102010706020507" pitchFamily="18" charset="2"/>
              <a:buChar char="-"/>
            </a:pP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To search for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Zcs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altLang="zh-CN" dirty="0" err="1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hc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(2P) …. </a:t>
            </a:r>
            <a:r>
              <a:rPr lang="en-US" altLang="zh-CN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16" y="1738608"/>
            <a:ext cx="2481933" cy="185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68" y="4018151"/>
            <a:ext cx="2875632" cy="229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6491405" y="3709283"/>
            <a:ext cx="243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PRL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112, 092001 (2014)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58187" y="1302077"/>
            <a:ext cx="20778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PLB 660, 315 </a:t>
            </a:r>
            <a:r>
              <a:rPr lang="en-US" altLang="zh-CN" sz="1600" dirty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(</a:t>
            </a:r>
            <a:r>
              <a:rPr lang="en-US" altLang="zh-CN" sz="1600" dirty="0" smtClean="0">
                <a:solidFill>
                  <a:srgbClr val="7030A0"/>
                </a:solidFill>
                <a:latin typeface="Arial Unicode MS"/>
                <a:ea typeface="宋体" pitchFamily="2" charset="-122"/>
                <a:cs typeface="Arial Unicode MS"/>
                <a:sym typeface="Symbol" pitchFamily="18" charset="2"/>
              </a:rPr>
              <a:t>2008)</a:t>
            </a:r>
            <a:endParaRPr lang="zh-CN" altLang="en-US" sz="1600" dirty="0">
              <a:solidFill>
                <a:srgbClr val="7030A0"/>
              </a:solidFill>
              <a:latin typeface="Arial Unicode MS"/>
              <a:ea typeface="宋体" pitchFamily="2" charset="-122"/>
              <a:cs typeface="Arial Unicode M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92396" y="4867778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(Y(4260) X(3872))6pb 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869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539"/>
            <a:ext cx="7762240" cy="714850"/>
          </a:xfrm>
        </p:spPr>
        <p:txBody>
          <a:bodyPr>
            <a:normAutofit/>
          </a:bodyPr>
          <a:lstStyle/>
          <a:p>
            <a:r>
              <a:rPr lang="en-US" altLang="zh-CN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cLFV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Decay </a:t>
            </a:r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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B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actory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66939" y="1539943"/>
            <a:ext cx="3894999" cy="4716735"/>
            <a:chOff x="3276" y="1026"/>
            <a:chExt cx="2449" cy="2713"/>
          </a:xfrm>
        </p:grpSpPr>
        <p:pic>
          <p:nvPicPr>
            <p:cNvPr id="8" name="Picture 8" descr="ul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" y="1052"/>
              <a:ext cx="2449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9"/>
            <p:cNvSpPr>
              <a:spLocks noChangeArrowheads="1"/>
            </p:cNvSpPr>
            <p:nvPr/>
          </p:nvSpPr>
          <p:spPr bwMode="auto">
            <a:xfrm rot="3043857">
              <a:off x="4117" y="1752"/>
              <a:ext cx="943" cy="516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 rot="3043857">
              <a:off x="4776" y="2493"/>
              <a:ext cx="1115" cy="55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 rot="3043857">
              <a:off x="3696" y="1117"/>
              <a:ext cx="591" cy="40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zh-CN" sz="2000"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961687" y="5114425"/>
            <a:ext cx="341260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60265" y="5168713"/>
            <a:ext cx="179856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Super-B 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75 ab</a:t>
            </a:r>
            <a:r>
              <a:rPr lang="en-US" altLang="zh-CN" sz="16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-1</a:t>
            </a:r>
            <a:endParaRPr lang="en-US" altLang="zh-CN" sz="1600" baseline="300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600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endParaRPr lang="en-US" altLang="zh-CN" sz="1600" dirty="0">
              <a:solidFill>
                <a:srgbClr val="C000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164507" y="989627"/>
            <a:ext cx="2887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A. </a:t>
            </a: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Bondar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Charm2010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4821390" y="924903"/>
            <a:ext cx="4211777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ts val="196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Current limit : ~ 410</a:t>
            </a:r>
            <a:r>
              <a:rPr lang="en-US" altLang="zh-CN" sz="1600" b="1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-8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510</a:t>
            </a:r>
            <a:r>
              <a:rPr lang="en-US" altLang="zh-CN" sz="1600" baseline="300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8</a:t>
            </a:r>
            <a:r>
              <a:rPr lang="en-US" altLang="zh-CN" sz="1600" dirty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)</a:t>
            </a:r>
            <a:endParaRPr lang="en-US" altLang="zh-CN" b="1" dirty="0" smtClean="0">
              <a:solidFill>
                <a:srgbClr val="0036FA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  <a:sym typeface="Symbol" pitchFamily="18" charset="2"/>
            </a:endParaRPr>
          </a:p>
          <a:p>
            <a:pPr marL="572400" indent="-285750">
              <a:lnSpc>
                <a:spcPts val="1960"/>
              </a:lnSpc>
              <a:buFont typeface="华文楷体" panose="02010600040101010101" pitchFamily="2" charset="-122"/>
              <a:buChar char="−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BABAR : 516fb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[PRL, 104, 021802]</a:t>
            </a:r>
          </a:p>
          <a:p>
            <a:pPr marL="572400" indent="-285750">
              <a:lnSpc>
                <a:spcPts val="1960"/>
              </a:lnSpc>
              <a:buFont typeface="华文楷体" panose="02010600040101010101" pitchFamily="2" charset="-122"/>
              <a:buChar char="−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BELLE : 545fb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  </a:t>
            </a:r>
          </a:p>
          <a:p>
            <a:pPr marL="285750" indent="-285750">
              <a:lnSpc>
                <a:spcPts val="196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At 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PS" pitchFamily="18" charset="2"/>
              </a:rPr>
              <a:t></a:t>
            </a:r>
            <a:r>
              <a:rPr lang="en-US" altLang="zh-CN" sz="1600" b="1" dirty="0" smtClean="0">
                <a:solidFill>
                  <a:srgbClr val="0036FA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(4S) : </a:t>
            </a:r>
          </a:p>
          <a:p>
            <a:pPr marL="572400" indent="-285750">
              <a:lnSpc>
                <a:spcPts val="1960"/>
              </a:lnSpc>
              <a:buFont typeface="华文楷体" panose="02010600040101010101" pitchFamily="2" charset="-122"/>
              <a:buChar char="−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ISR background </a:t>
            </a:r>
            <a:r>
              <a:rPr lang="en-US" altLang="zh-CN" sz="1400" dirty="0" err="1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e+e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-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</a:t>
            </a:r>
          </a:p>
          <a:p>
            <a:pPr marL="572400" indent="-285750">
              <a:lnSpc>
                <a:spcPts val="1960"/>
              </a:lnSpc>
              <a:buFont typeface="华文楷体" panose="02010600040101010101" pitchFamily="2" charset="-122"/>
              <a:buChar char="−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Upper Limit  1/L</a:t>
            </a:r>
          </a:p>
          <a:p>
            <a:pPr marL="572400" indent="-285750">
              <a:lnSpc>
                <a:spcPts val="1960"/>
              </a:lnSpc>
              <a:buFont typeface="华文楷体" panose="02010600040101010101" pitchFamily="2" charset="-122"/>
              <a:buChar char="−"/>
              <a:defRPr/>
            </a:pP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 limit : 3x10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sz="1400" baseline="30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710</a:t>
            </a:r>
            <a:r>
              <a:rPr lang="en-US" altLang="zh-CN" sz="1400" baseline="300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sz="1400" dirty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</a:t>
            </a:r>
            <a:r>
              <a:rPr lang="en-US" altLang="zh-CN" sz="1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pairs)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14" y="3073653"/>
            <a:ext cx="3634007" cy="25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/>
          <p:cNvSpPr txBox="1"/>
          <p:nvPr/>
        </p:nvSpPr>
        <p:spPr>
          <a:xfrm>
            <a:off x="5722496" y="5610348"/>
            <a:ext cx="27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Does not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contribute below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s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 4m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/3  4.1 GeV.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5131043" y="2712215"/>
            <a:ext cx="370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Background 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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 </a:t>
            </a:r>
          </a:p>
        </p:txBody>
      </p:sp>
    </p:spTree>
    <p:extLst>
      <p:ext uri="{BB962C8B-B14F-4D97-AF65-F5344CB8AC3E}">
        <p14:creationId xmlns:p14="http://schemas.microsoft.com/office/powerpoint/2010/main" val="24788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14400"/>
            <a:ext cx="8077200" cy="4454013"/>
          </a:xfrm>
        </p:spPr>
        <p:txBody>
          <a:bodyPr/>
          <a:lstStyle/>
          <a:p>
            <a:r>
              <a:rPr lang="en-US" altLang="zh-CN" dirty="0" smtClean="0"/>
              <a:t>BEPCII/BESIII </a:t>
            </a:r>
            <a:r>
              <a:rPr lang="en-US" altLang="zh-CN" dirty="0" smtClean="0">
                <a:sym typeface="Symbol" panose="05050102010706020507" pitchFamily="18" charset="2"/>
              </a:rPr>
              <a:t> STCF : Why?</a:t>
            </a:r>
          </a:p>
          <a:p>
            <a:r>
              <a:rPr lang="en-US" altLang="zh-CN" dirty="0" smtClean="0"/>
              <a:t>Conceptual Design status of STCF</a:t>
            </a:r>
          </a:p>
          <a:p>
            <a:pPr lvl="1"/>
            <a:r>
              <a:rPr lang="en-US" altLang="zh-CN" dirty="0" smtClean="0"/>
              <a:t>Accelerator/Collider</a:t>
            </a:r>
          </a:p>
          <a:p>
            <a:pPr lvl="1"/>
            <a:r>
              <a:rPr lang="en-US" altLang="zh-CN" dirty="0" smtClean="0"/>
              <a:t>Detector</a:t>
            </a:r>
          </a:p>
          <a:p>
            <a:r>
              <a:rPr lang="en-US" altLang="zh-CN" dirty="0" smtClean="0"/>
              <a:t>Some </a:t>
            </a:r>
            <a:r>
              <a:rPr lang="en-US" altLang="zh-CN" dirty="0"/>
              <a:t>h</a:t>
            </a:r>
            <a:r>
              <a:rPr lang="en-US" altLang="zh-CN" dirty="0" smtClean="0"/>
              <a:t>ighlight physics topics at STCF</a:t>
            </a:r>
          </a:p>
          <a:p>
            <a:r>
              <a:rPr lang="en-US" altLang="zh-CN" dirty="0" smtClean="0"/>
              <a:t>Status of Science </a:t>
            </a:r>
            <a:r>
              <a:rPr lang="en-US" altLang="zh-CN" dirty="0"/>
              <a:t>&amp; Technology </a:t>
            </a:r>
            <a:r>
              <a:rPr lang="en-US" altLang="zh-CN" dirty="0" smtClean="0"/>
              <a:t>Review</a:t>
            </a:r>
          </a:p>
          <a:p>
            <a:r>
              <a:rPr lang="en-US" altLang="zh-CN" dirty="0" smtClean="0"/>
              <a:t>Summary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7FE17-BB62-45E8-80D8-8DA0DEEF5B92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57200" y="5667192"/>
            <a:ext cx="8155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ntensity 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lectron 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ositron 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ccelerator  </a:t>
            </a:r>
            <a:r>
              <a:rPr lang="en-US" altLang="zh-CN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(HIEPA) </a:t>
            </a:r>
            <a:endParaRPr lang="en-US" altLang="zh-CN" sz="24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uper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acility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(STCF) + </a:t>
            </a:r>
            <a:r>
              <a:rPr lang="en-US" altLang="zh-CN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 Light Source</a:t>
            </a:r>
            <a:endParaRPr lang="zh-CN" alt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Expected  Br upper limit</a:t>
            </a:r>
            <a:endParaRPr lang="zh-CN" altLang="en-US" sz="36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" name="Table 11"/>
          <p:cNvGraphicFramePr>
            <a:graphicFrameLocks noGrp="1"/>
          </p:cNvGraphicFramePr>
          <p:nvPr>
            <p:extLst/>
          </p:nvPr>
        </p:nvGraphicFramePr>
        <p:xfrm>
          <a:off x="117149" y="983678"/>
          <a:ext cx="3861729" cy="182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29647"/>
                <a:gridCol w="974768"/>
                <a:gridCol w="978657"/>
                <a:gridCol w="978657"/>
              </a:tblGrid>
              <a:tr h="4286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E(</a:t>
                      </a:r>
                      <a:r>
                        <a:rPr lang="en-US" sz="2000" dirty="0" err="1" smtClean="0">
                          <a:latin typeface="Times New Roman" panose="02020603050405020304" pitchFamily="18" charset="0"/>
                        </a:rPr>
                        <a:t>GeV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(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sym typeface="Symbol"/>
                        </a:rPr>
                        <a:t>nb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baseline="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L(ab</a:t>
                      </a:r>
                      <a:r>
                        <a:rPr lang="en-US" sz="2000" baseline="30000" dirty="0" smtClean="0">
                          <a:latin typeface="Times New Roman" panose="02020603050405020304" pitchFamily="18" charset="0"/>
                          <a:sym typeface="Symbol"/>
                        </a:rPr>
                        <a:t>-1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aseline="-25000" dirty="0" smtClean="0">
                          <a:latin typeface="Times New Roman" panose="02020603050405020304" pitchFamily="18" charset="0"/>
                          <a:sym typeface="Symbol"/>
                        </a:rPr>
                        <a:t>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sym typeface="Symbol"/>
                        </a:rPr>
                        <a:t>(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ru-RU" sz="2000" baseline="30000" dirty="0" smtClean="0">
                          <a:latin typeface="Times New Roman" panose="02020603050405020304" pitchFamily="18" charset="0"/>
                        </a:rPr>
                        <a:t>10</a:t>
                      </a:r>
                      <a:r>
                        <a:rPr lang="en-US" sz="2000" dirty="0" smtClean="0">
                          <a:latin typeface="Times New Roman" panose="02020603050405020304" pitchFamily="18" charset="0"/>
                        </a:rPr>
                        <a:t>)</a:t>
                      </a:r>
                      <a:endParaRPr lang="en-US" sz="20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30" dirty="0" smtClean="0">
                          <a:latin typeface="Times New Roman" panose="02020603050405020304" pitchFamily="18" charset="0"/>
                        </a:rPr>
                        <a:t>3.686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5.0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spc="-25" dirty="0">
                          <a:latin typeface="Times New Roman" panose="02020603050405020304" pitchFamily="18" charset="0"/>
                        </a:rPr>
                        <a:t>3.77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2.9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3.5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1.03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/>
                </a:tc>
              </a:tr>
              <a:tr h="3000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25" dirty="0">
                          <a:latin typeface="Times New Roman" panose="02020603050405020304" pitchFamily="18" charset="0"/>
                        </a:rPr>
                        <a:t>4.17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3.6 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2.0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anose="02020603050405020304" pitchFamily="18" charset="0"/>
                        </a:rPr>
                        <a:t>0.71</a:t>
                      </a:r>
                      <a:endParaRPr lang="en-US" sz="140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7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Total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7.0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</a:rPr>
                        <a:t>2.49</a:t>
                      </a:r>
                      <a:endParaRPr lang="en-US" sz="1800" b="0" dirty="0">
                        <a:latin typeface="Times New Roman" panose="02020603050405020304" pitchFamily="18" charset="0"/>
                        <a:ea typeface="Times New Roman"/>
                      </a:endParaRPr>
                    </a:p>
                  </a:txBody>
                  <a:tcPr marL="25400" marR="2540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8" name="Table 5"/>
          <p:cNvGraphicFramePr>
            <a:graphicFrameLocks noGrp="1"/>
          </p:cNvGraphicFramePr>
          <p:nvPr>
            <p:extLst/>
          </p:nvPr>
        </p:nvGraphicFramePr>
        <p:xfrm>
          <a:off x="766780" y="3161067"/>
          <a:ext cx="7605856" cy="277241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176043"/>
                <a:gridCol w="1753414"/>
                <a:gridCol w="1676399"/>
              </a:tblGrid>
              <a:tr h="1344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=1.5%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</a:t>
                      </a:r>
                      <a:r>
                        <a:rPr lang="en-US" sz="18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/E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.5%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22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Signal (Br=10</a:t>
                      </a:r>
                      <a:r>
                        <a:rPr lang="en-US" sz="1800" spc="-3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r>
                        <a:rPr lang="en-US" sz="1800" spc="-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265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spc="-2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spc="-25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background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  <a:endParaRPr lang="en-US" sz="18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478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ru-RU" sz="18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261FD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800" dirty="0" smtClean="0">
                        <a:solidFill>
                          <a:srgbClr val="261FD5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CL upper limit for Br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pion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suppression by a factor of 30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80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839060" y="5963179"/>
            <a:ext cx="5846618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>
              <a:lnSpc>
                <a:spcPts val="1960"/>
              </a:lnSpc>
              <a:defRPr/>
            </a:pPr>
            <a:r>
              <a:rPr lang="en-US" altLang="zh-CN" dirty="0" smtClean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Supper-B Expected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limit : 3x10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-9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@75ab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-1  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(710</a:t>
            </a:r>
            <a:r>
              <a:rPr lang="en-US" altLang="zh-CN" baseline="30000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10</a:t>
            </a:r>
            <a:r>
              <a:rPr lang="en-US" altLang="zh-CN" dirty="0">
                <a:solidFill>
                  <a:srgbClr val="FF33CC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Symbol" pitchFamily="18" charset="2"/>
              </a:rPr>
              <a:t> -pairs)</a:t>
            </a:r>
          </a:p>
        </p:txBody>
      </p:sp>
      <p:sp>
        <p:nvSpPr>
          <p:cNvPr id="3" name="椭圆 2"/>
          <p:cNvSpPr/>
          <p:nvPr/>
        </p:nvSpPr>
        <p:spPr>
          <a:xfrm>
            <a:off x="2207739" y="2423030"/>
            <a:ext cx="1659924" cy="389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17982" y="1112662"/>
            <a:ext cx="5045676" cy="1433938"/>
          </a:xfrm>
        </p:spPr>
        <p:txBody>
          <a:bodyPr>
            <a:normAutofit/>
          </a:bodyPr>
          <a:lstStyle/>
          <a:p>
            <a:pPr>
              <a:lnSpc>
                <a:spcPts val="2260"/>
              </a:lnSpc>
              <a:buFont typeface="Wingdings" panose="05000000000000000000" pitchFamily="2" charset="2"/>
              <a:buChar char="p"/>
            </a:pPr>
            <a:r>
              <a:rPr lang="en-US" sz="1800" b="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 decays, direct (</a:t>
            </a:r>
            <a:r>
              <a:rPr lang="en-US" sz="1800" b="0" baseline="3000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</a:t>
            </a:r>
            <a:r>
              <a:rPr lang="en-US" sz="1800" b="0" baseline="3000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sz="1800" b="0" baseline="3000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0</a:t>
            </a:r>
            <a:r>
              <a:rPr lang="en-US" sz="1800" b="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</a:t>
            </a:r>
            <a:r>
              <a:rPr lang="en-US" sz="1800" b="0" baseline="-2500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sz="1800" b="0" dirty="0" smtClean="0">
                <a:solidFill>
                  <a:srgbClr val="0036FA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)  and combinatorial </a:t>
            </a:r>
          </a:p>
          <a:p>
            <a:pPr>
              <a:lnSpc>
                <a:spcPts val="2260"/>
              </a:lnSpc>
              <a:buFont typeface="Wingdings" panose="05000000000000000000" pitchFamily="2" charset="2"/>
              <a:buChar char="p"/>
            </a:pP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QED processes: 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  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, 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 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</a:t>
            </a:r>
          </a:p>
          <a:p>
            <a:pPr>
              <a:lnSpc>
                <a:spcPts val="2260"/>
              </a:lnSpc>
              <a:buFont typeface="Wingdings" panose="05000000000000000000" pitchFamily="2" charset="2"/>
              <a:buChar char="p"/>
            </a:pP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Continuum hadron production  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+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e</a:t>
            </a:r>
            <a:r>
              <a:rPr lang="en-US" sz="1800" b="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-</a:t>
            </a: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  </a:t>
            </a:r>
            <a:r>
              <a:rPr lang="en-US" sz="1800" b="0" dirty="0" err="1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qq</a:t>
            </a:r>
            <a:endParaRPr lang="en-US" sz="1800" b="0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Symbol"/>
            </a:endParaRPr>
          </a:p>
          <a:p>
            <a:pPr>
              <a:lnSpc>
                <a:spcPts val="2260"/>
              </a:lnSpc>
              <a:buFont typeface="Wingdings" panose="05000000000000000000" pitchFamily="2" charset="2"/>
              <a:buChar char="p"/>
            </a:pPr>
            <a:r>
              <a:rPr lang="en-US" sz="1800" b="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Symbol"/>
              </a:rPr>
              <a:t>(2S) and D-meson decays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5119254" y="809747"/>
            <a:ext cx="286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Dominant background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9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in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Decay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5886" y="852091"/>
            <a:ext cx="5613914" cy="5066395"/>
          </a:xfrm>
        </p:spPr>
        <p:txBody>
          <a:bodyPr>
            <a:normAutofit lnSpcReduction="10000"/>
          </a:bodyPr>
          <a:lstStyle/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violation is observed in B, D and K sectors to date</a:t>
            </a:r>
            <a:r>
              <a:rPr lang="zh-CN" altLang="en-US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lepton sector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yet.</a:t>
            </a:r>
          </a:p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CPV in the tau sector would be </a:t>
            </a:r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clean signature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NP</a:t>
            </a:r>
          </a:p>
          <a:p>
            <a:pPr marL="198000" indent="-198000">
              <a:lnSpc>
                <a:spcPct val="140000"/>
              </a:lnSpc>
            </a:pP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 the most promising CPV channels is 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K</a:t>
            </a:r>
            <a:r>
              <a:rPr lang="en-US" altLang="zh-CN" sz="1800" b="0" baseline="-25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</a:t>
            </a:r>
            <a:r>
              <a:rPr lang="en-US" altLang="zh-CN" sz="1800" b="0" baseline="3000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</a:t>
            </a:r>
            <a:r>
              <a:rPr lang="en-US" altLang="zh-CN" sz="1800" b="0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</a:t>
            </a:r>
          </a:p>
          <a:p>
            <a:pPr marL="450000" indent="-198000">
              <a:lnSpc>
                <a:spcPct val="140000"/>
              </a:lnSpc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SM CP asymmetry from 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-K</a:t>
            </a:r>
            <a:r>
              <a:rPr lang="en-US" altLang="zh-CN" sz="1600" b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 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mixing is expected to be :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Bigi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&amp; 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Sanda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, PLB 625, 2005,  Grossman &amp;</a:t>
            </a:r>
            <a:r>
              <a:rPr lang="en-US" altLang="zh-CN" sz="1200" b="0" dirty="0" err="1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Nir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JHEP 1204 (2012)  002]</a:t>
            </a:r>
          </a:p>
          <a:p>
            <a:pPr marL="450000" indent="-198000">
              <a:lnSpc>
                <a:spcPct val="140000"/>
              </a:lnSpc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52000" indent="0">
              <a:buNone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BaBar</a:t>
            </a: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[PRD 85, 031102] </a:t>
            </a: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endParaRPr lang="en-US" altLang="zh-CN" sz="1200" b="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252000" indent="0">
              <a:buNone/>
            </a:pPr>
            <a:endParaRPr lang="en-US" altLang="zh-CN" sz="1200" b="0" dirty="0">
              <a:latin typeface="Times New Roman" panose="02020603050405020304" pitchFamily="18" charset="0"/>
              <a:cs typeface="Times New Roman" panose="02020603050405020304" pitchFamily="18" charset="0"/>
              <a:sym typeface="Symbol"/>
            </a:endParaRPr>
          </a:p>
          <a:p>
            <a:pPr marL="450000" indent="-198000">
              <a:buFont typeface="Symbol" panose="05050102010706020507" pitchFamily="18" charset="2"/>
              <a:buChar char="-"/>
            </a:pPr>
            <a:r>
              <a:rPr lang="en-US" altLang="zh-CN" sz="1600" b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Belle measurement </a:t>
            </a:r>
            <a:r>
              <a:rPr lang="en-US" altLang="zh-CN" sz="1200" b="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[PRL 107, 131801]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626" y="984201"/>
            <a:ext cx="2676528" cy="452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200342" y="5531756"/>
            <a:ext cx="2839316" cy="733534"/>
          </a:xfrm>
          <a:prstGeom prst="rect">
            <a:avLst/>
          </a:prstGeom>
          <a:noFill/>
          <a:ln w="9525">
            <a:solidFill>
              <a:srgbClr val="F21A58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Charge Higgs, new Scalar, </a:t>
            </a:r>
          </a:p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Times New Roman" panose="02020603050405020304" pitchFamily="18" charset="0"/>
              </a:rPr>
              <a:t>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L</a:t>
            </a:r>
            <a:r>
              <a:rPr lang="en-US" altLang="zh-CN" sz="1600" dirty="0">
                <a:latin typeface="Times New Roman" panose="02020603050405020304" pitchFamily="18" charset="0"/>
              </a:rPr>
              <a:t>-W</a:t>
            </a:r>
            <a:r>
              <a:rPr lang="en-US" altLang="zh-CN" sz="1600" baseline="-25000" dirty="0">
                <a:latin typeface="Times New Roman" panose="02020603050405020304" pitchFamily="18" charset="0"/>
              </a:rPr>
              <a:t>R</a:t>
            </a:r>
            <a:r>
              <a:rPr lang="en-US" altLang="zh-CN" sz="1600" dirty="0">
                <a:latin typeface="Times New Roman" panose="02020603050405020304" pitchFamily="18" charset="0"/>
              </a:rPr>
              <a:t> Mixings, </a:t>
            </a:r>
            <a:r>
              <a:rPr lang="en-US" altLang="zh-CN" sz="1600" dirty="0" err="1">
                <a:latin typeface="Times New Roman" panose="02020603050405020304" pitchFamily="18" charset="0"/>
              </a:rPr>
              <a:t>LeptonQuarks</a:t>
            </a:r>
            <a:r>
              <a:rPr lang="en-US" altLang="zh-CN" sz="1600" dirty="0">
                <a:latin typeface="Times New Roman" panose="02020603050405020304" pitchFamily="18" charset="0"/>
              </a:rPr>
              <a:t>?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4" y="4550116"/>
            <a:ext cx="3613750" cy="79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96" y="3489217"/>
            <a:ext cx="2638425" cy="57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29" y="3621455"/>
            <a:ext cx="2231448" cy="27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5684484"/>
            <a:ext cx="2076450" cy="2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834" y="5926271"/>
            <a:ext cx="3793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(1.8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2.1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1.4)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10</a:t>
            </a:r>
            <a:r>
              <a:rPr lang="en-US" altLang="zh-CN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-3  @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W  [0.89-1.11] 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4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  CPV in Angle Distribution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8480" y="902672"/>
            <a:ext cx="8396642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easurement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on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the angular CPV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asymmetry is desirable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Use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T-odd rotationally invariant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products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&gt;=2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hadrons, such as 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0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,  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 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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/K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en-US" altLang="zh-CN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+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</a:t>
            </a:r>
            <a:r>
              <a:rPr lang="zh-CN" altLang="en-US" sz="2200" baseline="30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</a:t>
            </a:r>
            <a:r>
              <a:rPr lang="zh-CN" altLang="en-US" sz="22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</a:t>
            </a:r>
            <a:r>
              <a:rPr lang="zh-CN" altLang="en-US" sz="2200" baseline="-25000" dirty="0">
                <a:latin typeface="+mj-lt"/>
                <a:cs typeface="Times New Roman" panose="02020603050405020304" pitchFamily="18" charset="0"/>
                <a:sym typeface="Symbol" pitchFamily="18" charset="2"/>
              </a:rPr>
              <a:t>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 :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itchFamily="18" charset="2"/>
              </a:rPr>
              <a:t>Polarized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 pitchFamily="18" charset="2"/>
              </a:rPr>
              <a:t> of </a:t>
            </a:r>
            <a:r>
              <a:rPr lang="en-US" altLang="zh-CN" sz="2200" dirty="0" smtClean="0">
                <a:latin typeface="+mj-lt"/>
                <a:cs typeface="Times New Roman" panose="02020603050405020304" pitchFamily="18" charset="0"/>
                <a:sym typeface="Symbol"/>
              </a:rPr>
              <a:t> and beam are necessary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/>
              </a:rPr>
              <a:t>Figure of Merits </a:t>
            </a:r>
            <a:endParaRPr lang="en-US" altLang="zh-CN" sz="22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22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6" y="1888755"/>
            <a:ext cx="1728139" cy="40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884" y="2624376"/>
            <a:ext cx="3004238" cy="284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247686" y="2264987"/>
            <a:ext cx="139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Comic Sans MS" pitchFamily="66" charset="0"/>
              </a:rPr>
              <a:t>tau-charm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698043" y="4470460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Comic Sans MS" pitchFamily="66" charset="0"/>
              </a:rPr>
              <a:t>B factory</a:t>
            </a: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6617727" y="2590225"/>
            <a:ext cx="215900" cy="3476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6328802" y="3850295"/>
            <a:ext cx="5048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32" y="3425576"/>
            <a:ext cx="4344508" cy="108515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981932" y="4896573"/>
            <a:ext cx="4246675" cy="11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BESIII @ 4.25 (10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altLang="zh-CN" sz="1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FOM=1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 @ 4.25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FOM=100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@ (8x10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  FOM=52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712" y="3161943"/>
            <a:ext cx="354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661652" y="4574481"/>
            <a:ext cx="366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392BF5"/>
                </a:solidFill>
                <a:cs typeface="Times New Roman" panose="02020603050405020304" pitchFamily="18" charset="0"/>
              </a:rPr>
              <a:t>Y.  S. TSAI, PRD 51 (1995) 3172</a:t>
            </a:r>
            <a:endParaRPr lang="zh-CN" altLang="en-US" b="1" dirty="0">
              <a:solidFill>
                <a:srgbClr val="392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Science &amp; Technology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68594" y="877622"/>
            <a:ext cx="76198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/>
              <a:t>Two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international workshop </a:t>
            </a:r>
            <a:r>
              <a:rPr lang="en-US" altLang="zh-CN" sz="2200" b="1" dirty="0" smtClean="0"/>
              <a:t>: Hefei (2015), Beijing(2018)</a:t>
            </a:r>
            <a:endParaRPr lang="zh-CN" altLang="en-US" sz="22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2" y="1490792"/>
            <a:ext cx="4571033" cy="3279990"/>
          </a:xfrm>
          <a:prstGeom prst="rect">
            <a:avLst/>
          </a:prstGeom>
        </p:spPr>
      </p:pic>
      <p:pic>
        <p:nvPicPr>
          <p:cNvPr id="7170" name="Picture 2" descr="http://cicpi.ustc.edu.cn/indico/getFile.py/access?resId=0&amp;materialId=0&amp;confId=1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5" y="1490792"/>
            <a:ext cx="4203424" cy="32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57200" y="4895973"/>
            <a:ext cx="83977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More than 100 participants, more than 50% of them are from oversea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Presented project status, overview the physics potential and discuss the design and key technology of accelerator and detection</a:t>
            </a:r>
          </a:p>
        </p:txBody>
      </p:sp>
    </p:spTree>
    <p:extLst>
      <p:ext uri="{BB962C8B-B14F-4D97-AF65-F5344CB8AC3E}">
        <p14:creationId xmlns:p14="http://schemas.microsoft.com/office/powerpoint/2010/main" val="37010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XIANGSHAN-Science </a:t>
            </a:r>
            <a:r>
              <a:rPr lang="en-US" altLang="zh-CN" dirty="0"/>
              <a:t>Conference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2" y="856099"/>
            <a:ext cx="8934137" cy="2331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" y="3147879"/>
            <a:ext cx="3041753" cy="22527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47879"/>
            <a:ext cx="3068335" cy="22527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35" y="3161464"/>
            <a:ext cx="2869019" cy="22391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9003" y="5388989"/>
            <a:ext cx="88725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XIANGSHAN science Conference, June, 2015,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40 scientists and officials joint,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Very important conference for Large Scale/Key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roject in China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3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73300C-797F-D148-A78D-320196FBAF0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7" y="35675"/>
            <a:ext cx="4453948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248" y="0"/>
            <a:ext cx="4656852" cy="6858000"/>
          </a:xfrm>
          <a:prstGeom prst="rect">
            <a:avLst/>
          </a:prstGeom>
        </p:spPr>
      </p:pic>
      <p:cxnSp>
        <p:nvCxnSpPr>
          <p:cNvPr id="10" name="Straight Connector 13"/>
          <p:cNvCxnSpPr/>
          <p:nvPr/>
        </p:nvCxnSpPr>
        <p:spPr>
          <a:xfrm flipV="1">
            <a:off x="4708897" y="3310390"/>
            <a:ext cx="2226024" cy="142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4"/>
          <p:cNvCxnSpPr/>
          <p:nvPr/>
        </p:nvCxnSpPr>
        <p:spPr>
          <a:xfrm flipV="1">
            <a:off x="4647256" y="2956243"/>
            <a:ext cx="1988008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/>
          <p:cNvCxnSpPr/>
          <p:nvPr/>
        </p:nvCxnSpPr>
        <p:spPr>
          <a:xfrm flipV="1">
            <a:off x="7037378" y="2628058"/>
            <a:ext cx="200227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8"/>
          <p:cNvCxnSpPr/>
          <p:nvPr/>
        </p:nvCxnSpPr>
        <p:spPr>
          <a:xfrm flipV="1">
            <a:off x="4647256" y="5068044"/>
            <a:ext cx="4392399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V="1">
            <a:off x="4647256" y="5410498"/>
            <a:ext cx="68949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2"/>
          <p:cNvCxnSpPr/>
          <p:nvPr/>
        </p:nvCxnSpPr>
        <p:spPr>
          <a:xfrm flipV="1">
            <a:off x="7926643" y="5396229"/>
            <a:ext cx="898971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/>
          <p:cNvCxnSpPr/>
          <p:nvPr/>
        </p:nvCxnSpPr>
        <p:spPr>
          <a:xfrm flipV="1">
            <a:off x="6323909" y="4333193"/>
            <a:ext cx="2715746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/>
          <p:cNvCxnSpPr/>
          <p:nvPr/>
        </p:nvCxnSpPr>
        <p:spPr>
          <a:xfrm flipV="1">
            <a:off x="4685501" y="4682783"/>
            <a:ext cx="313412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064792" y="16021"/>
            <a:ext cx="356504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6FA"/>
                </a:solidFill>
              </a:rPr>
              <a:t>Brief report </a:t>
            </a:r>
            <a:r>
              <a:rPr lang="en-US" altLang="zh-CN" sz="2000" b="1" dirty="0">
                <a:solidFill>
                  <a:srgbClr val="0036FA"/>
                </a:solidFill>
              </a:rPr>
              <a:t>of </a:t>
            </a:r>
            <a:r>
              <a:rPr lang="en-US" altLang="zh-CN" sz="2000" b="1" dirty="0" smtClean="0">
                <a:solidFill>
                  <a:srgbClr val="0036FA"/>
                </a:solidFill>
              </a:rPr>
              <a:t>XIANGSHAN science conference</a:t>
            </a:r>
            <a:endParaRPr lang="zh-CN" altLang="en-US" sz="2000" b="1" dirty="0">
              <a:solidFill>
                <a:srgbClr val="0036FA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00221" y="1468877"/>
            <a:ext cx="417835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36FA"/>
                </a:solidFill>
              </a:rPr>
              <a:t>The project is </a:t>
            </a:r>
            <a:r>
              <a:rPr lang="en-US" altLang="zh-CN" sz="1600" b="1" dirty="0">
                <a:solidFill>
                  <a:srgbClr val="FF0000"/>
                </a:solidFill>
              </a:rPr>
              <a:t>strategic significance </a:t>
            </a:r>
            <a:r>
              <a:rPr lang="en-US" altLang="zh-CN" sz="1600" b="1" dirty="0">
                <a:solidFill>
                  <a:srgbClr val="0036FA"/>
                </a:solidFill>
              </a:rPr>
              <a:t>for the long term development of China’s </a:t>
            </a:r>
            <a:r>
              <a:rPr lang="en-US" altLang="zh-CN" sz="1600" b="1" dirty="0">
                <a:solidFill>
                  <a:srgbClr val="FF0000"/>
                </a:solidFill>
              </a:rPr>
              <a:t>fundamental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science </a:t>
            </a:r>
            <a:r>
              <a:rPr lang="en-US" altLang="zh-CN" sz="1600" b="1" dirty="0">
                <a:solidFill>
                  <a:srgbClr val="FF0000"/>
                </a:solidFill>
              </a:rPr>
              <a:t>and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technology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02677" y="3031371"/>
            <a:ext cx="421620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36FA"/>
                </a:solidFill>
              </a:rPr>
              <a:t>Is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one of the most important options </a:t>
            </a:r>
            <a:r>
              <a:rPr lang="en-US" altLang="zh-CN" sz="1600" b="1" dirty="0" smtClean="0">
                <a:solidFill>
                  <a:srgbClr val="0036FA"/>
                </a:solidFill>
              </a:rPr>
              <a:t>for China’s particle physics filed, Integrated National science center, </a:t>
            </a:r>
            <a:r>
              <a:rPr lang="en-US" altLang="zh-CN" sz="1600" b="1" dirty="0">
                <a:solidFill>
                  <a:srgbClr val="0036FA"/>
                </a:solidFill>
              </a:rPr>
              <a:t>the </a:t>
            </a:r>
            <a:r>
              <a:rPr lang="en-US" altLang="zh-CN" sz="1600" b="1" dirty="0" smtClean="0">
                <a:solidFill>
                  <a:srgbClr val="0036FA"/>
                </a:solidFill>
              </a:rPr>
              <a:t>platform of </a:t>
            </a:r>
            <a:r>
              <a:rPr lang="en-US" altLang="zh-CN" sz="1600" b="1" dirty="0">
                <a:solidFill>
                  <a:srgbClr val="0036FA"/>
                </a:solidFill>
              </a:rPr>
              <a:t>multi-disciplinary research </a:t>
            </a:r>
            <a:endParaRPr lang="en-US" altLang="zh-CN" sz="1600" b="1" dirty="0" smtClean="0">
              <a:solidFill>
                <a:srgbClr val="0036FA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37137" y="5560084"/>
            <a:ext cx="412328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36FA"/>
                </a:solidFill>
              </a:rPr>
              <a:t>is one of the</a:t>
            </a:r>
            <a:r>
              <a:rPr lang="en-US" altLang="zh-CN" b="1" dirty="0" smtClean="0">
                <a:solidFill>
                  <a:srgbClr val="FF0000"/>
                </a:solidFill>
              </a:rPr>
              <a:t> unique </a:t>
            </a:r>
            <a:r>
              <a:rPr lang="en-US" altLang="zh-CN" b="1" dirty="0" smtClean="0">
                <a:solidFill>
                  <a:srgbClr val="0036FA"/>
                </a:solidFill>
              </a:rPr>
              <a:t>particle physics center </a:t>
            </a:r>
            <a:r>
              <a:rPr lang="en-US" altLang="zh-CN" b="1" dirty="0" smtClean="0">
                <a:solidFill>
                  <a:srgbClr val="FF0000"/>
                </a:solidFill>
              </a:rPr>
              <a:t>on precision frontier </a:t>
            </a:r>
            <a:r>
              <a:rPr lang="en-US" altLang="zh-CN" b="1" dirty="0" smtClean="0">
                <a:solidFill>
                  <a:srgbClr val="392BF5"/>
                </a:solidFill>
              </a:rPr>
              <a:t>in the world</a:t>
            </a:r>
          </a:p>
        </p:txBody>
      </p:sp>
    </p:spTree>
    <p:extLst>
      <p:ext uri="{BB962C8B-B14F-4D97-AF65-F5344CB8AC3E}">
        <p14:creationId xmlns:p14="http://schemas.microsoft.com/office/powerpoint/2010/main" val="416402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76" y="129598"/>
            <a:ext cx="7094306" cy="5268221"/>
          </a:xfrm>
          <a:prstGeom prst="rect">
            <a:avLst/>
          </a:prstGeom>
        </p:spPr>
      </p:pic>
      <p:cxnSp>
        <p:nvCxnSpPr>
          <p:cNvPr id="8" name="Straight Connector 6"/>
          <p:cNvCxnSpPr/>
          <p:nvPr/>
        </p:nvCxnSpPr>
        <p:spPr>
          <a:xfrm flipV="1">
            <a:off x="1181528" y="2296707"/>
            <a:ext cx="6678202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297941" y="2707553"/>
            <a:ext cx="1581330" cy="14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0"/>
          <p:cNvCxnSpPr/>
          <p:nvPr/>
        </p:nvCxnSpPr>
        <p:spPr>
          <a:xfrm>
            <a:off x="1297941" y="4965921"/>
            <a:ext cx="5014782" cy="45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8827" y="5324236"/>
            <a:ext cx="9029454" cy="8509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 smtClean="0"/>
              <a:t>report have been delivered to the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M</a:t>
            </a:r>
            <a:r>
              <a:rPr lang="en-US" altLang="zh-CN" sz="2000" b="1" dirty="0" smtClean="0"/>
              <a:t>inistry of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cience and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T</a:t>
            </a:r>
            <a:r>
              <a:rPr lang="en-US" altLang="zh-CN" sz="2000" b="1" dirty="0" smtClean="0"/>
              <a:t>echnology,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</a:t>
            </a:r>
            <a:r>
              <a:rPr lang="en-US" altLang="zh-CN" sz="2000" b="1" dirty="0" smtClean="0"/>
              <a:t>ational natural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cience </a:t>
            </a:r>
            <a:r>
              <a:rPr lang="en-US" altLang="zh-CN" sz="2000" b="1" dirty="0">
                <a:solidFill>
                  <a:srgbClr val="FF0000"/>
                </a:solidFill>
              </a:rPr>
              <a:t>F</a:t>
            </a:r>
            <a:r>
              <a:rPr lang="en-US" altLang="zh-CN" sz="2000" b="1" dirty="0" smtClean="0"/>
              <a:t>oundation,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A</a:t>
            </a:r>
            <a:r>
              <a:rPr lang="en-US" altLang="zh-CN" sz="2000" b="1" dirty="0" smtClean="0"/>
              <a:t>cademy of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S</a:t>
            </a:r>
            <a:r>
              <a:rPr lang="en-US" altLang="zh-CN" sz="2000" b="1" dirty="0" smtClean="0"/>
              <a:t>cience of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China</a:t>
            </a:r>
            <a:r>
              <a:rPr lang="en-US" altLang="zh-CN" sz="2000" b="1" dirty="0" smtClean="0"/>
              <a:t> </a:t>
            </a:r>
            <a:endParaRPr lang="zh-CN" altLang="en-US" sz="20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2162629" y="3863848"/>
            <a:ext cx="46707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392BF5"/>
                </a:solidFill>
              </a:rPr>
              <a:t>Complete </a:t>
            </a:r>
            <a:r>
              <a:rPr lang="en-US" altLang="zh-CN" b="1" dirty="0" smtClean="0">
                <a:solidFill>
                  <a:srgbClr val="FF0000"/>
                </a:solidFill>
              </a:rPr>
              <a:t>feasibility study </a:t>
            </a:r>
            <a:r>
              <a:rPr lang="en-US" altLang="zh-CN" b="1" dirty="0" smtClean="0">
                <a:solidFill>
                  <a:srgbClr val="392BF5"/>
                </a:solidFill>
              </a:rPr>
              <a:t>and carry out </a:t>
            </a:r>
            <a:r>
              <a:rPr lang="en-US" altLang="zh-CN" b="1" dirty="0" smtClean="0">
                <a:solidFill>
                  <a:srgbClr val="FF0000"/>
                </a:solidFill>
              </a:rPr>
              <a:t>the pre- R&amp;D </a:t>
            </a:r>
            <a:r>
              <a:rPr lang="en-US" altLang="zh-CN" b="1" dirty="0" smtClean="0">
                <a:solidFill>
                  <a:srgbClr val="392BF5"/>
                </a:solidFill>
              </a:rPr>
              <a:t>work as soon as possible</a:t>
            </a:r>
            <a:endParaRPr lang="zh-CN" altLang="en-US" b="1" dirty="0">
              <a:solidFill>
                <a:srgbClr val="392BF5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87562" y="1247165"/>
            <a:ext cx="55802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392BF5"/>
                </a:solidFill>
              </a:rPr>
              <a:t>Greatly promoted the development of </a:t>
            </a:r>
            <a:r>
              <a:rPr lang="en-US" altLang="zh-CN" b="1" dirty="0" smtClean="0">
                <a:solidFill>
                  <a:srgbClr val="FF0000"/>
                </a:solidFill>
              </a:rPr>
              <a:t>high and new technology </a:t>
            </a:r>
            <a:r>
              <a:rPr lang="en-US" altLang="zh-CN" b="1" dirty="0" smtClean="0">
                <a:solidFill>
                  <a:srgbClr val="392BF5"/>
                </a:solidFill>
              </a:rPr>
              <a:t>and </a:t>
            </a:r>
            <a:r>
              <a:rPr lang="en-US" altLang="zh-CN" b="1" dirty="0" smtClean="0">
                <a:solidFill>
                  <a:srgbClr val="FF0000"/>
                </a:solidFill>
              </a:rPr>
              <a:t>cultivating </a:t>
            </a:r>
            <a:r>
              <a:rPr lang="en-US" altLang="zh-CN" b="1" dirty="0" smtClean="0">
                <a:solidFill>
                  <a:srgbClr val="FF0000"/>
                </a:solidFill>
              </a:rPr>
              <a:t>talents  </a:t>
            </a:r>
            <a:r>
              <a:rPr lang="en-US" altLang="zh-CN" b="1" dirty="0" smtClean="0">
                <a:solidFill>
                  <a:srgbClr val="392BF5"/>
                </a:solidFill>
              </a:rPr>
              <a:t>in China</a:t>
            </a:r>
          </a:p>
        </p:txBody>
      </p:sp>
    </p:spTree>
    <p:extLst>
      <p:ext uri="{BB962C8B-B14F-4D97-AF65-F5344CB8AC3E}">
        <p14:creationId xmlns:p14="http://schemas.microsoft.com/office/powerpoint/2010/main" val="38270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Activities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2"/>
          <p:cNvSpPr txBox="1"/>
          <p:nvPr/>
        </p:nvSpPr>
        <p:spPr>
          <a:xfrm>
            <a:off x="228600" y="1027122"/>
            <a:ext cx="8723671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/>
              <a:t>CDR </a:t>
            </a:r>
            <a:r>
              <a:rPr lang="en-US" sz="2200" b="1" dirty="0" smtClean="0">
                <a:sym typeface="Wingdings"/>
              </a:rPr>
              <a:t> TDR  project application  construction  commissioning  </a:t>
            </a: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Webpage</a:t>
            </a:r>
            <a:r>
              <a:rPr lang="en-US" sz="2200" b="1" dirty="0" smtClean="0"/>
              <a:t>: </a:t>
            </a:r>
            <a:r>
              <a:rPr lang="en-US" sz="2200" u="sng" dirty="0" smtClean="0">
                <a:hlinkClick r:id="rId2"/>
              </a:rPr>
              <a:t>http</a:t>
            </a:r>
            <a:r>
              <a:rPr lang="en-US" sz="2200" u="sng" dirty="0">
                <a:hlinkClick r:id="rId2"/>
              </a:rPr>
              <a:t>://wcm.ustc.edu.cn/pub/CICPI2011/futureplans/</a:t>
            </a:r>
            <a:r>
              <a:rPr lang="en-US" sz="2200" dirty="0"/>
              <a:t> </a:t>
            </a:r>
            <a:endParaRPr lang="en-US" sz="2200" b="1" dirty="0" smtClean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Domestic Workshops (2011, 12, 13, 14, 16)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International Workshops (2015, 18)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Report to USTC Scientific Committee and USTC president</a:t>
            </a:r>
            <a:r>
              <a:rPr lang="en-US" sz="2200" b="1" dirty="0" smtClean="0">
                <a:solidFill>
                  <a:srgbClr val="FF0000"/>
                </a:solidFill>
              </a:rPr>
              <a:t>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Report to Hefei </a:t>
            </a:r>
            <a:r>
              <a:rPr lang="en-US" sz="2200" b="1" dirty="0" smtClean="0"/>
              <a:t>High-tech </a:t>
            </a:r>
            <a:r>
              <a:rPr lang="en-US" sz="2200" b="1" dirty="0" smtClean="0"/>
              <a:t>Development Zone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Report to Anhui Development Planning Commission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Report to CAS Condition and Finance Bureau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Report to USTC </a:t>
            </a:r>
            <a:r>
              <a:rPr lang="en-US" sz="2200" b="1" dirty="0" smtClean="0">
                <a:solidFill>
                  <a:srgbClr val="FF0000"/>
                </a:solidFill>
              </a:rPr>
              <a:t>new</a:t>
            </a:r>
            <a:r>
              <a:rPr lang="en-US" sz="2200" b="1" dirty="0" smtClean="0"/>
              <a:t> president (2018/01)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b="1" dirty="0" smtClean="0"/>
              <a:t>Form the Organization </a:t>
            </a:r>
            <a:r>
              <a:rPr lang="en-US" sz="2200" b="1" dirty="0" smtClean="0"/>
              <a:t>for the project 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206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Activities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306"/>
            <a:ext cx="7717242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9" y="961306"/>
            <a:ext cx="8121321" cy="56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83" y="961306"/>
            <a:ext cx="7768017" cy="53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932" y="961306"/>
            <a:ext cx="6671145" cy="58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3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Pre-Conceptual Design Report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56" y="844827"/>
            <a:ext cx="3939209" cy="53969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875" y="844827"/>
            <a:ext cx="3865560" cy="53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41505" y="747581"/>
            <a:ext cx="9095735" cy="5887667"/>
            <a:chOff x="41505" y="825638"/>
            <a:chExt cx="9095735" cy="5887667"/>
          </a:xfrm>
        </p:grpSpPr>
        <p:pic>
          <p:nvPicPr>
            <p:cNvPr id="10" name="内容占位符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8576" y="1394717"/>
              <a:ext cx="4383061" cy="470823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86662" y="825638"/>
              <a:ext cx="2309536" cy="3131023"/>
              <a:chOff x="143623" y="562730"/>
              <a:chExt cx="2822815" cy="3131023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623" y="1141970"/>
                <a:ext cx="2822815" cy="2551783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218826" y="562730"/>
                <a:ext cx="270814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 smtClean="0">
                    <a:solidFill>
                      <a:srgbClr val="0036FA"/>
                    </a:solidFill>
                    <a:latin typeface="+mj-lt"/>
                    <a:ea typeface="华文楷体" panose="02010600040101010101" pitchFamily="2" charset="-122"/>
                  </a:rPr>
                  <a:t>BEPCI (1988−2005)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 smtClean="0">
                    <a:solidFill>
                      <a:srgbClr val="FF0000"/>
                    </a:solidFill>
                    <a:latin typeface="+mj-lt"/>
                    <a:ea typeface="华文楷体" panose="02010600040101010101" pitchFamily="2" charset="-122"/>
                  </a:rPr>
                  <a:t>Single Ring</a:t>
                </a:r>
                <a:endParaRPr lang="zh-CN" altLang="en-US" sz="2000" b="1" dirty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</a:endParaRP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5" y="3967950"/>
              <a:ext cx="2309537" cy="1917756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6785014" y="837797"/>
              <a:ext cx="2352226" cy="3131207"/>
              <a:chOff x="-80708" y="3695838"/>
              <a:chExt cx="2848328" cy="3131207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0708" y="4262919"/>
                <a:ext cx="2848328" cy="2564126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20138" y="3695838"/>
                <a:ext cx="268034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 smtClean="0">
                    <a:solidFill>
                      <a:srgbClr val="0036FA"/>
                    </a:solidFill>
                    <a:latin typeface="+mj-lt"/>
                    <a:ea typeface="华文楷体" panose="02010600040101010101" pitchFamily="2" charset="-122"/>
                    <a:sym typeface="Symbol" panose="05050102010706020507" pitchFamily="18" charset="2"/>
                  </a:rPr>
                  <a:t>BEPCII (2006−now)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 smtClean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+mj-lt"/>
                    <a:ea typeface="华文楷体" panose="02010600040101010101" pitchFamily="2" charset="-122"/>
                    <a:sym typeface="Symbol" panose="05050102010706020507" pitchFamily="18" charset="2"/>
                  </a:rPr>
                  <a:t>D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+mj-lt"/>
                    <a:ea typeface="华文楷体" panose="02010600040101010101" pitchFamily="2" charset="-122"/>
                    <a:sym typeface="Symbol" panose="05050102010706020507" pitchFamily="18" charset="2"/>
                  </a:rPr>
                  <a:t>ouble Ring</a:t>
                </a:r>
                <a:endParaRPr lang="zh-CN" altLang="en-US" sz="2000" b="1" dirty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</a:endParaRPr>
              </a:p>
            </p:txBody>
          </p:sp>
        </p:grp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9103" y="4075994"/>
              <a:ext cx="2074463" cy="145036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761406" y="903483"/>
              <a:ext cx="3709392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/>
                </a:rPr>
                <a:t>10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/>
                </a:rPr>
                <a:t>31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cm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-2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-1</a:t>
              </a:r>
              <a:r>
                <a:rPr lang="en-US" altLang="zh-CN" sz="2400" b="1" dirty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/>
                </a:rPr>
                <a:t> 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 panose="05050102010706020507" pitchFamily="18" charset="2"/>
                </a:rPr>
                <a:t> 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/>
                </a:rPr>
                <a:t>10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sym typeface="Symbol"/>
                </a:rPr>
                <a:t>33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cm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-2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400" b="1" baseline="30000" dirty="0" smtClean="0">
                  <a:solidFill>
                    <a:srgbClr val="FF0000"/>
                  </a:solidFill>
                  <a:latin typeface="+mj-lt"/>
                  <a:ea typeface="华文楷体" panose="02010600040101010101" pitchFamily="2" charset="-122"/>
                  <a:cs typeface="Times New Roman" panose="02020603050405020304" pitchFamily="18" charset="0"/>
                </a:rPr>
                <a:t>-1</a:t>
              </a:r>
              <a:endParaRPr lang="zh-CN" altLang="en-US" sz="24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35779" y="3934060"/>
              <a:ext cx="112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BESI/II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400633" y="3967832"/>
              <a:ext cx="112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BESIII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2787" y="5820753"/>
              <a:ext cx="8298351" cy="89255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600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BEPCII/BESIII are playing a leading role </a:t>
              </a:r>
              <a:r>
                <a:rPr lang="en-US" altLang="zh-CN" sz="2600" b="1" dirty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in </a:t>
              </a:r>
              <a:r>
                <a:rPr lang="en-US" altLang="zh-CN" sz="2600" b="1" dirty="0" smtClean="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tau-charm physics area and will end her mission in 5-7 years</a:t>
              </a:r>
              <a:endParaRPr lang="zh-CN" altLang="en-US" sz="2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30 Years of </a:t>
            </a:r>
            <a:r>
              <a:rPr lang="en-US" altLang="zh-CN" dirty="0">
                <a:sym typeface="Symbol" panose="05050102010706020507" pitchFamily="18" charset="2"/>
              </a:rPr>
              <a:t>-c facility in China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38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Pre-Conceptual D</a:t>
            </a:r>
            <a:r>
              <a:rPr lang="en-US" altLang="zh-CN" dirty="0" smtClean="0"/>
              <a:t>esign </a:t>
            </a:r>
            <a:r>
              <a:rPr lang="en-US" altLang="zh-CN" dirty="0"/>
              <a:t>R</a:t>
            </a:r>
            <a:r>
              <a:rPr lang="en-US" altLang="zh-CN" dirty="0" smtClean="0"/>
              <a:t>eport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0" y="924338"/>
            <a:ext cx="3154345" cy="52204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975" y="924337"/>
            <a:ext cx="3315656" cy="53262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144" y="924338"/>
            <a:ext cx="2749955" cy="53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7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Pre-Conceptual </a:t>
            </a:r>
            <a:r>
              <a:rPr lang="en-US" altLang="zh-CN" dirty="0" smtClean="0"/>
              <a:t>Design </a:t>
            </a:r>
            <a:r>
              <a:rPr lang="en-US" altLang="zh-CN" dirty="0"/>
              <a:t>R</a:t>
            </a:r>
            <a:r>
              <a:rPr lang="en-US" altLang="zh-CN" dirty="0" smtClean="0"/>
              <a:t>eport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4" y="924340"/>
            <a:ext cx="3072608" cy="52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0" y="924340"/>
            <a:ext cx="2893102" cy="52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50" y="1060581"/>
            <a:ext cx="2766350" cy="51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2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Candidate site : </a:t>
            </a:r>
            <a:r>
              <a:rPr lang="en-US" altLang="zh-CN" dirty="0" smtClean="0"/>
              <a:t>Hefei, Anhui province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52630" y="878702"/>
            <a:ext cx="3350631" cy="496020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5019" y="1867342"/>
            <a:ext cx="478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Hefei Integrated National Science Center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8600" y="778748"/>
            <a:ext cx="8551605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200" b="1" dirty="0" smtClean="0"/>
              <a:t>One of  three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integrated national science centers</a:t>
            </a:r>
            <a:r>
              <a:rPr lang="en-US" altLang="zh-CN" sz="2200" b="1" dirty="0" smtClean="0"/>
              <a:t>, which will play important </a:t>
            </a:r>
            <a:r>
              <a:rPr lang="en-US" altLang="zh-CN" sz="2200" b="1" dirty="0"/>
              <a:t> </a:t>
            </a:r>
            <a:r>
              <a:rPr lang="en-US" altLang="zh-CN" sz="2200" b="1" dirty="0" smtClean="0"/>
              <a:t>role in ‘</a:t>
            </a:r>
            <a:r>
              <a:rPr lang="en-US" altLang="zh-CN" sz="2200" b="1" dirty="0" err="1" smtClean="0"/>
              <a:t>Megascience</a:t>
            </a:r>
            <a:r>
              <a:rPr lang="en-US" altLang="zh-CN" sz="2200" b="1" dirty="0" smtClean="0"/>
              <a:t>’ of China in near future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28600" y="5166530"/>
            <a:ext cx="559733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/>
              <a:t>Pay a lot of attention on </a:t>
            </a:r>
            <a:r>
              <a:rPr lang="en-US" altLang="zh-CN" b="1" dirty="0" smtClean="0">
                <a:solidFill>
                  <a:srgbClr val="FF0000"/>
                </a:solidFill>
              </a:rPr>
              <a:t>accelerator</a:t>
            </a:r>
            <a:r>
              <a:rPr lang="en-US" altLang="zh-CN" b="1" dirty="0" smtClean="0">
                <a:solidFill>
                  <a:srgbClr val="0036FA"/>
                </a:solidFill>
              </a:rPr>
              <a:t> facilities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Hefei Advanced light source </a:t>
            </a:r>
            <a:r>
              <a:rPr lang="en-US" altLang="zh-CN" b="1" dirty="0" smtClean="0">
                <a:solidFill>
                  <a:srgbClr val="0036FA"/>
                </a:solidFill>
              </a:rPr>
              <a:t>is under design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0036FA"/>
                </a:solidFill>
              </a:rPr>
              <a:t>STCF is listed in </a:t>
            </a:r>
            <a:r>
              <a:rPr lang="en-US" altLang="zh-CN" b="1" dirty="0" smtClean="0">
                <a:solidFill>
                  <a:srgbClr val="FF0000"/>
                </a:solidFill>
              </a:rPr>
              <a:t>future plan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5408048" y="1751322"/>
            <a:ext cx="3735952" cy="3853065"/>
          </a:xfrm>
        </p:spPr>
        <p:txBody>
          <a:bodyPr/>
          <a:lstStyle/>
          <a:p>
            <a:r>
              <a:rPr lang="en-US" altLang="zh-CN" sz="2000" dirty="0" smtClean="0"/>
              <a:t>University of Science and Technology of China (USTC)</a:t>
            </a:r>
          </a:p>
          <a:p>
            <a:r>
              <a:rPr lang="en-US" altLang="zh-CN" sz="2000" dirty="0" smtClean="0"/>
              <a:t>National </a:t>
            </a:r>
            <a:r>
              <a:rPr lang="en-US" altLang="zh-CN" sz="2000" dirty="0"/>
              <a:t>Synchrotron Radiation Lab and Hefei Light Source, operated by USTC</a:t>
            </a:r>
          </a:p>
          <a:p>
            <a:r>
              <a:rPr lang="en-US" altLang="zh-CN" sz="2000" dirty="0"/>
              <a:t>The only National Lab operated by University in China. </a:t>
            </a:r>
            <a:r>
              <a:rPr lang="en-US" altLang="zh-CN" sz="2000" dirty="0" smtClean="0"/>
              <a:t>(Totally </a:t>
            </a:r>
            <a:r>
              <a:rPr lang="en-US" altLang="zh-CN" sz="2000" dirty="0" smtClean="0"/>
              <a:t>Four officially approved </a:t>
            </a:r>
            <a:r>
              <a:rPr lang="en-US" altLang="zh-CN" sz="2000" dirty="0" smtClean="0"/>
              <a:t>National Labs </a:t>
            </a:r>
            <a:r>
              <a:rPr lang="en-US" altLang="zh-CN" sz="2000" dirty="0"/>
              <a:t>in China</a:t>
            </a:r>
            <a:r>
              <a:rPr lang="en-US" altLang="zh-CN" sz="2000" dirty="0" smtClean="0"/>
              <a:t>)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8321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403"/>
            <a:ext cx="4514671" cy="4872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671" y="0"/>
            <a:ext cx="462932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8"/>
          <p:cNvSpPr/>
          <p:nvPr/>
        </p:nvSpPr>
        <p:spPr>
          <a:xfrm>
            <a:off x="6770823" y="934613"/>
            <a:ext cx="1070204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51698" y="1236837"/>
            <a:ext cx="916496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14671" y="1550755"/>
            <a:ext cx="1070204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25166" y="3041856"/>
            <a:ext cx="732302" cy="199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36" y="4527980"/>
            <a:ext cx="4572000" cy="759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6" y="5526015"/>
            <a:ext cx="3774215" cy="350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440" y="5242830"/>
            <a:ext cx="3357686" cy="31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6440" y="5876478"/>
            <a:ext cx="3821441" cy="86353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27" y="5972939"/>
            <a:ext cx="3724309" cy="6706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292646" y="4655902"/>
            <a:ext cx="563504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Listed in the future project of Anhui government</a:t>
            </a:r>
          </a:p>
          <a:p>
            <a:r>
              <a:rPr lang="en-US" altLang="zh-CN" b="1" dirty="0">
                <a:solidFill>
                  <a:srgbClr val="392BF5"/>
                </a:solidFill>
              </a:rPr>
              <a:t>4. High Intensity Electron Positron Accelerator  (</a:t>
            </a:r>
            <a:r>
              <a:rPr lang="en-US" altLang="zh-CN" b="1" dirty="0" smtClean="0">
                <a:solidFill>
                  <a:srgbClr val="392BF5"/>
                </a:solidFill>
              </a:rPr>
              <a:t>HIEPA) R&amp;D --- undertaken by USTC</a:t>
            </a:r>
            <a:endParaRPr lang="en-US" altLang="zh-CN" b="1" dirty="0">
              <a:solidFill>
                <a:srgbClr val="392B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16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112" y="50539"/>
            <a:ext cx="8146608" cy="71485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USTC Scientific Committee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1039091"/>
            <a:ext cx="8497727" cy="523842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444909" y="5296783"/>
            <a:ext cx="7754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USTC president agreed, and scientific committee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endorsed supporting R&amp;D </a:t>
            </a:r>
            <a:r>
              <a:rPr lang="en-US" sz="2400" dirty="0" smtClean="0">
                <a:solidFill>
                  <a:srgbClr val="FFFF00"/>
                </a:solidFill>
                <a:sym typeface="Wingdings"/>
              </a:rPr>
              <a:t> 10 M RMB for this year</a:t>
            </a:r>
          </a:p>
        </p:txBody>
      </p:sp>
    </p:spTree>
    <p:extLst>
      <p:ext uri="{BB962C8B-B14F-4D97-AF65-F5344CB8AC3E}">
        <p14:creationId xmlns:p14="http://schemas.microsoft.com/office/powerpoint/2010/main" val="993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International Collaboration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49" y="1272859"/>
            <a:ext cx="6632677" cy="356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540775" y="1522794"/>
            <a:ext cx="4542504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 smtClean="0"/>
              <a:t>SCT at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Novosibirsk</a:t>
            </a:r>
            <a:r>
              <a:rPr lang="en-US" altLang="zh-CN" sz="2000" b="1" dirty="0" smtClean="0"/>
              <a:t>, RUSSIA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 err="1" smtClean="0">
                <a:solidFill>
                  <a:srgbClr val="FF0000"/>
                </a:solidFill>
              </a:rPr>
              <a:t>Budker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Institute </a:t>
            </a:r>
            <a:r>
              <a:rPr lang="en-US" altLang="zh-CN" sz="2000" b="1" dirty="0" smtClean="0"/>
              <a:t>of Nuclear Physics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 smtClean="0"/>
              <a:t>Long history…..</a:t>
            </a:r>
            <a:endParaRPr lang="zh-CN" altLang="en-US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303021" y="4783702"/>
            <a:ext cx="8690357" cy="176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Pre-Agreement of Joint effort on R&amp;D, details are under negotiation 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Joint workshop between China, Russia, and Europe</a:t>
            </a:r>
          </a:p>
          <a:p>
            <a:pPr marL="64440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2018 UCAS (March),  Novosibirsk (May),  </a:t>
            </a:r>
            <a:r>
              <a:rPr lang="en-US" altLang="zh-CN" sz="2000" b="1" dirty="0" err="1" smtClean="0"/>
              <a:t>Orsay</a:t>
            </a:r>
            <a:r>
              <a:rPr lang="en-US" altLang="zh-CN" sz="2000" b="1" dirty="0" smtClean="0"/>
              <a:t> (December)</a:t>
            </a:r>
          </a:p>
          <a:p>
            <a:pPr marL="64440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/>
              <a:t>2019 ….. </a:t>
            </a:r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42101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Institutions shown Interest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idx="1"/>
          </p:nvPr>
        </p:nvSpPr>
        <p:spPr>
          <a:xfrm>
            <a:off x="157501" y="821658"/>
            <a:ext cx="5646951" cy="573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400" b="0" dirty="0">
                <a:solidFill>
                  <a:srgbClr val="FF0000"/>
                </a:solidFill>
              </a:rPr>
              <a:t>University of Science and Technology of </a:t>
            </a:r>
            <a:r>
              <a:rPr lang="en-US" sz="1400" b="0" dirty="0" smtClean="0">
                <a:solidFill>
                  <a:srgbClr val="FF0000"/>
                </a:solidFill>
              </a:rPr>
              <a:t>China</a:t>
            </a:r>
            <a:endParaRPr lang="en-US" sz="1400" b="0" baseline="3000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Institute </a:t>
            </a:r>
            <a:r>
              <a:rPr lang="en-US" sz="1400" b="0" dirty="0">
                <a:solidFill>
                  <a:srgbClr val="FF0000"/>
                </a:solidFill>
              </a:rPr>
              <a:t>of High Energy Physics, </a:t>
            </a:r>
            <a:r>
              <a:rPr lang="en-US" sz="1400" b="0" dirty="0" smtClean="0">
                <a:solidFill>
                  <a:srgbClr val="FF0000"/>
                </a:solidFill>
              </a:rPr>
              <a:t>CAS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Institute </a:t>
            </a:r>
            <a:r>
              <a:rPr lang="en-US" sz="1400" b="0" dirty="0">
                <a:solidFill>
                  <a:srgbClr val="FF0000"/>
                </a:solidFill>
              </a:rPr>
              <a:t>of Theoretical Physics, CAS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Tsinghua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University </a:t>
            </a:r>
            <a:r>
              <a:rPr lang="en-US" sz="1400" b="0" dirty="0">
                <a:solidFill>
                  <a:srgbClr val="FF0000"/>
                </a:solidFill>
              </a:rPr>
              <a:t>of Chinese Academy of Sciences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dirty="0" err="1" smtClean="0">
                <a:solidFill>
                  <a:srgbClr val="FF0000"/>
                </a:solidFill>
              </a:rPr>
              <a:t>Shangdong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University 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Shanghai </a:t>
            </a:r>
            <a:r>
              <a:rPr lang="en-US" sz="1400" b="0" dirty="0" err="1">
                <a:solidFill>
                  <a:srgbClr val="FF0000"/>
                </a:solidFill>
              </a:rPr>
              <a:t>Jiaotong</a:t>
            </a:r>
            <a:r>
              <a:rPr lang="en-US" sz="1400" b="0" dirty="0">
                <a:solidFill>
                  <a:srgbClr val="FF0000"/>
                </a:solidFill>
              </a:rPr>
              <a:t> </a:t>
            </a:r>
            <a:r>
              <a:rPr lang="en-US" sz="1400" b="0" dirty="0" smtClean="0">
                <a:solidFill>
                  <a:srgbClr val="FF0000"/>
                </a:solidFill>
              </a:rPr>
              <a:t>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Peking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Zhejiang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Nanjing </a:t>
            </a:r>
            <a:r>
              <a:rPr lang="en-US" sz="1400" b="0" dirty="0">
                <a:solidFill>
                  <a:srgbClr val="FF0000"/>
                </a:solidFill>
              </a:rPr>
              <a:t>University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1400" b="0" dirty="0" err="1" smtClean="0">
                <a:solidFill>
                  <a:srgbClr val="FF0000"/>
                </a:solidFill>
              </a:rPr>
              <a:t>Nankai</a:t>
            </a:r>
            <a:r>
              <a:rPr lang="en-US" sz="1400" b="0" dirty="0" smtClean="0">
                <a:solidFill>
                  <a:srgbClr val="FF0000"/>
                </a:solidFill>
              </a:rPr>
              <a:t>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smtClean="0">
                <a:solidFill>
                  <a:srgbClr val="FF0000"/>
                </a:solidFill>
              </a:rPr>
              <a:t>Wuhan </a:t>
            </a:r>
            <a:r>
              <a:rPr lang="en-US" sz="1400" b="0" dirty="0">
                <a:solidFill>
                  <a:srgbClr val="FF0000"/>
                </a:solidFill>
              </a:rPr>
              <a:t>University </a:t>
            </a:r>
            <a:endParaRPr lang="en-US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Central </a:t>
            </a:r>
            <a:r>
              <a:rPr lang="en-US" altLang="zh-CN" sz="1400" b="0" dirty="0">
                <a:solidFill>
                  <a:srgbClr val="FF0000"/>
                </a:solidFill>
              </a:rPr>
              <a:t>China Normal University </a:t>
            </a:r>
            <a:r>
              <a:rPr lang="en-US" sz="1400" b="0" dirty="0" smtClean="0">
                <a:solidFill>
                  <a:srgbClr val="FF0000"/>
                </a:solidFill>
              </a:rPr>
              <a:t>Lanzhou University</a:t>
            </a:r>
          </a:p>
          <a:p>
            <a:pPr marL="285750" lvl="0" indent="-285750">
              <a:buFont typeface="Arial"/>
              <a:buChar char="•"/>
            </a:pPr>
            <a:r>
              <a:rPr lang="en-US" sz="1400" b="0" dirty="0" err="1" smtClean="0">
                <a:solidFill>
                  <a:srgbClr val="FF0000"/>
                </a:solidFill>
              </a:rPr>
              <a:t>Nanhua</a:t>
            </a:r>
            <a:r>
              <a:rPr lang="en-US" sz="1400" b="0" dirty="0" smtClean="0">
                <a:solidFill>
                  <a:srgbClr val="FF0000"/>
                </a:solidFill>
              </a:rPr>
              <a:t> University 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Beijing </a:t>
            </a:r>
            <a:r>
              <a:rPr lang="en-US" altLang="zh-CN" sz="1400" b="0" dirty="0">
                <a:solidFill>
                  <a:srgbClr val="FF0000"/>
                </a:solidFill>
              </a:rPr>
              <a:t>University of Aeronautics and </a:t>
            </a:r>
            <a:r>
              <a:rPr lang="en-US" altLang="zh-CN" sz="1400" b="0" dirty="0" smtClean="0">
                <a:solidFill>
                  <a:srgbClr val="FF0000"/>
                </a:solidFill>
              </a:rPr>
              <a:t>Astronautics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>
                <a:solidFill>
                  <a:srgbClr val="FF0000"/>
                </a:solidFill>
              </a:rPr>
              <a:t>…….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/>
              <a:t>Institute for Basic Science, </a:t>
            </a:r>
            <a:r>
              <a:rPr lang="en-US" altLang="zh-CN" sz="1400" b="0" dirty="0" err="1"/>
              <a:t>Daejeon</a:t>
            </a:r>
            <a:r>
              <a:rPr lang="en-US" altLang="zh-CN" sz="1400" b="0" dirty="0"/>
              <a:t>, </a:t>
            </a:r>
            <a:r>
              <a:rPr lang="en-US" altLang="zh-CN" sz="1400" b="0" dirty="0" smtClean="0"/>
              <a:t>Korea</a:t>
            </a:r>
            <a:endParaRPr lang="en-US" altLang="zh-CN" sz="1400" b="0" dirty="0" smtClean="0">
              <a:solidFill>
                <a:srgbClr val="FF000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Dubna</a:t>
            </a:r>
            <a:r>
              <a:rPr lang="en-US" altLang="zh-CN" sz="1400" b="0" dirty="0"/>
              <a:t>, </a:t>
            </a:r>
            <a:r>
              <a:rPr lang="en-US" altLang="zh-CN" sz="1400" b="0" dirty="0" smtClean="0"/>
              <a:t>Russia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Budker</a:t>
            </a:r>
            <a:r>
              <a:rPr lang="en-US" altLang="zh-CN" sz="1400" b="0" dirty="0" smtClean="0"/>
              <a:t> </a:t>
            </a:r>
            <a:r>
              <a:rPr lang="en-US" altLang="zh-CN" sz="1400" b="0" dirty="0"/>
              <a:t>Institute and Novosibirsk University, </a:t>
            </a:r>
            <a:r>
              <a:rPr lang="en-US" altLang="zh-CN" sz="1400" b="0" dirty="0" smtClean="0"/>
              <a:t>Russia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400" b="0" dirty="0"/>
              <a:t>T. Shevchenko National University of Kyiv, Kyiv, </a:t>
            </a:r>
            <a:r>
              <a:rPr lang="en-US" altLang="zh-CN" sz="1400" b="0" dirty="0" smtClean="0"/>
              <a:t>Ukraine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smtClean="0"/>
              <a:t>University </a:t>
            </a:r>
            <a:r>
              <a:rPr lang="en-US" altLang="zh-CN" sz="1400" b="0" dirty="0"/>
              <a:t>Ljubljana and </a:t>
            </a:r>
            <a:r>
              <a:rPr lang="en-US" altLang="zh-CN" sz="1400" b="0" dirty="0" err="1"/>
              <a:t>Jozef</a:t>
            </a:r>
            <a:r>
              <a:rPr lang="en-US" altLang="zh-CN" sz="1400" b="0" dirty="0"/>
              <a:t> Stefan Institute Ljubljana, </a:t>
            </a:r>
            <a:r>
              <a:rPr lang="en-US" altLang="zh-CN" sz="1400" b="0" dirty="0" smtClean="0"/>
              <a:t>Slovenia</a:t>
            </a:r>
          </a:p>
          <a:p>
            <a:pPr marL="285750" lvl="0" indent="-285750">
              <a:buFont typeface="Arial"/>
              <a:buChar char="•"/>
            </a:pPr>
            <a:r>
              <a:rPr lang="en-US" altLang="zh-CN" sz="1400" b="0" dirty="0" err="1" smtClean="0"/>
              <a:t>Jozef</a:t>
            </a:r>
            <a:r>
              <a:rPr lang="en-US" altLang="zh-CN" sz="1400" b="0" dirty="0" smtClean="0"/>
              <a:t> </a:t>
            </a:r>
            <a:r>
              <a:rPr lang="en-US" altLang="zh-CN" sz="1400" b="0" dirty="0"/>
              <a:t>Stefan Institute Ljubljana, </a:t>
            </a:r>
            <a:r>
              <a:rPr lang="en-US" altLang="zh-CN" sz="1400" b="0" dirty="0" smtClean="0"/>
              <a:t>Slovenia</a:t>
            </a:r>
            <a:endParaRPr lang="en-US" altLang="zh-CN" sz="1400" b="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5231075" y="956449"/>
            <a:ext cx="3912925" cy="5106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en-US" altLang="zh-CN" sz="1400" dirty="0"/>
              <a:t>Stanford University, USA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Wayne State University, USA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Carnegie Mellon University, </a:t>
            </a:r>
            <a:r>
              <a:rPr lang="en-US" altLang="zh-CN" sz="1400" dirty="0" smtClean="0"/>
              <a:t>USA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GSI </a:t>
            </a:r>
            <a:r>
              <a:rPr lang="en-US" altLang="zh-CN" sz="1400" dirty="0"/>
              <a:t>Darmstadt and Goethe University Frankfurt, </a:t>
            </a:r>
            <a:endParaRPr lang="en-US" altLang="zh-CN" sz="1400" dirty="0" smtClean="0"/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1400" dirty="0"/>
              <a:t> </a:t>
            </a:r>
            <a:r>
              <a:rPr lang="en-US" altLang="zh-CN" sz="1400" dirty="0" smtClean="0"/>
              <a:t>     Germany</a:t>
            </a:r>
            <a:endParaRPr lang="zh-CN" altLang="zh-CN" sz="1400" dirty="0"/>
          </a:p>
          <a:p>
            <a:pPr>
              <a:lnSpc>
                <a:spcPct val="60000"/>
              </a:lnSpc>
            </a:pPr>
            <a:r>
              <a:rPr lang="en-US" altLang="zh-CN" sz="1400" dirty="0"/>
              <a:t>Goethe University Frankfurt, 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GSI Darmstadt, </a:t>
            </a:r>
            <a:r>
              <a:rPr lang="en-US" altLang="zh-CN" sz="1400" dirty="0" smtClean="0"/>
              <a:t>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Johannes Gutenberg University Mainz, 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Helmholtz Institute Mainz, </a:t>
            </a:r>
            <a:r>
              <a:rPr lang="en-US" altLang="zh-CN" sz="1400" dirty="0" smtClean="0"/>
              <a:t>Germany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LAL (IN2P3/CNRS and Paris-</a:t>
            </a:r>
            <a:r>
              <a:rPr lang="en-US" altLang="zh-CN" sz="1400" dirty="0" err="1"/>
              <a:t>Sud</a:t>
            </a:r>
            <a:r>
              <a:rPr lang="en-US" altLang="zh-CN" sz="1400" dirty="0"/>
              <a:t> University),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altLang="zh-CN" sz="1400" dirty="0"/>
              <a:t>     </a:t>
            </a:r>
            <a:r>
              <a:rPr lang="en-US" altLang="zh-CN" sz="1400" dirty="0" err="1"/>
              <a:t>Orsay</a:t>
            </a:r>
            <a:r>
              <a:rPr lang="en-US" altLang="zh-CN" sz="1400" dirty="0"/>
              <a:t>, </a:t>
            </a:r>
            <a:r>
              <a:rPr lang="en-US" altLang="zh-CN" sz="1400" dirty="0" smtClean="0"/>
              <a:t>France</a:t>
            </a:r>
            <a:endParaRPr lang="en-US" altLang="zh-CN" sz="1400" dirty="0"/>
          </a:p>
          <a:p>
            <a:pPr>
              <a:lnSpc>
                <a:spcPct val="60000"/>
              </a:lnSpc>
            </a:pPr>
            <a:r>
              <a:rPr lang="it-IT" altLang="zh-CN" sz="1400" dirty="0"/>
              <a:t>Sezione di Ferrara</a:t>
            </a:r>
            <a:r>
              <a:rPr lang="en-US" altLang="zh-CN" sz="1400" dirty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L'Istituto</a:t>
            </a:r>
            <a:r>
              <a:rPr lang="en-US" altLang="zh-CN" sz="1400" dirty="0"/>
              <a:t> di </a:t>
            </a:r>
            <a:r>
              <a:rPr lang="en-US" altLang="zh-CN" sz="1400" dirty="0" err="1"/>
              <a:t>Fisica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Nucleare</a:t>
            </a:r>
            <a:r>
              <a:rPr lang="en-US" altLang="zh-CN" sz="1400" dirty="0"/>
              <a:t> di Torino,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L'Istituto</a:t>
            </a:r>
            <a:r>
              <a:rPr lang="en-US" altLang="zh-CN" sz="1400" dirty="0"/>
              <a:t> di </a:t>
            </a:r>
            <a:r>
              <a:rPr lang="en-US" altLang="zh-CN" sz="1400" dirty="0" err="1"/>
              <a:t>Fisica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Nucleare</a:t>
            </a:r>
            <a:r>
              <a:rPr lang="en-US" altLang="zh-CN" sz="1400" dirty="0"/>
              <a:t> di Firenze,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/>
              <a:t>Scuola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Normale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Superiore</a:t>
            </a:r>
            <a:r>
              <a:rPr lang="en-US" altLang="zh-CN" sz="1400" dirty="0"/>
              <a:t>, Pisa,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/>
              <a:t>University of Silesia, Katowice, Poland</a:t>
            </a:r>
          </a:p>
          <a:p>
            <a:pPr>
              <a:lnSpc>
                <a:spcPct val="60000"/>
              </a:lnSpc>
            </a:pPr>
            <a:r>
              <a:rPr lang="en-US" altLang="zh-CN" sz="1400" dirty="0" err="1" smtClean="0"/>
              <a:t>Laboratori</a:t>
            </a: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Nazionali</a:t>
            </a:r>
            <a:r>
              <a:rPr lang="en-US" altLang="zh-CN" sz="1400" dirty="0" smtClean="0"/>
              <a:t> di </a:t>
            </a:r>
            <a:r>
              <a:rPr lang="en-US" altLang="zh-CN" sz="1400" dirty="0" err="1" smtClean="0"/>
              <a:t>Frascati</a:t>
            </a:r>
            <a:r>
              <a:rPr lang="en-US" altLang="zh-CN" sz="1400" dirty="0" smtClean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INFN, </a:t>
            </a:r>
            <a:r>
              <a:rPr lang="en-US" altLang="zh-CN" sz="1400" dirty="0" err="1" smtClean="0"/>
              <a:t>Padova</a:t>
            </a:r>
            <a:r>
              <a:rPr lang="en-US" altLang="zh-CN" sz="1400" dirty="0" smtClean="0"/>
              <a:t>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University of Pavia, Pavia, Italy</a:t>
            </a:r>
          </a:p>
          <a:p>
            <a:pPr>
              <a:lnSpc>
                <a:spcPct val="60000"/>
              </a:lnSpc>
            </a:pPr>
            <a:r>
              <a:rPr lang="en-US" altLang="zh-CN" sz="1400" dirty="0" smtClean="0"/>
              <a:t>University of Parma, Italy</a:t>
            </a:r>
          </a:p>
          <a:p>
            <a:pPr>
              <a:lnSpc>
                <a:spcPct val="60000"/>
              </a:lnSpc>
            </a:pP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065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Organization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3613534" y="876720"/>
            <a:ext cx="2457342" cy="831318"/>
          </a:xfrm>
          <a:prstGeom prst="roundRect">
            <a:avLst>
              <a:gd name="adj" fmla="val 14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Steering Committee</a:t>
            </a:r>
          </a:p>
          <a:p>
            <a:pPr algn="ctr"/>
            <a:r>
              <a:rPr lang="en-US" altLang="zh-CN" sz="1600" b="1" dirty="0" err="1" smtClean="0"/>
              <a:t>Chair:Zhengguo</a:t>
            </a:r>
            <a:r>
              <a:rPr lang="en-US" altLang="zh-CN" sz="1600" b="1" dirty="0" smtClean="0"/>
              <a:t> Zhao</a:t>
            </a:r>
            <a:endParaRPr lang="zh-CN" altLang="en-US" sz="1600" b="1" dirty="0"/>
          </a:p>
        </p:txBody>
      </p:sp>
      <p:sp>
        <p:nvSpPr>
          <p:cNvPr id="9" name="圆角矩形 8"/>
          <p:cNvSpPr/>
          <p:nvPr/>
        </p:nvSpPr>
        <p:spPr>
          <a:xfrm>
            <a:off x="690940" y="867273"/>
            <a:ext cx="1520326" cy="850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 smtClean="0"/>
              <a:t>Institutional Board 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083414" y="2079805"/>
            <a:ext cx="3435373" cy="595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Project Director</a:t>
            </a:r>
          </a:p>
          <a:p>
            <a:pPr algn="ctr"/>
            <a:r>
              <a:rPr lang="en-US" altLang="zh-CN" sz="1600" b="1" dirty="0" err="1" smtClean="0"/>
              <a:t>Haiping</a:t>
            </a:r>
            <a:r>
              <a:rPr lang="en-US" altLang="zh-CN" sz="1600" b="1" dirty="0" smtClean="0"/>
              <a:t> Peng</a:t>
            </a:r>
            <a:r>
              <a:rPr lang="zh-CN" altLang="en-US" sz="1600" b="1" dirty="0" smtClean="0"/>
              <a:t>，</a:t>
            </a:r>
            <a:r>
              <a:rPr lang="en-US" altLang="zh-CN" sz="1600" b="1" dirty="0" smtClean="0"/>
              <a:t>Yangheng Zheng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00290" y="3266229"/>
            <a:ext cx="2262428" cy="723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dirty="0" smtClean="0"/>
          </a:p>
          <a:p>
            <a:pPr algn="ctr"/>
            <a:r>
              <a:rPr lang="en-US" altLang="zh-CN" b="1" dirty="0" smtClean="0"/>
              <a:t>Theory  &amp;MC simulation </a:t>
            </a:r>
          </a:p>
          <a:p>
            <a:pPr algn="ctr"/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3722445" y="3351128"/>
            <a:ext cx="2170323" cy="658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b="1" dirty="0" smtClean="0"/>
          </a:p>
          <a:p>
            <a:pPr algn="ctr"/>
            <a:r>
              <a:rPr lang="en-US" altLang="zh-CN" b="1" dirty="0" smtClean="0"/>
              <a:t>Accelerator</a:t>
            </a:r>
          </a:p>
          <a:p>
            <a:pPr algn="ctr"/>
            <a:endParaRPr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6779927" y="3386272"/>
            <a:ext cx="1753609" cy="658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dirty="0" smtClean="0"/>
              <a:t>Detector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6035989" y="1292379"/>
            <a:ext cx="1994494" cy="9543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4748271" y="1630603"/>
            <a:ext cx="5798" cy="51769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0" idx="2"/>
          </p:cNvCxnSpPr>
          <p:nvPr/>
        </p:nvCxnSpPr>
        <p:spPr>
          <a:xfrm flipH="1">
            <a:off x="4777027" y="2675451"/>
            <a:ext cx="24074" cy="67777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356196" y="2910634"/>
            <a:ext cx="6300536" cy="24005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1373899" y="2889129"/>
            <a:ext cx="3367" cy="406212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7634972" y="2934639"/>
            <a:ext cx="0" cy="52749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192642" y="4370483"/>
            <a:ext cx="2609151" cy="222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Light Hadron</a:t>
            </a:r>
          </a:p>
          <a:p>
            <a:pPr algn="ctr"/>
            <a:r>
              <a:rPr lang="en-US" altLang="zh-CN" sz="1600" b="1" dirty="0" err="1" smtClean="0"/>
              <a:t>Charmonium</a:t>
            </a:r>
            <a:r>
              <a:rPr lang="en-US" altLang="zh-CN" sz="1600" b="1" dirty="0" smtClean="0"/>
              <a:t>, XYZ</a:t>
            </a:r>
          </a:p>
          <a:p>
            <a:pPr algn="ctr"/>
            <a:r>
              <a:rPr lang="en-US" altLang="zh-CN" sz="1600" b="1" dirty="0" smtClean="0"/>
              <a:t> Charm decay,</a:t>
            </a:r>
          </a:p>
          <a:p>
            <a:pPr algn="ctr"/>
            <a:r>
              <a:rPr lang="en-US" altLang="zh-CN" sz="1600" b="1" dirty="0" smtClean="0"/>
              <a:t> charm Spectroscopy</a:t>
            </a:r>
          </a:p>
          <a:p>
            <a:pPr algn="ctr"/>
            <a:r>
              <a:rPr lang="en-US" altLang="zh-CN" sz="1600" b="1" dirty="0" smtClean="0"/>
              <a:t>Tau</a:t>
            </a:r>
          </a:p>
          <a:p>
            <a:pPr algn="ctr"/>
            <a:r>
              <a:rPr lang="en-US" altLang="zh-CN" sz="1600" b="1" dirty="0" smtClean="0"/>
              <a:t>R&amp;QCQ</a:t>
            </a:r>
          </a:p>
          <a:p>
            <a:pPr algn="ctr"/>
            <a:r>
              <a:rPr lang="en-US" altLang="zh-CN" sz="1600" b="1" dirty="0" smtClean="0"/>
              <a:t>New Physics</a:t>
            </a:r>
          </a:p>
          <a:p>
            <a:pPr algn="ctr"/>
            <a:r>
              <a:rPr lang="en-US" altLang="zh-CN" sz="1600" b="1" dirty="0" smtClean="0"/>
              <a:t>…….</a:t>
            </a:r>
            <a:endParaRPr lang="en-US" altLang="zh-CN" b="1" dirty="0" smtClean="0"/>
          </a:p>
          <a:p>
            <a:pPr algn="ctr"/>
            <a:endParaRPr lang="zh-CN" altLang="en-US" dirty="0"/>
          </a:p>
        </p:txBody>
      </p:sp>
      <p:sp>
        <p:nvSpPr>
          <p:cNvPr id="22" name="圆角矩形 21"/>
          <p:cNvSpPr/>
          <p:nvPr/>
        </p:nvSpPr>
        <p:spPr>
          <a:xfrm>
            <a:off x="3320374" y="4370482"/>
            <a:ext cx="2841735" cy="2221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Design</a:t>
            </a:r>
          </a:p>
          <a:p>
            <a:pPr algn="ctr"/>
            <a:r>
              <a:rPr lang="en-US" altLang="zh-CN" sz="1600" b="1" dirty="0" smtClean="0"/>
              <a:t>RF</a:t>
            </a:r>
          </a:p>
          <a:p>
            <a:pPr algn="ctr"/>
            <a:r>
              <a:rPr lang="en-US" altLang="zh-CN" sz="1600" b="1" dirty="0" smtClean="0"/>
              <a:t>IP</a:t>
            </a:r>
          </a:p>
          <a:p>
            <a:pPr algn="ctr"/>
            <a:r>
              <a:rPr lang="en-US" altLang="zh-CN" sz="1600" b="1" dirty="0" smtClean="0"/>
              <a:t>Vacuum </a:t>
            </a:r>
          </a:p>
          <a:p>
            <a:pPr algn="ctr"/>
            <a:r>
              <a:rPr lang="en-US" altLang="zh-CN" sz="1600" b="1" dirty="0" smtClean="0"/>
              <a:t>Beam diagnose</a:t>
            </a:r>
          </a:p>
          <a:p>
            <a:pPr algn="ctr"/>
            <a:r>
              <a:rPr lang="en-US" altLang="zh-CN" sz="1600" b="1" dirty="0" smtClean="0"/>
              <a:t>Linear….</a:t>
            </a:r>
          </a:p>
          <a:p>
            <a:pPr algn="ctr"/>
            <a:endParaRPr lang="zh-CN" altLang="en-US" dirty="0"/>
          </a:p>
        </p:txBody>
      </p:sp>
      <p:sp>
        <p:nvSpPr>
          <p:cNvPr id="23" name="圆角矩形 22"/>
          <p:cNvSpPr/>
          <p:nvPr/>
        </p:nvSpPr>
        <p:spPr>
          <a:xfrm>
            <a:off x="6415498" y="4370482"/>
            <a:ext cx="2489812" cy="22027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Tracking</a:t>
            </a:r>
          </a:p>
          <a:p>
            <a:pPr algn="ctr"/>
            <a:r>
              <a:rPr lang="en-US" altLang="zh-CN" sz="1600" b="1" dirty="0" smtClean="0"/>
              <a:t>PID</a:t>
            </a:r>
          </a:p>
          <a:p>
            <a:pPr algn="ctr"/>
            <a:r>
              <a:rPr lang="en-US" altLang="zh-CN" sz="1600" b="1" dirty="0" smtClean="0"/>
              <a:t>ECAL</a:t>
            </a:r>
          </a:p>
          <a:p>
            <a:pPr algn="ctr"/>
            <a:r>
              <a:rPr lang="en-US" altLang="zh-CN" sz="1600" b="1" dirty="0" smtClean="0"/>
              <a:t>Muon</a:t>
            </a:r>
          </a:p>
          <a:p>
            <a:pPr algn="ctr"/>
            <a:r>
              <a:rPr lang="en-US" altLang="zh-CN" sz="1600" b="1" dirty="0" smtClean="0"/>
              <a:t>SC</a:t>
            </a:r>
          </a:p>
          <a:p>
            <a:pPr algn="ctr"/>
            <a:r>
              <a:rPr lang="en-US" altLang="zh-CN" sz="1600" b="1" dirty="0" smtClean="0"/>
              <a:t>Trigger, DAQ</a:t>
            </a:r>
          </a:p>
          <a:p>
            <a:pPr algn="ctr"/>
            <a:r>
              <a:rPr lang="en-US" altLang="zh-CN" sz="1600" b="1" dirty="0" smtClean="0"/>
              <a:t>Software</a:t>
            </a:r>
          </a:p>
          <a:p>
            <a:pPr algn="ctr"/>
            <a:r>
              <a:rPr lang="en-US" altLang="zh-CN" sz="1600" b="1" dirty="0" smtClean="0"/>
              <a:t>Computing &amp; Network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421334" y="3940980"/>
            <a:ext cx="3367" cy="446785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4770159" y="3981553"/>
            <a:ext cx="3367" cy="406212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7649998" y="3776582"/>
            <a:ext cx="6734" cy="680761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7042001" y="842199"/>
            <a:ext cx="1905353" cy="850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 smtClean="0"/>
              <a:t>International  Advisory Committee (IAC)</a:t>
            </a:r>
            <a:endParaRPr lang="zh-CN" altLang="en-US" sz="1600" b="1" dirty="0"/>
          </a:p>
        </p:txBody>
      </p:sp>
      <p:cxnSp>
        <p:nvCxnSpPr>
          <p:cNvPr id="76" name="直接箭头连接符 75"/>
          <p:cNvCxnSpPr/>
          <p:nvPr/>
        </p:nvCxnSpPr>
        <p:spPr>
          <a:xfrm>
            <a:off x="2263222" y="1281462"/>
            <a:ext cx="1352868" cy="1832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8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Tentative Plan &amp; Estimated Budget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7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54151"/>
              </p:ext>
            </p:extLst>
          </p:nvPr>
        </p:nvGraphicFramePr>
        <p:xfrm>
          <a:off x="193027" y="840199"/>
          <a:ext cx="8660687" cy="3038806"/>
        </p:xfrm>
        <a:graphic>
          <a:graphicData uri="http://schemas.openxmlformats.org/drawingml/2006/table">
            <a:tbl>
              <a:tblPr/>
              <a:tblGrid>
                <a:gridCol w="17910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38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93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97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2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44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499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897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3542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3542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4994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2091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132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2018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2020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2021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2022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2023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2024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2025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2026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2027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2028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2029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2030-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2040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2041-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2042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Form International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ollaboration</a:t>
                      </a:r>
                      <a:endParaRPr lang="en-US" sz="18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1EFF12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17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Conception 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Design Report 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CDR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1EFF12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Technical </a:t>
                      </a:r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Design Report 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TDR</a:t>
                      </a:r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2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Construction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82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Commissioning </a:t>
                      </a:r>
                      <a:endParaRPr lang="en-US" sz="1800" b="1" i="0" u="none" strike="noStrike" dirty="0">
                        <a:solidFill>
                          <a:srgbClr val="3366FF"/>
                        </a:solidFill>
                        <a:effectLst/>
                        <a:latin typeface="Calibri"/>
                      </a:endParaRP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22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3366FF"/>
                          </a:solidFill>
                          <a:effectLst/>
                          <a:latin typeface="Calibri"/>
                        </a:rPr>
                        <a:t>Upgrade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546" marR="6546" marT="654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TextBox 6"/>
          <p:cNvSpPr txBox="1"/>
          <p:nvPr/>
        </p:nvSpPr>
        <p:spPr>
          <a:xfrm>
            <a:off x="193027" y="4033404"/>
            <a:ext cx="4118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sym typeface="Wingdings"/>
              </a:rPr>
              <a:t>A unique precision frontier in the world for 30  years!</a:t>
            </a:r>
            <a:r>
              <a:rPr lang="en-US" sz="2400" b="1" dirty="0" smtClean="0">
                <a:sym typeface="Wingdings"/>
              </a:rPr>
              <a:t> </a:t>
            </a:r>
          </a:p>
          <a:p>
            <a:endParaRPr lang="en-US" sz="2400" b="1" dirty="0" smtClean="0">
              <a:sym typeface="Wingdings"/>
            </a:endParaRPr>
          </a:p>
          <a:p>
            <a:r>
              <a:rPr lang="en-US" altLang="zh-CN" sz="2400" b="1" dirty="0" smtClean="0">
                <a:solidFill>
                  <a:srgbClr val="0036FA"/>
                </a:solidFill>
                <a:sym typeface="Wingdings"/>
              </a:rPr>
              <a:t>R&amp;D budget: 200M RMB</a:t>
            </a:r>
          </a:p>
          <a:p>
            <a:r>
              <a:rPr lang="en-US" sz="2400" b="1" dirty="0" smtClean="0">
                <a:solidFill>
                  <a:srgbClr val="0036FA"/>
                </a:solidFill>
                <a:sym typeface="Wingdings"/>
              </a:rPr>
              <a:t>Total budget: 4B RMB</a:t>
            </a:r>
            <a:r>
              <a:rPr lang="en-US" sz="2400" b="1" dirty="0" smtClean="0">
                <a:solidFill>
                  <a:srgbClr val="0036FA"/>
                </a:solidFill>
              </a:rPr>
              <a:t>    </a:t>
            </a:r>
            <a:endParaRPr lang="en-US" sz="2400" b="1" dirty="0">
              <a:solidFill>
                <a:srgbClr val="0036FA"/>
              </a:solidFill>
            </a:endParaRP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958" y="4033404"/>
            <a:ext cx="2895600" cy="25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AutoShape 2" descr="http://img5.imgtn.bdimg.com/it/u=1833646153,162515926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1" y="755290"/>
            <a:ext cx="9144000" cy="579791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Super 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cs typeface="Symbol" charset="2"/>
                <a:sym typeface="Symbol" panose="05050102010706020507" pitchFamily="18" charset="2"/>
              </a:rPr>
              <a:t>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-c 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Facility 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(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STCF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):  </a:t>
            </a:r>
            <a:r>
              <a:rPr lang="en-US" altLang="zh-CN" sz="2200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nature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extension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and  </a:t>
            </a:r>
            <a:r>
              <a:rPr lang="en-US" altLang="zh-CN" sz="2200" dirty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a viable option </a:t>
            </a:r>
            <a:r>
              <a:rPr lang="en-US" altLang="zh-CN" sz="2200" dirty="0">
                <a:latin typeface="+mj-lt"/>
                <a:cs typeface="Times New Roman" panose="02020603050405020304" pitchFamily="18" charset="0"/>
              </a:rPr>
              <a:t>for a post-BEPCII HEP project </a:t>
            </a:r>
            <a:endParaRPr lang="en-US" altLang="zh-CN" sz="2200" b="1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Symmetric, double ring with circumference around 6001000 m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+</a:t>
            </a:r>
            <a:r>
              <a:rPr lang="en-US" altLang="zh-CN" sz="2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aseline="30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- </a:t>
            </a: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collision with </a:t>
            </a:r>
            <a:r>
              <a:rPr lang="en-US" altLang="zh-CN" sz="2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</a:t>
            </a:r>
            <a:r>
              <a:rPr lang="en-US" altLang="zh-CN" sz="2000" baseline="-25000" dirty="0" err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cm</a:t>
            </a: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= 2 – 7 GeV, L = </a:t>
            </a:r>
            <a:r>
              <a:rPr lang="en-US" altLang="zh-CN" sz="20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1</a:t>
            </a: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× 10</a:t>
            </a:r>
            <a:r>
              <a:rPr lang="en-US" altLang="zh-CN" sz="2000" baseline="300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35</a:t>
            </a:r>
            <a:r>
              <a:rPr lang="en-US" altLang="zh-C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cm</a:t>
            </a:r>
            <a:r>
              <a:rPr lang="en-US" altLang="zh-CN" sz="2000" baseline="30000" dirty="0" smtClean="0">
                <a:cs typeface="Times New Roman" panose="02020603050405020304" pitchFamily="18" charset="0"/>
              </a:rPr>
              <a:t>-2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s</a:t>
            </a:r>
            <a:r>
              <a:rPr lang="en-US" altLang="zh-CN" sz="2000" baseline="30000" dirty="0" smtClean="0">
                <a:cs typeface="Times New Roman" panose="02020603050405020304" pitchFamily="18" charset="0"/>
              </a:rPr>
              <a:t>-1</a:t>
            </a:r>
            <a:r>
              <a:rPr lang="en-US" altLang="zh-CN" sz="2000" dirty="0" smtClean="0">
                <a:cs typeface="Times New Roman" panose="02020603050405020304" pitchFamily="18" charset="0"/>
              </a:rPr>
              <a:t>, </a:t>
            </a:r>
            <a:r>
              <a:rPr lang="en-US" altLang="zh-CN" sz="1800" dirty="0" smtClean="0">
                <a:cs typeface="Times New Roman" panose="02020603050405020304" pitchFamily="18" charset="0"/>
              </a:rPr>
              <a:t>polarization beam</a:t>
            </a:r>
            <a:endParaRPr lang="en-US" altLang="zh-CN" sz="1800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</a:rPr>
              <a:t>STCF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</a:rPr>
              <a:t> 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</a:rPr>
              <a:t>is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</a:rPr>
              <a:t> one </a:t>
            </a:r>
            <a:r>
              <a:rPr lang="en-US" altLang="zh-CN" sz="2200" b="1" dirty="0">
                <a:latin typeface="+mj-lt"/>
                <a:ea typeface="华文楷体" panose="02010600040101010101" pitchFamily="2" charset="-122"/>
              </a:rPr>
              <a:t>of the crucial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precision </a:t>
            </a:r>
            <a:r>
              <a:rPr lang="en-US" altLang="zh-CN" sz="2200" b="1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frontier</a:t>
            </a:r>
            <a:r>
              <a:rPr lang="en-US" altLang="zh-CN" sz="2200" b="1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200" b="1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experiment</a:t>
            </a:r>
            <a:endParaRPr lang="en-US" altLang="zh-CN" sz="2200" dirty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rich 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of physics 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program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unique 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for physics with </a:t>
            </a:r>
            <a:r>
              <a:rPr lang="en-US" altLang="zh-CN" sz="2200" dirty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quark and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cs typeface="Symbol" charset="2"/>
                <a:sym typeface="Symbol" panose="05050102010706020507" pitchFamily="18" charset="2"/>
              </a:rPr>
              <a:t>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leptons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.</a:t>
            </a:r>
            <a:endParaRPr lang="en-US" altLang="zh-CN" sz="2200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 </a:t>
            </a:r>
            <a:r>
              <a:rPr lang="en-US" altLang="zh-CN" sz="2200" dirty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critical project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for China HEP, </a:t>
            </a:r>
            <a:r>
              <a:rPr lang="en-US" altLang="zh-CN" sz="2200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realistically, practically, reasonably</a:t>
            </a:r>
            <a:r>
              <a:rPr lang="en-US" altLang="zh-CN" sz="22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. </a:t>
            </a:r>
            <a:endParaRPr lang="en-US" altLang="zh-CN" sz="2200" b="1" dirty="0" smtClean="0">
              <a:latin typeface="+mj-lt"/>
              <a:ea typeface="华文楷体" panose="02010600040101010101" pitchFamily="2" charset="-122"/>
              <a:sym typeface="Symbol" panose="05050102010706020507" pitchFamily="18" charset="2"/>
            </a:endParaRPr>
          </a:p>
          <a:p>
            <a:pPr>
              <a:lnSpc>
                <a:spcPct val="110000"/>
              </a:lnSpc>
            </a:pP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 lot of 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activities</a:t>
            </a:r>
            <a:r>
              <a:rPr lang="en-US" altLang="zh-CN" sz="2200" b="1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 recently :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Endorsed by USTC for R&amp;D, initial funding 10M RMB for this year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More communication to CAS and Local government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Physics, accelerator, and detector groups are formed, progress are ongoing</a:t>
            </a:r>
          </a:p>
          <a:p>
            <a:pPr marL="702000">
              <a:lnSpc>
                <a:spcPct val="110000"/>
              </a:lnSpc>
              <a:buFont typeface="Calibri" panose="020F0502020204030204" pitchFamily="34" charset="0"/>
              <a:buChar char="─"/>
            </a:pPr>
            <a:r>
              <a:rPr lang="en-US" altLang="zh-CN" sz="2000" dirty="0" smtClean="0">
                <a:latin typeface="+mj-lt"/>
                <a:ea typeface="华文楷体" panose="02010600040101010101" pitchFamily="2" charset="-122"/>
                <a:sym typeface="Symbol" panose="05050102010706020507" pitchFamily="18" charset="2"/>
              </a:rPr>
              <a:t>An international collaboration  is under preparing</a:t>
            </a:r>
          </a:p>
        </p:txBody>
      </p:sp>
    </p:spTree>
    <p:extLst>
      <p:ext uri="{BB962C8B-B14F-4D97-AF65-F5344CB8AC3E}">
        <p14:creationId xmlns:p14="http://schemas.microsoft.com/office/powerpoint/2010/main" val="23940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Broad Physics at -c Energy Region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" name="Group 4"/>
          <p:cNvGrpSpPr/>
          <p:nvPr/>
        </p:nvGrpSpPr>
        <p:grpSpPr>
          <a:xfrm>
            <a:off x="148776" y="1620700"/>
            <a:ext cx="8666064" cy="2353723"/>
            <a:chOff x="-5905" y="1140400"/>
            <a:chExt cx="9149903" cy="2353723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69" y="1140400"/>
              <a:ext cx="8967129" cy="2353723"/>
            </a:xfrm>
            <a:prstGeom prst="rect">
              <a:avLst/>
            </a:prstGeom>
            <a:noFill/>
          </p:spPr>
        </p:pic>
        <p:sp>
          <p:nvSpPr>
            <p:cNvPr id="9" name="TextBox 16"/>
            <p:cNvSpPr txBox="1"/>
            <p:nvPr/>
          </p:nvSpPr>
          <p:spPr>
            <a:xfrm rot="16200000">
              <a:off x="-634457" y="1927607"/>
              <a:ext cx="1972015" cy="714912"/>
            </a:xfrm>
            <a:prstGeom prst="rect">
              <a:avLst/>
            </a:prstGeom>
            <a:solidFill>
              <a:srgbClr val="F3F137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rgbClr val="0000FF"/>
                  </a:solidFill>
                </a:rPr>
                <a:t>R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=s(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hadron)/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s</a:t>
              </a:r>
              <a:r>
                <a:rPr lang="en-US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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+</a:t>
              </a:r>
              <a:r>
                <a:rPr lang="en-US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m</a:t>
              </a:r>
              <a:r>
                <a:rPr lang="en-US" baseline="30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-</a:t>
              </a:r>
              <a:r>
                <a:rPr lang="en-US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/>
                </a:rPr>
                <a:t>)</a:t>
              </a:r>
              <a:endPara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ular Callout 22"/>
          <p:cNvSpPr/>
          <p:nvPr/>
        </p:nvSpPr>
        <p:spPr>
          <a:xfrm>
            <a:off x="205744" y="3954909"/>
            <a:ext cx="2728649" cy="2163258"/>
          </a:xfrm>
          <a:prstGeom prst="wedgeRoundRectCallout">
            <a:avLst>
              <a:gd name="adj1" fmla="val 36532"/>
              <a:gd name="adj2" fmla="val -59687"/>
              <a:gd name="adj3" fmla="val 16667"/>
            </a:avLst>
          </a:prstGeom>
          <a:solidFill>
            <a:srgbClr val="F34BD2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Hadron form factors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Y</a:t>
            </a:r>
            <a:r>
              <a:rPr lang="de-DE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(2175</a:t>
            </a: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) </a:t>
            </a:r>
            <a:r>
              <a:rPr lang="de-DE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resonance</a:t>
            </a:r>
            <a:endParaRPr lang="de-DE" dirty="0" smtClean="0">
              <a:solidFill>
                <a:srgbClr val="0000FF"/>
              </a:solidFill>
              <a:latin typeface="+mj-lt"/>
              <a:cs typeface="Times New Roman" panose="02020603050405020304" pitchFamily="18" charset="0"/>
              <a:sym typeface="Wingdings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Mutltiquark states</a:t>
            </a:r>
            <a:r>
              <a:rPr lang="de-DE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 </a:t>
            </a:r>
            <a:r>
              <a:rPr lang="de-DE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  <a:sym typeface="Wingdings"/>
              </a:rPr>
              <a:t>with s quark,  Zs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MLLA</a:t>
            </a:r>
            <a:r>
              <a:rPr lang="en-US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/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LPHD and QCD sum rule predictions</a:t>
            </a:r>
            <a:endParaRPr lang="en-GB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2630376" y="1645103"/>
            <a:ext cx="2056217" cy="2166655"/>
          </a:xfrm>
          <a:prstGeom prst="rect">
            <a:avLst/>
          </a:prstGeom>
          <a:solidFill>
            <a:srgbClr val="F34BD2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20"/>
          <p:cNvSpPr/>
          <p:nvPr/>
        </p:nvSpPr>
        <p:spPr>
          <a:xfrm>
            <a:off x="4630379" y="1645103"/>
            <a:ext cx="1392375" cy="2166655"/>
          </a:xfrm>
          <a:prstGeom prst="rect">
            <a:avLst/>
          </a:prstGeom>
          <a:solidFill>
            <a:srgbClr val="79FF21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21"/>
          <p:cNvSpPr/>
          <p:nvPr/>
        </p:nvSpPr>
        <p:spPr>
          <a:xfrm>
            <a:off x="6032392" y="1655338"/>
            <a:ext cx="2782448" cy="2166655"/>
          </a:xfrm>
          <a:prstGeom prst="rect">
            <a:avLst/>
          </a:prstGeom>
          <a:solidFill>
            <a:srgbClr val="F3F13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ounded Rectangular Callout 23"/>
          <p:cNvSpPr/>
          <p:nvPr/>
        </p:nvSpPr>
        <p:spPr>
          <a:xfrm>
            <a:off x="2998565" y="3926949"/>
            <a:ext cx="3219355" cy="2191218"/>
          </a:xfrm>
          <a:prstGeom prst="wedgeRoundRectCallout">
            <a:avLst>
              <a:gd name="adj1" fmla="val 24590"/>
              <a:gd name="adj2" fmla="val -59389"/>
              <a:gd name="adj3" fmla="val 16667"/>
            </a:avLst>
          </a:prstGeom>
          <a:solidFill>
            <a:srgbClr val="79FF21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Light hadron spectroscopy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Gluonic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and exotic states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Process of LFV and CPV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Rare and forbidden decays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Physics with 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lepton </a:t>
            </a:r>
          </a:p>
        </p:txBody>
      </p:sp>
      <p:sp>
        <p:nvSpPr>
          <p:cNvPr id="15" name="Rounded Rectangular Callout 24"/>
          <p:cNvSpPr/>
          <p:nvPr/>
        </p:nvSpPr>
        <p:spPr>
          <a:xfrm>
            <a:off x="6288834" y="3962734"/>
            <a:ext cx="2738308" cy="2155433"/>
          </a:xfrm>
          <a:prstGeom prst="wedgeRoundRectCallout">
            <a:avLst>
              <a:gd name="adj1" fmla="val -12441"/>
              <a:gd name="adj2" fmla="val -60955"/>
              <a:gd name="adj3" fmla="val 16667"/>
            </a:avLst>
          </a:prstGeom>
          <a:solidFill>
            <a:srgbClr val="F3F137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XYZ particles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f</a:t>
            </a:r>
            <a:r>
              <a:rPr lang="en-US" baseline="-25000" dirty="0" err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Ds</a:t>
            </a:r>
            <a:endParaRPr lang="en-US" baseline="-25000" dirty="0" smtClean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en-US" baseline="-25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-D</a:t>
            </a:r>
            <a:r>
              <a:rPr lang="en-US" baseline="-25000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0</a:t>
            </a:r>
            <a:r>
              <a:rPr lang="en-US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mixing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coherent D mesons decays</a:t>
            </a:r>
          </a:p>
          <a:p>
            <a:pPr marL="198000" indent="-198000">
              <a:lnSpc>
                <a:spcPts val="2360"/>
              </a:lnSpc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Charm baryons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29285" y="745235"/>
            <a:ext cx="821849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features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Rich of resonance, Threshold characteristics, ….. 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Abundant physics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69059" y="6057620"/>
            <a:ext cx="8878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LHCb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 (Super)B 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factory, (Super)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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-c factory, </a:t>
            </a:r>
            <a:r>
              <a:rPr lang="zh-CN" altLang="en-US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 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factories are 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complementary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zh-CN" altLang="en-US" sz="2200" b="1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8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sz="quarter" idx="1"/>
          </p:nvPr>
        </p:nvSpPr>
        <p:spPr>
          <a:xfrm>
            <a:off x="2448232" y="3848100"/>
            <a:ext cx="6400800" cy="990600"/>
          </a:xfrm>
        </p:spPr>
        <p:txBody>
          <a:bodyPr/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Thank you!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2"/>
          <p:cNvSpPr txBox="1"/>
          <p:nvPr/>
        </p:nvSpPr>
        <p:spPr>
          <a:xfrm>
            <a:off x="914400" y="1870591"/>
            <a:ext cx="6558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chemeClr val="accent2"/>
                </a:solidFill>
                <a:latin typeface="Harlow Solid Italic" panose="04030604020F02020D02" pitchFamily="82" charset="0"/>
                <a:cs typeface="Times New Roman" panose="02020603050405020304" pitchFamily="18" charset="0"/>
              </a:rPr>
              <a:t>Welcome to join the effort</a:t>
            </a:r>
            <a:endParaRPr lang="zh-CN" altLang="en-US" sz="4800" b="1" dirty="0">
              <a:solidFill>
                <a:schemeClr val="accent2"/>
              </a:solidFill>
              <a:latin typeface="Harlow Solid Italic" panose="04030604020F02020D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4947" y="2312835"/>
            <a:ext cx="8654105" cy="15140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8800" dirty="0" smtClean="0">
                <a:solidFill>
                  <a:srgbClr val="FF0000"/>
                </a:solidFill>
              </a:rPr>
              <a:t>Backup Slides</a:t>
            </a:r>
            <a:endParaRPr lang="zh-CN" altLang="en-US" sz="8800" dirty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Accelerator Physics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942344" y="1035633"/>
            <a:ext cx="7744456" cy="399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solidFill>
                  <a:srgbClr val="0036FA"/>
                </a:solidFill>
                <a:latin typeface="+mj-lt"/>
              </a:rPr>
              <a:t>Lattice </a:t>
            </a:r>
            <a:r>
              <a:rPr lang="en-US" altLang="zh-CN" sz="2400" dirty="0">
                <a:solidFill>
                  <a:srgbClr val="0036FA"/>
                </a:solidFill>
                <a:latin typeface="+mj-lt"/>
              </a:rPr>
              <a:t>Design: </a:t>
            </a:r>
          </a:p>
          <a:p>
            <a:pPr lvl="1">
              <a:lnSpc>
                <a:spcPct val="130000"/>
              </a:lnSpc>
            </a:pPr>
            <a:r>
              <a:rPr lang="en-US" altLang="zh-CN" sz="2400" b="0" dirty="0">
                <a:latin typeface="+mj-lt"/>
              </a:rPr>
              <a:t>Ring and Interaction Region Lattice: </a:t>
            </a:r>
            <a:r>
              <a:rPr lang="el-GR" altLang="zh-CN" sz="2400" b="0" dirty="0">
                <a:latin typeface="+mj-lt"/>
              </a:rPr>
              <a:t>β↓↓    </a:t>
            </a:r>
            <a:r>
              <a:rPr lang="zh-CN" altLang="el-GR" sz="2400" b="0" dirty="0">
                <a:latin typeface="+mj-lt"/>
              </a:rPr>
              <a:t>𝜉</a:t>
            </a:r>
            <a:r>
              <a:rPr lang="zh-CN" altLang="el-GR" sz="2400" b="0" baseline="-25000" dirty="0">
                <a:latin typeface="+mj-lt"/>
              </a:rPr>
              <a:t>𝑦</a:t>
            </a:r>
            <a:r>
              <a:rPr lang="zh-CN" altLang="el-GR" sz="2400" b="0" dirty="0">
                <a:latin typeface="+mj-lt"/>
              </a:rPr>
              <a:t>↑</a:t>
            </a:r>
            <a:endParaRPr lang="en-US" altLang="zh-CN" sz="2400" b="0" dirty="0">
              <a:latin typeface="+mj-lt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36FA"/>
                </a:solidFill>
                <a:latin typeface="+mj-lt"/>
              </a:rPr>
              <a:t>Non-linearity</a:t>
            </a:r>
          </a:p>
          <a:p>
            <a:pPr lvl="1">
              <a:lnSpc>
                <a:spcPct val="130000"/>
              </a:lnSpc>
            </a:pPr>
            <a:r>
              <a:rPr lang="en-US" altLang="zh-CN" sz="2400" b="0" dirty="0">
                <a:latin typeface="+mj-lt"/>
              </a:rPr>
              <a:t>Focus↑↑</a:t>
            </a:r>
            <a:r>
              <a:rPr lang="en-US" altLang="zh-CN" sz="2400" b="0" dirty="0">
                <a:solidFill>
                  <a:srgbClr val="9900CC"/>
                </a:solidFill>
                <a:latin typeface="+mj-lt"/>
              </a:rPr>
              <a:t> </a:t>
            </a:r>
            <a:r>
              <a:rPr lang="en-US" altLang="zh-CN" sz="2400" b="0" dirty="0">
                <a:solidFill>
                  <a:srgbClr val="FF0000"/>
                </a:solidFill>
                <a:latin typeface="+mj-lt"/>
              </a:rPr>
              <a:t>☞ Dynamic Aperture </a:t>
            </a:r>
            <a:r>
              <a:rPr lang="el-GR" altLang="zh-CN" sz="2400" b="0" dirty="0">
                <a:solidFill>
                  <a:srgbClr val="FF0000"/>
                </a:solidFill>
                <a:latin typeface="+mj-lt"/>
              </a:rPr>
              <a:t>↓</a:t>
            </a:r>
            <a:r>
              <a:rPr lang="en-US" altLang="zh-CN" sz="2400" b="0" dirty="0">
                <a:solidFill>
                  <a:srgbClr val="FF0000"/>
                </a:solidFill>
                <a:latin typeface="+mj-lt"/>
              </a:rPr>
              <a:t> etc.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36FA"/>
                </a:solidFill>
                <a:latin typeface="+mj-lt"/>
              </a:rPr>
              <a:t>Collective Effect</a:t>
            </a:r>
          </a:p>
          <a:p>
            <a:pPr lvl="1">
              <a:lnSpc>
                <a:spcPct val="130000"/>
              </a:lnSpc>
            </a:pPr>
            <a:r>
              <a:rPr lang="en-US" altLang="zh-CN" sz="2400" b="0" dirty="0">
                <a:latin typeface="+mj-lt"/>
              </a:rPr>
              <a:t>Current↑  Bunch Size↓↓  ☞ </a:t>
            </a:r>
            <a:r>
              <a:rPr lang="en-US" altLang="zh-CN" sz="2400" b="0" dirty="0">
                <a:solidFill>
                  <a:srgbClr val="FF0000"/>
                </a:solidFill>
                <a:latin typeface="+mj-lt"/>
              </a:rPr>
              <a:t>Beam Instability↑ ↑ ↑</a:t>
            </a:r>
          </a:p>
          <a:p>
            <a:pPr>
              <a:lnSpc>
                <a:spcPct val="13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6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Key Technologies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716692" y="926757"/>
            <a:ext cx="7710616" cy="579471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sz="3800" dirty="0">
                <a:solidFill>
                  <a:srgbClr val="0036FA"/>
                </a:solidFill>
                <a:latin typeface="+mn-lt"/>
              </a:rPr>
              <a:t>Polarization</a:t>
            </a:r>
          </a:p>
          <a:p>
            <a:pPr lvl="1">
              <a:lnSpc>
                <a:spcPct val="140000"/>
              </a:lnSpc>
            </a:pPr>
            <a:r>
              <a:rPr lang="en-US" altLang="zh-CN" sz="3200" b="0" dirty="0">
                <a:latin typeface="+mn-lt"/>
              </a:rPr>
              <a:t>Spin Polarized Electron Source</a:t>
            </a:r>
          </a:p>
          <a:p>
            <a:pPr lvl="1">
              <a:lnSpc>
                <a:spcPct val="140000"/>
              </a:lnSpc>
            </a:pPr>
            <a:r>
              <a:rPr lang="en-US" altLang="zh-CN" sz="3200" b="0" dirty="0">
                <a:latin typeface="+mn-lt"/>
              </a:rPr>
              <a:t>Polarization Rotation and Maintenance for Rings and Final Focu</a:t>
            </a:r>
            <a:r>
              <a:rPr lang="en-US" altLang="zh-CN" sz="3200" dirty="0">
                <a:latin typeface="+mn-lt"/>
              </a:rPr>
              <a:t>s</a:t>
            </a:r>
          </a:p>
          <a:p>
            <a:pPr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sz="3800" dirty="0">
                <a:solidFill>
                  <a:srgbClr val="0036FA"/>
                </a:solidFill>
                <a:latin typeface="+mn-lt"/>
              </a:rPr>
              <a:t>RF</a:t>
            </a:r>
          </a:p>
          <a:p>
            <a:pPr lvl="1">
              <a:lnSpc>
                <a:spcPct val="140000"/>
              </a:lnSpc>
            </a:pPr>
            <a:r>
              <a:rPr lang="en-US" altLang="zh-CN" sz="3200" b="0" dirty="0">
                <a:latin typeface="+mn-lt"/>
              </a:rPr>
              <a:t>Superconducting Cavities, Deflecting Cavities, Higher Harmonic Cavities, etc.</a:t>
            </a:r>
          </a:p>
          <a:p>
            <a:pPr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sz="3800" dirty="0">
                <a:solidFill>
                  <a:srgbClr val="0036FA"/>
                </a:solidFill>
                <a:latin typeface="+mn-lt"/>
              </a:rPr>
              <a:t>Magnets</a:t>
            </a:r>
          </a:p>
          <a:p>
            <a:pPr lvl="1">
              <a:lnSpc>
                <a:spcPct val="140000"/>
              </a:lnSpc>
            </a:pPr>
            <a:r>
              <a:rPr lang="en-US" altLang="zh-CN" sz="3200" b="0" dirty="0">
                <a:latin typeface="+mn-lt"/>
              </a:rPr>
              <a:t>High Quality Magnets with high </a:t>
            </a:r>
            <a:r>
              <a:rPr lang="en-US" altLang="zh-CN" sz="3200" b="0" dirty="0" smtClean="0">
                <a:latin typeface="+mn-lt"/>
              </a:rPr>
              <a:t>strength, </a:t>
            </a:r>
            <a:r>
              <a:rPr lang="en-US" altLang="zh-CN" sz="3200" b="0" dirty="0">
                <a:latin typeface="+mn-lt"/>
              </a:rPr>
              <a:t>Superconducting Magnets and Solenoids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altLang="zh-CN" sz="3800" dirty="0">
                <a:solidFill>
                  <a:srgbClr val="0036FA"/>
                </a:solidFill>
                <a:latin typeface="+mn-lt"/>
              </a:rPr>
              <a:t>Diagnostics and Control</a:t>
            </a:r>
          </a:p>
          <a:p>
            <a:pPr lvl="1">
              <a:lnSpc>
                <a:spcPct val="140000"/>
              </a:lnSpc>
            </a:pPr>
            <a:r>
              <a:rPr lang="en-US" altLang="zh-CN" sz="3200" b="0" dirty="0">
                <a:latin typeface="+mn-lt"/>
              </a:rPr>
              <a:t>Low Emittance Measurement, Transverse and Longitudinal  Feedback, etc</a:t>
            </a:r>
            <a:r>
              <a:rPr lang="en-US" altLang="zh-CN" sz="3200" b="0" dirty="0" smtClean="0">
                <a:latin typeface="+mn-lt"/>
              </a:rPr>
              <a:t>.</a:t>
            </a:r>
            <a:endParaRPr lang="en-US" altLang="zh-CN" sz="3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33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Collaboration Needed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99772" y="1018265"/>
            <a:ext cx="7744456" cy="4821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 baseline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>
              <a:lnSpc>
                <a:spcPct val="110000"/>
              </a:lnSpc>
              <a:spcBef>
                <a:spcPts val="1800"/>
              </a:spcBef>
              <a:buClr>
                <a:srgbClr val="154295">
                  <a:lumMod val="75000"/>
                </a:srgbClr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CN" sz="2600" dirty="0">
                <a:solidFill>
                  <a:srgbClr val="0036FA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Accelerator Physics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IR Design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Polarization: Spin Rotation and Maintenance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Collective Effects: Simulation and Bench Measurements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Advanced Computational Accelerator Physics</a:t>
            </a:r>
          </a:p>
          <a:p>
            <a:pPr lvl="0" algn="just" defTabSz="914400">
              <a:lnSpc>
                <a:spcPct val="110000"/>
              </a:lnSpc>
              <a:spcBef>
                <a:spcPts val="1800"/>
              </a:spcBef>
              <a:buClr>
                <a:srgbClr val="154295">
                  <a:lumMod val="75000"/>
                </a:srgbClr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CN" sz="2600" dirty="0">
                <a:solidFill>
                  <a:srgbClr val="0036FA"/>
                </a:solidFill>
                <a:latin typeface="+mj-lt"/>
                <a:ea typeface="华文中宋" panose="02010600040101010101" pitchFamily="2" charset="-122"/>
                <a:cs typeface="Times New Roman" panose="02020603050405020304" pitchFamily="18" charset="0"/>
              </a:rPr>
              <a:t>Accelerator Technologies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Superconducting Cavities and Magnets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Polarized Beam Sources</a:t>
            </a:r>
          </a:p>
          <a:p>
            <a:pPr marL="612000" lvl="1" indent="-357188" algn="just" defTabSz="914400">
              <a:lnSpc>
                <a:spcPct val="130000"/>
              </a:lnSpc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altLang="zh-CN" sz="2600" b="0" dirty="0">
                <a:latin typeface="+mj-lt"/>
                <a:ea typeface="华文仿宋" panose="02010600040101010101" pitchFamily="2" charset="-122"/>
                <a:cs typeface="Times New Roman" panose="02020603050405020304" pitchFamily="18" charset="0"/>
              </a:rPr>
              <a:t>Ultrahigh Vacuum Chamber with Small Aperture, Optimized Impedance and Low SEE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49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Some</a:t>
            </a:r>
            <a:r>
              <a:rPr lang="en-US" altLang="zh-CN" dirty="0"/>
              <a:t> </a:t>
            </a:r>
            <a:r>
              <a:rPr lang="en-US" altLang="zh-CN" dirty="0" smtClean="0"/>
              <a:t>highlights from BESIII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58545" y="1002938"/>
            <a:ext cx="9009255" cy="5095917"/>
            <a:chOff x="48925" y="1096816"/>
            <a:chExt cx="9009255" cy="5095917"/>
          </a:xfrm>
        </p:grpSpPr>
        <p:grpSp>
          <p:nvGrpSpPr>
            <p:cNvPr id="7" name="组合 6"/>
            <p:cNvGrpSpPr/>
            <p:nvPr/>
          </p:nvGrpSpPr>
          <p:grpSpPr>
            <a:xfrm>
              <a:off x="5987908" y="1104866"/>
              <a:ext cx="3070272" cy="2396142"/>
              <a:chOff x="315819" y="3545590"/>
              <a:chExt cx="3070272" cy="239614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819" y="3545590"/>
                <a:ext cx="3070272" cy="2396142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818743" y="3574155"/>
                <a:ext cx="2567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Most precise measurement for D 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leptonic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decay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34131" y="1096816"/>
              <a:ext cx="2992986" cy="2548208"/>
              <a:chOff x="6224677" y="982442"/>
              <a:chExt cx="2992986" cy="2466308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4677" y="982442"/>
                <a:ext cx="2992986" cy="2466308"/>
              </a:xfrm>
              <a:prstGeom prst="rect">
                <a:avLst/>
              </a:prstGeom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7506882" y="1131154"/>
                <a:ext cx="10085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Z</a:t>
                </a:r>
                <a:r>
                  <a:rPr lang="en-US" altLang="zh-CN" sz="1600" b="1" baseline="-25000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(3900)</a:t>
                </a:r>
                <a:endParaRPr lang="zh-CN" altLang="en-US" sz="1600" b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049394" y="1132345"/>
              <a:ext cx="3214429" cy="2368663"/>
              <a:chOff x="3214818" y="951283"/>
              <a:chExt cx="3214429" cy="2368663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4818" y="951283"/>
                <a:ext cx="3214429" cy="2368663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4720122" y="1505549"/>
                <a:ext cx="8312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X(1835)</a:t>
                </a:r>
                <a:endPara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4382298" y="1059139"/>
                <a:ext cx="15970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rgbClr val="FF0000"/>
                    </a:solidFill>
                    <a:latin typeface="+mj-lt"/>
                  </a:rPr>
                  <a:t>Abrupt structure</a:t>
                </a: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028700" y="3458765"/>
              <a:ext cx="3125802" cy="2733968"/>
              <a:chOff x="3214818" y="3261127"/>
              <a:chExt cx="3125802" cy="2733968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4818" y="3261127"/>
                <a:ext cx="3125802" cy="2733968"/>
              </a:xfrm>
              <a:prstGeom prst="rect">
                <a:avLst/>
              </a:prstGeom>
            </p:spPr>
          </p:pic>
          <p:sp>
            <p:nvSpPr>
              <p:cNvPr id="19" name="文本框 18"/>
              <p:cNvSpPr txBox="1"/>
              <p:nvPr/>
            </p:nvSpPr>
            <p:spPr>
              <a:xfrm>
                <a:off x="5505552" y="3441776"/>
                <a:ext cx="573567" cy="3970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859516" y="3405520"/>
                <a:ext cx="2307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Large  </a:t>
                </a:r>
                <a:r>
                  <a:rPr lang="en-US" altLang="zh-CN" sz="1600" b="1" dirty="0" err="1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Isospin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Violation</a:t>
                </a:r>
              </a:p>
              <a:p>
                <a:pPr algn="ctr"/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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(1405)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f</a:t>
                </a:r>
                <a:r>
                  <a:rPr lang="en-US" altLang="zh-CN" sz="1600" b="1" baseline="-25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(980)</a:t>
                </a:r>
                <a:r>
                  <a:rPr lang="zh-CN" altLang="en-US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zh-CN" altLang="en-US" sz="1600" b="1" baseline="300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067877" y="3588522"/>
              <a:ext cx="2900554" cy="2321839"/>
              <a:chOff x="6117808" y="3641970"/>
              <a:chExt cx="2900554" cy="2321839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7808" y="3641970"/>
                <a:ext cx="2900554" cy="2321839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6552308" y="3722131"/>
                <a:ext cx="23071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First c  at BESIII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Precise measurement</a:t>
                </a: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48925" y="3494856"/>
              <a:ext cx="3094400" cy="2592933"/>
              <a:chOff x="48925" y="3494856"/>
              <a:chExt cx="3094400" cy="2592933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25" y="3494856"/>
                <a:ext cx="3094400" cy="2592933"/>
              </a:xfrm>
              <a:prstGeom prst="rect">
                <a:avLst/>
              </a:prstGeom>
            </p:spPr>
          </p:pic>
          <p:sp>
            <p:nvSpPr>
              <p:cNvPr id="26" name="文本框 25"/>
              <p:cNvSpPr txBox="1"/>
              <p:nvPr/>
            </p:nvSpPr>
            <p:spPr>
              <a:xfrm>
                <a:off x="583537" y="4577017"/>
                <a:ext cx="21310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Precise Measurement on Cross section 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e 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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−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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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US" altLang="zh-CN" sz="1600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  <a:sym typeface="Symbol" panose="05050102010706020507" pitchFamily="18" charset="2"/>
                  </a:rPr>
                  <a:t>−</a:t>
                </a:r>
                <a:endParaRPr lang="en-US" altLang="zh-CN" sz="1600" b="1" baseline="30000" dirty="0" smtClean="0">
                  <a:solidFill>
                    <a:srgbClr val="FF0000"/>
                  </a:solidFill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742949" y="6197363"/>
            <a:ext cx="7643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Please see </a:t>
            </a:r>
            <a:r>
              <a:rPr lang="en-US" altLang="zh-CN" sz="22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Shuangshi’s</a:t>
            </a:r>
            <a:r>
              <a:rPr lang="en-US" altLang="zh-CN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talk for more highlights.</a:t>
            </a:r>
            <a:endParaRPr lang="zh-CN" altLang="en-US" sz="2200" b="1" dirty="0">
              <a:solidFill>
                <a:schemeClr val="accent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Publication of BESIII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7" name="图表 6"/>
          <p:cNvGraphicFramePr/>
          <p:nvPr>
            <p:extLst/>
          </p:nvPr>
        </p:nvGraphicFramePr>
        <p:xfrm>
          <a:off x="4687956" y="1461162"/>
          <a:ext cx="3998844" cy="344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图表 7"/>
          <p:cNvGraphicFramePr/>
          <p:nvPr>
            <p:extLst/>
          </p:nvPr>
        </p:nvGraphicFramePr>
        <p:xfrm>
          <a:off x="457200" y="1346366"/>
          <a:ext cx="3955733" cy="365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856311" y="4811425"/>
            <a:ext cx="7444409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publications, 1/5 PRL</a:t>
            </a:r>
          </a:p>
          <a:p>
            <a:pPr algn="ctr">
              <a:lnSpc>
                <a:spcPct val="140000"/>
              </a:lnSpc>
            </a:pP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in both number and quality</a:t>
            </a:r>
          </a:p>
          <a:p>
            <a:pPr algn="ctr">
              <a:lnSpc>
                <a:spcPct val="140000"/>
              </a:lnSpc>
            </a:pPr>
            <a:r>
              <a:rPr lang="en-US" altLang="zh-C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200" b="1" dirty="0" smtClean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2200" b="1" dirty="0">
                <a:solidFill>
                  <a:srgbClr val="0036F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://bes3.ihep.ac.cn/pub/physics.htm</a:t>
            </a:r>
            <a:endParaRPr lang="zh-CN" altLang="en-US" sz="2200" b="1" dirty="0">
              <a:solidFill>
                <a:srgbClr val="0036F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Some limitations for BEPCII/BESIII</a:t>
            </a:r>
            <a:endParaRPr lang="zh-CN" altLang="en-US" sz="40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440742" y="5378402"/>
            <a:ext cx="7849684" cy="11747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Super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-charm </a:t>
            </a:r>
            <a:r>
              <a:rPr lang="en-US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Facility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is the</a:t>
            </a:r>
            <a:r>
              <a:rPr lang="en-US" sz="2200" b="1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 nature extension 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and  </a:t>
            </a:r>
            <a:r>
              <a:rPr lang="en-US" sz="2200" b="1" dirty="0" smtClean="0">
                <a:solidFill>
                  <a:srgbClr val="0036FA"/>
                </a:solidFill>
                <a:latin typeface="+mj-lt"/>
                <a:cs typeface="Times New Roman" panose="02020603050405020304" pitchFamily="18" charset="0"/>
              </a:rPr>
              <a:t>a viable option 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for a post-BEPCII HEP project in China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7809" y="900020"/>
            <a:ext cx="816002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BEPCII/BESIII </a:t>
            </a: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have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run 9 years,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successful and excellent production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Limited by length of storage ring,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no space 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potential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for the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upgrade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Physics study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limited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by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the luminosity, CME ……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b="1" dirty="0" err="1" smtClean="0">
                <a:latin typeface="+mj-lt"/>
                <a:cs typeface="Times New Roman" panose="02020603050405020304" pitchFamily="18" charset="0"/>
              </a:rPr>
              <a:t>Charmonium</a:t>
            </a: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-like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physics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Charmed baryon physics</a:t>
            </a:r>
          </a:p>
          <a:p>
            <a:pPr marL="702000" indent="-342900">
              <a:lnSpc>
                <a:spcPct val="130000"/>
              </a:lnSpc>
              <a:buFont typeface="Calibri" panose="020F0502020204030204" pitchFamily="34" charset="0"/>
              <a:buChar char="─"/>
            </a:pP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Charmed meson and tau physics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Challenged by </a:t>
            </a:r>
            <a:r>
              <a:rPr lang="en-US" altLang="zh-CN" sz="22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Belle II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BEPCII/BESIII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will </a:t>
            </a:r>
            <a:r>
              <a:rPr lang="en-US" altLang="zh-CN" sz="2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end her mission </a:t>
            </a:r>
            <a:r>
              <a:rPr lang="en-US" altLang="zh-CN" sz="2200" b="1" dirty="0">
                <a:latin typeface="+mj-lt"/>
                <a:cs typeface="Times New Roman" panose="02020603050405020304" pitchFamily="18" charset="0"/>
              </a:rPr>
              <a:t>in </a:t>
            </a: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5-7 years (up to </a:t>
            </a:r>
            <a:r>
              <a:rPr lang="en-US" altLang="zh-CN" sz="2200" b="1" dirty="0" smtClean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2025</a:t>
            </a:r>
            <a:r>
              <a:rPr lang="en-US" altLang="zh-CN" sz="2200" b="1" dirty="0" smtClean="0">
                <a:latin typeface="+mj-lt"/>
                <a:cs typeface="Times New Roman" panose="02020603050405020304" pitchFamily="18" charset="0"/>
              </a:rPr>
              <a:t>)</a:t>
            </a:r>
            <a:endParaRPr lang="en-US" altLang="zh-CN" sz="22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STCF in China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/>
        </p:nvSpPr>
        <p:spPr>
          <a:xfrm>
            <a:off x="328150" y="976656"/>
            <a:ext cx="8658533" cy="5040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90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Peak luminosity 0.5-1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35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 cm</a:t>
            </a:r>
            <a:r>
              <a:rPr lang="en-US" sz="2800" b="1" baseline="30000" dirty="0" smtClean="0">
                <a:latin typeface="+mj-lt"/>
                <a:cs typeface="Times New Roman" panose="02020603050405020304" pitchFamily="18" charset="0"/>
              </a:rPr>
              <a:t>-2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2800" b="1" baseline="30000" dirty="0" smtClean="0">
                <a:latin typeface="+mj-lt"/>
                <a:cs typeface="Times New Roman" panose="02020603050405020304" pitchFamily="18" charset="0"/>
              </a:rPr>
              <a:t>-1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 at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GeV </a:t>
            </a:r>
            <a:endParaRPr lang="en-US" sz="2800" b="1" dirty="0" smtClean="0">
              <a:latin typeface="+mj-lt"/>
              <a:cs typeface="Times New Roman" panose="02020603050405020304" pitchFamily="18" charset="0"/>
            </a:endParaRPr>
          </a:p>
          <a:p>
            <a:pPr marL="59490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Energy range </a:t>
            </a:r>
            <a:r>
              <a:rPr lang="en-US" sz="2800" b="1" dirty="0" err="1" smtClean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2800" b="1" baseline="-25000" dirty="0" err="1" smtClean="0">
                <a:latin typeface="+mj-lt"/>
                <a:cs typeface="Times New Roman" panose="02020603050405020304" pitchFamily="18" charset="0"/>
              </a:rPr>
              <a:t>cm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 =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Symbol" panose="05050102010706020507" pitchFamily="18" charset="2"/>
              </a:rPr>
              <a:t>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7GeV </a:t>
            </a:r>
          </a:p>
          <a:p>
            <a:pPr marL="594900">
              <a:lnSpc>
                <a:spcPct val="140000"/>
              </a:lnSpc>
              <a:buFont typeface="Wingdings" panose="05000000000000000000" pitchFamily="2" charset="2"/>
              <a:buChar char="p"/>
            </a:pPr>
            <a:r>
              <a:rPr lang="en-US" sz="28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Polarization </a:t>
            </a:r>
            <a:r>
              <a:rPr lang="en-US" sz="2800" b="1" dirty="0" smtClean="0">
                <a:latin typeface="+mj-lt"/>
                <a:cs typeface="Times New Roman" panose="02020603050405020304" pitchFamily="18" charset="0"/>
              </a:rPr>
              <a:t>available on beam (Phase II)</a:t>
            </a:r>
          </a:p>
          <a:p>
            <a:pPr marL="594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800" b="1" dirty="0">
                <a:cs typeface="Times New Roman" panose="02020603050405020304" pitchFamily="18" charset="0"/>
              </a:rPr>
              <a:t>Basic </a:t>
            </a:r>
            <a:r>
              <a:rPr lang="en-US" altLang="zh-C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Features</a:t>
            </a:r>
            <a:r>
              <a:rPr lang="en-US" altLang="zh-CN" sz="2800" b="1" dirty="0">
                <a:cs typeface="Times New Roman" panose="02020603050405020304" pitchFamily="18" charset="0"/>
              </a:rPr>
              <a:t> of machine : </a:t>
            </a: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Symmetric</a:t>
            </a:r>
            <a:r>
              <a:rPr lang="en-US" altLang="zh-CN" sz="2400" b="1" dirty="0">
                <a:cs typeface="Times New Roman" panose="02020603050405020304" pitchFamily="18" charset="0"/>
              </a:rPr>
              <a:t> machine with  </a:t>
            </a: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dual-ring</a:t>
            </a:r>
            <a:r>
              <a:rPr lang="en-US" altLang="zh-CN" sz="2400" b="1" dirty="0">
                <a:cs typeface="Times New Roman" panose="02020603050405020304" pitchFamily="18" charset="0"/>
              </a:rPr>
              <a:t>, 600-1000meter</a:t>
            </a: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Large </a:t>
            </a:r>
            <a:r>
              <a:rPr lang="en-US" altLang="zh-CN" sz="2400" b="1" dirty="0" err="1">
                <a:solidFill>
                  <a:srgbClr val="0036FA"/>
                </a:solidFill>
                <a:cs typeface="Times New Roman" panose="02020603050405020304" pitchFamily="18" charset="0"/>
              </a:rPr>
              <a:t>Piwinski</a:t>
            </a: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 angle </a:t>
            </a:r>
            <a:r>
              <a:rPr lang="en-US" altLang="zh-CN" sz="2400" b="1" dirty="0">
                <a:cs typeface="Times New Roman" panose="02020603050405020304" pitchFamily="18" charset="0"/>
              </a:rPr>
              <a:t>collision + </a:t>
            </a: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crabbed waist </a:t>
            </a:r>
            <a:r>
              <a:rPr lang="en-US" altLang="zh-CN" sz="2400" b="1" dirty="0">
                <a:cs typeface="Times New Roman" panose="02020603050405020304" pitchFamily="18" charset="0"/>
              </a:rPr>
              <a:t>solution for the </a:t>
            </a:r>
            <a:r>
              <a:rPr lang="en-US" altLang="zh-CN" sz="2400" b="1" dirty="0" smtClean="0">
                <a:cs typeface="Times New Roman" panose="02020603050405020304" pitchFamily="18" charset="0"/>
              </a:rPr>
              <a:t>Interaction Region</a:t>
            </a:r>
            <a:endParaRPr lang="en-US" altLang="zh-CN" sz="2400" b="1" dirty="0">
              <a:cs typeface="Times New Roman" panose="02020603050405020304" pitchFamily="18" charset="0"/>
            </a:endParaRPr>
          </a:p>
          <a:p>
            <a:pPr marL="9540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altLang="zh-CN" sz="2400" b="1" dirty="0">
                <a:solidFill>
                  <a:srgbClr val="0036FA"/>
                </a:solidFill>
                <a:cs typeface="Times New Roman" panose="02020603050405020304" pitchFamily="18" charset="0"/>
              </a:rPr>
              <a:t>Siberia snake </a:t>
            </a:r>
            <a:r>
              <a:rPr lang="en-US" altLang="zh-CN" sz="2400" b="1" dirty="0">
                <a:cs typeface="Times New Roman" panose="02020603050405020304" pitchFamily="18" charset="0"/>
              </a:rPr>
              <a:t>for polarization </a:t>
            </a:r>
            <a:r>
              <a:rPr lang="en-US" altLang="zh-CN" sz="2400" b="1" dirty="0" smtClean="0">
                <a:cs typeface="Times New Roman" panose="02020603050405020304" pitchFamily="18" charset="0"/>
              </a:rPr>
              <a:t>(Phase II option)</a:t>
            </a:r>
            <a:endParaRPr lang="en-US" altLang="zh-CN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Perspective of STCF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29927" y="855886"/>
            <a:ext cx="8885869" cy="5085752"/>
            <a:chOff x="386400" y="855886"/>
            <a:chExt cx="8885869" cy="5255186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400" y="855886"/>
              <a:ext cx="8005015" cy="5255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26"/>
            <p:cNvCxnSpPr/>
            <p:nvPr/>
          </p:nvCxnSpPr>
          <p:spPr>
            <a:xfrm flipV="1">
              <a:off x="6855437" y="1351600"/>
              <a:ext cx="1158474" cy="11295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19"/>
            <p:cNvSpPr txBox="1"/>
            <p:nvPr/>
          </p:nvSpPr>
          <p:spPr>
            <a:xfrm>
              <a:off x="6589747" y="1351600"/>
              <a:ext cx="96453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rgbClr val="FF0000"/>
                  </a:solidFill>
                </a:rPr>
                <a:t>SKEKB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3"/>
            <p:cNvSpPr/>
            <p:nvPr/>
          </p:nvSpPr>
          <p:spPr>
            <a:xfrm>
              <a:off x="7989694" y="1278896"/>
              <a:ext cx="137838" cy="14540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30"/>
            <p:cNvCxnSpPr/>
            <p:nvPr/>
          </p:nvCxnSpPr>
          <p:spPr>
            <a:xfrm flipV="1">
              <a:off x="1314085" y="3434996"/>
              <a:ext cx="6785971" cy="6282"/>
            </a:xfrm>
            <a:prstGeom prst="line">
              <a:avLst/>
            </a:prstGeom>
            <a:ln w="57150" cmpd="sng">
              <a:solidFill>
                <a:srgbClr val="FF23D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51"/>
            <p:cNvGrpSpPr/>
            <p:nvPr/>
          </p:nvGrpSpPr>
          <p:grpSpPr>
            <a:xfrm>
              <a:off x="5625471" y="3296617"/>
              <a:ext cx="1928810" cy="1828745"/>
              <a:chOff x="5948879" y="3407110"/>
              <a:chExt cx="2392843" cy="2077454"/>
            </a:xfrm>
          </p:grpSpPr>
          <p:cxnSp>
            <p:nvCxnSpPr>
              <p:cNvPr id="28" name="Straight Connector 11"/>
              <p:cNvCxnSpPr>
                <a:endCxn id="29" idx="2"/>
              </p:cNvCxnSpPr>
              <p:nvPr/>
            </p:nvCxnSpPr>
            <p:spPr>
              <a:xfrm flipV="1">
                <a:off x="6861654" y="3602589"/>
                <a:ext cx="1311740" cy="43729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5-Point Star 38"/>
              <p:cNvSpPr/>
              <p:nvPr/>
            </p:nvSpPr>
            <p:spPr>
              <a:xfrm>
                <a:off x="8133657" y="3407110"/>
                <a:ext cx="208065" cy="195479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44"/>
              <p:cNvCxnSpPr/>
              <p:nvPr/>
            </p:nvCxnSpPr>
            <p:spPr>
              <a:xfrm flipV="1">
                <a:off x="5948879" y="3944765"/>
                <a:ext cx="912775" cy="1539799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45"/>
              <p:cNvSpPr txBox="1"/>
              <p:nvPr/>
            </p:nvSpPr>
            <p:spPr>
              <a:xfrm>
                <a:off x="6861654" y="4255667"/>
                <a:ext cx="941083" cy="400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BEPC-II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4" name="Group 41"/>
            <p:cNvGrpSpPr/>
            <p:nvPr/>
          </p:nvGrpSpPr>
          <p:grpSpPr>
            <a:xfrm>
              <a:off x="3143370" y="5030381"/>
              <a:ext cx="2546599" cy="655916"/>
              <a:chOff x="3259957" y="5434194"/>
              <a:chExt cx="2910622" cy="745121"/>
            </a:xfrm>
          </p:grpSpPr>
          <p:sp>
            <p:nvSpPr>
              <p:cNvPr id="23" name="TextBox 1"/>
              <p:cNvSpPr txBox="1"/>
              <p:nvPr/>
            </p:nvSpPr>
            <p:spPr>
              <a:xfrm>
                <a:off x="3259957" y="5779205"/>
                <a:ext cx="725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BEPC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5-Point Star 23"/>
              <p:cNvSpPr/>
              <p:nvPr/>
            </p:nvSpPr>
            <p:spPr>
              <a:xfrm>
                <a:off x="5962514" y="5434194"/>
                <a:ext cx="208065" cy="195480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5"/>
              <p:cNvCxnSpPr/>
              <p:nvPr/>
            </p:nvCxnSpPr>
            <p:spPr>
              <a:xfrm>
                <a:off x="3962970" y="5808181"/>
                <a:ext cx="989364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5-Point Star 25"/>
              <p:cNvSpPr/>
              <p:nvPr/>
            </p:nvSpPr>
            <p:spPr>
              <a:xfrm>
                <a:off x="3767116" y="5720397"/>
                <a:ext cx="208065" cy="195480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7" name="Straight Connector 27"/>
              <p:cNvCxnSpPr>
                <a:endCxn id="24" idx="2"/>
              </p:cNvCxnSpPr>
              <p:nvPr/>
            </p:nvCxnSpPr>
            <p:spPr>
              <a:xfrm flipV="1">
                <a:off x="4964545" y="5629674"/>
                <a:ext cx="1037706" cy="17586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52"/>
            <p:cNvGrpSpPr/>
            <p:nvPr/>
          </p:nvGrpSpPr>
          <p:grpSpPr>
            <a:xfrm>
              <a:off x="7434672" y="1955318"/>
              <a:ext cx="1584953" cy="1513377"/>
              <a:chOff x="7352485" y="1593923"/>
              <a:chExt cx="1808826" cy="1663991"/>
            </a:xfrm>
          </p:grpSpPr>
          <p:sp>
            <p:nvSpPr>
              <p:cNvPr id="20" name="5-Point Star 31"/>
              <p:cNvSpPr/>
              <p:nvPr/>
            </p:nvSpPr>
            <p:spPr>
              <a:xfrm>
                <a:off x="8934976" y="1593923"/>
                <a:ext cx="226335" cy="155419"/>
              </a:xfrm>
              <a:prstGeom prst="star5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4"/>
              <p:cNvSpPr txBox="1"/>
              <p:nvPr/>
            </p:nvSpPr>
            <p:spPr>
              <a:xfrm>
                <a:off x="7518027" y="1926306"/>
                <a:ext cx="1070248" cy="454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FF"/>
                    </a:solidFill>
                  </a:rPr>
                  <a:t>STCF</a:t>
                </a:r>
                <a:endParaRPr lang="en-US" sz="20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2" name="Straight Connector 28"/>
              <p:cNvCxnSpPr/>
              <p:nvPr/>
            </p:nvCxnSpPr>
            <p:spPr>
              <a:xfrm flipV="1">
                <a:off x="7352485" y="1775895"/>
                <a:ext cx="1687964" cy="1482019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30"/>
            <p:cNvCxnSpPr/>
            <p:nvPr/>
          </p:nvCxnSpPr>
          <p:spPr>
            <a:xfrm>
              <a:off x="1245029" y="1986295"/>
              <a:ext cx="7812731" cy="7814"/>
            </a:xfrm>
            <a:prstGeom prst="line">
              <a:avLst/>
            </a:prstGeom>
            <a:ln w="57150" cmpd="sng">
              <a:solidFill>
                <a:srgbClr val="FF23D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8944384" y="2148632"/>
              <a:ext cx="21299" cy="3534769"/>
            </a:xfrm>
            <a:prstGeom prst="line">
              <a:avLst/>
            </a:prstGeom>
            <a:ln w="50800">
              <a:solidFill>
                <a:srgbClr val="FF33CC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8555180" y="5633861"/>
              <a:ext cx="717089" cy="31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/>
                <a:t>2028</a:t>
              </a:r>
              <a:endParaRPr lang="zh-CN" altLang="en-US" sz="1400" b="1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8013911" y="5595914"/>
              <a:ext cx="951772" cy="327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533400" y="6003498"/>
            <a:ext cx="826817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 luminosity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35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cm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at 4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GeV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at 2028 is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reasonable !!  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Talks">
  <a:themeElements>
    <a:clrScheme name="zyh-uh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zyh-uh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3399"/>
          </a:buClr>
          <a:buSzTx/>
          <a:buFont typeface="Wingdings 2" pitchFamily="18" charset="2"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4" charset="-128"/>
            <a:sym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2075" tIns="46038" rIns="92075" bIns="46038" numCol="1" anchor="ctr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3399"/>
          </a:buClr>
          <a:buSzTx/>
          <a:buFont typeface="Wingdings 2" pitchFamily="18" charset="2"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4" charset="-128"/>
            <a:sym typeface="Symbol" pitchFamily="18" charset="2"/>
          </a:defRPr>
        </a:defPPr>
      </a:lstStyle>
    </a:lnDef>
  </a:objectDefaults>
  <a:extraClrSchemeLst>
    <a:extraClrScheme>
      <a:clrScheme name="zyh-uh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yh-uh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yh-uh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nglishTalks" id="{3A6DF69D-AB82-45F3-993B-ECE2EF12DF4B}" vid="{CB9CDE4C-C372-4FF4-9986-81F862E749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EnglishTalks</Template>
  <TotalTime>45367</TotalTime>
  <Words>3776</Words>
  <Application>Microsoft Office PowerPoint</Application>
  <PresentationFormat>全屏显示(4:3)</PresentationFormat>
  <Paragraphs>758</Paragraphs>
  <Slides>44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5" baseType="lpstr">
      <vt:lpstr>Arial Unicode MS</vt:lpstr>
      <vt:lpstr>Harlow Solid Italic</vt:lpstr>
      <vt:lpstr>ＭＳ Ｐゴシック</vt:lpstr>
      <vt:lpstr>SymbolPS</vt:lpstr>
      <vt:lpstr>Times CY</vt:lpstr>
      <vt:lpstr>华文仿宋</vt:lpstr>
      <vt:lpstr>华文楷体</vt:lpstr>
      <vt:lpstr>华文隶书</vt:lpstr>
      <vt:lpstr>华文新魏</vt:lpstr>
      <vt:lpstr>华文中宋</vt:lpstr>
      <vt:lpstr>宋体</vt:lpstr>
      <vt:lpstr>Arial</vt:lpstr>
      <vt:lpstr>Arial Narrow</vt:lpstr>
      <vt:lpstr>Calibri</vt:lpstr>
      <vt:lpstr>Cambria Math</vt:lpstr>
      <vt:lpstr>Comic Sans MS</vt:lpstr>
      <vt:lpstr>Symbol</vt:lpstr>
      <vt:lpstr>Times New Roman</vt:lpstr>
      <vt:lpstr>Wingdings</vt:lpstr>
      <vt:lpstr>Wingdings 2</vt:lpstr>
      <vt:lpstr>EnglishTalks</vt:lpstr>
      <vt:lpstr>Progress of Super Tau-Charm  Facility in China</vt:lpstr>
      <vt:lpstr>Outline</vt:lpstr>
      <vt:lpstr>30 Years of -c facility in China</vt:lpstr>
      <vt:lpstr>Broad Physics at -c Energy Region</vt:lpstr>
      <vt:lpstr>Some highlights from BESIII</vt:lpstr>
      <vt:lpstr>Publication of BESIII</vt:lpstr>
      <vt:lpstr>Some limitations for BEPCII/BESIII</vt:lpstr>
      <vt:lpstr>STCF in China</vt:lpstr>
      <vt:lpstr>Perspective of STCF</vt:lpstr>
      <vt:lpstr>Layout of Machine</vt:lpstr>
      <vt:lpstr>Parameters of the Machine</vt:lpstr>
      <vt:lpstr>General Consideration of Detector</vt:lpstr>
      <vt:lpstr>Detector Layout</vt:lpstr>
      <vt:lpstr>Integral Luminosity of  STCF</vt:lpstr>
      <vt:lpstr>Data samples </vt:lpstr>
      <vt:lpstr>Highlight Physics @ STCF</vt:lpstr>
      <vt:lpstr>Charmonium-Like Physics</vt:lpstr>
      <vt:lpstr>Charmonium-Like @ -c Factory</vt:lpstr>
      <vt:lpstr>cLFV Decay  @ B Factory</vt:lpstr>
      <vt:lpstr>Expected  Br upper limit</vt:lpstr>
      <vt:lpstr>CP Violation in  Decay</vt:lpstr>
      <vt:lpstr>  CPV in Angle Distribution</vt:lpstr>
      <vt:lpstr>Science &amp; Technology Review</vt:lpstr>
      <vt:lpstr>XIANGSHAN-Science Conference</vt:lpstr>
      <vt:lpstr>PowerPoint 演示文稿</vt:lpstr>
      <vt:lpstr>PowerPoint 演示文稿</vt:lpstr>
      <vt:lpstr>Activities</vt:lpstr>
      <vt:lpstr>Activities </vt:lpstr>
      <vt:lpstr>Pre-Conceptual Design Report</vt:lpstr>
      <vt:lpstr>Pre-Conceptual Design Report</vt:lpstr>
      <vt:lpstr>Pre-Conceptual Design Report</vt:lpstr>
      <vt:lpstr>Candidate site : Hefei, Anhui province</vt:lpstr>
      <vt:lpstr>PowerPoint 演示文稿</vt:lpstr>
      <vt:lpstr>USTC Scientific Committee Review</vt:lpstr>
      <vt:lpstr>International Collaboration</vt:lpstr>
      <vt:lpstr>Institutions shown Interest</vt:lpstr>
      <vt:lpstr>Organization</vt:lpstr>
      <vt:lpstr>Tentative Plan &amp; Estimated Budget </vt:lpstr>
      <vt:lpstr>Summary</vt:lpstr>
      <vt:lpstr>PowerPoint 演示文稿</vt:lpstr>
      <vt:lpstr>PowerPoint 演示文稿</vt:lpstr>
      <vt:lpstr>Accelerator Physics</vt:lpstr>
      <vt:lpstr>Key Technologies</vt:lpstr>
      <vt:lpstr>Collaboration Needed</vt:lpstr>
    </vt:vector>
  </TitlesOfParts>
  <Company>ustc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Bianzi Da</cp:lastModifiedBy>
  <cp:revision>1912</cp:revision>
  <dcterms:created xsi:type="dcterms:W3CDTF">2012-07-20T12:09:59Z</dcterms:created>
  <dcterms:modified xsi:type="dcterms:W3CDTF">2018-07-25T16:49:42Z</dcterms:modified>
</cp:coreProperties>
</file>