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2"/>
  </p:notesMasterIdLst>
  <p:handoutMasterIdLst>
    <p:handoutMasterId r:id="rId83"/>
  </p:handoutMasterIdLst>
  <p:sldIdLst>
    <p:sldId id="1674" r:id="rId2"/>
    <p:sldId id="1840" r:id="rId3"/>
    <p:sldId id="1870" r:id="rId4"/>
    <p:sldId id="1679" r:id="rId5"/>
    <p:sldId id="1752" r:id="rId6"/>
    <p:sldId id="1753" r:id="rId7"/>
    <p:sldId id="1754" r:id="rId8"/>
    <p:sldId id="1755" r:id="rId9"/>
    <p:sldId id="1756" r:id="rId10"/>
    <p:sldId id="1757" r:id="rId11"/>
    <p:sldId id="1758" r:id="rId12"/>
    <p:sldId id="1759" r:id="rId13"/>
    <p:sldId id="1760" r:id="rId14"/>
    <p:sldId id="1691" r:id="rId15"/>
    <p:sldId id="1660" r:id="rId16"/>
    <p:sldId id="1555" r:id="rId17"/>
    <p:sldId id="1556" r:id="rId18"/>
    <p:sldId id="1562" r:id="rId19"/>
    <p:sldId id="1597" r:id="rId20"/>
    <p:sldId id="1598" r:id="rId21"/>
    <p:sldId id="1693" r:id="rId22"/>
    <p:sldId id="1836" r:id="rId23"/>
    <p:sldId id="1571" r:id="rId24"/>
    <p:sldId id="1572" r:id="rId25"/>
    <p:sldId id="1573" r:id="rId26"/>
    <p:sldId id="1575" r:id="rId27"/>
    <p:sldId id="1584" r:id="rId28"/>
    <p:sldId id="1585" r:id="rId29"/>
    <p:sldId id="1586" r:id="rId30"/>
    <p:sldId id="1696" r:id="rId31"/>
    <p:sldId id="1841" r:id="rId32"/>
    <p:sldId id="1697" r:id="rId33"/>
    <p:sldId id="1509" r:id="rId34"/>
    <p:sldId id="1510" r:id="rId35"/>
    <p:sldId id="1771" r:id="rId36"/>
    <p:sldId id="1844" r:id="rId37"/>
    <p:sldId id="1845" r:id="rId38"/>
    <p:sldId id="1521" r:id="rId39"/>
    <p:sldId id="1525" r:id="rId40"/>
    <p:sldId id="1651" r:id="rId41"/>
    <p:sldId id="1625" r:id="rId42"/>
    <p:sldId id="1645" r:id="rId43"/>
    <p:sldId id="1702" r:id="rId44"/>
    <p:sldId id="1703" r:id="rId45"/>
    <p:sldId id="1700" r:id="rId46"/>
    <p:sldId id="1701" r:id="rId47"/>
    <p:sldId id="1724" r:id="rId48"/>
    <p:sldId id="1725" r:id="rId49"/>
    <p:sldId id="1726" r:id="rId50"/>
    <p:sldId id="1727" r:id="rId51"/>
    <p:sldId id="1823" r:id="rId52"/>
    <p:sldId id="1824" r:id="rId53"/>
    <p:sldId id="1171" r:id="rId54"/>
    <p:sldId id="1831" r:id="rId55"/>
    <p:sldId id="1825" r:id="rId56"/>
    <p:sldId id="1829" r:id="rId57"/>
    <p:sldId id="1830" r:id="rId58"/>
    <p:sldId id="1833" r:id="rId59"/>
    <p:sldId id="1852" r:id="rId60"/>
    <p:sldId id="1853" r:id="rId61"/>
    <p:sldId id="1854" r:id="rId62"/>
    <p:sldId id="1855" r:id="rId63"/>
    <p:sldId id="1856" r:id="rId64"/>
    <p:sldId id="1861" r:id="rId65"/>
    <p:sldId id="1866" r:id="rId66"/>
    <p:sldId id="1867" r:id="rId67"/>
    <p:sldId id="1868" r:id="rId68"/>
    <p:sldId id="1869" r:id="rId69"/>
    <p:sldId id="1821" r:id="rId70"/>
    <p:sldId id="1846" r:id="rId71"/>
    <p:sldId id="1849" r:id="rId72"/>
    <p:sldId id="1835" r:id="rId73"/>
    <p:sldId id="1850" r:id="rId74"/>
    <p:sldId id="1851" r:id="rId75"/>
    <p:sldId id="1857" r:id="rId76"/>
    <p:sldId id="1858" r:id="rId77"/>
    <p:sldId id="1859" r:id="rId78"/>
    <p:sldId id="1860" r:id="rId79"/>
    <p:sldId id="1862" r:id="rId80"/>
    <p:sldId id="1839" r:id="rId81"/>
  </p:sldIdLst>
  <p:sldSz cx="9144000" cy="6858000" type="screen4x3"/>
  <p:notesSz cx="7315200" cy="9601200"/>
  <p:custDataLst>
    <p:tags r:id="rId8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000000"/>
    <a:srgbClr val="CC0099"/>
    <a:srgbClr val="FFA520"/>
    <a:srgbClr val="A50021"/>
    <a:srgbClr val="000099"/>
    <a:srgbClr val="CC3300"/>
    <a:srgbClr val="FF6600"/>
    <a:srgbClr val="FFD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23" autoAdjust="0"/>
    <p:restoredTop sz="93353" autoAdjust="0"/>
  </p:normalViewPr>
  <p:slideViewPr>
    <p:cSldViewPr>
      <p:cViewPr varScale="1">
        <p:scale>
          <a:sx n="114" d="100"/>
          <a:sy n="114" d="100"/>
        </p:scale>
        <p:origin x="87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5" d="100"/>
        <a:sy n="115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79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slide footer_blue_6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44464"/>
            <a:ext cx="9753600" cy="556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slide header_64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38400" y="0"/>
            <a:ext cx="9753600" cy="163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83201" y="160020"/>
            <a:ext cx="2030307" cy="32004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fld id="{80B18B65-4CBA-DB46-9D73-AD0C58E7BE22}" type="datetime1">
              <a:rPr lang="en-US" smtClean="0"/>
              <a:pPr/>
              <a:t>7/25/2018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812800" y="9041131"/>
            <a:ext cx="5852160" cy="24003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r>
              <a:rPr lang="en-US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746241" y="9119474"/>
            <a:ext cx="567267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fld id="{9CA05E24-A365-DF40-BF27-0C4D1E380F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86358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fld id="{4C269693-4B73-3F4B-BE08-27CE2957F7EB}" type="datetime1">
              <a:rPr lang="en-US" smtClean="0"/>
              <a:pPr/>
              <a:t>7/25/2018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47" tIns="47873" rIns="95747" bIns="4787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5747" tIns="47873" rIns="95747" bIns="4787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r>
              <a:rPr lang="en-US"/>
              <a:t>Go to ”Insert (View) | Header and Footer" to add your organization, sponsor, meeting name here; then, click "Apply to All"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fld id="{BB1A7F71-A600-874B-8C52-75C3F91F2D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0098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Go to ”Insert (View) | Header and Footer" to add your organization, sponsor, meeting name here; then, click "Apply to All"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3110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Go to ”Insert (View) | Header and Footer" to add your organization, sponsor, meeting name here; then, click "Apply to All"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491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Go to ”Insert (View) | Header and Footer" to add your organization, sponsor, meeting name here; then, click "Apply to All"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0758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Go to ”Insert (View) | Header and Footer" to add your organization, sponsor, meeting name here; then, click "Apply to All"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6488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Go to ”Insert (View) | Header and Footer" to add your organization, sponsor, meeting name here; then, click "Apply to All"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578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Go to ”Insert (View) | Header and Footer" to add your organization, sponsor, meeting name here; then, click "Apply to All"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2749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Go to ”Insert (View) | Header and Footer" to add your organization, sponsor, meeting name here; then, click "Apply to All"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285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Go to ”Insert (View) | Header and Footer" to add your organization, sponsor, meeting name here; then, click "Apply to All"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0005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The calculation is done using </a:t>
            </a:r>
            <a:r>
              <a:rPr lang="en-AU" dirty="0" err="1"/>
              <a:t>Nf</a:t>
            </a:r>
            <a:r>
              <a:rPr lang="en-AU" dirty="0"/>
              <a:t> = 2 + 1 </a:t>
            </a:r>
            <a:r>
              <a:rPr lang="en-AU" dirty="0" err="1"/>
              <a:t>flavors</a:t>
            </a:r>
            <a:r>
              <a:rPr lang="en-AU" dirty="0"/>
              <a:t> of dynamical (clover) fermions on lattices of different volumes and pion masses down to 222 MeV. Significant SU(3) </a:t>
            </a:r>
            <a:r>
              <a:rPr lang="en-AU" dirty="0" err="1"/>
              <a:t>flavor</a:t>
            </a:r>
            <a:r>
              <a:rPr lang="en-AU" dirty="0"/>
              <a:t> symmetry violation effects in the shape of the distribution amplitudes are observed.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Go to ”Insert (View) | Header and Footer" to add your organization, sponsor, meeting name here; then, click "Apply to All"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188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Go to ”Insert (View) | Header and Footer" to add your organization, sponsor, meeting name here; then, click "Apply to All"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1007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Go to ”Insert (View) | Header and Footer" to add your organization, sponsor, meeting name here; then, click "Apply to All"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757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Go to ”Insert (View) | Header and Footer" to add your organization, sponsor, meeting name here; then, click "Apply to All"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8106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Go to ”Insert (View) | Header and Footer" to add your organization, sponsor, meeting name here; then, click "Apply to All"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707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Go to ”Insert (View) | Header and Footer" to add your organization, sponsor, meeting name here; then, click "Apply to All"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902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Go to ”Insert (View) | Header and Footer" to add your organization, sponsor, meeting name here; then, click "Apply to All"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0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Go to ”Insert (View) | Header and Footer" to add your organization, sponsor, meeting name here; then, click "Apply to All"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079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Go to ”Insert (View) | Header and Footer" to add your organization, sponsor, meeting name here; then, click "Apply to All"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82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Go to ”Insert (View) | Header and Footer" to add your organization, sponsor, meeting name here; then, click "Apply to All"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10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Alpha -&gt; alpha(zeta)</a:t>
            </a:r>
            <a:r>
              <a:rPr lang="en-GB" baseline="0" dirty="0"/>
              <a:t> seems to be enough to generate M(zeta), which is large for zeta small.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Go to ”Insert (View) | Header and Footer" to add your organization, sponsor, meeting name here; then, click "Apply to All"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35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Go to ”Insert (View) | Header and Footer" to add your organization, sponsor, meeting name here; then, click "Apply to All"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313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Go to ”Insert (View) | Header and Footer" to add your organization, sponsor, meeting name here; then, click "Apply to All"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104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1671638"/>
            <a:ext cx="7696200" cy="1069975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5838" y="312578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3079" name="Picture 7" descr="title header_Blue_6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7" descr="doe_blac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4963" y="6456363"/>
            <a:ext cx="9604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8" descr="title footer_Blue_64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94500"/>
            <a:ext cx="91440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HPC &amp; OW 2018/07/26-30   (71p)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Craig Roberts. Hadrons. What Lurks Within.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HPC &amp; OW 2018/07/26-30   (71p)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Craig Roberts. Hadrons. What Lurks Within.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 sz="22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99238" y="6535737"/>
            <a:ext cx="2203449" cy="25501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HPC &amp; OW 2018/07/26-30   (71p)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AU"/>
              <a:t>Craig Roberts. Hadrons. What Lurks Within.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3000" b="1" cap="none" baseline="0"/>
            </a:lvl1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571340"/>
            <a:ext cx="2385558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HPC &amp; OW 2018/07/26-30   (71p)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Craig Roberts. Hadrons. What Lurks Within.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 u="none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HPC &amp; OW 2018/07/26-30   (71p)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Craig Roberts. Hadrons. What Lurks Within.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HPC &amp; OW 2018/07/26-30   (71p)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Craig Roberts. Hadrons. What Lurks Within.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HPC &amp; OW 2018/07/26-30   (71p)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AU"/>
              <a:t>Craig Roberts. Hadrons. What Lurks Within.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HPC &amp; OW 2018/07/26-30   (71p)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Craig Roberts. Hadrons. What Lurks Within.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479550"/>
          </a:xfrm>
        </p:spPr>
        <p:txBody>
          <a:bodyPr anchor="t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1"/>
            <a:ext cx="3008313" cy="44196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5017" y="6596148"/>
            <a:ext cx="3651019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HPC &amp; OW 2018/07/26-30   (71p)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Craig Roberts. Hadrons. What Lurks Within.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HPC &amp; OW 2018/07/26-30   (71p)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Craig Roberts. Hadrons. What Lurks Within.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5" descr="slide footer_blue_646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324600"/>
            <a:ext cx="9144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40332" y="6505575"/>
            <a:ext cx="20970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HPC &amp; OW 2018/07/26-30   (71p)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7225" y="6307138"/>
            <a:ext cx="59420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AU"/>
              <a:t>Craig Roberts. Hadrons. What Lurks Within.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489700"/>
            <a:ext cx="3841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31" name="Picture 7" descr="slide header_646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inspirebeta.net/record/921792?ln=en" TargetMode="External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23.png"/><Relationship Id="rId5" Type="http://schemas.openxmlformats.org/officeDocument/2006/relationships/image" Target="../media/image22.jpeg"/><Relationship Id="rId10" Type="http://schemas.openxmlformats.org/officeDocument/2006/relationships/hyperlink" Target="http://inspirehep.net/record/1334528?ln=en" TargetMode="External"/><Relationship Id="rId4" Type="http://schemas.openxmlformats.org/officeDocument/2006/relationships/image" Target="../media/image21.gif"/><Relationship Id="rId9" Type="http://schemas.openxmlformats.org/officeDocument/2006/relationships/hyperlink" Target="http://link.aps.org/doi/10.1103/PhysRevC.84.042202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inspirehep.net/record/1504060?ln=en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nspirehep.net/record/1504060?ln=en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nspirebeta.net/record/445150?ln=en" TargetMode="Externa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rl.aps.org/abstract/PRL/v110/i13/e132001" TargetMode="External"/><Relationship Id="rId4" Type="http://schemas.openxmlformats.org/officeDocument/2006/relationships/hyperlink" Target="http://inspirehep.net/record/1209281?ln=en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inspirehep.net/record/1209281?ln=en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gif"/><Relationship Id="rId5" Type="http://schemas.openxmlformats.org/officeDocument/2006/relationships/image" Target="../media/image36.jpeg"/><Relationship Id="rId4" Type="http://schemas.openxmlformats.org/officeDocument/2006/relationships/hyperlink" Target="http://prl.aps.org/abstract/PRL/v110/i13/e132001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inspirehep.net/record/1404882?ln=en" TargetMode="External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16/j.physletb.2014.08.009" TargetMode="External"/><Relationship Id="rId2" Type="http://schemas.openxmlformats.org/officeDocument/2006/relationships/hyperlink" Target="http://inspirehep.net/record/1301857?ln=e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hyperlink" Target="http://dx.doi.org/10.1103/PhysRevD.93.074021" TargetMode="External"/><Relationship Id="rId4" Type="http://schemas.openxmlformats.org/officeDocument/2006/relationships/hyperlink" Target="http://inspirehep.net/record/1419649?ln=en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7" Type="http://schemas.openxmlformats.org/officeDocument/2006/relationships/hyperlink" Target="http://dx.doi.org/10.1103/PhysRevD.93.074021" TargetMode="External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nspirehep.net/record/1419649?ln=en" TargetMode="External"/><Relationship Id="rId5" Type="http://schemas.openxmlformats.org/officeDocument/2006/relationships/hyperlink" Target="http://dx.doi.org/10.1016/j.physletb.2014.08.009" TargetMode="External"/><Relationship Id="rId4" Type="http://schemas.openxmlformats.org/officeDocument/2006/relationships/hyperlink" Target="http://inspirehep.net/record/1301857?ln=en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x.doi.org/10.1103/PhysRevD.93.074021" TargetMode="External"/><Relationship Id="rId5" Type="http://schemas.openxmlformats.org/officeDocument/2006/relationships/hyperlink" Target="http://inspirehep.net/record/1419649?ln=en" TargetMode="External"/><Relationship Id="rId4" Type="http://schemas.openxmlformats.org/officeDocument/2006/relationships/image" Target="../media/image4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hyperlink" Target="http://dx.doi.org/10.1103/PhysRevD.93.074021" TargetMode="External"/><Relationship Id="rId4" Type="http://schemas.openxmlformats.org/officeDocument/2006/relationships/hyperlink" Target="http://inspirehep.net/record/1419649?ln=en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nspirehep.net/record/1408521?ln=en" TargetMode="External"/><Relationship Id="rId4" Type="http://schemas.openxmlformats.org/officeDocument/2006/relationships/hyperlink" Target="http://inspirehep.net/record/1286164?ln=en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nspirehep.net/record/1639001?ln=en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inspirehep.net/record/1639001?ln=en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inspirehep.net/record/1639001?ln=en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hyperlink" Target="http://inspirehep.net/record/943731?ln=e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gif"/><Relationship Id="rId4" Type="http://schemas.openxmlformats.org/officeDocument/2006/relationships/image" Target="../media/image61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g"/><Relationship Id="rId4" Type="http://schemas.openxmlformats.org/officeDocument/2006/relationships/image" Target="../media/image65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inspirehep.net/record/1416481?ln=en" TargetMode="External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nspirehep.net/record/1673346?ln=en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inspirehep.net/record/1673346?ln=en" TargetMode="External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inspirehep.net/record/1673346?ln=en" TargetMode="External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://inspirehep.net/record/1673346?ln=en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arXiv:1004.4930" TargetMode="External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inspirehep.net/record/1673346?ln=en" TargetMode="Externa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jpeg"/><Relationship Id="rId4" Type="http://schemas.openxmlformats.org/officeDocument/2006/relationships/image" Target="../media/image82.jp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arXiv:1004.4930" TargetMode="External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nspirehep.net/record/1673346?ln=en" TargetMode="Externa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://inspirehep.net/record/1673346?ln=en" TargetMode="External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hyperlink" Target="http://inspirehep.net/record/1673346?ln=en" TargetMode="Externa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://inspirehep.net/record/1673346?ln=en" TargetMode="External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hyperlink" Target="http://inspirehep.net/record/1673346?ln=en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00.png"/><Relationship Id="rId18" Type="http://schemas.openxmlformats.org/officeDocument/2006/relationships/slide" Target="slide41.xml"/><Relationship Id="rId26" Type="http://schemas.openxmlformats.org/officeDocument/2006/relationships/image" Target="../media/image95.png"/><Relationship Id="rId3" Type="http://schemas.openxmlformats.org/officeDocument/2006/relationships/slide" Target="slide16.xml"/><Relationship Id="rId21" Type="http://schemas.openxmlformats.org/officeDocument/2006/relationships/slide" Target="slide47.xml"/><Relationship Id="rId7" Type="http://schemas.openxmlformats.org/officeDocument/2006/relationships/image" Target="../media/image880.png"/><Relationship Id="rId12" Type="http://schemas.openxmlformats.org/officeDocument/2006/relationships/slide" Target="slide29.xml"/><Relationship Id="rId17" Type="http://schemas.openxmlformats.org/officeDocument/2006/relationships/image" Target="../media/image92.png"/><Relationship Id="rId25" Type="http://schemas.openxmlformats.org/officeDocument/2006/relationships/image" Target="../media/image940.png"/><Relationship Id="rId2" Type="http://schemas.openxmlformats.org/officeDocument/2006/relationships/image" Target="../media/image87.png"/><Relationship Id="rId16" Type="http://schemas.openxmlformats.org/officeDocument/2006/relationships/image" Target="../media/image910.png"/><Relationship Id="rId20" Type="http://schemas.openxmlformats.org/officeDocument/2006/relationships/image" Target="../media/image93.png"/><Relationship Id="rId29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11" Type="http://schemas.openxmlformats.org/officeDocument/2006/relationships/image" Target="../media/image90.png"/><Relationship Id="rId24" Type="http://schemas.openxmlformats.org/officeDocument/2006/relationships/slide" Target="slide51.xml"/><Relationship Id="rId5" Type="http://schemas.openxmlformats.org/officeDocument/2006/relationships/image" Target="../media/image88.png"/><Relationship Id="rId15" Type="http://schemas.openxmlformats.org/officeDocument/2006/relationships/slide" Target="slide33.xml"/><Relationship Id="rId23" Type="http://schemas.openxmlformats.org/officeDocument/2006/relationships/image" Target="../media/image94.png"/><Relationship Id="rId28" Type="http://schemas.openxmlformats.org/officeDocument/2006/relationships/image" Target="../media/image950.png"/><Relationship Id="rId10" Type="http://schemas.openxmlformats.org/officeDocument/2006/relationships/image" Target="../media/image890.png"/><Relationship Id="rId19" Type="http://schemas.openxmlformats.org/officeDocument/2006/relationships/image" Target="../media/image920.png"/><Relationship Id="rId31" Type="http://schemas.openxmlformats.org/officeDocument/2006/relationships/image" Target="../media/image960.png"/><Relationship Id="rId4" Type="http://schemas.openxmlformats.org/officeDocument/2006/relationships/image" Target="../media/image870.png"/><Relationship Id="rId9" Type="http://schemas.openxmlformats.org/officeDocument/2006/relationships/slide" Target="slide25.xml"/><Relationship Id="rId14" Type="http://schemas.openxmlformats.org/officeDocument/2006/relationships/image" Target="../media/image91.png"/><Relationship Id="rId22" Type="http://schemas.openxmlformats.org/officeDocument/2006/relationships/image" Target="../media/image930.png"/><Relationship Id="rId27" Type="http://schemas.openxmlformats.org/officeDocument/2006/relationships/slide" Target="slide65.xml"/><Relationship Id="rId30" Type="http://schemas.openxmlformats.org/officeDocument/2006/relationships/slide" Target="slide6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A28A03-81C4-4829-A48C-6AA00DC94C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7325" y="0"/>
            <a:ext cx="11069054" cy="6858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-152400" y="0"/>
            <a:ext cx="1106905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GB" sz="6600" i="1" dirty="0">
                <a:ln w="0"/>
                <a:solidFill>
                  <a:srgbClr val="FFD7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ucida Handwriting" panose="03010101010101010101" pitchFamily="66" charset="0"/>
              </a:rPr>
              <a:t>Hadrons: </a:t>
            </a:r>
          </a:p>
          <a:p>
            <a:r>
              <a:rPr lang="en-GB" sz="6600" i="1" dirty="0">
                <a:ln w="0"/>
                <a:solidFill>
                  <a:srgbClr val="FFD7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ucida Handwriting" panose="03010101010101010101" pitchFamily="66" charset="0"/>
              </a:rPr>
              <a:t>What Lurks Within</a:t>
            </a:r>
            <a:endParaRPr lang="en-US" sz="4800" i="1" dirty="0">
              <a:ln w="0"/>
              <a:solidFill>
                <a:srgbClr val="FFD7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Lucida Handwriting" panose="03010101010101010101" pitchFamily="66" charset="0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ctrTitle"/>
          </p:nvPr>
        </p:nvSpPr>
        <p:spPr>
          <a:xfrm>
            <a:off x="985838" y="1447800"/>
            <a:ext cx="7696200" cy="1069975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985838" y="2895600"/>
            <a:ext cx="6400800" cy="17526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Subtitle 7"/>
          <p:cNvSpPr txBox="1">
            <a:spLocks/>
          </p:cNvSpPr>
          <p:nvPr/>
        </p:nvSpPr>
        <p:spPr bwMode="auto">
          <a:xfrm>
            <a:off x="0" y="6397752"/>
            <a:ext cx="472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kern="0" dirty="0">
                <a:solidFill>
                  <a:schemeClr val="bg2">
                    <a:lumMod val="10000"/>
                  </a:schemeClr>
                </a:solidFill>
              </a:rPr>
              <a:t>Craig Roberts</a:t>
            </a:r>
          </a:p>
        </p:txBody>
      </p:sp>
    </p:spTree>
    <p:extLst>
      <p:ext uri="{BB962C8B-B14F-4D97-AF65-F5344CB8AC3E}">
        <p14:creationId xmlns:p14="http://schemas.microsoft.com/office/powerpoint/2010/main" val="248563659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4000" b="0" i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Trace Anomaly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7575" cy="5562600"/>
          </a:xfrm>
        </p:spPr>
        <p:txBody>
          <a:bodyPr/>
          <a:lstStyle/>
          <a:p>
            <a:r>
              <a:rPr lang="en-GB" dirty="0"/>
              <a:t>Knowing that a trace anomaly exists does not deliver a great deal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	… Indicates only that a mass-scale must exist</a:t>
            </a:r>
          </a:p>
          <a:p>
            <a:r>
              <a:rPr lang="en-GB" dirty="0"/>
              <a:t>Can one compute and/or understand the magnitude of that scale?</a:t>
            </a:r>
          </a:p>
          <a:p>
            <a:pPr>
              <a:spcAft>
                <a:spcPts val="600"/>
              </a:spcAft>
            </a:pPr>
            <a:r>
              <a:rPr lang="en-GB" dirty="0"/>
              <a:t>One can certainly </a:t>
            </a:r>
            <a:r>
              <a:rPr lang="en-GB" i="1" dirty="0">
                <a:solidFill>
                  <a:srgbClr val="008000"/>
                </a:solidFill>
              </a:rPr>
              <a:t>measure</a:t>
            </a:r>
            <a:r>
              <a:rPr lang="en-GB" dirty="0">
                <a:solidFill>
                  <a:srgbClr val="008000"/>
                </a:solidFill>
              </a:rPr>
              <a:t> </a:t>
            </a:r>
            <a:r>
              <a:rPr lang="en-GB" dirty="0"/>
              <a:t>the magnitude … consider proton: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In the chiral limit the entirety of the proton’s mass is produced by the trace anomaly, </a:t>
            </a:r>
            <a:r>
              <a:rPr lang="en-GB" i="1" dirty="0"/>
              <a:t>Θ</a:t>
            </a:r>
            <a:r>
              <a:rPr lang="en-GB" i="1" baseline="-25000" dirty="0"/>
              <a:t>0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	… In QCD, </a:t>
            </a:r>
            <a:r>
              <a:rPr lang="en-GB" i="1" dirty="0"/>
              <a:t>Θ</a:t>
            </a:r>
            <a:r>
              <a:rPr lang="en-GB" i="1" baseline="-25000" dirty="0"/>
              <a:t>0</a:t>
            </a:r>
            <a:r>
              <a:rPr lang="en-GB" baseline="-25000" dirty="0"/>
              <a:t> </a:t>
            </a:r>
            <a:r>
              <a:rPr lang="en-GB" dirty="0"/>
              <a:t>measures the strength of gluon self-interactions </a:t>
            </a:r>
          </a:p>
          <a:p>
            <a:pPr marL="0" indent="0">
              <a:buNone/>
            </a:pPr>
            <a:r>
              <a:rPr lang="en-GB" dirty="0"/>
              <a:t>	… so, from one perspective, </a:t>
            </a:r>
            <a:r>
              <a:rPr lang="en-GB" i="1" dirty="0" err="1"/>
              <a:t>m</a:t>
            </a:r>
            <a:r>
              <a:rPr lang="en-GB" i="1" baseline="-25000" dirty="0" err="1"/>
              <a:t>p</a:t>
            </a:r>
            <a:r>
              <a:rPr lang="en-GB" dirty="0"/>
              <a:t> is completely generated by glue.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49207" y="6485731"/>
            <a:ext cx="2743200" cy="381000"/>
          </a:xfrm>
        </p:spPr>
        <p:txBody>
          <a:bodyPr/>
          <a:lstStyle/>
          <a:p>
            <a:r>
              <a:rPr lang="en-US"/>
              <a:t>HPC &amp; OW 2018/07/26-30   (71p)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Hadrons. What Lurks Within.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Oval 7"/>
          <p:cNvSpPr/>
          <p:nvPr/>
        </p:nvSpPr>
        <p:spPr bwMode="auto">
          <a:xfrm>
            <a:off x="2667000" y="92076"/>
            <a:ext cx="914400" cy="593724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4724400" cy="685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853655"/>
            <a:ext cx="4419600" cy="4155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463255"/>
            <a:ext cx="7620000" cy="115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92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685800" y="4810125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33925"/>
            <a:ext cx="9144000" cy="1362075"/>
          </a:xfrm>
        </p:spPr>
        <p:txBody>
          <a:bodyPr/>
          <a:lstStyle/>
          <a:p>
            <a:pPr lvl="0" algn="ctr"/>
            <a:r>
              <a:rPr lang="en-US" sz="69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On the other hand …</a:t>
            </a:r>
            <a:endParaRPr lang="en-US" sz="690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schemeClr val="accent1">
                    <a:lumMod val="50000"/>
                  </a:schemeClr>
                </a:solidFill>
              </a:rPr>
              <a:t>Craig Roberts. Hadrons. What Lurks Within.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224" y="547687"/>
            <a:ext cx="3872752" cy="385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349207" y="6485731"/>
            <a:ext cx="2743200" cy="381000"/>
          </a:xfrm>
        </p:spPr>
        <p:txBody>
          <a:bodyPr/>
          <a:lstStyle/>
          <a:p>
            <a:r>
              <a:rPr lang="en-US"/>
              <a:t>HPC &amp; OW 2018/07/26-30   (71p)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367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4000" b="0" i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Trace Anomaly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537575" cy="5562600"/>
          </a:xfrm>
        </p:spPr>
        <p:txBody>
          <a:bodyPr/>
          <a:lstStyle/>
          <a:p>
            <a:pPr>
              <a:spcAft>
                <a:spcPts val="900"/>
              </a:spcAft>
            </a:pPr>
            <a:r>
              <a:rPr lang="en-GB" sz="2400" dirty="0"/>
              <a:t>In the chiral limit</a:t>
            </a:r>
          </a:p>
          <a:p>
            <a:pPr marL="0" indent="0">
              <a:buNone/>
            </a:pPr>
            <a:r>
              <a:rPr lang="en-GB" sz="2400" dirty="0"/>
              <a:t>					⇒</a:t>
            </a:r>
          </a:p>
          <a:p>
            <a:pPr>
              <a:spcBef>
                <a:spcPts val="1200"/>
              </a:spcBef>
            </a:pPr>
            <a:r>
              <a:rPr lang="en-GB" sz="2400" dirty="0">
                <a:solidFill>
                  <a:srgbClr val="C00000"/>
                </a:solidFill>
              </a:rPr>
              <a:t>Does this mean</a:t>
            </a:r>
            <a:r>
              <a:rPr lang="en-GB" sz="2400" dirty="0"/>
              <a:t> that the scale anomaly vanishes trivially in the pion state, </a:t>
            </a:r>
            <a:r>
              <a:rPr lang="en-GB" sz="2400" i="1" dirty="0"/>
              <a:t>i.e</a:t>
            </a:r>
            <a:r>
              <a:rPr lang="en-GB" sz="2400" dirty="0"/>
              <a:t>. </a:t>
            </a:r>
            <a:r>
              <a:rPr lang="en-GB" sz="2400" dirty="0">
                <a:solidFill>
                  <a:srgbClr val="C00000"/>
                </a:solidFill>
              </a:rPr>
              <a:t>gluons contribute nothing to the pion mass? </a:t>
            </a:r>
          </a:p>
          <a:p>
            <a:r>
              <a:rPr lang="en-AU" sz="2400" dirty="0"/>
              <a:t>Difficult way to obtain “zero”!</a:t>
            </a:r>
          </a:p>
          <a:p>
            <a:pPr>
              <a:spcBef>
                <a:spcPts val="1800"/>
              </a:spcBef>
            </a:pPr>
            <a:r>
              <a:rPr lang="en-AU" sz="2400" dirty="0"/>
              <a:t>Easier to imagine that “zero” owes to cancellations between different operator contributions to the expectation value of </a:t>
            </a:r>
            <a:r>
              <a:rPr lang="en-GB" sz="2400" i="1" dirty="0"/>
              <a:t>Θ</a:t>
            </a:r>
            <a:r>
              <a:rPr lang="en-GB" sz="2400" i="1" baseline="-25000" dirty="0"/>
              <a:t>0</a:t>
            </a:r>
            <a:r>
              <a:rPr lang="en-AU" sz="2400" dirty="0"/>
              <a:t>.  </a:t>
            </a:r>
          </a:p>
          <a:p>
            <a:r>
              <a:rPr lang="en-AU" sz="2400" dirty="0"/>
              <a:t>Of course, such precise cancellation should not be an accident.  </a:t>
            </a:r>
          </a:p>
          <a:p>
            <a:pPr marL="800100" lvl="2" indent="0">
              <a:buNone/>
            </a:pPr>
            <a:r>
              <a:rPr lang="en-AU" sz="2400" dirty="0"/>
              <a:t>It could only arise naturally because of some symmetry and/or symmetry-breaking pattern.</a:t>
            </a:r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9540" y="6624468"/>
            <a:ext cx="2336800" cy="368300"/>
          </a:xfrm>
        </p:spPr>
        <p:txBody>
          <a:bodyPr/>
          <a:lstStyle/>
          <a:p>
            <a:r>
              <a:rPr lang="en-US"/>
              <a:t>HPC &amp; OW 2018/07/26-30   (71p)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Hadrons. What Lurks Within.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Oval 7"/>
          <p:cNvSpPr/>
          <p:nvPr/>
        </p:nvSpPr>
        <p:spPr bwMode="auto">
          <a:xfrm>
            <a:off x="2667000" y="92076"/>
            <a:ext cx="914400" cy="593724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81200"/>
            <a:ext cx="3683000" cy="381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800" y="2006600"/>
            <a:ext cx="2806700" cy="355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47244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52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229600" cy="1143000"/>
          </a:xfrm>
        </p:spPr>
        <p:txBody>
          <a:bodyPr/>
          <a:lstStyle/>
          <a:p>
            <a:r>
              <a:rPr lang="en-GB" sz="4000" b="0" i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Whence “1” and yet “0”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60575"/>
            <a:ext cx="8839200" cy="4949825"/>
          </a:xfrm>
        </p:spPr>
        <p:txBody>
          <a:bodyPr/>
          <a:lstStyle/>
          <a:p>
            <a:r>
              <a:rPr lang="en-AU" sz="3200" i="1" dirty="0">
                <a:solidFill>
                  <a:srgbClr val="BF0703"/>
                </a:solidFill>
              </a:rPr>
              <a:t>No statement of the question </a:t>
            </a:r>
          </a:p>
          <a:p>
            <a:pPr marL="0" indent="0">
              <a:buNone/>
            </a:pPr>
            <a:r>
              <a:rPr lang="en-AU" sz="3200" i="1" dirty="0">
                <a:solidFill>
                  <a:srgbClr val="BF0703"/>
                </a:solidFill>
              </a:rPr>
              <a:t>		“Whence the proton's mass?” </a:t>
            </a:r>
          </a:p>
          <a:p>
            <a:pPr marL="0" indent="0">
              <a:buNone/>
            </a:pPr>
            <a:r>
              <a:rPr lang="en-AU" sz="3200" i="1" dirty="0">
                <a:solidFill>
                  <a:srgbClr val="BF0703"/>
                </a:solidFill>
              </a:rPr>
              <a:t>	is complete without the additional clause </a:t>
            </a:r>
          </a:p>
          <a:p>
            <a:pPr marL="0" indent="0">
              <a:buNone/>
            </a:pPr>
            <a:r>
              <a:rPr lang="en-AU" sz="3200" i="1" dirty="0">
                <a:solidFill>
                  <a:srgbClr val="BF0703"/>
                </a:solidFill>
              </a:rPr>
              <a:t>		“Whence the </a:t>
            </a:r>
            <a:r>
              <a:rPr lang="en-AU" sz="3200" b="1" dirty="0">
                <a:ln w="28575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absence</a:t>
            </a:r>
            <a:r>
              <a:rPr lang="en-AU" sz="3200" i="1" dirty="0">
                <a:solidFill>
                  <a:srgbClr val="BF0703"/>
                </a:solidFill>
              </a:rPr>
              <a:t> of a pion mass?”</a:t>
            </a:r>
          </a:p>
          <a:p>
            <a:pPr>
              <a:spcBef>
                <a:spcPts val="1200"/>
              </a:spcBef>
            </a:pPr>
            <a:r>
              <a:rPr lang="en-AU" sz="2400" dirty="0">
                <a:solidFill>
                  <a:schemeClr val="tx2">
                    <a:lumMod val="50000"/>
                  </a:schemeClr>
                </a:solidFill>
              </a:rPr>
              <a:t>Natural visible-matter mass-scale must emerge simultaneously with apparent preservation of scale invariance in related systems</a:t>
            </a:r>
          </a:p>
          <a:p>
            <a:pPr lvl="1"/>
            <a:r>
              <a:rPr lang="en-AU" sz="2400" dirty="0">
                <a:solidFill>
                  <a:schemeClr val="tx2">
                    <a:lumMod val="50000"/>
                  </a:schemeClr>
                </a:solidFill>
              </a:rPr>
              <a:t>Expectation value of </a:t>
            </a:r>
            <a:r>
              <a:rPr lang="en-GB" sz="2400" i="1" dirty="0"/>
              <a:t>Θ</a:t>
            </a:r>
            <a:r>
              <a:rPr lang="en-GB" sz="2400" i="1" baseline="-25000" dirty="0"/>
              <a:t>0 </a:t>
            </a:r>
            <a:r>
              <a:rPr lang="en-AU" sz="2400" dirty="0">
                <a:solidFill>
                  <a:schemeClr val="tx2">
                    <a:lumMod val="50000"/>
                  </a:schemeClr>
                </a:solidFill>
              </a:rPr>
              <a:t>in pion is always zero, irrespective of the size of the natural mass-scale for strong interactions = </a:t>
            </a:r>
            <a:r>
              <a:rPr lang="en-AU" sz="2400" i="1" dirty="0" err="1">
                <a:solidFill>
                  <a:schemeClr val="tx2">
                    <a:lumMod val="50000"/>
                  </a:schemeClr>
                </a:solidFill>
              </a:rPr>
              <a:t>m</a:t>
            </a:r>
            <a:r>
              <a:rPr lang="en-AU" sz="2400" i="1" baseline="-25000" dirty="0" err="1">
                <a:solidFill>
                  <a:schemeClr val="tx2">
                    <a:lumMod val="50000"/>
                  </a:schemeClr>
                </a:solidFill>
              </a:rPr>
              <a:t>p</a:t>
            </a:r>
            <a:endParaRPr lang="en-GB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0" y="6629400"/>
            <a:ext cx="4525962" cy="381000"/>
          </a:xfrm>
        </p:spPr>
        <p:txBody>
          <a:bodyPr/>
          <a:lstStyle/>
          <a:p>
            <a:r>
              <a:rPr lang="en-US"/>
              <a:t>HPC &amp; OW 2018/07/26-30   (71p)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Hadrons. What Lurks Within.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97678"/>
            <a:ext cx="8077200" cy="5549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001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7" y="1"/>
            <a:ext cx="9145897" cy="68548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8125"/>
            <a:ext cx="7772400" cy="1362075"/>
          </a:xfrm>
        </p:spPr>
        <p:txBody>
          <a:bodyPr/>
          <a:lstStyle/>
          <a:p>
            <a:pPr algn="ctr"/>
            <a:r>
              <a:rPr lang="en-GB" sz="7200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  <a:reflection blurRad="6350" stA="55000" endA="50" endPos="85000" dist="60007" dir="5400000" sy="-100000" algn="bl" rotWithShape="0"/>
                </a:effectLst>
              </a:rPr>
              <a:t>Ideas: Old &amp; New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2925" y="6603675"/>
            <a:ext cx="2877844" cy="36307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HPC &amp; OW 2018/07/26-30   (71p)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624224"/>
            <a:ext cx="5942013" cy="228600"/>
          </a:xfrm>
        </p:spPr>
        <p:txBody>
          <a:bodyPr/>
          <a:lstStyle/>
          <a:p>
            <a:r>
              <a:rPr lang="en-AU">
                <a:solidFill>
                  <a:schemeClr val="bg1"/>
                </a:solidFill>
              </a:rPr>
              <a:t>Craig Roberts. Hadrons. What Lurks Within.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5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Particle Data Group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742113" y="6613525"/>
            <a:ext cx="2401887" cy="244475"/>
          </a:xfrm>
        </p:spPr>
        <p:txBody>
          <a:bodyPr/>
          <a:lstStyle/>
          <a:p>
            <a:r>
              <a:rPr lang="en-US"/>
              <a:t>HPC &amp; OW 2018/07/26-30   (71p)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Hadrons. What Lurks Within.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413" y="838200"/>
            <a:ext cx="6603174" cy="552380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1828800" y="2438400"/>
            <a:ext cx="1295400" cy="304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009889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33925"/>
            <a:ext cx="9144000" cy="1362075"/>
          </a:xfrm>
        </p:spPr>
        <p:txBody>
          <a:bodyPr/>
          <a:lstStyle/>
          <a:p>
            <a:pPr algn="ctr"/>
            <a:r>
              <a:rPr lang="en-US" sz="7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Gluon Gap Equation</a:t>
            </a:r>
            <a:endParaRPr lang="en-US" sz="7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Hadrons. What Lurks Within.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9" name="Picture 8" descr="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71600"/>
            <a:ext cx="9144000" cy="223385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i="1" dirty="0">
                <a:solidFill>
                  <a:schemeClr val="accent1">
                    <a:lumMod val="50000"/>
                  </a:schemeClr>
                </a:solidFill>
              </a:rPr>
              <a:t>Pinch Technique: Theory and Applications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Daniele </a:t>
            </a:r>
            <a:r>
              <a:rPr lang="en-GB" sz="1200" dirty="0" err="1">
                <a:solidFill>
                  <a:schemeClr val="accent1">
                    <a:lumMod val="50000"/>
                  </a:schemeClr>
                </a:solidFill>
              </a:rPr>
              <a:t>Binosi</a:t>
            </a:r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 &amp; </a:t>
            </a:r>
            <a:r>
              <a:rPr lang="en-GB" sz="1200" dirty="0" err="1">
                <a:solidFill>
                  <a:schemeClr val="accent1">
                    <a:lumMod val="50000"/>
                  </a:schemeClr>
                </a:solidFill>
              </a:rPr>
              <a:t>Joannis</a:t>
            </a:r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200" dirty="0" err="1">
                <a:solidFill>
                  <a:schemeClr val="accent1">
                    <a:lumMod val="50000"/>
                  </a:schemeClr>
                </a:solidFill>
              </a:rPr>
              <a:t>Papavassiliou</a:t>
            </a:r>
            <a:endParaRPr lang="en-GB" sz="1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Phys. Rept. 479 (2009) 1-152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87494" y="6611938"/>
            <a:ext cx="2356506" cy="398462"/>
          </a:xfrm>
        </p:spPr>
        <p:txBody>
          <a:bodyPr/>
          <a:lstStyle/>
          <a:p>
            <a:r>
              <a:rPr lang="en-US"/>
              <a:t>HPC &amp; OW 2018/07/26-30   (71p)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3248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http://inspirehep.net/record/921792/files/Fig1U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429000" y="2682689"/>
            <a:ext cx="5647762" cy="3702421"/>
          </a:xfrm>
          <a:prstGeom prst="rect">
            <a:avLst/>
          </a:prstGeom>
          <a:noFill/>
        </p:spPr>
      </p:pic>
      <p:pic>
        <p:nvPicPr>
          <p:cNvPr id="18" name="Picture 17" descr="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2216404"/>
            <a:ext cx="4113657" cy="5267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600" dirty="0"/>
              <a:t>In </a:t>
            </a:r>
            <a:r>
              <a:rPr lang="en-US" sz="3600" dirty="0">
                <a:solidFill>
                  <a:srgbClr val="FF0000"/>
                </a:solidFill>
              </a:rPr>
              <a:t>Q</a:t>
            </a:r>
            <a:r>
              <a:rPr lang="en-US" sz="3600" dirty="0">
                <a:solidFill>
                  <a:srgbClr val="008000"/>
                </a:solidFill>
              </a:rPr>
              <a:t>C</a:t>
            </a:r>
            <a:r>
              <a:rPr lang="en-US" sz="3600" dirty="0">
                <a:solidFill>
                  <a:srgbClr val="0000FF"/>
                </a:solidFill>
              </a:rPr>
              <a:t>D</a:t>
            </a:r>
            <a:r>
              <a:rPr lang="en-US" sz="3600" dirty="0"/>
              <a:t>: Gluons</a:t>
            </a:r>
            <a:br>
              <a:rPr lang="en-US" sz="3600" dirty="0"/>
            </a:br>
            <a:r>
              <a:rPr lang="en-US" sz="3600" dirty="0"/>
              <a:t>become massive!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12837"/>
            <a:ext cx="3733800" cy="452596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800" dirty="0"/>
              <a:t>Running gluon mass</a:t>
            </a:r>
          </a:p>
          <a:p>
            <a:endParaRPr lang="en-US" sz="2800" dirty="0"/>
          </a:p>
          <a:p>
            <a:pPr>
              <a:spcBef>
                <a:spcPts val="1200"/>
              </a:spcBef>
              <a:buNone/>
            </a:pPr>
            <a:r>
              <a:rPr lang="en-US" sz="2800" dirty="0"/>
              <a:t> 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Gluons are </a:t>
            </a:r>
            <a:r>
              <a:rPr lang="en-US" sz="2800" b="1" i="1" dirty="0">
                <a:solidFill>
                  <a:srgbClr val="FF0000"/>
                </a:solidFill>
              </a:rPr>
              <a:t>cannibals</a:t>
            </a:r>
            <a:r>
              <a:rPr lang="en-US" sz="2800" dirty="0"/>
              <a:t> – a particle species whose members become massive by eating each other!</a:t>
            </a:r>
          </a:p>
          <a:p>
            <a:pPr>
              <a:buNone/>
            </a:pPr>
            <a:r>
              <a:rPr lang="en-US" sz="2800" i="1" dirty="0"/>
              <a:t>	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81800" y="6629400"/>
            <a:ext cx="3962400" cy="304800"/>
          </a:xfrm>
        </p:spPr>
        <p:txBody>
          <a:bodyPr/>
          <a:lstStyle/>
          <a:p>
            <a:r>
              <a:rPr lang="en-US"/>
              <a:t>HPC &amp; OW 2018/07/26-30   (71p)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i="0"/>
              <a:t>Craig Roberts. Hadrons. What Lurks Within.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5947831"/>
              </p:ext>
            </p:extLst>
          </p:nvPr>
        </p:nvGraphicFramePr>
        <p:xfrm>
          <a:off x="5472113" y="1433513"/>
          <a:ext cx="2681287" cy="115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741" name="Equation" r:id="rId6" imgW="1117440" imgH="482400" progId="Equation.3">
                  <p:embed/>
                </p:oleObj>
              </mc:Choice>
              <mc:Fallback>
                <p:oleObj name="Equation" r:id="rId6" imgW="11174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2113" y="1433513"/>
                        <a:ext cx="2681287" cy="1157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 bwMode="auto">
          <a:xfrm>
            <a:off x="6096000" y="4267200"/>
            <a:ext cx="3200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Power-law</a:t>
            </a:r>
            <a:r>
              <a:rPr kumimoji="0" lang="en-US" sz="1800" b="0" i="1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 suppressed in ultraviolet, so invisible in perturbation theory</a:t>
            </a:r>
            <a:endParaRPr kumimoji="0" lang="en-US" sz="1800" b="0" i="1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Calibri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7620000" y="1981200"/>
            <a:ext cx="533400" cy="533400"/>
          </a:xfrm>
          <a:prstGeom prst="ellipse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Calibri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8140700" y="2324100"/>
            <a:ext cx="702733" cy="3086100"/>
          </a:xfrm>
          <a:custGeom>
            <a:avLst/>
            <a:gdLst>
              <a:gd name="connsiteX0" fmla="*/ 0 w 702733"/>
              <a:gd name="connsiteY0" fmla="*/ 0 h 2857500"/>
              <a:gd name="connsiteX1" fmla="*/ 673100 w 702733"/>
              <a:gd name="connsiteY1" fmla="*/ 1536700 h 2857500"/>
              <a:gd name="connsiteX2" fmla="*/ 177800 w 702733"/>
              <a:gd name="connsiteY2" fmla="*/ 2857500 h 285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2733" h="2857500">
                <a:moveTo>
                  <a:pt x="0" y="0"/>
                </a:moveTo>
                <a:cubicBezTo>
                  <a:pt x="321733" y="530225"/>
                  <a:pt x="643467" y="1060450"/>
                  <a:pt x="673100" y="1536700"/>
                </a:cubicBezTo>
                <a:cubicBezTo>
                  <a:pt x="702733" y="2012950"/>
                  <a:pt x="440266" y="2435225"/>
                  <a:pt x="177800" y="2857500"/>
                </a:cubicBezTo>
              </a:path>
            </a:pathLst>
          </a:cu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4572000" y="2667000"/>
            <a:ext cx="4346576" cy="533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>
                <a:solidFill>
                  <a:srgbClr val="003300"/>
                </a:solidFill>
                <a:latin typeface="Calibri" pitchFamily="34" charset="0"/>
              </a:rPr>
              <a:t>Expression of trace anomaly: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>
                <a:solidFill>
                  <a:srgbClr val="003300"/>
                </a:solidFill>
                <a:latin typeface="Calibri" pitchFamily="34" charset="0"/>
              </a:rPr>
              <a:t>Massless glue becomes massive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003300"/>
                </a:solidFill>
                <a:effectLst/>
                <a:latin typeface="Calibri" pitchFamily="34" charset="0"/>
              </a:rPr>
              <a:t>gluon mass-squared function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" y="5638800"/>
            <a:ext cx="37337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Interaction model for the gap equation, </a:t>
            </a:r>
            <a:r>
              <a:rPr lang="en-US" sz="1400" dirty="0"/>
              <a:t>S.-</a:t>
            </a:r>
            <a:r>
              <a:rPr lang="en-US" sz="1400" dirty="0" err="1"/>
              <a:t>x.Qin</a:t>
            </a:r>
            <a:r>
              <a:rPr lang="en-US" sz="1400" dirty="0"/>
              <a:t> </a:t>
            </a:r>
            <a:r>
              <a:rPr lang="en-US" sz="1400" i="1" dirty="0"/>
              <a:t>et al</a:t>
            </a:r>
            <a:r>
              <a:rPr lang="en-US" sz="1400" dirty="0"/>
              <a:t>., </a:t>
            </a:r>
            <a:r>
              <a:rPr lang="en-US" sz="1400" dirty="0">
                <a:hlinkClick r:id="rId8"/>
              </a:rPr>
              <a:t>arXiv:1108.0603 [</a:t>
            </a:r>
            <a:r>
              <a:rPr lang="en-US" sz="1400" dirty="0" err="1">
                <a:hlinkClick r:id="rId8"/>
              </a:rPr>
              <a:t>nucl-th</a:t>
            </a:r>
            <a:r>
              <a:rPr lang="en-US" sz="1400" dirty="0">
                <a:hlinkClick r:id="rId8"/>
              </a:rPr>
              <a:t>]</a:t>
            </a:r>
            <a:r>
              <a:rPr lang="en-US" sz="1400" dirty="0"/>
              <a:t>, </a:t>
            </a:r>
            <a:r>
              <a:rPr lang="en-US" sz="1400" dirty="0">
                <a:hlinkClick r:id="rId9"/>
              </a:rPr>
              <a:t>Phys. Rev. C </a:t>
            </a:r>
            <a:r>
              <a:rPr lang="en-US" sz="1400" b="1" dirty="0">
                <a:hlinkClick r:id="rId9"/>
              </a:rPr>
              <a:t>84</a:t>
            </a:r>
            <a:r>
              <a:rPr lang="en-US" sz="1400" dirty="0">
                <a:hlinkClick r:id="rId9"/>
              </a:rPr>
              <a:t> (2011) 042202(R) [5 pages] </a:t>
            </a:r>
            <a:r>
              <a:rPr lang="en-US" sz="1400" i="1" dirty="0"/>
              <a:t> 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0" y="0"/>
            <a:ext cx="44958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>
                <a:solidFill>
                  <a:schemeClr val="tx2">
                    <a:lumMod val="75000"/>
                  </a:schemeClr>
                </a:solidFill>
              </a:rPr>
              <a:t>Bridging a gap between continuum-QCD and ab initio predictions of hadron observables,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D.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Binosi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i="1" dirty="0">
                <a:solidFill>
                  <a:schemeClr val="tx2">
                    <a:lumMod val="75000"/>
                  </a:schemeClr>
                </a:solidFill>
              </a:rPr>
              <a:t>et al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.,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hlinkClick r:id="rId10"/>
              </a:rPr>
              <a:t>arXiv:1412.4782 [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hlinkClick r:id="rId10"/>
              </a:rPr>
              <a:t>nucl-th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hlinkClick r:id="rId10"/>
              </a:rPr>
              <a:t>]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, Phys.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Lett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. B742 (2015) 183-188</a:t>
            </a:r>
            <a:endParaRPr lang="en-US" sz="14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50740" y="1562100"/>
            <a:ext cx="2649660" cy="7239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 bwMode="auto">
          <a:xfrm>
            <a:off x="8686800" y="5103534"/>
            <a:ext cx="685800" cy="36531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</a:rPr>
              <a:t>5%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63962" y="5715000"/>
            <a:ext cx="2713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rgbClr val="008000"/>
                </a:solidFill>
              </a:rPr>
              <a:t>Class A: Combining DSE, </a:t>
            </a:r>
            <a:r>
              <a:rPr lang="en-GB" i="1" dirty="0" err="1">
                <a:solidFill>
                  <a:srgbClr val="008000"/>
                </a:solidFill>
              </a:rPr>
              <a:t>lQCD</a:t>
            </a:r>
            <a:r>
              <a:rPr lang="en-GB" i="1" dirty="0">
                <a:solidFill>
                  <a:srgbClr val="008000"/>
                </a:solidFill>
              </a:rPr>
              <a:t> and </a:t>
            </a:r>
            <a:r>
              <a:rPr lang="en-GB" i="1" dirty="0" err="1">
                <a:solidFill>
                  <a:srgbClr val="008000"/>
                </a:solidFill>
              </a:rPr>
              <a:t>pQCD</a:t>
            </a:r>
            <a:r>
              <a:rPr lang="en-GB" i="1" dirty="0">
                <a:solidFill>
                  <a:srgbClr val="008000"/>
                </a:solidFill>
              </a:rPr>
              <a:t> analyses of QCD’s gauge sector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9E6A8E-1DF4-43F1-9C45-B01F5650135F}"/>
              </a:ext>
            </a:extLst>
          </p:cNvPr>
          <p:cNvSpPr txBox="1"/>
          <p:nvPr/>
        </p:nvSpPr>
        <p:spPr>
          <a:xfrm>
            <a:off x="8066461" y="1368290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err="1">
                <a:solidFill>
                  <a:srgbClr val="0000FF"/>
                </a:solidFill>
              </a:rPr>
              <a:t>μ</a:t>
            </a:r>
            <a:r>
              <a:rPr lang="en-GB" baseline="-25000" dirty="0" err="1">
                <a:solidFill>
                  <a:srgbClr val="0000FF"/>
                </a:solidFill>
              </a:rPr>
              <a:t>g</a:t>
            </a:r>
            <a:r>
              <a:rPr lang="en-GB" dirty="0">
                <a:solidFill>
                  <a:srgbClr val="0000FF"/>
                </a:solidFill>
              </a:rPr>
              <a:t> ≈ ½ </a:t>
            </a:r>
            <a:r>
              <a:rPr lang="en-GB" i="1" dirty="0" err="1">
                <a:solidFill>
                  <a:srgbClr val="0000FF"/>
                </a:solidFill>
              </a:rPr>
              <a:t>m</a:t>
            </a:r>
            <a:r>
              <a:rPr lang="en-GB" baseline="-25000" dirty="0" err="1">
                <a:solidFill>
                  <a:srgbClr val="0000FF"/>
                </a:solidFill>
              </a:rPr>
              <a:t>p</a:t>
            </a:r>
            <a:endParaRPr lang="en-GB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02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  <p:bldP spid="24" grpId="0" animBg="1"/>
      <p:bldP spid="7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10125"/>
            <a:ext cx="9144000" cy="1362075"/>
          </a:xfrm>
        </p:spPr>
        <p:txBody>
          <a:bodyPr/>
          <a:lstStyle/>
          <a:p>
            <a:pPr algn="ctr"/>
            <a:r>
              <a:rPr lang="en-US" sz="6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QCD’s Running Coupling</a:t>
            </a:r>
            <a:endParaRPr lang="en-US" sz="6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Hadrons. What Lurks Within.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8" name="Picture 7" descr="QCDalp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0440" y="298598"/>
            <a:ext cx="4268960" cy="45115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38200" y="2286000"/>
            <a:ext cx="1971181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⇐</a:t>
            </a:r>
          </a:p>
          <a:p>
            <a:r>
              <a:rPr lang="en-GB" b="1" dirty="0">
                <a:solidFill>
                  <a:srgbClr val="C00000"/>
                </a:solidFill>
              </a:rPr>
              <a:t>What’s happening </a:t>
            </a:r>
          </a:p>
          <a:p>
            <a:r>
              <a:rPr lang="en-GB" b="1" dirty="0">
                <a:solidFill>
                  <a:srgbClr val="C00000"/>
                </a:solidFill>
              </a:rPr>
              <a:t>out here?!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772840" y="6633369"/>
            <a:ext cx="2371160" cy="377031"/>
          </a:xfrm>
        </p:spPr>
        <p:txBody>
          <a:bodyPr/>
          <a:lstStyle/>
          <a:p>
            <a:r>
              <a:rPr lang="en-US"/>
              <a:t>HPC &amp; OW 2018/07/26-30   (71p)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17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532228"/>
            <a:ext cx="5542054" cy="419643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2" y="1570037"/>
            <a:ext cx="3924000" cy="4525963"/>
          </a:xfrm>
        </p:spPr>
        <p:txBody>
          <a:bodyPr/>
          <a:lstStyle/>
          <a:p>
            <a:r>
              <a:rPr lang="en-GB" dirty="0"/>
              <a:t>Modern continuum &amp; lattice methods for analysing gauge sector enable </a:t>
            </a:r>
          </a:p>
          <a:p>
            <a:pPr marL="0" indent="0">
              <a:buNone/>
            </a:pPr>
            <a:r>
              <a:rPr lang="en-GB" dirty="0"/>
              <a:t>       “Gell-Mann – Low” </a:t>
            </a:r>
          </a:p>
          <a:p>
            <a:pPr marL="400050" lvl="1" indent="0">
              <a:buNone/>
            </a:pPr>
            <a:r>
              <a:rPr lang="en-GB" sz="2200" dirty="0"/>
              <a:t>running charge to be defined in QCD</a:t>
            </a:r>
          </a:p>
          <a:p>
            <a:r>
              <a:rPr lang="en-GB" dirty="0"/>
              <a:t>Combined continuum and lattice analysis of QCD’s gauge sector yields a parameter-free prediction</a:t>
            </a:r>
          </a:p>
          <a:p>
            <a:r>
              <a:rPr lang="en-GB" dirty="0"/>
              <a:t>N.B. Qualitative change in </a:t>
            </a:r>
            <a:r>
              <a:rPr lang="en-GB" i="1" dirty="0"/>
              <a:t>α̂</a:t>
            </a:r>
            <a:r>
              <a:rPr lang="en-GB" i="1" baseline="-25000" dirty="0"/>
              <a:t>PI</a:t>
            </a:r>
            <a:r>
              <a:rPr lang="en-GB" dirty="0"/>
              <a:t>(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dirty="0"/>
              <a:t>) at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GB" dirty="0"/>
              <a:t>≈ ½ 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GB" dirty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2800" dirty="0"/>
              <a:t>Process-</a:t>
            </a:r>
            <a:r>
              <a:rPr lang="en-GB" sz="2800" u="sng" dirty="0"/>
              <a:t>independent </a:t>
            </a:r>
            <a:br>
              <a:rPr lang="en-GB" sz="2800" u="sng" dirty="0"/>
            </a:br>
            <a:r>
              <a:rPr lang="en-GB" sz="2800" dirty="0"/>
              <a:t>effective-charge in QCD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HPC &amp; OW 2018/07/26-30   (71p)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466" y="6362700"/>
            <a:ext cx="5942013" cy="228600"/>
          </a:xfrm>
        </p:spPr>
        <p:txBody>
          <a:bodyPr/>
          <a:lstStyle/>
          <a:p>
            <a:r>
              <a:rPr lang="en-AU"/>
              <a:t>Craig Roberts. Hadrons. What Lurks Within.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19</a:t>
            </a:fld>
            <a:endParaRPr lang="en-US"/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 flipV="1">
            <a:off x="3200400" y="1981200"/>
            <a:ext cx="1914680" cy="2895600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0"/>
            <a:ext cx="471340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Process independent strong running coupling</a:t>
            </a:r>
          </a:p>
          <a:p>
            <a:r>
              <a:rPr lang="en-GB" sz="1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Binosi</a:t>
            </a:r>
            <a:r>
              <a:rPr lang="en-GB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GB" sz="1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Mezrag</a:t>
            </a:r>
            <a:r>
              <a:rPr lang="en-GB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GB" sz="1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Papavassiliou</a:t>
            </a:r>
            <a:r>
              <a:rPr lang="en-GB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Roberts, Rodriguez-Quintero</a:t>
            </a:r>
          </a:p>
          <a:p>
            <a:r>
              <a:rPr lang="en-GB" sz="1400" dirty="0">
                <a:hlinkClick r:id="rId3"/>
              </a:rPr>
              <a:t>arXiv:1612.04835 [</a:t>
            </a:r>
            <a:r>
              <a:rPr lang="en-GB" sz="1400" dirty="0" err="1">
                <a:hlinkClick r:id="rId3"/>
              </a:rPr>
              <a:t>nucl-th</a:t>
            </a:r>
            <a:r>
              <a:rPr lang="en-GB" sz="1400" dirty="0">
                <a:hlinkClick r:id="rId3"/>
              </a:rPr>
              <a:t>]</a:t>
            </a:r>
            <a:r>
              <a:rPr lang="en-GB" sz="1400" dirty="0"/>
              <a:t>, </a:t>
            </a:r>
            <a:r>
              <a:rPr lang="en-GB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Phys. Rev. D 96 (2017) 054026/1-7</a:t>
            </a:r>
            <a:endParaRPr lang="en-GB" sz="1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flipH="1">
            <a:off x="6513898" y="1600200"/>
            <a:ext cx="10687" cy="353772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Freeform 9"/>
          <p:cNvSpPr/>
          <p:nvPr/>
        </p:nvSpPr>
        <p:spPr bwMode="auto">
          <a:xfrm rot="20590717">
            <a:off x="2360140" y="4875910"/>
            <a:ext cx="4323678" cy="790051"/>
          </a:xfrm>
          <a:custGeom>
            <a:avLst/>
            <a:gdLst>
              <a:gd name="connsiteX0" fmla="*/ 0 w 4376691"/>
              <a:gd name="connsiteY0" fmla="*/ 266330 h 838808"/>
              <a:gd name="connsiteX1" fmla="*/ 2831976 w 4376691"/>
              <a:gd name="connsiteY1" fmla="*/ 834501 h 838808"/>
              <a:gd name="connsiteX2" fmla="*/ 4376691 w 4376691"/>
              <a:gd name="connsiteY2" fmla="*/ 0 h 838808"/>
              <a:gd name="connsiteX3" fmla="*/ 4376691 w 4376691"/>
              <a:gd name="connsiteY3" fmla="*/ 0 h 838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76691" h="838808">
                <a:moveTo>
                  <a:pt x="0" y="266330"/>
                </a:moveTo>
                <a:cubicBezTo>
                  <a:pt x="1051264" y="572609"/>
                  <a:pt x="2102528" y="878889"/>
                  <a:pt x="2831976" y="834501"/>
                </a:cubicBezTo>
                <a:cubicBezTo>
                  <a:pt x="3561424" y="790113"/>
                  <a:pt x="4376691" y="0"/>
                  <a:pt x="4376691" y="0"/>
                </a:cubicBezTo>
                <a:lnTo>
                  <a:pt x="4376691" y="0"/>
                </a:lnTo>
              </a:path>
            </a:pathLst>
          </a:custGeom>
          <a:noFill/>
          <a:ln w="28575" cap="flat" cmpd="sng" algn="ctr">
            <a:solidFill>
              <a:srgbClr val="008000"/>
            </a:solidFill>
            <a:prstDash val="dashDot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8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5105400" cy="5638800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1600" i="1" dirty="0" err="1">
                <a:solidFill>
                  <a:srgbClr val="7030A0"/>
                </a:solidFill>
              </a:rPr>
              <a:t>Ya</a:t>
            </a:r>
            <a:r>
              <a:rPr lang="en-US" sz="1600" i="1" dirty="0">
                <a:solidFill>
                  <a:srgbClr val="7030A0"/>
                </a:solidFill>
              </a:rPr>
              <a:t> LU (Nanjing U.)</a:t>
            </a:r>
          </a:p>
          <a:p>
            <a:pPr>
              <a:buFont typeface="+mj-lt"/>
              <a:buAutoNum type="arabicPeriod"/>
            </a:pPr>
            <a:r>
              <a:rPr lang="en-US" sz="1600" i="1" dirty="0">
                <a:solidFill>
                  <a:srgbClr val="7030A0"/>
                </a:solidFill>
              </a:rPr>
              <a:t>Zhao-Qian YAO (Nanjing U.)</a:t>
            </a:r>
          </a:p>
          <a:p>
            <a:pPr>
              <a:buFont typeface="+mj-lt"/>
              <a:buAutoNum type="arabicPeriod"/>
            </a:pPr>
            <a:r>
              <a:rPr lang="en-US" sz="1600" i="1" dirty="0">
                <a:solidFill>
                  <a:srgbClr val="7030A0"/>
                </a:solidFill>
              </a:rPr>
              <a:t>Yin-Zhen XU (Nanjing U.)</a:t>
            </a:r>
          </a:p>
          <a:p>
            <a:pPr>
              <a:buFont typeface="+mj-lt"/>
              <a:buAutoNum type="arabicPeriod"/>
            </a:pPr>
            <a:r>
              <a:rPr lang="en-US" sz="1600" i="1" dirty="0">
                <a:solidFill>
                  <a:srgbClr val="0000FF"/>
                </a:solidFill>
              </a:rPr>
              <a:t>Chen </a:t>
            </a:r>
            <a:r>
              <a:rPr lang="en-US" sz="1600" i="1" dirty="0" err="1">
                <a:solidFill>
                  <a:srgbClr val="0000FF"/>
                </a:solidFill>
              </a:rPr>
              <a:t>CHEN</a:t>
            </a:r>
            <a:r>
              <a:rPr lang="en-US" sz="1600" i="1" dirty="0">
                <a:solidFill>
                  <a:srgbClr val="0000FF"/>
                </a:solidFill>
              </a:rPr>
              <a:t> (UNESP - São Paulo, USTC &amp; IIT);</a:t>
            </a:r>
          </a:p>
          <a:p>
            <a:pPr>
              <a:buFont typeface="+mj-lt"/>
              <a:buAutoNum type="arabicPeriod"/>
            </a:pPr>
            <a:r>
              <a:rPr lang="en-US" sz="1600" i="1" dirty="0" err="1">
                <a:solidFill>
                  <a:srgbClr val="0000FF"/>
                </a:solidFill>
              </a:rPr>
              <a:t>Muyang</a:t>
            </a:r>
            <a:r>
              <a:rPr lang="en-US" sz="1600" i="1" dirty="0">
                <a:solidFill>
                  <a:srgbClr val="0000FF"/>
                </a:solidFill>
              </a:rPr>
              <a:t> CHEN (NKU, PKU)</a:t>
            </a:r>
          </a:p>
          <a:p>
            <a:pPr>
              <a:buFont typeface="+mj-lt"/>
              <a:buAutoNum type="arabicPeriod"/>
            </a:pPr>
            <a:r>
              <a:rPr lang="en-US" sz="1600" i="1" dirty="0">
                <a:solidFill>
                  <a:srgbClr val="0000FF"/>
                </a:solidFill>
              </a:rPr>
              <a:t>Zhu-Fang CUI (Nanjing U.) ;</a:t>
            </a:r>
          </a:p>
          <a:p>
            <a:pPr>
              <a:buFont typeface="+mj-lt"/>
              <a:buAutoNum type="arabicPeriod"/>
            </a:pPr>
            <a:r>
              <a:rPr lang="en-US" sz="1600" i="1" dirty="0">
                <a:solidFill>
                  <a:srgbClr val="0000FF"/>
                </a:solidFill>
              </a:rPr>
              <a:t>J. Javier COBOS-MARTINEZ (U </a:t>
            </a:r>
            <a:r>
              <a:rPr lang="en-US" sz="1600" i="1" dirty="0" err="1">
                <a:solidFill>
                  <a:srgbClr val="0000FF"/>
                </a:solidFill>
              </a:rPr>
              <a:t>Michoácan</a:t>
            </a:r>
            <a:r>
              <a:rPr lang="en-US" sz="1600" i="1" dirty="0">
                <a:solidFill>
                  <a:srgbClr val="0000FF"/>
                </a:solidFill>
              </a:rPr>
              <a:t>);</a:t>
            </a:r>
          </a:p>
          <a:p>
            <a:pPr>
              <a:buFont typeface="+mj-lt"/>
              <a:buAutoNum type="arabicPeriod"/>
            </a:pPr>
            <a:r>
              <a:rPr lang="en-US" sz="1600" i="1" dirty="0" err="1">
                <a:solidFill>
                  <a:srgbClr val="0000FF"/>
                </a:solidFill>
              </a:rPr>
              <a:t>Minghui</a:t>
            </a:r>
            <a:r>
              <a:rPr lang="en-US" sz="1600" i="1" dirty="0">
                <a:solidFill>
                  <a:srgbClr val="0000FF"/>
                </a:solidFill>
              </a:rPr>
              <a:t> DING (ANL, Nankai U.) ;</a:t>
            </a:r>
          </a:p>
          <a:p>
            <a:pPr>
              <a:buFont typeface="+mj-lt"/>
              <a:buAutoNum type="arabicPeriod"/>
            </a:pPr>
            <a:r>
              <a:rPr lang="en-US" sz="1600" i="1" dirty="0">
                <a:solidFill>
                  <a:srgbClr val="0000FF"/>
                </a:solidFill>
              </a:rPr>
              <a:t>Fei GAO (Valencia, Peking U.) ;</a:t>
            </a:r>
          </a:p>
          <a:p>
            <a:pPr>
              <a:buFont typeface="+mj-lt"/>
              <a:buAutoNum type="arabicPeriod"/>
            </a:pPr>
            <a:r>
              <a:rPr lang="en-US" sz="1600" i="1" dirty="0">
                <a:solidFill>
                  <a:srgbClr val="0000FF"/>
                </a:solidFill>
              </a:rPr>
              <a:t>L. Xiomara GUTIÉRREZ-GUERRERO (MCTP)</a:t>
            </a:r>
          </a:p>
          <a:p>
            <a:pPr>
              <a:buFont typeface="+mj-lt"/>
              <a:buAutoNum type="arabicPeriod"/>
            </a:pPr>
            <a:r>
              <a:rPr lang="en-US" sz="1600" i="1" dirty="0">
                <a:solidFill>
                  <a:srgbClr val="0000FF"/>
                </a:solidFill>
              </a:rPr>
              <a:t>Bo-Lin LI (Nanjing U.)</a:t>
            </a:r>
          </a:p>
          <a:p>
            <a:pPr>
              <a:buFont typeface="+mj-lt"/>
              <a:buAutoNum type="arabicPeriod"/>
            </a:pPr>
            <a:r>
              <a:rPr lang="en-US" sz="1600" i="1" dirty="0">
                <a:solidFill>
                  <a:srgbClr val="0000FF"/>
                </a:solidFill>
              </a:rPr>
              <a:t>Cédric MEZRAG (INFN-Roma) ;</a:t>
            </a:r>
          </a:p>
          <a:p>
            <a:pPr>
              <a:buFont typeface="+mj-lt"/>
              <a:buAutoNum type="arabicPeriod"/>
            </a:pPr>
            <a:r>
              <a:rPr lang="en-US" sz="1600" i="1" dirty="0">
                <a:solidFill>
                  <a:srgbClr val="0000FF"/>
                </a:solidFill>
              </a:rPr>
              <a:t>Khépani RAYA (U. Huelva, U </a:t>
            </a:r>
            <a:r>
              <a:rPr lang="en-US" sz="1600" i="1" dirty="0" err="1">
                <a:solidFill>
                  <a:srgbClr val="0000FF"/>
                </a:solidFill>
              </a:rPr>
              <a:t>Michoácan</a:t>
            </a:r>
            <a:r>
              <a:rPr lang="en-US" sz="1600" i="1" dirty="0">
                <a:solidFill>
                  <a:srgbClr val="0000FF"/>
                </a:solidFill>
              </a:rPr>
              <a:t>);</a:t>
            </a:r>
          </a:p>
          <a:p>
            <a:pPr>
              <a:buFont typeface="+mj-lt"/>
              <a:buAutoNum type="arabicPeriod"/>
            </a:pPr>
            <a:r>
              <a:rPr lang="en-US" sz="1600" i="1" dirty="0">
                <a:solidFill>
                  <a:srgbClr val="0000FF"/>
                </a:solidFill>
              </a:rPr>
              <a:t>Eduardo ROJAS (Antioquia U.)</a:t>
            </a:r>
          </a:p>
          <a:p>
            <a:pPr>
              <a:buFont typeface="+mj-lt"/>
              <a:buAutoNum type="arabicPeriod"/>
            </a:pPr>
            <a:r>
              <a:rPr lang="en-US" sz="1600" i="1" dirty="0">
                <a:solidFill>
                  <a:srgbClr val="0000FF"/>
                </a:solidFill>
              </a:rPr>
              <a:t>Jorge SEGOVIA (IFAE&amp;BIST, Barcelona);</a:t>
            </a:r>
          </a:p>
          <a:p>
            <a:pPr>
              <a:buFont typeface="+mj-lt"/>
              <a:buAutoNum type="arabicPeriod"/>
            </a:pPr>
            <a:r>
              <a:rPr lang="en-US" sz="1600" i="1" dirty="0">
                <a:solidFill>
                  <a:srgbClr val="0000FF"/>
                </a:solidFill>
              </a:rPr>
              <a:t>Chao SHI (ANL, Nanjing U.)</a:t>
            </a:r>
          </a:p>
          <a:p>
            <a:pPr>
              <a:buFont typeface="+mj-lt"/>
              <a:buAutoNum type="arabicPeriod"/>
            </a:pPr>
            <a:r>
              <a:rPr lang="en-US" sz="1600" i="1" dirty="0">
                <a:solidFill>
                  <a:srgbClr val="0000FF"/>
                </a:solidFill>
              </a:rPr>
              <a:t>Shu-Sheng XU (Nanjing U.)</a:t>
            </a:r>
          </a:p>
          <a:p>
            <a:pPr>
              <a:buFont typeface="+mj-lt"/>
              <a:buAutoNum type="arabicPeriod" startAt="18"/>
              <a:defRPr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Adnan Bashir (U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Michoácan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);</a:t>
            </a:r>
          </a:p>
          <a:p>
            <a:pPr>
              <a:buFont typeface="+mj-lt"/>
              <a:buAutoNum type="arabicPeriod"/>
            </a:pPr>
            <a:endParaRPr lang="en-US" sz="1700" i="1" dirty="0">
              <a:solidFill>
                <a:srgbClr val="0000FF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800600" y="533400"/>
            <a:ext cx="434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defRPr/>
            </a:pPr>
            <a:endParaRPr lang="en-US" sz="1600" kern="0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19"/>
              <a:defRPr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Daniele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Binosi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 (ECT*)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19"/>
              <a:defRPr/>
            </a:pP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Stan Brodsky (SLAC);</a:t>
            </a:r>
          </a:p>
          <a:p>
            <a:pPr marL="342891" indent="-342891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19"/>
              <a:defRPr/>
            </a:pP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Volker </a:t>
            </a:r>
            <a:r>
              <a:rPr lang="en-US" sz="1600" kern="0" dirty="0" err="1">
                <a:solidFill>
                  <a:schemeClr val="accent6">
                    <a:lumMod val="75000"/>
                  </a:schemeClr>
                </a:solidFill>
              </a:rPr>
              <a:t>Burkert</a:t>
            </a: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en-US" sz="1600" kern="0" dirty="0" err="1">
                <a:solidFill>
                  <a:schemeClr val="accent6">
                    <a:lumMod val="75000"/>
                  </a:schemeClr>
                </a:solidFill>
              </a:rPr>
              <a:t>Jlab</a:t>
            </a: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 marL="342891" indent="-342891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19"/>
              <a:defRPr/>
            </a:pP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Lei Chang (Nankai U. )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 ;</a:t>
            </a:r>
            <a:endParaRPr lang="en-US" sz="1600" kern="0" dirty="0">
              <a:solidFill>
                <a:schemeClr val="accent6">
                  <a:lumMod val="75000"/>
                </a:schemeClr>
              </a:solidFill>
            </a:endParaRPr>
          </a:p>
          <a:p>
            <a:pPr marL="342891" indent="-342891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19"/>
              <a:defRPr/>
            </a:pP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Xiao-Yun Chen (</a:t>
            </a:r>
            <a:r>
              <a:rPr lang="en-US" sz="1600" kern="0" dirty="0" err="1">
                <a:solidFill>
                  <a:schemeClr val="accent6">
                    <a:lumMod val="75000"/>
                  </a:schemeClr>
                </a:solidFill>
              </a:rPr>
              <a:t>Jinling</a:t>
            </a: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 Inst. Tech., Nanjing)</a:t>
            </a:r>
          </a:p>
          <a:p>
            <a:pPr marL="342891" indent="-342891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19"/>
              <a:defRPr/>
            </a:pP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Bruno El-</a:t>
            </a:r>
            <a:r>
              <a:rPr lang="en-US" sz="1600" kern="0" dirty="0" err="1">
                <a:solidFill>
                  <a:schemeClr val="accent6">
                    <a:lumMod val="75000"/>
                  </a:schemeClr>
                </a:solidFill>
              </a:rPr>
              <a:t>Bennich</a:t>
            </a: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(São Paulo);</a:t>
            </a:r>
            <a:endParaRPr lang="en-US" sz="1600" kern="0" dirty="0">
              <a:solidFill>
                <a:schemeClr val="accent6">
                  <a:lumMod val="75000"/>
                </a:schemeClr>
              </a:solidFill>
            </a:endParaRPr>
          </a:p>
          <a:p>
            <a:pPr marL="342891" indent="-342891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19"/>
              <a:defRPr/>
            </a:pP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Tanja Horn (Catholic U. America)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6"/>
              <a:defRPr/>
            </a:pP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Yu-Xin Liu (PKU);</a:t>
            </a:r>
          </a:p>
          <a:p>
            <a:pPr marL="342891" indent="-342891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6"/>
              <a:defRPr/>
            </a:pPr>
            <a:r>
              <a:rPr lang="en-US" sz="1600" kern="0" dirty="0" err="1">
                <a:solidFill>
                  <a:schemeClr val="accent6">
                    <a:lumMod val="75000"/>
                  </a:schemeClr>
                </a:solidFill>
              </a:rPr>
              <a:t>Joannis</a:t>
            </a: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kern="0" dirty="0" err="1">
                <a:solidFill>
                  <a:schemeClr val="accent6">
                    <a:lumMod val="75000"/>
                  </a:schemeClr>
                </a:solidFill>
              </a:rPr>
              <a:t>Papavassiliou</a:t>
            </a: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en-US" sz="1600" kern="0" dirty="0" err="1">
                <a:solidFill>
                  <a:schemeClr val="accent6">
                    <a:lumMod val="75000"/>
                  </a:schemeClr>
                </a:solidFill>
              </a:rPr>
              <a:t>U.Valencia</a:t>
            </a: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 marL="342891" indent="-342891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6"/>
              <a:defRPr/>
            </a:pPr>
            <a:r>
              <a:rPr lang="pt-BR" sz="1600" kern="0" dirty="0">
                <a:solidFill>
                  <a:schemeClr val="accent6">
                    <a:lumMod val="75000"/>
                  </a:schemeClr>
                </a:solidFill>
              </a:rPr>
              <a:t>M. Ali Paracha (NUST, Islamabad)</a:t>
            </a:r>
          </a:p>
          <a:p>
            <a:pPr marL="342891" indent="-342891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6"/>
              <a:defRPr/>
            </a:pP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Jia-</a:t>
            </a:r>
            <a:r>
              <a:rPr lang="en-US" sz="1600" kern="0" dirty="0" err="1">
                <a:solidFill>
                  <a:schemeClr val="accent6">
                    <a:lumMod val="75000"/>
                  </a:schemeClr>
                </a:solidFill>
              </a:rPr>
              <a:t>Lun</a:t>
            </a: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 Ping (Nanjing Normal U.)</a:t>
            </a:r>
          </a:p>
          <a:p>
            <a:pPr marL="342891" indent="-342891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6"/>
              <a:defRPr/>
            </a:pP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Si-</a:t>
            </a:r>
            <a:r>
              <a:rPr lang="en-US" sz="1600" kern="0" dirty="0" err="1">
                <a:solidFill>
                  <a:schemeClr val="accent6">
                    <a:lumMod val="75000"/>
                  </a:schemeClr>
                </a:solidFill>
              </a:rPr>
              <a:t>xue</a:t>
            </a: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 QIN (Chongqing U.);</a:t>
            </a:r>
          </a:p>
          <a:p>
            <a:pPr marL="342891" indent="-342891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6"/>
              <a:defRPr/>
            </a:pP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Jose Rodriguez Quintero (U. Huelva) ;</a:t>
            </a:r>
          </a:p>
          <a:p>
            <a:pPr marL="342891" indent="-342891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6"/>
              <a:defRPr/>
            </a:pP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Sebastian Schmidt (IAS-FZJ &amp; JARA);</a:t>
            </a:r>
          </a:p>
          <a:p>
            <a:pPr marL="342891" indent="-342891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6"/>
              <a:defRPr/>
            </a:pP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Peter Tandy (KSU);</a:t>
            </a:r>
          </a:p>
          <a:p>
            <a:pPr marL="342891" indent="-342891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6"/>
              <a:defRPr/>
            </a:pPr>
            <a:r>
              <a:rPr lang="en-US" sz="1600" kern="0" dirty="0" err="1">
                <a:solidFill>
                  <a:schemeClr val="accent6">
                    <a:lumMod val="75000"/>
                  </a:schemeClr>
                </a:solidFill>
              </a:rPr>
              <a:t>Shaolong</a:t>
            </a: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 Wan (USTC) ;</a:t>
            </a:r>
          </a:p>
          <a:p>
            <a:pPr marL="342891" indent="-342891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6"/>
              <a:defRPr/>
            </a:pP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Qing-Wu Wang (SICHUAN U)</a:t>
            </a:r>
          </a:p>
          <a:p>
            <a:pPr marL="342891" indent="-342891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6"/>
              <a:defRPr/>
            </a:pP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Pei-Lin Yin (NJUPT)</a:t>
            </a:r>
          </a:p>
          <a:p>
            <a:pPr marL="342891" indent="-342891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6"/>
              <a:defRPr/>
            </a:pP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Hong-Shi </a:t>
            </a:r>
            <a:r>
              <a:rPr lang="en-US" sz="1600" kern="0" dirty="0" err="1">
                <a:solidFill>
                  <a:schemeClr val="accent6">
                    <a:lumMod val="75000"/>
                  </a:schemeClr>
                </a:solidFill>
              </a:rPr>
              <a:t>Zong</a:t>
            </a: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 (Nanjing U)</a:t>
            </a:r>
          </a:p>
          <a:p>
            <a:pPr marL="342891" indent="-342891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Ø"/>
              <a:defRPr/>
            </a:pPr>
            <a:endParaRPr lang="en-US" i="1" kern="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sz="32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Collaborators: 2015-Present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81800" y="6553200"/>
            <a:ext cx="4173467" cy="339725"/>
          </a:xfrm>
        </p:spPr>
        <p:txBody>
          <a:bodyPr/>
          <a:lstStyle/>
          <a:p>
            <a:r>
              <a:rPr lang="en-US"/>
              <a:t>HPC &amp; OW 2018/07/26-30   (71p)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Hadrons. What Lurks Within.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400800" y="15240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7030A0"/>
                </a:solidFill>
              </a:rPr>
              <a:t>Students,</a:t>
            </a:r>
            <a:r>
              <a:rPr lang="en-US" sz="2000" i="1" dirty="0">
                <a:solidFill>
                  <a:srgbClr val="0033CC"/>
                </a:solidFill>
              </a:rPr>
              <a:t> </a:t>
            </a:r>
            <a:r>
              <a:rPr lang="en-US" sz="2000" i="1" dirty="0">
                <a:solidFill>
                  <a:srgbClr val="0000FF"/>
                </a:solidFill>
              </a:rPr>
              <a:t>Postdocs,</a:t>
            </a:r>
            <a:r>
              <a:rPr lang="en-US" sz="2000" i="1" dirty="0">
                <a:solidFill>
                  <a:srgbClr val="008000"/>
                </a:solidFill>
              </a:rPr>
              <a:t> </a:t>
            </a: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</a:rPr>
              <a:t>Profs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104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/>
              <a:t>QCD Effective Charge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4800600" cy="4114800"/>
          </a:xfrm>
        </p:spPr>
        <p:txBody>
          <a:bodyPr/>
          <a:lstStyle/>
          <a:p>
            <a:r>
              <a:rPr lang="en-GB" dirty="0"/>
              <a:t>Near precise agreement between process-independent </a:t>
            </a:r>
          </a:p>
          <a:p>
            <a:pPr marL="0" indent="0">
              <a:buNone/>
            </a:pPr>
            <a:r>
              <a:rPr lang="en-GB" i="1" dirty="0"/>
              <a:t>	α̂</a:t>
            </a:r>
            <a:r>
              <a:rPr lang="en-GB" i="1" baseline="-25000" dirty="0"/>
              <a:t>PI</a:t>
            </a:r>
            <a:r>
              <a:rPr lang="en-GB" dirty="0"/>
              <a:t> and </a:t>
            </a:r>
            <a:r>
              <a:rPr lang="en-GB" i="1" dirty="0"/>
              <a:t>α</a:t>
            </a:r>
            <a:r>
              <a:rPr lang="en-GB" i="1" baseline="-25000" dirty="0"/>
              <a:t>g1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	&amp; </a:t>
            </a:r>
            <a:r>
              <a:rPr lang="en-GB" i="1" dirty="0"/>
              <a:t>α̂</a:t>
            </a:r>
            <a:r>
              <a:rPr lang="en-GB" i="1" baseline="-25000" dirty="0"/>
              <a:t>PI </a:t>
            </a:r>
            <a:r>
              <a:rPr lang="en-GB" dirty="0"/>
              <a:t>≈ α</a:t>
            </a:r>
            <a:r>
              <a:rPr lang="en-GB" baseline="-25000" dirty="0"/>
              <a:t>HM</a:t>
            </a:r>
            <a:endParaRPr lang="en-GB" i="1" baseline="-25000" dirty="0"/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GB" dirty="0"/>
              <a:t>Perturbative domain: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difference = (1/20) α</a:t>
            </a:r>
            <a:r>
              <a:rPr lang="en-GB" baseline="-25000" dirty="0"/>
              <a:t>M̅S̅</a:t>
            </a:r>
            <a:r>
              <a:rPr lang="en-GB" baseline="30000" dirty="0"/>
              <a:t>2</a:t>
            </a:r>
          </a:p>
          <a:p>
            <a:pPr>
              <a:spcBef>
                <a:spcPts val="1800"/>
              </a:spcBef>
            </a:pPr>
            <a:r>
              <a:rPr lang="en-GB" dirty="0"/>
              <a:t>Parameter-free prediction: </a:t>
            </a:r>
          </a:p>
          <a:p>
            <a:pPr lvl="1"/>
            <a:r>
              <a:rPr lang="en-GB" dirty="0"/>
              <a:t>Curve completely determined by results obtained for gluon &amp; ghost two-point functions using continuum and lattice-regularised QCD.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HPC &amp; OW 2018/07/26-30   (71p)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Hadrons. What Lurks Within.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952326"/>
            <a:ext cx="4572000" cy="34619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48" y="3208789"/>
            <a:ext cx="4268011" cy="63169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0"/>
            <a:ext cx="4343400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Process independent strong running coupling</a:t>
            </a:r>
          </a:p>
          <a:p>
            <a:r>
              <a:rPr lang="en-GB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Binosi</a:t>
            </a:r>
            <a:r>
              <a:rPr lang="en-GB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GB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Mezrag</a:t>
            </a:r>
            <a:r>
              <a:rPr lang="en-GB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GB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Papavassiliou</a:t>
            </a:r>
            <a:r>
              <a:rPr lang="en-GB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Roberts, Rodriguez-Quintero</a:t>
            </a:r>
          </a:p>
          <a:p>
            <a:pPr>
              <a:spcAft>
                <a:spcPts val="300"/>
              </a:spcAft>
            </a:pPr>
            <a:r>
              <a:rPr lang="en-GB" sz="1200" dirty="0">
                <a:hlinkClick r:id="rId4"/>
              </a:rPr>
              <a:t>arXiv:1612.04835 [</a:t>
            </a:r>
            <a:r>
              <a:rPr lang="en-GB" sz="1200" dirty="0" err="1">
                <a:hlinkClick r:id="rId4"/>
              </a:rPr>
              <a:t>nucl-th</a:t>
            </a:r>
            <a:r>
              <a:rPr lang="en-GB" sz="1200" dirty="0">
                <a:hlinkClick r:id="rId4"/>
              </a:rPr>
              <a:t>]</a:t>
            </a:r>
            <a:r>
              <a:rPr lang="en-GB" sz="1200" dirty="0"/>
              <a:t>, </a:t>
            </a:r>
            <a:r>
              <a:rPr lang="en-GB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Phys. Rev. D 96 (2017) 054026/1-7</a:t>
            </a:r>
            <a:endParaRPr lang="en-GB" sz="12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AU" sz="1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QCD Running Coupling, </a:t>
            </a:r>
          </a:p>
          <a:p>
            <a:r>
              <a:rPr lang="en-AU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A. </a:t>
            </a:r>
            <a:r>
              <a:rPr lang="en-AU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Deur</a:t>
            </a:r>
            <a:r>
              <a:rPr lang="en-AU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S. J. Brodsky and G. F. de </a:t>
            </a:r>
            <a:r>
              <a:rPr lang="en-AU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Teramond</a:t>
            </a:r>
            <a:r>
              <a:rPr lang="en-AU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</a:p>
          <a:p>
            <a:r>
              <a:rPr lang="en-AU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Prog</a:t>
            </a:r>
            <a:r>
              <a:rPr lang="en-AU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Part. </a:t>
            </a:r>
            <a:r>
              <a:rPr lang="en-AU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Nucl</a:t>
            </a:r>
            <a:r>
              <a:rPr lang="en-AU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Phys. </a:t>
            </a:r>
            <a:r>
              <a:rPr lang="en-AU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90</a:t>
            </a:r>
            <a:r>
              <a:rPr lang="en-AU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(2016) 1-74 </a:t>
            </a:r>
            <a:endParaRPr lang="en-GB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4380965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8000"/>
                </a:solidFill>
              </a:rPr>
              <a:t>Data = process dependent effective charge [Grunberg:1982fw]: </a:t>
            </a:r>
          </a:p>
          <a:p>
            <a:r>
              <a:rPr lang="en-GB" dirty="0">
                <a:solidFill>
                  <a:srgbClr val="008000"/>
                </a:solidFill>
              </a:rPr>
              <a:t>         α</a:t>
            </a:r>
            <a:r>
              <a:rPr lang="en-GB" baseline="-25000" dirty="0">
                <a:solidFill>
                  <a:srgbClr val="008000"/>
                </a:solidFill>
              </a:rPr>
              <a:t>g1</a:t>
            </a:r>
            <a:r>
              <a:rPr lang="en-GB" dirty="0">
                <a:solidFill>
                  <a:srgbClr val="008000"/>
                </a:solidFill>
              </a:rPr>
              <a:t>, defined via </a:t>
            </a:r>
            <a:r>
              <a:rPr lang="en-GB" dirty="0" err="1">
                <a:solidFill>
                  <a:srgbClr val="008000"/>
                </a:solidFill>
              </a:rPr>
              <a:t>Bjorken</a:t>
            </a:r>
            <a:r>
              <a:rPr lang="en-GB" dirty="0">
                <a:solidFill>
                  <a:srgbClr val="008000"/>
                </a:solidFill>
              </a:rPr>
              <a:t> Sum Rule</a:t>
            </a:r>
          </a:p>
        </p:txBody>
      </p:sp>
    </p:spTree>
    <p:extLst>
      <p:ext uri="{BB962C8B-B14F-4D97-AF65-F5344CB8AC3E}">
        <p14:creationId xmlns:p14="http://schemas.microsoft.com/office/powerpoint/2010/main" val="131692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QCD Effective Charge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00968"/>
            <a:ext cx="8686800" cy="5380832"/>
          </a:xfrm>
        </p:spPr>
        <p:txBody>
          <a:bodyPr/>
          <a:lstStyle/>
          <a:p>
            <a:r>
              <a:rPr lang="en-GB" i="1" dirty="0"/>
              <a:t>α̂</a:t>
            </a:r>
            <a:r>
              <a:rPr lang="en-GB" i="1" baseline="-25000" dirty="0"/>
              <a:t>PI</a:t>
            </a:r>
            <a:r>
              <a:rPr lang="en-GB" dirty="0"/>
              <a:t> is a new type of effective charge</a:t>
            </a:r>
          </a:p>
          <a:p>
            <a:pPr lvl="1">
              <a:spcBef>
                <a:spcPts val="0"/>
              </a:spcBef>
            </a:pPr>
            <a:r>
              <a:rPr lang="en-GB" sz="2200" dirty="0"/>
              <a:t>direct analogue of the Gell-Mann–Low effective coupling in QED, </a:t>
            </a:r>
            <a:r>
              <a:rPr lang="en-GB" sz="2200" i="1" dirty="0"/>
              <a:t>i.e</a:t>
            </a:r>
            <a:r>
              <a:rPr lang="en-GB" sz="2200" dirty="0"/>
              <a:t>. completely determined by the gauge-boson two-point function.</a:t>
            </a:r>
            <a:endParaRPr lang="en-GB" dirty="0"/>
          </a:p>
          <a:p>
            <a:r>
              <a:rPr lang="en-GB" i="1" dirty="0"/>
              <a:t>α̂</a:t>
            </a:r>
            <a:r>
              <a:rPr lang="en-GB" i="1" baseline="-25000" dirty="0"/>
              <a:t>PI  </a:t>
            </a:r>
            <a:r>
              <a:rPr lang="en-GB" dirty="0"/>
              <a:t>is </a:t>
            </a:r>
          </a:p>
          <a:p>
            <a:pPr lvl="1">
              <a:spcBef>
                <a:spcPts val="0"/>
              </a:spcBef>
            </a:pPr>
            <a:r>
              <a:rPr lang="en-GB" dirty="0"/>
              <a:t>process-independent</a:t>
            </a:r>
          </a:p>
          <a:p>
            <a:pPr lvl="1">
              <a:spcBef>
                <a:spcPts val="0"/>
              </a:spcBef>
            </a:pPr>
            <a:r>
              <a:rPr lang="en-GB" dirty="0"/>
              <a:t>appears in every one of QCD’s dynamical equations of motion</a:t>
            </a:r>
          </a:p>
          <a:p>
            <a:pPr lvl="1">
              <a:spcBef>
                <a:spcPts val="0"/>
              </a:spcBef>
            </a:pPr>
            <a:r>
              <a:rPr lang="en-GB" dirty="0"/>
              <a:t>known to unify a vast array of observables</a:t>
            </a:r>
          </a:p>
          <a:p>
            <a:r>
              <a:rPr lang="en-GB" i="1" dirty="0"/>
              <a:t>α̂</a:t>
            </a:r>
            <a:r>
              <a:rPr lang="en-GB" i="1" baseline="-25000" dirty="0"/>
              <a:t>PI </a:t>
            </a:r>
            <a:r>
              <a:rPr lang="en-GB" dirty="0"/>
              <a:t>possesses an infrared-stable fixed-point</a:t>
            </a:r>
          </a:p>
          <a:p>
            <a:pPr lvl="1">
              <a:spcBef>
                <a:spcPts val="0"/>
              </a:spcBef>
            </a:pPr>
            <a:r>
              <a:rPr lang="en-GB" dirty="0" err="1"/>
              <a:t>Nonperturbative</a:t>
            </a:r>
            <a:r>
              <a:rPr lang="en-GB" dirty="0"/>
              <a:t> analysis demonstrating absence of a Landau pole in QCD</a:t>
            </a:r>
          </a:p>
          <a:p>
            <a:r>
              <a:rPr lang="en-GB" dirty="0">
                <a:solidFill>
                  <a:srgbClr val="006600"/>
                </a:solidFill>
              </a:rPr>
              <a:t>QCD is IR finite, owing to dynamical generation of gluon mass-scale, which also serves to eliminate the Gribov ambiguity </a:t>
            </a:r>
          </a:p>
          <a:p>
            <a:r>
              <a:rPr lang="en-GB" dirty="0">
                <a:solidFill>
                  <a:srgbClr val="006600"/>
                </a:solidFill>
              </a:rPr>
              <a:t>Asymptotic freedom ⇒ QCD is well-defined at UV momenta</a:t>
            </a:r>
          </a:p>
          <a:p>
            <a:r>
              <a:rPr lang="en-GB" b="1" i="1" dirty="0">
                <a:solidFill>
                  <a:srgbClr val="FF0000"/>
                </a:solidFill>
              </a:rPr>
              <a:t>QCD is therefore unique amongst known 4D quantum field theories </a:t>
            </a:r>
          </a:p>
          <a:p>
            <a:pPr lvl="1"/>
            <a:r>
              <a:rPr lang="en-GB" b="1" i="1" dirty="0">
                <a:solidFill>
                  <a:srgbClr val="FF0000"/>
                </a:solidFill>
              </a:rPr>
              <a:t>Potentially, defined &amp; internally consistent at all momenta</a:t>
            </a:r>
          </a:p>
          <a:p>
            <a:endParaRPr lang="en-GB" dirty="0">
              <a:solidFill>
                <a:srgbClr val="008000"/>
              </a:solidFill>
            </a:endParaRPr>
          </a:p>
          <a:p>
            <a:endParaRPr lang="en-GB" dirty="0">
              <a:solidFill>
                <a:srgbClr val="008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Hadrons. What Lurks Within.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349207" y="6485731"/>
            <a:ext cx="2743200" cy="381000"/>
          </a:xfrm>
        </p:spPr>
        <p:txBody>
          <a:bodyPr/>
          <a:lstStyle/>
          <a:p>
            <a:r>
              <a:rPr lang="en-US"/>
              <a:t>HPC &amp; OW 2018/07/26-30   (71p)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369" y="144011"/>
            <a:ext cx="2237632" cy="168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34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QCD Effective Charge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00968"/>
            <a:ext cx="8686800" cy="5380832"/>
          </a:xfrm>
        </p:spPr>
        <p:txBody>
          <a:bodyPr/>
          <a:lstStyle/>
          <a:p>
            <a:r>
              <a:rPr lang="en-GB" i="1" dirty="0"/>
              <a:t>α̂</a:t>
            </a:r>
            <a:r>
              <a:rPr lang="en-GB" i="1" baseline="-25000" dirty="0"/>
              <a:t>PI</a:t>
            </a:r>
            <a:r>
              <a:rPr lang="en-GB" dirty="0"/>
              <a:t> is a new type of effective charge</a:t>
            </a:r>
          </a:p>
          <a:p>
            <a:pPr lvl="1">
              <a:spcBef>
                <a:spcPts val="0"/>
              </a:spcBef>
            </a:pPr>
            <a:r>
              <a:rPr lang="en-GB" sz="2200" dirty="0"/>
              <a:t>direct analogue of the Gell-Mann–Low effective coupling in QED, </a:t>
            </a:r>
            <a:r>
              <a:rPr lang="en-GB" sz="2200" i="1" dirty="0"/>
              <a:t>i.e</a:t>
            </a:r>
            <a:r>
              <a:rPr lang="en-GB" sz="2200" dirty="0"/>
              <a:t>. completely determined by the gauge-boson two-point function.</a:t>
            </a:r>
            <a:endParaRPr lang="en-GB" dirty="0"/>
          </a:p>
          <a:p>
            <a:r>
              <a:rPr lang="en-GB" i="1" dirty="0"/>
              <a:t>α̂</a:t>
            </a:r>
            <a:r>
              <a:rPr lang="en-GB" i="1" baseline="-25000" dirty="0"/>
              <a:t>PI  </a:t>
            </a:r>
            <a:r>
              <a:rPr lang="en-GB" dirty="0"/>
              <a:t>is </a:t>
            </a:r>
          </a:p>
          <a:p>
            <a:pPr lvl="1">
              <a:spcBef>
                <a:spcPts val="0"/>
              </a:spcBef>
            </a:pPr>
            <a:r>
              <a:rPr lang="en-GB" dirty="0"/>
              <a:t>process-independent</a:t>
            </a:r>
          </a:p>
          <a:p>
            <a:pPr lvl="1">
              <a:spcBef>
                <a:spcPts val="0"/>
              </a:spcBef>
            </a:pPr>
            <a:r>
              <a:rPr lang="en-GB" dirty="0"/>
              <a:t>appears in every one of QCD’s dynamical equations of motion</a:t>
            </a:r>
          </a:p>
          <a:p>
            <a:pPr lvl="1">
              <a:spcBef>
                <a:spcPts val="0"/>
              </a:spcBef>
            </a:pPr>
            <a:r>
              <a:rPr lang="en-GB" dirty="0"/>
              <a:t>known to unify a vast array of observables</a:t>
            </a:r>
          </a:p>
          <a:p>
            <a:r>
              <a:rPr lang="en-GB" i="1" dirty="0"/>
              <a:t>α̂</a:t>
            </a:r>
            <a:r>
              <a:rPr lang="en-GB" i="1" baseline="-25000" dirty="0"/>
              <a:t>PI </a:t>
            </a:r>
            <a:r>
              <a:rPr lang="en-GB" dirty="0"/>
              <a:t>possesses an infrared-stable fixed-point</a:t>
            </a:r>
          </a:p>
          <a:p>
            <a:pPr lvl="1">
              <a:spcBef>
                <a:spcPts val="0"/>
              </a:spcBef>
            </a:pPr>
            <a:r>
              <a:rPr lang="en-GB" dirty="0" err="1"/>
              <a:t>Nonperturbative</a:t>
            </a:r>
            <a:r>
              <a:rPr lang="en-GB" dirty="0"/>
              <a:t> analysis demonstrating absence of a Landau pole in QCD</a:t>
            </a:r>
          </a:p>
          <a:p>
            <a:r>
              <a:rPr lang="en-GB" dirty="0">
                <a:solidFill>
                  <a:srgbClr val="006600"/>
                </a:solidFill>
              </a:rPr>
              <a:t>QCD is IR finite, owing to dynamical generation of gluon mass-scale, which also serves to eliminate the Gribov ambiguity </a:t>
            </a:r>
          </a:p>
          <a:p>
            <a:r>
              <a:rPr lang="en-GB" dirty="0">
                <a:solidFill>
                  <a:srgbClr val="006600"/>
                </a:solidFill>
              </a:rPr>
              <a:t>Asymptotic freedom ⇒ QCD is well-defined at UV momenta</a:t>
            </a:r>
          </a:p>
          <a:p>
            <a:r>
              <a:rPr lang="en-GB" b="1" i="1" dirty="0">
                <a:solidFill>
                  <a:srgbClr val="FF0000"/>
                </a:solidFill>
              </a:rPr>
              <a:t>QCD is therefore unique amongst known 4D quantum field theories </a:t>
            </a:r>
          </a:p>
          <a:p>
            <a:pPr lvl="1"/>
            <a:r>
              <a:rPr lang="en-GB" b="1" i="1" dirty="0">
                <a:solidFill>
                  <a:srgbClr val="FF0000"/>
                </a:solidFill>
              </a:rPr>
              <a:t>Potentially, defined &amp; internally consistent at all momenta</a:t>
            </a:r>
          </a:p>
          <a:p>
            <a:endParaRPr lang="en-GB" dirty="0">
              <a:solidFill>
                <a:srgbClr val="008000"/>
              </a:solidFill>
            </a:endParaRPr>
          </a:p>
          <a:p>
            <a:endParaRPr lang="en-GB" dirty="0">
              <a:solidFill>
                <a:srgbClr val="008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Hadrons. What Lurks Within.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349207" y="6485731"/>
            <a:ext cx="2743200" cy="381000"/>
          </a:xfrm>
        </p:spPr>
        <p:txBody>
          <a:bodyPr/>
          <a:lstStyle/>
          <a:p>
            <a:r>
              <a:rPr lang="en-US"/>
              <a:t>HPC &amp; OW 2018/07/26-30   (71p)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369" y="144011"/>
            <a:ext cx="2237632" cy="16847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6C1E3F-2B18-4559-946F-750E4CA8475D}"/>
              </a:ext>
            </a:extLst>
          </p:cNvPr>
          <p:cNvSpPr txBox="1"/>
          <p:nvPr/>
        </p:nvSpPr>
        <p:spPr>
          <a:xfrm rot="21105361">
            <a:off x="1553061" y="2371423"/>
            <a:ext cx="6359027" cy="2554545"/>
          </a:xfrm>
          <a:prstGeom prst="rect">
            <a:avLst/>
          </a:prstGeom>
          <a:solidFill>
            <a:srgbClr val="FFFF00"/>
          </a:solidFill>
          <a:ln>
            <a:solidFill>
              <a:srgbClr val="00330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en-GB" sz="4000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Conceivably, therefore, </a:t>
            </a:r>
          </a:p>
          <a:p>
            <a:r>
              <a:rPr lang="en-GB" sz="4000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QCD can serve as a basis </a:t>
            </a:r>
          </a:p>
          <a:p>
            <a:r>
              <a:rPr lang="en-GB" sz="4000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for theories that take physics </a:t>
            </a:r>
          </a:p>
          <a:p>
            <a:r>
              <a:rPr lang="en-GB" sz="4000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beyond the Standard Model</a:t>
            </a:r>
          </a:p>
        </p:txBody>
      </p:sp>
    </p:spTree>
    <p:extLst>
      <p:ext uri="{BB962C8B-B14F-4D97-AF65-F5344CB8AC3E}">
        <p14:creationId xmlns:p14="http://schemas.microsoft.com/office/powerpoint/2010/main" val="30227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llenniumPriz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34" y="304800"/>
            <a:ext cx="4230651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733925"/>
            <a:ext cx="7772400" cy="1362075"/>
          </a:xfrm>
        </p:spPr>
        <p:txBody>
          <a:bodyPr/>
          <a:lstStyle/>
          <a:p>
            <a:pPr lvl="0" algn="ctr"/>
            <a:r>
              <a:rPr lang="en-US" sz="8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Enigma of Mass</a:t>
            </a:r>
            <a:endParaRPr lang="en-US" sz="6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schemeClr val="accent1">
                    <a:lumMod val="50000"/>
                  </a:schemeClr>
                </a:solidFill>
              </a:rPr>
              <a:t>Craig Roberts. Hadrons. What Lurks Within.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85800" y="4810125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742018" y="6629400"/>
            <a:ext cx="2371160" cy="398462"/>
          </a:xfrm>
        </p:spPr>
        <p:txBody>
          <a:bodyPr/>
          <a:lstStyle/>
          <a:p>
            <a:r>
              <a:rPr lang="en-US"/>
              <a:t>HPC &amp; OW 2018/07/26-30   (71p)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167010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Tp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4419600"/>
            <a:ext cx="4902200" cy="2054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err="1"/>
              <a:t>Pion’s</a:t>
            </a:r>
            <a:r>
              <a:rPr lang="en-US" sz="3200" dirty="0"/>
              <a:t> Goldberger</a:t>
            </a:r>
            <a:br>
              <a:rPr lang="en-US" sz="3200" dirty="0"/>
            </a:br>
            <a:r>
              <a:rPr lang="en-US" sz="3200" dirty="0"/>
              <a:t>-</a:t>
            </a:r>
            <a:r>
              <a:rPr lang="en-US" sz="3200" dirty="0" err="1"/>
              <a:t>Treiman</a:t>
            </a:r>
            <a:r>
              <a:rPr lang="en-US" sz="3200" dirty="0"/>
              <a:t> relation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srgbClr val="404040"/>
                </a:solidFill>
              </a:rPr>
              <a:t>Craig Roberts. Hadrons. What Lurks Within.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1C35-9060-4508-99D4-470906349AF2}" type="slidenum">
              <a:rPr lang="en-US" smtClean="0">
                <a:solidFill>
                  <a:srgbClr val="404040"/>
                </a:solidFill>
              </a:rPr>
              <a:pPr/>
              <a:t>24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dirty="0" err="1"/>
              <a:t>Pion’s</a:t>
            </a:r>
            <a:r>
              <a:rPr lang="en-US" sz="2400" dirty="0"/>
              <a:t> Bethe-</a:t>
            </a:r>
            <a:r>
              <a:rPr lang="en-US" sz="2400" dirty="0" err="1"/>
              <a:t>Salpeter</a:t>
            </a:r>
            <a:r>
              <a:rPr lang="en-US" sz="2400" dirty="0"/>
              <a:t> amplitude</a:t>
            </a:r>
          </a:p>
          <a:p>
            <a:pPr>
              <a:buNone/>
            </a:pPr>
            <a:r>
              <a:rPr lang="en-US" sz="2400" dirty="0"/>
              <a:t>	Solution of the Bethe-</a:t>
            </a:r>
            <a:r>
              <a:rPr lang="en-US" sz="2400" dirty="0" err="1"/>
              <a:t>Salpeter</a:t>
            </a:r>
            <a:r>
              <a:rPr lang="en-US" sz="2400" dirty="0"/>
              <a:t> equation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Dressed-quark propagator</a:t>
            </a:r>
          </a:p>
          <a:p>
            <a:pPr>
              <a:buFont typeface="Wingdings" pitchFamily="2" charset="2"/>
              <a:buChar char="Ø"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Axial-vector</a:t>
            </a:r>
            <a:r>
              <a:rPr lang="en-US" sz="2400" dirty="0"/>
              <a:t> Ward-Takahashi identity entails</a:t>
            </a:r>
          </a:p>
          <a:p>
            <a:pPr>
              <a:buFont typeface="Wingdings" pitchFamily="2" charset="2"/>
              <a:buChar char="Ø"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endParaRPr lang="en-US" sz="2400" dirty="0"/>
          </a:p>
        </p:txBody>
      </p:sp>
      <p:pic>
        <p:nvPicPr>
          <p:cNvPr id="10" name="Picture 9" descr="Gammap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1828800"/>
            <a:ext cx="6324600" cy="1166294"/>
          </a:xfrm>
          <a:prstGeom prst="rect">
            <a:avLst/>
          </a:prstGeom>
        </p:spPr>
      </p:pic>
      <p:pic>
        <p:nvPicPr>
          <p:cNvPr id="11" name="Picture 10" descr="SpA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43400" y="2983960"/>
            <a:ext cx="3524250" cy="7498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7200" y="5083314"/>
            <a:ext cx="17720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rgbClr val="7030A0"/>
                </a:solidFill>
              </a:rPr>
              <a:t>Owing to DCSB</a:t>
            </a:r>
          </a:p>
          <a:p>
            <a:r>
              <a:rPr lang="en-US" sz="2000" b="1" i="1" dirty="0">
                <a:solidFill>
                  <a:srgbClr val="7030A0"/>
                </a:solidFill>
              </a:rPr>
              <a:t>&amp; Exact in</a:t>
            </a:r>
          </a:p>
          <a:p>
            <a:r>
              <a:rPr lang="en-US" sz="2000" b="1" i="1" dirty="0" err="1">
                <a:solidFill>
                  <a:srgbClr val="7030A0"/>
                </a:solidFill>
              </a:rPr>
              <a:t>Chiral</a:t>
            </a:r>
            <a:r>
              <a:rPr lang="en-US" sz="2000" b="1" i="1" dirty="0">
                <a:solidFill>
                  <a:srgbClr val="7030A0"/>
                </a:solidFill>
              </a:rPr>
              <a:t> QCD</a:t>
            </a: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6477000" y="1371600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9753600" y="457200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Oval 25"/>
          <p:cNvSpPr/>
          <p:nvPr/>
        </p:nvSpPr>
        <p:spPr bwMode="auto">
          <a:xfrm>
            <a:off x="304800" y="4953000"/>
            <a:ext cx="1981200" cy="1219200"/>
          </a:xfrm>
          <a:prstGeom prst="ellipse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7" name="Left Brace 26"/>
          <p:cNvSpPr/>
          <p:nvPr/>
        </p:nvSpPr>
        <p:spPr bwMode="auto">
          <a:xfrm>
            <a:off x="3124200" y="4572000"/>
            <a:ext cx="198119" cy="1828800"/>
          </a:xfrm>
          <a:prstGeom prst="leftBrace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2286000" y="5486400"/>
            <a:ext cx="838200" cy="1588"/>
          </a:xfrm>
          <a:prstGeom prst="straightConnector1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304800" y="4724400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404040"/>
                </a:solidFill>
              </a:rPr>
              <a:t>HPC &amp; OW 2018/07/26-30   (71p)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76600" y="4953000"/>
            <a:ext cx="59436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7030A0"/>
                </a:solidFill>
              </a:rPr>
              <a:t>Miracle</a:t>
            </a:r>
            <a:r>
              <a:rPr lang="en-US" sz="2800" b="1" dirty="0">
                <a:solidFill>
                  <a:srgbClr val="7030A0"/>
                </a:solidFill>
              </a:rPr>
              <a:t>: </a:t>
            </a:r>
            <a:r>
              <a:rPr lang="en-US" sz="2800" b="1" dirty="0">
                <a:solidFill>
                  <a:srgbClr val="800080"/>
                </a:solidFill>
              </a:rPr>
              <a:t>two body problem solved, almost completely, once solution of one body problem is known</a:t>
            </a:r>
            <a:endParaRPr lang="en-US" sz="2000" b="1" dirty="0">
              <a:solidFill>
                <a:srgbClr val="80008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0"/>
            <a:ext cx="43138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Maris, Roberts and Tandy</a:t>
            </a:r>
          </a:p>
          <a:p>
            <a:r>
              <a:rPr lang="en-US" sz="1600" i="1" dirty="0" err="1">
                <a:hlinkClick r:id="rId6"/>
              </a:rPr>
              <a:t>nucl-th</a:t>
            </a:r>
            <a:r>
              <a:rPr lang="en-US" sz="1600" i="1" dirty="0">
                <a:hlinkClick r:id="rId6"/>
              </a:rPr>
              <a:t>/9707003</a:t>
            </a:r>
            <a:r>
              <a:rPr lang="en-US" sz="1600" i="1" dirty="0"/>
              <a:t>, </a:t>
            </a:r>
            <a:r>
              <a:rPr lang="en-US" sz="1600" i="1" dirty="0" err="1"/>
              <a:t>Phys.Lett</a:t>
            </a:r>
            <a:r>
              <a:rPr lang="en-US" sz="1600" i="1" dirty="0"/>
              <a:t>. B</a:t>
            </a:r>
            <a:r>
              <a:rPr lang="en-US" sz="1600" b="1" i="1" dirty="0"/>
              <a:t>420</a:t>
            </a:r>
            <a:r>
              <a:rPr lang="en-US" sz="1600" i="1" dirty="0"/>
              <a:t> (1998) 267-273 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86600" y="4419600"/>
            <a:ext cx="838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6600FF"/>
                </a:solidFill>
              </a:rPr>
              <a:t>B(k</a:t>
            </a:r>
            <a:r>
              <a:rPr lang="en-US" sz="2400" b="1" i="1" baseline="30000" dirty="0">
                <a:solidFill>
                  <a:srgbClr val="6600FF"/>
                </a:solidFill>
              </a:rPr>
              <a:t>2</a:t>
            </a:r>
            <a:r>
              <a:rPr lang="en-US" sz="2400" b="1" i="1" dirty="0">
                <a:solidFill>
                  <a:srgbClr val="6600FF"/>
                </a:solidFill>
              </a:rPr>
              <a:t>)</a:t>
            </a:r>
          </a:p>
        </p:txBody>
      </p:sp>
      <p:sp>
        <p:nvSpPr>
          <p:cNvPr id="20" name="Freeform 19"/>
          <p:cNvSpPr/>
          <p:nvPr/>
        </p:nvSpPr>
        <p:spPr bwMode="auto">
          <a:xfrm>
            <a:off x="7718258" y="3621505"/>
            <a:ext cx="435142" cy="1179095"/>
          </a:xfrm>
          <a:custGeom>
            <a:avLst/>
            <a:gdLst>
              <a:gd name="connsiteX0" fmla="*/ 192506 w 435142"/>
              <a:gd name="connsiteY0" fmla="*/ 1179095 h 1179095"/>
              <a:gd name="connsiteX1" fmla="*/ 409074 w 435142"/>
              <a:gd name="connsiteY1" fmla="*/ 637674 h 1179095"/>
              <a:gd name="connsiteX2" fmla="*/ 36095 w 435142"/>
              <a:gd name="connsiteY2" fmla="*/ 36095 h 1179095"/>
              <a:gd name="connsiteX3" fmla="*/ 36095 w 435142"/>
              <a:gd name="connsiteY3" fmla="*/ 36095 h 1179095"/>
              <a:gd name="connsiteX4" fmla="*/ 0 w 435142"/>
              <a:gd name="connsiteY4" fmla="*/ 0 h 1179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142" h="1179095">
                <a:moveTo>
                  <a:pt x="192506" y="1179095"/>
                </a:moveTo>
                <a:cubicBezTo>
                  <a:pt x="313824" y="1003634"/>
                  <a:pt x="435142" y="828174"/>
                  <a:pt x="409074" y="637674"/>
                </a:cubicBezTo>
                <a:cubicBezTo>
                  <a:pt x="383006" y="447174"/>
                  <a:pt x="36095" y="36095"/>
                  <a:pt x="36095" y="36095"/>
                </a:cubicBezTo>
                <a:lnTo>
                  <a:pt x="36095" y="36095"/>
                </a:lnTo>
                <a:lnTo>
                  <a:pt x="0" y="0"/>
                </a:lnTo>
              </a:path>
            </a:pathLst>
          </a:custGeom>
          <a:noFill/>
          <a:ln w="28575" cap="flat" cmpd="sng" algn="ctr">
            <a:solidFill>
              <a:srgbClr val="7030A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1584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6" grpId="0" animBg="1"/>
      <p:bldP spid="27" grpId="0" animBg="1"/>
      <p:bldP spid="32" grpId="0" animBg="1"/>
      <p:bldP spid="34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733800"/>
            <a:ext cx="8650287" cy="1362075"/>
          </a:xfrm>
        </p:spPr>
        <p:txBody>
          <a:bodyPr/>
          <a:lstStyle/>
          <a:p>
            <a:pPr algn="ctr"/>
            <a:r>
              <a:rPr lang="en-US" sz="5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The most fundamental expression of Goldstone’s Theorem and DCSB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09800"/>
            <a:ext cx="7772400" cy="15001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schemeClr val="accent1">
                    <a:lumMod val="50000"/>
                  </a:schemeClr>
                </a:solidFill>
              </a:rPr>
              <a:t>Craig Roberts. Hadrons. What Lurks Within.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1676400"/>
            <a:ext cx="9144000" cy="170816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05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</a:t>
            </a:r>
            <a:r>
              <a:rPr lang="el-GR" sz="10500" b="1" i="1" baseline="-250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π</a:t>
            </a:r>
            <a:r>
              <a:rPr lang="en-US" sz="105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E</a:t>
            </a:r>
            <a:r>
              <a:rPr lang="el-GR" sz="10500" b="1" i="1" baseline="-250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π</a:t>
            </a:r>
            <a:r>
              <a:rPr lang="en-US" sz="105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(p</a:t>
            </a:r>
            <a:r>
              <a:rPr lang="en-US" sz="10500" b="1" i="1" baseline="300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</a:t>
            </a:r>
            <a:r>
              <a:rPr lang="en-US" sz="105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) = B(p</a:t>
            </a:r>
            <a:r>
              <a:rPr lang="en-US" sz="10500" b="1" i="1" baseline="300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</a:t>
            </a:r>
            <a:r>
              <a:rPr lang="en-US" sz="105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)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-11098" y="0"/>
            <a:ext cx="3973498" cy="609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1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Rudimentary version of this relation is apparent in </a:t>
            </a:r>
            <a:r>
              <a:rPr kumimoji="0" lang="en-GB" sz="1800" b="0" i="1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Nambu’s</a:t>
            </a:r>
            <a:r>
              <a:rPr kumimoji="0" lang="en-GB" sz="1800" b="0" i="1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 Nobel</a:t>
            </a:r>
            <a:r>
              <a:rPr kumimoji="0" lang="en-GB" sz="1800" b="0" i="1" u="none" strike="noStrike" cap="none" normalizeH="0" dirty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 Prize work</a:t>
            </a:r>
            <a:endParaRPr kumimoji="0" lang="en-GB" sz="1800" b="0" i="1" u="none" strike="noStrike" cap="none" normalizeH="0" baseline="0" dirty="0">
              <a:ln>
                <a:noFill/>
              </a:ln>
              <a:solidFill>
                <a:srgbClr val="008000"/>
              </a:solidFill>
              <a:effectLst/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301070"/>
            <a:ext cx="2959785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GB" sz="2400" b="1" dirty="0">
                <a:ln>
                  <a:solidFill>
                    <a:srgbClr val="C00000"/>
                  </a:solidFill>
                </a:ln>
                <a:solidFill>
                  <a:schemeClr val="accent3"/>
                </a:solidFill>
              </a:rPr>
              <a:t>Model independent</a:t>
            </a:r>
          </a:p>
          <a:p>
            <a:r>
              <a:rPr lang="en-GB" sz="2400" b="1" dirty="0">
                <a:ln>
                  <a:solidFill>
                    <a:srgbClr val="C00000"/>
                  </a:solidFill>
                </a:ln>
                <a:solidFill>
                  <a:schemeClr val="accent3"/>
                </a:solidFill>
              </a:rPr>
              <a:t>Gauge independent</a:t>
            </a:r>
          </a:p>
          <a:p>
            <a:r>
              <a:rPr lang="en-GB" sz="2400" b="1" dirty="0">
                <a:ln>
                  <a:solidFill>
                    <a:srgbClr val="C00000"/>
                  </a:solidFill>
                </a:ln>
                <a:solidFill>
                  <a:schemeClr val="accent3"/>
                </a:solidFill>
              </a:rPr>
              <a:t>Scheme independent 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740704" y="6636444"/>
            <a:ext cx="2456325" cy="398462"/>
          </a:xfrm>
        </p:spPr>
        <p:txBody>
          <a:bodyPr/>
          <a:lstStyle/>
          <a:p>
            <a:r>
              <a:rPr lang="en-US"/>
              <a:t>HPC &amp; OW 2018/07/26-30   (71p)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1651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sigh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685800"/>
            <a:ext cx="2400300" cy="10183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r"/>
            <a:r>
              <a:rPr lang="en-US" sz="3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Enigma of mass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/>
          <a:lstStyle/>
          <a:p>
            <a:r>
              <a:rPr lang="en-US" dirty="0"/>
              <a:t>The quark level Goldberger-</a:t>
            </a:r>
            <a:r>
              <a:rPr lang="en-US" dirty="0" err="1"/>
              <a:t>Treiman</a:t>
            </a:r>
            <a:r>
              <a:rPr lang="en-US" dirty="0"/>
              <a:t> relation shows that DCSB has a very deep and far reaching impact on physics within the strong interaction sector of the Standard Model; viz.,</a:t>
            </a:r>
          </a:p>
          <a:p>
            <a:pPr lvl="1">
              <a:buNone/>
            </a:pPr>
            <a:r>
              <a:rPr lang="en-US" dirty="0"/>
              <a:t>	Goldstone's theorem is fundamentally an expression of equivalence between the one-body problem and the two-body problem in the </a:t>
            </a:r>
            <a:r>
              <a:rPr lang="en-US" dirty="0" err="1"/>
              <a:t>pseudoscalar</a:t>
            </a:r>
            <a:r>
              <a:rPr lang="en-US" dirty="0"/>
              <a:t> channel.  </a:t>
            </a:r>
          </a:p>
          <a:p>
            <a:r>
              <a:rPr lang="en-US" dirty="0"/>
              <a:t>This </a:t>
            </a:r>
            <a:r>
              <a:rPr lang="en-US" dirty="0" err="1"/>
              <a:t>emphasises</a:t>
            </a:r>
            <a:r>
              <a:rPr lang="en-US" dirty="0"/>
              <a:t> that Goldstone's theorem has a </a:t>
            </a:r>
            <a:r>
              <a:rPr lang="en-US" dirty="0" err="1"/>
              <a:t>pointwise</a:t>
            </a:r>
            <a:r>
              <a:rPr lang="en-US" dirty="0"/>
              <a:t> expression in QCD</a:t>
            </a:r>
          </a:p>
          <a:p>
            <a:r>
              <a:rPr lang="en-US" dirty="0"/>
              <a:t>Hence, </a:t>
            </a:r>
            <a:r>
              <a:rPr lang="en-US" dirty="0" err="1"/>
              <a:t>pion</a:t>
            </a:r>
            <a:r>
              <a:rPr lang="en-US" dirty="0"/>
              <a:t> properties are an almost direct measure of 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	the dressed-quark mass function.  </a:t>
            </a:r>
          </a:p>
          <a:p>
            <a:r>
              <a:rPr lang="en-US" dirty="0">
                <a:solidFill>
                  <a:srgbClr val="008000"/>
                </a:solidFill>
              </a:rPr>
              <a:t>Thus, enigmatically, the properties of the </a:t>
            </a:r>
            <a:r>
              <a:rPr lang="en-US" i="1" dirty="0" err="1">
                <a:solidFill>
                  <a:srgbClr val="008000"/>
                </a:solidFill>
              </a:rPr>
              <a:t>massless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>
                <a:solidFill>
                  <a:srgbClr val="008000"/>
                </a:solidFill>
              </a:rPr>
              <a:t>pion</a:t>
            </a:r>
            <a:r>
              <a:rPr lang="en-US" dirty="0">
                <a:solidFill>
                  <a:srgbClr val="008000"/>
                </a:solidFill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solidFill>
                  <a:srgbClr val="008000"/>
                </a:solidFill>
              </a:rPr>
              <a:t>	are the cleanest expression of the mechanism that is 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solidFill>
                  <a:srgbClr val="008000"/>
                </a:solidFill>
              </a:rPr>
              <a:t>	responsible for almost all the visible mass in the universe.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HPC &amp; OW 2018/07/26-30   (71p)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i="0"/>
              <a:t>Craig Roberts. Hadrons. What Lurks Within.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4724400" cy="92333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54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</a:t>
            </a:r>
            <a:r>
              <a:rPr lang="el-GR" sz="5400" b="1" i="1" baseline="-250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π</a:t>
            </a:r>
            <a:r>
              <a:rPr lang="en-US" sz="54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E</a:t>
            </a:r>
            <a:r>
              <a:rPr lang="el-GR" sz="5400" b="1" i="1" baseline="-250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π</a:t>
            </a:r>
            <a:r>
              <a:rPr lang="en-US" sz="54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(p</a:t>
            </a:r>
            <a:r>
              <a:rPr lang="en-US" sz="5400" b="1" i="1" baseline="300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</a:t>
            </a:r>
            <a:r>
              <a:rPr lang="en-US" sz="54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) = B(p</a:t>
            </a:r>
            <a:r>
              <a:rPr lang="en-US" sz="5400" b="1" i="1" baseline="300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</a:t>
            </a:r>
            <a:r>
              <a:rPr lang="en-US" sz="54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)</a:t>
            </a:r>
          </a:p>
        </p:txBody>
      </p:sp>
      <p:pic>
        <p:nvPicPr>
          <p:cNvPr id="9" name="Picture 8" descr="goldstone_jeffre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96200" y="4282440"/>
            <a:ext cx="1447800" cy="211836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0" y="990600"/>
            <a:ext cx="3581400" cy="685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This algebraic identity is why QCD’s pion</a:t>
            </a:r>
            <a:r>
              <a:rPr kumimoji="0" lang="en-US" sz="1800" b="0" i="1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 is massless in the chiral limit</a:t>
            </a:r>
            <a:endParaRPr kumimoji="0" lang="en-US" sz="1800" b="0" i="1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737925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685800" y="4810125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95800"/>
            <a:ext cx="9144000" cy="1362075"/>
          </a:xfrm>
        </p:spPr>
        <p:txBody>
          <a:bodyPr/>
          <a:lstStyle/>
          <a:p>
            <a:pPr lvl="0" algn="ctr"/>
            <a:r>
              <a:rPr lang="en-US" sz="6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Observing </a:t>
            </a:r>
            <a:r>
              <a:rPr lang="en-US" sz="60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Mass</a:t>
            </a:r>
            <a:endParaRPr lang="en-US" sz="600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schemeClr val="accent1">
                    <a:lumMod val="50000"/>
                  </a:schemeClr>
                </a:solidFill>
              </a:rPr>
              <a:t>Craig Roberts. Hadrons. What Lurks Within.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7850" y="547687"/>
            <a:ext cx="5143500" cy="385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553200"/>
            <a:ext cx="2438400" cy="381000"/>
          </a:xfrm>
        </p:spPr>
        <p:txBody>
          <a:bodyPr/>
          <a:lstStyle/>
          <a:p>
            <a:r>
              <a:rPr lang="en-US"/>
              <a:t>HPC &amp; OW 2018/07/26-30   (71p)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288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err="1"/>
              <a:t>Pion’s</a:t>
            </a:r>
            <a:r>
              <a:rPr lang="en-US" sz="3200" dirty="0"/>
              <a:t> valence-quark </a:t>
            </a:r>
            <a:br>
              <a:rPr lang="en-US" sz="3200" dirty="0"/>
            </a:br>
            <a:r>
              <a:rPr lang="en-US" sz="3200" dirty="0"/>
              <a:t>Distribution Amplitude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4525963"/>
          </a:xfrm>
        </p:spPr>
        <p:txBody>
          <a:bodyPr/>
          <a:lstStyle/>
          <a:p>
            <a:r>
              <a:rPr lang="en-GB" dirty="0"/>
              <a:t>M</a:t>
            </a:r>
            <a:r>
              <a:rPr lang="en-US" dirty="0" err="1"/>
              <a:t>ethods</a:t>
            </a:r>
            <a:r>
              <a:rPr lang="en-US" dirty="0"/>
              <a:t> have been developed that enable direct computation of the pion’s light-front wave function</a:t>
            </a:r>
          </a:p>
          <a:p>
            <a:r>
              <a:rPr lang="el-GR" i="1" dirty="0"/>
              <a:t>φ</a:t>
            </a:r>
            <a:r>
              <a:rPr lang="el-GR" i="1" baseline="-25000" dirty="0"/>
              <a:t>π</a:t>
            </a:r>
            <a:r>
              <a:rPr lang="en-US" i="1" dirty="0"/>
              <a:t>(x)</a:t>
            </a:r>
            <a:r>
              <a:rPr lang="en-US" dirty="0"/>
              <a:t> = twist-two </a:t>
            </a:r>
            <a:r>
              <a:rPr lang="en-US" dirty="0" err="1"/>
              <a:t>parton</a:t>
            </a:r>
            <a:r>
              <a:rPr lang="en-US" dirty="0"/>
              <a:t> distribution amplitude = projection of the </a:t>
            </a:r>
            <a:r>
              <a:rPr lang="en-US" dirty="0" err="1"/>
              <a:t>pion’s</a:t>
            </a:r>
            <a:r>
              <a:rPr lang="en-US" dirty="0"/>
              <a:t> </a:t>
            </a:r>
            <a:r>
              <a:rPr lang="en-US" dirty="0" err="1"/>
              <a:t>Poincaré</a:t>
            </a:r>
            <a:r>
              <a:rPr lang="en-US" dirty="0"/>
              <a:t>-covariant wave-function onto the light-front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Results have been obtained with the DCSB-improved DSE kernel, which unifies matter &amp; gauge sectors</a:t>
            </a:r>
          </a:p>
          <a:p>
            <a:pPr lvl="1" algn="ctr">
              <a:buNone/>
            </a:pPr>
            <a:r>
              <a:rPr lang="en-GB" sz="3200" dirty="0"/>
              <a:t>ϕ</a:t>
            </a:r>
            <a:r>
              <a:rPr lang="en-GB" sz="3200" i="1" baseline="-25000" dirty="0"/>
              <a:t>π</a:t>
            </a:r>
            <a:r>
              <a:rPr lang="en-GB" sz="3200" i="1" dirty="0"/>
              <a:t>(x)</a:t>
            </a:r>
            <a:r>
              <a:rPr lang="en-GB" sz="3200" dirty="0"/>
              <a:t>  ∝  </a:t>
            </a:r>
            <a:r>
              <a:rPr lang="en-US" sz="3200" i="1" dirty="0"/>
              <a:t>x</a:t>
            </a:r>
            <a:r>
              <a:rPr lang="el-GR" sz="3200" i="1" baseline="30000" dirty="0"/>
              <a:t>α</a:t>
            </a:r>
            <a:r>
              <a:rPr lang="en-US" sz="3200" i="1" dirty="0"/>
              <a:t> (1-x)</a:t>
            </a:r>
            <a:r>
              <a:rPr lang="el-GR" sz="3200" i="1" baseline="30000" dirty="0"/>
              <a:t>α</a:t>
            </a:r>
            <a:r>
              <a:rPr lang="en-US" sz="3200" dirty="0"/>
              <a:t>, with </a:t>
            </a:r>
            <a:r>
              <a:rPr lang="el-GR" sz="3200" i="1" dirty="0"/>
              <a:t>α</a:t>
            </a:r>
            <a:r>
              <a:rPr lang="en-US" sz="3200" dirty="0"/>
              <a:t>≈</a:t>
            </a:r>
            <a:r>
              <a:rPr lang="en-US" sz="3200" i="1" dirty="0"/>
              <a:t>0.5</a:t>
            </a:r>
            <a:endParaRPr lang="en-US" sz="3200" baseline="30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HPC &amp; OW 2018/07/26-30   (71p)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i="0"/>
              <a:t>Craig Roberts. Hadrons. What Lurks Within.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7" name="Picture 6" descr="phipix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048000"/>
            <a:ext cx="9087555" cy="106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 bwMode="auto">
          <a:xfrm>
            <a:off x="0" y="0"/>
            <a:ext cx="49530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Imaging dynamical </a:t>
            </a:r>
            <a:r>
              <a:rPr lang="en-US" sz="1400" i="1" dirty="0" err="1">
                <a:solidFill>
                  <a:schemeClr val="accent1">
                    <a:lumMod val="50000"/>
                  </a:schemeClr>
                </a:solidFill>
              </a:rPr>
              <a:t>chiral</a:t>
            </a: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 symmetry breaking: </a:t>
            </a:r>
            <a:r>
              <a:rPr lang="en-US" sz="1400" i="1" dirty="0" err="1">
                <a:solidFill>
                  <a:schemeClr val="accent1">
                    <a:lumMod val="50000"/>
                  </a:schemeClr>
                </a:solidFill>
              </a:rPr>
              <a:t>pion</a:t>
            </a: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 wave function on the light front,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Lei Chang, et al.,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hlinkClick r:id="rId4"/>
              </a:rPr>
              <a:t>arXiv:1301.0324 [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hlinkClick r:id="rId4"/>
              </a:rPr>
              <a:t>nucl-th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hlinkClick r:id="rId4"/>
              </a:rPr>
              <a:t>]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fr-FR" sz="1400" dirty="0">
                <a:hlinkClick r:id="rId5"/>
              </a:rPr>
              <a:t>Phys. </a:t>
            </a:r>
            <a:r>
              <a:rPr lang="fr-FR" sz="1400" dirty="0" err="1">
                <a:hlinkClick r:id="rId5"/>
              </a:rPr>
              <a:t>Rev</a:t>
            </a:r>
            <a:r>
              <a:rPr lang="fr-FR" sz="1400" dirty="0">
                <a:hlinkClick r:id="rId5"/>
              </a:rPr>
              <a:t>. </a:t>
            </a:r>
            <a:r>
              <a:rPr lang="fr-FR" sz="1400" dirty="0" err="1">
                <a:hlinkClick r:id="rId5"/>
              </a:rPr>
              <a:t>Lett</a:t>
            </a:r>
            <a:r>
              <a:rPr lang="fr-FR" sz="1400" dirty="0">
                <a:hlinkClick r:id="rId5"/>
              </a:rPr>
              <a:t>. </a:t>
            </a:r>
            <a:r>
              <a:rPr lang="fr-FR" sz="1400" b="1" dirty="0">
                <a:hlinkClick r:id="rId5"/>
              </a:rPr>
              <a:t>110</a:t>
            </a:r>
            <a:r>
              <a:rPr lang="fr-FR" sz="1400" dirty="0">
                <a:hlinkClick r:id="rId5"/>
              </a:rPr>
              <a:t> (2013) 132001 (2013) [5 pages]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41318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nspirehep.net/record/1209281/files/F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6602" y="2133600"/>
            <a:ext cx="5977399" cy="4267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800" dirty="0" err="1"/>
              <a:t>Pion’s</a:t>
            </a:r>
            <a:r>
              <a:rPr lang="en-US" sz="2800" dirty="0"/>
              <a:t> valence-quark </a:t>
            </a:r>
            <a:br>
              <a:rPr lang="en-US" sz="2800" dirty="0"/>
            </a:br>
            <a:r>
              <a:rPr lang="en-US" sz="2800" dirty="0"/>
              <a:t>Distribution Amplitude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1295400"/>
          </a:xfrm>
        </p:spPr>
        <p:txBody>
          <a:bodyPr/>
          <a:lstStyle/>
          <a:p>
            <a:r>
              <a:rPr lang="en-US" sz="2800" dirty="0"/>
              <a:t>Continuum prediction: </a:t>
            </a:r>
          </a:p>
          <a:p>
            <a:pPr>
              <a:spcBef>
                <a:spcPts val="0"/>
              </a:spcBef>
              <a:buNone/>
            </a:pPr>
            <a:r>
              <a:rPr lang="en-US" sz="2800" dirty="0"/>
              <a:t>	marked broadening of </a:t>
            </a:r>
            <a:r>
              <a:rPr lang="el-GR" sz="2800" i="1" dirty="0"/>
              <a:t>φ</a:t>
            </a:r>
            <a:r>
              <a:rPr lang="el-GR" sz="2800" i="1" baseline="-25000" dirty="0"/>
              <a:t>π</a:t>
            </a:r>
            <a:r>
              <a:rPr lang="en-US" sz="2800" dirty="0"/>
              <a:t>(x), which owes to DCSB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HPC &amp; OW 2018/07/26-30   (71p)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i="0"/>
              <a:t>Craig Roberts. Hadrons. What Lurks Within.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7769225" y="2514600"/>
            <a:ext cx="1298575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Conformal QCD</a:t>
            </a:r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 bwMode="auto">
          <a:xfrm flipH="1" flipV="1">
            <a:off x="7130773" y="2708922"/>
            <a:ext cx="638452" cy="34278"/>
          </a:xfrm>
          <a:prstGeom prst="straightConnector1">
            <a:avLst/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Rectangle 11"/>
          <p:cNvSpPr/>
          <p:nvPr/>
        </p:nvSpPr>
        <p:spPr bwMode="auto">
          <a:xfrm>
            <a:off x="6667500" y="3761003"/>
            <a:ext cx="9144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</a:rPr>
              <a:t>RL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572000" y="2789238"/>
            <a:ext cx="9144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</a:rPr>
              <a:t>DB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 flipV="1">
            <a:off x="6553200" y="3295650"/>
            <a:ext cx="228600" cy="571500"/>
          </a:xfrm>
          <a:prstGeom prst="straightConnector1">
            <a:avLst/>
          </a:prstGeom>
          <a:noFill/>
          <a:ln w="19050" cap="flat" cmpd="sng" algn="ctr">
            <a:solidFill>
              <a:srgbClr val="6600C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4981853" y="3048000"/>
            <a:ext cx="1143000" cy="0"/>
          </a:xfrm>
          <a:prstGeom prst="straightConnector1">
            <a:avLst/>
          </a:prstGeom>
          <a:noFill/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Rectangle 18"/>
          <p:cNvSpPr/>
          <p:nvPr/>
        </p:nvSpPr>
        <p:spPr bwMode="auto">
          <a:xfrm>
            <a:off x="0" y="0"/>
            <a:ext cx="49530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Imaging dynamical </a:t>
            </a:r>
            <a:r>
              <a:rPr lang="en-US" sz="1400" i="1" dirty="0" err="1">
                <a:solidFill>
                  <a:schemeClr val="accent1">
                    <a:lumMod val="50000"/>
                  </a:schemeClr>
                </a:solidFill>
              </a:rPr>
              <a:t>chiral</a:t>
            </a: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 symmetry breaking: </a:t>
            </a:r>
            <a:r>
              <a:rPr lang="en-US" sz="1400" i="1" dirty="0" err="1">
                <a:solidFill>
                  <a:schemeClr val="accent1">
                    <a:lumMod val="50000"/>
                  </a:schemeClr>
                </a:solidFill>
              </a:rPr>
              <a:t>pion</a:t>
            </a: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 wave function on the light front,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Lei Chang, </a:t>
            </a: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et al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.,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arXiv:1301.0324 [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hlinkClick r:id="rId3"/>
              </a:rPr>
              <a:t>nucl-th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]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fr-FR" sz="1400" dirty="0">
                <a:hlinkClick r:id="rId4"/>
              </a:rPr>
              <a:t>Phys. </a:t>
            </a:r>
            <a:r>
              <a:rPr lang="fr-FR" sz="1400" dirty="0" err="1">
                <a:hlinkClick r:id="rId4"/>
              </a:rPr>
              <a:t>Rev</a:t>
            </a:r>
            <a:r>
              <a:rPr lang="fr-FR" sz="1400" dirty="0">
                <a:hlinkClick r:id="rId4"/>
              </a:rPr>
              <a:t>. </a:t>
            </a:r>
            <a:r>
              <a:rPr lang="fr-FR" sz="1400" dirty="0" err="1">
                <a:hlinkClick r:id="rId4"/>
              </a:rPr>
              <a:t>Lett</a:t>
            </a:r>
            <a:r>
              <a:rPr lang="fr-FR" sz="1400" dirty="0">
                <a:hlinkClick r:id="rId4"/>
              </a:rPr>
              <a:t>. </a:t>
            </a:r>
            <a:r>
              <a:rPr lang="fr-FR" sz="1400" b="1" dirty="0">
                <a:hlinkClick r:id="rId4"/>
              </a:rPr>
              <a:t>110</a:t>
            </a:r>
            <a:r>
              <a:rPr lang="fr-FR" sz="1400" dirty="0">
                <a:hlinkClick r:id="rId4"/>
              </a:rPr>
              <a:t> (2013) 132001 (2013) [5 pages]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486400" y="4495800"/>
            <a:ext cx="2362200" cy="1066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DeflateInflat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Real-world PDAs are squat and fat</a:t>
            </a:r>
          </a:p>
        </p:txBody>
      </p:sp>
      <p:pic>
        <p:nvPicPr>
          <p:cNvPr id="18" name="Picture 17" descr="InHadronL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079" y="3429000"/>
            <a:ext cx="3107523" cy="2411197"/>
          </a:xfrm>
          <a:prstGeom prst="rect">
            <a:avLst/>
          </a:prstGeom>
        </p:spPr>
      </p:pic>
      <p:cxnSp>
        <p:nvCxnSpPr>
          <p:cNvPr id="8" name="Elbow Connector 7"/>
          <p:cNvCxnSpPr/>
          <p:nvPr/>
        </p:nvCxnSpPr>
        <p:spPr bwMode="auto">
          <a:xfrm>
            <a:off x="762000" y="4725591"/>
            <a:ext cx="4572000" cy="8731"/>
          </a:xfrm>
          <a:prstGeom prst="bentConnector3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0" name="Picture 19" descr="phipix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446" y="2821462"/>
            <a:ext cx="3877102" cy="455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57225" y="5828725"/>
            <a:ext cx="33811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>
                <a:solidFill>
                  <a:srgbClr val="008000"/>
                </a:solidFill>
              </a:rPr>
              <a:t>A theory that produces M(p)=constant</a:t>
            </a:r>
          </a:p>
          <a:p>
            <a:r>
              <a:rPr lang="en-GB" sz="1600" i="1" dirty="0">
                <a:solidFill>
                  <a:srgbClr val="008000"/>
                </a:solidFill>
              </a:rPr>
              <a:t>also produces φ(x)=constant</a:t>
            </a:r>
          </a:p>
        </p:txBody>
      </p:sp>
    </p:spTree>
    <p:extLst>
      <p:ext uri="{BB962C8B-B14F-4D97-AF65-F5344CB8AC3E}">
        <p14:creationId xmlns:p14="http://schemas.microsoft.com/office/powerpoint/2010/main" val="39582983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5105400" cy="5638800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1600" i="1" u="sng" dirty="0" err="1">
                <a:solidFill>
                  <a:srgbClr val="7030A0"/>
                </a:solidFill>
              </a:rPr>
              <a:t>Ya</a:t>
            </a:r>
            <a:r>
              <a:rPr lang="en-US" sz="1600" i="1" u="sng" dirty="0">
                <a:solidFill>
                  <a:srgbClr val="7030A0"/>
                </a:solidFill>
              </a:rPr>
              <a:t> LU (Nanjing U.)</a:t>
            </a:r>
          </a:p>
          <a:p>
            <a:pPr>
              <a:buFont typeface="+mj-lt"/>
              <a:buAutoNum type="arabicPeriod"/>
            </a:pPr>
            <a:r>
              <a:rPr lang="en-US" sz="1600" i="1" u="sng" dirty="0">
                <a:solidFill>
                  <a:srgbClr val="7030A0"/>
                </a:solidFill>
              </a:rPr>
              <a:t>Zhao-Qian YAO (Nanjing U.)</a:t>
            </a:r>
          </a:p>
          <a:p>
            <a:pPr>
              <a:buFont typeface="+mj-lt"/>
              <a:buAutoNum type="arabicPeriod"/>
            </a:pPr>
            <a:r>
              <a:rPr lang="en-US" sz="1600" i="1" u="sng" dirty="0">
                <a:solidFill>
                  <a:srgbClr val="7030A0"/>
                </a:solidFill>
              </a:rPr>
              <a:t>Yin-Zhen XU (Nanjing U.)</a:t>
            </a:r>
          </a:p>
          <a:p>
            <a:pPr>
              <a:buFont typeface="+mj-lt"/>
              <a:buAutoNum type="arabicPeriod"/>
            </a:pPr>
            <a:r>
              <a:rPr lang="en-US" sz="1600" i="1" u="sng" dirty="0">
                <a:solidFill>
                  <a:srgbClr val="0000FF"/>
                </a:solidFill>
              </a:rPr>
              <a:t>Chen </a:t>
            </a:r>
            <a:r>
              <a:rPr lang="en-US" sz="1600" i="1" u="sng" dirty="0" err="1">
                <a:solidFill>
                  <a:srgbClr val="0000FF"/>
                </a:solidFill>
              </a:rPr>
              <a:t>CHEN</a:t>
            </a:r>
            <a:r>
              <a:rPr lang="en-US" sz="1600" i="1" u="sng" dirty="0">
                <a:solidFill>
                  <a:srgbClr val="0000FF"/>
                </a:solidFill>
              </a:rPr>
              <a:t> (UNESP - São Paulo, USTC &amp; IIT);</a:t>
            </a:r>
          </a:p>
          <a:p>
            <a:pPr>
              <a:buFont typeface="+mj-lt"/>
              <a:buAutoNum type="arabicPeriod"/>
            </a:pPr>
            <a:r>
              <a:rPr lang="en-US" sz="1600" i="1" u="sng" dirty="0" err="1">
                <a:solidFill>
                  <a:srgbClr val="0000FF"/>
                </a:solidFill>
              </a:rPr>
              <a:t>Muyang</a:t>
            </a:r>
            <a:r>
              <a:rPr lang="en-US" sz="1600" i="1" u="sng" dirty="0">
                <a:solidFill>
                  <a:srgbClr val="0000FF"/>
                </a:solidFill>
              </a:rPr>
              <a:t> CHEN (NKU, PKU)</a:t>
            </a:r>
          </a:p>
          <a:p>
            <a:pPr>
              <a:buFont typeface="+mj-lt"/>
              <a:buAutoNum type="arabicPeriod"/>
            </a:pPr>
            <a:r>
              <a:rPr lang="en-US" sz="1600" i="1" u="sng" dirty="0">
                <a:solidFill>
                  <a:srgbClr val="0000FF"/>
                </a:solidFill>
              </a:rPr>
              <a:t>Zhu-Fang CUI (Nanjing U.) ;</a:t>
            </a:r>
          </a:p>
          <a:p>
            <a:pPr>
              <a:buFont typeface="+mj-lt"/>
              <a:buAutoNum type="arabicPeriod"/>
            </a:pPr>
            <a:r>
              <a:rPr lang="en-US" sz="1600" i="1" dirty="0">
                <a:solidFill>
                  <a:srgbClr val="0000FF"/>
                </a:solidFill>
              </a:rPr>
              <a:t>J. Javier COBOS-MARTINEZ (U </a:t>
            </a:r>
            <a:r>
              <a:rPr lang="en-US" sz="1600" i="1" dirty="0" err="1">
                <a:solidFill>
                  <a:srgbClr val="0000FF"/>
                </a:solidFill>
              </a:rPr>
              <a:t>Michoácan</a:t>
            </a:r>
            <a:r>
              <a:rPr lang="en-US" sz="1600" i="1" dirty="0">
                <a:solidFill>
                  <a:srgbClr val="0000FF"/>
                </a:solidFill>
              </a:rPr>
              <a:t>);</a:t>
            </a:r>
          </a:p>
          <a:p>
            <a:pPr>
              <a:buFont typeface="+mj-lt"/>
              <a:buAutoNum type="arabicPeriod"/>
            </a:pPr>
            <a:r>
              <a:rPr lang="en-US" sz="1600" i="1" u="sng" dirty="0" err="1">
                <a:solidFill>
                  <a:srgbClr val="0000FF"/>
                </a:solidFill>
              </a:rPr>
              <a:t>Minghui</a:t>
            </a:r>
            <a:r>
              <a:rPr lang="en-US" sz="1600" i="1" u="sng" dirty="0">
                <a:solidFill>
                  <a:srgbClr val="0000FF"/>
                </a:solidFill>
              </a:rPr>
              <a:t> DING (ANL, Nankai U.) ;</a:t>
            </a:r>
          </a:p>
          <a:p>
            <a:pPr>
              <a:buFont typeface="+mj-lt"/>
              <a:buAutoNum type="arabicPeriod"/>
            </a:pPr>
            <a:r>
              <a:rPr lang="en-US" sz="1600" i="1" u="sng" dirty="0">
                <a:solidFill>
                  <a:srgbClr val="0000FF"/>
                </a:solidFill>
              </a:rPr>
              <a:t>Fei GAO (Valencia, Peking U.) ;</a:t>
            </a:r>
          </a:p>
          <a:p>
            <a:pPr>
              <a:buFont typeface="+mj-lt"/>
              <a:buAutoNum type="arabicPeriod"/>
            </a:pPr>
            <a:r>
              <a:rPr lang="en-US" sz="1600" i="1" dirty="0">
                <a:solidFill>
                  <a:srgbClr val="0000FF"/>
                </a:solidFill>
              </a:rPr>
              <a:t>L. Xiomara GUTIÉRREZ-GUERRERO (MCTP)</a:t>
            </a:r>
          </a:p>
          <a:p>
            <a:pPr>
              <a:buFont typeface="+mj-lt"/>
              <a:buAutoNum type="arabicPeriod"/>
            </a:pPr>
            <a:r>
              <a:rPr lang="en-US" sz="1600" i="1" u="sng" dirty="0">
                <a:solidFill>
                  <a:srgbClr val="0000FF"/>
                </a:solidFill>
              </a:rPr>
              <a:t>Bo-Lin LI (Nanjing U.)</a:t>
            </a:r>
          </a:p>
          <a:p>
            <a:pPr>
              <a:buFont typeface="+mj-lt"/>
              <a:buAutoNum type="arabicPeriod"/>
            </a:pPr>
            <a:r>
              <a:rPr lang="en-US" sz="1600" i="1" dirty="0">
                <a:solidFill>
                  <a:srgbClr val="0000FF"/>
                </a:solidFill>
              </a:rPr>
              <a:t>Cédric MEZRAG (INFN-Roma) ;</a:t>
            </a:r>
          </a:p>
          <a:p>
            <a:pPr>
              <a:buFont typeface="+mj-lt"/>
              <a:buAutoNum type="arabicPeriod"/>
            </a:pPr>
            <a:r>
              <a:rPr lang="en-US" sz="1600" i="1" u="sng" dirty="0">
                <a:solidFill>
                  <a:srgbClr val="0000FF"/>
                </a:solidFill>
              </a:rPr>
              <a:t>Khépani RAYA (NKU, U. Huelva, U </a:t>
            </a:r>
            <a:r>
              <a:rPr lang="en-US" sz="1600" i="1" u="sng" dirty="0" err="1">
                <a:solidFill>
                  <a:srgbClr val="0000FF"/>
                </a:solidFill>
              </a:rPr>
              <a:t>Michoácan</a:t>
            </a:r>
            <a:r>
              <a:rPr lang="en-US" sz="1600" i="1" u="sng" dirty="0">
                <a:solidFill>
                  <a:srgbClr val="0000FF"/>
                </a:solidFill>
              </a:rPr>
              <a:t>);</a:t>
            </a:r>
          </a:p>
          <a:p>
            <a:pPr>
              <a:buFont typeface="+mj-lt"/>
              <a:buAutoNum type="arabicPeriod"/>
            </a:pPr>
            <a:r>
              <a:rPr lang="en-US" sz="1600" i="1" dirty="0">
                <a:solidFill>
                  <a:srgbClr val="0000FF"/>
                </a:solidFill>
              </a:rPr>
              <a:t>Eduardo ROJAS (Antioquia U.)</a:t>
            </a:r>
          </a:p>
          <a:p>
            <a:pPr>
              <a:buFont typeface="+mj-lt"/>
              <a:buAutoNum type="arabicPeriod"/>
            </a:pPr>
            <a:r>
              <a:rPr lang="en-US" sz="1600" i="1" dirty="0">
                <a:solidFill>
                  <a:srgbClr val="0000FF"/>
                </a:solidFill>
              </a:rPr>
              <a:t>Jorge SEGOVIA (IFAE&amp;BIST, Barcelona);</a:t>
            </a:r>
          </a:p>
          <a:p>
            <a:pPr>
              <a:buFont typeface="+mj-lt"/>
              <a:buAutoNum type="arabicPeriod"/>
            </a:pPr>
            <a:r>
              <a:rPr lang="en-US" sz="1600" i="1" u="sng" dirty="0">
                <a:solidFill>
                  <a:srgbClr val="0000FF"/>
                </a:solidFill>
              </a:rPr>
              <a:t>Chao SHI (ANL, Nanjing U.)</a:t>
            </a:r>
          </a:p>
          <a:p>
            <a:pPr>
              <a:buFont typeface="+mj-lt"/>
              <a:buAutoNum type="arabicPeriod"/>
            </a:pPr>
            <a:r>
              <a:rPr lang="en-US" sz="1600" i="1" u="sng" dirty="0">
                <a:solidFill>
                  <a:srgbClr val="0000FF"/>
                </a:solidFill>
              </a:rPr>
              <a:t>Shu-Sheng XU (Nanjing U.)</a:t>
            </a:r>
          </a:p>
          <a:p>
            <a:pPr>
              <a:buFont typeface="+mj-lt"/>
              <a:buAutoNum type="arabicPeriod" startAt="18"/>
              <a:defRPr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Adnan Bashir (U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Michoácan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);</a:t>
            </a:r>
          </a:p>
          <a:p>
            <a:pPr>
              <a:buFont typeface="+mj-lt"/>
              <a:buAutoNum type="arabicPeriod"/>
            </a:pPr>
            <a:endParaRPr lang="en-US" sz="1700" i="1" dirty="0">
              <a:solidFill>
                <a:srgbClr val="0000FF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800600" y="533400"/>
            <a:ext cx="434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defRPr/>
            </a:pPr>
            <a:endParaRPr lang="en-US" sz="1600" kern="0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19"/>
              <a:defRPr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Daniele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Binosi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 (ECT*)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19"/>
              <a:defRPr/>
            </a:pP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Stan Brodsky (SLAC);</a:t>
            </a:r>
          </a:p>
          <a:p>
            <a:pPr marL="342891" indent="-342891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19"/>
              <a:defRPr/>
            </a:pP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Volker </a:t>
            </a:r>
            <a:r>
              <a:rPr lang="en-US" sz="1600" kern="0" dirty="0" err="1">
                <a:solidFill>
                  <a:schemeClr val="accent6">
                    <a:lumMod val="75000"/>
                  </a:schemeClr>
                </a:solidFill>
              </a:rPr>
              <a:t>Burkert</a:t>
            </a: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en-US" sz="1600" kern="0" dirty="0" err="1">
                <a:solidFill>
                  <a:schemeClr val="accent6">
                    <a:lumMod val="75000"/>
                  </a:schemeClr>
                </a:solidFill>
              </a:rPr>
              <a:t>Jlab</a:t>
            </a: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 marL="342891" indent="-342891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19"/>
              <a:defRPr/>
            </a:pPr>
            <a:r>
              <a:rPr lang="en-US" sz="1600" u="sng" kern="0" dirty="0">
                <a:solidFill>
                  <a:schemeClr val="accent6">
                    <a:lumMod val="75000"/>
                  </a:schemeClr>
                </a:solidFill>
              </a:rPr>
              <a:t>Lei Chang (Nankai U. )</a:t>
            </a:r>
            <a:r>
              <a:rPr lang="en-US" sz="1600" u="sng" dirty="0">
                <a:solidFill>
                  <a:schemeClr val="accent6">
                    <a:lumMod val="75000"/>
                  </a:schemeClr>
                </a:solidFill>
              </a:rPr>
              <a:t> ;</a:t>
            </a:r>
            <a:endParaRPr lang="en-US" sz="1600" u="sng" kern="0" dirty="0">
              <a:solidFill>
                <a:schemeClr val="accent6">
                  <a:lumMod val="75000"/>
                </a:schemeClr>
              </a:solidFill>
            </a:endParaRPr>
          </a:p>
          <a:p>
            <a:pPr marL="342891" indent="-342891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19"/>
              <a:defRPr/>
            </a:pPr>
            <a:r>
              <a:rPr lang="en-US" sz="1600" u="sng" kern="0" dirty="0">
                <a:solidFill>
                  <a:schemeClr val="accent6">
                    <a:lumMod val="75000"/>
                  </a:schemeClr>
                </a:solidFill>
              </a:rPr>
              <a:t>Xiao-Yun Chen (</a:t>
            </a:r>
            <a:r>
              <a:rPr lang="en-US" sz="1600" u="sng" kern="0" dirty="0" err="1">
                <a:solidFill>
                  <a:schemeClr val="accent6">
                    <a:lumMod val="75000"/>
                  </a:schemeClr>
                </a:solidFill>
              </a:rPr>
              <a:t>Jinling</a:t>
            </a:r>
            <a:r>
              <a:rPr lang="en-US" sz="1600" u="sng" kern="0" dirty="0">
                <a:solidFill>
                  <a:schemeClr val="accent6">
                    <a:lumMod val="75000"/>
                  </a:schemeClr>
                </a:solidFill>
              </a:rPr>
              <a:t> Inst. Tech., Nanjing)</a:t>
            </a:r>
          </a:p>
          <a:p>
            <a:pPr marL="342891" indent="-342891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19"/>
              <a:defRPr/>
            </a:pP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Bruno El-</a:t>
            </a:r>
            <a:r>
              <a:rPr lang="en-US" sz="1600" kern="0" dirty="0" err="1">
                <a:solidFill>
                  <a:schemeClr val="accent6">
                    <a:lumMod val="75000"/>
                  </a:schemeClr>
                </a:solidFill>
              </a:rPr>
              <a:t>Bennich</a:t>
            </a: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(São Paulo);</a:t>
            </a:r>
            <a:endParaRPr lang="en-US" sz="1600" kern="0" dirty="0">
              <a:solidFill>
                <a:schemeClr val="accent6">
                  <a:lumMod val="75000"/>
                </a:schemeClr>
              </a:solidFill>
            </a:endParaRPr>
          </a:p>
          <a:p>
            <a:pPr marL="342891" indent="-342891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19"/>
              <a:defRPr/>
            </a:pP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Tanja Horn (Catholic U. America)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6"/>
              <a:defRPr/>
            </a:pPr>
            <a:r>
              <a:rPr lang="en-US" sz="1600" u="sng" kern="0" dirty="0">
                <a:solidFill>
                  <a:schemeClr val="accent6">
                    <a:lumMod val="75000"/>
                  </a:schemeClr>
                </a:solidFill>
              </a:rPr>
              <a:t>Yu-Xin Liu (PKU);</a:t>
            </a:r>
          </a:p>
          <a:p>
            <a:pPr marL="342891" indent="-342891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6"/>
              <a:defRPr/>
            </a:pPr>
            <a:r>
              <a:rPr lang="en-US" sz="1600" kern="0" dirty="0" err="1">
                <a:solidFill>
                  <a:schemeClr val="accent6">
                    <a:lumMod val="75000"/>
                  </a:schemeClr>
                </a:solidFill>
              </a:rPr>
              <a:t>Joannis</a:t>
            </a: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kern="0" dirty="0" err="1">
                <a:solidFill>
                  <a:schemeClr val="accent6">
                    <a:lumMod val="75000"/>
                  </a:schemeClr>
                </a:solidFill>
              </a:rPr>
              <a:t>Papavassiliou</a:t>
            </a: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en-US" sz="1600" kern="0" dirty="0" err="1">
                <a:solidFill>
                  <a:schemeClr val="accent6">
                    <a:lumMod val="75000"/>
                  </a:schemeClr>
                </a:solidFill>
              </a:rPr>
              <a:t>U.Valencia</a:t>
            </a: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 marL="342891" indent="-342891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6"/>
              <a:defRPr/>
            </a:pPr>
            <a:r>
              <a:rPr lang="pt-BR" sz="1600" kern="0" dirty="0">
                <a:solidFill>
                  <a:schemeClr val="accent6">
                    <a:lumMod val="75000"/>
                  </a:schemeClr>
                </a:solidFill>
              </a:rPr>
              <a:t>M. Ali Paracha (NUST, Islamabad)</a:t>
            </a:r>
          </a:p>
          <a:p>
            <a:pPr marL="342891" indent="-342891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6"/>
              <a:defRPr/>
            </a:pPr>
            <a:r>
              <a:rPr lang="en-US" sz="1600" u="sng" kern="0" dirty="0">
                <a:solidFill>
                  <a:schemeClr val="accent6">
                    <a:lumMod val="75000"/>
                  </a:schemeClr>
                </a:solidFill>
              </a:rPr>
              <a:t>Jia-</a:t>
            </a:r>
            <a:r>
              <a:rPr lang="en-US" sz="1600" u="sng" kern="0" dirty="0" err="1">
                <a:solidFill>
                  <a:schemeClr val="accent6">
                    <a:lumMod val="75000"/>
                  </a:schemeClr>
                </a:solidFill>
              </a:rPr>
              <a:t>Lun</a:t>
            </a:r>
            <a:r>
              <a:rPr lang="en-US" sz="1600" u="sng" kern="0" dirty="0">
                <a:solidFill>
                  <a:schemeClr val="accent6">
                    <a:lumMod val="75000"/>
                  </a:schemeClr>
                </a:solidFill>
              </a:rPr>
              <a:t> Ping (Nanjing Normal U.)</a:t>
            </a:r>
          </a:p>
          <a:p>
            <a:pPr marL="342891" indent="-342891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6"/>
              <a:defRPr/>
            </a:pPr>
            <a:r>
              <a:rPr lang="en-US" sz="1600" u="sng" kern="0" dirty="0">
                <a:solidFill>
                  <a:schemeClr val="accent6">
                    <a:lumMod val="75000"/>
                  </a:schemeClr>
                </a:solidFill>
              </a:rPr>
              <a:t>Si-</a:t>
            </a:r>
            <a:r>
              <a:rPr lang="en-US" sz="1600" u="sng" kern="0" dirty="0" err="1">
                <a:solidFill>
                  <a:schemeClr val="accent6">
                    <a:lumMod val="75000"/>
                  </a:schemeClr>
                </a:solidFill>
              </a:rPr>
              <a:t>xue</a:t>
            </a:r>
            <a:r>
              <a:rPr lang="en-US" sz="1600" u="sng" kern="0" dirty="0">
                <a:solidFill>
                  <a:schemeClr val="accent6">
                    <a:lumMod val="75000"/>
                  </a:schemeClr>
                </a:solidFill>
              </a:rPr>
              <a:t> QIN (Chongqing U.);</a:t>
            </a:r>
          </a:p>
          <a:p>
            <a:pPr marL="342891" indent="-342891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6"/>
              <a:defRPr/>
            </a:pP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Jose Rodriguez Quintero (U. Huelva) ;</a:t>
            </a:r>
          </a:p>
          <a:p>
            <a:pPr marL="342891" indent="-342891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6"/>
              <a:defRPr/>
            </a:pP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Sebastian Schmidt (IAS-FZJ &amp; JARA);</a:t>
            </a:r>
          </a:p>
          <a:p>
            <a:pPr marL="342891" indent="-342891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6"/>
              <a:defRPr/>
            </a:pP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Peter Tandy (KSU);</a:t>
            </a:r>
          </a:p>
          <a:p>
            <a:pPr marL="342891" indent="-342891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6"/>
              <a:defRPr/>
            </a:pPr>
            <a:r>
              <a:rPr lang="en-US" sz="1600" u="sng" kern="0" dirty="0" err="1">
                <a:solidFill>
                  <a:schemeClr val="accent6">
                    <a:lumMod val="75000"/>
                  </a:schemeClr>
                </a:solidFill>
              </a:rPr>
              <a:t>Shaolong</a:t>
            </a:r>
            <a:r>
              <a:rPr lang="en-US" sz="1600" u="sng" kern="0" dirty="0">
                <a:solidFill>
                  <a:schemeClr val="accent6">
                    <a:lumMod val="75000"/>
                  </a:schemeClr>
                </a:solidFill>
              </a:rPr>
              <a:t> Wan (USTC) ;</a:t>
            </a:r>
          </a:p>
          <a:p>
            <a:pPr marL="342891" indent="-342891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6"/>
              <a:defRPr/>
            </a:pPr>
            <a:r>
              <a:rPr lang="en-US" sz="1600" u="sng" kern="0" dirty="0">
                <a:solidFill>
                  <a:schemeClr val="accent6">
                    <a:lumMod val="75000"/>
                  </a:schemeClr>
                </a:solidFill>
              </a:rPr>
              <a:t>Qing-Wu Wang (SICHUAN U)</a:t>
            </a:r>
          </a:p>
          <a:p>
            <a:pPr marL="342891" indent="-342891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6"/>
              <a:defRPr/>
            </a:pPr>
            <a:r>
              <a:rPr lang="en-US" sz="1600" u="sng" kern="0" dirty="0">
                <a:solidFill>
                  <a:schemeClr val="accent6">
                    <a:lumMod val="75000"/>
                  </a:schemeClr>
                </a:solidFill>
              </a:rPr>
              <a:t>Pei-Lin Yin (NJUPT)</a:t>
            </a:r>
          </a:p>
          <a:p>
            <a:pPr marL="342891" indent="-342891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6"/>
              <a:defRPr/>
            </a:pPr>
            <a:r>
              <a:rPr lang="en-US" sz="1600" u="sng" kern="0" dirty="0">
                <a:solidFill>
                  <a:schemeClr val="accent6">
                    <a:lumMod val="75000"/>
                  </a:schemeClr>
                </a:solidFill>
              </a:rPr>
              <a:t>Hong-Shi </a:t>
            </a:r>
            <a:r>
              <a:rPr lang="en-US" sz="1600" u="sng" kern="0" dirty="0" err="1">
                <a:solidFill>
                  <a:schemeClr val="accent6">
                    <a:lumMod val="75000"/>
                  </a:schemeClr>
                </a:solidFill>
              </a:rPr>
              <a:t>Zong</a:t>
            </a:r>
            <a:r>
              <a:rPr lang="en-US" sz="1600" u="sng" kern="0" dirty="0">
                <a:solidFill>
                  <a:schemeClr val="accent6">
                    <a:lumMod val="75000"/>
                  </a:schemeClr>
                </a:solidFill>
              </a:rPr>
              <a:t> (Nanjing U)</a:t>
            </a:r>
          </a:p>
          <a:p>
            <a:pPr marL="342891" indent="-342891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Ø"/>
              <a:defRPr/>
            </a:pPr>
            <a:endParaRPr lang="en-US" i="1" kern="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sz="32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Collaborators: 2015-Present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81800" y="6553200"/>
            <a:ext cx="4173467" cy="339725"/>
          </a:xfrm>
        </p:spPr>
        <p:txBody>
          <a:bodyPr/>
          <a:lstStyle/>
          <a:p>
            <a:r>
              <a:rPr lang="en-US"/>
              <a:t>HPC &amp; OW 2018/07/26-30   (71p)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Hadrons. What Lurks Within.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400800" y="15240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7030A0"/>
                </a:solidFill>
              </a:rPr>
              <a:t>Students,</a:t>
            </a:r>
            <a:r>
              <a:rPr lang="en-US" sz="2000" i="1" dirty="0">
                <a:solidFill>
                  <a:srgbClr val="0033CC"/>
                </a:solidFill>
              </a:rPr>
              <a:t> </a:t>
            </a:r>
            <a:r>
              <a:rPr lang="en-US" sz="2000" i="1" dirty="0">
                <a:solidFill>
                  <a:srgbClr val="0000FF"/>
                </a:solidFill>
              </a:rPr>
              <a:t>Postdocs,</a:t>
            </a:r>
            <a:r>
              <a:rPr lang="en-US" sz="2000" i="1" dirty="0">
                <a:solidFill>
                  <a:srgbClr val="008000"/>
                </a:solidFill>
              </a:rPr>
              <a:t> </a:t>
            </a: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</a:rPr>
              <a:t>Profs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883ED9-EC3C-4D42-BE32-7C00E52F24E3}"/>
              </a:ext>
            </a:extLst>
          </p:cNvPr>
          <p:cNvSpPr/>
          <p:nvPr/>
        </p:nvSpPr>
        <p:spPr bwMode="auto">
          <a:xfrm rot="10800000" flipV="1">
            <a:off x="2362200" y="596667"/>
            <a:ext cx="2636520" cy="39623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China based/trained 57%  </a:t>
            </a:r>
          </a:p>
        </p:txBody>
      </p:sp>
    </p:spTree>
    <p:extLst>
      <p:ext uri="{BB962C8B-B14F-4D97-AF65-F5344CB8AC3E}">
        <p14:creationId xmlns:p14="http://schemas.microsoft.com/office/powerpoint/2010/main" val="956181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/>
              <a:t>Leading-twist PDAs of </a:t>
            </a:r>
            <a:br>
              <a:rPr lang="en-GB" dirty="0"/>
            </a:br>
            <a:r>
              <a:rPr lang="en-GB" i="1" dirty="0"/>
              <a:t>S</a:t>
            </a:r>
            <a:r>
              <a:rPr lang="en-GB" dirty="0"/>
              <a:t>-wave light-quark mesons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dirty="0"/>
              <a:t>End of a </a:t>
            </a:r>
            <a:r>
              <a:rPr lang="en-GB" i="1" u="sng" dirty="0"/>
              <a:t>long</a:t>
            </a:r>
            <a:r>
              <a:rPr lang="en-GB" dirty="0"/>
              <a:t> story (longer than 30 years war)</a:t>
            </a:r>
          </a:p>
          <a:p>
            <a:pPr>
              <a:spcAft>
                <a:spcPts val="600"/>
              </a:spcAft>
            </a:pPr>
            <a:r>
              <a:rPr lang="en-GB" dirty="0"/>
              <a:t>Continuum predictions that pion and kaon PDAs are broad, concave functions confirmed by simulations of lattice-regularised QCD</a:t>
            </a:r>
          </a:p>
          <a:p>
            <a:pPr lvl="1">
              <a:spcAft>
                <a:spcPts val="600"/>
              </a:spcAft>
            </a:pPr>
            <a:r>
              <a:rPr lang="en-GB" sz="1800" i="1" dirty="0"/>
              <a:t>Pion Distribution Amplitude from Lattice QCD</a:t>
            </a:r>
            <a:r>
              <a:rPr lang="en-GB" sz="1800" dirty="0"/>
              <a:t>, Jian-Hui Zhang </a:t>
            </a:r>
            <a:r>
              <a:rPr lang="en-GB" sz="1800" i="1" dirty="0"/>
              <a:t>et al</a:t>
            </a:r>
            <a:r>
              <a:rPr lang="en-GB" sz="1800" dirty="0"/>
              <a:t>.,  </a:t>
            </a:r>
            <a:r>
              <a:rPr lang="en-GB" sz="1800" dirty="0" err="1"/>
              <a:t>Phys.Rev</a:t>
            </a:r>
            <a:r>
              <a:rPr lang="en-GB" sz="1800" dirty="0"/>
              <a:t>. D95 (2017) 094514; 1702.00008 </a:t>
            </a:r>
          </a:p>
          <a:p>
            <a:pPr lvl="1">
              <a:spcAft>
                <a:spcPts val="600"/>
              </a:spcAft>
            </a:pPr>
            <a:r>
              <a:rPr lang="en-GB" sz="1800" i="1" dirty="0"/>
              <a:t>Kaon Distribution Amplitude from Lattice QCD and the </a:t>
            </a:r>
            <a:r>
              <a:rPr lang="en-GB" sz="1800" i="1" dirty="0" err="1"/>
              <a:t>Flavor</a:t>
            </a:r>
            <a:r>
              <a:rPr lang="en-GB" sz="1800" i="1" dirty="0"/>
              <a:t> SU(3) Symmetry</a:t>
            </a:r>
            <a:r>
              <a:rPr lang="en-GB" sz="1800" dirty="0"/>
              <a:t>, </a:t>
            </a:r>
            <a:r>
              <a:rPr lang="en-GB" sz="1800" dirty="0" err="1"/>
              <a:t>Jiunn</a:t>
            </a:r>
            <a:r>
              <a:rPr lang="en-GB" sz="1800" dirty="0"/>
              <a:t>-Wei Chen </a:t>
            </a:r>
            <a:r>
              <a:rPr lang="en-GB" sz="1800" i="1" dirty="0"/>
              <a:t>et al</a:t>
            </a:r>
            <a:r>
              <a:rPr lang="en-GB" sz="1800" dirty="0"/>
              <a:t>., arXiv:1712.10025 [hep-</a:t>
            </a:r>
            <a:r>
              <a:rPr lang="en-GB" sz="1800" dirty="0" err="1"/>
              <a:t>ph</a:t>
            </a:r>
            <a:r>
              <a:rPr lang="en-GB" sz="1800" dirty="0"/>
              <a:t>]</a:t>
            </a:r>
          </a:p>
          <a:p>
            <a:pPr lvl="1">
              <a:spcAft>
                <a:spcPts val="600"/>
              </a:spcAft>
            </a:pPr>
            <a:r>
              <a:rPr lang="en-GB" sz="1800" i="1" dirty="0"/>
              <a:t>Pion and kaon valence-quark parton </a:t>
            </a:r>
            <a:r>
              <a:rPr lang="en-GB" sz="1800" i="1" dirty="0" err="1"/>
              <a:t>quasidistributions</a:t>
            </a:r>
            <a:r>
              <a:rPr lang="en-GB" sz="1800" dirty="0"/>
              <a:t>, S.-S. Xu, L. Chang </a:t>
            </a:r>
            <a:r>
              <a:rPr lang="en-GB" sz="1800" i="1" dirty="0"/>
              <a:t>et al</a:t>
            </a:r>
            <a:r>
              <a:rPr lang="en-GB" sz="1800" dirty="0"/>
              <a:t>. Phys. Rev. D</a:t>
            </a:r>
            <a:r>
              <a:rPr lang="en-AU" sz="1800" b="1" dirty="0"/>
              <a:t>97</a:t>
            </a:r>
            <a:r>
              <a:rPr lang="en-AU" sz="1800" dirty="0"/>
              <a:t> (2018) 094014</a:t>
            </a:r>
            <a:r>
              <a:rPr lang="en-GB" sz="1800" dirty="0"/>
              <a:t>; arXiv:1802.09552 [</a:t>
            </a:r>
            <a:r>
              <a:rPr lang="en-GB" sz="1800" dirty="0" err="1"/>
              <a:t>nucl-th</a:t>
            </a:r>
            <a:r>
              <a:rPr lang="en-GB" sz="1800" dirty="0"/>
              <a:t>]</a:t>
            </a:r>
          </a:p>
          <a:p>
            <a:pPr>
              <a:spcAft>
                <a:spcPts val="600"/>
              </a:spcAft>
            </a:pPr>
            <a:r>
              <a:rPr lang="en-GB" dirty="0"/>
              <a:t>Continuum analyses predict that these properties </a:t>
            </a:r>
            <a:r>
              <a:rPr lang="en-GB" u="sng" dirty="0"/>
              <a:t>characterise</a:t>
            </a:r>
            <a:r>
              <a:rPr lang="en-GB" dirty="0"/>
              <a:t> the leading-twist PDAs of </a:t>
            </a:r>
            <a:r>
              <a:rPr lang="en-GB" b="1" i="1" dirty="0"/>
              <a:t>all</a:t>
            </a:r>
            <a:r>
              <a:rPr lang="en-GB" dirty="0"/>
              <a:t> </a:t>
            </a:r>
            <a:r>
              <a:rPr lang="en-GB" i="1" dirty="0"/>
              <a:t>S</a:t>
            </a:r>
            <a:r>
              <a:rPr lang="en-GB" dirty="0"/>
              <a:t>-wave light-quark mesons</a:t>
            </a:r>
          </a:p>
          <a:p>
            <a:pPr>
              <a:spcAft>
                <a:spcPts val="600"/>
              </a:spcAft>
            </a:pPr>
            <a:r>
              <a:rPr lang="en-GB" i="1" dirty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Many empirically verifiable predictions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HPC &amp; OW 2018/07/26-30   (71p)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Hadrons. What Lurks Within.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7" name="Picture 6" descr="Insigh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95550" cy="105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9917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095EBE9-108C-4A7E-A2FE-75B81999D3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920774"/>
            <a:ext cx="6692900" cy="9654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6A19D4-E3C9-4936-83C9-7AFE354EC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GB" sz="3200" dirty="0">
                <a:ln/>
                <a:solidFill>
                  <a:schemeClr val="accent1">
                    <a:lumMod val="50000"/>
                  </a:schemeClr>
                </a:solidFill>
              </a:rPr>
              <a:t>DVMP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5D2D2-A292-4C8C-97A6-BDF12FBE5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90600"/>
            <a:ext cx="8686800" cy="4525963"/>
          </a:xfrm>
        </p:spPr>
        <p:txBody>
          <a:bodyPr/>
          <a:lstStyle/>
          <a:p>
            <a:r>
              <a:rPr lang="en-GB" dirty="0"/>
              <a:t>Two nonperturbative quantities</a:t>
            </a:r>
          </a:p>
          <a:p>
            <a:pPr lvl="1"/>
            <a:r>
              <a:rPr lang="en-GB" dirty="0"/>
              <a:t>GPD of target</a:t>
            </a:r>
          </a:p>
          <a:p>
            <a:pPr lvl="1"/>
            <a:r>
              <a:rPr lang="en-GB" dirty="0" err="1"/>
              <a:t>ϕ</a:t>
            </a:r>
            <a:r>
              <a:rPr lang="en-GB" baseline="-25000" dirty="0" err="1"/>
              <a:t>M</a:t>
            </a:r>
            <a:r>
              <a:rPr lang="en-GB" dirty="0"/>
              <a:t>, PDA of meson produced</a:t>
            </a:r>
          </a:p>
          <a:p>
            <a:r>
              <a:rPr lang="en-GB" dirty="0"/>
              <a:t>Can’t extract GPD unless </a:t>
            </a:r>
            <a:r>
              <a:rPr lang="en-GB" dirty="0" err="1"/>
              <a:t>ϕ</a:t>
            </a:r>
            <a:r>
              <a:rPr lang="en-GB" baseline="-25000" dirty="0" err="1"/>
              <a:t>M</a:t>
            </a:r>
            <a:r>
              <a:rPr lang="en-GB" baseline="-25000" dirty="0"/>
              <a:t> </a:t>
            </a:r>
            <a:r>
              <a:rPr lang="en-GB" dirty="0"/>
              <a:t>is known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 Similar structure to elastic scattering formula</a:t>
            </a:r>
          </a:p>
          <a:p>
            <a:pPr lvl="1"/>
            <a:r>
              <a:rPr lang="en-GB" i="1" dirty="0"/>
              <a:t>v̅</a:t>
            </a:r>
            <a:r>
              <a:rPr lang="en-GB" dirty="0"/>
              <a:t> = 1-z … Extracted result for GPD is very sensitive to endpoint behaviour of meson PDA</a:t>
            </a:r>
          </a:p>
          <a:p>
            <a:pPr lvl="1"/>
            <a:r>
              <a:rPr lang="en-GB" dirty="0"/>
              <a:t>Overlapping renormalisation/factorisation scales, must “communicate” under evolution because result should be scale-independent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BC958-371A-4271-9C7E-908CAAACB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HPC &amp; OW 2018/07/26-30   (71p)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5D1D3A-647F-4930-BDC6-0D2768EF9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Hadrons. What Lurks Within.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DE912-0A80-4A79-A094-91524449C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AC3E8F-48BF-44BB-A465-348EDBB2B3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908" y="0"/>
            <a:ext cx="3035092" cy="281940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23DBC42B-637A-4753-B0E7-5A9C34CA1D3A}"/>
              </a:ext>
            </a:extLst>
          </p:cNvPr>
          <p:cNvSpPr/>
          <p:nvPr/>
        </p:nvSpPr>
        <p:spPr bwMode="auto">
          <a:xfrm>
            <a:off x="6858000" y="3352800"/>
            <a:ext cx="381000" cy="2286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15246F2-86A5-433F-8F01-D656EFF762B9}"/>
              </a:ext>
            </a:extLst>
          </p:cNvPr>
          <p:cNvSpPr/>
          <p:nvPr/>
        </p:nvSpPr>
        <p:spPr bwMode="auto">
          <a:xfrm>
            <a:off x="6959367" y="3352800"/>
            <a:ext cx="228600" cy="228600"/>
          </a:xfrm>
          <a:prstGeom prst="ellipse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A2B90F-B736-4572-8934-6A8B58A0D656}"/>
              </a:ext>
            </a:extLst>
          </p:cNvPr>
          <p:cNvSpPr txBox="1"/>
          <p:nvPr/>
        </p:nvSpPr>
        <p:spPr>
          <a:xfrm>
            <a:off x="8802687" y="47244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282EE0-5D87-4546-BA88-C1755142B42F}"/>
              </a:ext>
            </a:extLst>
          </p:cNvPr>
          <p:cNvSpPr/>
          <p:nvPr/>
        </p:nvSpPr>
        <p:spPr bwMode="auto">
          <a:xfrm>
            <a:off x="0" y="5491813"/>
            <a:ext cx="1905000" cy="4873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D. Müller, </a:t>
            </a:r>
            <a:r>
              <a:rPr lang="en-AU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et al</a:t>
            </a:r>
            <a:r>
              <a:rPr lang="en-AU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Nuclear Physics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 </a:t>
            </a:r>
            <a:r>
              <a:rPr lang="en-AU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884</a:t>
            </a:r>
            <a:r>
              <a:rPr lang="en-AU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(2014) 438–546</a:t>
            </a: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5AD972-80F0-4256-B361-5E12CD122D55}"/>
              </a:ext>
            </a:extLst>
          </p:cNvPr>
          <p:cNvSpPr/>
          <p:nvPr/>
        </p:nvSpPr>
        <p:spPr bwMode="auto">
          <a:xfrm>
            <a:off x="1676400" y="5451187"/>
            <a:ext cx="7471103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We add that one usually assumes that the scheme (and framework) dependent meson DA is known, but even in the case of the pion DA rather different models were proposed [161–165,143,166,167] which, unfortunately, can be discriminated only partially by present experimental pion form factor [168–171] and pion-to-photon transition form factor [172–175] data and lattice results [176].</a:t>
            </a: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79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143" y="1798638"/>
            <a:ext cx="5171856" cy="37639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2800" dirty="0"/>
              <a:t>Emergent Mass </a:t>
            </a:r>
            <a:br>
              <a:rPr lang="en-GB" sz="2800" dirty="0"/>
            </a:br>
            <a:r>
              <a:rPr lang="en-GB" sz="2800" i="1" dirty="0"/>
              <a:t>vs</a:t>
            </a:r>
            <a:r>
              <a:rPr lang="en-GB" sz="2800" dirty="0"/>
              <a:t>. Higgs Mechanism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84237"/>
            <a:ext cx="4343400" cy="5440363"/>
          </a:xfrm>
        </p:spPr>
        <p:txBody>
          <a:bodyPr/>
          <a:lstStyle/>
          <a:p>
            <a:r>
              <a:rPr lang="en-GB" dirty="0"/>
              <a:t>When does Higgs mechanism begin to influence mass generation?</a:t>
            </a:r>
          </a:p>
          <a:p>
            <a:r>
              <a:rPr lang="en-GB" dirty="0"/>
              <a:t>limit </a:t>
            </a:r>
            <a:r>
              <a:rPr lang="en-GB" i="1" dirty="0" err="1"/>
              <a:t>m</a:t>
            </a:r>
            <a:r>
              <a:rPr lang="en-GB" baseline="-25000" dirty="0" err="1"/>
              <a:t>quark</a:t>
            </a:r>
            <a:r>
              <a:rPr lang="en-GB" dirty="0"/>
              <a:t>→ ∞</a:t>
            </a:r>
          </a:p>
          <a:p>
            <a:pPr marL="0" indent="0">
              <a:buNone/>
            </a:pPr>
            <a:r>
              <a:rPr lang="en-GB" i="1" dirty="0"/>
              <a:t>	φ(x)</a:t>
            </a:r>
            <a:r>
              <a:rPr lang="en-GB" dirty="0"/>
              <a:t> → </a:t>
            </a:r>
            <a:r>
              <a:rPr lang="en-GB" i="1" dirty="0"/>
              <a:t>δ(x-½)</a:t>
            </a:r>
          </a:p>
          <a:p>
            <a:r>
              <a:rPr lang="en-GB" dirty="0"/>
              <a:t>limit </a:t>
            </a:r>
            <a:r>
              <a:rPr lang="en-GB" dirty="0" err="1"/>
              <a:t>m</a:t>
            </a:r>
            <a:r>
              <a:rPr lang="en-GB" baseline="-25000" dirty="0" err="1"/>
              <a:t>quark</a:t>
            </a:r>
            <a:r>
              <a:rPr lang="en-GB" dirty="0"/>
              <a:t> → 0</a:t>
            </a:r>
          </a:p>
          <a:p>
            <a:pPr marL="0" indent="0">
              <a:buNone/>
            </a:pPr>
            <a:r>
              <a:rPr lang="en-GB" i="1" dirty="0"/>
              <a:t>	φ(x)</a:t>
            </a:r>
            <a:r>
              <a:rPr lang="en-GB" dirty="0"/>
              <a:t> ∼ (8/π) [x(1-x)]</a:t>
            </a:r>
            <a:r>
              <a:rPr lang="en-GB" i="1" baseline="30000" dirty="0"/>
              <a:t>½</a:t>
            </a:r>
            <a:endParaRPr lang="en-GB" baseline="30000" dirty="0"/>
          </a:p>
          <a:p>
            <a:r>
              <a:rPr lang="en-GB" dirty="0"/>
              <a:t>Transition boundary lies just above</a:t>
            </a:r>
            <a:r>
              <a:rPr lang="en-GB" i="1" dirty="0"/>
              <a:t> </a:t>
            </a:r>
            <a:r>
              <a:rPr lang="en-GB" i="1" dirty="0" err="1"/>
              <a:t>m</a:t>
            </a:r>
            <a:r>
              <a:rPr lang="en-GB" baseline="-25000" dirty="0" err="1"/>
              <a:t>strange</a:t>
            </a:r>
            <a:endParaRPr lang="en-GB" baseline="-25000" dirty="0"/>
          </a:p>
          <a:p>
            <a:r>
              <a:rPr lang="en-GB" i="1" dirty="0">
                <a:solidFill>
                  <a:srgbClr val="008000"/>
                </a:solidFill>
              </a:rPr>
              <a:t>Comparison between distributions of light-quarks and those involving strange-quarks is good place to seek signals for strong-mass generation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HPC &amp; OW 2018/07/26-30   (71p)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Hadrons. What Lurks Within.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0" y="0"/>
            <a:ext cx="4343400" cy="67309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i="1" dirty="0">
                <a:solidFill>
                  <a:schemeClr val="accent1">
                    <a:lumMod val="50000"/>
                  </a:schemeClr>
                </a:solidFill>
              </a:rPr>
              <a:t>Parton distribution amplitudes of S-wave heavy-</a:t>
            </a:r>
            <a:r>
              <a:rPr lang="en-GB" sz="1200" i="1" dirty="0" err="1">
                <a:solidFill>
                  <a:schemeClr val="accent1">
                    <a:lumMod val="50000"/>
                  </a:schemeClr>
                </a:solidFill>
              </a:rPr>
              <a:t>quarkonia</a:t>
            </a:r>
            <a:br>
              <a:rPr lang="en-GB" sz="1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1200" dirty="0" err="1">
                <a:solidFill>
                  <a:schemeClr val="accent1">
                    <a:lumMod val="50000"/>
                  </a:schemeClr>
                </a:solidFill>
              </a:rPr>
              <a:t>Minghui</a:t>
            </a:r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 Ding, Fei Gao, Lei Chang, Yu-Xin Liu and Craig D. Roberts</a:t>
            </a:r>
            <a:br>
              <a:rPr lang="en-GB" sz="1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1200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arXiv:1511.04943 [</a:t>
            </a:r>
            <a:r>
              <a:rPr lang="en-GB" sz="1200" dirty="0" err="1">
                <a:solidFill>
                  <a:schemeClr val="accent1">
                    <a:lumMod val="50000"/>
                  </a:schemeClr>
                </a:solidFill>
                <a:hlinkClick r:id="rId3"/>
              </a:rPr>
              <a:t>nucl-th</a:t>
            </a:r>
            <a:r>
              <a:rPr lang="en-GB" sz="1200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]</a:t>
            </a:r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, Phys. Lett. B </a:t>
            </a:r>
            <a:r>
              <a:rPr lang="en-GB" sz="1200" b="1" dirty="0">
                <a:solidFill>
                  <a:schemeClr val="accent1">
                    <a:lumMod val="50000"/>
                  </a:schemeClr>
                </a:solidFill>
              </a:rPr>
              <a:t>753</a:t>
            </a:r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 (2016) pp. 330-335</a:t>
            </a:r>
            <a:endParaRPr kumimoji="0" lang="en-GB" sz="12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4789" y="3549129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>
                <a:solidFill>
                  <a:srgbClr val="008000"/>
                </a:solidFill>
              </a:rPr>
              <a:t>q+q</a:t>
            </a:r>
            <a:r>
              <a:rPr lang="en-GB" sz="1600" baseline="-25000" dirty="0" err="1">
                <a:solidFill>
                  <a:srgbClr val="008000"/>
                </a:solidFill>
              </a:rPr>
              <a:t>bar</a:t>
            </a:r>
            <a:r>
              <a:rPr lang="en-GB" sz="1600" dirty="0">
                <a:solidFill>
                  <a:srgbClr val="008000"/>
                </a:solidFill>
              </a:rPr>
              <a:t>: Emergent  </a:t>
            </a:r>
          </a:p>
          <a:p>
            <a:r>
              <a:rPr lang="en-GB" sz="1600" dirty="0">
                <a:solidFill>
                  <a:srgbClr val="008000"/>
                </a:solidFill>
              </a:rPr>
              <a:t>        (strong mass)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00300" y="2331120"/>
            <a:ext cx="1310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>
                <a:solidFill>
                  <a:schemeClr val="tx2">
                    <a:lumMod val="75000"/>
                  </a:schemeClr>
                </a:solidFill>
              </a:rPr>
              <a:t>c+c</a:t>
            </a:r>
            <a:r>
              <a:rPr lang="en-GB" sz="1600" baseline="-25000" dirty="0" err="1">
                <a:solidFill>
                  <a:schemeClr val="tx2">
                    <a:lumMod val="75000"/>
                  </a:schemeClr>
                </a:solidFill>
              </a:rPr>
              <a:t>bar</a:t>
            </a:r>
            <a:r>
              <a:rPr lang="en-GB" sz="1600" dirty="0">
                <a:solidFill>
                  <a:schemeClr val="tx2">
                    <a:lumMod val="75000"/>
                  </a:schemeClr>
                </a:solidFill>
              </a:rPr>
              <a:t>: Higgs</a:t>
            </a:r>
          </a:p>
          <a:p>
            <a:r>
              <a:rPr lang="en-GB" sz="1600" dirty="0">
                <a:solidFill>
                  <a:schemeClr val="tx2">
                    <a:lumMod val="75000"/>
                  </a:schemeClr>
                </a:solidFill>
              </a:rPr>
              <a:t>  (weak mass)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43184" y="2362200"/>
            <a:ext cx="10318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accent5">
                    <a:lumMod val="75000"/>
                  </a:schemeClr>
                </a:solidFill>
              </a:rPr>
              <a:t>conformal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5638800" y="2621298"/>
            <a:ext cx="1143000" cy="502902"/>
          </a:xfrm>
          <a:prstGeom prst="straightConnector1">
            <a:avLst/>
          </a:prstGeom>
          <a:noFill/>
          <a:ln w="9525" cap="flat" cmpd="sng" algn="ctr">
            <a:solidFill>
              <a:srgbClr val="6600CC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5562600" y="3055161"/>
            <a:ext cx="762000" cy="221439"/>
          </a:xfrm>
          <a:prstGeom prst="straightConnector1">
            <a:avLst/>
          </a:prstGeom>
          <a:noFill/>
          <a:ln w="9525" cap="flat" cmpd="sng" algn="ctr">
            <a:solidFill>
              <a:srgbClr val="0A0A0A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4847789" y="2831068"/>
            <a:ext cx="1195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0A0A0A"/>
                </a:solidFill>
              </a:rPr>
              <a:t>s+s</a:t>
            </a:r>
            <a:r>
              <a:rPr lang="en-GB" baseline="-25000" dirty="0" err="1">
                <a:solidFill>
                  <a:srgbClr val="0A0A0A"/>
                </a:solidFill>
              </a:rPr>
              <a:t>bar</a:t>
            </a:r>
            <a:r>
              <a:rPr lang="en-GB" dirty="0">
                <a:solidFill>
                  <a:srgbClr val="0A0A0A"/>
                </a:solidFill>
              </a:rPr>
              <a:t>: </a:t>
            </a:r>
          </a:p>
          <a:p>
            <a:r>
              <a:rPr lang="en-GB" sz="1400" dirty="0">
                <a:solidFill>
                  <a:srgbClr val="0A0A0A"/>
                </a:solidFill>
              </a:rPr>
              <a:t>on the border</a:t>
            </a:r>
            <a:endParaRPr lang="en-GB" sz="1400" baseline="-25000" dirty="0">
              <a:solidFill>
                <a:srgbClr val="0A0A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64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C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8993" y="152400"/>
            <a:ext cx="5934807" cy="42026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91000"/>
            <a:ext cx="9144000" cy="1752600"/>
          </a:xfrm>
        </p:spPr>
        <p:txBody>
          <a:bodyPr/>
          <a:lstStyle/>
          <a:p>
            <a:pPr lvl="0" algn="ctr"/>
            <a:r>
              <a:rPr lang="el-GR" sz="60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π</a:t>
            </a:r>
            <a:r>
              <a:rPr lang="el-GR" sz="6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&amp; </a:t>
            </a:r>
            <a:r>
              <a:rPr lang="en-US" sz="60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K</a:t>
            </a:r>
            <a:r>
              <a:rPr lang="en-US" sz="6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Valence-quark Distribution Functions</a:t>
            </a:r>
            <a:endParaRPr lang="en-US" sz="4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schemeClr val="accent1">
                    <a:lumMod val="50000"/>
                  </a:schemeClr>
                </a:solidFill>
              </a:rPr>
              <a:t>Craig Roberts. Hadrons. What Lurks Within.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85800" y="5953125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701978" y="6648003"/>
            <a:ext cx="2416969" cy="388937"/>
          </a:xfrm>
        </p:spPr>
        <p:txBody>
          <a:bodyPr/>
          <a:lstStyle/>
          <a:p>
            <a:r>
              <a:rPr lang="en-US"/>
              <a:t>HPC &amp; OW 2018/07/26-30   (71p)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5458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GB" sz="3600" i="1" dirty="0"/>
              <a:t>π</a:t>
            </a:r>
            <a:r>
              <a:rPr lang="en-GB" sz="3600" dirty="0"/>
              <a:t> &amp; </a:t>
            </a:r>
            <a:r>
              <a:rPr lang="en-GB" sz="3600" i="1" dirty="0"/>
              <a:t>K</a:t>
            </a:r>
            <a:r>
              <a:rPr lang="en-GB" sz="3600" dirty="0"/>
              <a:t> PDFs</a:t>
            </a:r>
            <a:br>
              <a:rPr lang="en-GB" sz="3200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50178"/>
            <a:ext cx="9144000" cy="5678488"/>
          </a:xfrm>
        </p:spPr>
        <p:txBody>
          <a:bodyPr/>
          <a:lstStyle/>
          <a:p>
            <a:r>
              <a:rPr lang="en-AU" sz="2000" dirty="0"/>
              <a:t>Extant data on </a:t>
            </a:r>
            <a:r>
              <a:rPr lang="en-AU" sz="2000" i="1" dirty="0"/>
              <a:t>π</a:t>
            </a:r>
            <a:r>
              <a:rPr lang="en-AU" sz="2000" dirty="0"/>
              <a:t> &amp; </a:t>
            </a:r>
            <a:r>
              <a:rPr lang="en-AU" sz="2000" i="1" dirty="0"/>
              <a:t>K </a:t>
            </a:r>
            <a:r>
              <a:rPr lang="en-AU" sz="2000" dirty="0"/>
              <a:t>PDFs (</a:t>
            </a:r>
            <a:r>
              <a:rPr lang="en-AU" sz="2000" dirty="0" err="1"/>
              <a:t>mesonic</a:t>
            </a:r>
            <a:r>
              <a:rPr lang="en-AU" sz="2000" dirty="0"/>
              <a:t> </a:t>
            </a:r>
            <a:r>
              <a:rPr lang="en-AU" sz="2000" dirty="0" err="1"/>
              <a:t>Drell</a:t>
            </a:r>
            <a:r>
              <a:rPr lang="en-AU" sz="2000" dirty="0"/>
              <a:t>-Yan) is old: 1980-1989 </a:t>
            </a:r>
          </a:p>
          <a:p>
            <a:r>
              <a:rPr lang="en-AU" sz="2000" dirty="0"/>
              <a:t>New data would be welcome:</a:t>
            </a:r>
            <a:endParaRPr lang="en-AU" sz="1800" dirty="0"/>
          </a:p>
          <a:p>
            <a:pPr lvl="1">
              <a:spcBef>
                <a:spcPts val="0"/>
              </a:spcBef>
            </a:pPr>
            <a:r>
              <a:rPr lang="en-AU" sz="1800" dirty="0"/>
              <a:t>persistent doubts about the </a:t>
            </a:r>
            <a:r>
              <a:rPr lang="en-AU" sz="1800" dirty="0" err="1"/>
              <a:t>Bjorken</a:t>
            </a:r>
            <a:r>
              <a:rPr lang="en-AU" sz="1800" dirty="0"/>
              <a:t>-</a:t>
            </a:r>
            <a:r>
              <a:rPr lang="en-AU" sz="1800" i="1" dirty="0"/>
              <a:t>x</a:t>
            </a:r>
            <a:r>
              <a:rPr lang="en-GB" sz="1800" dirty="0"/>
              <a:t> ≃1</a:t>
            </a:r>
            <a:r>
              <a:rPr lang="en-AU" sz="1800" dirty="0"/>
              <a:t> behaviour of the pion’s valence-quark PDF </a:t>
            </a:r>
          </a:p>
          <a:p>
            <a:pPr lvl="1">
              <a:spcBef>
                <a:spcPts val="0"/>
              </a:spcBef>
            </a:pPr>
            <a:r>
              <a:rPr lang="en-AU" sz="1800" dirty="0"/>
              <a:t>single modest-quality measurement of </a:t>
            </a:r>
            <a:r>
              <a:rPr lang="en-AU" sz="1800" i="1" dirty="0" err="1"/>
              <a:t>u</a:t>
            </a:r>
            <a:r>
              <a:rPr lang="en-AU" sz="1800" i="1" baseline="30000" dirty="0" err="1"/>
              <a:t>K</a:t>
            </a:r>
            <a:r>
              <a:rPr lang="en-AU" sz="1800" i="1" dirty="0"/>
              <a:t>(x)/u</a:t>
            </a:r>
            <a:r>
              <a:rPr lang="en-AU" sz="1800" i="1" baseline="30000" dirty="0"/>
              <a:t>π</a:t>
            </a:r>
            <a:r>
              <a:rPr lang="en-AU" sz="1800" i="1" dirty="0"/>
              <a:t>(x) </a:t>
            </a:r>
            <a:r>
              <a:rPr lang="en-AU" sz="1800" dirty="0"/>
              <a:t>cannot be considered definitive. </a:t>
            </a:r>
          </a:p>
          <a:p>
            <a:r>
              <a:rPr lang="en-AU" sz="2000" dirty="0"/>
              <a:t>Approved experiment, using tagged DIS at </a:t>
            </a:r>
            <a:r>
              <a:rPr lang="en-AU" sz="2000" dirty="0" err="1"/>
              <a:t>JLab</a:t>
            </a:r>
            <a:r>
              <a:rPr lang="en-AU" sz="2000" dirty="0"/>
              <a:t> 12, should contribute to a resolution of pion question</a:t>
            </a:r>
          </a:p>
          <a:p>
            <a:pPr lvl="1">
              <a:spcBef>
                <a:spcPts val="0"/>
              </a:spcBef>
            </a:pPr>
            <a:r>
              <a:rPr lang="en-AU" dirty="0"/>
              <a:t>Similar technique </a:t>
            </a:r>
            <a:r>
              <a:rPr lang="en-AU" i="1" dirty="0"/>
              <a:t>should</a:t>
            </a:r>
            <a:r>
              <a:rPr lang="en-AU" dirty="0"/>
              <a:t> also serve for the kaon.</a:t>
            </a:r>
          </a:p>
          <a:p>
            <a:r>
              <a:rPr lang="en-AU" sz="2000" dirty="0"/>
              <a:t>Future: </a:t>
            </a:r>
          </a:p>
          <a:p>
            <a:pPr lvl="1">
              <a:spcBef>
                <a:spcPts val="0"/>
              </a:spcBef>
            </a:pPr>
            <a:r>
              <a:rPr lang="en-AU" sz="1800" dirty="0"/>
              <a:t>new </a:t>
            </a:r>
            <a:r>
              <a:rPr lang="en-AU" sz="1800" dirty="0" err="1"/>
              <a:t>mesonic</a:t>
            </a:r>
            <a:r>
              <a:rPr lang="en-AU" sz="1800" dirty="0"/>
              <a:t> </a:t>
            </a:r>
            <a:r>
              <a:rPr lang="en-AU" sz="1800" dirty="0" err="1"/>
              <a:t>Drell</a:t>
            </a:r>
            <a:r>
              <a:rPr lang="en-AU" sz="1800" dirty="0"/>
              <a:t>-Yan measurements at modern facilities could yield valuable information on </a:t>
            </a:r>
            <a:r>
              <a:rPr lang="en-AU" sz="1800" i="1" dirty="0"/>
              <a:t>π</a:t>
            </a:r>
            <a:r>
              <a:rPr lang="en-AU" sz="1800" dirty="0"/>
              <a:t> and </a:t>
            </a:r>
            <a:r>
              <a:rPr lang="en-AU" sz="1800" i="1" dirty="0"/>
              <a:t>K</a:t>
            </a:r>
            <a:r>
              <a:rPr lang="en-AU" sz="1800" dirty="0"/>
              <a:t> PDFs (COMPASS), </a:t>
            </a:r>
          </a:p>
          <a:p>
            <a:pPr lvl="1">
              <a:spcBef>
                <a:spcPts val="0"/>
              </a:spcBef>
            </a:pPr>
            <a:r>
              <a:rPr lang="en-AU" sz="1800" dirty="0"/>
              <a:t>as could two-jet experiments at the large hadron collider; </a:t>
            </a:r>
          </a:p>
          <a:p>
            <a:pPr lvl="1">
              <a:spcBef>
                <a:spcPts val="0"/>
              </a:spcBef>
            </a:pPr>
            <a:r>
              <a:rPr lang="en-AU" dirty="0">
                <a:solidFill>
                  <a:srgbClr val="008000"/>
                </a:solidFill>
              </a:rPr>
              <a:t>EIC would be capable of providing access to </a:t>
            </a:r>
            <a:r>
              <a:rPr lang="en-AU" i="1" dirty="0">
                <a:solidFill>
                  <a:srgbClr val="008000"/>
                </a:solidFill>
              </a:rPr>
              <a:t>π</a:t>
            </a:r>
            <a:r>
              <a:rPr lang="en-AU" dirty="0">
                <a:solidFill>
                  <a:srgbClr val="008000"/>
                </a:solidFill>
              </a:rPr>
              <a:t> and </a:t>
            </a:r>
            <a:r>
              <a:rPr lang="en-AU" i="1" dirty="0">
                <a:solidFill>
                  <a:srgbClr val="008000"/>
                </a:solidFill>
              </a:rPr>
              <a:t>K </a:t>
            </a:r>
            <a:r>
              <a:rPr lang="en-AU" dirty="0">
                <a:solidFill>
                  <a:srgbClr val="008000"/>
                </a:solidFill>
              </a:rPr>
              <a:t>PDFs through measurements of forward nucleon structure functions.</a:t>
            </a:r>
            <a:r>
              <a:rPr lang="en-AU" sz="1800" dirty="0"/>
              <a:t> </a:t>
            </a:r>
          </a:p>
          <a:p>
            <a:r>
              <a:rPr lang="en-AU" sz="2000" dirty="0"/>
              <a:t>Gribov-</a:t>
            </a:r>
            <a:r>
              <a:rPr lang="en-AU" sz="2000" dirty="0" err="1"/>
              <a:t>Lipatov</a:t>
            </a:r>
            <a:r>
              <a:rPr lang="en-AU" sz="2000" dirty="0"/>
              <a:t> reciprocity (crossing symmetry) entails </a:t>
            </a:r>
            <a:r>
              <a:rPr lang="en-GB" sz="2000" dirty="0"/>
              <a:t>connection between PDFs and fragmentation functions on</a:t>
            </a:r>
            <a:r>
              <a:rPr lang="en-AU" sz="2000" i="1" dirty="0"/>
              <a:t> z</a:t>
            </a:r>
            <a:r>
              <a:rPr lang="en-GB" sz="2000" i="1" dirty="0"/>
              <a:t> ≃ 1 (z </a:t>
            </a:r>
            <a:r>
              <a:rPr lang="en-GB" sz="2000" dirty="0"/>
              <a:t>≥ 0.75)</a:t>
            </a:r>
            <a:endParaRPr lang="en-GB" sz="2000" i="1" dirty="0"/>
          </a:p>
          <a:p>
            <a:pPr marL="800100" lvl="2" indent="0">
              <a:spcBef>
                <a:spcPts val="0"/>
              </a:spcBef>
              <a:buNone/>
            </a:pPr>
            <a:r>
              <a:rPr lang="en-GB" sz="2400" i="1" dirty="0"/>
              <a:t>D</a:t>
            </a:r>
            <a:r>
              <a:rPr lang="en-GB" sz="2400" i="1" baseline="-25000" dirty="0"/>
              <a:t>H/q</a:t>
            </a:r>
            <a:r>
              <a:rPr lang="en-GB" sz="2400" i="1" dirty="0"/>
              <a:t>(z) ≈ z </a:t>
            </a:r>
            <a:r>
              <a:rPr lang="en-GB" sz="2400" i="1" dirty="0" err="1"/>
              <a:t>q</a:t>
            </a:r>
            <a:r>
              <a:rPr lang="en-GB" sz="2400" i="1" baseline="30000" dirty="0" err="1"/>
              <a:t>H</a:t>
            </a:r>
            <a:r>
              <a:rPr lang="en-GB" sz="2400" i="1" dirty="0"/>
              <a:t>(z)</a:t>
            </a:r>
          </a:p>
          <a:p>
            <a:pPr marL="400050" lvl="1" indent="0">
              <a:buNone/>
            </a:pPr>
            <a:r>
              <a:rPr lang="en-GB" i="1" dirty="0">
                <a:solidFill>
                  <a:srgbClr val="C00000"/>
                </a:solidFill>
              </a:rPr>
              <a:t>Reliable information on meson fragmentation functions is critical if the worldwide programme aimed at determining TMDs is to be successful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HPC &amp; OW 2018/07/26-30   (71p)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Hadrons. What Lurks Within.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3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200" dirty="0"/>
              <a:t>Valence-quark PDFs </a:t>
            </a:r>
            <a:br>
              <a:rPr lang="en-GB" sz="3200" dirty="0"/>
            </a:br>
            <a:r>
              <a:rPr lang="en-GB" sz="3200" dirty="0"/>
              <a:t>within mesons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/>
          <a:lstStyle/>
          <a:p>
            <a:r>
              <a:rPr lang="en-GB" dirty="0"/>
              <a:t>Compute PDFs from imaginary part of virtual-photon – pion forward Compton scattering amplitude: </a:t>
            </a:r>
          </a:p>
          <a:p>
            <a:pPr marL="800100" lvl="2" indent="0">
              <a:buNone/>
            </a:pPr>
            <a:r>
              <a:rPr lang="el-GR" sz="2000" i="1" dirty="0"/>
              <a:t>γ π → γ π</a:t>
            </a:r>
            <a:r>
              <a:rPr lang="el-GR" sz="2000" dirty="0"/>
              <a:t> </a:t>
            </a:r>
          </a:p>
          <a:p>
            <a:pPr>
              <a:spcAft>
                <a:spcPts val="1200"/>
              </a:spcAft>
            </a:pPr>
            <a:r>
              <a:rPr lang="en-GB" dirty="0"/>
              <a:t>Handbag diagram is insufficient.  Doesn’t even preserve global symmetries.  Exists a class of leading-twist corrections that remedies this defect ⇒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400050" lvl="1" indent="0">
              <a:buNone/>
            </a:pPr>
            <a:r>
              <a:rPr lang="en-GB" dirty="0"/>
              <a:t>Similar expressions for </a:t>
            </a:r>
            <a:r>
              <a:rPr lang="en-GB" i="1" dirty="0" err="1"/>
              <a:t>u</a:t>
            </a:r>
            <a:r>
              <a:rPr lang="en-GB" i="1" baseline="-25000" dirty="0" err="1"/>
              <a:t>V</a:t>
            </a:r>
            <a:r>
              <a:rPr lang="en-GB" i="1" baseline="30000" dirty="0" err="1"/>
              <a:t>K</a:t>
            </a:r>
            <a:r>
              <a:rPr lang="en-GB" i="1" dirty="0"/>
              <a:t>(x)</a:t>
            </a:r>
            <a:r>
              <a:rPr lang="en-GB" dirty="0"/>
              <a:t>,</a:t>
            </a:r>
            <a:r>
              <a:rPr lang="en-GB" i="1" dirty="0"/>
              <a:t> </a:t>
            </a:r>
            <a:r>
              <a:rPr lang="en-GB" i="1" dirty="0" err="1"/>
              <a:t>s</a:t>
            </a:r>
            <a:r>
              <a:rPr lang="en-GB" i="1" baseline="-25000" dirty="0" err="1"/>
              <a:t>V</a:t>
            </a:r>
            <a:r>
              <a:rPr lang="en-GB" i="1" baseline="30000" dirty="0" err="1"/>
              <a:t>K</a:t>
            </a:r>
            <a:r>
              <a:rPr lang="en-GB" i="1" dirty="0"/>
              <a:t>(x)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HPC &amp; OW 2018/07/26-30   (71p)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Hadrons. What Lurks Within.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0" y="0"/>
            <a:ext cx="48768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i="1" dirty="0"/>
              <a:t>Basic features of the pion valence-quark distribution function,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/>
              <a:t>Lei Chang, </a:t>
            </a:r>
            <a:r>
              <a:rPr lang="en-GB" sz="1200" dirty="0" err="1"/>
              <a:t>Cédric</a:t>
            </a:r>
            <a:r>
              <a:rPr lang="en-GB" sz="1200" dirty="0"/>
              <a:t> </a:t>
            </a:r>
            <a:r>
              <a:rPr lang="en-GB" sz="1200" dirty="0" err="1"/>
              <a:t>Mezrag</a:t>
            </a:r>
            <a:r>
              <a:rPr lang="en-GB" sz="1200" dirty="0"/>
              <a:t>, et al., 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GB" sz="1200" dirty="0">
                <a:hlinkClick r:id="rId2"/>
              </a:rPr>
              <a:t>arXiv:1406:5450 [</a:t>
            </a:r>
            <a:r>
              <a:rPr lang="en-GB" sz="1200" dirty="0" err="1">
                <a:hlinkClick r:id="rId2"/>
              </a:rPr>
              <a:t>nucl-th</a:t>
            </a:r>
            <a:r>
              <a:rPr lang="en-GB" sz="1200" dirty="0">
                <a:hlinkClick r:id="rId2"/>
              </a:rPr>
              <a:t>]</a:t>
            </a:r>
            <a:r>
              <a:rPr lang="en-GB" sz="1200" dirty="0"/>
              <a:t>, </a:t>
            </a:r>
            <a:r>
              <a:rPr lang="en-GB" sz="1200" dirty="0">
                <a:hlinkClick r:id="rId3"/>
              </a:rPr>
              <a:t>Phys. Lett. B </a:t>
            </a:r>
            <a:r>
              <a:rPr lang="en-GB" sz="1200" b="1" dirty="0">
                <a:hlinkClick r:id="rId3"/>
              </a:rPr>
              <a:t>737</a:t>
            </a:r>
            <a:r>
              <a:rPr lang="en-GB" sz="1200" dirty="0">
                <a:hlinkClick r:id="rId3"/>
              </a:rPr>
              <a:t> (2014) pp. 23–29</a:t>
            </a:r>
            <a:endParaRPr lang="en-GB" sz="1200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200" i="1" dirty="0"/>
              <a:t>Valence-quark distribution functions in the kaon and pion,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200" dirty="0"/>
              <a:t>Chen Chen, Lei Chang et al.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200" dirty="0">
                <a:hlinkClick r:id="rId4"/>
              </a:rPr>
              <a:t>arXiv:1602.01502 [</a:t>
            </a:r>
            <a:r>
              <a:rPr lang="en-AU" sz="1200" dirty="0" err="1">
                <a:hlinkClick r:id="rId4"/>
              </a:rPr>
              <a:t>nucl-th</a:t>
            </a:r>
            <a:r>
              <a:rPr lang="en-AU" sz="1200" dirty="0">
                <a:hlinkClick r:id="rId4"/>
              </a:rPr>
              <a:t>]</a:t>
            </a:r>
            <a:r>
              <a:rPr lang="en-AU" sz="1200" dirty="0"/>
              <a:t>, </a:t>
            </a:r>
            <a:r>
              <a:rPr lang="en-GB" sz="1200" dirty="0">
                <a:hlinkClick r:id="rId5"/>
              </a:rPr>
              <a:t>Phys. Rev. D </a:t>
            </a:r>
            <a:r>
              <a:rPr lang="en-GB" sz="1200" b="1" dirty="0">
                <a:hlinkClick r:id="rId5"/>
              </a:rPr>
              <a:t>93</a:t>
            </a:r>
            <a:r>
              <a:rPr lang="en-GB" sz="1200" dirty="0">
                <a:hlinkClick r:id="rId5"/>
              </a:rPr>
              <a:t> (2016) 074021/1-11</a:t>
            </a:r>
            <a:endParaRPr kumimoji="0" lang="en-GB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924300"/>
            <a:ext cx="6184900" cy="11811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4419600" y="3820028"/>
            <a:ext cx="2971800" cy="35798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Projection</a:t>
            </a:r>
            <a:r>
              <a:rPr kumimoji="0" lang="en-GB" sz="1800" b="0" i="0" u="none" strike="noStrike" cap="none" normalizeH="0" dirty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 onto light-front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rgbClr val="008000"/>
              </a:solidFill>
              <a:effectLst/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0" y="4518818"/>
            <a:ext cx="2286000" cy="35798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Partial</a:t>
            </a:r>
            <a:r>
              <a:rPr kumimoji="0" lang="en-GB" sz="1800" b="0" i="0" u="none" strike="noStrike" cap="none" normalizeH="0" dirty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 </a:t>
            </a: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derivative </a:t>
            </a:r>
            <a:r>
              <a:rPr kumimoji="0" lang="en-GB" sz="1800" b="0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wrt</a:t>
            </a: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 relative momentum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30296" y="5247302"/>
            <a:ext cx="37378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>
                <a:solidFill>
                  <a:srgbClr val="C00000"/>
                </a:solidFill>
              </a:rPr>
              <a:t>Measurable quantities</a:t>
            </a:r>
          </a:p>
          <a:p>
            <a:r>
              <a:rPr lang="en-GB" b="1" i="1" dirty="0">
                <a:solidFill>
                  <a:srgbClr val="C00000"/>
                </a:solidFill>
              </a:rPr>
              <a:t>Directly related to </a:t>
            </a:r>
          </a:p>
          <a:p>
            <a:r>
              <a:rPr lang="en-GB" b="1" i="1" dirty="0">
                <a:solidFill>
                  <a:srgbClr val="C00000"/>
                </a:solidFill>
              </a:rPr>
              <a:t>dynamically generated quark masses</a:t>
            </a:r>
          </a:p>
          <a:p>
            <a:r>
              <a:rPr lang="en-GB" b="1" i="1" dirty="0">
                <a:solidFill>
                  <a:srgbClr val="C00000"/>
                </a:solidFill>
              </a:rPr>
              <a:t>&amp; bound-state wave functions</a:t>
            </a:r>
          </a:p>
        </p:txBody>
      </p:sp>
    </p:spTree>
    <p:extLst>
      <p:ext uri="{BB962C8B-B14F-4D97-AF65-F5344CB8AC3E}">
        <p14:creationId xmlns:p14="http://schemas.microsoft.com/office/powerpoint/2010/main" val="334493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838200" y="4038600"/>
            <a:ext cx="7696200" cy="1447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 cap="flat" cmpd="sng" algn="ctr">
            <a:solidFill>
              <a:srgbClr val="FFA52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200" dirty="0"/>
              <a:t>Valence-quark PDFs </a:t>
            </a:r>
            <a:br>
              <a:rPr lang="en-GB" sz="3200" dirty="0"/>
            </a:br>
            <a:r>
              <a:rPr lang="en-GB" sz="3200" dirty="0"/>
              <a:t>within mesons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525963"/>
          </a:xfrm>
        </p:spPr>
        <p:txBody>
          <a:bodyPr/>
          <a:lstStyle/>
          <a:p>
            <a:r>
              <a:rPr lang="en-GB" dirty="0"/>
              <a:t>Valence-quark PDFs satisfy, independent of any and all structural details: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Formulae provide algebraic proof that (hadronic scale </a:t>
            </a:r>
            <a:r>
              <a:rPr lang="en-GB" i="1" dirty="0"/>
              <a:t>ζ</a:t>
            </a:r>
            <a:r>
              <a:rPr lang="en-GB" dirty="0"/>
              <a:t> ≈ 0.5 GeV) </a:t>
            </a:r>
          </a:p>
          <a:p>
            <a:pPr marL="800100" lvl="2" indent="0">
              <a:buNone/>
            </a:pPr>
            <a:r>
              <a:rPr lang="en-GB" sz="2800" i="1" dirty="0" err="1"/>
              <a:t>q</a:t>
            </a:r>
            <a:r>
              <a:rPr lang="en-GB" sz="2800" i="1" baseline="-25000" dirty="0" err="1"/>
              <a:t>V</a:t>
            </a:r>
            <a:r>
              <a:rPr lang="en-GB" sz="2800" i="1" baseline="30000" dirty="0" err="1"/>
              <a:t>M</a:t>
            </a:r>
            <a:r>
              <a:rPr lang="en-GB" sz="2800" i="1" dirty="0"/>
              <a:t>(x ≃ 1) ∝ (1-x)</a:t>
            </a:r>
            <a:r>
              <a:rPr lang="en-GB" sz="2800" i="1" baseline="30000" dirty="0"/>
              <a:t>2n</a:t>
            </a:r>
            <a:r>
              <a:rPr lang="en-GB" sz="2800" dirty="0"/>
              <a:t> </a:t>
            </a:r>
          </a:p>
          <a:p>
            <a:pPr marL="400050" lvl="1" indent="0">
              <a:buNone/>
            </a:pPr>
            <a:r>
              <a:rPr lang="en-GB" sz="2400" dirty="0"/>
              <a:t>in any theory with </a:t>
            </a:r>
            <a:r>
              <a:rPr lang="en-GB" sz="2400" i="1" dirty="0"/>
              <a:t>(1/k</a:t>
            </a:r>
            <a:r>
              <a:rPr lang="en-GB" sz="2400" i="1" baseline="30000" dirty="0"/>
              <a:t>2</a:t>
            </a:r>
            <a:r>
              <a:rPr lang="en-GB" sz="2400" i="1" dirty="0"/>
              <a:t>)</a:t>
            </a:r>
            <a:r>
              <a:rPr lang="en-GB" sz="2400" i="1" baseline="30000" dirty="0"/>
              <a:t>n</a:t>
            </a:r>
            <a:r>
              <a:rPr lang="en-GB" sz="2400" dirty="0"/>
              <a:t> vector-boson exchange interaction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HPC &amp; OW 2018/07/26-30   (71p)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Hadrons. What Lurks Within.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09800"/>
            <a:ext cx="3340100" cy="749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54350"/>
            <a:ext cx="3632200" cy="7493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0" y="0"/>
            <a:ext cx="48768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i="1" dirty="0"/>
              <a:t>Basic features of the pion valence-quark distribution function,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/>
              <a:t>Lei Chang, </a:t>
            </a:r>
            <a:r>
              <a:rPr lang="en-GB" sz="1200" dirty="0" err="1"/>
              <a:t>Cédric</a:t>
            </a:r>
            <a:r>
              <a:rPr lang="en-GB" sz="1200" dirty="0"/>
              <a:t> </a:t>
            </a:r>
            <a:r>
              <a:rPr lang="en-GB" sz="1200" dirty="0" err="1"/>
              <a:t>Mezrag</a:t>
            </a:r>
            <a:r>
              <a:rPr lang="en-GB" sz="1200" dirty="0"/>
              <a:t>, et al., 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GB" sz="1200" dirty="0">
                <a:hlinkClick r:id="rId4"/>
              </a:rPr>
              <a:t>arXiv:1406:5450 [</a:t>
            </a:r>
            <a:r>
              <a:rPr lang="en-GB" sz="1200" dirty="0" err="1">
                <a:hlinkClick r:id="rId4"/>
              </a:rPr>
              <a:t>nucl-th</a:t>
            </a:r>
            <a:r>
              <a:rPr lang="en-GB" sz="1200" dirty="0">
                <a:hlinkClick r:id="rId4"/>
              </a:rPr>
              <a:t>]</a:t>
            </a:r>
            <a:r>
              <a:rPr lang="en-GB" sz="1200" dirty="0"/>
              <a:t>, </a:t>
            </a:r>
            <a:r>
              <a:rPr lang="en-GB" sz="1200" dirty="0">
                <a:hlinkClick r:id="rId5"/>
              </a:rPr>
              <a:t>Phys. Lett. B </a:t>
            </a:r>
            <a:r>
              <a:rPr lang="en-GB" sz="1200" b="1" dirty="0">
                <a:hlinkClick r:id="rId5"/>
              </a:rPr>
              <a:t>737</a:t>
            </a:r>
            <a:r>
              <a:rPr lang="en-GB" sz="1200" dirty="0">
                <a:hlinkClick r:id="rId5"/>
              </a:rPr>
              <a:t> (2014)pp. 23–29</a:t>
            </a:r>
            <a:endParaRPr lang="en-GB" sz="1200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200" i="1" dirty="0"/>
              <a:t>Valence-quark distribution functions in the kaon and pion,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200" dirty="0"/>
              <a:t>Chen Chen, Lei Chang et al.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200" dirty="0">
                <a:hlinkClick r:id="rId6"/>
              </a:rPr>
              <a:t>arXiv:1602.01502 [</a:t>
            </a:r>
            <a:r>
              <a:rPr lang="en-AU" sz="1200" dirty="0" err="1">
                <a:hlinkClick r:id="rId6"/>
              </a:rPr>
              <a:t>nucl-th</a:t>
            </a:r>
            <a:r>
              <a:rPr lang="en-AU" sz="1200" dirty="0">
                <a:hlinkClick r:id="rId6"/>
              </a:rPr>
              <a:t>]</a:t>
            </a:r>
            <a:r>
              <a:rPr lang="en-AU" sz="1200" dirty="0"/>
              <a:t>, </a:t>
            </a:r>
            <a:r>
              <a:rPr lang="en-GB" sz="1200" dirty="0">
                <a:hlinkClick r:id="rId7"/>
              </a:rPr>
              <a:t>Phys. Rev. D</a:t>
            </a:r>
            <a:r>
              <a:rPr lang="en-GB" sz="1200" b="1" dirty="0">
                <a:hlinkClick r:id="rId7"/>
              </a:rPr>
              <a:t>93</a:t>
            </a:r>
            <a:r>
              <a:rPr lang="en-GB" sz="1200" dirty="0">
                <a:hlinkClick r:id="rId7"/>
              </a:rPr>
              <a:t> (2016) 074021/1-11</a:t>
            </a:r>
            <a:endParaRPr kumimoji="0" lang="en-GB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05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5490210" cy="57388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200" dirty="0"/>
              <a:t>Pion PDF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703218"/>
            <a:ext cx="3733800" cy="5287963"/>
          </a:xfrm>
        </p:spPr>
        <p:txBody>
          <a:bodyPr/>
          <a:lstStyle/>
          <a:p>
            <a:r>
              <a:rPr lang="en-GB" sz="2000" dirty="0"/>
              <a:t>Purple dot-dot-dash = prediction at </a:t>
            </a:r>
            <a:r>
              <a:rPr lang="en-GB" sz="2000" i="1" dirty="0" err="1"/>
              <a:t>ζ</a:t>
            </a:r>
            <a:r>
              <a:rPr lang="en-GB" sz="2000" i="1" baseline="-25000" dirty="0" err="1"/>
              <a:t>H</a:t>
            </a:r>
            <a:r>
              <a:rPr lang="en-GB" sz="2000" dirty="0"/>
              <a:t> </a:t>
            </a:r>
          </a:p>
          <a:p>
            <a:r>
              <a:rPr lang="en-GB" sz="2000" dirty="0"/>
              <a:t>Data = modern reappraisal of E615: </a:t>
            </a:r>
            <a:r>
              <a:rPr lang="en-GB" sz="2000" dirty="0">
                <a:solidFill>
                  <a:srgbClr val="008000"/>
                </a:solidFill>
              </a:rPr>
              <a:t>NLO analysis plus </a:t>
            </a:r>
            <a:r>
              <a:rPr lang="en-GB" sz="2000" b="1" i="1" dirty="0">
                <a:solidFill>
                  <a:srgbClr val="CC0099"/>
                </a:solidFill>
              </a:rPr>
              <a:t>soft-gluon </a:t>
            </a:r>
            <a:r>
              <a:rPr lang="en-GB" sz="2000" b="1" i="1" dirty="0" err="1">
                <a:solidFill>
                  <a:srgbClr val="CC0099"/>
                </a:solidFill>
              </a:rPr>
              <a:t>resummation</a:t>
            </a:r>
            <a:r>
              <a:rPr lang="en-GB" sz="2000" dirty="0"/>
              <a:t> (ASV)</a:t>
            </a:r>
          </a:p>
          <a:p>
            <a:pPr>
              <a:spcBef>
                <a:spcPts val="5400"/>
              </a:spcBef>
            </a:pPr>
            <a:r>
              <a:rPr lang="en-GB" sz="2000" dirty="0"/>
              <a:t>Solid black curve, prediction evolved to </a:t>
            </a:r>
            <a:r>
              <a:rPr lang="en-GB" sz="2000" i="1" dirty="0"/>
              <a:t>ζ</a:t>
            </a:r>
            <a:r>
              <a:rPr lang="en-GB" sz="2000" dirty="0"/>
              <a:t>=5.2GeV, the scale associated with the experiments</a:t>
            </a:r>
          </a:p>
          <a:p>
            <a:pPr>
              <a:spcBef>
                <a:spcPts val="600"/>
              </a:spcBef>
            </a:pPr>
            <a:r>
              <a:rPr lang="en-GB" sz="2000" dirty="0"/>
              <a:t>Blue dashed curve = first DSE prediction, in 2000 (</a:t>
            </a:r>
            <a:r>
              <a:rPr lang="en-GB" sz="2000" i="1" dirty="0"/>
              <a:t>ζ</a:t>
            </a:r>
            <a:r>
              <a:rPr lang="en-GB" sz="2000" dirty="0"/>
              <a:t>=5.2GeV)</a:t>
            </a:r>
          </a:p>
          <a:p>
            <a:pPr>
              <a:spcBef>
                <a:spcPts val="600"/>
              </a:spcBef>
            </a:pPr>
            <a:r>
              <a:rPr lang="en-GB" sz="2000" dirty="0"/>
              <a:t>Dotted red curve = result obtained with momentum-independent gluon exchange (contact interaction, </a:t>
            </a:r>
            <a:r>
              <a:rPr lang="en-GB" sz="2000" i="1" dirty="0"/>
              <a:t>ζ</a:t>
            </a:r>
            <a:r>
              <a:rPr lang="en-GB" sz="2000" dirty="0"/>
              <a:t>=5.2GeV)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HPC &amp; OW 2018/07/26-30   (71p)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Hadrons. What Lurks Within.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1600200" y="2362200"/>
            <a:ext cx="11430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i="1" dirty="0">
                <a:solidFill>
                  <a:srgbClr val="008000"/>
                </a:solidFill>
              </a:rPr>
              <a:t>ζ=5.2GeV</a:t>
            </a:r>
            <a:endParaRPr kumimoji="0" lang="en-GB" sz="1800" b="0" i="1" u="none" strike="noStrike" cap="none" normalizeH="0" baseline="0" dirty="0">
              <a:ln>
                <a:noFill/>
              </a:ln>
              <a:solidFill>
                <a:srgbClr val="008000"/>
              </a:solidFill>
              <a:effectLst/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600200" y="2667000"/>
            <a:ext cx="25146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GB" sz="1800" b="0" i="1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DSE: (1-x)</a:t>
            </a:r>
            <a:r>
              <a:rPr kumimoji="0" lang="en-GB" sz="1800" b="0" i="1" u="none" strike="noStrike" cap="none" normalizeH="0" baseline="30000" dirty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3.0</a:t>
            </a:r>
            <a:r>
              <a:rPr lang="en-GB" baseline="30000" dirty="0">
                <a:solidFill>
                  <a:srgbClr val="008000"/>
                </a:solidFill>
              </a:rPr>
              <a:t>±</a:t>
            </a:r>
            <a:r>
              <a:rPr kumimoji="0" lang="en-GB" sz="1800" b="0" i="1" u="none" strike="noStrike" cap="none" normalizeH="0" baseline="30000" dirty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0.1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886200" y="1524000"/>
            <a:ext cx="16002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GB" sz="1800" b="0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CI: (1-x)</a:t>
            </a:r>
            <a:r>
              <a:rPr lang="en-GB" i="1" baseline="30000" dirty="0">
                <a:solidFill>
                  <a:srgbClr val="C00000"/>
                </a:solidFill>
                <a:latin typeface="Calibri" pitchFamily="34" charset="0"/>
              </a:rPr>
              <a:t>1.0</a:t>
            </a:r>
            <a:r>
              <a:rPr lang="en-GB" baseline="30000" dirty="0">
                <a:solidFill>
                  <a:srgbClr val="C00000"/>
                </a:solidFill>
              </a:rPr>
              <a:t>±</a:t>
            </a:r>
            <a:r>
              <a:rPr lang="en-GB" i="1" baseline="30000" dirty="0">
                <a:solidFill>
                  <a:srgbClr val="C00000"/>
                </a:solidFill>
                <a:latin typeface="Calibri" pitchFamily="34" charset="0"/>
              </a:rPr>
              <a:t>0.1</a:t>
            </a:r>
            <a:endParaRPr kumimoji="0" lang="en-GB" sz="1800" b="0" i="1" u="none" strike="noStrike" cap="none" normalizeH="0" baseline="30000" dirty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-48528"/>
            <a:ext cx="133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008000"/>
                </a:solidFill>
              </a:rPr>
              <a:t>DSE</a:t>
            </a:r>
          </a:p>
          <a:p>
            <a:r>
              <a:rPr lang="en-GB" dirty="0">
                <a:solidFill>
                  <a:srgbClr val="000099"/>
                </a:solidFill>
              </a:rPr>
              <a:t>2000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    2016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1295400" y="533400"/>
            <a:ext cx="152400" cy="1524000"/>
          </a:xfrm>
          <a:prstGeom prst="straightConnector1">
            <a:avLst/>
          </a:prstGeom>
          <a:noFill/>
          <a:ln w="19050" cap="flat" cmpd="sng" algn="ctr">
            <a:solidFill>
              <a:srgbClr val="000099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1981200" y="498557"/>
            <a:ext cx="232410" cy="781762"/>
          </a:xfrm>
          <a:prstGeom prst="straightConnector1">
            <a:avLst/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5DE6B67-B657-44EF-93EA-CB85B734EE0B}"/>
              </a:ext>
            </a:extLst>
          </p:cNvPr>
          <p:cNvSpPr/>
          <p:nvPr/>
        </p:nvSpPr>
        <p:spPr bwMode="auto">
          <a:xfrm>
            <a:off x="5374005" y="2297157"/>
            <a:ext cx="38862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QCD demands it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&amp; phenomenology should respect that</a:t>
            </a:r>
          </a:p>
        </p:txBody>
      </p:sp>
    </p:spTree>
    <p:extLst>
      <p:ext uri="{BB962C8B-B14F-4D97-AF65-F5344CB8AC3E}">
        <p14:creationId xmlns:p14="http://schemas.microsoft.com/office/powerpoint/2010/main" val="175991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2401" y="3352800"/>
            <a:ext cx="5181600" cy="3506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160" y="304800"/>
            <a:ext cx="5094440" cy="3276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772400" cy="1143000"/>
          </a:xfrm>
        </p:spPr>
        <p:txBody>
          <a:bodyPr/>
          <a:lstStyle/>
          <a:p>
            <a:r>
              <a:rPr lang="en-GB" sz="3200" dirty="0"/>
              <a:t>Kaon’s </a:t>
            </a:r>
            <a:br>
              <a:rPr lang="en-GB" sz="3200" dirty="0"/>
            </a:br>
            <a:r>
              <a:rPr lang="en-GB" sz="3200" dirty="0"/>
              <a:t>gluon content</a:t>
            </a:r>
            <a:endParaRPr lang="en-GB" sz="3200" i="1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89037"/>
            <a:ext cx="3530600" cy="4525963"/>
          </a:xfrm>
        </p:spPr>
        <p:txBody>
          <a:bodyPr/>
          <a:lstStyle/>
          <a:p>
            <a:r>
              <a:rPr lang="en-GB" i="1" dirty="0"/>
              <a:t>〈</a:t>
            </a:r>
            <a:r>
              <a:rPr lang="en-GB" i="1" dirty="0" err="1"/>
              <a:t>x〉</a:t>
            </a:r>
            <a:r>
              <a:rPr lang="en-GB" i="1" baseline="-25000" dirty="0" err="1"/>
              <a:t>g</a:t>
            </a:r>
            <a:r>
              <a:rPr lang="en-GB" i="1" baseline="30000" dirty="0" err="1"/>
              <a:t>K</a:t>
            </a:r>
            <a:r>
              <a:rPr lang="en-GB" i="1" dirty="0"/>
              <a:t>(</a:t>
            </a:r>
            <a:r>
              <a:rPr lang="en-GB" i="1" dirty="0" err="1"/>
              <a:t>ζ</a:t>
            </a:r>
            <a:r>
              <a:rPr lang="en-GB" i="1" baseline="-25000" dirty="0" err="1"/>
              <a:t>H</a:t>
            </a:r>
            <a:r>
              <a:rPr lang="en-GB" i="1" dirty="0"/>
              <a:t>)</a:t>
            </a:r>
            <a:r>
              <a:rPr lang="en-GB" dirty="0"/>
              <a:t> = 0.05 ± 0.05</a:t>
            </a:r>
          </a:p>
          <a:p>
            <a:pPr marL="400050" lvl="1" indent="0">
              <a:buNone/>
            </a:pPr>
            <a:r>
              <a:rPr lang="en-GB" sz="2200" dirty="0"/>
              <a:t>⇒ Valence quarks carry    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GB" sz="2200" dirty="0"/>
              <a:t>      95% of kaon’s      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GB" sz="2200" dirty="0"/>
              <a:t>      momentum at </a:t>
            </a:r>
            <a:r>
              <a:rPr lang="en-GB" sz="2200" i="1" dirty="0" err="1"/>
              <a:t>ζ</a:t>
            </a:r>
            <a:r>
              <a:rPr lang="en-GB" sz="2200" i="1" baseline="-25000" dirty="0" err="1"/>
              <a:t>H</a:t>
            </a:r>
            <a:endParaRPr lang="en-GB" sz="2200" dirty="0"/>
          </a:p>
          <a:p>
            <a:pPr>
              <a:spcBef>
                <a:spcPts val="1200"/>
              </a:spcBef>
            </a:pPr>
            <a:r>
              <a:rPr lang="en-GB" dirty="0"/>
              <a:t>DGLAP-evolved to </a:t>
            </a:r>
            <a:r>
              <a:rPr lang="en-GB" sz="2400" i="1" dirty="0"/>
              <a:t>ζ</a:t>
            </a:r>
            <a:r>
              <a:rPr lang="en-GB" sz="2400" i="1" baseline="-25000" dirty="0"/>
              <a:t>2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400050" lvl="1" indent="0">
              <a:spcBef>
                <a:spcPts val="2400"/>
              </a:spcBef>
              <a:spcAft>
                <a:spcPts val="600"/>
              </a:spcAft>
              <a:buNone/>
            </a:pPr>
            <a:r>
              <a:rPr lang="en-GB" sz="2200" i="1" dirty="0">
                <a:solidFill>
                  <a:srgbClr val="008000"/>
                </a:solidFill>
              </a:rPr>
              <a:t>Valence-quarks carry </a:t>
            </a:r>
            <a:r>
              <a:rPr lang="en-GB" sz="2800" i="1" dirty="0">
                <a:solidFill>
                  <a:srgbClr val="008000"/>
                </a:solidFill>
              </a:rPr>
              <a:t>⅔</a:t>
            </a:r>
            <a:r>
              <a:rPr lang="en-GB" sz="2200" i="1" dirty="0">
                <a:solidFill>
                  <a:srgbClr val="008000"/>
                </a:solidFill>
              </a:rPr>
              <a:t> of kaon’s light-front momentum</a:t>
            </a:r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200" i="1" dirty="0">
                <a:solidFill>
                  <a:srgbClr val="C00000"/>
                </a:solidFill>
              </a:rPr>
              <a:t>Cf. Only ½ for the pion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Hadrons. What Lurks Within.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6834981" y="339630"/>
            <a:ext cx="914400" cy="2587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0%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507162" y="1044010"/>
            <a:ext cx="914400" cy="2587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Calibri" pitchFamily="34" charset="0"/>
              </a:rPr>
              <a:t>10%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3327400"/>
            <a:ext cx="3149600" cy="1244600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3947321" y="6629400"/>
            <a:ext cx="2438399" cy="381000"/>
          </a:xfrm>
        </p:spPr>
        <p:txBody>
          <a:bodyPr/>
          <a:lstStyle/>
          <a:p>
            <a:r>
              <a:rPr lang="en-US"/>
              <a:t>HPC &amp; OW 2018/07/26-30   (71p)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53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600" i="1" dirty="0"/>
              <a:t>π</a:t>
            </a:r>
            <a:r>
              <a:rPr lang="en-GB" sz="3600" dirty="0"/>
              <a:t> &amp; </a:t>
            </a:r>
            <a:r>
              <a:rPr lang="en-GB" sz="3600" i="1" dirty="0"/>
              <a:t>K</a:t>
            </a:r>
            <a:r>
              <a:rPr lang="en-GB" sz="3600" dirty="0"/>
              <a:t> PDFs</a:t>
            </a:r>
            <a:br>
              <a:rPr lang="en-GB" sz="2400" dirty="0"/>
            </a:b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884237"/>
                <a:ext cx="8458200" cy="5059363"/>
              </a:xfrm>
            </p:spPr>
            <p:txBody>
              <a:bodyPr/>
              <a:lstStyle/>
              <a:p>
                <a:r>
                  <a:rPr lang="en-GB" sz="2400" dirty="0"/>
                  <a:t>Marked differences between </a:t>
                </a:r>
                <a:r>
                  <a:rPr lang="en-GB" sz="2400" i="1" dirty="0"/>
                  <a:t>π</a:t>
                </a:r>
                <a:r>
                  <a:rPr lang="en-GB" sz="2400" dirty="0"/>
                  <a:t> &amp; </a:t>
                </a:r>
                <a:r>
                  <a:rPr lang="en-GB" sz="2400" i="1" dirty="0"/>
                  <a:t>K</a:t>
                </a:r>
                <a:r>
                  <a:rPr lang="en-GB" sz="2400" dirty="0"/>
                  <a:t> gluon content</a:t>
                </a:r>
              </a:p>
              <a:p>
                <a:pPr lvl="1"/>
                <a:r>
                  <a:rPr lang="en-AU" sz="2400" i="1" dirty="0" err="1"/>
                  <a:t>ζ</a:t>
                </a:r>
                <a:r>
                  <a:rPr lang="en-AU" sz="2400" i="1" baseline="-25000" dirty="0" err="1"/>
                  <a:t>H</a:t>
                </a:r>
                <a:r>
                  <a:rPr lang="en-AU" sz="2400" dirty="0"/>
                  <a:t>: </a:t>
                </a:r>
              </a:p>
              <a:p>
                <a:pPr lvl="2">
                  <a:spcBef>
                    <a:spcPts val="0"/>
                  </a:spcBef>
                </a:pPr>
                <a:r>
                  <a:rPr lang="en-AU" sz="1800" dirty="0"/>
                  <a:t>Whilst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AU" sz="1800" dirty="0"/>
                  <a:t>  of pion’s light-front momentum carried by glue</a:t>
                </a:r>
              </a:p>
              <a:p>
                <a:pPr lvl="2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𝑂𝑛𝑙𝑦</m:t>
                    </m:r>
                    <m:r>
                      <a:rPr lang="en-GB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AU" sz="1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AU" sz="1800" dirty="0">
                    <a:solidFill>
                      <a:srgbClr val="C00000"/>
                    </a:solidFill>
                  </a:rPr>
                  <a:t>  of the kaon’s light-front momentum lies with glue</a:t>
                </a:r>
              </a:p>
              <a:p>
                <a:pPr lvl="1"/>
                <a:r>
                  <a:rPr lang="en-AU" sz="2400" i="1" dirty="0"/>
                  <a:t>ζ</a:t>
                </a:r>
                <a:r>
                  <a:rPr lang="en-AU" sz="2400" i="1" baseline="-25000" dirty="0"/>
                  <a:t>2</a:t>
                </a:r>
                <a:r>
                  <a:rPr lang="en-AU" sz="2400" i="1" baseline="30000" dirty="0"/>
                  <a:t>2</a:t>
                </a:r>
                <a:r>
                  <a:rPr lang="en-AU" sz="2400" i="1" dirty="0"/>
                  <a:t> = </a:t>
                </a:r>
                <a:r>
                  <a:rPr lang="en-AU" sz="2400" dirty="0"/>
                  <a:t>4 GeV</a:t>
                </a:r>
                <a:r>
                  <a:rPr lang="en-AU" sz="2400" baseline="30000" dirty="0"/>
                  <a:t>2</a:t>
                </a:r>
              </a:p>
              <a:p>
                <a:pPr lvl="2">
                  <a:spcBef>
                    <a:spcPts val="0"/>
                  </a:spcBef>
                </a:pPr>
                <a:r>
                  <a:rPr lang="en-AU" sz="2000" dirty="0"/>
                  <a:t>Glue carries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AU" sz="2000" dirty="0"/>
                  <a:t> of pion’s momentum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AU" sz="2000" dirty="0"/>
                  <a:t> of kaon’s momentum</a:t>
                </a:r>
              </a:p>
              <a:p>
                <a:pPr lvl="1"/>
                <a:r>
                  <a:rPr lang="en-AU" sz="2400" dirty="0"/>
                  <a:t>Evident in differences between large-</a:t>
                </a:r>
                <a:r>
                  <a:rPr lang="en-AU" sz="2400" i="1" dirty="0"/>
                  <a:t>x</a:t>
                </a:r>
                <a:r>
                  <a:rPr lang="en-AU" sz="2400" dirty="0"/>
                  <a:t> behaviour of valence-quark distributions in these two mesons</a:t>
                </a:r>
              </a:p>
              <a:p>
                <a:r>
                  <a:rPr lang="en-GB" sz="2400" dirty="0"/>
                  <a:t>Signal of </a:t>
                </a:r>
                <a:r>
                  <a:rPr lang="en-GB" sz="2400" dirty="0" err="1"/>
                  <a:t>Nambu</a:t>
                </a:r>
                <a:r>
                  <a:rPr lang="en-GB" sz="2400" dirty="0"/>
                  <a:t>-Goldstone boson character of </a:t>
                </a:r>
                <a:r>
                  <a:rPr lang="en-GB" sz="2400" i="1" dirty="0"/>
                  <a:t>π</a:t>
                </a:r>
                <a:endParaRPr lang="en-GB" sz="2400" dirty="0"/>
              </a:p>
              <a:p>
                <a:pPr lvl="1"/>
                <a:r>
                  <a:rPr lang="en-GB" sz="2400" dirty="0"/>
                  <a:t>Nearly complete cancellation between </a:t>
                </a:r>
              </a:p>
              <a:p>
                <a:pPr marL="857250" lvl="2" indent="0">
                  <a:spcBef>
                    <a:spcPts val="0"/>
                  </a:spcBef>
                  <a:buNone/>
                </a:pPr>
                <a:r>
                  <a:rPr lang="en-GB" sz="2400" dirty="0"/>
                  <a:t>one-particle dressing and binding attraction </a:t>
                </a:r>
              </a:p>
              <a:p>
                <a:pPr marL="857250" lvl="2" indent="0">
                  <a:spcBef>
                    <a:spcPts val="0"/>
                  </a:spcBef>
                  <a:buNone/>
                </a:pPr>
                <a:r>
                  <a:rPr lang="en-GB" sz="2400" dirty="0"/>
                  <a:t>in this almost massless </a:t>
                </a:r>
                <a:r>
                  <a:rPr lang="en-GB" sz="2400" dirty="0" err="1"/>
                  <a:t>pseudoscalar</a:t>
                </a:r>
                <a:r>
                  <a:rPr lang="en-GB" sz="2400" dirty="0"/>
                  <a:t> system</a:t>
                </a:r>
              </a:p>
              <a:p>
                <a:pPr marL="857250" lvl="2" indent="0">
                  <a:spcBef>
                    <a:spcPts val="0"/>
                  </a:spcBef>
                  <a:buNone/>
                </a:pPr>
                <a:r>
                  <a:rPr lang="en-GB" sz="2400" dirty="0"/>
                  <a:t>		2 </a:t>
                </a:r>
                <a:r>
                  <a:rPr lang="en-GB" sz="2400" dirty="0" err="1"/>
                  <a:t>Mass</a:t>
                </a:r>
                <a:r>
                  <a:rPr lang="en-GB" sz="2400" baseline="-25000" dirty="0" err="1"/>
                  <a:t>Q</a:t>
                </a:r>
                <a:r>
                  <a:rPr lang="en-GB" sz="2400" dirty="0"/>
                  <a:t> + </a:t>
                </a:r>
                <a:r>
                  <a:rPr lang="en-GB" sz="2400" dirty="0" err="1"/>
                  <a:t>U</a:t>
                </a:r>
                <a:r>
                  <a:rPr lang="en-GB" sz="2400" baseline="-25000" dirty="0" err="1"/>
                  <a:t>g</a:t>
                </a:r>
                <a:r>
                  <a:rPr lang="en-GB" sz="2400" dirty="0"/>
                  <a:t> ≈ 0</a:t>
                </a:r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884237"/>
                <a:ext cx="8458200" cy="5059363"/>
              </a:xfrm>
              <a:blipFill>
                <a:blip r:embed="rId3"/>
                <a:stretch>
                  <a:fillRect l="-1009" t="-964" r="-360" b="-79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629400"/>
            <a:ext cx="2841600" cy="304800"/>
          </a:xfrm>
        </p:spPr>
        <p:txBody>
          <a:bodyPr/>
          <a:lstStyle/>
          <a:p>
            <a:r>
              <a:rPr lang="en-US"/>
              <a:t>HPC &amp; OW 2018/07/26-30   (71p)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Hadrons. What Lurks Within.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953" y="4572000"/>
            <a:ext cx="2177075" cy="19206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0" y="0"/>
            <a:ext cx="48768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200" i="1" dirty="0"/>
              <a:t>Valence-quark distribution functions in the kaon and pion,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200" dirty="0"/>
              <a:t>Chen Chen, Lei Chang </a:t>
            </a:r>
            <a:r>
              <a:rPr lang="en-AU" sz="1200" i="1" dirty="0"/>
              <a:t>et al</a:t>
            </a:r>
            <a:r>
              <a:rPr lang="en-AU" sz="1200" dirty="0"/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200" dirty="0">
                <a:hlinkClick r:id="rId5"/>
              </a:rPr>
              <a:t>arXiv:1602.01502 [</a:t>
            </a:r>
            <a:r>
              <a:rPr lang="en-AU" sz="1200" dirty="0" err="1">
                <a:hlinkClick r:id="rId5"/>
              </a:rPr>
              <a:t>nucl-th</a:t>
            </a:r>
            <a:r>
              <a:rPr lang="en-AU" sz="1200" dirty="0">
                <a:hlinkClick r:id="rId5"/>
              </a:rPr>
              <a:t>]</a:t>
            </a:r>
            <a:r>
              <a:rPr lang="en-AU" sz="1200" dirty="0"/>
              <a:t>, </a:t>
            </a:r>
            <a:r>
              <a:rPr lang="en-GB" sz="1200" dirty="0">
                <a:hlinkClick r:id="rId6"/>
              </a:rPr>
              <a:t>Phys. Rev. D</a:t>
            </a:r>
            <a:r>
              <a:rPr lang="en-GB" sz="1200" b="1" dirty="0">
                <a:hlinkClick r:id="rId6"/>
              </a:rPr>
              <a:t>93</a:t>
            </a:r>
            <a:r>
              <a:rPr lang="en-GB" sz="1200" dirty="0">
                <a:hlinkClick r:id="rId6"/>
              </a:rPr>
              <a:t> (2016) 074021/1-11</a:t>
            </a:r>
            <a:endParaRPr kumimoji="0" lang="en-GB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22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0" dirty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Emergent Phenomena in the Standard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9471"/>
            <a:ext cx="52578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Existence of the Universe as we know it depends critically on the following empirical facts:</a:t>
            </a:r>
          </a:p>
          <a:p>
            <a:r>
              <a:rPr lang="en-GB" dirty="0"/>
              <a:t>Proton is massive, </a:t>
            </a:r>
            <a:r>
              <a:rPr lang="en-GB" i="1" dirty="0"/>
              <a:t>i.e</a:t>
            </a:r>
            <a:r>
              <a:rPr lang="en-GB" dirty="0"/>
              <a:t>. the mass-scale for strong interactions is vastly different to that of electromagnetism</a:t>
            </a:r>
          </a:p>
          <a:p>
            <a:r>
              <a:rPr lang="en-GB" dirty="0"/>
              <a:t>Proton is absolutely stable, despite being a composite object constituted from three valence quarks</a:t>
            </a:r>
          </a:p>
          <a:p>
            <a:r>
              <a:rPr lang="en-GB" dirty="0"/>
              <a:t>Pion is unnaturally light (not massless, but lepton-like mass), despite being a strongly interacting composite object built from a valence-quark and valence antiquark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HPC &amp; OW 2018/07/26-30   (71p)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Hadrons. What Lurks Within.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806" y="883868"/>
            <a:ext cx="3810000" cy="381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57800" y="4863730"/>
            <a:ext cx="38640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solidFill>
                  <a:srgbClr val="000099"/>
                </a:solidFill>
              </a:rPr>
              <a:t>Emergence</a:t>
            </a:r>
            <a:r>
              <a:rPr lang="en-GB" sz="2400" dirty="0">
                <a:solidFill>
                  <a:srgbClr val="000099"/>
                </a:solidFill>
              </a:rPr>
              <a:t>: low-level rules producing high-level phenomena, with enormous apparent complexity</a:t>
            </a:r>
          </a:p>
        </p:txBody>
      </p:sp>
    </p:spTree>
    <p:extLst>
      <p:ext uri="{BB962C8B-B14F-4D97-AF65-F5344CB8AC3E}">
        <p14:creationId xmlns:p14="http://schemas.microsoft.com/office/powerpoint/2010/main" val="33353738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600" i="1" dirty="0"/>
              <a:t>π</a:t>
            </a:r>
            <a:r>
              <a:rPr lang="en-GB" sz="3600" dirty="0"/>
              <a:t> &amp; </a:t>
            </a:r>
            <a:r>
              <a:rPr lang="en-GB" sz="3600" i="1" dirty="0"/>
              <a:t>K</a:t>
            </a:r>
            <a:r>
              <a:rPr lang="en-GB" sz="3600" dirty="0"/>
              <a:t> PDFs</a:t>
            </a:r>
            <a:br>
              <a:rPr lang="en-GB" sz="2400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458200" cy="4525963"/>
          </a:xfrm>
        </p:spPr>
        <p:txBody>
          <a:bodyPr/>
          <a:lstStyle/>
          <a:p>
            <a:r>
              <a:rPr lang="en-GB" sz="2400" dirty="0"/>
              <a:t>The character of </a:t>
            </a:r>
            <a:r>
              <a:rPr lang="en-GB" sz="2400" dirty="0" err="1"/>
              <a:t>Nambu</a:t>
            </a:r>
            <a:r>
              <a:rPr lang="en-GB" sz="2400" dirty="0"/>
              <a:t>-Goldstone modes in the Standard Model is far more interesting than usually thought</a:t>
            </a:r>
          </a:p>
          <a:p>
            <a:pPr lvl="1"/>
            <a:r>
              <a:rPr lang="en-GB" sz="2200" dirty="0" err="1"/>
              <a:t>Nambu</a:t>
            </a:r>
            <a:r>
              <a:rPr lang="en-GB" sz="2200" dirty="0"/>
              <a:t>-Goldstone modes are </a:t>
            </a:r>
            <a:r>
              <a:rPr lang="en-GB" sz="2200" dirty="0" err="1"/>
              <a:t>nonpointlike</a:t>
            </a:r>
            <a:r>
              <a:rPr lang="en-GB" sz="2200" dirty="0"/>
              <a:t>!</a:t>
            </a:r>
          </a:p>
          <a:p>
            <a:pPr lvl="1"/>
            <a:r>
              <a:rPr lang="en-GB" sz="2200" dirty="0"/>
              <a:t>Intimately connected with origin of mass!</a:t>
            </a:r>
          </a:p>
          <a:p>
            <a:pPr lvl="1"/>
            <a:r>
              <a:rPr lang="en-GB" sz="2200" dirty="0"/>
              <a:t>Possibly/Probably(?) inseparable from expression of confinement!</a:t>
            </a:r>
          </a:p>
          <a:p>
            <a:r>
              <a:rPr lang="en-GB" sz="2400" dirty="0"/>
              <a:t>Difference between gluon content of </a:t>
            </a:r>
            <a:r>
              <a:rPr lang="en-GB" sz="2400" i="1" dirty="0"/>
              <a:t>π</a:t>
            </a:r>
            <a:r>
              <a:rPr lang="en-GB" sz="2400" dirty="0"/>
              <a:t> &amp; </a:t>
            </a:r>
            <a:r>
              <a:rPr lang="en-GB" sz="2400" i="1" dirty="0"/>
              <a:t>K </a:t>
            </a:r>
            <a:r>
              <a:rPr lang="en-GB" sz="2400" dirty="0"/>
              <a:t>is measurable … 	using well-designed EIC </a:t>
            </a:r>
          </a:p>
          <a:p>
            <a:r>
              <a:rPr lang="en-GB" sz="2400" dirty="0"/>
              <a:t>Write a definitive new chapter in future textbooks on the Standard Model 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HPC &amp; OW 2018/07/26-30   (71p)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Hadrons. What Lurks Within.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7" name="Picture 6" descr="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4876800"/>
            <a:ext cx="4437897" cy="12049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 7"/>
          <p:cNvSpPr/>
          <p:nvPr/>
        </p:nvSpPr>
        <p:spPr bwMode="auto">
          <a:xfrm>
            <a:off x="0" y="0"/>
            <a:ext cx="48768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200" i="1" dirty="0"/>
              <a:t>Valence-quark distribution functions in the kaon and pion,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200" dirty="0"/>
              <a:t>Chen Chen, Lei Chang </a:t>
            </a:r>
            <a:r>
              <a:rPr lang="en-AU" sz="1200" i="1" dirty="0"/>
              <a:t>et al</a:t>
            </a:r>
            <a:r>
              <a:rPr lang="en-AU" sz="1200" dirty="0"/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200" dirty="0">
                <a:hlinkClick r:id="rId4"/>
              </a:rPr>
              <a:t>arXiv:1602.01502 [</a:t>
            </a:r>
            <a:r>
              <a:rPr lang="en-AU" sz="1200" dirty="0" err="1">
                <a:hlinkClick r:id="rId4"/>
              </a:rPr>
              <a:t>nucl-th</a:t>
            </a:r>
            <a:r>
              <a:rPr lang="en-AU" sz="1200" dirty="0">
                <a:hlinkClick r:id="rId4"/>
              </a:rPr>
              <a:t>]</a:t>
            </a:r>
            <a:r>
              <a:rPr lang="en-AU" sz="1200" dirty="0"/>
              <a:t>, </a:t>
            </a:r>
            <a:r>
              <a:rPr lang="en-GB" sz="1200" dirty="0">
                <a:hlinkClick r:id="rId5"/>
              </a:rPr>
              <a:t>Phys. Rev. D</a:t>
            </a:r>
            <a:r>
              <a:rPr lang="en-GB" sz="1200" b="1" dirty="0">
                <a:hlinkClick r:id="rId5"/>
              </a:rPr>
              <a:t>93</a:t>
            </a:r>
            <a:r>
              <a:rPr lang="en-GB" sz="1200" dirty="0">
                <a:hlinkClick r:id="rId5"/>
              </a:rPr>
              <a:t> (2016) 074021/1-11</a:t>
            </a:r>
            <a:endParaRPr kumimoji="0" lang="en-GB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9" name="Picture 8" descr="Insigh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83387" y="2209800"/>
            <a:ext cx="2019300" cy="85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15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addeevE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294553"/>
            <a:ext cx="7906718" cy="25916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67200"/>
            <a:ext cx="9144000" cy="1362075"/>
          </a:xfrm>
        </p:spPr>
        <p:txBody>
          <a:bodyPr/>
          <a:lstStyle/>
          <a:p>
            <a:pPr algn="ctr"/>
            <a:r>
              <a:rPr lang="en-US" sz="6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Structure of Baryons</a:t>
            </a:r>
            <a:endParaRPr lang="en-US" sz="6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535738"/>
            <a:ext cx="2375645" cy="398462"/>
          </a:xfrm>
        </p:spPr>
        <p:txBody>
          <a:bodyPr/>
          <a:lstStyle/>
          <a:p>
            <a:r>
              <a:rPr lang="en-US"/>
              <a:t>HPC &amp; OW 2018/07/26-30   (71p)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Hadrons. What Lurks Within.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86338"/>
      </p:ext>
    </p:extLst>
  </p:cSld>
  <p:clrMapOvr>
    <a:masterClrMapping/>
  </p:clrMapOvr>
  <p:transition>
    <p:wedg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100" y="2420937"/>
            <a:ext cx="5168900" cy="36782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637"/>
            <a:ext cx="8229600" cy="1143000"/>
          </a:xfrm>
        </p:spPr>
        <p:txBody>
          <a:bodyPr/>
          <a:lstStyle/>
          <a:p>
            <a:r>
              <a:rPr lang="en-GB" dirty="0"/>
              <a:t>Nucleon PDAs</a:t>
            </a:r>
            <a:br>
              <a:rPr lang="en-GB" dirty="0"/>
            </a:br>
            <a:r>
              <a:rPr lang="en-GB" dirty="0"/>
              <a:t>&amp; </a:t>
            </a:r>
            <a:r>
              <a:rPr lang="en-GB" dirty="0" err="1"/>
              <a:t>lQCD</a:t>
            </a:r>
            <a:r>
              <a:rPr lang="en-GB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8913"/>
            <a:ext cx="4572000" cy="4525963"/>
          </a:xfrm>
        </p:spPr>
        <p:txBody>
          <a:bodyPr/>
          <a:lstStyle/>
          <a:p>
            <a:r>
              <a:rPr lang="en-AU" dirty="0"/>
              <a:t>First </a:t>
            </a:r>
            <a:r>
              <a:rPr lang="en-AU" dirty="0" err="1"/>
              <a:t>lQCD</a:t>
            </a:r>
            <a:r>
              <a:rPr lang="en-AU" dirty="0"/>
              <a:t> results for n=0, 1 moments of proton’s leading twist PDA are available</a:t>
            </a:r>
          </a:p>
          <a:p>
            <a:r>
              <a:rPr lang="en-AU" dirty="0"/>
              <a:t>Used to constrain strength (</a:t>
            </a:r>
            <a:r>
              <a:rPr lang="en-AU" i="1" dirty="0"/>
              <a:t>a</a:t>
            </a:r>
            <a:r>
              <a:rPr lang="en-AU" i="1" baseline="-25000" dirty="0"/>
              <a:t>11</a:t>
            </a:r>
            <a:r>
              <a:rPr lang="en-AU" dirty="0"/>
              <a:t>) of leading-order term in a conformal expansion of proton’s PDA:</a:t>
            </a:r>
          </a:p>
          <a:p>
            <a:pPr marL="0" indent="0">
              <a:buNone/>
            </a:pPr>
            <a:r>
              <a:rPr lang="en-GB" dirty="0"/>
              <a:t>Φ(x</a:t>
            </a:r>
            <a:r>
              <a:rPr lang="en-GB" baseline="-25000" dirty="0"/>
              <a:t>1</a:t>
            </a:r>
            <a:r>
              <a:rPr lang="en-GB" dirty="0"/>
              <a:t>,x</a:t>
            </a:r>
            <a:r>
              <a:rPr lang="en-GB" baseline="-25000" dirty="0"/>
              <a:t>2</a:t>
            </a:r>
            <a:r>
              <a:rPr lang="en-GB" dirty="0"/>
              <a:t>,x</a:t>
            </a:r>
            <a:r>
              <a:rPr lang="en-GB" baseline="-25000" dirty="0"/>
              <a:t>3</a:t>
            </a:r>
            <a:r>
              <a:rPr lang="en-GB" dirty="0"/>
              <a:t>) </a:t>
            </a:r>
          </a:p>
          <a:p>
            <a:pPr marL="0" indent="0">
              <a:buNone/>
            </a:pPr>
            <a:r>
              <a:rPr lang="en-GB" dirty="0"/>
              <a:t>= </a:t>
            </a:r>
            <a:r>
              <a:rPr lang="en-AU" i="1" dirty="0"/>
              <a:t>120</a:t>
            </a:r>
            <a:r>
              <a:rPr lang="en-AU" dirty="0"/>
              <a:t> </a:t>
            </a:r>
            <a:r>
              <a:rPr lang="en-AU" i="1" dirty="0"/>
              <a:t>x</a:t>
            </a:r>
            <a:r>
              <a:rPr lang="en-AU" i="1" baseline="-25000" dirty="0"/>
              <a:t>1</a:t>
            </a:r>
            <a:r>
              <a:rPr lang="en-AU" i="1" dirty="0"/>
              <a:t> x</a:t>
            </a:r>
            <a:r>
              <a:rPr lang="en-AU" i="1" baseline="-25000" dirty="0"/>
              <a:t>2</a:t>
            </a:r>
            <a:r>
              <a:rPr lang="en-AU" i="1" dirty="0"/>
              <a:t> x</a:t>
            </a:r>
            <a:r>
              <a:rPr lang="en-AU" i="1" baseline="-25000" dirty="0"/>
              <a:t>3</a:t>
            </a:r>
            <a:r>
              <a:rPr lang="en-AU" dirty="0"/>
              <a:t> [ 1 + a</a:t>
            </a:r>
            <a:r>
              <a:rPr lang="en-AU" baseline="-25000" dirty="0"/>
              <a:t>11</a:t>
            </a:r>
            <a:r>
              <a:rPr lang="en-AU" dirty="0"/>
              <a:t> P</a:t>
            </a:r>
            <a:r>
              <a:rPr lang="en-AU" baseline="-25000" dirty="0"/>
              <a:t>11</a:t>
            </a:r>
            <a:r>
              <a:rPr lang="en-GB" dirty="0"/>
              <a:t>(x</a:t>
            </a:r>
            <a:r>
              <a:rPr lang="en-GB" baseline="-25000" dirty="0"/>
              <a:t>1</a:t>
            </a:r>
            <a:r>
              <a:rPr lang="en-GB" dirty="0"/>
              <a:t>,x</a:t>
            </a:r>
            <a:r>
              <a:rPr lang="en-GB" baseline="-25000" dirty="0"/>
              <a:t>2</a:t>
            </a:r>
            <a:r>
              <a:rPr lang="en-GB" dirty="0"/>
              <a:t>,x</a:t>
            </a:r>
            <a:r>
              <a:rPr lang="en-GB" baseline="-25000" dirty="0"/>
              <a:t>3</a:t>
            </a:r>
            <a:r>
              <a:rPr lang="en-GB" dirty="0"/>
              <a:t>)</a:t>
            </a:r>
            <a:r>
              <a:rPr lang="en-AU" dirty="0"/>
              <a:t> + … ]</a:t>
            </a:r>
          </a:p>
          <a:p>
            <a:pPr>
              <a:spcBef>
                <a:spcPts val="1200"/>
              </a:spcBef>
            </a:pPr>
            <a:r>
              <a:rPr lang="en-AU" dirty="0"/>
              <a:t>Shift in location of central peak </a:t>
            </a:r>
          </a:p>
          <a:p>
            <a:pPr lvl="1">
              <a:spcBef>
                <a:spcPts val="600"/>
              </a:spcBef>
            </a:pPr>
            <a:r>
              <a:rPr lang="en-AU" dirty="0"/>
              <a:t>One u–quark in proton carries more momentum than the other</a:t>
            </a:r>
          </a:p>
          <a:p>
            <a:pPr lvl="1"/>
            <a:r>
              <a:rPr lang="en-AU" dirty="0"/>
              <a:t>Other u-quark seems “paired” </a:t>
            </a:r>
          </a:p>
          <a:p>
            <a:pPr marL="857250" lvl="2" indent="0">
              <a:spcBef>
                <a:spcPts val="0"/>
              </a:spcBef>
              <a:buNone/>
            </a:pPr>
            <a:r>
              <a:rPr lang="en-AU" sz="2000" dirty="0"/>
              <a:t>with the d-quark, carrying </a:t>
            </a:r>
          </a:p>
          <a:p>
            <a:pPr marL="857250" lvl="2" indent="0">
              <a:spcBef>
                <a:spcPts val="0"/>
              </a:spcBef>
              <a:buNone/>
            </a:pPr>
            <a:r>
              <a:rPr lang="en-AU" sz="2000" dirty="0"/>
              <a:t>equal momentum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HPC &amp; OW 2018/07/26-30   (71p)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Hadrons. What Lurks Within.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209800" y="762000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420009" y="175086"/>
            <a:ext cx="472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Light-cone distribution amplitudes of the nucleon and negative parity nucleon resonances from lattice QCD</a:t>
            </a:r>
          </a:p>
          <a:p>
            <a:pPr fontAlgn="base">
              <a:spcBef>
                <a:spcPct val="0"/>
              </a:spcBef>
              <a:spcAft>
                <a:spcPts val="300"/>
              </a:spcAft>
            </a:pPr>
            <a:r>
              <a:rPr lang="en-AU" sz="1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V. M. Braun </a:t>
            </a:r>
            <a:r>
              <a:rPr lang="en-AU" sz="14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et al</a:t>
            </a:r>
            <a:r>
              <a:rPr lang="en-AU" sz="1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., </a:t>
            </a:r>
            <a:r>
              <a:rPr lang="en-AU" sz="1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hlinkClick r:id="rId4"/>
              </a:rPr>
              <a:t>Phys. Rev. D 89 (2014) 094511</a:t>
            </a:r>
            <a:r>
              <a:rPr lang="en-AU" sz="1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Light-cone distribution amplitudes of the baryon octet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G. S. Bali </a:t>
            </a:r>
            <a:r>
              <a:rPr lang="en-GB" sz="14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et al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. 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hlinkClick r:id="rId5"/>
              </a:rPr>
              <a:t>JHEP 1602 (2016) 070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019800" y="4648200"/>
            <a:ext cx="103322" cy="122236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6324600" y="4754564"/>
            <a:ext cx="103322" cy="122236"/>
          </a:xfrm>
          <a:prstGeom prst="ellipse">
            <a:avLst/>
          </a:prstGeom>
          <a:solidFill>
            <a:srgbClr val="0000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6086592" y="4714329"/>
            <a:ext cx="289669" cy="149581"/>
          </a:xfrm>
          <a:prstGeom prst="straightConnector1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4" name="Rectangle 13"/>
          <p:cNvSpPr/>
          <p:nvPr/>
        </p:nvSpPr>
        <p:spPr bwMode="auto">
          <a:xfrm>
            <a:off x="6858000" y="3200400"/>
            <a:ext cx="16002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</a:rPr>
              <a:t>(</a:t>
            </a: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0.5</a:t>
            </a: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</a:rPr>
              <a:t>,</a:t>
            </a: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0.25</a:t>
            </a: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</a:rPr>
              <a:t>,</a:t>
            </a: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0.25</a:t>
            </a: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1433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9144000" cy="258468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/>
              <a:t>PDAs of Nucleon </a:t>
            </a:r>
            <a:br>
              <a:rPr lang="en-GB" dirty="0"/>
            </a:br>
            <a:r>
              <a:rPr lang="en-GB" dirty="0"/>
              <a:t>&amp; its 1</a:t>
            </a:r>
            <a:r>
              <a:rPr lang="en-GB" baseline="30000" dirty="0"/>
              <a:t>st</a:t>
            </a:r>
            <a:r>
              <a:rPr lang="en-GB" dirty="0"/>
              <a:t> Radial Excitation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GB" dirty="0"/>
              <a:t>Continuum methods used for mesons can be extended to compute pointwise behaviour of baryon PDAs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HPC &amp; OW 2018/07/26-30   (71p)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Hadrons. What Lurks Within.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445" y="35"/>
            <a:ext cx="493596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i="1" dirty="0"/>
              <a:t>Parton distribution amplitudes: revealing </a:t>
            </a:r>
            <a:r>
              <a:rPr lang="en-GB" sz="1100" i="1" dirty="0" err="1"/>
              <a:t>diquarks</a:t>
            </a:r>
            <a:r>
              <a:rPr lang="en-GB" sz="1100" i="1" dirty="0"/>
              <a:t> in the proton </a:t>
            </a:r>
          </a:p>
          <a:p>
            <a:r>
              <a:rPr lang="en-GB" sz="1100" i="1" dirty="0"/>
              <a:t>and Roper resonance</a:t>
            </a:r>
            <a:r>
              <a:rPr lang="en-GB" sz="1100" dirty="0"/>
              <a:t>, </a:t>
            </a:r>
            <a:r>
              <a:rPr lang="en-GB" sz="1100" dirty="0" err="1"/>
              <a:t>Cédric</a:t>
            </a:r>
            <a:r>
              <a:rPr lang="en-GB" sz="1100" dirty="0"/>
              <a:t> </a:t>
            </a:r>
            <a:r>
              <a:rPr lang="en-GB" sz="1100" dirty="0" err="1"/>
              <a:t>Mezrag</a:t>
            </a:r>
            <a:r>
              <a:rPr lang="en-GB" sz="1100" dirty="0"/>
              <a:t>, Jorge Segovia, Lei Chang and Craig D. Roberts</a:t>
            </a:r>
            <a:br>
              <a:rPr lang="en-GB" sz="1100" dirty="0"/>
            </a:br>
            <a:r>
              <a:rPr lang="en-GB" sz="1100" dirty="0">
                <a:hlinkClick r:id="rId4"/>
              </a:rPr>
              <a:t>arXiv:1711.09101 [</a:t>
            </a:r>
            <a:r>
              <a:rPr lang="en-GB" sz="1100" dirty="0" err="1">
                <a:hlinkClick r:id="rId4"/>
              </a:rPr>
              <a:t>nucl-th</a:t>
            </a:r>
            <a:r>
              <a:rPr lang="en-GB" sz="1100" dirty="0">
                <a:hlinkClick r:id="rId4"/>
              </a:rPr>
              <a:t>]</a:t>
            </a:r>
            <a:r>
              <a:rPr lang="en-GB" sz="1100" dirty="0"/>
              <a:t>, Phys. Lett. B </a:t>
            </a:r>
            <a:r>
              <a:rPr lang="en-GB" sz="1100" i="1" dirty="0"/>
              <a:t>in press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4648200"/>
            <a:ext cx="1138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conformal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86200" y="4650515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8000"/>
                </a:solidFill>
              </a:rPr>
              <a:t>nucleon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36506" y="4657554"/>
            <a:ext cx="1942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C00CC"/>
                </a:solidFill>
              </a:rPr>
              <a:t>Roper’s quark core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48744" y="4962039"/>
            <a:ext cx="31948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i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Diquark</a:t>
            </a:r>
            <a:r>
              <a:rPr lang="en-GB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clustering skews the distribution toward the dressed-quark bystander, which therefore carries more of the proton’s light-front momentum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943600" y="4953000"/>
            <a:ext cx="32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</a:t>
            </a:r>
            <a:r>
              <a:rPr lang="en-AU" i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xcitation’s</a:t>
            </a:r>
            <a:r>
              <a:rPr lang="en-AU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PDA is not positive definite … there is a prominent locus of zeros in the lower-right corner of the </a:t>
            </a:r>
            <a:r>
              <a:rPr lang="en-AU" i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barycentric</a:t>
            </a:r>
            <a:r>
              <a:rPr lang="en-AU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plot</a:t>
            </a:r>
            <a:endParaRPr lang="en-GB" i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 flipH="1">
            <a:off x="7467600" y="3429000"/>
            <a:ext cx="457200" cy="703158"/>
          </a:xfrm>
          <a:prstGeom prst="line">
            <a:avLst/>
          </a:prstGeom>
          <a:noFill/>
          <a:ln w="28575" cap="flat" cmpd="sng" algn="ctr">
            <a:solidFill>
              <a:srgbClr val="BF070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7162800" y="1641773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tx2">
                    <a:lumMod val="75000"/>
                  </a:schemeClr>
                </a:solidFill>
              </a:rPr>
              <a:t>Just like QM &amp; PDAs of meson radial excitations</a:t>
            </a:r>
          </a:p>
        </p:txBody>
      </p:sp>
      <p:sp>
        <p:nvSpPr>
          <p:cNvPr id="19" name="5-Point Star 18"/>
          <p:cNvSpPr/>
          <p:nvPr/>
        </p:nvSpPr>
        <p:spPr bwMode="auto">
          <a:xfrm>
            <a:off x="4465320" y="3581400"/>
            <a:ext cx="133262" cy="134349"/>
          </a:xfrm>
          <a:prstGeom prst="star5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4262203" y="3487149"/>
            <a:ext cx="259080" cy="170451"/>
          </a:xfrm>
          <a:prstGeom prst="straightConnector1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Rectangle 19"/>
          <p:cNvSpPr/>
          <p:nvPr/>
        </p:nvSpPr>
        <p:spPr bwMode="auto">
          <a:xfrm>
            <a:off x="5829300" y="1713084"/>
            <a:ext cx="3276600" cy="449768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66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9144000" cy="258468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/>
              <a:t>PDAs of Nucleon </a:t>
            </a:r>
            <a:br>
              <a:rPr lang="en-GB" dirty="0"/>
            </a:br>
            <a:r>
              <a:rPr lang="en-GB" dirty="0"/>
              <a:t>&amp; its 1</a:t>
            </a:r>
            <a:r>
              <a:rPr lang="en-GB" baseline="30000" dirty="0"/>
              <a:t>st</a:t>
            </a:r>
            <a:r>
              <a:rPr lang="en-GB" dirty="0"/>
              <a:t> Radial Excitation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GB" dirty="0"/>
              <a:t>Methods used for mesons can be extended to compute pointwise behaviour of baryon PDAs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HPC &amp; OW 2018/07/26-30   (71p)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Hadrons. What Lurks Within.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2000" y="4648200"/>
            <a:ext cx="1138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conformal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86200" y="4650515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8000"/>
                </a:solidFill>
              </a:rPr>
              <a:t>nucleon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36506" y="4657554"/>
            <a:ext cx="1942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C00CC"/>
                </a:solidFill>
              </a:rPr>
              <a:t>Roper’s quark core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48744" y="4962039"/>
            <a:ext cx="31948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i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Diquark</a:t>
            </a:r>
            <a:r>
              <a:rPr lang="en-GB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clustering skews the distribution toward the dressed-quark bystander, which therefore carries more of the proton’s light-front momentum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943600" y="4953000"/>
            <a:ext cx="32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</a:t>
            </a:r>
            <a:r>
              <a:rPr lang="en-AU" i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xcitation’s</a:t>
            </a:r>
            <a:r>
              <a:rPr lang="en-AU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PDA is not positive definite … there is a prominent locus of zeros in the lower-right corner of the </a:t>
            </a:r>
            <a:r>
              <a:rPr lang="en-AU" i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barycentric</a:t>
            </a:r>
            <a:r>
              <a:rPr lang="en-AU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plot</a:t>
            </a:r>
            <a:endParaRPr lang="en-GB" i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 flipH="1">
            <a:off x="7467600" y="3429000"/>
            <a:ext cx="457200" cy="703158"/>
          </a:xfrm>
          <a:prstGeom prst="line">
            <a:avLst/>
          </a:prstGeom>
          <a:noFill/>
          <a:ln w="28575" cap="flat" cmpd="sng" algn="ctr">
            <a:solidFill>
              <a:srgbClr val="BF070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5552981" y="1813794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tx2">
                    <a:lumMod val="75000"/>
                  </a:schemeClr>
                </a:solidFill>
              </a:rPr>
              <a:t>Just like QM &amp; PDAs of meson radial excitations</a:t>
            </a:r>
          </a:p>
        </p:txBody>
      </p:sp>
      <p:sp>
        <p:nvSpPr>
          <p:cNvPr id="19" name="5-Point Star 18"/>
          <p:cNvSpPr/>
          <p:nvPr/>
        </p:nvSpPr>
        <p:spPr bwMode="auto">
          <a:xfrm>
            <a:off x="4465320" y="3581400"/>
            <a:ext cx="133262" cy="134349"/>
          </a:xfrm>
          <a:prstGeom prst="star5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4262203" y="3487149"/>
            <a:ext cx="259080" cy="170451"/>
          </a:xfrm>
          <a:prstGeom prst="straightConnector1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13445" y="35"/>
            <a:ext cx="493596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i="1" dirty="0"/>
              <a:t>Parton distribution amplitudes: revealing </a:t>
            </a:r>
            <a:r>
              <a:rPr lang="en-GB" sz="1100" i="1" dirty="0" err="1"/>
              <a:t>diquarks</a:t>
            </a:r>
            <a:r>
              <a:rPr lang="en-GB" sz="1100" i="1" dirty="0"/>
              <a:t> in the proton </a:t>
            </a:r>
          </a:p>
          <a:p>
            <a:r>
              <a:rPr lang="en-GB" sz="1100" i="1" dirty="0"/>
              <a:t>and Roper resonance</a:t>
            </a:r>
            <a:r>
              <a:rPr lang="en-GB" sz="1100" dirty="0"/>
              <a:t>, </a:t>
            </a:r>
            <a:r>
              <a:rPr lang="en-GB" sz="1100" dirty="0" err="1"/>
              <a:t>Cédric</a:t>
            </a:r>
            <a:r>
              <a:rPr lang="en-GB" sz="1100" dirty="0"/>
              <a:t> </a:t>
            </a:r>
            <a:r>
              <a:rPr lang="en-GB" sz="1100" dirty="0" err="1"/>
              <a:t>Mezrag</a:t>
            </a:r>
            <a:r>
              <a:rPr lang="en-GB" sz="1100" dirty="0"/>
              <a:t>, Jorge Segovia, Lei Chang and Craig D. Roberts</a:t>
            </a:r>
            <a:br>
              <a:rPr lang="en-GB" sz="1100" dirty="0"/>
            </a:br>
            <a:r>
              <a:rPr lang="en-GB" sz="1100" dirty="0">
                <a:hlinkClick r:id="rId3"/>
              </a:rPr>
              <a:t>arXiv:1711.09101 [</a:t>
            </a:r>
            <a:r>
              <a:rPr lang="en-GB" sz="1100" dirty="0" err="1">
                <a:hlinkClick r:id="rId3"/>
              </a:rPr>
              <a:t>nucl-th</a:t>
            </a:r>
            <a:r>
              <a:rPr lang="en-GB" sz="1100" dirty="0">
                <a:hlinkClick r:id="rId3"/>
              </a:rPr>
              <a:t>]</a:t>
            </a:r>
            <a:r>
              <a:rPr lang="en-GB" sz="1100" dirty="0"/>
              <a:t>, Phys. Lett. B </a:t>
            </a:r>
            <a:r>
              <a:rPr lang="en-GB" sz="1100" i="1" dirty="0"/>
              <a:t>in press</a:t>
            </a:r>
          </a:p>
        </p:txBody>
      </p:sp>
    </p:spTree>
    <p:extLst>
      <p:ext uri="{BB962C8B-B14F-4D97-AF65-F5344CB8AC3E}">
        <p14:creationId xmlns:p14="http://schemas.microsoft.com/office/powerpoint/2010/main" val="394465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Diquark</a:t>
            </a:r>
            <a:r>
              <a:rPr lang="en-GB" dirty="0"/>
              <a:t> correlations in the nucleon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49" y="606060"/>
            <a:ext cx="5419725" cy="490818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752601"/>
            <a:ext cx="3160713" cy="4419600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Agreement between continuum and lattice results </a:t>
            </a:r>
          </a:p>
          <a:p>
            <a:pPr lvl="1"/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ONLY when nucleon contains scalar &amp; axial-vector </a:t>
            </a:r>
            <a:r>
              <a:rPr lang="en-GB" sz="2000" dirty="0" err="1">
                <a:solidFill>
                  <a:schemeClr val="tx2">
                    <a:lumMod val="75000"/>
                  </a:schemeClr>
                </a:solidFill>
              </a:rPr>
              <a:t>diquark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 correlations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Nucleon with only a scalar-</a:t>
            </a:r>
            <a:r>
              <a:rPr lang="en-GB" sz="2000" dirty="0" err="1">
                <a:solidFill>
                  <a:schemeClr val="tx2">
                    <a:lumMod val="75000"/>
                  </a:schemeClr>
                </a:solidFill>
              </a:rPr>
              <a:t>diquark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, omitting the axial-vector </a:t>
            </a:r>
            <a:r>
              <a:rPr lang="en-GB" sz="2000" dirty="0" err="1">
                <a:solidFill>
                  <a:schemeClr val="tx2">
                    <a:lumMod val="75000"/>
                  </a:schemeClr>
                </a:solidFill>
              </a:rPr>
              <a:t>diquark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, ruled-out by this confluence between continuum and lattice results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1" y="6505575"/>
            <a:ext cx="2362200" cy="182562"/>
          </a:xfrm>
        </p:spPr>
        <p:txBody>
          <a:bodyPr/>
          <a:lstStyle/>
          <a:p>
            <a:r>
              <a:rPr lang="en-US"/>
              <a:t>HPC &amp; OW 2018/07/26-30   (71p)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Hadrons. What Lurks Within.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6477000" y="3809999"/>
            <a:ext cx="2517774" cy="493539"/>
          </a:xfrm>
          <a:prstGeom prst="rect">
            <a:avLst/>
          </a:prstGeom>
          <a:noFill/>
          <a:ln w="1905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477000" y="4356852"/>
            <a:ext cx="2517774" cy="228600"/>
          </a:xfrm>
          <a:prstGeom prst="rect">
            <a:avLst/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4267200" y="4742330"/>
            <a:ext cx="4572000" cy="0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4085216" y="5790318"/>
            <a:ext cx="493596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i="1" dirty="0"/>
              <a:t>Parton distribution amplitudes: revealing </a:t>
            </a:r>
            <a:r>
              <a:rPr lang="en-GB" sz="1100" i="1" dirty="0" err="1"/>
              <a:t>diquarks</a:t>
            </a:r>
            <a:r>
              <a:rPr lang="en-GB" sz="1100" i="1" dirty="0"/>
              <a:t> in the proton </a:t>
            </a:r>
          </a:p>
          <a:p>
            <a:r>
              <a:rPr lang="en-GB" sz="1100" i="1" dirty="0"/>
              <a:t>and Roper resonance</a:t>
            </a:r>
            <a:r>
              <a:rPr lang="en-GB" sz="1100" dirty="0"/>
              <a:t>, </a:t>
            </a:r>
            <a:r>
              <a:rPr lang="en-GB" sz="1100" dirty="0" err="1"/>
              <a:t>Cédric</a:t>
            </a:r>
            <a:r>
              <a:rPr lang="en-GB" sz="1100" dirty="0"/>
              <a:t> </a:t>
            </a:r>
            <a:r>
              <a:rPr lang="en-GB" sz="1100" dirty="0" err="1"/>
              <a:t>Mezrag</a:t>
            </a:r>
            <a:r>
              <a:rPr lang="en-GB" sz="1100" dirty="0"/>
              <a:t>, Jorge Segovia, Lei Chang and Craig D. Roberts</a:t>
            </a:r>
            <a:br>
              <a:rPr lang="en-GB" sz="1100" dirty="0"/>
            </a:br>
            <a:r>
              <a:rPr lang="en-GB" sz="1100" dirty="0">
                <a:hlinkClick r:id="rId4"/>
              </a:rPr>
              <a:t>arXiv:1711.09101 [</a:t>
            </a:r>
            <a:r>
              <a:rPr lang="en-GB" sz="1100" dirty="0" err="1">
                <a:hlinkClick r:id="rId4"/>
              </a:rPr>
              <a:t>nucl-th</a:t>
            </a:r>
            <a:r>
              <a:rPr lang="en-GB" sz="1100" dirty="0">
                <a:hlinkClick r:id="rId4"/>
              </a:rPr>
              <a:t>]</a:t>
            </a:r>
            <a:r>
              <a:rPr lang="en-GB" sz="1100" dirty="0"/>
              <a:t>, Phys. Lett. B </a:t>
            </a:r>
            <a:r>
              <a:rPr lang="en-GB" sz="1100" i="1" dirty="0"/>
              <a:t>in press</a:t>
            </a:r>
          </a:p>
        </p:txBody>
      </p:sp>
    </p:spTree>
    <p:extLst>
      <p:ext uri="{BB962C8B-B14F-4D97-AF65-F5344CB8AC3E}">
        <p14:creationId xmlns:p14="http://schemas.microsoft.com/office/powerpoint/2010/main" val="34724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Nucleon and Roper PDAs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59338"/>
          </a:xfrm>
        </p:spPr>
        <p:txBody>
          <a:bodyPr/>
          <a:lstStyle/>
          <a:p>
            <a:r>
              <a:rPr lang="en-AU" dirty="0"/>
              <a:t>The proton’s PDA is a broad, concave function</a:t>
            </a:r>
          </a:p>
          <a:p>
            <a:pPr lvl="1"/>
            <a:r>
              <a:rPr lang="en-AU" dirty="0"/>
              <a:t>maximum shifted relative to peak in QCD’s conformal limit expression </a:t>
            </a:r>
          </a:p>
          <a:p>
            <a:pPr lvl="1"/>
            <a:r>
              <a:rPr lang="en-AU" dirty="0"/>
              <a:t>Magnitude of shift signals presence of </a:t>
            </a:r>
          </a:p>
          <a:p>
            <a:pPr marL="457200" lvl="1" indent="0">
              <a:buNone/>
            </a:pPr>
            <a:r>
              <a:rPr lang="en-AU" dirty="0"/>
              <a:t>	</a:t>
            </a:r>
            <a:r>
              <a:rPr lang="en-AU" u="sng" dirty="0"/>
              <a:t>both scalar &amp; axial-vector </a:t>
            </a:r>
            <a:r>
              <a:rPr lang="en-AU" u="sng" dirty="0" err="1"/>
              <a:t>diquark</a:t>
            </a:r>
            <a:r>
              <a:rPr lang="en-AU" u="sng" dirty="0"/>
              <a:t> correlations in the nucleon</a:t>
            </a:r>
          </a:p>
          <a:p>
            <a:pPr lvl="2"/>
            <a:r>
              <a:rPr lang="en-AU" sz="1800" dirty="0"/>
              <a:t>scalar generates around 60% of the proton’s normalisation. </a:t>
            </a:r>
          </a:p>
          <a:p>
            <a:r>
              <a:rPr lang="en-AU" dirty="0"/>
              <a:t>The radial-excitation (Roper) is constituted similarly</a:t>
            </a:r>
          </a:p>
          <a:p>
            <a:pPr lvl="1"/>
            <a:r>
              <a:rPr lang="en-AU" dirty="0"/>
              <a:t>Pointwise form of its PDA</a:t>
            </a:r>
          </a:p>
          <a:p>
            <a:pPr lvl="2"/>
            <a:r>
              <a:rPr lang="en-AU" sz="1800" dirty="0"/>
              <a:t>Negative on a material domain</a:t>
            </a:r>
          </a:p>
          <a:p>
            <a:pPr lvl="1"/>
            <a:r>
              <a:rPr lang="en-AU" dirty="0"/>
              <a:t>Is result of marked interferences between the contributions from both scalar and axial-vector </a:t>
            </a:r>
            <a:r>
              <a:rPr lang="en-AU" dirty="0" err="1"/>
              <a:t>diquarks</a:t>
            </a:r>
            <a:endParaRPr lang="en-AU" dirty="0"/>
          </a:p>
          <a:p>
            <a:pPr lvl="2"/>
            <a:r>
              <a:rPr lang="en-AU" sz="1800" dirty="0"/>
              <a:t>particularly, the locus of zeros, which </a:t>
            </a:r>
          </a:p>
          <a:p>
            <a:pPr marL="914400" lvl="2" indent="0">
              <a:buNone/>
            </a:pPr>
            <a:r>
              <a:rPr lang="en-AU" sz="1800" dirty="0"/>
              <a:t>	highlights its character as a radial excitation. </a:t>
            </a:r>
          </a:p>
          <a:p>
            <a:r>
              <a:rPr lang="en-AU" dirty="0"/>
              <a:t>These features originate with the emergent phenomenon of dynamical chiral symmetry breaking in the Standard Model.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HPC &amp; OW 2018/07/26-30   (71p)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Hadrons. What Lurks Within.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10200" y="667434"/>
            <a:ext cx="3726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rgbClr val="008000"/>
                </a:solidFill>
              </a:rPr>
              <a:t>No humps or bumps in leading-twist PDAs of ground-state S-wave baryons</a:t>
            </a:r>
          </a:p>
        </p:txBody>
      </p:sp>
    </p:spTree>
    <p:extLst>
      <p:ext uri="{BB962C8B-B14F-4D97-AF65-F5344CB8AC3E}">
        <p14:creationId xmlns:p14="http://schemas.microsoft.com/office/powerpoint/2010/main" val="234689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4400"/>
            <a:ext cx="8346746" cy="3124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0"/>
            <a:ext cx="9144000" cy="1362075"/>
          </a:xfrm>
        </p:spPr>
        <p:txBody>
          <a:bodyPr/>
          <a:lstStyle/>
          <a:p>
            <a:pPr algn="ctr"/>
            <a:r>
              <a:rPr lang="en-US" sz="5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Baryons as a </a:t>
            </a:r>
            <a:br>
              <a:rPr lang="en-US" sz="5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en-US" sz="5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3-valence-body problem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Hadrons. What Lurks Within.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553200"/>
            <a:ext cx="2386807" cy="381000"/>
          </a:xfrm>
        </p:spPr>
        <p:txBody>
          <a:bodyPr/>
          <a:lstStyle/>
          <a:p>
            <a:r>
              <a:rPr lang="en-US"/>
              <a:t>HPC &amp; OW 2018/07/26-30   (71p)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406138"/>
      </p:ext>
    </p:extLst>
  </p:cSld>
  <p:clrMapOvr>
    <a:masterClrMapping/>
  </p:clrMapOvr>
  <p:transition>
    <p:wedg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5218E-0D8A-49EE-9EE7-1647EEBB9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200" dirty="0"/>
              <a:t>Heavy Baryons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99EEF-393D-48AE-B6CD-7725D42A1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879"/>
            <a:ext cx="8229600" cy="4600096"/>
          </a:xfrm>
        </p:spPr>
        <p:txBody>
          <a:bodyPr/>
          <a:lstStyle/>
          <a:p>
            <a:r>
              <a:rPr lang="en-AU" dirty="0"/>
              <a:t>Unified study of an array of mesons and baryons constituted from light- and heavy-quarks</a:t>
            </a:r>
          </a:p>
          <a:p>
            <a:pPr lvl="1">
              <a:spcBef>
                <a:spcPts val="0"/>
              </a:spcBef>
            </a:pPr>
            <a:r>
              <a:rPr lang="en-AU" dirty="0"/>
              <a:t>Symmetry-preserving rainbow-ladder truncation of all relevant bound-state equations: </a:t>
            </a:r>
          </a:p>
          <a:p>
            <a:pPr lvl="2">
              <a:spcBef>
                <a:spcPts val="0"/>
              </a:spcBef>
            </a:pPr>
            <a:r>
              <a:rPr lang="en-AU" sz="1800" dirty="0"/>
              <a:t>Gap equations</a:t>
            </a:r>
          </a:p>
          <a:p>
            <a:pPr lvl="2">
              <a:spcBef>
                <a:spcPts val="0"/>
              </a:spcBef>
            </a:pPr>
            <a:r>
              <a:rPr lang="en-AU" sz="1800" dirty="0"/>
              <a:t>Bethe-Salpeter equations</a:t>
            </a:r>
          </a:p>
          <a:p>
            <a:pPr lvl="2">
              <a:spcBef>
                <a:spcPts val="0"/>
              </a:spcBef>
            </a:pPr>
            <a:r>
              <a:rPr lang="en-AU" sz="1800" dirty="0"/>
              <a:t>and </a:t>
            </a:r>
            <a:r>
              <a:rPr lang="en-AU" sz="1800" dirty="0" err="1"/>
              <a:t>Faddeev</a:t>
            </a:r>
            <a:r>
              <a:rPr lang="en-AU" sz="1800" dirty="0"/>
              <a:t>-equations </a:t>
            </a:r>
            <a:endParaRPr lang="en-AU" sz="1800" i="1" dirty="0">
              <a:solidFill>
                <a:srgbClr val="008000"/>
              </a:solidFill>
            </a:endParaRPr>
          </a:p>
          <a:p>
            <a:pPr>
              <a:spcAft>
                <a:spcPts val="0"/>
              </a:spcAft>
            </a:pPr>
            <a:r>
              <a:rPr lang="en-AU" dirty="0"/>
              <a:t>No diquark approximation to the quark-quark scattering kernel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AU" dirty="0"/>
              <a:t>Reverse engineering … searching for dynamical emergence of diquark correlations and their effects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dirty="0"/>
              <a:t>Produced spectrum and decay constants of ground-state pseudoscalar- and vector-mesons: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q′ q̅ &amp; </a:t>
            </a:r>
            <a:r>
              <a:rPr lang="en-AU" dirty="0"/>
              <a:t>and </a:t>
            </a:r>
            <a:r>
              <a:rPr lang="en-GB" dirty="0"/>
              <a:t>Q′ Q̅, </a:t>
            </a:r>
            <a:r>
              <a:rPr lang="en-AU" dirty="0"/>
              <a:t>with </a:t>
            </a:r>
            <a:r>
              <a:rPr lang="en-GB" dirty="0"/>
              <a:t>q′</a:t>
            </a:r>
            <a:r>
              <a:rPr lang="en-AU" dirty="0"/>
              <a:t>,q=</a:t>
            </a:r>
            <a:r>
              <a:rPr lang="en-AU" dirty="0" err="1"/>
              <a:t>u,d,s</a:t>
            </a:r>
            <a:r>
              <a:rPr lang="en-AU" dirty="0"/>
              <a:t>, Q</a:t>
            </a:r>
            <a:r>
              <a:rPr lang="en-GB" dirty="0"/>
              <a:t>′</a:t>
            </a:r>
            <a:r>
              <a:rPr lang="en-AU" dirty="0"/>
              <a:t>,Q = </a:t>
            </a:r>
            <a:r>
              <a:rPr lang="en-AU" dirty="0" err="1"/>
              <a:t>c,b</a:t>
            </a:r>
            <a:r>
              <a:rPr lang="en-AU" dirty="0"/>
              <a:t>  </a:t>
            </a: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200" dirty="0"/>
              <a:t>&amp; masses of J</a:t>
            </a:r>
            <a:r>
              <a:rPr lang="en-AU" sz="2200" baseline="30000" dirty="0"/>
              <a:t>P</a:t>
            </a:r>
            <a:r>
              <a:rPr lang="en-AU" sz="2200" dirty="0"/>
              <a:t>=3/2</a:t>
            </a:r>
            <a:r>
              <a:rPr lang="en-AU" sz="2200" baseline="30000" dirty="0"/>
              <a:t>+</a:t>
            </a:r>
            <a:r>
              <a:rPr lang="en-AU" sz="2200" dirty="0"/>
              <a:t> </a:t>
            </a:r>
            <a:r>
              <a:rPr lang="en-AU" sz="2200" dirty="0" err="1"/>
              <a:t>qqq</a:t>
            </a:r>
            <a:r>
              <a:rPr lang="en-AU" sz="2200" dirty="0"/>
              <a:t>, QQQ ground state baryons and their first positive-parity excitations.  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0DF76-2247-426A-B50E-4AC683C76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HPC &amp; OW 2018/07/26-30   (71p)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F4CED-0476-4C4F-860B-77E33F3B8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Hadrons. What Lurks Within.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F1483C-8212-4A3A-9381-F90559CFC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700569-27C1-4000-A9CE-B2E7FD95B5AB}"/>
              </a:ext>
            </a:extLst>
          </p:cNvPr>
          <p:cNvSpPr txBox="1"/>
          <p:nvPr/>
        </p:nvSpPr>
        <p:spPr>
          <a:xfrm>
            <a:off x="4495800" y="2304871"/>
            <a:ext cx="41241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rgbClr val="C00000"/>
                </a:solidFill>
              </a:rPr>
              <a:t>Only two people in the world can do this.</a:t>
            </a:r>
          </a:p>
          <a:p>
            <a:r>
              <a:rPr lang="en-GB" i="1" dirty="0">
                <a:solidFill>
                  <a:srgbClr val="C00000"/>
                </a:solidFill>
              </a:rPr>
              <a:t>Neither of them is in the USA</a:t>
            </a:r>
          </a:p>
          <a:p>
            <a:r>
              <a:rPr lang="en-GB" i="1" dirty="0">
                <a:solidFill>
                  <a:srgbClr val="C00000"/>
                </a:solidFill>
              </a:rPr>
              <a:t>Si-</a:t>
            </a:r>
            <a:r>
              <a:rPr lang="en-GB" i="1" dirty="0" err="1">
                <a:solidFill>
                  <a:srgbClr val="C00000"/>
                </a:solidFill>
              </a:rPr>
              <a:t>Xue</a:t>
            </a:r>
            <a:r>
              <a:rPr lang="en-GB" i="1" dirty="0">
                <a:solidFill>
                  <a:srgbClr val="C00000"/>
                </a:solidFill>
              </a:rPr>
              <a:t> Qin, was at Argonne</a:t>
            </a:r>
          </a:p>
          <a:p>
            <a:r>
              <a:rPr lang="en-GB" i="1" dirty="0">
                <a:solidFill>
                  <a:srgbClr val="C00000"/>
                </a:solidFill>
              </a:rPr>
              <a:t>Now Professor at Chongqing U.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4BF7B1-2795-4E4B-97F4-E89DF5C33F51}"/>
              </a:ext>
            </a:extLst>
          </p:cNvPr>
          <p:cNvSpPr txBox="1"/>
          <p:nvPr/>
        </p:nvSpPr>
        <p:spPr>
          <a:xfrm>
            <a:off x="-8389" y="0"/>
            <a:ext cx="393376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i="1" dirty="0" err="1">
                <a:solidFill>
                  <a:schemeClr val="accent1">
                    <a:lumMod val="50000"/>
                  </a:schemeClr>
                </a:solidFill>
              </a:rPr>
              <a:t>Poincaré</a:t>
            </a:r>
            <a:r>
              <a:rPr lang="en-AU" sz="1400" i="1" dirty="0">
                <a:solidFill>
                  <a:schemeClr val="accent1">
                    <a:lumMod val="50000"/>
                  </a:schemeClr>
                </a:solidFill>
              </a:rPr>
              <a:t>-covariant analysis of heavy-quark baryons</a:t>
            </a:r>
          </a:p>
          <a:p>
            <a:r>
              <a:rPr lang="en-GB" sz="1400" i="1" dirty="0">
                <a:solidFill>
                  <a:srgbClr val="C00000"/>
                </a:solidFill>
              </a:rPr>
              <a:t>S.-X. Qin</a:t>
            </a:r>
            <a:r>
              <a:rPr lang="en-GB" sz="1400" i="1" dirty="0">
                <a:solidFill>
                  <a:schemeClr val="accent1">
                    <a:lumMod val="50000"/>
                  </a:schemeClr>
                </a:solidFill>
              </a:rPr>
              <a:t>, C. D. Roberts &amp; S. M. Schmidt, </a:t>
            </a:r>
          </a:p>
          <a:p>
            <a:r>
              <a:rPr lang="en-GB" sz="1400" i="1" dirty="0">
                <a:solidFill>
                  <a:schemeClr val="accent1">
                    <a:lumMod val="50000"/>
                  </a:schemeClr>
                </a:solidFill>
              </a:rPr>
              <a:t>arXiv:1801.09697 [</a:t>
            </a:r>
            <a:r>
              <a:rPr lang="en-GB" sz="1400" i="1" dirty="0" err="1">
                <a:solidFill>
                  <a:schemeClr val="accent1">
                    <a:lumMod val="50000"/>
                  </a:schemeClr>
                </a:solidFill>
              </a:rPr>
              <a:t>nucl-th</a:t>
            </a:r>
            <a:r>
              <a:rPr lang="en-GB" sz="1400" i="1" dirty="0">
                <a:solidFill>
                  <a:schemeClr val="accent1">
                    <a:lumMod val="50000"/>
                  </a:schemeClr>
                </a:solidFill>
              </a:rPr>
              <a:t>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9E0C57-91D6-41E5-B7AA-BBE0B2869BBF}"/>
              </a:ext>
            </a:extLst>
          </p:cNvPr>
          <p:cNvSpPr txBox="1"/>
          <p:nvPr/>
        </p:nvSpPr>
        <p:spPr>
          <a:xfrm>
            <a:off x="0" y="0"/>
            <a:ext cx="47772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i="1" dirty="0" err="1">
                <a:solidFill>
                  <a:schemeClr val="accent1">
                    <a:lumMod val="50000"/>
                  </a:schemeClr>
                </a:solidFill>
              </a:rPr>
              <a:t>Poincaré</a:t>
            </a:r>
            <a:r>
              <a:rPr lang="en-AU" sz="1400" i="1" dirty="0">
                <a:solidFill>
                  <a:schemeClr val="accent1">
                    <a:lumMod val="50000"/>
                  </a:schemeClr>
                </a:solidFill>
              </a:rPr>
              <a:t>-covariant analysis of heavy-quark baryons</a:t>
            </a:r>
          </a:p>
          <a:p>
            <a:r>
              <a:rPr lang="en-GB" sz="1400" i="1" dirty="0">
                <a:solidFill>
                  <a:schemeClr val="accent1">
                    <a:lumMod val="50000"/>
                  </a:schemeClr>
                </a:solidFill>
              </a:rPr>
              <a:t>S.-X. Qin, C. D. Roberts &amp; S. M. Schmidt, </a:t>
            </a:r>
          </a:p>
          <a:p>
            <a:r>
              <a:rPr lang="en-GB" sz="1400" i="1" dirty="0">
                <a:solidFill>
                  <a:schemeClr val="accent1">
                    <a:lumMod val="50000"/>
                  </a:schemeClr>
                </a:solidFill>
              </a:rPr>
              <a:t>arXiv:1801.09697 [</a:t>
            </a:r>
            <a:r>
              <a:rPr lang="en-GB" sz="1400" i="1" dirty="0" err="1">
                <a:solidFill>
                  <a:schemeClr val="accent1">
                    <a:lumMod val="50000"/>
                  </a:schemeClr>
                </a:solidFill>
              </a:rPr>
              <a:t>nucl-th</a:t>
            </a:r>
            <a:r>
              <a:rPr lang="en-GB" sz="1400" i="1" dirty="0">
                <a:solidFill>
                  <a:schemeClr val="accent1">
                    <a:lumMod val="50000"/>
                  </a:schemeClr>
                </a:solidFill>
              </a:rPr>
              <a:t>], </a:t>
            </a:r>
            <a:r>
              <a:rPr lang="en-AU" sz="1400" i="1" dirty="0" err="1">
                <a:solidFill>
                  <a:schemeClr val="accent1">
                    <a:lumMod val="50000"/>
                  </a:schemeClr>
                </a:solidFill>
              </a:rPr>
              <a:t>Phys.Rev</a:t>
            </a:r>
            <a:r>
              <a:rPr lang="en-AU" sz="1400" i="1" dirty="0">
                <a:solidFill>
                  <a:schemeClr val="accent1">
                    <a:lumMod val="50000"/>
                  </a:schemeClr>
                </a:solidFill>
              </a:rPr>
              <a:t>. D 97 (2018) 114017/1-13</a:t>
            </a:r>
            <a:endParaRPr lang="en-GB" sz="14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28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E6EA289-CA2A-45F5-BB29-523C7462A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066800"/>
            <a:ext cx="6953249" cy="49212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0583F4-4725-48E6-842B-93C982377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200" dirty="0"/>
              <a:t>Triply Heavy Baryons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01CA3-774D-4AD6-A1D4-693CE9CB0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524000"/>
            <a:ext cx="2590801" cy="4525963"/>
          </a:xfrm>
        </p:spPr>
        <p:txBody>
          <a:bodyPr/>
          <a:lstStyle/>
          <a:p>
            <a:r>
              <a:rPr lang="en-GB" dirty="0"/>
              <a:t>Solved </a:t>
            </a:r>
            <a:r>
              <a:rPr lang="en-GB" dirty="0" err="1"/>
              <a:t>Faddeev</a:t>
            </a:r>
            <a:r>
              <a:rPr lang="en-GB" dirty="0"/>
              <a:t> equation in RL-truncation directly for n=0,1 ccc &amp; </a:t>
            </a:r>
            <a:r>
              <a:rPr lang="en-GB" dirty="0" err="1"/>
              <a:t>bbb</a:t>
            </a:r>
            <a:endParaRPr lang="en-GB" dirty="0"/>
          </a:p>
          <a:p>
            <a:r>
              <a:rPr lang="en-GB" dirty="0"/>
              <a:t>Used equal spacing rule (</a:t>
            </a:r>
            <a:r>
              <a:rPr lang="en-GB" dirty="0" err="1"/>
              <a:t>Gell-Mann+Okubo</a:t>
            </a:r>
            <a:r>
              <a:rPr lang="en-GB" dirty="0"/>
              <a:t>)  for other states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73696A-2DCE-4567-A6D8-AD06AAF75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HPC &amp; OW 2018/07/26-30   (71p)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3A573-16DA-49F4-8994-6448B408C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Hadrons. What Lurks Within.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F5FFEF-922C-486E-9F73-C49F0F5DE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022179-9619-41C3-A93C-787EE7B7F132}"/>
              </a:ext>
            </a:extLst>
          </p:cNvPr>
          <p:cNvSpPr txBox="1"/>
          <p:nvPr/>
        </p:nvSpPr>
        <p:spPr>
          <a:xfrm>
            <a:off x="4419600" y="5877580"/>
            <a:ext cx="43701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err="1">
                <a:solidFill>
                  <a:schemeClr val="accent1">
                    <a:lumMod val="50000"/>
                  </a:schemeClr>
                </a:solidFill>
              </a:rPr>
              <a:t>lQCD</a:t>
            </a:r>
            <a:r>
              <a:rPr lang="en-AU" sz="1400" dirty="0">
                <a:solidFill>
                  <a:schemeClr val="accent1">
                    <a:lumMod val="50000"/>
                  </a:schemeClr>
                </a:solidFill>
              </a:rPr>
              <a:t> = Z. S. Brown, W. Detmold, S. </a:t>
            </a:r>
            <a:r>
              <a:rPr lang="en-AU" sz="1400" dirty="0" err="1">
                <a:solidFill>
                  <a:schemeClr val="accent1">
                    <a:lumMod val="50000"/>
                  </a:schemeClr>
                </a:solidFill>
              </a:rPr>
              <a:t>Meinel</a:t>
            </a:r>
            <a:r>
              <a:rPr lang="en-AU" sz="1400" dirty="0">
                <a:solidFill>
                  <a:schemeClr val="accent1">
                    <a:lumMod val="50000"/>
                  </a:schemeClr>
                </a:solidFill>
              </a:rPr>
              <a:t> and K. </a:t>
            </a:r>
            <a:r>
              <a:rPr lang="en-AU" sz="1400" dirty="0" err="1">
                <a:solidFill>
                  <a:schemeClr val="accent1">
                    <a:lumMod val="50000"/>
                  </a:schemeClr>
                </a:solidFill>
              </a:rPr>
              <a:t>Orginos</a:t>
            </a:r>
            <a:r>
              <a:rPr lang="en-AU" sz="1400" dirty="0">
                <a:solidFill>
                  <a:schemeClr val="accent1">
                    <a:lumMod val="50000"/>
                  </a:schemeClr>
                </a:solidFill>
              </a:rPr>
              <a:t>,</a:t>
            </a:r>
          </a:p>
          <a:p>
            <a:r>
              <a:rPr lang="en-GB" sz="1400" dirty="0">
                <a:solidFill>
                  <a:schemeClr val="accent1">
                    <a:lumMod val="50000"/>
                  </a:schemeClr>
                </a:solidFill>
              </a:rPr>
              <a:t>Phys. Rev. D 90, 094507 (2014).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3652B3-F74E-4364-8D72-DC2EE462ED1F}"/>
              </a:ext>
            </a:extLst>
          </p:cNvPr>
          <p:cNvSpPr txBox="1"/>
          <p:nvPr/>
        </p:nvSpPr>
        <p:spPr>
          <a:xfrm>
            <a:off x="2743200" y="124968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B610EB-BDFB-49A7-8D9B-013455139B68}"/>
              </a:ext>
            </a:extLst>
          </p:cNvPr>
          <p:cNvSpPr txBox="1"/>
          <p:nvPr/>
        </p:nvSpPr>
        <p:spPr>
          <a:xfrm>
            <a:off x="5486400" y="9144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tx2">
                    <a:lumMod val="50000"/>
                  </a:schemeClr>
                </a:solidFill>
              </a:rPr>
              <a:t>Ω</a:t>
            </a:r>
            <a:r>
              <a:rPr lang="en-GB" baseline="-25000" dirty="0" err="1">
                <a:solidFill>
                  <a:schemeClr val="tx2">
                    <a:lumMod val="50000"/>
                  </a:schemeClr>
                </a:solidFill>
              </a:rPr>
              <a:t>ccc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= 4.76(7) GeV (RL DSE)</a:t>
            </a:r>
          </a:p>
          <a:p>
            <a:r>
              <a:rPr lang="en-GB" dirty="0" err="1">
                <a:solidFill>
                  <a:schemeClr val="tx2">
                    <a:lumMod val="50000"/>
                  </a:schemeClr>
                </a:solidFill>
              </a:rPr>
              <a:t>Ω</a:t>
            </a:r>
            <a:r>
              <a:rPr lang="en-GB" baseline="-25000" dirty="0" err="1">
                <a:solidFill>
                  <a:schemeClr val="tx2">
                    <a:lumMod val="50000"/>
                  </a:schemeClr>
                </a:solidFill>
              </a:rPr>
              <a:t>ccc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= 4.80(2) GeV (</a:t>
            </a:r>
            <a:r>
              <a:rPr lang="en-GB" dirty="0" err="1">
                <a:solidFill>
                  <a:schemeClr val="tx2">
                    <a:lumMod val="50000"/>
                  </a:schemeClr>
                </a:solidFill>
              </a:rPr>
              <a:t>lQCD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24A8FF-EBAD-43E5-AAFC-204C0977BF20}"/>
              </a:ext>
            </a:extLst>
          </p:cNvPr>
          <p:cNvSpPr txBox="1"/>
          <p:nvPr/>
        </p:nvSpPr>
        <p:spPr>
          <a:xfrm>
            <a:off x="0" y="0"/>
            <a:ext cx="437972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i="1" dirty="0" err="1">
                <a:solidFill>
                  <a:schemeClr val="accent1">
                    <a:lumMod val="50000"/>
                  </a:schemeClr>
                </a:solidFill>
              </a:rPr>
              <a:t>Poincaré</a:t>
            </a:r>
            <a:r>
              <a:rPr lang="en-AU" sz="1400" i="1" dirty="0">
                <a:solidFill>
                  <a:schemeClr val="accent1">
                    <a:lumMod val="50000"/>
                  </a:schemeClr>
                </a:solidFill>
              </a:rPr>
              <a:t>-covariant analysis of heavy-quark baryons</a:t>
            </a:r>
          </a:p>
          <a:p>
            <a:r>
              <a:rPr lang="en-GB" sz="1400" i="1" dirty="0">
                <a:solidFill>
                  <a:schemeClr val="accent1">
                    <a:lumMod val="50000"/>
                  </a:schemeClr>
                </a:solidFill>
              </a:rPr>
              <a:t>S.-X. Qin, C. D. Roberts &amp; S. M. Schmidt, </a:t>
            </a:r>
          </a:p>
          <a:p>
            <a:r>
              <a:rPr lang="en-GB" sz="1400" i="1" dirty="0">
                <a:solidFill>
                  <a:schemeClr val="accent1">
                    <a:lumMod val="50000"/>
                  </a:schemeClr>
                </a:solidFill>
              </a:rPr>
              <a:t>arXiv:1801.09697 [</a:t>
            </a:r>
            <a:r>
              <a:rPr lang="en-GB" sz="1400" i="1" dirty="0" err="1">
                <a:solidFill>
                  <a:schemeClr val="accent1">
                    <a:lumMod val="50000"/>
                  </a:schemeClr>
                </a:solidFill>
              </a:rPr>
              <a:t>nucl-th</a:t>
            </a:r>
            <a:r>
              <a:rPr lang="en-GB" sz="1400" i="1" dirty="0">
                <a:solidFill>
                  <a:schemeClr val="accent1">
                    <a:lumMod val="50000"/>
                  </a:schemeClr>
                </a:solidFill>
              </a:rPr>
              <a:t>], </a:t>
            </a:r>
            <a:r>
              <a:rPr lang="en-AU" sz="1400" i="1" dirty="0" err="1">
                <a:solidFill>
                  <a:schemeClr val="accent1">
                    <a:lumMod val="50000"/>
                  </a:schemeClr>
                </a:solidFill>
              </a:rPr>
              <a:t>Phys.Rev</a:t>
            </a:r>
            <a:r>
              <a:rPr lang="en-AU" sz="1400" i="1" dirty="0">
                <a:solidFill>
                  <a:schemeClr val="accent1">
                    <a:lumMod val="50000"/>
                  </a:schemeClr>
                </a:solidFill>
              </a:rPr>
              <a:t>. D 97 (2018) 114017</a:t>
            </a:r>
            <a:endParaRPr lang="en-GB" sz="14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01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/>
              <a:t>Strong Interactions in the </a:t>
            </a:r>
            <a:br>
              <a:rPr lang="en-GB" dirty="0"/>
            </a:br>
            <a:r>
              <a:rPr lang="en-GB" dirty="0"/>
              <a:t>Standard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r>
              <a:rPr lang="en-GB" dirty="0"/>
              <a:t>Only apparent scale in chromodynamics is mass of the quark field</a:t>
            </a:r>
          </a:p>
          <a:p>
            <a:r>
              <a:rPr lang="en-GB" dirty="0"/>
              <a:t>Quark mass is said to be generated by Higgs boson.</a:t>
            </a:r>
          </a:p>
          <a:p>
            <a:r>
              <a:rPr lang="en-GB" dirty="0"/>
              <a:t>In connection with everyday matter, that mass is 1/250</a:t>
            </a:r>
            <a:r>
              <a:rPr lang="en-GB" baseline="30000" dirty="0"/>
              <a:t>th</a:t>
            </a:r>
            <a:r>
              <a:rPr lang="en-GB" dirty="0"/>
              <a:t> of the natural (empirical) scale for strong interactions,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	</a:t>
            </a:r>
            <a:r>
              <a:rPr lang="en-GB" i="1" dirty="0"/>
              <a:t>viz</a:t>
            </a:r>
            <a:r>
              <a:rPr lang="en-GB" dirty="0"/>
              <a:t>. more-than two orders-of-magnitude smaller</a:t>
            </a:r>
          </a:p>
          <a:p>
            <a:pPr>
              <a:spcBef>
                <a:spcPts val="600"/>
              </a:spcBef>
            </a:pPr>
            <a:r>
              <a:rPr lang="en-GB" dirty="0"/>
              <a:t>Plainly, the Higgs-generated mass is very far removed from the natural scale for strongly-interacting matter</a:t>
            </a:r>
          </a:p>
          <a:p>
            <a:pPr>
              <a:spcBef>
                <a:spcPts val="600"/>
              </a:spcBef>
            </a:pPr>
            <a:r>
              <a:rPr lang="en-GB" i="1" dirty="0">
                <a:solidFill>
                  <a:srgbClr val="C00000"/>
                </a:solidFill>
              </a:rPr>
              <a:t>Nuclear physics mass-scale </a:t>
            </a:r>
            <a:r>
              <a:rPr lang="en-GB" dirty="0"/>
              <a:t>– 1 GeV – is an </a:t>
            </a:r>
            <a:r>
              <a:rPr lang="en-GB" i="1" dirty="0">
                <a:solidFill>
                  <a:srgbClr val="C00000"/>
                </a:solidFill>
              </a:rPr>
              <a:t>emergent feature of the Standard Model</a:t>
            </a:r>
          </a:p>
          <a:p>
            <a:pPr lvl="1">
              <a:spcBef>
                <a:spcPts val="0"/>
              </a:spcBef>
            </a:pPr>
            <a:r>
              <a:rPr lang="en-GB" sz="2200" dirty="0"/>
              <a:t>No amount of staring at </a:t>
            </a:r>
            <a:r>
              <a:rPr lang="en-GB" sz="2200" i="1" dirty="0"/>
              <a:t>L</a:t>
            </a:r>
            <a:r>
              <a:rPr lang="en-GB" sz="2200" baseline="-25000" dirty="0"/>
              <a:t>QCD</a:t>
            </a:r>
            <a:r>
              <a:rPr lang="en-GB" sz="2200" dirty="0"/>
              <a:t> can reveal that scale</a:t>
            </a:r>
          </a:p>
          <a:p>
            <a:pPr>
              <a:spcBef>
                <a:spcPts val="300"/>
              </a:spcBef>
            </a:pPr>
            <a:r>
              <a:rPr lang="en-GB" dirty="0"/>
              <a:t>Contrast with quantum electrodynamics, </a:t>
            </a:r>
            <a:r>
              <a:rPr lang="en-GB" i="1" dirty="0"/>
              <a:t>e.g</a:t>
            </a:r>
            <a:r>
              <a:rPr lang="en-GB" dirty="0"/>
              <a:t>. spectrum of hydrogen levels measured in units of </a:t>
            </a:r>
            <a:r>
              <a:rPr lang="en-GB" i="1" dirty="0"/>
              <a:t>m</a:t>
            </a:r>
            <a:r>
              <a:rPr lang="en-GB" i="1" baseline="-25000" dirty="0"/>
              <a:t>e</a:t>
            </a:r>
            <a:r>
              <a:rPr lang="en-GB" dirty="0"/>
              <a:t>, which appears in </a:t>
            </a:r>
            <a:r>
              <a:rPr lang="en-GB" i="1" dirty="0"/>
              <a:t>L</a:t>
            </a:r>
            <a:r>
              <a:rPr lang="en-GB" baseline="-25000" dirty="0"/>
              <a:t>QED</a:t>
            </a:r>
            <a:endParaRPr lang="en-GB" dirty="0"/>
          </a:p>
          <a:p>
            <a:pPr>
              <a:spcBef>
                <a:spcPts val="0"/>
              </a:spcBef>
            </a:pPr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HPC &amp; OW 2018/07/26-30   (71p)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Hadrons. What Lurks Within.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066800"/>
            <a:ext cx="5498592" cy="6096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 flipH="1" flipV="1">
            <a:off x="4724400" y="1502925"/>
            <a:ext cx="1143000" cy="342234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55453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B16D875-AD72-469A-B44F-474CA0964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742950"/>
            <a:ext cx="6972300" cy="47711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A81F8F-A454-4264-8717-162B74CD8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200" dirty="0"/>
              <a:t>Heavy Baryons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ECA0D-2129-4F7A-9A04-192BD18EF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43000"/>
            <a:ext cx="2209800" cy="4525963"/>
          </a:xfrm>
        </p:spPr>
        <p:txBody>
          <a:bodyPr/>
          <a:lstStyle/>
          <a:p>
            <a:r>
              <a:rPr lang="en-GB" dirty="0"/>
              <a:t>Equal spacing rule provides sound estimates for </a:t>
            </a:r>
          </a:p>
          <a:p>
            <a:pPr lvl="1"/>
            <a:r>
              <a:rPr lang="en-GB" dirty="0"/>
              <a:t>masses </a:t>
            </a:r>
          </a:p>
          <a:p>
            <a:pPr lvl="1"/>
            <a:r>
              <a:rPr lang="en-GB" dirty="0"/>
              <a:t>decay constants </a:t>
            </a:r>
          </a:p>
          <a:p>
            <a:pPr marL="400050" lvl="1" indent="0">
              <a:buNone/>
            </a:pPr>
            <a:r>
              <a:rPr lang="en-GB" sz="2200" dirty="0"/>
              <a:t>of all systems considered</a:t>
            </a:r>
          </a:p>
          <a:p>
            <a:pPr marL="0" indent="0">
              <a:buNone/>
            </a:pPr>
            <a:r>
              <a:rPr lang="en-GB" dirty="0"/>
              <a:t>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B904F-505A-4A61-95A6-6AFDBCC7B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HPC &amp; OW 2018/07/26-30   (71p)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FBB6A-E1DF-4F3D-BE11-60CAAA89A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Hadrons. What Lurks Within.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F3B7C-DC72-4F60-B683-7623C5557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E488C6D-4529-4AC7-83F3-2121EFBD5C46}"/>
              </a:ext>
            </a:extLst>
          </p:cNvPr>
          <p:cNvSpPr txBox="1">
            <a:spLocks/>
          </p:cNvSpPr>
          <p:nvPr/>
        </p:nvSpPr>
        <p:spPr bwMode="auto">
          <a:xfrm>
            <a:off x="19050" y="4953000"/>
            <a:ext cx="8802687" cy="878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Ø"/>
              <a:defRPr sz="2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tx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/>
              <a:t>Obvious in hindsight </a:t>
            </a:r>
          </a:p>
          <a:p>
            <a:pPr marL="400050" lvl="1" indent="0">
              <a:buNone/>
            </a:pPr>
            <a:r>
              <a:rPr lang="en-GB" sz="2200" kern="0" dirty="0"/>
              <a:t>… QCD’s interaction is flavour-independent </a:t>
            </a:r>
          </a:p>
          <a:p>
            <a:pPr marL="400050" lvl="1" indent="0">
              <a:buNone/>
            </a:pPr>
            <a:r>
              <a:rPr lang="en-GB" sz="2200" kern="0" dirty="0"/>
              <a:t>… need only survey DSE studies of these observables in kindred systems</a:t>
            </a:r>
          </a:p>
          <a:p>
            <a:pPr marL="0" indent="0">
              <a:buNone/>
            </a:pPr>
            <a:r>
              <a:rPr lang="en-GB" kern="0" dirty="0"/>
              <a:t> </a:t>
            </a:r>
          </a:p>
          <a:p>
            <a:pPr marL="0" indent="0">
              <a:buFont typeface="Wingdings" pitchFamily="2" charset="2"/>
              <a:buNone/>
            </a:pPr>
            <a:r>
              <a:rPr lang="en-GB" kern="0" dirty="0"/>
              <a:t>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490D97-C36C-4B75-921F-0053A6B12E2A}"/>
              </a:ext>
            </a:extLst>
          </p:cNvPr>
          <p:cNvSpPr txBox="1"/>
          <p:nvPr/>
        </p:nvSpPr>
        <p:spPr>
          <a:xfrm>
            <a:off x="3048000" y="1361807"/>
            <a:ext cx="2420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rgbClr val="008000"/>
                </a:solidFill>
              </a:rPr>
              <a:t>ESR … underestimate direct calculations by not more than 3% </a:t>
            </a:r>
          </a:p>
          <a:p>
            <a:r>
              <a:rPr lang="en-GB" i="1" dirty="0">
                <a:solidFill>
                  <a:srgbClr val="008000"/>
                </a:solidFill>
              </a:rPr>
              <a:t>&lt; typical RL error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B905E6-CD9F-4201-9081-30CF54CF3698}"/>
              </a:ext>
            </a:extLst>
          </p:cNvPr>
          <p:cNvSpPr txBox="1"/>
          <p:nvPr/>
        </p:nvSpPr>
        <p:spPr>
          <a:xfrm>
            <a:off x="0" y="0"/>
            <a:ext cx="47772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i="1" dirty="0" err="1">
                <a:solidFill>
                  <a:schemeClr val="accent1">
                    <a:lumMod val="50000"/>
                  </a:schemeClr>
                </a:solidFill>
              </a:rPr>
              <a:t>Poincaré</a:t>
            </a:r>
            <a:r>
              <a:rPr lang="en-AU" sz="1400" i="1" dirty="0">
                <a:solidFill>
                  <a:schemeClr val="accent1">
                    <a:lumMod val="50000"/>
                  </a:schemeClr>
                </a:solidFill>
              </a:rPr>
              <a:t>-covariant analysis of heavy-quark baryons</a:t>
            </a:r>
          </a:p>
          <a:p>
            <a:r>
              <a:rPr lang="en-GB" sz="1400" i="1" dirty="0">
                <a:solidFill>
                  <a:schemeClr val="accent1">
                    <a:lumMod val="50000"/>
                  </a:schemeClr>
                </a:solidFill>
              </a:rPr>
              <a:t>S.-X. Qin, C. D. Roberts &amp; S. M. Schmidt, </a:t>
            </a:r>
          </a:p>
          <a:p>
            <a:r>
              <a:rPr lang="en-GB" sz="1400" i="1" dirty="0">
                <a:solidFill>
                  <a:schemeClr val="accent1">
                    <a:lumMod val="50000"/>
                  </a:schemeClr>
                </a:solidFill>
              </a:rPr>
              <a:t>arXiv:1801.09697 [</a:t>
            </a:r>
            <a:r>
              <a:rPr lang="en-GB" sz="1400" i="1" dirty="0" err="1">
                <a:solidFill>
                  <a:schemeClr val="accent1">
                    <a:lumMod val="50000"/>
                  </a:schemeClr>
                </a:solidFill>
              </a:rPr>
              <a:t>nucl-th</a:t>
            </a:r>
            <a:r>
              <a:rPr lang="en-GB" sz="1400" i="1" dirty="0">
                <a:solidFill>
                  <a:schemeClr val="accent1">
                    <a:lumMod val="50000"/>
                  </a:schemeClr>
                </a:solidFill>
              </a:rPr>
              <a:t>], </a:t>
            </a:r>
            <a:r>
              <a:rPr lang="en-AU" sz="1400" i="1" dirty="0" err="1">
                <a:solidFill>
                  <a:schemeClr val="accent1">
                    <a:lumMod val="50000"/>
                  </a:schemeClr>
                </a:solidFill>
              </a:rPr>
              <a:t>Phys.Rev</a:t>
            </a:r>
            <a:r>
              <a:rPr lang="en-AU" sz="1400" i="1" dirty="0">
                <a:solidFill>
                  <a:schemeClr val="accent1">
                    <a:lumMod val="50000"/>
                  </a:schemeClr>
                </a:solidFill>
              </a:rPr>
              <a:t>. D 97 (2018) 114017/1-13</a:t>
            </a:r>
            <a:endParaRPr lang="en-GB" sz="14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49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217" y="609600"/>
            <a:ext cx="6555566" cy="41614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38725"/>
            <a:ext cx="9144000" cy="1362075"/>
          </a:xfrm>
        </p:spPr>
        <p:txBody>
          <a:bodyPr/>
          <a:lstStyle/>
          <a:p>
            <a:pPr algn="ctr"/>
            <a:r>
              <a:rPr lang="en-US" sz="6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Proton’s Tensor Charge</a:t>
            </a:r>
            <a:endParaRPr lang="en-US" sz="6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Hadrons. What Lurks Within.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553200"/>
            <a:ext cx="2386807" cy="381000"/>
          </a:xfrm>
        </p:spPr>
        <p:txBody>
          <a:bodyPr/>
          <a:lstStyle/>
          <a:p>
            <a:r>
              <a:rPr lang="en-US"/>
              <a:t>HPC &amp; OW 2018/07/26-30   (71p)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630417"/>
      </p:ext>
    </p:extLst>
  </p:cSld>
  <p:clrMapOvr>
    <a:masterClrMapping/>
  </p:clrMapOvr>
  <p:transition>
    <p:wedg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97F9B-A7F1-4018-B84B-91CD59196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Tensor Charge and TMDs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B7363-EB4B-4E15-9915-BEB9FF903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GB" dirty="0"/>
              <a:t>New generation experiments aim to obtain data that can be used to determine the proton's transverse momentum dependent parton distribution functions (TMDs)</a:t>
            </a:r>
          </a:p>
          <a:p>
            <a:pPr>
              <a:spcBef>
                <a:spcPts val="1200"/>
              </a:spcBef>
            </a:pPr>
            <a:r>
              <a:rPr lang="en-GB" dirty="0"/>
              <a:t>At leading-twist, three distinct TMDs are nonzero in the collinear limit, i.e. in the absence of parton transverse momentum within the target, k</a:t>
            </a:r>
            <a:r>
              <a:rPr lang="en-GB" baseline="-25000" dirty="0"/>
              <a:t>⊥</a:t>
            </a:r>
            <a:r>
              <a:rPr lang="en-GB" dirty="0"/>
              <a:t> = 0: </a:t>
            </a:r>
          </a:p>
          <a:p>
            <a:pPr lvl="1"/>
            <a:r>
              <a:rPr lang="en-GB" dirty="0"/>
              <a:t>unpolarized = f</a:t>
            </a:r>
            <a:r>
              <a:rPr lang="en-GB" baseline="-25000" dirty="0"/>
              <a:t>1 </a:t>
            </a:r>
            <a:r>
              <a:rPr lang="en-GB" dirty="0"/>
              <a:t>, </a:t>
            </a:r>
          </a:p>
          <a:p>
            <a:pPr lvl="1"/>
            <a:r>
              <a:rPr lang="en-GB" dirty="0"/>
              <a:t>helicity = g</a:t>
            </a:r>
            <a:r>
              <a:rPr lang="en-GB" baseline="-25000" dirty="0"/>
              <a:t>1L</a:t>
            </a:r>
            <a:r>
              <a:rPr lang="en-GB" dirty="0"/>
              <a:t> , </a:t>
            </a:r>
            <a:endParaRPr lang="en-GB" baseline="-25000" dirty="0"/>
          </a:p>
          <a:p>
            <a:pPr lvl="1"/>
            <a:r>
              <a:rPr lang="en-GB" dirty="0" err="1"/>
              <a:t>transversity</a:t>
            </a:r>
            <a:r>
              <a:rPr lang="en-GB" dirty="0"/>
              <a:t> = h</a:t>
            </a:r>
            <a:r>
              <a:rPr lang="en-GB" baseline="-25000" dirty="0"/>
              <a:t>1T </a:t>
            </a:r>
            <a:r>
              <a:rPr lang="en-GB" dirty="0"/>
              <a:t>.  </a:t>
            </a:r>
          </a:p>
          <a:p>
            <a:pPr>
              <a:spcBef>
                <a:spcPts val="1200"/>
              </a:spcBef>
            </a:pPr>
            <a:r>
              <a:rPr lang="en-GB" dirty="0"/>
              <a:t>Proton’s tensor charges:</a:t>
            </a:r>
          </a:p>
          <a:p>
            <a:pPr marL="400050" lvl="1" indent="0">
              <a:buNone/>
            </a:pPr>
            <a:r>
              <a:rPr lang="en-GB" sz="2200" dirty="0"/>
              <a:t>measure any bias in quark transverse polarisation induced by a polarisation of the parent proton</a:t>
            </a:r>
          </a:p>
          <a:p>
            <a:pPr>
              <a:spcBef>
                <a:spcPts val="1200"/>
              </a:spcBef>
            </a:pPr>
            <a:r>
              <a:rPr lang="en-GB" dirty="0"/>
              <a:t>Phenomenological extraction/inference from extant data on h</a:t>
            </a:r>
            <a:r>
              <a:rPr lang="en-GB" baseline="-25000" dirty="0"/>
              <a:t>1T</a:t>
            </a:r>
            <a:endParaRPr lang="en-GB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C709F-F3B7-45E9-B333-256766289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HPC &amp; OW 2018/07/26-30   (71p)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3AEBD-56B0-4B26-B7B7-CA2EE8923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Hadrons. What Lurks Within.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42AC48-33EC-4A2D-AC12-04A2E9686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F90BD0-0181-4441-8C13-01F206B7E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4419600"/>
            <a:ext cx="4660900" cy="5511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9DB054-557F-4CA8-867E-6787F73E35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566" y="3124200"/>
            <a:ext cx="1855056" cy="11775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0751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/>
              <a:t>TMDs … </a:t>
            </a:r>
            <a:r>
              <a:rPr lang="en-US" sz="3200" dirty="0" err="1"/>
              <a:t>Transversity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dirty="0"/>
              <a:t>… Tensor Charge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27237"/>
            <a:ext cx="8839200" cy="4525963"/>
          </a:xfrm>
        </p:spPr>
        <p:txBody>
          <a:bodyPr/>
          <a:lstStyle/>
          <a:p>
            <a:r>
              <a:rPr lang="en-US" sz="2400" dirty="0"/>
              <a:t>Intrinsic, defining property of the nucleon  </a:t>
            </a:r>
          </a:p>
          <a:p>
            <a:pPr>
              <a:buNone/>
            </a:pPr>
            <a:r>
              <a:rPr lang="en-US" sz="2400" dirty="0"/>
              <a:t>		… just as significant as axial-charge </a:t>
            </a:r>
          </a:p>
          <a:p>
            <a:pPr>
              <a:buNone/>
            </a:pPr>
            <a:r>
              <a:rPr lang="en-US" sz="2400" dirty="0"/>
              <a:t>		</a:t>
            </a:r>
            <a:r>
              <a:rPr lang="en-US" sz="2400"/>
              <a:t>… in non-relativistic limit it is axial charge</a:t>
            </a:r>
            <a:endParaRPr lang="en-US" sz="2400" dirty="0"/>
          </a:p>
          <a:p>
            <a:r>
              <a:rPr lang="en-US" sz="2400" dirty="0"/>
              <a:t>No gluon </a:t>
            </a:r>
            <a:r>
              <a:rPr lang="en-US" sz="2400" dirty="0" err="1"/>
              <a:t>transversity</a:t>
            </a:r>
            <a:r>
              <a:rPr lang="en-US" sz="2400" dirty="0"/>
              <a:t> distribution </a:t>
            </a:r>
          </a:p>
          <a:p>
            <a:r>
              <a:rPr lang="en-US" sz="2400" dirty="0"/>
              <a:t>Value of tensor charge places constraints on some extensions of the Standard Model &lt;</a:t>
            </a:r>
            <a:r>
              <a:rPr lang="en-US" sz="2400" dirty="0">
                <a:hlinkClick r:id="rId2"/>
              </a:rPr>
              <a:t>PRD85 (2012) 054512&gt; </a:t>
            </a:r>
            <a:endParaRPr lang="en-US" sz="2400" dirty="0"/>
          </a:p>
          <a:p>
            <a:r>
              <a:rPr lang="en-US" sz="2400" dirty="0"/>
              <a:t>Current knowledge of </a:t>
            </a:r>
            <a:r>
              <a:rPr lang="en-US" sz="2400" dirty="0" err="1"/>
              <a:t>transversity</a:t>
            </a:r>
            <a:r>
              <a:rPr lang="en-US" sz="2400" dirty="0"/>
              <a:t>: </a:t>
            </a:r>
          </a:p>
          <a:p>
            <a:pPr>
              <a:buNone/>
            </a:pPr>
            <a:r>
              <a:rPr lang="en-US" sz="2400" dirty="0"/>
              <a:t>		SIDIS @HERMES, COMPASS, </a:t>
            </a:r>
            <a:r>
              <a:rPr lang="en-US" sz="2400" dirty="0" err="1"/>
              <a:t>JLab</a:t>
            </a:r>
            <a:endParaRPr lang="en-US" sz="2400" dirty="0"/>
          </a:p>
          <a:p>
            <a:r>
              <a:rPr lang="en-US" sz="2400" dirty="0"/>
              <a:t>Future SIDIS at </a:t>
            </a:r>
            <a:r>
              <a:rPr lang="en-US" sz="2400" dirty="0" err="1"/>
              <a:t>JLab</a:t>
            </a:r>
            <a:r>
              <a:rPr lang="en-US" sz="2400" dirty="0"/>
              <a:t> (</a:t>
            </a:r>
            <a:r>
              <a:rPr lang="en-US" sz="2400" dirty="0" err="1"/>
              <a:t>SoLID</a:t>
            </a:r>
            <a:r>
              <a:rPr lang="en-US" sz="2400" dirty="0"/>
              <a:t>), EIC, … </a:t>
            </a:r>
          </a:p>
          <a:p>
            <a:pPr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HPC &amp; OW 2018/07/26-30   (71p)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Hadrons. What Lurks Within.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7" name="Picture 13" descr="C:\Documents and Settings\b22803\My Documents\My Pictures\Picture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457200"/>
            <a:ext cx="2344631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auto">
          <a:xfrm>
            <a:off x="0" y="0"/>
            <a:ext cx="22098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Direction of motion</a:t>
            </a:r>
          </a:p>
        </p:txBody>
      </p:sp>
      <p:pic>
        <p:nvPicPr>
          <p:cNvPr id="9" name="Picture 5" descr="latex-image-2.pd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6033" y="1295400"/>
            <a:ext cx="357076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t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0845" y="5334000"/>
            <a:ext cx="3395955" cy="9220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08530118"/>
      </p:ext>
    </p:extLst>
  </p:cSld>
  <p:clrMapOvr>
    <a:masterClrMapping/>
  </p:clrMapOvr>
  <p:transition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D607A-AFCE-42FA-8059-9D4930E45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200" dirty="0"/>
              <a:t>Proton Tensor Charges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AD772-ACB8-4F7B-8E8B-D44AE1B31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Theoretical predictions:</a:t>
            </a:r>
          </a:p>
          <a:p>
            <a:pPr marL="0" indent="0">
              <a:buNone/>
            </a:pPr>
            <a:r>
              <a:rPr lang="en-GB" dirty="0"/>
              <a:t>	Compute directly from matrix element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Used widely for Lattice-QCD analyses:</a:t>
            </a:r>
          </a:p>
          <a:p>
            <a:pPr marL="400050" lvl="1" indent="0">
              <a:buNone/>
            </a:pPr>
            <a:r>
              <a:rPr lang="en-GB" dirty="0"/>
              <a:t>[Bhattacharya:2015esa, Bhattacharya:2016zcn, Alexandrou:2017qyt, Bali:2014nma]</a:t>
            </a:r>
          </a:p>
          <a:p>
            <a:r>
              <a:rPr lang="en-GB" dirty="0"/>
              <a:t>Continuum studies, too:</a:t>
            </a:r>
          </a:p>
          <a:p>
            <a:pPr lvl="1"/>
            <a:r>
              <a:rPr lang="en-GB" dirty="0"/>
              <a:t>Quark model [He:1994gz, Yamanaka:2013zoa] </a:t>
            </a:r>
          </a:p>
          <a:p>
            <a:pPr lvl="1"/>
            <a:r>
              <a:rPr lang="en-GB" dirty="0"/>
              <a:t>Diquark approximations to </a:t>
            </a:r>
            <a:r>
              <a:rPr lang="en-GB" dirty="0" err="1"/>
              <a:t>Faddeev</a:t>
            </a:r>
            <a:r>
              <a:rPr lang="en-GB" dirty="0"/>
              <a:t> equation [Hecht:2001ry, Pitschmann:2014jxa, Xu:2015kta]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D7313-30C8-4E7F-BE04-F1A2328F9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HPC &amp; OW 2018/07/26-30   (71p)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F4BEB9-6393-4CDA-B344-663C9A2DE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Hadrons. What Lurks Within.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54217-B609-4272-806A-1DA9BE794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FDC4B7-DAD6-4DB1-BFCC-038C91C4F4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590800"/>
            <a:ext cx="7150340" cy="3651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EE795BF-F9EE-4C91-B42E-DCBB77B2669F}"/>
              </a:ext>
            </a:extLst>
          </p:cNvPr>
          <p:cNvSpPr/>
          <p:nvPr/>
        </p:nvSpPr>
        <p:spPr bwMode="auto">
          <a:xfrm>
            <a:off x="4876800" y="2514600"/>
            <a:ext cx="685800" cy="533400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95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88A0B-7948-4647-B40F-BD171E5B9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8229600" cy="1143000"/>
          </a:xfrm>
        </p:spPr>
        <p:txBody>
          <a:bodyPr/>
          <a:lstStyle/>
          <a:p>
            <a:pPr algn="r"/>
            <a:r>
              <a:rPr lang="en-GB" sz="3200" dirty="0"/>
              <a:t>Proton </a:t>
            </a:r>
            <a:r>
              <a:rPr lang="en-GB" sz="3200" dirty="0" err="1"/>
              <a:t>Faddeev</a:t>
            </a:r>
            <a:r>
              <a:rPr lang="en-GB" sz="3200" dirty="0"/>
              <a:t> Amplitude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AF428-D6EC-4D14-AB9D-ABFC7584E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36637"/>
            <a:ext cx="4382997" cy="4525963"/>
          </a:xfrm>
        </p:spPr>
        <p:txBody>
          <a:bodyPr/>
          <a:lstStyle/>
          <a:p>
            <a:r>
              <a:rPr lang="en-AU" dirty="0"/>
              <a:t>Using precisely same interaction as for mesons, solved for the nucleon, using symmetry-preserving RL-truncation of all relevant equations: </a:t>
            </a:r>
          </a:p>
          <a:p>
            <a:pPr lvl="2">
              <a:spcBef>
                <a:spcPts val="0"/>
              </a:spcBef>
            </a:pPr>
            <a:r>
              <a:rPr lang="en-AU" sz="1800" dirty="0"/>
              <a:t>Gap equations</a:t>
            </a:r>
          </a:p>
          <a:p>
            <a:pPr lvl="2">
              <a:spcBef>
                <a:spcPts val="0"/>
              </a:spcBef>
            </a:pPr>
            <a:r>
              <a:rPr lang="en-AU" sz="1800" dirty="0"/>
              <a:t>Bethe-Salpeter equations</a:t>
            </a:r>
          </a:p>
          <a:p>
            <a:pPr lvl="2">
              <a:spcBef>
                <a:spcPts val="0"/>
              </a:spcBef>
            </a:pPr>
            <a:r>
              <a:rPr lang="en-AU" sz="1800" dirty="0"/>
              <a:t>and </a:t>
            </a:r>
            <a:r>
              <a:rPr lang="en-AU" sz="1800" dirty="0" err="1"/>
              <a:t>Faddeev</a:t>
            </a:r>
            <a:r>
              <a:rPr lang="en-AU" sz="1800" dirty="0"/>
              <a:t>-equations </a:t>
            </a:r>
            <a:endParaRPr lang="en-AU" sz="1800" i="1" dirty="0">
              <a:solidFill>
                <a:srgbClr val="008000"/>
              </a:solidFill>
            </a:endParaRPr>
          </a:p>
          <a:p>
            <a:pPr>
              <a:spcAft>
                <a:spcPts val="0"/>
              </a:spcAft>
            </a:pPr>
            <a:r>
              <a:rPr lang="en-AU" dirty="0"/>
              <a:t>No diquark approximation to the quark-quark scattering kernel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AU" dirty="0"/>
              <a:t>Must solve for dressed-quark tensor charges, via tensor vertex.</a:t>
            </a:r>
          </a:p>
          <a:p>
            <a:pPr lvl="1">
              <a:spcAft>
                <a:spcPts val="0"/>
              </a:spcAft>
            </a:pPr>
            <a:r>
              <a:rPr lang="en-AU" dirty="0"/>
              <a:t>Only Q=0 required</a:t>
            </a:r>
          </a:p>
          <a:p>
            <a:pPr lvl="1">
              <a:spcAft>
                <a:spcPts val="0"/>
              </a:spcAft>
            </a:pPr>
            <a:r>
              <a:rPr lang="en-AU" dirty="0"/>
              <a:t>Renormalise at </a:t>
            </a:r>
            <a:r>
              <a:rPr lang="en-GB" i="1" dirty="0"/>
              <a:t>ζ</a:t>
            </a:r>
            <a:r>
              <a:rPr lang="en-GB" i="1" baseline="-25000" dirty="0"/>
              <a:t>2</a:t>
            </a:r>
            <a:r>
              <a:rPr lang="en-GB" dirty="0"/>
              <a:t> = 2 GeV</a:t>
            </a:r>
            <a:endParaRPr lang="en-AU" dirty="0"/>
          </a:p>
          <a:p>
            <a:pPr marL="0" indent="0">
              <a:spcAft>
                <a:spcPts val="0"/>
              </a:spcAft>
              <a:buNone/>
            </a:pP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50037-2F12-4903-A448-E5CE109E6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HPC &amp; OW 2018/07/26-30   (71p)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376B8-206E-44AD-9D33-DDDE483A0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Hadrons. What Lurks Within.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BCB5C-6F07-4BD8-B9D6-590244B5D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7AB187-D579-4184-991A-0D44838963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197" y="1021136"/>
            <a:ext cx="4303803" cy="27888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736D187-B862-4424-BC8E-32B52367EFDB}"/>
              </a:ext>
            </a:extLst>
          </p:cNvPr>
          <p:cNvSpPr txBox="1"/>
          <p:nvPr/>
        </p:nvSpPr>
        <p:spPr>
          <a:xfrm>
            <a:off x="0" y="17806"/>
            <a:ext cx="405110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i="1" dirty="0">
                <a:solidFill>
                  <a:schemeClr val="accent1">
                    <a:lumMod val="50000"/>
                  </a:schemeClr>
                </a:solidFill>
              </a:rPr>
              <a:t>Proton tensor charges from a </a:t>
            </a:r>
          </a:p>
          <a:p>
            <a:r>
              <a:rPr lang="en-AU" sz="1400" i="1" dirty="0" err="1">
                <a:solidFill>
                  <a:schemeClr val="accent1">
                    <a:lumMod val="50000"/>
                  </a:schemeClr>
                </a:solidFill>
              </a:rPr>
              <a:t>Poincaré</a:t>
            </a:r>
            <a:r>
              <a:rPr lang="en-AU" sz="1400" i="1" dirty="0">
                <a:solidFill>
                  <a:schemeClr val="accent1">
                    <a:lumMod val="50000"/>
                  </a:schemeClr>
                </a:solidFill>
              </a:rPr>
              <a:t>-covariant </a:t>
            </a:r>
            <a:r>
              <a:rPr lang="en-AU" sz="1400" i="1" dirty="0" err="1">
                <a:solidFill>
                  <a:schemeClr val="accent1">
                    <a:lumMod val="50000"/>
                  </a:schemeClr>
                </a:solidFill>
              </a:rPr>
              <a:t>Faddeev</a:t>
            </a:r>
            <a:r>
              <a:rPr lang="en-AU" sz="1400" i="1" dirty="0">
                <a:solidFill>
                  <a:schemeClr val="accent1">
                    <a:lumMod val="50000"/>
                  </a:schemeClr>
                </a:solidFill>
              </a:rPr>
              <a:t> Equation</a:t>
            </a:r>
          </a:p>
          <a:p>
            <a:r>
              <a:rPr lang="en-GB" sz="1400" i="1" dirty="0">
                <a:solidFill>
                  <a:schemeClr val="accent1">
                    <a:lumMod val="50000"/>
                  </a:schemeClr>
                </a:solidFill>
              </a:rPr>
              <a:t>Q.-W. Wang, S.-X. Qin, C. D. Roberts &amp; S. M. Schmidt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166B47-A4E0-4C7A-8F17-B43CA1F662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691" y="5470239"/>
            <a:ext cx="4508309" cy="3971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ABED6A5-1CC1-4B60-AAB0-4A0FD4E982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631" y="4452982"/>
            <a:ext cx="5016369" cy="6524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FA5934E-E0D5-4913-A400-39DEA6130D09}"/>
              </a:ext>
            </a:extLst>
          </p:cNvPr>
          <p:cNvSpPr txBox="1"/>
          <p:nvPr/>
        </p:nvSpPr>
        <p:spPr>
          <a:xfrm>
            <a:off x="5410200" y="6016902"/>
            <a:ext cx="2691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8000"/>
                </a:solidFill>
              </a:rPr>
              <a:t>Natural size is now evident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D5CD3E-548D-4702-B36B-518991ADA4A1}"/>
              </a:ext>
            </a:extLst>
          </p:cNvPr>
          <p:cNvSpPr/>
          <p:nvPr/>
        </p:nvSpPr>
        <p:spPr bwMode="auto">
          <a:xfrm>
            <a:off x="8915400" y="4779191"/>
            <a:ext cx="381000" cy="32620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3F8BC2-8C93-469E-B7AD-F8961387C3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777" y="2971800"/>
            <a:ext cx="3810237" cy="62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8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8AF97-A0A6-4A8D-8325-93C176372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200" dirty="0"/>
              <a:t>Proton’s Tensor Charges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47345-E3C9-415D-AA8C-1B930B251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4525963"/>
          </a:xfrm>
        </p:spPr>
        <p:txBody>
          <a:bodyPr/>
          <a:lstStyle/>
          <a:p>
            <a:r>
              <a:rPr lang="en-GB" dirty="0"/>
              <a:t>Charges computed from the proton’s tensor current</a:t>
            </a:r>
          </a:p>
          <a:p>
            <a:pPr lvl="1"/>
            <a:r>
              <a:rPr lang="en-GB" dirty="0"/>
              <a:t>Symmetry-preserving form, consistent with </a:t>
            </a:r>
            <a:r>
              <a:rPr lang="en-GB" dirty="0" err="1"/>
              <a:t>Faddeev</a:t>
            </a:r>
            <a:r>
              <a:rPr lang="en-GB" dirty="0"/>
              <a:t> amplitude</a:t>
            </a:r>
          </a:p>
          <a:p>
            <a:r>
              <a:rPr lang="en-GB" dirty="0"/>
              <a:t>Two isospin channels in </a:t>
            </a:r>
            <a:r>
              <a:rPr lang="en-GB" dirty="0" err="1"/>
              <a:t>Faddeev</a:t>
            </a:r>
            <a:r>
              <a:rPr lang="en-GB" dirty="0"/>
              <a:t> equation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	and in current</a:t>
            </a:r>
          </a:p>
          <a:p>
            <a:pPr lvl="1"/>
            <a:r>
              <a:rPr lang="en-GB" dirty="0"/>
              <a:t>00 = kernel for </a:t>
            </a:r>
            <a:r>
              <a:rPr lang="en-GB" dirty="0" err="1"/>
              <a:t>isoscalar</a:t>
            </a:r>
            <a:r>
              <a:rPr lang="en-GB" dirty="0"/>
              <a:t>-scalar diquark</a:t>
            </a:r>
          </a:p>
          <a:p>
            <a:pPr lvl="1"/>
            <a:r>
              <a:rPr lang="en-GB" dirty="0"/>
              <a:t>11 = </a:t>
            </a:r>
            <a:r>
              <a:rPr lang="en-GB" dirty="0" err="1"/>
              <a:t>isovector</a:t>
            </a:r>
            <a:r>
              <a:rPr lang="en-GB" dirty="0"/>
              <a:t>-axial-vector diquark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9AC70-EB42-4E97-8188-62EE0D69E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HPC &amp; OW 2018/07/26-30   (71p)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E59AC-52F4-4E10-A238-3D8BB2264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Hadrons. What Lurks Within.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DAD04-25A2-4926-93A2-8D9E19CAD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0A03F81-02EE-47A1-9FFF-1D92B7149A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21195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D95A4E2-6D5A-4192-8A0B-1A4A556EC9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950" y="4221736"/>
            <a:ext cx="3219450" cy="85488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1BE6A61-E0A8-4C14-8C3C-EC525B888A34}"/>
              </a:ext>
            </a:extLst>
          </p:cNvPr>
          <p:cNvSpPr txBox="1"/>
          <p:nvPr/>
        </p:nvSpPr>
        <p:spPr>
          <a:xfrm>
            <a:off x="5645763" y="5273033"/>
            <a:ext cx="30214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rgbClr val="C00000"/>
                </a:solidFill>
              </a:rPr>
              <a:t>Signal that </a:t>
            </a:r>
          </a:p>
          <a:p>
            <a:r>
              <a:rPr lang="en-GB" i="1" dirty="0" err="1">
                <a:solidFill>
                  <a:srgbClr val="C00000"/>
                </a:solidFill>
              </a:rPr>
              <a:t>δ</a:t>
            </a:r>
            <a:r>
              <a:rPr lang="en-GB" i="1" baseline="-25000" dirty="0" err="1">
                <a:solidFill>
                  <a:srgbClr val="C00000"/>
                </a:solidFill>
              </a:rPr>
              <a:t>T</a:t>
            </a:r>
            <a:r>
              <a:rPr lang="en-GB" i="1" dirty="0" err="1">
                <a:solidFill>
                  <a:srgbClr val="C00000"/>
                </a:solidFill>
              </a:rPr>
              <a:t>d</a:t>
            </a:r>
            <a:r>
              <a:rPr lang="en-GB" i="1" dirty="0">
                <a:solidFill>
                  <a:srgbClr val="C00000"/>
                </a:solidFill>
              </a:rPr>
              <a:t> ≈ 0 in models that </a:t>
            </a:r>
          </a:p>
          <a:p>
            <a:r>
              <a:rPr lang="en-GB" i="1" dirty="0">
                <a:solidFill>
                  <a:srgbClr val="C00000"/>
                </a:solidFill>
              </a:rPr>
              <a:t>suppress axial-vector diquarks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E8A41D8-9EAD-4492-848C-2FF15D2687CF}"/>
              </a:ext>
            </a:extLst>
          </p:cNvPr>
          <p:cNvSpPr/>
          <p:nvPr/>
        </p:nvSpPr>
        <p:spPr bwMode="auto">
          <a:xfrm>
            <a:off x="5562600" y="4648201"/>
            <a:ext cx="2590800" cy="539192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46C4EF-9772-4D40-B3A0-6D38E0F6FE9B}"/>
              </a:ext>
            </a:extLst>
          </p:cNvPr>
          <p:cNvSpPr txBox="1"/>
          <p:nvPr/>
        </p:nvSpPr>
        <p:spPr>
          <a:xfrm>
            <a:off x="0" y="17806"/>
            <a:ext cx="405110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i="1" dirty="0">
                <a:solidFill>
                  <a:schemeClr val="accent1">
                    <a:lumMod val="50000"/>
                  </a:schemeClr>
                </a:solidFill>
              </a:rPr>
              <a:t>Proton tensor charges from a </a:t>
            </a:r>
          </a:p>
          <a:p>
            <a:r>
              <a:rPr lang="en-AU" sz="1400" i="1" dirty="0" err="1">
                <a:solidFill>
                  <a:schemeClr val="accent1">
                    <a:lumMod val="50000"/>
                  </a:schemeClr>
                </a:solidFill>
              </a:rPr>
              <a:t>Poincaré</a:t>
            </a:r>
            <a:r>
              <a:rPr lang="en-AU" sz="1400" i="1" dirty="0">
                <a:solidFill>
                  <a:schemeClr val="accent1">
                    <a:lumMod val="50000"/>
                  </a:schemeClr>
                </a:solidFill>
              </a:rPr>
              <a:t>-covariant </a:t>
            </a:r>
            <a:r>
              <a:rPr lang="en-AU" sz="1400" i="1" dirty="0" err="1">
                <a:solidFill>
                  <a:schemeClr val="accent1">
                    <a:lumMod val="50000"/>
                  </a:schemeClr>
                </a:solidFill>
              </a:rPr>
              <a:t>Faddeev</a:t>
            </a:r>
            <a:r>
              <a:rPr lang="en-AU" sz="1400" i="1" dirty="0">
                <a:solidFill>
                  <a:schemeClr val="accent1">
                    <a:lumMod val="50000"/>
                  </a:schemeClr>
                </a:solidFill>
              </a:rPr>
              <a:t> Equation</a:t>
            </a:r>
          </a:p>
          <a:p>
            <a:r>
              <a:rPr lang="en-GB" sz="1400" i="1" dirty="0">
                <a:solidFill>
                  <a:schemeClr val="accent1">
                    <a:lumMod val="50000"/>
                  </a:schemeClr>
                </a:solidFill>
              </a:rPr>
              <a:t>Q.-W. Wang, S.-X. Qin, C. D. Roberts &amp; S. M. Schmidt</a:t>
            </a:r>
          </a:p>
        </p:txBody>
      </p:sp>
    </p:spTree>
    <p:extLst>
      <p:ext uri="{BB962C8B-B14F-4D97-AF65-F5344CB8AC3E}">
        <p14:creationId xmlns:p14="http://schemas.microsoft.com/office/powerpoint/2010/main" val="263893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1EBB4-D94B-405A-ADBA-53261C95A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600" dirty="0"/>
              <a:t>Proton’s Tensor Charges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78CA0-90E4-46BC-A949-65B017C89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57200"/>
            <a:ext cx="3200400" cy="5422652"/>
          </a:xfrm>
        </p:spPr>
        <p:txBody>
          <a:bodyPr/>
          <a:lstStyle/>
          <a:p>
            <a:r>
              <a:rPr lang="en-GB" dirty="0"/>
              <a:t>Interaction kernel has one parameter, ω</a:t>
            </a:r>
          </a:p>
          <a:p>
            <a:pPr lvl="1"/>
            <a:r>
              <a:rPr lang="en-GB" dirty="0"/>
              <a:t>Fixed by requiring a good description of π and ρ properties</a:t>
            </a:r>
          </a:p>
          <a:p>
            <a:pPr lvl="1"/>
            <a:r>
              <a:rPr lang="en-GB" dirty="0"/>
              <a:t>Variation shows sensitivity to ± 10% changes in ω around the favoured value</a:t>
            </a:r>
          </a:p>
          <a:p>
            <a:r>
              <a:rPr lang="en-GB" dirty="0" err="1">
                <a:solidFill>
                  <a:srgbClr val="C00000"/>
                </a:solidFill>
              </a:rPr>
              <a:t>δ</a:t>
            </a:r>
            <a:r>
              <a:rPr lang="en-GB" baseline="-25000" dirty="0" err="1">
                <a:solidFill>
                  <a:srgbClr val="C00000"/>
                </a:solidFill>
              </a:rPr>
              <a:t>T</a:t>
            </a:r>
            <a:r>
              <a:rPr lang="en-GB" dirty="0" err="1">
                <a:solidFill>
                  <a:srgbClr val="C00000"/>
                </a:solidFill>
              </a:rPr>
              <a:t>u</a:t>
            </a:r>
            <a:r>
              <a:rPr lang="en-GB" dirty="0">
                <a:solidFill>
                  <a:srgbClr val="C00000"/>
                </a:solidFill>
              </a:rPr>
              <a:t>: Increasing tension between theory and phenomenology</a:t>
            </a:r>
          </a:p>
          <a:p>
            <a:r>
              <a:rPr lang="en-GB" dirty="0" err="1">
                <a:solidFill>
                  <a:srgbClr val="008000"/>
                </a:solidFill>
              </a:rPr>
              <a:t>δ</a:t>
            </a:r>
            <a:r>
              <a:rPr lang="en-GB" baseline="-25000" dirty="0" err="1">
                <a:solidFill>
                  <a:srgbClr val="008000"/>
                </a:solidFill>
              </a:rPr>
              <a:t>T</a:t>
            </a:r>
            <a:r>
              <a:rPr lang="en-GB" dirty="0" err="1">
                <a:solidFill>
                  <a:srgbClr val="008000"/>
                </a:solidFill>
              </a:rPr>
              <a:t>d</a:t>
            </a:r>
            <a:r>
              <a:rPr lang="en-GB" dirty="0">
                <a:solidFill>
                  <a:srgbClr val="008000"/>
                </a:solidFill>
              </a:rPr>
              <a:t>: Theory and Phenomenology agree</a:t>
            </a:r>
          </a:p>
          <a:p>
            <a:pPr>
              <a:spcBef>
                <a:spcPts val="1200"/>
              </a:spcBef>
            </a:pPr>
            <a:r>
              <a:rPr lang="en-GB" dirty="0"/>
              <a:t>Theory average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B0B92-BFD1-41D1-A4B9-FBBFB777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HPC &amp; OW 2018/07/26-30   (71p)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347C9-F605-491B-941E-7E7BB1175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Hadrons. What Lurks Within.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A184F4-D7C2-45EE-83EB-38A049543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9326B7-4B6A-47B9-BF1E-39D90F331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024186"/>
            <a:ext cx="5870575" cy="11964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8CCC514-60A0-4218-A9A9-F19CE343E9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914" y="2586697"/>
            <a:ext cx="5292886" cy="35855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D1E5B07-B66A-42DA-AD09-D2921FC97E3A}"/>
              </a:ext>
            </a:extLst>
          </p:cNvPr>
          <p:cNvSpPr txBox="1"/>
          <p:nvPr/>
        </p:nvSpPr>
        <p:spPr>
          <a:xfrm>
            <a:off x="4886871" y="2576413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This analysis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CE5C3D-7696-4F9F-A44F-6A9012014CC4}"/>
              </a:ext>
            </a:extLst>
          </p:cNvPr>
          <p:cNvSpPr txBox="1"/>
          <p:nvPr/>
        </p:nvSpPr>
        <p:spPr>
          <a:xfrm>
            <a:off x="5438432" y="302153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008000"/>
                </a:solidFill>
              </a:rPr>
              <a:t>lQCD</a:t>
            </a:r>
            <a:endParaRPr lang="en-GB" dirty="0">
              <a:solidFill>
                <a:srgbClr val="008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CAACBD-06A1-47A1-8825-91C2DC9B3739}"/>
              </a:ext>
            </a:extLst>
          </p:cNvPr>
          <p:cNvSpPr txBox="1"/>
          <p:nvPr/>
        </p:nvSpPr>
        <p:spPr>
          <a:xfrm>
            <a:off x="6553200" y="3021530"/>
            <a:ext cx="19840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00FF"/>
                </a:solidFill>
              </a:rPr>
              <a:t>Contact interaction DSE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A7479A-01E9-432F-878D-C27F184ED9DB}"/>
              </a:ext>
            </a:extLst>
          </p:cNvPr>
          <p:cNvSpPr txBox="1"/>
          <p:nvPr/>
        </p:nvSpPr>
        <p:spPr>
          <a:xfrm>
            <a:off x="5473670" y="3579474"/>
            <a:ext cx="1648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chemeClr val="tx1">
                    <a:lumMod val="50000"/>
                  </a:schemeClr>
                </a:solidFill>
              </a:rPr>
              <a:t>SoLID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 precision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77A4F6-EEC7-48F9-BB0B-78C46AC942D1}"/>
              </a:ext>
            </a:extLst>
          </p:cNvPr>
          <p:cNvSpPr txBox="1"/>
          <p:nvPr/>
        </p:nvSpPr>
        <p:spPr>
          <a:xfrm>
            <a:off x="7265338" y="3837870"/>
            <a:ext cx="175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phenomenology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A13CAE8-D797-4E60-B7BE-32E6018A80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842891"/>
            <a:ext cx="4267200" cy="32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19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8CCC514-60A0-4218-A9A9-F19CE343E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763" y="2586697"/>
            <a:ext cx="5123188" cy="35855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61EBB4-D94B-405A-ADBA-53261C95A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600" dirty="0"/>
              <a:t>Proton’s Tensor Charges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78CA0-90E4-46BC-A949-65B017C89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" y="368548"/>
            <a:ext cx="3962401" cy="5422652"/>
          </a:xfrm>
        </p:spPr>
        <p:txBody>
          <a:bodyPr/>
          <a:lstStyle/>
          <a:p>
            <a:r>
              <a:rPr lang="en-GB" dirty="0"/>
              <a:t>Scale-invariant ratio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	 </a:t>
            </a:r>
            <a:r>
              <a:rPr lang="en-GB" sz="2400" dirty="0"/>
              <a:t>– </a:t>
            </a:r>
            <a:r>
              <a:rPr lang="en-GB" sz="2400" dirty="0" err="1"/>
              <a:t>δ</a:t>
            </a:r>
            <a:r>
              <a:rPr lang="en-GB" sz="2400" baseline="-25000" dirty="0" err="1"/>
              <a:t>T</a:t>
            </a:r>
            <a:r>
              <a:rPr lang="en-GB" sz="2400" dirty="0" err="1"/>
              <a:t>d</a:t>
            </a:r>
            <a:r>
              <a:rPr lang="en-GB" sz="2400" dirty="0"/>
              <a:t>/</a:t>
            </a:r>
            <a:r>
              <a:rPr lang="el-GR" sz="2400" dirty="0"/>
              <a:t>δ</a:t>
            </a:r>
            <a:r>
              <a:rPr lang="en-GB" sz="2400" baseline="-25000" dirty="0"/>
              <a:t>T</a:t>
            </a:r>
            <a:r>
              <a:rPr lang="en-GB" sz="2400" dirty="0"/>
              <a:t>u </a:t>
            </a:r>
            <a:endParaRPr lang="en-GB" dirty="0"/>
          </a:p>
          <a:p>
            <a:pPr>
              <a:spcBef>
                <a:spcPts val="0"/>
              </a:spcBef>
            </a:pPr>
            <a:r>
              <a:rPr lang="en-AU" dirty="0"/>
              <a:t>Phenomenology [Ye:2016prn] produces ratio that is roughly twice as large</a:t>
            </a:r>
          </a:p>
          <a:p>
            <a:pPr>
              <a:spcBef>
                <a:spcPts val="0"/>
              </a:spcBef>
            </a:pPr>
            <a:r>
              <a:rPr lang="en-AU" dirty="0"/>
              <a:t>Using simple nonrelativistic quark model spin-flavour wave function this ratio is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dirty="0"/>
              <a:t>	 </a:t>
            </a:r>
            <a:r>
              <a:rPr lang="en-GB" sz="2800" dirty="0"/>
              <a:t> </a:t>
            </a:r>
            <a:r>
              <a:rPr lang="en-GB" sz="2000" dirty="0"/>
              <a:t>– </a:t>
            </a:r>
            <a:r>
              <a:rPr lang="en-GB" sz="2000" dirty="0" err="1"/>
              <a:t>δ</a:t>
            </a:r>
            <a:r>
              <a:rPr lang="en-GB" sz="2000" baseline="-25000" dirty="0" err="1"/>
              <a:t>T</a:t>
            </a:r>
            <a:r>
              <a:rPr lang="en-GB" sz="2000" dirty="0" err="1"/>
              <a:t>d</a:t>
            </a:r>
            <a:r>
              <a:rPr lang="en-GB" sz="2000" dirty="0"/>
              <a:t>/</a:t>
            </a:r>
            <a:r>
              <a:rPr lang="el-GR" sz="2000" dirty="0"/>
              <a:t>δ</a:t>
            </a:r>
            <a:r>
              <a:rPr lang="en-GB" sz="2000" baseline="-25000" dirty="0"/>
              <a:t>T</a:t>
            </a:r>
            <a:r>
              <a:rPr lang="en-GB" sz="2000" dirty="0"/>
              <a:t>u = </a:t>
            </a:r>
            <a:r>
              <a:rPr lang="en-AU" sz="2800" dirty="0"/>
              <a:t>¼</a:t>
            </a:r>
            <a:endParaRPr lang="en-AU" dirty="0"/>
          </a:p>
          <a:p>
            <a:pPr marL="400050" lvl="1" indent="0">
              <a:buNone/>
            </a:pPr>
            <a:r>
              <a:rPr lang="en-AU" sz="2200" dirty="0"/>
              <a:t>Practically the same in MIT bag model</a:t>
            </a:r>
          </a:p>
          <a:p>
            <a:pPr lvl="1"/>
            <a:r>
              <a:rPr lang="en-AU" dirty="0"/>
              <a:t>But, in both cases, the individual tensor charges are measurably larger in magnitude</a:t>
            </a:r>
          </a:p>
          <a:p>
            <a:pPr lvl="1"/>
            <a:r>
              <a:rPr lang="en-AU" dirty="0"/>
              <a:t>Agreement accidental, like </a:t>
            </a:r>
            <a:r>
              <a:rPr lang="en-GB" dirty="0" err="1"/>
              <a:t>μ</a:t>
            </a:r>
            <a:r>
              <a:rPr lang="en-GB" baseline="-25000" dirty="0" err="1"/>
              <a:t>p</a:t>
            </a:r>
            <a:r>
              <a:rPr lang="en-GB" dirty="0"/>
              <a:t>/</a:t>
            </a:r>
            <a:r>
              <a:rPr lang="en-GB" dirty="0" err="1"/>
              <a:t>μ</a:t>
            </a:r>
            <a:r>
              <a:rPr lang="en-GB" baseline="-25000" dirty="0" err="1"/>
              <a:t>n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B0B92-BFD1-41D1-A4B9-FBBFB777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HPC &amp; OW 2018/07/26-30   (71p)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347C9-F605-491B-941E-7E7BB1175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Hadrons. What Lurks Within.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A184F4-D7C2-45EE-83EB-38A049543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1E5B07-B66A-42DA-AD09-D2921FC97E3A}"/>
              </a:ext>
            </a:extLst>
          </p:cNvPr>
          <p:cNvSpPr txBox="1"/>
          <p:nvPr/>
        </p:nvSpPr>
        <p:spPr>
          <a:xfrm>
            <a:off x="4495800" y="502597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This analysis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CE5C3D-7696-4F9F-A44F-6A9012014CC4}"/>
              </a:ext>
            </a:extLst>
          </p:cNvPr>
          <p:cNvSpPr txBox="1"/>
          <p:nvPr/>
        </p:nvSpPr>
        <p:spPr>
          <a:xfrm>
            <a:off x="6059487" y="502597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008000"/>
                </a:solidFill>
              </a:rPr>
              <a:t>lQCD</a:t>
            </a:r>
            <a:endParaRPr lang="en-GB" dirty="0">
              <a:solidFill>
                <a:srgbClr val="008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CAACBD-06A1-47A1-8825-91C2DC9B3739}"/>
              </a:ext>
            </a:extLst>
          </p:cNvPr>
          <p:cNvSpPr txBox="1"/>
          <p:nvPr/>
        </p:nvSpPr>
        <p:spPr>
          <a:xfrm>
            <a:off x="6818676" y="5535114"/>
            <a:ext cx="19840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00FF"/>
                </a:solidFill>
              </a:rPr>
              <a:t>Contact interaction DSE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77A4F6-EEC7-48F9-BB0B-78C46AC942D1}"/>
              </a:ext>
            </a:extLst>
          </p:cNvPr>
          <p:cNvSpPr txBox="1"/>
          <p:nvPr/>
        </p:nvSpPr>
        <p:spPr>
          <a:xfrm>
            <a:off x="6903062" y="3520251"/>
            <a:ext cx="175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phenomenology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E48041-C499-43AF-AAFB-C8EB16E43B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50" y="1127526"/>
            <a:ext cx="31623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46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5400"/>
            <a:ext cx="8566225" cy="2514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62525"/>
            <a:ext cx="9144000" cy="1362075"/>
          </a:xfrm>
        </p:spPr>
        <p:txBody>
          <a:bodyPr/>
          <a:lstStyle/>
          <a:p>
            <a:pPr algn="ctr"/>
            <a:r>
              <a:rPr lang="en-US" sz="6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Hybrids &amp; Exotics</a:t>
            </a:r>
            <a:endParaRPr lang="en-US" sz="6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Hadrons. What Lurks Within.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553200"/>
            <a:ext cx="2386807" cy="381000"/>
          </a:xfrm>
        </p:spPr>
        <p:txBody>
          <a:bodyPr/>
          <a:lstStyle/>
          <a:p>
            <a:r>
              <a:rPr lang="en-US"/>
              <a:t>HPC &amp; OW 2018/07/26-30   (71p)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549754"/>
      </p:ext>
    </p:extLst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4000" b="0" i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Whence Mass?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41437"/>
            <a:ext cx="8537575" cy="4983163"/>
          </a:xfrm>
        </p:spPr>
        <p:txBody>
          <a:bodyPr/>
          <a:lstStyle/>
          <a:p>
            <a:r>
              <a:rPr lang="en-GB" sz="2400" dirty="0"/>
              <a:t>Classical chromodynamics … non-Abelian local gauge theory </a:t>
            </a:r>
          </a:p>
          <a:p>
            <a:r>
              <a:rPr lang="en-GB" sz="2400" dirty="0"/>
              <a:t>Remove the current mass … there’s no energy scale left</a:t>
            </a:r>
          </a:p>
          <a:p>
            <a:r>
              <a:rPr lang="en-AU" sz="2400" i="1" dirty="0">
                <a:solidFill>
                  <a:srgbClr val="FF0000"/>
                </a:solidFill>
              </a:rPr>
              <a:t>No dynamics in a scale-invariant theory</a:t>
            </a:r>
            <a:r>
              <a:rPr lang="en-AU" sz="2400" dirty="0"/>
              <a:t>; only kinematics … the theory looks the same at all length-scales </a:t>
            </a:r>
            <a:r>
              <a:rPr lang="en-GB" sz="2400" dirty="0"/>
              <a:t>… there can be no clumps of anything … </a:t>
            </a:r>
            <a:r>
              <a:rPr lang="en-AU" sz="2400" i="1" dirty="0">
                <a:solidFill>
                  <a:srgbClr val="FF0000"/>
                </a:solidFill>
              </a:rPr>
              <a:t>hence bound-states are impossible</a:t>
            </a:r>
            <a:r>
              <a:rPr lang="en-AU" sz="2400" dirty="0"/>
              <a:t>.</a:t>
            </a:r>
          </a:p>
          <a:p>
            <a:r>
              <a:rPr lang="en-AU" sz="2400" dirty="0"/>
              <a:t> </a:t>
            </a:r>
            <a:r>
              <a:rPr lang="en-AU" sz="2800" i="1" dirty="0"/>
              <a:t>Our Universe can’t exist</a:t>
            </a:r>
            <a:endParaRPr lang="en-AU" sz="2400" i="1" dirty="0"/>
          </a:p>
          <a:p>
            <a:r>
              <a:rPr lang="en-AU" sz="2400" i="1" dirty="0">
                <a:solidFill>
                  <a:srgbClr val="FF0000"/>
                </a:solidFill>
              </a:rPr>
              <a:t>Higgs boson doesn’t solve this problem</a:t>
            </a:r>
            <a:r>
              <a:rPr lang="en-GB" sz="2400" dirty="0"/>
              <a:t> … </a:t>
            </a:r>
          </a:p>
          <a:p>
            <a:pPr lvl="1"/>
            <a:r>
              <a:rPr lang="en-GB" dirty="0"/>
              <a:t>normal matter is constituted from light-quarks </a:t>
            </a:r>
          </a:p>
          <a:p>
            <a:pPr lvl="1"/>
            <a:r>
              <a:rPr lang="en-GB" dirty="0"/>
              <a:t>the mass of protons and neutrons, the kernels of all visible matter, are 100-times larger than anything the Higgs can produce</a:t>
            </a:r>
          </a:p>
          <a:p>
            <a:r>
              <a:rPr lang="en-GB" sz="2400" dirty="0"/>
              <a:t> </a:t>
            </a:r>
            <a:r>
              <a:rPr lang="en-GB" sz="2800" i="1" dirty="0">
                <a:solidFill>
                  <a:srgbClr val="FF0000"/>
                </a:solidFill>
              </a:rPr>
              <a:t>Where did it all begin? 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GB" sz="2800" i="1" dirty="0">
                <a:solidFill>
                  <a:srgbClr val="FF0000"/>
                </a:solidFill>
              </a:rPr>
              <a:t>… becomes … Where did it all come from?</a:t>
            </a:r>
            <a:endParaRPr lang="en-AU" sz="2400" i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HPC &amp; OW 2018/07/26-30   (71p)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Hadrons. What Lurks Within.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98592" cy="6096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>
            <a:off x="2667000" y="92076"/>
            <a:ext cx="914400" cy="593724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59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75A8ECC-5B5E-4888-82B7-44DEF7AB78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407" y="685800"/>
            <a:ext cx="6010729" cy="12733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4B61E1-A72F-4851-8446-94428924C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200" dirty="0"/>
              <a:t>New Window on Hybrids/Exotics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FEFE0-23F5-4A11-BB13-15B247B16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332037"/>
            <a:ext cx="8458200" cy="4525963"/>
          </a:xfrm>
        </p:spPr>
        <p:txBody>
          <a:bodyPr/>
          <a:lstStyle/>
          <a:p>
            <a:r>
              <a:rPr lang="en-GB" sz="2400" dirty="0"/>
              <a:t>Question: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/>
              <a:t>	Does QCD support bound-states with valence gluons?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/>
              <a:t>	Exotic/Hybrid meson = g q </a:t>
            </a:r>
            <a:r>
              <a:rPr lang="en-GB" sz="2400" dirty="0" err="1"/>
              <a:t>q</a:t>
            </a:r>
            <a:r>
              <a:rPr lang="en-GB" sz="2400" dirty="0"/>
              <a:t>̅</a:t>
            </a:r>
          </a:p>
          <a:p>
            <a:pPr>
              <a:spcBef>
                <a:spcPts val="4800"/>
              </a:spcBef>
            </a:pPr>
            <a:r>
              <a:rPr lang="en-GB" sz="2400" dirty="0"/>
              <a:t>Three valence-body problem in quantum field theory: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GB" sz="2200" dirty="0"/>
              <a:t>Novel formulation based on observation gluon-quark vertex can be represented in terms of a </a:t>
            </a:r>
            <a:r>
              <a:rPr lang="en-AU" sz="2200" dirty="0"/>
              <a:t>gluon-quark scattering amplitude</a:t>
            </a:r>
            <a:endParaRPr lang="en-GB" sz="2200" dirty="0"/>
          </a:p>
          <a:p>
            <a:pPr lvl="2">
              <a:spcBef>
                <a:spcPts val="0"/>
              </a:spcBef>
            </a:pPr>
            <a:r>
              <a:rPr lang="en-GB" sz="1800" dirty="0"/>
              <a:t>Described in </a:t>
            </a:r>
            <a:r>
              <a:rPr lang="en-GB" sz="1800" i="1" dirty="0"/>
              <a:t>Symmetry preserving truncations of the gap and Bethe-Salpeter equations, </a:t>
            </a:r>
            <a:r>
              <a:rPr lang="en-GB" sz="1800" dirty="0" err="1"/>
              <a:t>Binosi</a:t>
            </a:r>
            <a:r>
              <a:rPr lang="en-GB" sz="1800" dirty="0"/>
              <a:t>, Chang, </a:t>
            </a:r>
            <a:r>
              <a:rPr lang="en-GB" sz="1800" dirty="0" err="1"/>
              <a:t>Papavassiliou</a:t>
            </a:r>
            <a:r>
              <a:rPr lang="en-GB" sz="1800" dirty="0"/>
              <a:t>, Qin, Roberts, </a:t>
            </a:r>
            <a:r>
              <a:rPr lang="en-GB" sz="1800" dirty="0">
                <a:hlinkClick r:id="rId3"/>
              </a:rPr>
              <a:t>arXiv:1601.05441 [</a:t>
            </a:r>
            <a:r>
              <a:rPr lang="en-GB" sz="1800" dirty="0" err="1">
                <a:hlinkClick r:id="rId3"/>
              </a:rPr>
              <a:t>nucl-th</a:t>
            </a:r>
            <a:r>
              <a:rPr lang="en-GB" sz="1800" dirty="0">
                <a:hlinkClick r:id="rId3"/>
              </a:rPr>
              <a:t>]</a:t>
            </a:r>
            <a:r>
              <a:rPr lang="en-GB" sz="1800" dirty="0"/>
              <a:t>, Phys. Rev. D </a:t>
            </a:r>
            <a:r>
              <a:rPr lang="en-GB" sz="1800" b="1" dirty="0"/>
              <a:t>93</a:t>
            </a:r>
            <a:r>
              <a:rPr lang="en-GB" sz="1800" dirty="0"/>
              <a:t> (2016) 096010/1-7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BE098C-FA26-479A-A39F-8D625C055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HPC &amp; OW 2018/07/26-30   (71p)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7C862-6AC0-4DDE-9264-19DD3DB21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Hadrons. What Lurks Within.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340B5-5228-4231-BD76-236B3498C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6CD93D-2F27-4A0C-880B-25F4FA821BF3}"/>
              </a:ext>
            </a:extLst>
          </p:cNvPr>
          <p:cNvSpPr txBox="1"/>
          <p:nvPr/>
        </p:nvSpPr>
        <p:spPr>
          <a:xfrm>
            <a:off x="6858000" y="1959114"/>
            <a:ext cx="2383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solidFill>
                  <a:schemeClr val="accent1">
                    <a:lumMod val="50000"/>
                  </a:schemeClr>
                </a:solidFill>
              </a:rPr>
              <a:t>C  =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1PI gluon-quark scattering amplitude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3E22E1-9F2E-459E-88F2-D319DA4A911E}"/>
              </a:ext>
            </a:extLst>
          </p:cNvPr>
          <p:cNvSpPr txBox="1"/>
          <p:nvPr/>
        </p:nvSpPr>
        <p:spPr>
          <a:xfrm>
            <a:off x="0" y="10180"/>
            <a:ext cx="2369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>
                <a:solidFill>
                  <a:schemeClr val="accent1">
                    <a:lumMod val="50000"/>
                  </a:schemeClr>
                </a:solidFill>
              </a:rPr>
              <a:t>New Perspective on Hybrid Mesons</a:t>
            </a:r>
            <a:br>
              <a:rPr lang="en-GB" sz="1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Shu-Sheng Xu, </a:t>
            </a:r>
            <a:r>
              <a:rPr lang="en-GB" sz="1200" i="1" dirty="0">
                <a:solidFill>
                  <a:schemeClr val="accent1">
                    <a:lumMod val="50000"/>
                  </a:schemeClr>
                </a:solidFill>
              </a:rPr>
              <a:t>et al</a:t>
            </a:r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r>
              <a:rPr lang="en-GB" sz="1200" dirty="0">
                <a:hlinkClick r:id="rId4"/>
              </a:rPr>
              <a:t>arXiv:1805.06430 [</a:t>
            </a:r>
            <a:r>
              <a:rPr lang="en-GB" sz="1200" dirty="0" err="1">
                <a:hlinkClick r:id="rId4"/>
              </a:rPr>
              <a:t>nucl-th</a:t>
            </a:r>
            <a:r>
              <a:rPr lang="en-GB" sz="1200" dirty="0">
                <a:hlinkClick r:id="rId4"/>
              </a:rPr>
              <a:t>]</a:t>
            </a:r>
            <a:endParaRPr lang="en-GB" sz="12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F60493-9C7B-45FA-939E-1A232813DC94}"/>
              </a:ext>
            </a:extLst>
          </p:cNvPr>
          <p:cNvSpPr txBox="1"/>
          <p:nvPr/>
        </p:nvSpPr>
        <p:spPr>
          <a:xfrm flipH="1">
            <a:off x="5281136" y="3132589"/>
            <a:ext cx="2636203" cy="923330"/>
          </a:xfrm>
          <a:prstGeom prst="rect">
            <a:avLst/>
          </a:prstGeom>
          <a:solidFill>
            <a:srgbClr val="CC3300"/>
          </a:solidFill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rgbClr val="FFFF00"/>
                </a:solidFill>
              </a:rPr>
              <a:t>If so, then distinction is lost between force and matter fields </a:t>
            </a:r>
          </a:p>
        </p:txBody>
      </p:sp>
    </p:spTree>
    <p:extLst>
      <p:ext uri="{BB962C8B-B14F-4D97-AF65-F5344CB8AC3E}">
        <p14:creationId xmlns:p14="http://schemas.microsoft.com/office/powerpoint/2010/main" val="282152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BE656-F91F-4C2A-8A5D-F7916F921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AU" sz="3200" dirty="0"/>
              <a:t>New Perspective on Hybrid Mesons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138B3-FABF-4775-9E18-8789514CF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/>
          <a:lstStyle/>
          <a:p>
            <a:r>
              <a:rPr lang="en-GB" dirty="0"/>
              <a:t>Recall two things … </a:t>
            </a:r>
          </a:p>
          <a:p>
            <a:pPr lvl="1"/>
            <a:r>
              <a:rPr lang="en-GB" sz="2200" dirty="0"/>
              <a:t>Textbook derivations of the two-body Bethe-Salpeter equation in analyses of two-particle scattering and relationship between the scattering matrix and kernel</a:t>
            </a:r>
          </a:p>
          <a:p>
            <a:pPr lvl="1"/>
            <a:r>
              <a:rPr lang="en-GB" sz="2200" dirty="0"/>
              <a:t>Role that coloured quark-quark (diquark) correlations play in simplifying the baryon three-body problem</a:t>
            </a:r>
          </a:p>
          <a:p>
            <a:r>
              <a:rPr lang="en-GB" dirty="0"/>
              <a:t>Then, reinterpretation of gluon-quark vertex suggests that </a:t>
            </a:r>
          </a:p>
          <a:p>
            <a:pPr marL="400050" lvl="1" indent="0">
              <a:buNone/>
            </a:pPr>
            <a:r>
              <a:rPr lang="en-GB" dirty="0"/>
              <a:t>	gluon-quark [</a:t>
            </a:r>
            <a:r>
              <a:rPr lang="en-GB" dirty="0" err="1"/>
              <a:t>q</a:t>
            </a:r>
            <a:r>
              <a:rPr lang="en-GB" baseline="-25000" dirty="0" err="1"/>
              <a:t>g</a:t>
            </a:r>
            <a:r>
              <a:rPr lang="en-GB" dirty="0"/>
              <a:t>=</a:t>
            </a:r>
            <a:r>
              <a:rPr lang="en-GB" dirty="0" err="1"/>
              <a:t>gq</a:t>
            </a:r>
            <a:r>
              <a:rPr lang="en-GB" dirty="0"/>
              <a:t>] &amp; degenerate gluon-antiquark [</a:t>
            </a:r>
            <a:r>
              <a:rPr lang="en-GB" dirty="0" err="1"/>
              <a:t>q̅</a:t>
            </a:r>
            <a:r>
              <a:rPr lang="en-GB" baseline="-25000" dirty="0" err="1"/>
              <a:t>g</a:t>
            </a:r>
            <a:r>
              <a:rPr lang="en-GB" dirty="0"/>
              <a:t>=</a:t>
            </a:r>
            <a:r>
              <a:rPr lang="en-GB" dirty="0" err="1"/>
              <a:t>gq</a:t>
            </a:r>
            <a:r>
              <a:rPr lang="en-GB" dirty="0"/>
              <a:t>̅] </a:t>
            </a:r>
          </a:p>
          <a:p>
            <a:pPr marL="400050" lvl="1" indent="0">
              <a:buNone/>
            </a:pPr>
            <a:r>
              <a:rPr lang="en-GB" dirty="0"/>
              <a:t>correlations play important role in solving 3-body problem for hybrids </a:t>
            </a:r>
          </a:p>
          <a:p>
            <a:pPr>
              <a:spcBef>
                <a:spcPts val="1200"/>
              </a:spcBef>
            </a:pPr>
            <a:r>
              <a:rPr lang="en-GB" dirty="0"/>
              <a:t>Conjecture: Hybrids = highly-correlated </a:t>
            </a:r>
            <a:r>
              <a:rPr lang="en-GB" dirty="0" err="1"/>
              <a:t>q</a:t>
            </a:r>
            <a:r>
              <a:rPr lang="en-GB" baseline="-25000" dirty="0" err="1"/>
              <a:t>g</a:t>
            </a:r>
            <a:r>
              <a:rPr lang="en-GB" dirty="0" err="1"/>
              <a:t>q</a:t>
            </a:r>
            <a:r>
              <a:rPr lang="en-GB" dirty="0"/>
              <a:t>̅ ↔ </a:t>
            </a:r>
            <a:r>
              <a:rPr lang="en-GB" dirty="0" err="1"/>
              <a:t>qq̅</a:t>
            </a:r>
            <a:r>
              <a:rPr lang="en-GB" baseline="-25000" dirty="0" err="1"/>
              <a:t>g</a:t>
            </a:r>
            <a:r>
              <a:rPr lang="en-GB" baseline="-25000" dirty="0"/>
              <a:t> </a:t>
            </a:r>
            <a:r>
              <a:rPr lang="en-GB" dirty="0"/>
              <a:t>bound-states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0E08A-0D48-4BDD-98E5-EB8CE99DE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HPC &amp; OW 2018/07/26-30   (71p)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1954B-3821-42E2-9AC9-8CD03930B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Hadrons. What Lurks Within.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CAF7D-13D8-4458-8078-B548450A3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B02CEA-5CF0-42A6-AF49-AF6706F920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242" y="1049604"/>
            <a:ext cx="4397358" cy="9315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2072412-BD92-4742-96AE-B8FE2E54EF7A}"/>
              </a:ext>
            </a:extLst>
          </p:cNvPr>
          <p:cNvSpPr txBox="1"/>
          <p:nvPr/>
        </p:nvSpPr>
        <p:spPr>
          <a:xfrm>
            <a:off x="0" y="10180"/>
            <a:ext cx="2369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>
                <a:solidFill>
                  <a:schemeClr val="accent1">
                    <a:lumMod val="50000"/>
                  </a:schemeClr>
                </a:solidFill>
              </a:rPr>
              <a:t>New Perspective on Hybrid Mesons</a:t>
            </a:r>
            <a:br>
              <a:rPr lang="en-GB" sz="1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Shu-Sheng Xu, </a:t>
            </a:r>
            <a:r>
              <a:rPr lang="en-GB" sz="1200" i="1" dirty="0">
                <a:solidFill>
                  <a:schemeClr val="accent1">
                    <a:lumMod val="50000"/>
                  </a:schemeClr>
                </a:solidFill>
              </a:rPr>
              <a:t>et al</a:t>
            </a:r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r>
              <a:rPr lang="en-GB" sz="1200" dirty="0">
                <a:hlinkClick r:id="rId3"/>
              </a:rPr>
              <a:t>arXiv:1805.06430 [</a:t>
            </a:r>
            <a:r>
              <a:rPr lang="en-GB" sz="1200" dirty="0" err="1">
                <a:hlinkClick r:id="rId3"/>
              </a:rPr>
              <a:t>nucl-th</a:t>
            </a:r>
            <a:r>
              <a:rPr lang="en-GB" sz="1200" dirty="0">
                <a:hlinkClick r:id="rId3"/>
              </a:rPr>
              <a:t>]</a:t>
            </a:r>
            <a:endParaRPr lang="en-GB" sz="12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81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3FE03-1E73-4774-B2AB-79B82A198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23" y="155323"/>
            <a:ext cx="3008313" cy="1479550"/>
          </a:xfrm>
        </p:spPr>
        <p:txBody>
          <a:bodyPr/>
          <a:lstStyle/>
          <a:p>
            <a:r>
              <a:rPr lang="en-AU" sz="2800" dirty="0"/>
              <a:t>New Perspective on Hybrids</a:t>
            </a:r>
            <a:endParaRPr lang="en-GB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721C25D-AA73-4DF5-B817-ED990D826A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919" y="1447801"/>
            <a:ext cx="5607170" cy="32004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F06CC6-3B19-4315-9886-01DFAB205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1752601"/>
            <a:ext cx="3657600" cy="4419600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sz="2000" b="1" i="1" dirty="0">
                <a:solidFill>
                  <a:schemeClr val="tx2">
                    <a:lumMod val="50000"/>
                  </a:schemeClr>
                </a:solidFill>
              </a:rPr>
              <a:t>Suppose</a:t>
            </a:r>
            <a:r>
              <a:rPr lang="en-AU" sz="2000" dirty="0">
                <a:solidFill>
                  <a:schemeClr val="tx2">
                    <a:lumMod val="50000"/>
                  </a:schemeClr>
                </a:solidFill>
              </a:rPr>
              <a:t> strong </a:t>
            </a:r>
            <a:r>
              <a:rPr lang="en-AU" sz="2000" dirty="0" err="1">
                <a:solidFill>
                  <a:schemeClr val="tx2">
                    <a:lumMod val="50000"/>
                  </a:schemeClr>
                </a:solidFill>
              </a:rPr>
              <a:t>q</a:t>
            </a:r>
            <a:r>
              <a:rPr lang="en-AU" sz="2000" baseline="-25000" dirty="0" err="1">
                <a:solidFill>
                  <a:schemeClr val="tx2">
                    <a:lumMod val="50000"/>
                  </a:schemeClr>
                </a:solidFill>
              </a:rPr>
              <a:t>g</a:t>
            </a:r>
            <a:r>
              <a:rPr lang="en-AU" sz="2000" dirty="0">
                <a:solidFill>
                  <a:schemeClr val="tx2">
                    <a:lumMod val="50000"/>
                  </a:schemeClr>
                </a:solidFill>
              </a:rPr>
              <a:t> and</a:t>
            </a:r>
            <a:r>
              <a:rPr lang="en-GB" sz="2000" dirty="0"/>
              <a:t> </a:t>
            </a:r>
            <a:r>
              <a:rPr lang="en-GB" sz="2000" dirty="0" err="1">
                <a:solidFill>
                  <a:schemeClr val="tx2">
                    <a:lumMod val="50000"/>
                  </a:schemeClr>
                </a:solidFill>
              </a:rPr>
              <a:t>q̅</a:t>
            </a:r>
            <a:r>
              <a:rPr lang="en-GB" sz="2000" baseline="-25000" dirty="0" err="1">
                <a:solidFill>
                  <a:schemeClr val="tx2">
                    <a:lumMod val="50000"/>
                  </a:schemeClr>
                </a:solidFill>
              </a:rPr>
              <a:t>g</a:t>
            </a:r>
            <a:r>
              <a:rPr lang="en-AU" sz="2000" dirty="0">
                <a:solidFill>
                  <a:schemeClr val="tx2">
                    <a:lumMod val="50000"/>
                  </a:schemeClr>
                </a:solidFill>
              </a:rPr>
              <a:t> correlations exist, then … </a:t>
            </a:r>
          </a:p>
          <a:p>
            <a:pPr lvl="1"/>
            <a:r>
              <a:rPr lang="en-AU" sz="2000" dirty="0">
                <a:solidFill>
                  <a:schemeClr val="tx2">
                    <a:lumMod val="50000"/>
                  </a:schemeClr>
                </a:solidFill>
              </a:rPr>
              <a:t>Hybrids mesons explained by: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AU" sz="2000" dirty="0">
                <a:solidFill>
                  <a:schemeClr val="tx2">
                    <a:lumMod val="50000"/>
                  </a:schemeClr>
                </a:solidFill>
              </a:rPr>
              <a:t>Coupled-channels </a:t>
            </a:r>
            <a:r>
              <a:rPr lang="en-AU" sz="2000" dirty="0" err="1">
                <a:solidFill>
                  <a:schemeClr val="tx2">
                    <a:lumMod val="50000"/>
                  </a:schemeClr>
                </a:solidFill>
              </a:rPr>
              <a:t>Faddeev</a:t>
            </a:r>
            <a:r>
              <a:rPr lang="en-AU" sz="2000" dirty="0">
                <a:solidFill>
                  <a:schemeClr val="tx2">
                    <a:lumMod val="50000"/>
                  </a:schemeClr>
                </a:solidFill>
              </a:rPr>
              <a:t>-like bound-state equation</a:t>
            </a:r>
          </a:p>
          <a:p>
            <a:pPr lvl="1"/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Ψ = Ψ</a:t>
            </a:r>
            <a:r>
              <a:rPr lang="en-GB" sz="2000" baseline="-25000" dirty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 + Ψ</a:t>
            </a:r>
            <a:r>
              <a:rPr lang="en-GB" sz="2000" baseline="-25000" dirty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, </a:t>
            </a:r>
          </a:p>
          <a:p>
            <a:pPr lvl="1"/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Ψ</a:t>
            </a:r>
            <a:r>
              <a:rPr lang="en-GB" sz="2000" baseline="-25000" dirty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 = </a:t>
            </a:r>
            <a:r>
              <a:rPr lang="en-GB" sz="2000" dirty="0" err="1">
                <a:solidFill>
                  <a:schemeClr val="tx2">
                    <a:lumMod val="75000"/>
                  </a:schemeClr>
                </a:solidFill>
              </a:rPr>
              <a:t>q</a:t>
            </a:r>
            <a:r>
              <a:rPr lang="en-GB" sz="2000" baseline="-25000" dirty="0" err="1">
                <a:solidFill>
                  <a:schemeClr val="tx2">
                    <a:lumMod val="75000"/>
                  </a:schemeClr>
                </a:solidFill>
              </a:rPr>
              <a:t>g</a:t>
            </a:r>
            <a:r>
              <a:rPr lang="en-GB" sz="2000" dirty="0" err="1">
                <a:solidFill>
                  <a:schemeClr val="tx2">
                    <a:lumMod val="75000"/>
                  </a:schemeClr>
                </a:solidFill>
              </a:rPr>
              <a:t>q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̅ &amp; Ψ</a:t>
            </a:r>
            <a:r>
              <a:rPr lang="en-GB" sz="2000" baseline="-25000" dirty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 = </a:t>
            </a:r>
            <a:r>
              <a:rPr lang="en-GB" sz="2000" dirty="0" err="1">
                <a:solidFill>
                  <a:schemeClr val="tx2">
                    <a:lumMod val="75000"/>
                  </a:schemeClr>
                </a:solidFill>
              </a:rPr>
              <a:t>qq̅</a:t>
            </a:r>
            <a:r>
              <a:rPr lang="en-GB" sz="2000" baseline="-25000" dirty="0" err="1">
                <a:solidFill>
                  <a:schemeClr val="tx2">
                    <a:lumMod val="75000"/>
                  </a:schemeClr>
                </a:solidFill>
              </a:rPr>
              <a:t>g</a:t>
            </a:r>
            <a:endParaRPr lang="en-AU" sz="2000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AU" sz="2000" dirty="0">
                <a:solidFill>
                  <a:schemeClr val="tx2">
                    <a:lumMod val="50000"/>
                  </a:schemeClr>
                </a:solidFill>
              </a:rPr>
              <a:t>Challenges: 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AU" sz="1800" dirty="0">
                <a:solidFill>
                  <a:schemeClr val="tx2">
                    <a:lumMod val="50000"/>
                  </a:schemeClr>
                </a:solidFill>
              </a:rPr>
              <a:t>Confirm existence of tight gluon-quark correlations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AU" sz="1800" dirty="0">
                <a:solidFill>
                  <a:schemeClr val="tx2">
                    <a:lumMod val="50000"/>
                  </a:schemeClr>
                </a:solidFill>
              </a:rPr>
              <a:t>Determine their properties</a:t>
            </a:r>
            <a:endParaRPr lang="en-GB" sz="1800" baseline="-25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8C74C0-C8B1-4093-8ED9-15F30B14C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HPC &amp; OW 2018/07/26-30   (71p)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AD8D8E-62EA-44FC-B3BC-0249BE329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Hadrons. What Lurks Within.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354E9E-13B5-4B8C-9D5F-EB520F6C5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CB5DE1-85FA-4A4F-ABC0-86B3B7D53808}"/>
              </a:ext>
            </a:extLst>
          </p:cNvPr>
          <p:cNvSpPr txBox="1"/>
          <p:nvPr/>
        </p:nvSpPr>
        <p:spPr>
          <a:xfrm>
            <a:off x="4800600" y="1660075"/>
            <a:ext cx="838200" cy="20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>
                <a:solidFill>
                  <a:srgbClr val="0000FF"/>
                </a:solidFill>
              </a:rPr>
              <a:t>q</a:t>
            </a:r>
            <a:r>
              <a:rPr lang="en-AU" baseline="-25000" dirty="0" err="1">
                <a:solidFill>
                  <a:srgbClr val="0000FF"/>
                </a:solidFill>
              </a:rPr>
              <a:t>g</a:t>
            </a:r>
            <a:r>
              <a:rPr lang="en-GB" dirty="0">
                <a:solidFill>
                  <a:srgbClr val="0000FF"/>
                </a:solidFill>
              </a:rPr>
              <a:t> – q̅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5D9740-7376-4211-AAF7-A9A1FE5DE08D}"/>
              </a:ext>
            </a:extLst>
          </p:cNvPr>
          <p:cNvSpPr txBox="1"/>
          <p:nvPr/>
        </p:nvSpPr>
        <p:spPr>
          <a:xfrm>
            <a:off x="4800600" y="3200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0000FF"/>
                </a:solidFill>
              </a:rPr>
              <a:t>q</a:t>
            </a:r>
            <a:r>
              <a:rPr lang="en-GB" dirty="0">
                <a:solidFill>
                  <a:srgbClr val="0000FF"/>
                </a:solidFill>
              </a:rPr>
              <a:t> – </a:t>
            </a:r>
            <a:r>
              <a:rPr lang="en-GB" dirty="0" err="1">
                <a:solidFill>
                  <a:srgbClr val="0000FF"/>
                </a:solidFill>
              </a:rPr>
              <a:t>q̅</a:t>
            </a:r>
            <a:r>
              <a:rPr lang="en-GB" baseline="-25000" dirty="0" err="1">
                <a:solidFill>
                  <a:srgbClr val="0000FF"/>
                </a:solidFill>
              </a:rPr>
              <a:t>g</a:t>
            </a:r>
            <a:endParaRPr lang="en-GB" baseline="-25000" dirty="0">
              <a:solidFill>
                <a:srgbClr val="0000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234492-402E-4FFA-B2E3-0294C3384655}"/>
              </a:ext>
            </a:extLst>
          </p:cNvPr>
          <p:cNvSpPr txBox="1"/>
          <p:nvPr/>
        </p:nvSpPr>
        <p:spPr>
          <a:xfrm>
            <a:off x="8440723" y="3048000"/>
            <a:ext cx="838200" cy="20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>
                <a:solidFill>
                  <a:srgbClr val="0000FF"/>
                </a:solidFill>
              </a:rPr>
              <a:t>q</a:t>
            </a:r>
            <a:r>
              <a:rPr lang="en-AU" baseline="-25000" dirty="0" err="1">
                <a:solidFill>
                  <a:srgbClr val="0000FF"/>
                </a:solidFill>
              </a:rPr>
              <a:t>g</a:t>
            </a:r>
            <a:r>
              <a:rPr lang="en-GB" dirty="0">
                <a:solidFill>
                  <a:srgbClr val="0000FF"/>
                </a:solidFill>
              </a:rPr>
              <a:t> – q̅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DCD2F4-21D4-4F76-9C3E-F9649A4B3C4D}"/>
              </a:ext>
            </a:extLst>
          </p:cNvPr>
          <p:cNvSpPr txBox="1"/>
          <p:nvPr/>
        </p:nvSpPr>
        <p:spPr>
          <a:xfrm>
            <a:off x="8420721" y="1475409"/>
            <a:ext cx="820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0000FF"/>
                </a:solidFill>
              </a:rPr>
              <a:t>q</a:t>
            </a:r>
            <a:r>
              <a:rPr lang="en-GB" dirty="0">
                <a:solidFill>
                  <a:srgbClr val="0000FF"/>
                </a:solidFill>
              </a:rPr>
              <a:t> – </a:t>
            </a:r>
            <a:r>
              <a:rPr lang="en-GB" dirty="0" err="1">
                <a:solidFill>
                  <a:srgbClr val="0000FF"/>
                </a:solidFill>
              </a:rPr>
              <a:t>q̅</a:t>
            </a:r>
            <a:r>
              <a:rPr lang="en-GB" baseline="-25000" dirty="0" err="1">
                <a:solidFill>
                  <a:srgbClr val="0000FF"/>
                </a:solidFill>
              </a:rPr>
              <a:t>g</a:t>
            </a:r>
            <a:endParaRPr lang="en-GB" baseline="-25000" dirty="0">
              <a:solidFill>
                <a:srgbClr val="0000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81B6D05-F0E9-4BC1-889E-0766A92B751B}"/>
              </a:ext>
            </a:extLst>
          </p:cNvPr>
          <p:cNvSpPr/>
          <p:nvPr/>
        </p:nvSpPr>
        <p:spPr bwMode="auto">
          <a:xfrm rot="10800000" flipV="1">
            <a:off x="5715000" y="4730896"/>
            <a:ext cx="3309136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Ψ</a:t>
            </a:r>
            <a:r>
              <a:rPr lang="en-GB" sz="2000" baseline="-25000" dirty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 = </a:t>
            </a:r>
            <a:r>
              <a:rPr lang="en-GB" sz="2000" dirty="0" err="1">
                <a:solidFill>
                  <a:schemeClr val="tx2">
                    <a:lumMod val="75000"/>
                  </a:schemeClr>
                </a:solidFill>
              </a:rPr>
              <a:t>Γ</a:t>
            </a:r>
            <a:r>
              <a:rPr lang="en-GB" sz="2000" baseline="30000" dirty="0" err="1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GB" sz="2000" baseline="-25000" dirty="0" err="1">
                <a:solidFill>
                  <a:schemeClr val="tx2">
                    <a:lumMod val="75000"/>
                  </a:schemeClr>
                </a:solidFill>
              </a:rPr>
              <a:t>μ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GB" sz="2000" dirty="0" err="1">
                <a:solidFill>
                  <a:schemeClr val="tx2">
                    <a:lumMod val="75000"/>
                  </a:schemeClr>
                </a:solidFill>
              </a:rPr>
              <a:t>l;p</a:t>
            </a:r>
            <a:r>
              <a:rPr lang="en-GB" sz="2000" baseline="-25000" dirty="0" err="1">
                <a:solidFill>
                  <a:schemeClr val="tx2">
                    <a:lumMod val="75000"/>
                  </a:schemeClr>
                </a:solidFill>
              </a:rPr>
              <a:t>qg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) </a:t>
            </a:r>
            <a:r>
              <a:rPr lang="en-GB" sz="2000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S</a:t>
            </a:r>
            <a:r>
              <a:rPr lang="en-GB" sz="2000" baseline="-25000" dirty="0" err="1">
                <a:solidFill>
                  <a:schemeClr val="tx2">
                    <a:lumMod val="75000"/>
                  </a:schemeClr>
                </a:solidFill>
              </a:rPr>
              <a:t>gq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GB" sz="2000" dirty="0" err="1">
                <a:solidFill>
                  <a:schemeClr val="tx2">
                    <a:lumMod val="75000"/>
                  </a:schemeClr>
                </a:solidFill>
              </a:rPr>
              <a:t>p</a:t>
            </a:r>
            <a:r>
              <a:rPr lang="en-GB" sz="2000" baseline="-25000" dirty="0" err="1">
                <a:solidFill>
                  <a:schemeClr val="tx2">
                    <a:lumMod val="75000"/>
                  </a:schemeClr>
                </a:solidFill>
              </a:rPr>
              <a:t>qg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) ψ</a:t>
            </a:r>
            <a:r>
              <a:rPr lang="en-GB" sz="2000" baseline="-25000" dirty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GB" sz="2000" dirty="0" err="1">
                <a:solidFill>
                  <a:schemeClr val="tx2">
                    <a:lumMod val="75000"/>
                  </a:schemeClr>
                </a:solidFill>
              </a:rPr>
              <a:t>p;P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8D1A456-0BC4-445C-9C95-8F0058605AD3}"/>
              </a:ext>
            </a:extLst>
          </p:cNvPr>
          <p:cNvCxnSpPr>
            <a:cxnSpLocks/>
          </p:cNvCxnSpPr>
          <p:nvPr/>
        </p:nvCxnSpPr>
        <p:spPr bwMode="auto">
          <a:xfrm flipV="1">
            <a:off x="7620000" y="3429000"/>
            <a:ext cx="0" cy="1301896"/>
          </a:xfrm>
          <a:prstGeom prst="straightConnector1">
            <a:avLst/>
          </a:prstGeom>
          <a:noFill/>
          <a:ln w="28575" cap="flat" cmpd="sng" algn="ctr">
            <a:solidFill>
              <a:srgbClr val="008000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6315DD6-C459-4912-9CE4-B8B812EA835D}"/>
              </a:ext>
            </a:extLst>
          </p:cNvPr>
          <p:cNvCxnSpPr>
            <a:cxnSpLocks/>
          </p:cNvCxnSpPr>
          <p:nvPr/>
        </p:nvCxnSpPr>
        <p:spPr bwMode="auto">
          <a:xfrm flipV="1">
            <a:off x="8229600" y="3997253"/>
            <a:ext cx="0" cy="733643"/>
          </a:xfrm>
          <a:prstGeom prst="straightConnector1">
            <a:avLst/>
          </a:prstGeom>
          <a:noFill/>
          <a:ln w="28575" cap="flat" cmpd="sng" algn="ctr">
            <a:solidFill>
              <a:srgbClr val="008000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61C7FA1-D9C2-4F2A-82F0-F553006CF5E6}"/>
              </a:ext>
            </a:extLst>
          </p:cNvPr>
          <p:cNvCxnSpPr>
            <a:cxnSpLocks/>
          </p:cNvCxnSpPr>
          <p:nvPr/>
        </p:nvCxnSpPr>
        <p:spPr bwMode="auto">
          <a:xfrm flipV="1">
            <a:off x="6477000" y="3429000"/>
            <a:ext cx="533400" cy="1301896"/>
          </a:xfrm>
          <a:prstGeom prst="straightConnector1">
            <a:avLst/>
          </a:prstGeom>
          <a:noFill/>
          <a:ln w="28575" cap="flat" cmpd="sng" algn="ctr">
            <a:solidFill>
              <a:srgbClr val="008000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4D87DEC1-8E59-462E-9592-F141BCCE6D94}"/>
              </a:ext>
            </a:extLst>
          </p:cNvPr>
          <p:cNvSpPr/>
          <p:nvPr/>
        </p:nvSpPr>
        <p:spPr bwMode="auto">
          <a:xfrm>
            <a:off x="4723017" y="5167237"/>
            <a:ext cx="1524000" cy="83652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Calibri" pitchFamily="34" charset="0"/>
              </a:rPr>
              <a:t>gq</a:t>
            </a: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Calibri" pitchFamily="34" charset="0"/>
              </a:rPr>
              <a:t> correlation amplitude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2EF6AA7-95E7-4B0A-807E-CF05027A95E2}"/>
              </a:ext>
            </a:extLst>
          </p:cNvPr>
          <p:cNvSpPr/>
          <p:nvPr/>
        </p:nvSpPr>
        <p:spPr bwMode="auto">
          <a:xfrm>
            <a:off x="5410200" y="5869071"/>
            <a:ext cx="1639101" cy="83652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 err="1">
                <a:solidFill>
                  <a:srgbClr val="000099"/>
                </a:solidFill>
                <a:latin typeface="Calibri" pitchFamily="34" charset="0"/>
              </a:rPr>
              <a:t>gq</a:t>
            </a:r>
            <a:r>
              <a:rPr lang="en-GB" dirty="0">
                <a:solidFill>
                  <a:srgbClr val="000099"/>
                </a:solidFill>
                <a:latin typeface="Calibri" pitchFamily="34" charset="0"/>
              </a:rPr>
              <a:t> c</a:t>
            </a: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Calibri" pitchFamily="34" charset="0"/>
              </a:rPr>
              <a:t>orrelation propagator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2B33EE5-FB99-47F8-87BA-7B20D8062DFC}"/>
              </a:ext>
            </a:extLst>
          </p:cNvPr>
          <p:cNvSpPr/>
          <p:nvPr/>
        </p:nvSpPr>
        <p:spPr bwMode="auto">
          <a:xfrm>
            <a:off x="6934200" y="5638800"/>
            <a:ext cx="2273642" cy="83652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 err="1">
                <a:solidFill>
                  <a:srgbClr val="000099"/>
                </a:solidFill>
                <a:latin typeface="Calibri" pitchFamily="34" charset="0"/>
              </a:rPr>
              <a:t>b</a:t>
            </a:r>
            <a:r>
              <a:rPr kumimoji="0" lang="en-GB" sz="1800" b="0" i="0" u="none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Calibri" pitchFamily="34" charset="0"/>
              </a:rPr>
              <a:t>ystander+correlation</a:t>
            </a: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Calibri" pitchFamily="34" charset="0"/>
              </a:rPr>
              <a:t> </a:t>
            </a:r>
            <a:r>
              <a:rPr kumimoji="0" lang="en-GB" sz="1800" b="0" i="0" u="none" strike="noStrike" cap="none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latin typeface="Calibri" pitchFamily="34" charset="0"/>
              </a:rPr>
              <a:t>Faddeev</a:t>
            </a: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Calibri" pitchFamily="34" charset="0"/>
              </a:rPr>
              <a:t> amplitude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9DC4FEC-B69F-4CE5-831B-6B64E491468E}"/>
              </a:ext>
            </a:extLst>
          </p:cNvPr>
          <p:cNvCxnSpPr/>
          <p:nvPr/>
        </p:nvCxnSpPr>
        <p:spPr bwMode="auto">
          <a:xfrm flipV="1">
            <a:off x="5485017" y="5029200"/>
            <a:ext cx="762000" cy="258931"/>
          </a:xfrm>
          <a:prstGeom prst="straightConnector1">
            <a:avLst/>
          </a:prstGeom>
          <a:noFill/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FFB9140-C592-4A5C-83A7-A6EF676AF49D}"/>
              </a:ext>
            </a:extLst>
          </p:cNvPr>
          <p:cNvCxnSpPr>
            <a:cxnSpLocks/>
          </p:cNvCxnSpPr>
          <p:nvPr/>
        </p:nvCxnSpPr>
        <p:spPr bwMode="auto">
          <a:xfrm flipV="1">
            <a:off x="5990333" y="5119690"/>
            <a:ext cx="1210721" cy="849415"/>
          </a:xfrm>
          <a:prstGeom prst="straightConnector1">
            <a:avLst/>
          </a:prstGeom>
          <a:noFill/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C72955F-416E-466E-A8D7-0ADFB75DDF7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68206" y="5158665"/>
            <a:ext cx="155216" cy="562830"/>
          </a:xfrm>
          <a:prstGeom prst="straightConnector1">
            <a:avLst/>
          </a:prstGeom>
          <a:noFill/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9B520BE-3141-4794-B58E-EDD99B759840}"/>
              </a:ext>
            </a:extLst>
          </p:cNvPr>
          <p:cNvSpPr txBox="1"/>
          <p:nvPr/>
        </p:nvSpPr>
        <p:spPr>
          <a:xfrm>
            <a:off x="0" y="10180"/>
            <a:ext cx="2369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>
                <a:solidFill>
                  <a:schemeClr val="accent1">
                    <a:lumMod val="50000"/>
                  </a:schemeClr>
                </a:solidFill>
              </a:rPr>
              <a:t>New Perspective on Hybrid Mesons</a:t>
            </a:r>
            <a:br>
              <a:rPr lang="en-GB" sz="1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Shu-Sheng Xu, </a:t>
            </a:r>
            <a:r>
              <a:rPr lang="en-GB" sz="1200" i="1" dirty="0">
                <a:solidFill>
                  <a:schemeClr val="accent1">
                    <a:lumMod val="50000"/>
                  </a:schemeClr>
                </a:solidFill>
              </a:rPr>
              <a:t>et al</a:t>
            </a:r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r>
              <a:rPr lang="en-GB" sz="1200" dirty="0">
                <a:hlinkClick r:id="rId3"/>
              </a:rPr>
              <a:t>arXiv:1805.06430 [</a:t>
            </a:r>
            <a:r>
              <a:rPr lang="en-GB" sz="1200" dirty="0" err="1">
                <a:hlinkClick r:id="rId3"/>
              </a:rPr>
              <a:t>nucl-th</a:t>
            </a:r>
            <a:r>
              <a:rPr lang="en-GB" sz="1200" dirty="0">
                <a:hlinkClick r:id="rId3"/>
              </a:rPr>
              <a:t>]</a:t>
            </a:r>
            <a:endParaRPr lang="en-GB" sz="12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79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/>
      <p:bldP spid="24" grpId="0"/>
      <p:bldP spid="2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202C6-1AFB-424A-9367-2C6AD9CBD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600" dirty="0"/>
              <a:t>Gluon-Quark Correlations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D4598-A90E-4A2F-B83B-C7442E6F4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Any kernel that provides good description of </a:t>
            </a:r>
            <a:r>
              <a:rPr lang="en-GB" i="1" dirty="0"/>
              <a:t>π</a:t>
            </a:r>
            <a:r>
              <a:rPr lang="en-GB" dirty="0"/>
              <a:t>- and </a:t>
            </a:r>
            <a:r>
              <a:rPr lang="en-GB" i="1" dirty="0"/>
              <a:t>ρ</a:t>
            </a:r>
            <a:r>
              <a:rPr lang="en-GB" dirty="0"/>
              <a:t>-meson properties (masses, decay constants, etc.):</a:t>
            </a:r>
          </a:p>
          <a:p>
            <a:pPr lvl="1"/>
            <a:r>
              <a:rPr lang="en-GB" sz="2200" dirty="0"/>
              <a:t>Generates </a:t>
            </a:r>
            <a:r>
              <a:rPr lang="en-GB" sz="2200" dirty="0" err="1"/>
              <a:t>quark+quark</a:t>
            </a:r>
            <a:r>
              <a:rPr lang="en-GB" sz="2200" dirty="0"/>
              <a:t> correlations in all possible </a:t>
            </a:r>
            <a:r>
              <a:rPr lang="en-GB" sz="2200" i="1" dirty="0"/>
              <a:t>J</a:t>
            </a:r>
            <a:r>
              <a:rPr lang="en-GB" sz="2200" i="1" baseline="30000" dirty="0"/>
              <a:t>PC</a:t>
            </a:r>
            <a:r>
              <a:rPr lang="en-GB" sz="2200" dirty="0"/>
              <a:t> channels</a:t>
            </a:r>
          </a:p>
          <a:p>
            <a:pPr lvl="2"/>
            <a:r>
              <a:rPr lang="en-GB" sz="2000" dirty="0"/>
              <a:t>Diquarks play crucial role in determining structure and interactions of baryons</a:t>
            </a:r>
          </a:p>
          <a:p>
            <a:pPr lvl="1"/>
            <a:r>
              <a:rPr lang="en-GB" sz="2200" dirty="0">
                <a:solidFill>
                  <a:srgbClr val="008000"/>
                </a:solidFill>
              </a:rPr>
              <a:t>Generates </a:t>
            </a:r>
            <a:r>
              <a:rPr lang="en-GB" sz="2200" dirty="0" err="1">
                <a:solidFill>
                  <a:srgbClr val="008000"/>
                </a:solidFill>
              </a:rPr>
              <a:t>gluon+quark</a:t>
            </a:r>
            <a:r>
              <a:rPr lang="en-GB" sz="2200" dirty="0">
                <a:solidFill>
                  <a:srgbClr val="008000"/>
                </a:solidFill>
              </a:rPr>
              <a:t> correlations </a:t>
            </a:r>
          </a:p>
          <a:p>
            <a:pPr lvl="2"/>
            <a:r>
              <a:rPr lang="en-GB" sz="2200" dirty="0">
                <a:solidFill>
                  <a:srgbClr val="008000"/>
                </a:solidFill>
              </a:rPr>
              <a:t>Dressed valence gluon and valence quark both have running masses, large in infrared</a:t>
            </a:r>
          </a:p>
          <a:p>
            <a:pPr lvl="3"/>
            <a:r>
              <a:rPr lang="en-GB" sz="2200" dirty="0" err="1">
                <a:solidFill>
                  <a:srgbClr val="008000"/>
                </a:solidFill>
              </a:rPr>
              <a:t>M</a:t>
            </a:r>
            <a:r>
              <a:rPr lang="en-GB" sz="2200" baseline="-25000" dirty="0" err="1">
                <a:solidFill>
                  <a:srgbClr val="008000"/>
                </a:solidFill>
              </a:rPr>
              <a:t>g</a:t>
            </a:r>
            <a:r>
              <a:rPr lang="en-GB" sz="2200" baseline="30000" dirty="0" err="1">
                <a:solidFill>
                  <a:srgbClr val="008000"/>
                </a:solidFill>
              </a:rPr>
              <a:t>IR</a:t>
            </a:r>
            <a:r>
              <a:rPr lang="en-GB" sz="2200" dirty="0">
                <a:solidFill>
                  <a:srgbClr val="008000"/>
                </a:solidFill>
              </a:rPr>
              <a:t> ≈ ½ </a:t>
            </a:r>
            <a:r>
              <a:rPr lang="en-GB" sz="2200" dirty="0" err="1">
                <a:solidFill>
                  <a:srgbClr val="008000"/>
                </a:solidFill>
              </a:rPr>
              <a:t>m</a:t>
            </a:r>
            <a:r>
              <a:rPr lang="en-GB" sz="2200" baseline="-25000" dirty="0" err="1">
                <a:solidFill>
                  <a:srgbClr val="008000"/>
                </a:solidFill>
              </a:rPr>
              <a:t>proton</a:t>
            </a:r>
            <a:endParaRPr lang="en-GB" sz="2200" baseline="-25000" dirty="0">
              <a:solidFill>
                <a:srgbClr val="008000"/>
              </a:solidFill>
            </a:endParaRPr>
          </a:p>
          <a:p>
            <a:pPr lvl="3"/>
            <a:r>
              <a:rPr lang="en-GB" sz="2200" dirty="0" err="1">
                <a:solidFill>
                  <a:srgbClr val="008000"/>
                </a:solidFill>
              </a:rPr>
              <a:t>M</a:t>
            </a:r>
            <a:r>
              <a:rPr lang="en-GB" sz="2200" baseline="-25000" dirty="0" err="1">
                <a:solidFill>
                  <a:srgbClr val="008000"/>
                </a:solidFill>
              </a:rPr>
              <a:t>q</a:t>
            </a:r>
            <a:r>
              <a:rPr lang="en-GB" sz="2200" baseline="30000" dirty="0" err="1">
                <a:solidFill>
                  <a:srgbClr val="008000"/>
                </a:solidFill>
              </a:rPr>
              <a:t>IR</a:t>
            </a:r>
            <a:r>
              <a:rPr lang="en-GB" sz="2200" dirty="0">
                <a:solidFill>
                  <a:srgbClr val="008000"/>
                </a:solidFill>
              </a:rPr>
              <a:t> ≈ ⅓ </a:t>
            </a:r>
            <a:r>
              <a:rPr lang="en-GB" sz="2200" dirty="0" err="1">
                <a:solidFill>
                  <a:srgbClr val="008000"/>
                </a:solidFill>
              </a:rPr>
              <a:t>m</a:t>
            </a:r>
            <a:r>
              <a:rPr lang="en-GB" sz="2200" baseline="-25000" dirty="0" err="1">
                <a:solidFill>
                  <a:srgbClr val="008000"/>
                </a:solidFill>
              </a:rPr>
              <a:t>proton</a:t>
            </a:r>
            <a:endParaRPr lang="en-GB" sz="2200" baseline="-25000" dirty="0">
              <a:solidFill>
                <a:srgbClr val="008000"/>
              </a:solidFill>
            </a:endParaRPr>
          </a:p>
          <a:p>
            <a:pPr lvl="2"/>
            <a:r>
              <a:rPr lang="en-GB" sz="2200" dirty="0">
                <a:solidFill>
                  <a:srgbClr val="008000"/>
                </a:solidFill>
              </a:rPr>
              <a:t>Mass</a:t>
            </a:r>
            <a:r>
              <a:rPr lang="en-GB" sz="2200" baseline="-25000" dirty="0">
                <a:solidFill>
                  <a:srgbClr val="008000"/>
                </a:solidFill>
              </a:rPr>
              <a:t>(</a:t>
            </a:r>
            <a:r>
              <a:rPr lang="en-GB" sz="2200" baseline="-25000" dirty="0" err="1">
                <a:solidFill>
                  <a:srgbClr val="008000"/>
                </a:solidFill>
              </a:rPr>
              <a:t>g+q</a:t>
            </a:r>
            <a:r>
              <a:rPr lang="en-GB" sz="2200" baseline="-25000" dirty="0">
                <a:solidFill>
                  <a:srgbClr val="008000"/>
                </a:solidFill>
              </a:rPr>
              <a:t>)</a:t>
            </a:r>
            <a:r>
              <a:rPr lang="en-GB" sz="2200" dirty="0">
                <a:solidFill>
                  <a:srgbClr val="008000"/>
                </a:solidFill>
              </a:rPr>
              <a:t> ≈ </a:t>
            </a:r>
            <a:r>
              <a:rPr lang="en-GB" sz="2200" dirty="0" err="1">
                <a:solidFill>
                  <a:srgbClr val="008000"/>
                </a:solidFill>
              </a:rPr>
              <a:t>m</a:t>
            </a:r>
            <a:r>
              <a:rPr lang="en-GB" sz="2200" baseline="-25000" dirty="0" err="1">
                <a:solidFill>
                  <a:srgbClr val="008000"/>
                </a:solidFill>
              </a:rPr>
              <a:t>proton</a:t>
            </a:r>
            <a:r>
              <a:rPr lang="en-GB" sz="2200" dirty="0">
                <a:solidFill>
                  <a:srgbClr val="008000"/>
                </a:solidFill>
              </a:rPr>
              <a:t> ≈ 1 GeV</a:t>
            </a:r>
            <a:r>
              <a:rPr lang="en-GB" sz="2200" dirty="0"/>
              <a:t> </a:t>
            </a:r>
            <a:endParaRPr lang="en-GB" sz="2200" baseline="-25000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DB706-8345-4999-B128-69AF46FCD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HPC &amp; OW 2018/07/26-30   (71p)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4741C-2D85-4C53-90B2-41AD4F3D5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Hadrons. What Lurks Within.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DF34BA-CC66-47A3-82AD-4DAEBD64F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F38226-42F1-47FC-86D1-084533244DDC}"/>
              </a:ext>
            </a:extLst>
          </p:cNvPr>
          <p:cNvSpPr txBox="1"/>
          <p:nvPr/>
        </p:nvSpPr>
        <p:spPr>
          <a:xfrm>
            <a:off x="0" y="10180"/>
            <a:ext cx="2369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>
                <a:solidFill>
                  <a:schemeClr val="accent1">
                    <a:lumMod val="50000"/>
                  </a:schemeClr>
                </a:solidFill>
              </a:rPr>
              <a:t>New Perspective on Hybrid Mesons</a:t>
            </a:r>
            <a:br>
              <a:rPr lang="en-GB" sz="1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Shu-Sheng Xu, </a:t>
            </a:r>
            <a:r>
              <a:rPr lang="en-GB" sz="1200" i="1" dirty="0">
                <a:solidFill>
                  <a:schemeClr val="accent1">
                    <a:lumMod val="50000"/>
                  </a:schemeClr>
                </a:solidFill>
              </a:rPr>
              <a:t>et al</a:t>
            </a:r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r>
              <a:rPr lang="en-GB" sz="1200" dirty="0">
                <a:hlinkClick r:id="rId2"/>
              </a:rPr>
              <a:t>arXiv:1805.06430 [</a:t>
            </a:r>
            <a:r>
              <a:rPr lang="en-GB" sz="1200" dirty="0" err="1">
                <a:hlinkClick r:id="rId2"/>
              </a:rPr>
              <a:t>nucl-th</a:t>
            </a:r>
            <a:r>
              <a:rPr lang="en-GB" sz="1200" dirty="0">
                <a:hlinkClick r:id="rId2"/>
              </a:rPr>
              <a:t>]</a:t>
            </a:r>
            <a:endParaRPr lang="en-GB" sz="12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F3E2E-6825-44F2-A7B6-9621A72DB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008313" cy="565150"/>
          </a:xfrm>
        </p:spPr>
        <p:txBody>
          <a:bodyPr/>
          <a:lstStyle/>
          <a:p>
            <a:r>
              <a:rPr lang="en-GB" dirty="0"/>
              <a:t>Hybrid Spectrum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02C147B-B9BF-4150-9B6B-1D4852F044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764" y="228600"/>
            <a:ext cx="5171846" cy="373062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D36995-3E88-4C3D-9CB7-49496F77DC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1447800"/>
            <a:ext cx="3465513" cy="4419600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sz="2000" dirty="0">
                <a:solidFill>
                  <a:schemeClr val="tx2">
                    <a:lumMod val="75000"/>
                  </a:schemeClr>
                </a:solidFill>
              </a:rPr>
              <a:t>First time </a:t>
            </a:r>
          </a:p>
          <a:p>
            <a:pPr lvl="1"/>
            <a:r>
              <a:rPr lang="en-AU" sz="1700" dirty="0">
                <a:solidFill>
                  <a:schemeClr val="tx2">
                    <a:lumMod val="75000"/>
                  </a:schemeClr>
                </a:solidFill>
              </a:rPr>
              <a:t>Agreement between continuum analysis and </a:t>
            </a:r>
            <a:r>
              <a:rPr lang="en-AU" sz="1700" dirty="0" err="1">
                <a:solidFill>
                  <a:schemeClr val="tx2">
                    <a:lumMod val="75000"/>
                  </a:schemeClr>
                </a:solidFill>
              </a:rPr>
              <a:t>lQCD</a:t>
            </a:r>
            <a:r>
              <a:rPr lang="en-AU" sz="1700" dirty="0">
                <a:solidFill>
                  <a:schemeClr val="tx2">
                    <a:lumMod val="75000"/>
                  </a:schemeClr>
                </a:solidFill>
              </a:rPr>
              <a:t> spectrum </a:t>
            </a:r>
          </a:p>
          <a:p>
            <a:pPr lvl="1"/>
            <a:r>
              <a:rPr lang="en-AU" sz="1700" dirty="0">
                <a:solidFill>
                  <a:schemeClr val="tx2">
                    <a:lumMod val="75000"/>
                  </a:schemeClr>
                </a:solidFill>
              </a:rPr>
              <a:t>(Dudek et al.: </a:t>
            </a:r>
          </a:p>
          <a:p>
            <a:pPr lvl="1"/>
            <a:r>
              <a:rPr lang="en-AU" sz="1700" dirty="0">
                <a:solidFill>
                  <a:schemeClr val="tx2">
                    <a:lumMod val="75000"/>
                  </a:schemeClr>
                </a:solidFill>
                <a:hlinkClick r:id="rId3"/>
              </a:rPr>
              <a:t>arXiv:1004.4930</a:t>
            </a:r>
            <a:r>
              <a:rPr lang="en-AU" sz="1700" dirty="0">
                <a:solidFill>
                  <a:schemeClr val="tx2">
                    <a:lumMod val="75000"/>
                  </a:schemeClr>
                </a:solidFill>
              </a:rPr>
              <a:t> [hep-</a:t>
            </a:r>
            <a:r>
              <a:rPr lang="en-AU" sz="1700" dirty="0" err="1">
                <a:solidFill>
                  <a:schemeClr val="tx2">
                    <a:lumMod val="75000"/>
                  </a:schemeClr>
                </a:solidFill>
              </a:rPr>
              <a:t>ph</a:t>
            </a:r>
            <a:r>
              <a:rPr lang="en-AU" sz="1700" dirty="0">
                <a:solidFill>
                  <a:schemeClr val="tx2">
                    <a:lumMod val="75000"/>
                  </a:schemeClr>
                </a:solidFill>
              </a:rPr>
              <a:t>])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sz="2000" dirty="0">
                <a:solidFill>
                  <a:schemeClr val="tx2">
                    <a:lumMod val="75000"/>
                  </a:schemeClr>
                </a:solidFill>
              </a:rPr>
              <a:t>Magnitude of continuum results set by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AU" sz="1700" dirty="0">
                <a:solidFill>
                  <a:schemeClr val="tx2">
                    <a:lumMod val="75000"/>
                  </a:schemeClr>
                </a:solidFill>
              </a:rPr>
              <a:t>infrared values of the running gluon and quark masses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AU" sz="1700" dirty="0">
                <a:solidFill>
                  <a:schemeClr val="tx2">
                    <a:lumMod val="75000"/>
                  </a:schemeClr>
                </a:solidFill>
              </a:rPr>
              <a:t>determined by </a:t>
            </a:r>
            <a:r>
              <a:rPr lang="el-GR" sz="1700" dirty="0">
                <a:solidFill>
                  <a:schemeClr val="tx2">
                    <a:lumMod val="75000"/>
                  </a:schemeClr>
                </a:solidFill>
              </a:rPr>
              <a:t>π- </a:t>
            </a:r>
            <a:r>
              <a:rPr lang="en-AU" sz="1700" dirty="0">
                <a:solidFill>
                  <a:schemeClr val="tx2">
                    <a:lumMod val="75000"/>
                  </a:schemeClr>
                </a:solidFill>
              </a:rPr>
              <a:t>and </a:t>
            </a:r>
            <a:r>
              <a:rPr lang="el-GR" sz="1700" dirty="0">
                <a:solidFill>
                  <a:schemeClr val="tx2">
                    <a:lumMod val="75000"/>
                  </a:schemeClr>
                </a:solidFill>
              </a:rPr>
              <a:t>ρ-</a:t>
            </a:r>
            <a:r>
              <a:rPr lang="en-AU" sz="1700" dirty="0">
                <a:solidFill>
                  <a:schemeClr val="tx2">
                    <a:lumMod val="75000"/>
                  </a:schemeClr>
                </a:solidFill>
              </a:rPr>
              <a:t>meson properties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AU" sz="1700" dirty="0">
                <a:solidFill>
                  <a:schemeClr val="tx2">
                    <a:lumMod val="75000"/>
                  </a:schemeClr>
                </a:solidFill>
              </a:rPr>
              <a:t>unrelated to hybrid channels.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sz="2000" dirty="0">
                <a:solidFill>
                  <a:schemeClr val="tx2">
                    <a:lumMod val="75000"/>
                  </a:schemeClr>
                </a:solidFill>
              </a:rPr>
              <a:t>Constituent-gluon </a:t>
            </a:r>
          </a:p>
          <a:p>
            <a:r>
              <a:rPr lang="en-AU" sz="2000" dirty="0">
                <a:solidFill>
                  <a:schemeClr val="tx2">
                    <a:lumMod val="75000"/>
                  </a:schemeClr>
                </a:solidFill>
              </a:rPr>
              <a:t>     = QCD’s dressed gluon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AU" sz="1700" dirty="0">
              <a:solidFill>
                <a:schemeClr val="tx2">
                  <a:lumMod val="75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AU" sz="18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19EA24-93A3-4793-9B33-3C4502E58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HPC &amp; OW 2018/07/26-30   (71p)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9297C8-B9B9-4599-9ACF-8B6D81080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Hadrons. What Lurks Within.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714223-483C-44B7-979E-A95B29CAE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902E4E-3076-49D3-961B-27FEB0B8633A}"/>
              </a:ext>
            </a:extLst>
          </p:cNvPr>
          <p:cNvSpPr txBox="1"/>
          <p:nvPr/>
        </p:nvSpPr>
        <p:spPr>
          <a:xfrm>
            <a:off x="4417631" y="576044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C00000"/>
                </a:solidFill>
              </a:rPr>
              <a:t>lQCD</a:t>
            </a:r>
            <a:r>
              <a:rPr lang="en-GB" dirty="0">
                <a:solidFill>
                  <a:srgbClr val="C00000"/>
                </a:solidFill>
              </a:rPr>
              <a:t> 3</a:t>
            </a:r>
          </a:p>
          <a:p>
            <a:r>
              <a:rPr lang="en-GB" dirty="0" err="1">
                <a:solidFill>
                  <a:srgbClr val="0000FF"/>
                </a:solidFill>
              </a:rPr>
              <a:t>lQCD</a:t>
            </a:r>
            <a:r>
              <a:rPr lang="en-GB" dirty="0">
                <a:solidFill>
                  <a:srgbClr val="0000FF"/>
                </a:solidFill>
              </a:rPr>
              <a:t> 4</a:t>
            </a:r>
          </a:p>
          <a:p>
            <a:r>
              <a:rPr lang="en-GB" dirty="0">
                <a:solidFill>
                  <a:srgbClr val="008000"/>
                </a:solidFill>
              </a:rPr>
              <a:t>ACM-I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E7CBE2-6E7F-4303-81A9-51E4FCEC3626}"/>
              </a:ext>
            </a:extLst>
          </p:cNvPr>
          <p:cNvSpPr txBox="1"/>
          <p:nvPr/>
        </p:nvSpPr>
        <p:spPr>
          <a:xfrm>
            <a:off x="-26565" y="598685"/>
            <a:ext cx="2369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>
                <a:solidFill>
                  <a:schemeClr val="accent1">
                    <a:lumMod val="50000"/>
                  </a:schemeClr>
                </a:solidFill>
              </a:rPr>
              <a:t>New Perspective on Hybrid Mesons</a:t>
            </a:r>
            <a:br>
              <a:rPr lang="en-GB" sz="1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Shu-Sheng Xu, </a:t>
            </a:r>
            <a:r>
              <a:rPr lang="en-GB" sz="1200" i="1" dirty="0">
                <a:solidFill>
                  <a:schemeClr val="accent1">
                    <a:lumMod val="50000"/>
                  </a:schemeClr>
                </a:solidFill>
              </a:rPr>
              <a:t>et al</a:t>
            </a:r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r>
              <a:rPr lang="en-GB" sz="1200" dirty="0">
                <a:hlinkClick r:id="rId4"/>
              </a:rPr>
              <a:t>arXiv:1805.06430 [</a:t>
            </a:r>
            <a:r>
              <a:rPr lang="en-GB" sz="1200" dirty="0" err="1">
                <a:hlinkClick r:id="rId4"/>
              </a:rPr>
              <a:t>nucl-th</a:t>
            </a:r>
            <a:r>
              <a:rPr lang="en-GB" sz="1200" dirty="0">
                <a:hlinkClick r:id="rId4"/>
              </a:rPr>
              <a:t>]</a:t>
            </a:r>
            <a:endParaRPr lang="en-GB" sz="12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8AE49A9-D8E4-4F77-8E60-BAC54C5191EC}"/>
              </a:ext>
            </a:extLst>
          </p:cNvPr>
          <p:cNvSpPr txBox="1">
            <a:spLocks/>
          </p:cNvSpPr>
          <p:nvPr/>
        </p:nvSpPr>
        <p:spPr bwMode="auto">
          <a:xfrm>
            <a:off x="3201987" y="4056062"/>
            <a:ext cx="5942013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None/>
              <a:defRPr sz="12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9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9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kern="0" dirty="0" err="1">
                <a:solidFill>
                  <a:schemeClr val="tx2">
                    <a:lumMod val="75000"/>
                  </a:schemeClr>
                </a:solidFill>
              </a:rPr>
              <a:t>Faddeev</a:t>
            </a:r>
            <a:r>
              <a:rPr lang="en-AU" kern="0" dirty="0">
                <a:solidFill>
                  <a:schemeClr val="tx2">
                    <a:lumMod val="75000"/>
                  </a:schemeClr>
                </a:solidFill>
              </a:rPr>
              <a:t> equation approach to the valence </a:t>
            </a:r>
            <a:r>
              <a:rPr lang="en-AU" kern="0" dirty="0" err="1">
                <a:solidFill>
                  <a:schemeClr val="tx2">
                    <a:lumMod val="75000"/>
                  </a:schemeClr>
                </a:solidFill>
              </a:rPr>
              <a:t>gluon+quark+atiquark</a:t>
            </a:r>
            <a:r>
              <a:rPr lang="en-AU" kern="0" dirty="0">
                <a:solidFill>
                  <a:schemeClr val="tx2">
                    <a:lumMod val="75000"/>
                  </a:schemeClr>
                </a:solidFill>
              </a:rPr>
              <a:t> bound-state problem in relativistic quantum field theory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AU" sz="1600" kern="0" dirty="0">
                <a:solidFill>
                  <a:schemeClr val="tx2">
                    <a:lumMod val="75000"/>
                  </a:schemeClr>
                </a:solidFill>
              </a:rPr>
              <a:t>Strong correlations exist the [</a:t>
            </a:r>
            <a:r>
              <a:rPr lang="en-AU" sz="1600" kern="0" dirty="0" err="1">
                <a:solidFill>
                  <a:schemeClr val="tx2">
                    <a:lumMod val="75000"/>
                  </a:schemeClr>
                </a:solidFill>
              </a:rPr>
              <a:t>qg</a:t>
            </a:r>
            <a:r>
              <a:rPr lang="en-AU" sz="1600" kern="0" dirty="0">
                <a:solidFill>
                  <a:schemeClr val="tx2">
                    <a:lumMod val="75000"/>
                  </a:schemeClr>
                </a:solidFill>
              </a:rPr>
              <a:t>=</a:t>
            </a:r>
            <a:r>
              <a:rPr lang="en-AU" sz="1600" kern="0" dirty="0" err="1">
                <a:solidFill>
                  <a:schemeClr val="tx2">
                    <a:lumMod val="75000"/>
                  </a:schemeClr>
                </a:solidFill>
              </a:rPr>
              <a:t>gq</a:t>
            </a:r>
            <a:r>
              <a:rPr lang="en-AU" sz="1600" kern="0" dirty="0">
                <a:solidFill>
                  <a:schemeClr val="tx2">
                    <a:lumMod val="75000"/>
                  </a:schemeClr>
                </a:solidFill>
              </a:rPr>
              <a:t>] &amp; [</a:t>
            </a:r>
            <a:r>
              <a:rPr lang="en-AU" sz="1600" kern="0" dirty="0" err="1">
                <a:solidFill>
                  <a:schemeClr val="tx2">
                    <a:lumMod val="75000"/>
                  </a:schemeClr>
                </a:solidFill>
              </a:rPr>
              <a:t>q̅g</a:t>
            </a:r>
            <a:r>
              <a:rPr lang="en-AU" sz="1600" kern="0" dirty="0">
                <a:solidFill>
                  <a:schemeClr val="tx2">
                    <a:lumMod val="75000"/>
                  </a:schemeClr>
                </a:solidFill>
              </a:rPr>
              <a:t> = </a:t>
            </a:r>
            <a:r>
              <a:rPr lang="en-AU" sz="1600" kern="0" dirty="0" err="1">
                <a:solidFill>
                  <a:schemeClr val="tx2">
                    <a:lumMod val="75000"/>
                  </a:schemeClr>
                </a:solidFill>
              </a:rPr>
              <a:t>gq</a:t>
            </a:r>
            <a:r>
              <a:rPr lang="en-AU" sz="1600" kern="0" dirty="0">
                <a:solidFill>
                  <a:schemeClr val="tx2">
                    <a:lumMod val="75000"/>
                  </a:schemeClr>
                </a:solidFill>
              </a:rPr>
              <a:t>̅] channels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AU" sz="1600" kern="0" dirty="0">
                <a:solidFill>
                  <a:schemeClr val="tx2">
                    <a:lumMod val="75000"/>
                  </a:schemeClr>
                </a:solidFill>
              </a:rPr>
              <a:t>Hybrid mesons appear as highly-correlated </a:t>
            </a:r>
            <a:r>
              <a:rPr lang="en-AU" sz="1600" kern="0" dirty="0" err="1">
                <a:solidFill>
                  <a:schemeClr val="tx2">
                    <a:lumMod val="75000"/>
                  </a:schemeClr>
                </a:solidFill>
              </a:rPr>
              <a:t>qgq</a:t>
            </a:r>
            <a:r>
              <a:rPr lang="en-AU" sz="1600" kern="0" dirty="0">
                <a:solidFill>
                  <a:schemeClr val="tx2">
                    <a:lumMod val="75000"/>
                  </a:schemeClr>
                </a:solidFill>
              </a:rPr>
              <a:t>̅ ↔ </a:t>
            </a:r>
            <a:r>
              <a:rPr lang="en-AU" sz="1600" kern="0" dirty="0" err="1">
                <a:solidFill>
                  <a:schemeClr val="tx2">
                    <a:lumMod val="75000"/>
                  </a:schemeClr>
                </a:solidFill>
              </a:rPr>
              <a:t>qq̅g</a:t>
            </a:r>
            <a:r>
              <a:rPr lang="en-AU" sz="1600" kern="0" dirty="0">
                <a:solidFill>
                  <a:schemeClr val="tx2">
                    <a:lumMod val="75000"/>
                  </a:schemeClr>
                </a:solidFill>
              </a:rPr>
              <a:t> systems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AU" sz="1600" kern="0" dirty="0">
                <a:solidFill>
                  <a:schemeClr val="tx2">
                    <a:lumMod val="75000"/>
                  </a:schemeClr>
                </a:solidFill>
              </a:rPr>
              <a:t>Given role that diquark correlations play in determining baryon properties, existence and importance of kindred correlations within hybrids appears credible</a:t>
            </a:r>
            <a:endParaRPr lang="en-GB" sz="1100" kern="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C9E5A7-F880-4076-837F-89F5F0BF4ED6}"/>
              </a:ext>
            </a:extLst>
          </p:cNvPr>
          <p:cNvSpPr txBox="1"/>
          <p:nvPr/>
        </p:nvSpPr>
        <p:spPr>
          <a:xfrm>
            <a:off x="5564028" y="2561192"/>
            <a:ext cx="343074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i="1" dirty="0">
                <a:solidFill>
                  <a:srgbClr val="FF0000"/>
                </a:solidFill>
              </a:rPr>
              <a:t>Hybrid states in the framework of DSEs</a:t>
            </a:r>
          </a:p>
          <a:p>
            <a:r>
              <a:rPr lang="en-AU" sz="1400" i="1" dirty="0">
                <a:solidFill>
                  <a:srgbClr val="FF0000"/>
                </a:solidFill>
              </a:rPr>
              <a:t>Friday 11:30 - 12:00</a:t>
            </a:r>
          </a:p>
          <a:p>
            <a:r>
              <a:rPr lang="en-AU" sz="1400" i="1" dirty="0">
                <a:solidFill>
                  <a:srgbClr val="FF0000"/>
                </a:solidFill>
              </a:rPr>
              <a:t>Presenter: </a:t>
            </a:r>
            <a:r>
              <a:rPr lang="en-AU" sz="1400" i="1" dirty="0" err="1">
                <a:solidFill>
                  <a:srgbClr val="FF0000"/>
                </a:solidFill>
              </a:rPr>
              <a:t>Shusheng</a:t>
            </a:r>
            <a:r>
              <a:rPr lang="en-AU" sz="1400" i="1" dirty="0">
                <a:solidFill>
                  <a:srgbClr val="FF0000"/>
                </a:solidFill>
              </a:rPr>
              <a:t> XU (Nanjing University)</a:t>
            </a:r>
            <a:endParaRPr lang="en-GB" sz="1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90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62525"/>
            <a:ext cx="9144000" cy="1362075"/>
          </a:xfrm>
        </p:spPr>
        <p:txBody>
          <a:bodyPr/>
          <a:lstStyle/>
          <a:p>
            <a:pPr algn="ctr"/>
            <a:r>
              <a:rPr lang="en-US" sz="8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Summary</a:t>
            </a:r>
            <a:endParaRPr lang="en-US" sz="8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Hadrons. What Lurks Within.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553200"/>
            <a:ext cx="2386807" cy="381000"/>
          </a:xfrm>
        </p:spPr>
        <p:txBody>
          <a:bodyPr/>
          <a:lstStyle/>
          <a:p>
            <a:r>
              <a:rPr lang="en-US"/>
              <a:t>HPC &amp; OW 2018/07/26-30   (71p)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0" y="165102"/>
            <a:ext cx="3200400" cy="4853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 bwMode="auto">
          <a:xfrm>
            <a:off x="3200400" y="2351088"/>
            <a:ext cx="2286000" cy="240984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0" y="2264559"/>
            <a:ext cx="314361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Quantum</a:t>
            </a:r>
          </a:p>
          <a:p>
            <a:r>
              <a:rPr lang="en-GB" sz="3200" b="1" dirty="0">
                <a:solidFill>
                  <a:schemeClr val="bg1"/>
                </a:solidFill>
              </a:rPr>
              <a:t>Chromodynamics</a:t>
            </a:r>
          </a:p>
        </p:txBody>
      </p:sp>
    </p:spTree>
    <p:extLst>
      <p:ext uri="{BB962C8B-B14F-4D97-AF65-F5344CB8AC3E}">
        <p14:creationId xmlns:p14="http://schemas.microsoft.com/office/powerpoint/2010/main" val="3498505399"/>
      </p:ext>
    </p:extLst>
  </p:cSld>
  <p:clrMapOvr>
    <a:masterClrMapping/>
  </p:clrMapOvr>
  <p:transition>
    <p:wedg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0" i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Summary …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r>
              <a:rPr lang="en-GB" dirty="0"/>
              <a:t>Mass is dynamically generated in QCD: Scale ∼ Λ</a:t>
            </a:r>
            <a:r>
              <a:rPr lang="en-GB" baseline="-25000" dirty="0"/>
              <a:t>QCD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Empirically Λ</a:t>
            </a:r>
            <a:r>
              <a:rPr lang="en-GB" baseline="-25000" dirty="0"/>
              <a:t>QCD</a:t>
            </a:r>
            <a:r>
              <a:rPr lang="en-GB" dirty="0"/>
              <a:t> ≈ 0.2 GeV</a:t>
            </a:r>
          </a:p>
          <a:p>
            <a:pPr lvl="1"/>
            <a:r>
              <a:rPr lang="en-GB" dirty="0"/>
              <a:t>Standard Model can’t predict this value.</a:t>
            </a:r>
          </a:p>
          <a:p>
            <a:r>
              <a:rPr lang="en-GB" dirty="0"/>
              <a:t>Gluon self-interactions make Λ</a:t>
            </a:r>
            <a:r>
              <a:rPr lang="en-GB" baseline="-25000" dirty="0"/>
              <a:t>QCD</a:t>
            </a:r>
            <a:r>
              <a:rPr lang="en-GB" dirty="0"/>
              <a:t> ≈ 0.2 GeV possible, but don’t guarantee it.  </a:t>
            </a:r>
          </a:p>
          <a:p>
            <a:r>
              <a:rPr lang="en-GB" dirty="0"/>
              <a:t>Consequences: </a:t>
            </a:r>
          </a:p>
          <a:p>
            <a:pPr lvl="1"/>
            <a:r>
              <a:rPr lang="en-GB" dirty="0"/>
              <a:t>gluons and quarks, massless in perturbation theory, possess mass functions which are large at infrared momenta ∼ 2 Λ</a:t>
            </a:r>
            <a:r>
              <a:rPr lang="en-GB" baseline="-25000" dirty="0"/>
              <a:t>QCD</a:t>
            </a:r>
            <a:r>
              <a:rPr lang="en-GB" dirty="0"/>
              <a:t> </a:t>
            </a:r>
          </a:p>
          <a:p>
            <a:pPr marL="457200" lvl="1" indent="0">
              <a:buNone/>
            </a:pPr>
            <a:r>
              <a:rPr lang="en-GB" dirty="0"/>
              <a:t>⇒ all bound-states have GeV-scale masses </a:t>
            </a:r>
          </a:p>
          <a:p>
            <a:pPr marL="457200" lvl="1" indent="0">
              <a:buNone/>
            </a:pPr>
            <a:r>
              <a:rPr lang="en-GB" dirty="0"/>
              <a:t>⇒ except </a:t>
            </a:r>
            <a:r>
              <a:rPr lang="en-GB" dirty="0" err="1"/>
              <a:t>Nambu</a:t>
            </a:r>
            <a:r>
              <a:rPr lang="en-GB" dirty="0"/>
              <a:t>-Goldstone modes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/>
              <a:t>Owing to DCSB, whilst the constituents are massive, these modes are (nearly) massless</a:t>
            </a:r>
          </a:p>
          <a:p>
            <a:r>
              <a:rPr lang="en-GB" dirty="0"/>
              <a:t>Unique Gell-Mann–Low effective coupling in QCD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/>
              <a:t>Infrared finite … α ≈ π … Landau pole of perturbation theory is screened/eliminated by dynamical gluon mass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HPC &amp; OW 2018/07/26-30   (71p)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Hadrons. What Lurks Within.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84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0" i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Summary … 2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4237"/>
            <a:ext cx="8229600" cy="4525963"/>
          </a:xfrm>
        </p:spPr>
        <p:txBody>
          <a:bodyPr/>
          <a:lstStyle/>
          <a:p>
            <a:r>
              <a:rPr lang="en-GB" dirty="0"/>
              <a:t>PDAs of ground-state S-wave mesons and baryons are broad, concave functions </a:t>
            </a:r>
          </a:p>
          <a:p>
            <a:pPr lvl="1"/>
            <a:r>
              <a:rPr lang="en-GB" dirty="0"/>
              <a:t>End of a 30-year war</a:t>
            </a:r>
          </a:p>
          <a:p>
            <a:pPr lvl="1"/>
            <a:r>
              <a:rPr lang="en-GB" dirty="0"/>
              <a:t>Numerous empirical consequences ⇒ empirically verifiable </a:t>
            </a:r>
          </a:p>
          <a:p>
            <a:r>
              <a:rPr lang="en-GB" dirty="0"/>
              <a:t>Example: s-quark defines a boundary: </a:t>
            </a:r>
          </a:p>
          <a:p>
            <a:pPr lvl="1"/>
            <a:r>
              <a:rPr lang="en-GB" dirty="0"/>
              <a:t>emergent mass generation dominates for m&lt;</a:t>
            </a:r>
            <a:r>
              <a:rPr lang="en-GB" dirty="0" err="1"/>
              <a:t>m</a:t>
            </a:r>
            <a:r>
              <a:rPr lang="en-GB" baseline="-25000" dirty="0" err="1"/>
              <a:t>s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but explicit (Higgs) mass is most important for m&gt;</a:t>
            </a:r>
            <a:r>
              <a:rPr lang="en-GB" dirty="0" err="1"/>
              <a:t>m</a:t>
            </a:r>
            <a:r>
              <a:rPr lang="en-GB" baseline="-25000" dirty="0" err="1"/>
              <a:t>s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s-quark/u-quark comparisons are a sensitive probe of emergent mass and its distribution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HPC &amp; OW 2018/07/26-30   (71p)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Hadrons. What Lurks Within.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0" i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Summary … 3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/>
          <a:lstStyle/>
          <a:p>
            <a:r>
              <a:rPr lang="en-GB" dirty="0"/>
              <a:t>Continuum- and lattice-QCD reveal the presence of strong </a:t>
            </a:r>
            <a:r>
              <a:rPr lang="en-GB" dirty="0" err="1"/>
              <a:t>nonpointlike</a:t>
            </a:r>
            <a:r>
              <a:rPr lang="en-GB" dirty="0"/>
              <a:t> scalar and axial-vector </a:t>
            </a:r>
            <a:r>
              <a:rPr lang="en-GB" dirty="0" err="1"/>
              <a:t>diquark</a:t>
            </a:r>
            <a:r>
              <a:rPr lang="en-GB" dirty="0"/>
              <a:t> correlations in the nucleon.  </a:t>
            </a:r>
          </a:p>
          <a:p>
            <a:pPr lvl="1"/>
            <a:r>
              <a:rPr lang="en-GB" dirty="0"/>
              <a:t>Scalar-</a:t>
            </a:r>
            <a:r>
              <a:rPr lang="en-GB" dirty="0" err="1"/>
              <a:t>diquark</a:t>
            </a:r>
            <a:r>
              <a:rPr lang="en-GB" dirty="0"/>
              <a:t>-only picture of nucleon structure is ruled-out. </a:t>
            </a:r>
          </a:p>
          <a:p>
            <a:pPr lvl="1"/>
            <a:r>
              <a:rPr lang="en-GB" dirty="0"/>
              <a:t>Axial-vector correlation is essential</a:t>
            </a:r>
          </a:p>
          <a:p>
            <a:r>
              <a:rPr lang="en-GB" dirty="0"/>
              <a:t>Empirically verifiable consequences</a:t>
            </a:r>
          </a:p>
          <a:p>
            <a:r>
              <a:rPr lang="en-GB" dirty="0"/>
              <a:t>Example proton’s tensor charges</a:t>
            </a:r>
          </a:p>
          <a:p>
            <a:pPr lvl="1"/>
            <a:r>
              <a:rPr lang="en-GB" dirty="0" err="1"/>
              <a:t>δTd</a:t>
            </a:r>
            <a:r>
              <a:rPr lang="en-GB" dirty="0"/>
              <a:t> ≠ 0 ⇒ rules-out scalar-</a:t>
            </a:r>
            <a:r>
              <a:rPr lang="en-GB" dirty="0" err="1"/>
              <a:t>diquark</a:t>
            </a:r>
            <a:r>
              <a:rPr lang="en-GB" dirty="0"/>
              <a:t>-only nucleon</a:t>
            </a:r>
          </a:p>
          <a:p>
            <a:pPr lvl="1"/>
            <a:r>
              <a:rPr lang="en-GB" dirty="0" err="1"/>
              <a:t>δTu</a:t>
            </a:r>
            <a:r>
              <a:rPr lang="en-GB" dirty="0"/>
              <a:t> ≈ 4 | </a:t>
            </a:r>
            <a:r>
              <a:rPr lang="en-GB" dirty="0" err="1"/>
              <a:t>δTd</a:t>
            </a:r>
            <a:r>
              <a:rPr lang="en-GB" dirty="0"/>
              <a:t>| can be understood as result of highly-correlated proton wave function </a:t>
            </a:r>
          </a:p>
          <a:p>
            <a:pPr lvl="1"/>
            <a:r>
              <a:rPr lang="en-GB" dirty="0"/>
              <a:t>Tension between theory and extant phenomenology</a:t>
            </a:r>
          </a:p>
          <a:p>
            <a:r>
              <a:rPr lang="en-GB" dirty="0"/>
              <a:t>Hybrid Mesons</a:t>
            </a:r>
          </a:p>
          <a:p>
            <a:pPr lvl="1"/>
            <a:r>
              <a:rPr lang="en-GB" dirty="0"/>
              <a:t>Just like </a:t>
            </a:r>
            <a:r>
              <a:rPr lang="en-GB" dirty="0" err="1"/>
              <a:t>diquark</a:t>
            </a:r>
            <a:r>
              <a:rPr lang="en-GB" dirty="0"/>
              <a:t> correlations exist in baryons, coloured </a:t>
            </a:r>
            <a:r>
              <a:rPr lang="en-GB" dirty="0" err="1"/>
              <a:t>q</a:t>
            </a:r>
            <a:r>
              <a:rPr lang="en-GB" baseline="-25000" dirty="0" err="1"/>
              <a:t>g</a:t>
            </a:r>
            <a:r>
              <a:rPr lang="en-GB" dirty="0"/>
              <a:t>=</a:t>
            </a:r>
            <a:r>
              <a:rPr lang="en-GB" dirty="0" err="1"/>
              <a:t>gq</a:t>
            </a:r>
            <a:r>
              <a:rPr lang="en-GB" dirty="0"/>
              <a:t> and </a:t>
            </a:r>
            <a:r>
              <a:rPr lang="en-GB" dirty="0" err="1"/>
              <a:t>q̅</a:t>
            </a:r>
            <a:r>
              <a:rPr lang="en-GB" baseline="-25000" dirty="0" err="1"/>
              <a:t>g</a:t>
            </a:r>
            <a:r>
              <a:rPr lang="en-GB" dirty="0"/>
              <a:t> =</a:t>
            </a:r>
            <a:r>
              <a:rPr lang="en-GB" dirty="0" err="1"/>
              <a:t>gq</a:t>
            </a:r>
            <a:r>
              <a:rPr lang="en-GB" dirty="0"/>
              <a:t>̅ correlations can also exist in systems with valence glue.</a:t>
            </a:r>
          </a:p>
          <a:p>
            <a:pPr lvl="1"/>
            <a:r>
              <a:rPr lang="en-GB" dirty="0"/>
              <a:t>Hybrid mesons may be highly-correlated </a:t>
            </a:r>
            <a:r>
              <a:rPr lang="en-GB" dirty="0" err="1"/>
              <a:t>q</a:t>
            </a:r>
            <a:r>
              <a:rPr lang="en-GB" baseline="-25000" dirty="0" err="1"/>
              <a:t>g</a:t>
            </a:r>
            <a:r>
              <a:rPr lang="en-GB" dirty="0" err="1"/>
              <a:t>q</a:t>
            </a:r>
            <a:r>
              <a:rPr lang="en-GB" dirty="0"/>
              <a:t>̅ ↔ </a:t>
            </a:r>
            <a:r>
              <a:rPr lang="en-GB" dirty="0" err="1"/>
              <a:t>qq̅</a:t>
            </a:r>
            <a:r>
              <a:rPr lang="en-GB" baseline="-25000" dirty="0" err="1"/>
              <a:t>g</a:t>
            </a:r>
            <a:r>
              <a:rPr lang="en-GB" baseline="-25000" dirty="0"/>
              <a:t> </a:t>
            </a:r>
            <a:r>
              <a:rPr lang="en-GB" dirty="0"/>
              <a:t>bound-states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HPC &amp; OW 2018/07/26-30   (71p)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Hadrons. What Lurks Within.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10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5840" cy="68548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7765" y="4406900"/>
            <a:ext cx="4946947" cy="136207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20853" y="2157413"/>
            <a:ext cx="4946947" cy="1500187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en-GB" sz="138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Mistral" panose="03090702030407020403" pitchFamily="66" charset="0"/>
              </a:rPr>
              <a:t>Epilogue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7064" y="6629400"/>
            <a:ext cx="4114800" cy="381000"/>
          </a:xfrm>
        </p:spPr>
        <p:txBody>
          <a:bodyPr/>
          <a:lstStyle/>
          <a:p>
            <a:r>
              <a:rPr lang="en-US"/>
              <a:t>HPC &amp; OW 2018/07/26-30   (71p)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30787" y="6464490"/>
            <a:ext cx="5942013" cy="228600"/>
          </a:xfrm>
        </p:spPr>
        <p:txBody>
          <a:bodyPr/>
          <a:lstStyle/>
          <a:p>
            <a:r>
              <a:rPr lang="en-AU"/>
              <a:t>Craig Roberts. Hadrons. What Lurks Within.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37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r"/>
            <a:r>
              <a:rPr lang="en-GB" sz="4000" b="0" i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Trace Anomaly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98817"/>
            <a:ext cx="8537575" cy="4456808"/>
          </a:xfrm>
        </p:spPr>
        <p:txBody>
          <a:bodyPr/>
          <a:lstStyle/>
          <a:p>
            <a:r>
              <a:rPr lang="en-AU" dirty="0"/>
              <a:t>Classically, in a </a:t>
            </a:r>
            <a:r>
              <a:rPr lang="en-AU" dirty="0">
                <a:solidFill>
                  <a:srgbClr val="C00000"/>
                </a:solidFill>
              </a:rPr>
              <a:t>scale invariant theory</a:t>
            </a:r>
            <a:r>
              <a:rPr lang="en-AU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dirty="0"/>
              <a:t>	the </a:t>
            </a:r>
            <a:r>
              <a:rPr lang="en-AU" i="1" dirty="0">
                <a:solidFill>
                  <a:srgbClr val="BF0703"/>
                </a:solidFill>
              </a:rPr>
              <a:t>energy-momentum tensor must be traceless: </a:t>
            </a:r>
            <a:r>
              <a:rPr lang="en-GB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2800" i="1" baseline="-25000" dirty="0" err="1">
                <a:solidFill>
                  <a:srgbClr val="C00000"/>
                </a:solidFill>
              </a:rPr>
              <a:t>μμ</a:t>
            </a:r>
            <a:r>
              <a:rPr lang="en-GB" sz="2800" dirty="0">
                <a:solidFill>
                  <a:srgbClr val="C00000"/>
                </a:solidFill>
              </a:rPr>
              <a:t> ≡ 0</a:t>
            </a:r>
            <a:r>
              <a:rPr lang="en-AU" dirty="0"/>
              <a:t> </a:t>
            </a:r>
            <a:endParaRPr lang="en-AU" i="1" dirty="0"/>
          </a:p>
          <a:p>
            <a:r>
              <a:rPr lang="en-GB" dirty="0"/>
              <a:t>Regularisation and renormalisation of (ultraviolet) divergences in </a:t>
            </a:r>
            <a:r>
              <a:rPr lang="en-GB" u="sng" dirty="0"/>
              <a:t>Quantum</a:t>
            </a:r>
            <a:r>
              <a:rPr lang="en-GB" dirty="0"/>
              <a:t> Chromodynamics introduces a mass-scale 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GB" sz="2200" dirty="0"/>
              <a:t>… </a:t>
            </a:r>
            <a:r>
              <a:rPr lang="en-GB" sz="2200" i="1" dirty="0"/>
              <a:t>dimensional transmutation</a:t>
            </a:r>
            <a:r>
              <a:rPr lang="en-GB" sz="2200" dirty="0"/>
              <a:t>: mass-dimensionless quantities become dependent on a mass-scale, ζ</a:t>
            </a:r>
          </a:p>
          <a:p>
            <a:r>
              <a:rPr lang="en-GB" i="1" dirty="0"/>
              <a:t>α</a:t>
            </a:r>
            <a:r>
              <a:rPr lang="en-GB" dirty="0"/>
              <a:t> → </a:t>
            </a:r>
            <a:r>
              <a:rPr lang="en-GB" i="1" dirty="0"/>
              <a:t>α(ζ)</a:t>
            </a:r>
            <a:r>
              <a:rPr lang="en-GB" dirty="0"/>
              <a:t> in QCD’s (massless) </a:t>
            </a:r>
            <a:r>
              <a:rPr lang="en-GB" dirty="0" err="1"/>
              <a:t>Lagrangian</a:t>
            </a:r>
            <a:r>
              <a:rPr lang="en-GB" dirty="0"/>
              <a:t> density, </a:t>
            </a:r>
            <a:r>
              <a:rPr lang="en-GB" dirty="0">
                <a:latin typeface="AR BERKLEY" panose="02000000000000000000" pitchFamily="2" charset="0"/>
              </a:rPr>
              <a:t>L(m=0)</a:t>
            </a:r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dirty="0"/>
              <a:t>⇒ ∂</a:t>
            </a:r>
            <a:r>
              <a:rPr lang="en-GB" sz="2400" baseline="-25000" dirty="0" err="1"/>
              <a:t>μ</a:t>
            </a:r>
            <a:r>
              <a:rPr lang="en-GB" sz="2400" dirty="0" err="1">
                <a:latin typeface="AR BERKLEY" panose="02000000000000000000" pitchFamily="2" charset="0"/>
              </a:rPr>
              <a:t>D</a:t>
            </a:r>
            <a:r>
              <a:rPr lang="en-GB" sz="2400" baseline="-25000" dirty="0" err="1"/>
              <a:t>μ</a:t>
            </a:r>
            <a:r>
              <a:rPr lang="en-GB" sz="2400" dirty="0"/>
              <a:t> = </a:t>
            </a:r>
            <a:r>
              <a:rPr lang="en-GB" sz="2400" i="1" dirty="0" err="1"/>
              <a:t>δ</a:t>
            </a:r>
            <a:r>
              <a:rPr lang="en-GB" sz="2400" dirty="0" err="1">
                <a:latin typeface="AR BERKLEY" panose="02000000000000000000" pitchFamily="2" charset="0"/>
              </a:rPr>
              <a:t>L</a:t>
            </a:r>
            <a:r>
              <a:rPr lang="en-GB" sz="2400" dirty="0"/>
              <a:t>/</a:t>
            </a:r>
            <a:r>
              <a:rPr lang="en-GB" sz="2400" i="1" dirty="0" err="1"/>
              <a:t>δσ</a:t>
            </a:r>
            <a:r>
              <a:rPr lang="en-GB" sz="2400" dirty="0"/>
              <a:t> = </a:t>
            </a:r>
            <a:r>
              <a:rPr lang="en-GB" sz="2400" i="1" dirty="0"/>
              <a:t>α</a:t>
            </a:r>
            <a:r>
              <a:rPr lang="en-GB" sz="2400" dirty="0"/>
              <a:t>β</a:t>
            </a:r>
            <a:r>
              <a:rPr lang="en-GB" sz="2400" i="1" dirty="0"/>
              <a:t>(α)</a:t>
            </a:r>
            <a:r>
              <a:rPr lang="en-GB" sz="2400" dirty="0"/>
              <a:t> </a:t>
            </a:r>
            <a:r>
              <a:rPr lang="en-GB" sz="2400" i="1" dirty="0" err="1"/>
              <a:t>d</a:t>
            </a:r>
            <a:r>
              <a:rPr lang="en-GB" sz="2400" dirty="0" err="1">
                <a:latin typeface="AR BERKLEY" panose="02000000000000000000" pitchFamily="2" charset="0"/>
              </a:rPr>
              <a:t>L</a:t>
            </a:r>
            <a:r>
              <a:rPr lang="en-GB" sz="2400" dirty="0"/>
              <a:t>/</a:t>
            </a:r>
            <a:r>
              <a:rPr lang="en-GB" sz="2400" i="1" dirty="0"/>
              <a:t>dα</a:t>
            </a:r>
            <a:r>
              <a:rPr lang="en-GB" sz="2400" dirty="0"/>
              <a:t> = β</a:t>
            </a:r>
            <a:r>
              <a:rPr lang="en-GB" sz="2400" i="1" dirty="0"/>
              <a:t>(α)</a:t>
            </a:r>
            <a:r>
              <a:rPr lang="en-GB" sz="2400" dirty="0"/>
              <a:t> </a:t>
            </a:r>
            <a:r>
              <a:rPr lang="en-GB" sz="2400" i="1" dirty="0"/>
              <a:t>¼G</a:t>
            </a:r>
            <a:r>
              <a:rPr lang="en-GB" sz="2400" i="1" baseline="-25000" dirty="0"/>
              <a:t>μν</a:t>
            </a:r>
            <a:r>
              <a:rPr lang="en-GB" sz="2400" i="1" dirty="0"/>
              <a:t> </a:t>
            </a:r>
            <a:r>
              <a:rPr lang="en-GB" sz="2400" i="1" dirty="0" err="1"/>
              <a:t>G</a:t>
            </a:r>
            <a:r>
              <a:rPr lang="en-GB" sz="2400" i="1" baseline="-25000" dirty="0" err="1"/>
              <a:t>μν</a:t>
            </a:r>
            <a:r>
              <a:rPr lang="en-GB" sz="2400" i="1" dirty="0"/>
              <a:t> = </a:t>
            </a:r>
            <a:r>
              <a:rPr lang="en-GB" sz="2400" i="1" dirty="0" err="1"/>
              <a:t>T</a:t>
            </a:r>
            <a:r>
              <a:rPr lang="en-GB" sz="2400" i="1" baseline="-25000" dirty="0" err="1"/>
              <a:t>ρρ</a:t>
            </a:r>
            <a:r>
              <a:rPr lang="en-GB" sz="2400" dirty="0"/>
              <a:t> =: </a:t>
            </a:r>
            <a:r>
              <a:rPr lang="en-GB" sz="2400" i="1" dirty="0"/>
              <a:t>Θ</a:t>
            </a:r>
            <a:r>
              <a:rPr lang="en-GB" sz="2400" i="1" baseline="-25000" dirty="0"/>
              <a:t>0</a:t>
            </a:r>
            <a:endParaRPr lang="en-GB" sz="2200" i="1" baseline="-25000" dirty="0"/>
          </a:p>
          <a:p>
            <a:pPr marL="800100" lvl="2" indent="0">
              <a:spcBef>
                <a:spcPts val="4200"/>
              </a:spcBef>
              <a:buNone/>
            </a:pPr>
            <a:r>
              <a:rPr lang="en-GB" sz="2400" i="1" dirty="0">
                <a:solidFill>
                  <a:srgbClr val="FF0000"/>
                </a:solidFill>
              </a:rPr>
              <a:t>Quantisation of </a:t>
            </a:r>
            <a:r>
              <a:rPr lang="en-GB" sz="2400" i="1" dirty="0" err="1">
                <a:solidFill>
                  <a:srgbClr val="FF0000"/>
                </a:solidFill>
              </a:rPr>
              <a:t>renormalisable</a:t>
            </a:r>
            <a:r>
              <a:rPr lang="en-GB" sz="2400" i="1" dirty="0">
                <a:solidFill>
                  <a:srgbClr val="FF0000"/>
                </a:solidFill>
              </a:rPr>
              <a:t> four-dimensional theory forces nonzero value for trace of energy-momentum tensor</a:t>
            </a:r>
            <a:endParaRPr lang="en-GB" sz="20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77000"/>
            <a:ext cx="2286000" cy="381000"/>
          </a:xfrm>
        </p:spPr>
        <p:txBody>
          <a:bodyPr/>
          <a:lstStyle/>
          <a:p>
            <a:r>
              <a:rPr lang="en-US"/>
              <a:t>HPC &amp; OW 2018/07/26-30   (71p)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Hadrons. What Lurks Within.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4918075" y="4191000"/>
            <a:ext cx="3082925" cy="609600"/>
          </a:xfrm>
          <a:prstGeom prst="rect">
            <a:avLst/>
          </a:prstGeom>
          <a:noFill/>
          <a:ln w="28575" cap="flat" cmpd="sng" algn="ctr">
            <a:solidFill>
              <a:srgbClr val="BF070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001000" y="3657600"/>
            <a:ext cx="1143000" cy="609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Trace anomaly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2514600" y="4675436"/>
            <a:ext cx="914400" cy="369333"/>
          </a:xfrm>
          <a:prstGeom prst="straightConnector1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990480" y="4800600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rgbClr val="0000FF"/>
                </a:solidFill>
              </a:rPr>
              <a:t>QCD </a:t>
            </a:r>
            <a:r>
              <a:rPr lang="en-GB" dirty="0">
                <a:solidFill>
                  <a:srgbClr val="0000FF"/>
                </a:solidFill>
              </a:rPr>
              <a:t>β</a:t>
            </a:r>
            <a:r>
              <a:rPr lang="en-GB" i="1" dirty="0">
                <a:solidFill>
                  <a:srgbClr val="0000FF"/>
                </a:solidFill>
              </a:rPr>
              <a:t> function</a:t>
            </a:r>
          </a:p>
        </p:txBody>
      </p:sp>
    </p:spTree>
    <p:extLst>
      <p:ext uri="{BB962C8B-B14F-4D97-AF65-F5344CB8AC3E}">
        <p14:creationId xmlns:p14="http://schemas.microsoft.com/office/powerpoint/2010/main" val="171171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C19FB9A-9348-48D1-BF3C-0A56385B56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4419600"/>
            <a:ext cx="2819400" cy="214208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HPC &amp; OW 2018/07/26-30   (71p)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7225" y="6307138"/>
            <a:ext cx="2619375" cy="228600"/>
          </a:xfrm>
        </p:spPr>
        <p:txBody>
          <a:bodyPr/>
          <a:lstStyle/>
          <a:p>
            <a:r>
              <a:rPr lang="en-AU" i="0"/>
              <a:t>Craig Roberts. Hadrons. What Lurks Within.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70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BE284D-6733-4CC2-9E97-28121EDB4C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343" y="4363843"/>
            <a:ext cx="1406738" cy="2036957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FD7C2520-1905-4EA1-8131-767A3335D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6200"/>
            <a:ext cx="8229600" cy="1143000"/>
          </a:xfrm>
        </p:spPr>
        <p:txBody>
          <a:bodyPr/>
          <a:lstStyle/>
          <a:p>
            <a:pPr algn="r"/>
            <a:r>
              <a:rPr lang="en-GB" sz="5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Mistral" panose="03090702030407020403" pitchFamily="66" charset="0"/>
              </a:rPr>
              <a:t>Epilogue</a:t>
            </a:r>
            <a:br>
              <a:rPr lang="en-GB" sz="96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Mistral" panose="03090702030407020403" pitchFamily="66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79437"/>
            <a:ext cx="9144000" cy="5668963"/>
          </a:xfrm>
        </p:spPr>
        <p:txBody>
          <a:bodyPr/>
          <a:lstStyle/>
          <a:p>
            <a:r>
              <a:rPr lang="en-US" sz="2300" dirty="0"/>
              <a:t>Challenge: Explain and Understand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300" dirty="0"/>
              <a:t>	the Origin and Distribution of the Vast Bulk of Visible Mass</a:t>
            </a:r>
          </a:p>
          <a:p>
            <a:pPr>
              <a:spcBef>
                <a:spcPts val="600"/>
              </a:spcBef>
            </a:pPr>
            <a:r>
              <a:rPr lang="en-US" sz="2300" dirty="0"/>
              <a:t>Current Paradigm: Quantum Chromodynamics</a:t>
            </a:r>
          </a:p>
          <a:p>
            <a:pPr>
              <a:spcBef>
                <a:spcPts val="600"/>
              </a:spcBef>
            </a:pPr>
            <a:r>
              <a:rPr lang="en-US" sz="2300" dirty="0"/>
              <a:t>QCD is plausibly a mathematically well-defined quantum field theory,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300" dirty="0"/>
              <a:t>	</a:t>
            </a:r>
            <a:r>
              <a:rPr lang="en-US" sz="2400" i="1" dirty="0"/>
              <a:t>The only one we’ve ever produced</a:t>
            </a:r>
          </a:p>
          <a:p>
            <a:pPr lvl="1">
              <a:spcBef>
                <a:spcPts val="0"/>
              </a:spcBef>
            </a:pPr>
            <a:r>
              <a:rPr lang="en-US" dirty="0"/>
              <a:t>Consequently, it is a worthwhile paradigm for developing Beyond-SM theories</a:t>
            </a:r>
          </a:p>
          <a:p>
            <a:pPr>
              <a:spcBef>
                <a:spcPts val="600"/>
              </a:spcBef>
            </a:pPr>
            <a:r>
              <a:rPr lang="en-US" sz="2300" dirty="0"/>
              <a:t>Challenge is to reveal the content of strong-QCD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Tough Problem </a:t>
            </a:r>
          </a:p>
          <a:p>
            <a:pPr>
              <a:spcBef>
                <a:spcPts val="600"/>
              </a:spcBef>
            </a:pPr>
            <a:r>
              <a:rPr lang="en-US" sz="2300" i="1" dirty="0">
                <a:solidFill>
                  <a:srgbClr val="008000"/>
                </a:solidFill>
              </a:rPr>
              <a:t>Progress </a:t>
            </a:r>
            <a:r>
              <a:rPr lang="en-US" sz="2300" dirty="0"/>
              <a:t>and </a:t>
            </a:r>
            <a:r>
              <a:rPr lang="en-US" sz="2300" i="1" dirty="0">
                <a:solidFill>
                  <a:srgbClr val="008000"/>
                </a:solidFill>
              </a:rPr>
              <a:t>Insights</a:t>
            </a:r>
            <a:r>
              <a:rPr lang="en-US" sz="2300" dirty="0"/>
              <a:t>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300" dirty="0"/>
              <a:t>     being delivered by amalgam of </a:t>
            </a:r>
          </a:p>
          <a:p>
            <a:pPr lvl="1">
              <a:spcBef>
                <a:spcPts val="0"/>
              </a:spcBef>
            </a:pPr>
            <a:r>
              <a:rPr lang="en-US" sz="2100" dirty="0"/>
              <a:t>Experiment</a:t>
            </a:r>
          </a:p>
          <a:p>
            <a:pPr lvl="1">
              <a:spcBef>
                <a:spcPts val="0"/>
              </a:spcBef>
            </a:pPr>
            <a:r>
              <a:rPr lang="en-US" sz="2100" dirty="0"/>
              <a:t>Phenomenology </a:t>
            </a:r>
          </a:p>
          <a:p>
            <a:pPr lvl="1">
              <a:spcBef>
                <a:spcPts val="0"/>
              </a:spcBef>
            </a:pPr>
            <a:r>
              <a:rPr lang="en-US" sz="2100" dirty="0"/>
              <a:t>Theory </a:t>
            </a:r>
          </a:p>
          <a:p>
            <a:pPr>
              <a:spcBef>
                <a:spcPts val="600"/>
              </a:spcBef>
            </a:pPr>
            <a:r>
              <a:rPr lang="en-US" sz="2300" dirty="0"/>
              <a:t>Must continue into eras of 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90995365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C19FB9A-9348-48D1-BF3C-0A56385B56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4419600"/>
            <a:ext cx="2819400" cy="214208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79437"/>
            <a:ext cx="9144000" cy="5668963"/>
          </a:xfrm>
        </p:spPr>
        <p:txBody>
          <a:bodyPr/>
          <a:lstStyle/>
          <a:p>
            <a:r>
              <a:rPr lang="en-US" sz="2300" dirty="0"/>
              <a:t>Challenge: Explain and Understand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300" dirty="0"/>
              <a:t>	the Origin and Distribution of the Vast Bulk of Visible Mass</a:t>
            </a:r>
          </a:p>
          <a:p>
            <a:pPr>
              <a:spcBef>
                <a:spcPts val="600"/>
              </a:spcBef>
            </a:pPr>
            <a:r>
              <a:rPr lang="en-US" sz="2300" dirty="0"/>
              <a:t>Current Paradigm: Quantum Chromodynamics</a:t>
            </a:r>
          </a:p>
          <a:p>
            <a:pPr>
              <a:spcBef>
                <a:spcPts val="600"/>
              </a:spcBef>
            </a:pPr>
            <a:r>
              <a:rPr lang="en-US" sz="2300" dirty="0"/>
              <a:t>QCD is plausibly a mathematically well-defined quantum field theory,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300" dirty="0"/>
              <a:t>	</a:t>
            </a:r>
            <a:r>
              <a:rPr lang="en-US" sz="2400" i="1" dirty="0"/>
              <a:t>The only one we’ve ever produced</a:t>
            </a:r>
          </a:p>
          <a:p>
            <a:pPr lvl="1">
              <a:spcBef>
                <a:spcPts val="0"/>
              </a:spcBef>
            </a:pPr>
            <a:r>
              <a:rPr lang="en-US" dirty="0"/>
              <a:t>Consequently, it is a worthwhile paradigm for developing Beyond-SM theories</a:t>
            </a:r>
          </a:p>
          <a:p>
            <a:pPr>
              <a:spcBef>
                <a:spcPts val="600"/>
              </a:spcBef>
            </a:pPr>
            <a:r>
              <a:rPr lang="en-US" sz="2300" dirty="0"/>
              <a:t>Challenge is to reveal the content of strong-QCD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Tough Problem </a:t>
            </a:r>
          </a:p>
          <a:p>
            <a:pPr>
              <a:spcBef>
                <a:spcPts val="600"/>
              </a:spcBef>
            </a:pPr>
            <a:r>
              <a:rPr lang="en-US" sz="2300" i="1" dirty="0">
                <a:solidFill>
                  <a:srgbClr val="008000"/>
                </a:solidFill>
              </a:rPr>
              <a:t>Progress </a:t>
            </a:r>
            <a:r>
              <a:rPr lang="en-US" sz="2300" dirty="0"/>
              <a:t>and </a:t>
            </a:r>
            <a:r>
              <a:rPr lang="en-US" sz="2300" i="1" dirty="0">
                <a:solidFill>
                  <a:srgbClr val="008000"/>
                </a:solidFill>
              </a:rPr>
              <a:t>Insights</a:t>
            </a:r>
            <a:r>
              <a:rPr lang="en-US" sz="2300" dirty="0"/>
              <a:t>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300" dirty="0"/>
              <a:t>     being delivered by amalgam of </a:t>
            </a:r>
          </a:p>
          <a:p>
            <a:pPr lvl="1">
              <a:spcBef>
                <a:spcPts val="0"/>
              </a:spcBef>
            </a:pPr>
            <a:r>
              <a:rPr lang="en-US" sz="2100" dirty="0"/>
              <a:t>Experiment</a:t>
            </a:r>
          </a:p>
          <a:p>
            <a:pPr lvl="1">
              <a:spcBef>
                <a:spcPts val="0"/>
              </a:spcBef>
            </a:pPr>
            <a:r>
              <a:rPr lang="en-US" sz="2100" dirty="0"/>
              <a:t>Phenomenology </a:t>
            </a:r>
          </a:p>
          <a:p>
            <a:pPr lvl="1">
              <a:spcBef>
                <a:spcPts val="0"/>
              </a:spcBef>
            </a:pPr>
            <a:r>
              <a:rPr lang="en-US" sz="2100" dirty="0"/>
              <a:t>Theory </a:t>
            </a:r>
          </a:p>
          <a:p>
            <a:pPr>
              <a:spcBef>
                <a:spcPts val="600"/>
              </a:spcBef>
            </a:pPr>
            <a:r>
              <a:rPr lang="en-US" sz="2300" dirty="0"/>
              <a:t>Must continue into eras of </a:t>
            </a:r>
            <a:endParaRPr lang="en-US" sz="21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HPC &amp; OW 2018/07/26-30   (71p)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7225" y="6307138"/>
            <a:ext cx="2619375" cy="228600"/>
          </a:xfrm>
        </p:spPr>
        <p:txBody>
          <a:bodyPr/>
          <a:lstStyle/>
          <a:p>
            <a:r>
              <a:rPr lang="en-AU" i="0"/>
              <a:t>Craig Roberts. Hadrons. What Lurks Within.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71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BE284D-6733-4CC2-9E97-28121EDB4C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343" y="4363843"/>
            <a:ext cx="1406738" cy="203695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837B964-28D3-4B85-B2A4-61DB6547A998}"/>
              </a:ext>
            </a:extLst>
          </p:cNvPr>
          <p:cNvSpPr txBox="1">
            <a:spLocks/>
          </p:cNvSpPr>
          <p:nvPr/>
        </p:nvSpPr>
        <p:spPr bwMode="auto">
          <a:xfrm>
            <a:off x="5576313" y="3157635"/>
            <a:ext cx="342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r"/>
            <a:r>
              <a:rPr lang="en-US" sz="8000" i="1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istral" panose="03090702030407020403" pitchFamily="66" charset="0"/>
              </a:rPr>
              <a:t>Thankyou</a:t>
            </a:r>
            <a:endParaRPr lang="en-US" sz="7200" kern="0" dirty="0">
              <a:latin typeface="Mistral" panose="03090702030407020403" pitchFamily="66" charset="0"/>
            </a:endParaRPr>
          </a:p>
        </p:txBody>
      </p:sp>
      <p:sp>
        <p:nvSpPr>
          <p:cNvPr id="12" name="Title 10">
            <a:extLst>
              <a:ext uri="{FF2B5EF4-FFF2-40B4-BE49-F238E27FC236}">
                <a16:creationId xmlns:a16="http://schemas.microsoft.com/office/drawing/2014/main" id="{976DBBCB-6190-4078-8E2D-907CFE647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6200"/>
            <a:ext cx="8229600" cy="1143000"/>
          </a:xfrm>
        </p:spPr>
        <p:txBody>
          <a:bodyPr/>
          <a:lstStyle/>
          <a:p>
            <a:pPr algn="r"/>
            <a:r>
              <a:rPr lang="en-GB" sz="5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Mistral" panose="03090702030407020403" pitchFamily="66" charset="0"/>
              </a:rPr>
              <a:t>Epilogue</a:t>
            </a:r>
            <a:br>
              <a:rPr lang="en-GB" sz="96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Mistral" panose="03090702030407020403" pitchFamily="66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665794"/>
      </p:ext>
    </p:extLst>
  </p:cSld>
  <p:clrMapOvr>
    <a:masterClrMapping/>
  </p:clrMapOvr>
  <p:transition spd="slow">
    <p:wheel spokes="1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F64A7B-E39E-4D8B-A742-400283E34C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0" y="6505575"/>
            <a:ext cx="2736619" cy="228600"/>
          </a:xfrm>
        </p:spPr>
        <p:txBody>
          <a:bodyPr/>
          <a:lstStyle/>
          <a:p>
            <a:r>
              <a:rPr lang="en-US"/>
              <a:t>HPC &amp; OW 2018/07/26-30   (71p)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3AE05D-CA8C-491D-82FF-31E454737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Hadrons. What Lurks Within.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29A74F-0DFA-417C-A5A2-6EBEA9C54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45166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dirty="0"/>
              <a:t>Quantum Chromodynamics (QCD)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14802"/>
            <a:ext cx="8229600" cy="4525963"/>
          </a:xfrm>
        </p:spPr>
        <p:txBody>
          <a:bodyPr/>
          <a:lstStyle/>
          <a:p>
            <a:r>
              <a:rPr lang="en-GB" sz="2400" dirty="0"/>
              <a:t>One line and two definitions </a:t>
            </a:r>
          </a:p>
          <a:p>
            <a:pPr marL="0" indent="0">
              <a:buNone/>
            </a:pPr>
            <a:r>
              <a:rPr lang="en-GB" sz="2400" dirty="0"/>
              <a:t>        are responsible for the </a:t>
            </a:r>
          </a:p>
          <a:p>
            <a:pPr marL="0" indent="0">
              <a:buNone/>
            </a:pPr>
            <a:r>
              <a:rPr lang="en-GB" sz="2400" dirty="0"/>
              <a:t>        </a:t>
            </a:r>
            <a:r>
              <a:rPr lang="en-GB" sz="2400" u="sng" dirty="0"/>
              <a:t>origin</a:t>
            </a:r>
            <a:r>
              <a:rPr lang="en-GB" sz="2400" dirty="0"/>
              <a:t>, </a:t>
            </a:r>
            <a:r>
              <a:rPr lang="en-GB" sz="2400" u="sng" dirty="0"/>
              <a:t>mass</a:t>
            </a:r>
            <a:r>
              <a:rPr lang="en-GB" sz="2400" dirty="0"/>
              <a:t> and </a:t>
            </a:r>
            <a:r>
              <a:rPr lang="en-GB" sz="2400" u="sng" dirty="0"/>
              <a:t>size</a:t>
            </a:r>
            <a:r>
              <a:rPr lang="en-GB" sz="2400" dirty="0"/>
              <a:t> </a:t>
            </a:r>
          </a:p>
          <a:p>
            <a:pPr marL="0" indent="0">
              <a:buNone/>
            </a:pPr>
            <a:r>
              <a:rPr lang="en-GB" sz="2400" dirty="0"/>
              <a:t>        of essentially all visible matter!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HPC &amp; OW 2018/07/26-30   (71p)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Craig Roberts. Hadrons. What Lurks Within.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73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547" y="990601"/>
            <a:ext cx="6186455" cy="294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673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404135"/>
            <a:ext cx="4117976" cy="3455871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547" y="990601"/>
            <a:ext cx="6186455" cy="2948877"/>
          </a:xfrm>
          <a:prstGeom prst="rect">
            <a:avLst/>
          </a:prstGeom>
          <a:blipFill dpi="0" rotWithShape="1">
            <a:blip r:embed="rId5">
              <a:alphaModFix amt="0"/>
            </a:blip>
            <a:srcRect/>
            <a:tile tx="0" ty="0" sx="100000" sy="100000" flip="none" algn="tl"/>
          </a:blip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dirty="0"/>
              <a:t>Quantum Chromodynamics (QCD)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14802"/>
            <a:ext cx="8229600" cy="4525963"/>
          </a:xfrm>
        </p:spPr>
        <p:txBody>
          <a:bodyPr/>
          <a:lstStyle/>
          <a:p>
            <a:r>
              <a:rPr lang="en-GB" sz="2400" dirty="0"/>
              <a:t>One line and two definitions </a:t>
            </a:r>
          </a:p>
          <a:p>
            <a:pPr marL="0" indent="0">
              <a:buNone/>
            </a:pPr>
            <a:r>
              <a:rPr lang="en-GB" sz="2400" dirty="0"/>
              <a:t>        are responsible for the </a:t>
            </a:r>
          </a:p>
          <a:p>
            <a:pPr marL="0" indent="0">
              <a:buNone/>
            </a:pPr>
            <a:r>
              <a:rPr lang="en-GB" sz="2400" dirty="0"/>
              <a:t>        </a:t>
            </a:r>
            <a:r>
              <a:rPr lang="en-GB" sz="2400" u="sng" dirty="0"/>
              <a:t>origin</a:t>
            </a:r>
            <a:r>
              <a:rPr lang="en-GB" sz="2400" dirty="0"/>
              <a:t>, </a:t>
            </a:r>
            <a:r>
              <a:rPr lang="en-GB" sz="2400" u="sng" dirty="0"/>
              <a:t>mass</a:t>
            </a:r>
            <a:r>
              <a:rPr lang="en-GB" sz="2400" dirty="0"/>
              <a:t> and </a:t>
            </a:r>
            <a:r>
              <a:rPr lang="en-GB" sz="2400" u="sng" dirty="0"/>
              <a:t>size</a:t>
            </a:r>
            <a:r>
              <a:rPr lang="en-GB" sz="2400" dirty="0"/>
              <a:t> </a:t>
            </a:r>
          </a:p>
          <a:p>
            <a:pPr marL="0" indent="0">
              <a:buNone/>
            </a:pPr>
            <a:r>
              <a:rPr lang="en-GB" sz="2400" dirty="0"/>
              <a:t>        of essentially all visible matter!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HPC &amp; OW 2018/07/26-30   (71p)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Craig Roberts. Hadrons. What Lurks Within.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7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172786E-0ECC-41F7-83FB-444092A23C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26" y="1066800"/>
            <a:ext cx="7524548" cy="27382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DB1BA4-4819-41A2-82F4-12E5D0C0B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200" dirty="0"/>
              <a:t>Hybrid Meson Spectrum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BAF9B-7F8B-4AAC-8D29-1EB7FB42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309741"/>
            <a:ext cx="9144000" cy="1938659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err="1"/>
              <a:t>lQCD</a:t>
            </a:r>
            <a:r>
              <a:rPr lang="en-GB" sz="2000" dirty="0"/>
              <a:t>. Rows 5, 6:  m</a:t>
            </a:r>
            <a:r>
              <a:rPr lang="el-GR" sz="2000" baseline="-25000" dirty="0"/>
              <a:t>π</a:t>
            </a:r>
            <a:r>
              <a:rPr lang="en-GB" sz="2000" baseline="-25000" dirty="0"/>
              <a:t> </a:t>
            </a:r>
            <a:r>
              <a:rPr lang="en-GB" sz="2000" dirty="0"/>
              <a:t>&gt; 0.4 GeV … Dudek </a:t>
            </a:r>
            <a:r>
              <a:rPr lang="en-GB" sz="2000" i="1" dirty="0"/>
              <a:t>et al</a:t>
            </a:r>
            <a:r>
              <a:rPr lang="en-GB" sz="2000" dirty="0"/>
              <a:t>.: </a:t>
            </a:r>
            <a:r>
              <a:rPr lang="en-GB" sz="2000" dirty="0">
                <a:hlinkClick r:id="rId3"/>
              </a:rPr>
              <a:t>arXiv:1004.4930</a:t>
            </a:r>
            <a:r>
              <a:rPr lang="en-GB" sz="2000" dirty="0"/>
              <a:t> [hep-</a:t>
            </a:r>
            <a:r>
              <a:rPr lang="en-GB" sz="2000" dirty="0" err="1"/>
              <a:t>ph</a:t>
            </a:r>
            <a:r>
              <a:rPr lang="en-GB" sz="2000" dirty="0"/>
              <a:t>]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GB" sz="2000" dirty="0"/>
              <a:t>These simulations overestimate mass of pion’s first radial excitation by δ</a:t>
            </a:r>
            <a:r>
              <a:rPr lang="en-GB" sz="2000" baseline="-25000" dirty="0"/>
              <a:t>π1</a:t>
            </a:r>
            <a:r>
              <a:rPr lang="en-GB" sz="2000" dirty="0"/>
              <a:t> = 0.43 GeV</a:t>
            </a:r>
          </a:p>
          <a:p>
            <a:pPr marL="0" indent="0">
              <a:buNone/>
            </a:pPr>
            <a:r>
              <a:rPr lang="en-GB" sz="2000" dirty="0" err="1"/>
              <a:t>lQCD</a:t>
            </a:r>
            <a:r>
              <a:rPr lang="en-GB" sz="2000" dirty="0"/>
              <a:t>. Rows 3, 4: = Rows 5, 6 – </a:t>
            </a:r>
            <a:r>
              <a:rPr lang="en-GB" sz="2000" i="1" dirty="0"/>
              <a:t>δ</a:t>
            </a:r>
            <a:r>
              <a:rPr lang="en-GB" sz="2000" baseline="-25000" dirty="0"/>
              <a:t>π1</a:t>
            </a:r>
            <a:endParaRPr lang="en-GB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D64ED-BB9E-4843-9C62-4ADA14F97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HPC &amp; OW 2018/07/26-30   (71p)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1D6F8-F873-4971-BA10-E77C30EFB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Hadrons. What Lurks Within.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283CB-EC34-47F2-A57F-EBBF4922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56A07F-AA27-43C4-B54F-DB0C6D4C9E2D}"/>
              </a:ext>
            </a:extLst>
          </p:cNvPr>
          <p:cNvSpPr/>
          <p:nvPr/>
        </p:nvSpPr>
        <p:spPr bwMode="auto">
          <a:xfrm>
            <a:off x="762000" y="2253382"/>
            <a:ext cx="7620000" cy="718418"/>
          </a:xfrm>
          <a:prstGeom prst="rect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B3A670-7E89-4EBA-A730-1CD97E6A082F}"/>
              </a:ext>
            </a:extLst>
          </p:cNvPr>
          <p:cNvSpPr/>
          <p:nvPr/>
        </p:nvSpPr>
        <p:spPr bwMode="auto">
          <a:xfrm>
            <a:off x="762000" y="3032859"/>
            <a:ext cx="7620000" cy="718418"/>
          </a:xfrm>
          <a:prstGeom prst="rect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1BFB38-097E-43B3-8410-5D4BA304E080}"/>
              </a:ext>
            </a:extLst>
          </p:cNvPr>
          <p:cNvSpPr txBox="1"/>
          <p:nvPr/>
        </p:nvSpPr>
        <p:spPr>
          <a:xfrm>
            <a:off x="0" y="10180"/>
            <a:ext cx="2369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>
                <a:solidFill>
                  <a:schemeClr val="accent1">
                    <a:lumMod val="50000"/>
                  </a:schemeClr>
                </a:solidFill>
              </a:rPr>
              <a:t>New Perspective on Hybrid Mesons</a:t>
            </a:r>
            <a:br>
              <a:rPr lang="en-GB" sz="1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Shu-Sheng Xu, </a:t>
            </a:r>
            <a:r>
              <a:rPr lang="en-GB" sz="1200" i="1" dirty="0">
                <a:solidFill>
                  <a:schemeClr val="accent1">
                    <a:lumMod val="50000"/>
                  </a:schemeClr>
                </a:solidFill>
              </a:rPr>
              <a:t>et al</a:t>
            </a:r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r>
              <a:rPr lang="en-GB" sz="1200" dirty="0">
                <a:hlinkClick r:id="rId4"/>
              </a:rPr>
              <a:t>arXiv:1805.06430 [</a:t>
            </a:r>
            <a:r>
              <a:rPr lang="en-GB" sz="1200" dirty="0" err="1">
                <a:hlinkClick r:id="rId4"/>
              </a:rPr>
              <a:t>nucl-th</a:t>
            </a:r>
            <a:r>
              <a:rPr lang="en-GB" sz="1200" dirty="0">
                <a:hlinkClick r:id="rId4"/>
              </a:rPr>
              <a:t>]</a:t>
            </a:r>
            <a:endParaRPr lang="en-GB" sz="12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95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6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B1BA4-4819-41A2-82F4-12E5D0C0B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200" dirty="0"/>
              <a:t>Hybrid Meson Spectrum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BAF9B-7F8B-4AAC-8D29-1EB7FB42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919685"/>
            <a:ext cx="9144000" cy="2328715"/>
          </a:xfrm>
        </p:spPr>
        <p:txBody>
          <a:bodyPr/>
          <a:lstStyle/>
          <a:p>
            <a:pPr marL="0" indent="0">
              <a:buNone/>
            </a:pPr>
            <a:r>
              <a:rPr lang="en-AU" sz="2000" dirty="0" err="1"/>
              <a:t>Faddeev</a:t>
            </a:r>
            <a:r>
              <a:rPr lang="en-AU" sz="2000" dirty="0"/>
              <a:t> Equation with [</a:t>
            </a:r>
            <a:r>
              <a:rPr lang="en-AU" sz="2000" dirty="0" err="1"/>
              <a:t>gq</a:t>
            </a:r>
            <a:r>
              <a:rPr lang="en-AU" sz="2000" dirty="0"/>
              <a:t>] correlations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AU" sz="1800" dirty="0"/>
              <a:t>Bound-states exist in all channels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AU" sz="1800" dirty="0"/>
              <a:t>Notably: 0</a:t>
            </a:r>
            <a:r>
              <a:rPr lang="en-AU" sz="1800" baseline="30000" dirty="0"/>
              <a:t>-+ </a:t>
            </a:r>
            <a:r>
              <a:rPr lang="en-AU" sz="1800" dirty="0"/>
              <a:t>&amp; 1</a:t>
            </a:r>
            <a:r>
              <a:rPr lang="en-AU" sz="1800" baseline="30000" dirty="0"/>
              <a:t>--</a:t>
            </a:r>
            <a:r>
              <a:rPr lang="en-AU" sz="1800" dirty="0"/>
              <a:t> hybrids are structurally distinct from those accessible using the 2-body Bethe-Salpeter equation in these channels, as in all such previous studies</a:t>
            </a:r>
          </a:p>
          <a:p>
            <a:pPr marL="0" indent="0">
              <a:buNone/>
            </a:pPr>
            <a:r>
              <a:rPr lang="en-AU" sz="2000" dirty="0"/>
              <a:t>However, in comparison with </a:t>
            </a:r>
            <a:r>
              <a:rPr lang="en-AU" sz="2000" dirty="0" err="1"/>
              <a:t>lQCD</a:t>
            </a:r>
            <a:r>
              <a:rPr lang="en-AU" sz="2000" dirty="0"/>
              <a:t> predictions: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AU" sz="1800" dirty="0"/>
              <a:t>All states too light, especially 0</a:t>
            </a:r>
            <a:r>
              <a:rPr lang="en-AU" sz="1800" baseline="30000" dirty="0"/>
              <a:t>-+</a:t>
            </a:r>
            <a:r>
              <a:rPr lang="en-AU" sz="1800" dirty="0"/>
              <a:t>, and 1</a:t>
            </a:r>
            <a:r>
              <a:rPr lang="en-AU" sz="1800" baseline="30000" dirty="0"/>
              <a:t>-+</a:t>
            </a:r>
            <a:r>
              <a:rPr lang="en-AU" sz="1800" dirty="0"/>
              <a:t>-1</a:t>
            </a:r>
            <a:r>
              <a:rPr lang="en-AU" sz="1800" baseline="30000" dirty="0"/>
              <a:t>--</a:t>
            </a:r>
            <a:r>
              <a:rPr lang="en-AU" sz="1800" dirty="0"/>
              <a:t> ordering is reversed.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AU" sz="1800" dirty="0"/>
              <a:t>Wide variations of model parameters do not alter this outcome.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D64ED-BB9E-4843-9C62-4ADA14F97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HPC &amp; OW 2018/07/26-30   (71p)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1D6F8-F873-4971-BA10-E77C30EFB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Hadrons. What Lurks Within.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283CB-EC34-47F2-A57F-EBBF4922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76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72786E-0ECC-41F7-83FB-444092A23C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26" y="1066800"/>
            <a:ext cx="7524548" cy="273829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DC97C46-CE17-4641-ABF0-2E73AD185BB8}"/>
              </a:ext>
            </a:extLst>
          </p:cNvPr>
          <p:cNvSpPr/>
          <p:nvPr/>
        </p:nvSpPr>
        <p:spPr bwMode="auto">
          <a:xfrm>
            <a:off x="762000" y="1463675"/>
            <a:ext cx="7620000" cy="365125"/>
          </a:xfrm>
          <a:prstGeom prst="rect">
            <a:avLst/>
          </a:prstGeom>
          <a:noFill/>
          <a:ln w="1905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BF787F-EC44-44D5-B18C-BAF38CE3B0F0}"/>
              </a:ext>
            </a:extLst>
          </p:cNvPr>
          <p:cNvSpPr/>
          <p:nvPr/>
        </p:nvSpPr>
        <p:spPr bwMode="auto">
          <a:xfrm>
            <a:off x="762000" y="2253382"/>
            <a:ext cx="7620000" cy="718418"/>
          </a:xfrm>
          <a:prstGeom prst="rect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58BB3A-4F45-4843-8911-28E6319F102A}"/>
              </a:ext>
            </a:extLst>
          </p:cNvPr>
          <p:cNvSpPr txBox="1"/>
          <p:nvPr/>
        </p:nvSpPr>
        <p:spPr>
          <a:xfrm>
            <a:off x="6949580" y="5084042"/>
            <a:ext cx="2194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rgbClr val="C00000"/>
                </a:solidFill>
              </a:rPr>
              <a:t>Hitherto, such problems typical of continuum studies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3AB4BB6-75DB-450F-AFB7-E82BD02DA19F}"/>
              </a:ext>
            </a:extLst>
          </p:cNvPr>
          <p:cNvCxnSpPr>
            <a:cxnSpLocks/>
          </p:cNvCxnSpPr>
          <p:nvPr/>
        </p:nvCxnSpPr>
        <p:spPr bwMode="auto">
          <a:xfrm flipH="1">
            <a:off x="6477000" y="5461306"/>
            <a:ext cx="472580" cy="253694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3C63A02-E26D-4706-B003-AB29CAAB308B}"/>
              </a:ext>
            </a:extLst>
          </p:cNvPr>
          <p:cNvSpPr txBox="1"/>
          <p:nvPr/>
        </p:nvSpPr>
        <p:spPr>
          <a:xfrm>
            <a:off x="0" y="10180"/>
            <a:ext cx="2369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>
                <a:solidFill>
                  <a:schemeClr val="accent1">
                    <a:lumMod val="50000"/>
                  </a:schemeClr>
                </a:solidFill>
              </a:rPr>
              <a:t>New Perspective on Hybrid Mesons</a:t>
            </a:r>
            <a:br>
              <a:rPr lang="en-GB" sz="1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Shu-Sheng Xu, </a:t>
            </a:r>
            <a:r>
              <a:rPr lang="en-GB" sz="1200" i="1" dirty="0">
                <a:solidFill>
                  <a:schemeClr val="accent1">
                    <a:lumMod val="50000"/>
                  </a:schemeClr>
                </a:solidFill>
              </a:rPr>
              <a:t>et al</a:t>
            </a:r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r>
              <a:rPr lang="en-GB" sz="1200" dirty="0">
                <a:hlinkClick r:id="rId3"/>
              </a:rPr>
              <a:t>arXiv:1805.06430 [</a:t>
            </a:r>
            <a:r>
              <a:rPr lang="en-GB" sz="1200" dirty="0" err="1">
                <a:hlinkClick r:id="rId3"/>
              </a:rPr>
              <a:t>nucl-th</a:t>
            </a:r>
            <a:r>
              <a:rPr lang="en-GB" sz="1200" dirty="0">
                <a:hlinkClick r:id="rId3"/>
              </a:rPr>
              <a:t>]</a:t>
            </a:r>
            <a:endParaRPr lang="en-GB" sz="12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78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E9570-5577-44B9-91D1-96ADA0968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600" dirty="0"/>
              <a:t>Hybrid Meson Spectrum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23FE3-DB14-4EFB-A127-D81A9EFAA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AU" dirty="0"/>
              <a:t>Mismatch between RL-direct (Row 1) and </a:t>
            </a:r>
            <a:r>
              <a:rPr lang="en-AU" dirty="0" err="1"/>
              <a:t>lQCD</a:t>
            </a:r>
            <a:r>
              <a:rPr lang="en-AU" dirty="0"/>
              <a:t> results</a:t>
            </a:r>
          </a:p>
          <a:p>
            <a:pPr lvl="1"/>
            <a:r>
              <a:rPr lang="en-AU" sz="2200" dirty="0"/>
              <a:t>Reconsider each element in our formulation of hybrid meson problem</a:t>
            </a:r>
          </a:p>
          <a:p>
            <a:r>
              <a:rPr lang="en-AU" dirty="0"/>
              <a:t>Analyses of improvements to RL truncation indicate origin:</a:t>
            </a:r>
          </a:p>
          <a:p>
            <a:pPr lvl="1"/>
            <a:r>
              <a:rPr lang="en-AU" sz="2200" dirty="0"/>
              <a:t>[</a:t>
            </a:r>
            <a:r>
              <a:rPr lang="en-AU" sz="2200" dirty="0" err="1"/>
              <a:t>gq</a:t>
            </a:r>
            <a:r>
              <a:rPr lang="en-AU" sz="2200" dirty="0"/>
              <a:t>] correlation amplitude was computed in RL truncation</a:t>
            </a:r>
          </a:p>
          <a:p>
            <a:pPr lvl="1"/>
            <a:r>
              <a:rPr lang="en-AU" sz="2200" dirty="0"/>
              <a:t>RL truncation underestimates DCSB in bound-state amplitudes</a:t>
            </a:r>
          </a:p>
          <a:p>
            <a:r>
              <a:rPr lang="en-AU" dirty="0"/>
              <a:t>Consequently, anomalous </a:t>
            </a:r>
            <a:r>
              <a:rPr lang="en-AU" dirty="0" err="1"/>
              <a:t>chromomagnetic</a:t>
            </a:r>
            <a:r>
              <a:rPr lang="en-AU" dirty="0"/>
              <a:t> moment (ACM) associated with this correlation is underestimated</a:t>
            </a:r>
          </a:p>
          <a:p>
            <a:pPr lvl="1"/>
            <a:r>
              <a:rPr lang="en-AU" dirty="0"/>
              <a:t>ACM enhancement essential to explain, </a:t>
            </a:r>
            <a:r>
              <a:rPr lang="en-GB" i="1" dirty="0"/>
              <a:t>e.g</a:t>
            </a:r>
            <a:r>
              <a:rPr lang="en-GB" dirty="0"/>
              <a:t>. a</a:t>
            </a:r>
            <a:r>
              <a:rPr lang="en-GB" baseline="-25000" dirty="0"/>
              <a:t>1</a:t>
            </a:r>
            <a:r>
              <a:rPr lang="en-GB" dirty="0"/>
              <a:t> – ρ splitting </a:t>
            </a:r>
            <a:endParaRPr lang="en-AU" dirty="0"/>
          </a:p>
          <a:p>
            <a:r>
              <a:rPr lang="en-AU" dirty="0"/>
              <a:t>Introduce correction factor</a:t>
            </a:r>
          </a:p>
          <a:p>
            <a:pPr lvl="1"/>
            <a:r>
              <a:rPr lang="en-AU" sz="2200" dirty="0"/>
              <a:t>Multiplication of ACM term in [</a:t>
            </a:r>
            <a:r>
              <a:rPr lang="en-AU" sz="2200" dirty="0" err="1"/>
              <a:t>gq</a:t>
            </a:r>
            <a:r>
              <a:rPr lang="en-AU" sz="2200" dirty="0"/>
              <a:t>] correlation by constant, </a:t>
            </a:r>
            <a:r>
              <a:rPr lang="en-GB" sz="2200" i="1" dirty="0" err="1"/>
              <a:t>κ</a:t>
            </a:r>
            <a:r>
              <a:rPr lang="en-GB" sz="2200" baseline="-25000" dirty="0" err="1"/>
              <a:t>gq</a:t>
            </a:r>
            <a:endParaRPr lang="en-AU" sz="2200" baseline="-25000" dirty="0"/>
          </a:p>
          <a:p>
            <a:r>
              <a:rPr lang="en-AU" sz="2400" i="1" dirty="0">
                <a:solidFill>
                  <a:srgbClr val="C00000"/>
                </a:solidFill>
              </a:rPr>
              <a:t>Ask question: Can any value of </a:t>
            </a:r>
            <a:r>
              <a:rPr lang="el-GR" sz="2400" i="1" dirty="0">
                <a:solidFill>
                  <a:srgbClr val="C00000"/>
                </a:solidFill>
              </a:rPr>
              <a:t>κ</a:t>
            </a:r>
            <a:r>
              <a:rPr lang="en-AU" sz="2400" i="1" baseline="-25000" dirty="0" err="1">
                <a:solidFill>
                  <a:srgbClr val="C00000"/>
                </a:solidFill>
              </a:rPr>
              <a:t>gq</a:t>
            </a:r>
            <a:r>
              <a:rPr lang="en-AU" sz="2400" i="1" dirty="0">
                <a:solidFill>
                  <a:srgbClr val="C00000"/>
                </a:solidFill>
              </a:rPr>
              <a:t> yield match with </a:t>
            </a:r>
            <a:r>
              <a:rPr lang="en-AU" sz="2400" i="1" dirty="0" err="1">
                <a:solidFill>
                  <a:srgbClr val="C00000"/>
                </a:solidFill>
              </a:rPr>
              <a:t>lQCD</a:t>
            </a:r>
            <a:r>
              <a:rPr lang="en-AU" sz="2400" i="1" dirty="0">
                <a:solidFill>
                  <a:srgbClr val="C00000"/>
                </a:solidFill>
              </a:rPr>
              <a:t>?</a:t>
            </a:r>
            <a:endParaRPr lang="en-GB" sz="2400" i="1" dirty="0">
              <a:solidFill>
                <a:srgbClr val="C0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639FE-B2E2-4BA2-A02B-524E9793A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HPC &amp; OW 2018/07/26-30   (71p)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8DB95-99E7-45E1-A95A-04680DCB6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Hadrons. What Lurks Within.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E8F1C-161B-4D62-B621-9A19B3DA5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369B82-138A-40EC-A6AE-7252E6E11B9F}"/>
              </a:ext>
            </a:extLst>
          </p:cNvPr>
          <p:cNvSpPr txBox="1"/>
          <p:nvPr/>
        </p:nvSpPr>
        <p:spPr>
          <a:xfrm>
            <a:off x="0" y="10180"/>
            <a:ext cx="2369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>
                <a:solidFill>
                  <a:schemeClr val="accent1">
                    <a:lumMod val="50000"/>
                  </a:schemeClr>
                </a:solidFill>
              </a:rPr>
              <a:t>New Perspective on Hybrid Mesons</a:t>
            </a:r>
            <a:br>
              <a:rPr lang="en-GB" sz="1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Shu-Sheng Xu, </a:t>
            </a:r>
            <a:r>
              <a:rPr lang="en-GB" sz="1200" i="1" dirty="0">
                <a:solidFill>
                  <a:schemeClr val="accent1">
                    <a:lumMod val="50000"/>
                  </a:schemeClr>
                </a:solidFill>
              </a:rPr>
              <a:t>et al</a:t>
            </a:r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r>
              <a:rPr lang="en-GB" sz="1200" dirty="0">
                <a:hlinkClick r:id="rId2"/>
              </a:rPr>
              <a:t>arXiv:1805.06430 [</a:t>
            </a:r>
            <a:r>
              <a:rPr lang="en-GB" sz="1200" dirty="0" err="1">
                <a:hlinkClick r:id="rId2"/>
              </a:rPr>
              <a:t>nucl-th</a:t>
            </a:r>
            <a:r>
              <a:rPr lang="en-GB" sz="1200" dirty="0">
                <a:hlinkClick r:id="rId2"/>
              </a:rPr>
              <a:t>]</a:t>
            </a:r>
            <a:endParaRPr lang="en-GB" sz="12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20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BD50ED8-318C-444F-B8D0-D54122440FBF}"/>
              </a:ext>
            </a:extLst>
          </p:cNvPr>
          <p:cNvSpPr txBox="1">
            <a:spLocks/>
          </p:cNvSpPr>
          <p:nvPr/>
        </p:nvSpPr>
        <p:spPr bwMode="auto">
          <a:xfrm>
            <a:off x="228600" y="3886201"/>
            <a:ext cx="8689975" cy="239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Ø"/>
              <a:defRPr sz="2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tx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AU" b="1" i="1" kern="0" dirty="0">
                <a:solidFill>
                  <a:srgbClr val="008000"/>
                </a:solidFill>
              </a:rPr>
              <a:t>YES</a:t>
            </a:r>
            <a:r>
              <a:rPr lang="en-AU" kern="0" dirty="0"/>
              <a:t>: </a:t>
            </a:r>
            <a:r>
              <a:rPr lang="el-GR" kern="0" dirty="0"/>
              <a:t>κ</a:t>
            </a:r>
            <a:r>
              <a:rPr lang="en-AU" kern="0" baseline="-25000" dirty="0" err="1"/>
              <a:t>gq</a:t>
            </a:r>
            <a:r>
              <a:rPr lang="en-AU" kern="0" dirty="0"/>
              <a:t> … RL = 1 </a:t>
            </a:r>
            <a:r>
              <a:rPr lang="en-GB" dirty="0"/>
              <a:t>→ 2.4 = ACM</a:t>
            </a:r>
          </a:p>
          <a:p>
            <a:pPr lvl="1"/>
            <a:r>
              <a:rPr lang="en-GB" sz="2200" dirty="0"/>
              <a:t>Magnification typical of result obtained with DCSB-improved kernels</a:t>
            </a:r>
          </a:p>
          <a:p>
            <a:r>
              <a:rPr lang="en-AU" dirty="0"/>
              <a:t>ACM-improved calculations in Row 2:  </a:t>
            </a:r>
          </a:p>
          <a:p>
            <a:pPr lvl="1"/>
            <a:r>
              <a:rPr lang="en-AU" sz="2200" dirty="0"/>
              <a:t>Level ordering identical to </a:t>
            </a:r>
            <a:r>
              <a:rPr lang="en-AU" sz="2200" dirty="0" err="1"/>
              <a:t>lQCD</a:t>
            </a:r>
            <a:r>
              <a:rPr lang="en-AU" sz="2200" dirty="0"/>
              <a:t> (3, 4)</a:t>
            </a:r>
          </a:p>
          <a:p>
            <a:pPr lvl="1"/>
            <a:r>
              <a:rPr lang="en-AU" sz="2200" dirty="0"/>
              <a:t>Absolute values of the masses are commensurate.</a:t>
            </a:r>
            <a:endParaRPr lang="en-GB" sz="2200" dirty="0"/>
          </a:p>
          <a:p>
            <a:endParaRPr lang="en-GB" sz="2400" i="1" kern="0" dirty="0">
              <a:solidFill>
                <a:srgbClr val="C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DB1BA4-4819-41A2-82F4-12E5D0C0B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200" dirty="0"/>
              <a:t>Hybrid Meson Spectrum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D64ED-BB9E-4843-9C62-4ADA14F97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HPC &amp; OW 2018/07/26-30   (71p)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1D6F8-F873-4971-BA10-E77C30EFB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Hadrons. What Lurks Within.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283CB-EC34-47F2-A57F-EBBF4922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78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72786E-0ECC-41F7-83FB-444092A23C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26" y="1066800"/>
            <a:ext cx="7524548" cy="273829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DC97C46-CE17-4641-ABF0-2E73AD185BB8}"/>
              </a:ext>
            </a:extLst>
          </p:cNvPr>
          <p:cNvSpPr/>
          <p:nvPr/>
        </p:nvSpPr>
        <p:spPr bwMode="auto">
          <a:xfrm>
            <a:off x="762000" y="1835587"/>
            <a:ext cx="7620000" cy="365125"/>
          </a:xfrm>
          <a:prstGeom prst="rect">
            <a:avLst/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BF787F-EC44-44D5-B18C-BAF38CE3B0F0}"/>
              </a:ext>
            </a:extLst>
          </p:cNvPr>
          <p:cNvSpPr/>
          <p:nvPr/>
        </p:nvSpPr>
        <p:spPr bwMode="auto">
          <a:xfrm>
            <a:off x="762000" y="2253382"/>
            <a:ext cx="7620000" cy="718418"/>
          </a:xfrm>
          <a:prstGeom prst="rect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8E3492B-835A-41CF-87EF-EFE37E5BB6A3}"/>
              </a:ext>
            </a:extLst>
          </p:cNvPr>
          <p:cNvSpPr/>
          <p:nvPr/>
        </p:nvSpPr>
        <p:spPr bwMode="auto">
          <a:xfrm>
            <a:off x="762000" y="1463675"/>
            <a:ext cx="7620000" cy="365125"/>
          </a:xfrm>
          <a:prstGeom prst="rect">
            <a:avLst/>
          </a:prstGeom>
          <a:noFill/>
          <a:ln w="1905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0B5193-553B-4C84-8EF5-8A6B7FE76131}"/>
              </a:ext>
            </a:extLst>
          </p:cNvPr>
          <p:cNvSpPr txBox="1"/>
          <p:nvPr/>
        </p:nvSpPr>
        <p:spPr>
          <a:xfrm>
            <a:off x="0" y="10180"/>
            <a:ext cx="2369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>
                <a:solidFill>
                  <a:schemeClr val="accent1">
                    <a:lumMod val="50000"/>
                  </a:schemeClr>
                </a:solidFill>
              </a:rPr>
              <a:t>New Perspective on Hybrid Mesons</a:t>
            </a:r>
            <a:br>
              <a:rPr lang="en-GB" sz="1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Shu-Sheng Xu, </a:t>
            </a:r>
            <a:r>
              <a:rPr lang="en-GB" sz="1200" i="1" dirty="0">
                <a:solidFill>
                  <a:schemeClr val="accent1">
                    <a:lumMod val="50000"/>
                  </a:schemeClr>
                </a:solidFill>
              </a:rPr>
              <a:t>et al</a:t>
            </a:r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r>
              <a:rPr lang="en-GB" sz="1200" dirty="0">
                <a:hlinkClick r:id="rId3"/>
              </a:rPr>
              <a:t>arXiv:1805.06430 [</a:t>
            </a:r>
            <a:r>
              <a:rPr lang="en-GB" sz="1200" dirty="0" err="1">
                <a:hlinkClick r:id="rId3"/>
              </a:rPr>
              <a:t>nucl-th</a:t>
            </a:r>
            <a:r>
              <a:rPr lang="en-GB" sz="1200" dirty="0">
                <a:hlinkClick r:id="rId3"/>
              </a:rPr>
              <a:t>]</a:t>
            </a:r>
            <a:endParaRPr lang="en-GB" sz="12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01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BDA0A-08B8-41B9-ADF6-1A44AA413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AU" sz="3200" dirty="0"/>
              <a:t>New Perspective on Hybrids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540B3-3976-48E4-9C91-A1AF16A5F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4525963"/>
          </a:xfrm>
        </p:spPr>
        <p:txBody>
          <a:bodyPr/>
          <a:lstStyle/>
          <a:p>
            <a:r>
              <a:rPr lang="en-AU" sz="2400" dirty="0" err="1"/>
              <a:t>Faddeev</a:t>
            </a:r>
            <a:r>
              <a:rPr lang="en-AU" sz="2400" dirty="0"/>
              <a:t> equation approach to the </a:t>
            </a:r>
            <a:r>
              <a:rPr lang="en-AU" sz="2400" dirty="0" err="1"/>
              <a:t>valence-gluon+quark+antiquark</a:t>
            </a:r>
            <a:r>
              <a:rPr lang="en-AU" sz="2400" dirty="0"/>
              <a:t> bound-state problem in relativistic quantum field theory.  </a:t>
            </a:r>
          </a:p>
          <a:p>
            <a:pPr lvl="1">
              <a:spcBef>
                <a:spcPts val="600"/>
              </a:spcBef>
            </a:pPr>
            <a:r>
              <a:rPr lang="en-AU" sz="2400" dirty="0"/>
              <a:t>Strong correlations exist in the [</a:t>
            </a:r>
            <a:r>
              <a:rPr lang="en-AU" sz="2400" dirty="0" err="1"/>
              <a:t>q</a:t>
            </a:r>
            <a:r>
              <a:rPr lang="en-AU" sz="2400" baseline="-25000" dirty="0" err="1"/>
              <a:t>g</a:t>
            </a:r>
            <a:r>
              <a:rPr lang="en-AU" sz="2400" dirty="0"/>
              <a:t>=</a:t>
            </a:r>
            <a:r>
              <a:rPr lang="en-AU" sz="2400" dirty="0" err="1"/>
              <a:t>gq</a:t>
            </a:r>
            <a:r>
              <a:rPr lang="en-AU" sz="2400" dirty="0"/>
              <a:t>] &amp; [</a:t>
            </a:r>
            <a:r>
              <a:rPr lang="en-GB" sz="2400" dirty="0" err="1"/>
              <a:t>q̅</a:t>
            </a:r>
            <a:r>
              <a:rPr lang="en-GB" sz="2400" baseline="-25000" dirty="0" err="1"/>
              <a:t>g</a:t>
            </a:r>
            <a:r>
              <a:rPr lang="en-GB" sz="2400" dirty="0"/>
              <a:t> = </a:t>
            </a:r>
            <a:r>
              <a:rPr lang="en-AU" sz="2400" dirty="0"/>
              <a:t>g</a:t>
            </a:r>
            <a:r>
              <a:rPr lang="en-GB" sz="2400" dirty="0"/>
              <a:t>q̅]</a:t>
            </a:r>
            <a:r>
              <a:rPr lang="en-AU" sz="2400" dirty="0"/>
              <a:t> channels</a:t>
            </a:r>
          </a:p>
          <a:p>
            <a:pPr lvl="1">
              <a:spcBef>
                <a:spcPts val="600"/>
              </a:spcBef>
            </a:pPr>
            <a:r>
              <a:rPr lang="en-AU" sz="2400" dirty="0"/>
              <a:t>Hybrid mesons appear as highly-correlated </a:t>
            </a:r>
            <a:r>
              <a:rPr lang="en-AU" sz="2400" dirty="0" err="1"/>
              <a:t>q</a:t>
            </a:r>
            <a:r>
              <a:rPr lang="en-AU" sz="2400" baseline="-25000" dirty="0" err="1"/>
              <a:t>g</a:t>
            </a:r>
            <a:r>
              <a:rPr lang="en-GB" sz="2400" dirty="0"/>
              <a:t>q̅</a:t>
            </a:r>
            <a:r>
              <a:rPr lang="en-AU" sz="2400" dirty="0"/>
              <a:t> </a:t>
            </a:r>
            <a:r>
              <a:rPr lang="en-GB" sz="2400" dirty="0"/>
              <a:t>↔ </a:t>
            </a:r>
            <a:r>
              <a:rPr lang="en-GB" sz="2400" dirty="0" err="1"/>
              <a:t>qq̅</a:t>
            </a:r>
            <a:r>
              <a:rPr lang="en-GB" sz="2400" baseline="-25000" dirty="0" err="1"/>
              <a:t>g</a:t>
            </a:r>
            <a:endParaRPr lang="en-AU" sz="2400" dirty="0"/>
          </a:p>
          <a:p>
            <a:pPr lvl="1">
              <a:spcBef>
                <a:spcPts val="600"/>
              </a:spcBef>
            </a:pPr>
            <a:r>
              <a:rPr lang="en-AU" sz="2400" dirty="0"/>
              <a:t>Given role that diquark correlations play in determining baryon properties, existence and importance of kindred correlations within hybrids appears credible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7DBB7-A377-49BE-A208-E6F7153BA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HPC &amp; OW 2018/07/26-30   (71p)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06B06-C707-4E22-91E8-36818A1E8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Hadrons. What Lurks Within.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87485-DD0C-4511-AA17-BE77A7577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5ABB6B-C019-4572-972B-3732E0096CBA}"/>
              </a:ext>
            </a:extLst>
          </p:cNvPr>
          <p:cNvSpPr txBox="1"/>
          <p:nvPr/>
        </p:nvSpPr>
        <p:spPr>
          <a:xfrm>
            <a:off x="0" y="10180"/>
            <a:ext cx="2369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>
                <a:solidFill>
                  <a:schemeClr val="accent1">
                    <a:lumMod val="50000"/>
                  </a:schemeClr>
                </a:solidFill>
              </a:rPr>
              <a:t>New Perspective on Hybrid Mesons</a:t>
            </a:r>
            <a:br>
              <a:rPr lang="en-GB" sz="1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Shu-Sheng Xu, </a:t>
            </a:r>
            <a:r>
              <a:rPr lang="en-GB" sz="1200" i="1" dirty="0">
                <a:solidFill>
                  <a:schemeClr val="accent1">
                    <a:lumMod val="50000"/>
                  </a:schemeClr>
                </a:solidFill>
              </a:rPr>
              <a:t>et al</a:t>
            </a:r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r>
              <a:rPr lang="en-GB" sz="1200" dirty="0">
                <a:hlinkClick r:id="rId2"/>
              </a:rPr>
              <a:t>arXiv:1805.06430 [</a:t>
            </a:r>
            <a:r>
              <a:rPr lang="en-GB" sz="1200" dirty="0" err="1">
                <a:hlinkClick r:id="rId2"/>
              </a:rPr>
              <a:t>nucl-th</a:t>
            </a:r>
            <a:r>
              <a:rPr lang="en-GB" sz="1200" dirty="0">
                <a:hlinkClick r:id="rId2"/>
              </a:rPr>
              <a:t>]</a:t>
            </a:r>
            <a:endParaRPr lang="en-GB" sz="12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22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4000" b="0" i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Whence?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93837"/>
            <a:ext cx="8537575" cy="4983163"/>
          </a:xfrm>
        </p:spPr>
        <p:txBody>
          <a:bodyPr/>
          <a:lstStyle/>
          <a:p>
            <a:r>
              <a:rPr lang="en-GB" sz="2400" dirty="0"/>
              <a:t>Classical chromodynamics </a:t>
            </a:r>
          </a:p>
          <a:p>
            <a:pPr lvl="1"/>
            <a:r>
              <a:rPr lang="en-GB" dirty="0"/>
              <a:t>non-Abelian local gauge theory </a:t>
            </a:r>
          </a:p>
          <a:p>
            <a:pPr lvl="1"/>
            <a:r>
              <a:rPr lang="en-GB" dirty="0"/>
              <a:t>local gauge invariance</a:t>
            </a:r>
          </a:p>
          <a:p>
            <a:r>
              <a:rPr lang="en-GB" sz="2400" dirty="0"/>
              <a:t>But no confinement without a mass-scale</a:t>
            </a:r>
          </a:p>
          <a:p>
            <a:pPr lvl="1"/>
            <a:r>
              <a:rPr lang="en-GB" dirty="0"/>
              <a:t>Three quarks can still be colour-singlet</a:t>
            </a:r>
          </a:p>
          <a:p>
            <a:pPr lvl="1"/>
            <a:r>
              <a:rPr lang="en-GB" dirty="0"/>
              <a:t>Colour rotations will keep them colour singlets</a:t>
            </a:r>
          </a:p>
          <a:p>
            <a:pPr lvl="1"/>
            <a:r>
              <a:rPr lang="en-GB" dirty="0"/>
              <a:t>But they need have no proximity to one another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GB" dirty="0"/>
              <a:t>      … proximity is meaningless in a scale-invariant theory</a:t>
            </a:r>
          </a:p>
          <a:p>
            <a:r>
              <a:rPr lang="en-GB" sz="2400" dirty="0"/>
              <a:t>Whence mass … equivalent to whence a mass-scale … equivalent to whence a confinement scale</a:t>
            </a:r>
          </a:p>
          <a:p>
            <a:pPr>
              <a:spcAft>
                <a:spcPts val="0"/>
              </a:spcAft>
            </a:pPr>
            <a:r>
              <a:rPr lang="en-GB" sz="2400" i="1" dirty="0">
                <a:solidFill>
                  <a:srgbClr val="BF0703"/>
                </a:solidFill>
              </a:rPr>
              <a:t>Understanding the origin of mass in QCD is quite likely inseparable from the task of understanding confinement.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HPC &amp; OW 2018/07/26-30   (71p)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Hadrons. What Lurks Within.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98592" cy="6096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 bwMode="auto">
          <a:xfrm>
            <a:off x="2667000" y="92076"/>
            <a:ext cx="914400" cy="593724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02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05765-541E-44C5-83E6-387F26ED9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GB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FC101-5887-4E1D-9712-4B8BEA0F3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4B1C5-9F45-410E-B303-37838B967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HPC &amp; OW 2018/07/26-30   (71p)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8C301B-9EEE-4D58-8FE6-B1AA8D48A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Hadrons. What Lurks Within.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A809E-8A86-480C-8FC3-59FC3F75D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80</a:t>
            </a:fld>
            <a:endParaRPr lang="en-US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8" name="Slide Zoom 7">
                <a:extLst>
                  <a:ext uri="{FF2B5EF4-FFF2-40B4-BE49-F238E27FC236}">
                    <a16:creationId xmlns:a16="http://schemas.microsoft.com/office/drawing/2014/main" id="{2E8E9D0A-6B67-4F94-A01F-1D2FB165FB5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79218082"/>
                  </p:ext>
                </p:extLst>
              </p:nvPr>
            </p:nvGraphicFramePr>
            <p:xfrm>
              <a:off x="457200" y="685800"/>
              <a:ext cx="2286000" cy="1714500"/>
            </p:xfrm>
            <a:graphic>
              <a:graphicData uri="http://schemas.microsoft.com/office/powerpoint/2016/slidezoom">
                <pslz:sldZm>
                  <pslz:sldZmObj sldId="1555" cId="2917324889">
                    <pslz:zmPr id="{409B103B-4491-40DF-995F-F3D6CC5F3B3C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8" name="Slide Zoom 7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2E8E9D0A-6B67-4F94-A01F-1D2FB165FB5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7200" y="685800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0" name="Slide Zoom 9">
                <a:extLst>
                  <a:ext uri="{FF2B5EF4-FFF2-40B4-BE49-F238E27FC236}">
                    <a16:creationId xmlns:a16="http://schemas.microsoft.com/office/drawing/2014/main" id="{A6543588-6A53-4B1E-9131-8477E9B2D57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78237920"/>
                  </p:ext>
                </p:extLst>
              </p:nvPr>
            </p:nvGraphicFramePr>
            <p:xfrm>
              <a:off x="3429000" y="695587"/>
              <a:ext cx="2286000" cy="1714500"/>
            </p:xfrm>
            <a:graphic>
              <a:graphicData uri="http://schemas.microsoft.com/office/powerpoint/2016/slidezoom">
                <pslz:sldZm>
                  <pslz:sldZmObj sldId="1562" cId="2098170637">
                    <pslz:zmPr id="{81CE51CE-29CF-4654-B620-AC51C556F19C}" returnToParent="0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0" name="Slide Zoom 9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A6543588-6A53-4B1E-9131-8477E9B2D57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29000" y="695587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2" name="Slide Zoom 11">
                <a:extLst>
                  <a:ext uri="{FF2B5EF4-FFF2-40B4-BE49-F238E27FC236}">
                    <a16:creationId xmlns:a16="http://schemas.microsoft.com/office/drawing/2014/main" id="{11905284-803F-497E-8CE9-44F35B7B745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54513770"/>
                  </p:ext>
                </p:extLst>
              </p:nvPr>
            </p:nvGraphicFramePr>
            <p:xfrm>
              <a:off x="6400800" y="685800"/>
              <a:ext cx="2286000" cy="1714500"/>
            </p:xfrm>
            <a:graphic>
              <a:graphicData uri="http://schemas.microsoft.com/office/powerpoint/2016/slidezoom">
                <pslz:sldZm>
                  <pslz:sldZmObj sldId="1573" cId="4249165137">
                    <pslz:zmPr id="{64E17185-9845-4DF9-906C-81F3ED95F0E9}" returnToParent="0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2" name="Slide Zoom 11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11905284-803F-497E-8CE9-44F35B7B745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00800" y="685800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4" name="Slide Zoom 13">
                <a:extLst>
                  <a:ext uri="{FF2B5EF4-FFF2-40B4-BE49-F238E27FC236}">
                    <a16:creationId xmlns:a16="http://schemas.microsoft.com/office/drawing/2014/main" id="{D81DFA3F-63BD-439E-9D1C-8B62FBA76D6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77085208"/>
                  </p:ext>
                </p:extLst>
              </p:nvPr>
            </p:nvGraphicFramePr>
            <p:xfrm>
              <a:off x="457200" y="2743200"/>
              <a:ext cx="2286000" cy="1714500"/>
            </p:xfrm>
            <a:graphic>
              <a:graphicData uri="http://schemas.microsoft.com/office/powerpoint/2016/slidezoom">
                <pslz:sldZm>
                  <pslz:sldZmObj sldId="1586" cId="3958298348">
                    <pslz:zmPr id="{E0B9D63E-E80B-4C80-94FA-1E2E3973B6A6}" returnToParent="0" transitionDur="1000">
                      <p166:blipFill xmlns:p166="http://schemas.microsoft.com/office/powerpoint/2016/6/main">
                        <a:blip r:embed="rId1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4" name="Slide Zoom 13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D81DFA3F-63BD-439E-9D1C-8B62FBA76D6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7200" y="2743200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6" name="Slide Zoom 15">
                <a:extLst>
                  <a:ext uri="{FF2B5EF4-FFF2-40B4-BE49-F238E27FC236}">
                    <a16:creationId xmlns:a16="http://schemas.microsoft.com/office/drawing/2014/main" id="{C78AA843-E402-4C5A-9AF2-175DBC53986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08264779"/>
                  </p:ext>
                </p:extLst>
              </p:nvPr>
            </p:nvGraphicFramePr>
            <p:xfrm>
              <a:off x="3426903" y="2737607"/>
              <a:ext cx="2286000" cy="1714500"/>
            </p:xfrm>
            <a:graphic>
              <a:graphicData uri="http://schemas.microsoft.com/office/powerpoint/2016/slidezoom">
                <pslz:sldZm>
                  <pslz:sldZmObj sldId="1509" cId="1130545845">
                    <pslz:zmPr id="{91BABEA6-F3A3-4D2B-8031-61928115B997}" returnToParent="0" transitionDur="1000">
                      <p166:blipFill xmlns:p166="http://schemas.microsoft.com/office/powerpoint/2016/6/main">
                        <a:blip r:embed="rId1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6" name="Slide Zoom 15">
                <a:hlinkClick r:id="rId15" action="ppaction://hlinksldjump"/>
                <a:extLst>
                  <a:ext uri="{FF2B5EF4-FFF2-40B4-BE49-F238E27FC236}">
                    <a16:creationId xmlns:a16="http://schemas.microsoft.com/office/drawing/2014/main" id="{C78AA843-E402-4C5A-9AF2-175DBC53986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426903" y="2737607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8" name="Slide Zoom 17">
                <a:extLst>
                  <a:ext uri="{FF2B5EF4-FFF2-40B4-BE49-F238E27FC236}">
                    <a16:creationId xmlns:a16="http://schemas.microsoft.com/office/drawing/2014/main" id="{1DD6A29E-496A-4824-8FC5-D1FA9D3B6D1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66034010"/>
                  </p:ext>
                </p:extLst>
              </p:nvPr>
            </p:nvGraphicFramePr>
            <p:xfrm>
              <a:off x="6409189" y="2763837"/>
              <a:ext cx="2286000" cy="1714500"/>
            </p:xfrm>
            <a:graphic>
              <a:graphicData uri="http://schemas.microsoft.com/office/powerpoint/2016/slidezoom">
                <pslz:sldZm>
                  <pslz:sldZmObj sldId="1625" cId="2975686338">
                    <pslz:zmPr id="{3B27F547-52E4-4440-B524-297229E948EB}" returnToParent="0" transitionDur="1000">
                      <p166:blipFill xmlns:p166="http://schemas.microsoft.com/office/powerpoint/2016/6/main">
                        <a:blip r:embed="rId1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8" name="Slide Zoom 17">
                <a:hlinkClick r:id="rId18" action="ppaction://hlinksldjump"/>
                <a:extLst>
                  <a:ext uri="{FF2B5EF4-FFF2-40B4-BE49-F238E27FC236}">
                    <a16:creationId xmlns:a16="http://schemas.microsoft.com/office/drawing/2014/main" id="{1DD6A29E-496A-4824-8FC5-D1FA9D3B6D1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409189" y="2763837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0" name="Slide Zoom 19">
                <a:extLst>
                  <a:ext uri="{FF2B5EF4-FFF2-40B4-BE49-F238E27FC236}">
                    <a16:creationId xmlns:a16="http://schemas.microsoft.com/office/drawing/2014/main" id="{06251E01-CBE2-4B96-8C9F-CF3850A7421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1784558"/>
                  </p:ext>
                </p:extLst>
              </p:nvPr>
            </p:nvGraphicFramePr>
            <p:xfrm>
              <a:off x="448811" y="4669887"/>
              <a:ext cx="2286000" cy="1714500"/>
            </p:xfrm>
            <a:graphic>
              <a:graphicData uri="http://schemas.microsoft.com/office/powerpoint/2016/slidezoom">
                <pslz:sldZm>
                  <pslz:sldZmObj sldId="1724" cId="1846406138">
                    <pslz:zmPr id="{D1E576D7-48FA-4215-B155-FA4A2C091D60}" returnToParent="0" transitionDur="1000">
                      <p166:blipFill xmlns:p166="http://schemas.microsoft.com/office/powerpoint/2016/6/main">
                        <a:blip r:embed="rId2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0" name="Slide Zoom 19">
                <a:hlinkClick r:id="rId21" action="ppaction://hlinksldjump"/>
                <a:extLst>
                  <a:ext uri="{FF2B5EF4-FFF2-40B4-BE49-F238E27FC236}">
                    <a16:creationId xmlns:a16="http://schemas.microsoft.com/office/drawing/2014/main" id="{06251E01-CBE2-4B96-8C9F-CF3850A7421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48811" y="4669887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2" name="Slide Zoom 21">
                <a:extLst>
                  <a:ext uri="{FF2B5EF4-FFF2-40B4-BE49-F238E27FC236}">
                    <a16:creationId xmlns:a16="http://schemas.microsoft.com/office/drawing/2014/main" id="{1F5AEFBE-894A-4023-8259-6C79DEC05E7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63148803"/>
                  </p:ext>
                </p:extLst>
              </p:nvPr>
            </p:nvGraphicFramePr>
            <p:xfrm>
              <a:off x="3424805" y="4732264"/>
              <a:ext cx="2286000" cy="1714500"/>
            </p:xfrm>
            <a:graphic>
              <a:graphicData uri="http://schemas.microsoft.com/office/powerpoint/2016/slidezoom">
                <pslz:sldZm>
                  <pslz:sldZmObj sldId="1823" cId="2522630417">
                    <pslz:zmPr id="{4AFC1F65-1B38-4DA2-B85B-D72A6CDBD6A1}" returnToParent="0" transitionDur="1000">
                      <p166:blipFill xmlns:p166="http://schemas.microsoft.com/office/powerpoint/2016/6/main">
                        <a:blip r:embed="rId2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2" name="Slide Zoom 21">
                <a:hlinkClick r:id="rId24" action="ppaction://hlinksldjump"/>
                <a:extLst>
                  <a:ext uri="{FF2B5EF4-FFF2-40B4-BE49-F238E27FC236}">
                    <a16:creationId xmlns:a16="http://schemas.microsoft.com/office/drawing/2014/main" id="{1F5AEFBE-894A-4023-8259-6C79DEC05E7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424805" y="4732264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4" name="Slide Zoom 23">
                <a:extLst>
                  <a:ext uri="{FF2B5EF4-FFF2-40B4-BE49-F238E27FC236}">
                    <a16:creationId xmlns:a16="http://schemas.microsoft.com/office/drawing/2014/main" id="{8B46E5CE-1D2D-4934-AE4B-A5E4C70D889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29509495"/>
                  </p:ext>
                </p:extLst>
              </p:nvPr>
            </p:nvGraphicFramePr>
            <p:xfrm>
              <a:off x="6425465" y="4701971"/>
              <a:ext cx="1045905" cy="784429"/>
            </p:xfrm>
            <a:graphic>
              <a:graphicData uri="http://schemas.microsoft.com/office/powerpoint/2016/slidezoom">
                <pslz:sldZm>
                  <pslz:sldZmObj sldId="1866" cId="3498505399">
                    <pslz:zmPr id="{8E42BB34-CB3E-431C-832D-B219E2301166}" returnToParent="0" transitionDur="1000">
                      <p166:blipFill xmlns:p166="http://schemas.microsoft.com/office/powerpoint/2016/6/main">
                        <a:blip r:embed="rId2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045905" cy="78442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4" name="Slide Zoom 23">
                <a:hlinkClick r:id="rId27" action="ppaction://hlinksldjump"/>
                <a:extLst>
                  <a:ext uri="{FF2B5EF4-FFF2-40B4-BE49-F238E27FC236}">
                    <a16:creationId xmlns:a16="http://schemas.microsoft.com/office/drawing/2014/main" id="{8B46E5CE-1D2D-4934-AE4B-A5E4C70D889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425465" y="4701971"/>
                <a:ext cx="1045905" cy="784429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6" name="Slide Zoom 25">
                <a:extLst>
                  <a:ext uri="{FF2B5EF4-FFF2-40B4-BE49-F238E27FC236}">
                    <a16:creationId xmlns:a16="http://schemas.microsoft.com/office/drawing/2014/main" id="{0065CACF-EF8A-4A3C-8A34-EF399720655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85417653"/>
                  </p:ext>
                </p:extLst>
              </p:nvPr>
            </p:nvGraphicFramePr>
            <p:xfrm>
              <a:off x="7467600" y="4701971"/>
              <a:ext cx="1045905" cy="784429"/>
            </p:xfrm>
            <a:graphic>
              <a:graphicData uri="http://schemas.microsoft.com/office/powerpoint/2016/slidezoom">
                <pslz:sldZm>
                  <pslz:sldZmObj sldId="1821" cId="2280374917">
                    <pslz:zmPr id="{91F91018-0E20-4979-B807-FBDAB176768D}" returnToParent="0" transitionDur="1000">
                      <p166:blipFill xmlns:p166="http://schemas.microsoft.com/office/powerpoint/2016/6/main">
                        <a:blip r:embed="rId2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045905" cy="78442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6" name="Slide Zoom 25">
                <a:hlinkClick r:id="rId30" action="ppaction://hlinksldjump"/>
                <a:extLst>
                  <a:ext uri="{FF2B5EF4-FFF2-40B4-BE49-F238E27FC236}">
                    <a16:creationId xmlns:a16="http://schemas.microsoft.com/office/drawing/2014/main" id="{0065CACF-EF8A-4A3C-8A34-EF399720655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467600" y="4701971"/>
                <a:ext cx="1045905" cy="784429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07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685800" y="4810125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33925"/>
            <a:ext cx="9144000" cy="1362075"/>
          </a:xfrm>
        </p:spPr>
        <p:txBody>
          <a:bodyPr/>
          <a:lstStyle/>
          <a:p>
            <a:pPr lvl="0" algn="ctr"/>
            <a:r>
              <a:rPr lang="en-US" sz="69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Where is the mass?</a:t>
            </a:r>
            <a:endParaRPr lang="en-US" sz="69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81800" y="6565900"/>
            <a:ext cx="2514600" cy="304800"/>
          </a:xfrm>
        </p:spPr>
        <p:txBody>
          <a:bodyPr/>
          <a:lstStyle/>
          <a:p>
            <a:r>
              <a:rPr lang="en-US"/>
              <a:t>HPC &amp; OW 2018/07/26-30   (71p)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schemeClr val="accent1">
                    <a:lumMod val="50000"/>
                  </a:schemeClr>
                </a:solidFill>
              </a:rPr>
              <a:t>Craig Roberts. Hadrons. What Lurks Within.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7850" y="547687"/>
            <a:ext cx="5143500" cy="385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383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CRAIG20ROBERTS@ALLIYGNFUVWYY577" val="3700"/>
</p:tagLst>
</file>

<file path=ppt/theme/theme1.xml><?xml version="1.0" encoding="utf-8"?>
<a:theme xmlns:a="http://schemas.openxmlformats.org/drawingml/2006/main" name="blue_2007">
  <a:themeElements>
    <a:clrScheme name="Custom 7">
      <a:dk1>
        <a:srgbClr val="616161"/>
      </a:dk1>
      <a:lt1>
        <a:srgbClr val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9D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Blue design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Blue design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Custom 11">
      <a:dk1>
        <a:srgbClr val="616161"/>
      </a:dk1>
      <a:lt1>
        <a:sysClr val="window" lastClr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4B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84591</TotalTime>
  <Words>7325</Words>
  <Application>Microsoft Office PowerPoint</Application>
  <PresentationFormat>On-screen Show (4:3)</PresentationFormat>
  <Paragraphs>1103</Paragraphs>
  <Slides>80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92" baseType="lpstr">
      <vt:lpstr>AR BERKLEY</vt:lpstr>
      <vt:lpstr>Arial</vt:lpstr>
      <vt:lpstr>Calibri</vt:lpstr>
      <vt:lpstr>Cambria Math</vt:lpstr>
      <vt:lpstr>Comic Sans MS</vt:lpstr>
      <vt:lpstr>Lucida Handwriting</vt:lpstr>
      <vt:lpstr>Mistral</vt:lpstr>
      <vt:lpstr>Times New Roman</vt:lpstr>
      <vt:lpstr>Trebuchet MS</vt:lpstr>
      <vt:lpstr>Wingdings</vt:lpstr>
      <vt:lpstr>blue_2007</vt:lpstr>
      <vt:lpstr>Equation</vt:lpstr>
      <vt:lpstr> </vt:lpstr>
      <vt:lpstr>Collaborators: 2015-Present</vt:lpstr>
      <vt:lpstr>Collaborators: 2015-Present</vt:lpstr>
      <vt:lpstr>Emergent Phenomena in the Standard Model</vt:lpstr>
      <vt:lpstr>Strong Interactions in the  Standard Model</vt:lpstr>
      <vt:lpstr>Whence Mass?</vt:lpstr>
      <vt:lpstr>Trace Anomaly</vt:lpstr>
      <vt:lpstr>Whence?</vt:lpstr>
      <vt:lpstr>Where is the mass?</vt:lpstr>
      <vt:lpstr>Trace Anomaly</vt:lpstr>
      <vt:lpstr>On the other hand …</vt:lpstr>
      <vt:lpstr>Trace Anomaly</vt:lpstr>
      <vt:lpstr>Whence “1” and yet “0” ?</vt:lpstr>
      <vt:lpstr>Ideas: Old &amp; New</vt:lpstr>
      <vt:lpstr>Particle Data Group</vt:lpstr>
      <vt:lpstr>Gluon Gap Equation</vt:lpstr>
      <vt:lpstr>In QCD: Gluons become massive!</vt:lpstr>
      <vt:lpstr>QCD’s Running Coupling</vt:lpstr>
      <vt:lpstr>Process-independent  effective-charge in QCD</vt:lpstr>
      <vt:lpstr>QCD Effective Charge</vt:lpstr>
      <vt:lpstr>QCD Effective Charge</vt:lpstr>
      <vt:lpstr>QCD Effective Charge</vt:lpstr>
      <vt:lpstr>Enigma of Mass</vt:lpstr>
      <vt:lpstr>Pion’s Goldberger -Treiman relation</vt:lpstr>
      <vt:lpstr>The most fundamental expression of Goldstone’s Theorem and DCSB</vt:lpstr>
      <vt:lpstr>Enigma of mass</vt:lpstr>
      <vt:lpstr>Observing Mass</vt:lpstr>
      <vt:lpstr>Pion’s valence-quark  Distribution Amplitude</vt:lpstr>
      <vt:lpstr>Pion’s valence-quark  Distribution Amplitude</vt:lpstr>
      <vt:lpstr>Leading-twist PDAs of  S-wave light-quark mesons</vt:lpstr>
      <vt:lpstr>DVMP</vt:lpstr>
      <vt:lpstr>Emergent Mass  vs. Higgs Mechanism</vt:lpstr>
      <vt:lpstr>π &amp; K Valence-quark Distribution Functions</vt:lpstr>
      <vt:lpstr>π &amp; K PDFs </vt:lpstr>
      <vt:lpstr>Valence-quark PDFs  within mesons</vt:lpstr>
      <vt:lpstr>Valence-quark PDFs  within mesons</vt:lpstr>
      <vt:lpstr>Pion PDF</vt:lpstr>
      <vt:lpstr>Kaon’s  gluon content</vt:lpstr>
      <vt:lpstr>π &amp; K PDFs </vt:lpstr>
      <vt:lpstr>π &amp; K PDFs </vt:lpstr>
      <vt:lpstr>Structure of Baryons</vt:lpstr>
      <vt:lpstr>Nucleon PDAs &amp; lQCD </vt:lpstr>
      <vt:lpstr>PDAs of Nucleon  &amp; its 1st Radial Excitation</vt:lpstr>
      <vt:lpstr>PDAs of Nucleon  &amp; its 1st Radial Excitation</vt:lpstr>
      <vt:lpstr>Diquark correlations in the nucleon</vt:lpstr>
      <vt:lpstr>Nucleon and Roper PDAs</vt:lpstr>
      <vt:lpstr>Baryons as a  3-valence-body problem</vt:lpstr>
      <vt:lpstr>Heavy Baryons</vt:lpstr>
      <vt:lpstr>Triply Heavy Baryons</vt:lpstr>
      <vt:lpstr>Heavy Baryons</vt:lpstr>
      <vt:lpstr>Proton’s Tensor Charge</vt:lpstr>
      <vt:lpstr>Tensor Charge and TMDs</vt:lpstr>
      <vt:lpstr>TMDs … Transversity  … Tensor Charge</vt:lpstr>
      <vt:lpstr>Proton Tensor Charges</vt:lpstr>
      <vt:lpstr>Proton Faddeev Amplitude</vt:lpstr>
      <vt:lpstr>Proton’s Tensor Charges</vt:lpstr>
      <vt:lpstr>Proton’s Tensor Charges</vt:lpstr>
      <vt:lpstr>Proton’s Tensor Charges</vt:lpstr>
      <vt:lpstr>Hybrids &amp; Exotics</vt:lpstr>
      <vt:lpstr>New Window on Hybrids/Exotics</vt:lpstr>
      <vt:lpstr>New Perspective on Hybrid Mesons</vt:lpstr>
      <vt:lpstr>New Perspective on Hybrids</vt:lpstr>
      <vt:lpstr>Gluon-Quark Correlations</vt:lpstr>
      <vt:lpstr>Hybrid Spectrum</vt:lpstr>
      <vt:lpstr>Summary</vt:lpstr>
      <vt:lpstr>Summary … 1</vt:lpstr>
      <vt:lpstr>Summary … 2</vt:lpstr>
      <vt:lpstr>Summary … 3</vt:lpstr>
      <vt:lpstr>PowerPoint Presentation</vt:lpstr>
      <vt:lpstr>Epilogue </vt:lpstr>
      <vt:lpstr>Epilogue </vt:lpstr>
      <vt:lpstr>PowerPoint Presentation</vt:lpstr>
      <vt:lpstr>Quantum Chromodynamics (QCD)</vt:lpstr>
      <vt:lpstr>Quantum Chromodynamics (QCD)</vt:lpstr>
      <vt:lpstr>Hybrid Meson Spectrum</vt:lpstr>
      <vt:lpstr>Hybrid Meson Spectrum</vt:lpstr>
      <vt:lpstr>Hybrid Meson Spectrum</vt:lpstr>
      <vt:lpstr>Hybrid Meson Spectrum</vt:lpstr>
      <vt:lpstr>New Perspective on Hybrids</vt:lpstr>
      <vt:lpstr>Contents</vt:lpstr>
    </vt:vector>
  </TitlesOfParts>
  <Company>Argonne National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Craig Roberts</dc:creator>
  <cp:lastModifiedBy>Craig Roberts</cp:lastModifiedBy>
  <cp:revision>4813</cp:revision>
  <dcterms:created xsi:type="dcterms:W3CDTF">2011-04-14T18:17:37Z</dcterms:created>
  <dcterms:modified xsi:type="dcterms:W3CDTF">2018-07-26T03:52:21Z</dcterms:modified>
</cp:coreProperties>
</file>