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null)" ContentType="image/x-em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4" r:id="rId2"/>
  </p:sldMasterIdLst>
  <p:notesMasterIdLst>
    <p:notesMasterId r:id="rId50"/>
  </p:notesMasterIdLst>
  <p:handoutMasterIdLst>
    <p:handoutMasterId r:id="rId51"/>
  </p:handoutMasterIdLst>
  <p:sldIdLst>
    <p:sldId id="508" r:id="rId3"/>
    <p:sldId id="293" r:id="rId4"/>
    <p:sldId id="991" r:id="rId5"/>
    <p:sldId id="509" r:id="rId6"/>
    <p:sldId id="728" r:id="rId7"/>
    <p:sldId id="726" r:id="rId8"/>
    <p:sldId id="511" r:id="rId9"/>
    <p:sldId id="809" r:id="rId10"/>
    <p:sldId id="590" r:id="rId11"/>
    <p:sldId id="592" r:id="rId12"/>
    <p:sldId id="992" r:id="rId13"/>
    <p:sldId id="389" r:id="rId14"/>
    <p:sldId id="810" r:id="rId15"/>
    <p:sldId id="533" r:id="rId16"/>
    <p:sldId id="812" r:id="rId17"/>
    <p:sldId id="815" r:id="rId18"/>
    <p:sldId id="818" r:id="rId19"/>
    <p:sldId id="993" r:id="rId20"/>
    <p:sldId id="986" r:id="rId21"/>
    <p:sldId id="811" r:id="rId22"/>
    <p:sldId id="738" r:id="rId23"/>
    <p:sldId id="740" r:id="rId24"/>
    <p:sldId id="741" r:id="rId25"/>
    <p:sldId id="994" r:id="rId26"/>
    <p:sldId id="827" r:id="rId27"/>
    <p:sldId id="743" r:id="rId28"/>
    <p:sldId id="983" r:id="rId29"/>
    <p:sldId id="974" r:id="rId30"/>
    <p:sldId id="307" r:id="rId31"/>
    <p:sldId id="985" r:id="rId32"/>
    <p:sldId id="356" r:id="rId33"/>
    <p:sldId id="362" r:id="rId34"/>
    <p:sldId id="360" r:id="rId35"/>
    <p:sldId id="995" r:id="rId36"/>
    <p:sldId id="979" r:id="rId37"/>
    <p:sldId id="306" r:id="rId38"/>
    <p:sldId id="997" r:id="rId39"/>
    <p:sldId id="996" r:id="rId40"/>
    <p:sldId id="257" r:id="rId41"/>
    <p:sldId id="266" r:id="rId42"/>
    <p:sldId id="267" r:id="rId43"/>
    <p:sldId id="1000" r:id="rId44"/>
    <p:sldId id="1001" r:id="rId45"/>
    <p:sldId id="268" r:id="rId46"/>
    <p:sldId id="998" r:id="rId47"/>
    <p:sldId id="999" r:id="rId48"/>
    <p:sldId id="936"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9" autoAdjust="0"/>
    <p:restoredTop sz="91352" autoAdjust="0"/>
  </p:normalViewPr>
  <p:slideViewPr>
    <p:cSldViewPr snapToGrid="0">
      <p:cViewPr varScale="1">
        <p:scale>
          <a:sx n="140" d="100"/>
          <a:sy n="140" d="100"/>
        </p:scale>
        <p:origin x="173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image" Target="../media/image36.emf"/><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1B6137-08B8-6B44-825A-369A0A04651B}" type="datetime1">
              <a:rPr lang="en-US" smtClean="0"/>
              <a:t>7/28/18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238738-CCAE-CB42-B9CE-7D4ADC737EF1}" type="slidenum">
              <a:rPr lang="en-US" smtClean="0"/>
              <a:t>‹#›</a:t>
            </a:fld>
            <a:endParaRPr lang="en-US"/>
          </a:p>
        </p:txBody>
      </p:sp>
    </p:spTree>
    <p:extLst>
      <p:ext uri="{BB962C8B-B14F-4D97-AF65-F5344CB8AC3E}">
        <p14:creationId xmlns:p14="http://schemas.microsoft.com/office/powerpoint/2010/main" val="3260616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304121-5EED-3242-B8A9-8960A72F0541}" type="datetime1">
              <a:rPr lang="en-US" smtClean="0"/>
              <a:t>7/28/18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14A986-0BA2-2B46-A703-72A1F09AEA79}" type="slidenum">
              <a:rPr lang="en-US" smtClean="0"/>
              <a:t>‹#›</a:t>
            </a:fld>
            <a:endParaRPr lang="en-US"/>
          </a:p>
        </p:txBody>
      </p:sp>
    </p:spTree>
    <p:extLst>
      <p:ext uri="{BB962C8B-B14F-4D97-AF65-F5344CB8AC3E}">
        <p14:creationId xmlns:p14="http://schemas.microsoft.com/office/powerpoint/2010/main" val="10632451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a:t>
            </a:fld>
            <a:endParaRPr lang="en-US"/>
          </a:p>
        </p:txBody>
      </p:sp>
    </p:spTree>
    <p:extLst>
      <p:ext uri="{BB962C8B-B14F-4D97-AF65-F5344CB8AC3E}">
        <p14:creationId xmlns:p14="http://schemas.microsoft.com/office/powerpoint/2010/main" val="428990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5</a:t>
            </a:fld>
            <a:endParaRPr lang="en-US"/>
          </a:p>
        </p:txBody>
      </p:sp>
    </p:spTree>
    <p:extLst>
      <p:ext uri="{BB962C8B-B14F-4D97-AF65-F5344CB8AC3E}">
        <p14:creationId xmlns:p14="http://schemas.microsoft.com/office/powerpoint/2010/main" val="2039275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7</a:t>
            </a:fld>
            <a:endParaRPr lang="en-US"/>
          </a:p>
        </p:txBody>
      </p:sp>
    </p:spTree>
    <p:extLst>
      <p:ext uri="{BB962C8B-B14F-4D97-AF65-F5344CB8AC3E}">
        <p14:creationId xmlns:p14="http://schemas.microsoft.com/office/powerpoint/2010/main" val="196180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I am introducing today is based on the Light-front</a:t>
            </a:r>
            <a:r>
              <a:rPr lang="en-US" baseline="0" dirty="0"/>
              <a:t> field theory. Its basic idea is to solve the Schrodinger equation numerically for the quantum field. The difference from the traditional equal time formalism is that we redefine our light-front time to be the linear combination of the regular time and one of the spatial direction, usually we choose z direction. In the traditional equal time formalism we specify the initial state on a equal time plane and the </a:t>
            </a:r>
            <a:r>
              <a:rPr lang="en-US" baseline="0" dirty="0" err="1"/>
              <a:t>Schroedinger</a:t>
            </a:r>
            <a:r>
              <a:rPr lang="en-US" baseline="0" dirty="0"/>
              <a:t> equation will tell us its evolution time on future times. In the light front theory we specify the initial state on the equal light front surface and the Schrodinger equation will evolve afterwards. The benefits of the </a:t>
            </a:r>
            <a:r>
              <a:rPr lang="en-US" baseline="0" dirty="0" err="1"/>
              <a:t>lightfront</a:t>
            </a:r>
            <a:r>
              <a:rPr lang="en-US" baseline="0" dirty="0"/>
              <a:t> theory includes the fact that the Hamiltonian operator does not have the square root in it. also its amplitude is boost invariant and has simpler vacuum structure.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F20AF-0AF8-4240-A660-441B1D363A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50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2EECE9-F8DE-2949-98A6-33EB0B378B03}" type="slidenum">
              <a:rPr lang="en-US" sz="1200"/>
              <a:pPr/>
              <a:t>15</a:t>
            </a:fld>
            <a:endParaRPr lang="en-US" sz="1200"/>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7863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D1BE9C-F6B9-224B-9482-A3D3E68C58BB}" type="slidenum">
              <a:rPr lang="en-US" sz="1200">
                <a:solidFill>
                  <a:prstClr val="black"/>
                </a:solidFill>
              </a:rPr>
              <a:pPr/>
              <a:t>17</a:t>
            </a:fld>
            <a:endParaRPr lang="en-US" sz="1200">
              <a:solidFill>
                <a:prstClr val="black"/>
              </a:solidFill>
            </a:endParaRPr>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640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18</a:t>
            </a:fld>
            <a:endParaRPr lang="en-US"/>
          </a:p>
        </p:txBody>
      </p:sp>
    </p:spTree>
    <p:extLst>
      <p:ext uri="{BB962C8B-B14F-4D97-AF65-F5344CB8AC3E}">
        <p14:creationId xmlns:p14="http://schemas.microsoft.com/office/powerpoint/2010/main" val="1812240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4A986-0BA2-2B46-A703-72A1F09AEA79}" type="slidenum">
              <a:rPr lang="en-US" smtClean="0"/>
              <a:t>29</a:t>
            </a:fld>
            <a:endParaRPr lang="en-US"/>
          </a:p>
        </p:txBody>
      </p:sp>
    </p:spTree>
    <p:extLst>
      <p:ext uri="{BB962C8B-B14F-4D97-AF65-F5344CB8AC3E}">
        <p14:creationId xmlns:p14="http://schemas.microsoft.com/office/powerpoint/2010/main" val="136189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52CD7D-0F7A-7E4D-9283-D7579FB257D2}"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196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D50B0-F535-6C4E-BFD9-A21FCFB9E808}"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00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1A062-0178-B940-AF20-9AC3541ED42E}"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397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A79CFA-0AEB-4F1B-96A3-23700A09BA57}" type="datetimeFigureOut">
              <a:rPr lang="en-US" smtClean="0"/>
              <a:t>7/28/18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16496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A79CFA-0AEB-4F1B-96A3-23700A09BA57}" type="datetimeFigureOut">
              <a:rPr lang="en-US" smtClean="0"/>
              <a:t>7/28/18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3644532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A79CFA-0AEB-4F1B-96A3-23700A09BA57}" type="datetimeFigureOut">
              <a:rPr lang="en-US" smtClean="0"/>
              <a:t>7/28/18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3829188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A79CFA-0AEB-4F1B-96A3-23700A09BA57}" type="datetimeFigureOut">
              <a:rPr lang="en-US" smtClean="0"/>
              <a:t>7/28/18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690446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A79CFA-0AEB-4F1B-96A3-23700A09BA57}" type="datetimeFigureOut">
              <a:rPr lang="en-US" smtClean="0"/>
              <a:t>7/28/18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108401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A79CFA-0AEB-4F1B-96A3-23700A09BA57}" type="datetimeFigureOut">
              <a:rPr lang="en-US" smtClean="0"/>
              <a:t>7/28/18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53538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79CFA-0AEB-4F1B-96A3-23700A09BA57}" type="datetimeFigureOut">
              <a:rPr lang="en-US" smtClean="0"/>
              <a:t>7/28/18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3572530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A79CFA-0AEB-4F1B-96A3-23700A09BA57}" type="datetimeFigureOut">
              <a:rPr lang="en-US" smtClean="0"/>
              <a:t>7/28/18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781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B8383-2900-4D4F-8B02-5382013E6C0A}"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55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A79CFA-0AEB-4F1B-96A3-23700A09BA57}" type="datetimeFigureOut">
              <a:rPr lang="en-US" smtClean="0"/>
              <a:t>7/28/18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609547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A79CFA-0AEB-4F1B-96A3-23700A09BA57}" type="datetimeFigureOut">
              <a:rPr lang="en-US" smtClean="0"/>
              <a:t>7/28/18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259831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A79CFA-0AEB-4F1B-96A3-23700A09BA57}" type="datetimeFigureOut">
              <a:rPr lang="en-US" smtClean="0"/>
              <a:t>7/28/18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1BEDC-6B22-4673-8898-A29ACED633E8}" type="slidenum">
              <a:rPr lang="en-US" smtClean="0"/>
              <a:t>‹#›</a:t>
            </a:fld>
            <a:endParaRPr lang="en-US"/>
          </a:p>
        </p:txBody>
      </p:sp>
    </p:spTree>
    <p:extLst>
      <p:ext uri="{BB962C8B-B14F-4D97-AF65-F5344CB8AC3E}">
        <p14:creationId xmlns:p14="http://schemas.microsoft.com/office/powerpoint/2010/main" val="2981063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BC19AC-BEDA-914F-B510-C160DBC6CAA7}"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065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19B45B-9FD4-AD42-B5D5-D481B579D648}"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1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9D4A6F-BB60-9447-A882-69CD6E455DE5}"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73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E4772C-DC85-0541-93B5-039BC7885B7A}"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864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2334E-D82F-1044-AC2A-C05B7F3AAF15}"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772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23B06E-898D-CD44-B04F-5C1BADA6E318}"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8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6BD1A1-F713-E440-9AB3-B8B50FD93204}"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46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38A4A-D2D6-C347-9BB9-FF94CF8226A7}" type="datetime1">
              <a:rPr lang="en-US" smtClean="0">
                <a:solidFill>
                  <a:prstClr val="black">
                    <a:tint val="75000"/>
                  </a:prstClr>
                </a:solidFill>
                <a:latin typeface="Calibri"/>
              </a:rPr>
              <a:t>7/28/18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ACDC8-A4D3-2743-AEB8-B10DCFDD247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5617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79CFA-0AEB-4F1B-96A3-23700A09BA57}" type="datetimeFigureOut">
              <a:rPr lang="en-US" smtClean="0"/>
              <a:t>7/28/18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1BEDC-6B22-4673-8898-A29ACED633E8}" type="slidenum">
              <a:rPr lang="en-US" smtClean="0"/>
              <a:t>‹#›</a:t>
            </a:fld>
            <a:endParaRPr lang="en-US"/>
          </a:p>
        </p:txBody>
      </p:sp>
    </p:spTree>
    <p:extLst>
      <p:ext uri="{BB962C8B-B14F-4D97-AF65-F5344CB8AC3E}">
        <p14:creationId xmlns:p14="http://schemas.microsoft.com/office/powerpoint/2010/main" val="1668218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notesSlide" Target="../notesSlides/notesSlide1.xml"/><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5.png"/><Relationship Id="rId5" Type="http://schemas.openxmlformats.org/officeDocument/2006/relationships/image" Target="../media/image44.emf"/><Relationship Id="rId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5.emf"/><Relationship Id="rId4"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0.emf"/><Relationship Id="rId11" Type="http://schemas.openxmlformats.org/officeDocument/2006/relationships/image" Target="../media/image46.emf"/><Relationship Id="rId5" Type="http://schemas.openxmlformats.org/officeDocument/2006/relationships/image" Target="../media/image49.emf"/><Relationship Id="rId10" Type="http://schemas.openxmlformats.org/officeDocument/2006/relationships/oleObject" Target="../embeddings/oleObject19.bin"/><Relationship Id="rId4" Type="http://schemas.openxmlformats.org/officeDocument/2006/relationships/image" Target="../media/image48.emf"/><Relationship Id="rId9" Type="http://schemas.openxmlformats.org/officeDocument/2006/relationships/image" Target="../media/image53.emf"/></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700.png"/><Relationship Id="rId7" Type="http://schemas.openxmlformats.org/officeDocument/2006/relationships/image" Target="../media/image65.emf"/><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720.png"/><Relationship Id="rId5" Type="http://schemas.openxmlformats.org/officeDocument/2006/relationships/image" Target="../media/image64.emf"/><Relationship Id="rId10" Type="http://schemas.openxmlformats.org/officeDocument/2006/relationships/image" Target="../media/image710.png"/><Relationship Id="rId4" Type="http://schemas.openxmlformats.org/officeDocument/2006/relationships/oleObject" Target="../embeddings/oleObject20.bin"/><Relationship Id="rId9" Type="http://schemas.openxmlformats.org/officeDocument/2006/relationships/image" Target="../media/image66.emf"/></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6.xml"/><Relationship Id="rId7" Type="http://schemas.openxmlformats.org/officeDocument/2006/relationships/image" Target="../media/image69.e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24.bin"/><Relationship Id="rId5" Type="http://schemas.openxmlformats.org/officeDocument/2006/relationships/image" Target="../media/image68.emf"/><Relationship Id="rId4" Type="http://schemas.openxmlformats.org/officeDocument/2006/relationships/oleObject" Target="../embeddings/oleObject23.bin"/><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0.emf"/><Relationship Id="rId11" Type="http://schemas.openxmlformats.org/officeDocument/2006/relationships/image" Target="../media/image46.emf"/><Relationship Id="rId5" Type="http://schemas.openxmlformats.org/officeDocument/2006/relationships/image" Target="../media/image49.emf"/><Relationship Id="rId10" Type="http://schemas.openxmlformats.org/officeDocument/2006/relationships/oleObject" Target="../embeddings/oleObject19.bin"/><Relationship Id="rId4" Type="http://schemas.openxmlformats.org/officeDocument/2006/relationships/image" Target="../media/image48.emf"/><Relationship Id="rId9" Type="http://schemas.openxmlformats.org/officeDocument/2006/relationships/image" Target="../media/image5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77.(null)"/><Relationship Id="rId5" Type="http://schemas.openxmlformats.org/officeDocument/2006/relationships/image" Target="../media/image76.(null)"/><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52.emf"/><Relationship Id="rId7" Type="http://schemas.openxmlformats.org/officeDocument/2006/relationships/image" Target="../media/image750.pn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740.png"/><Relationship Id="rId10" Type="http://schemas.openxmlformats.org/officeDocument/2006/relationships/image" Target="../media/image123.png"/><Relationship Id="rId4" Type="http://schemas.openxmlformats.org/officeDocument/2006/relationships/image" Target="../media/image290.png"/><Relationship Id="rId9" Type="http://schemas.openxmlformats.org/officeDocument/2006/relationships/image" Target="../media/image770.png"/></Relationships>
</file>

<file path=ppt/slides/_rels/slide27.xml.rels><?xml version="1.0" encoding="UTF-8" standalone="yes"?>
<Relationships xmlns="http://schemas.openxmlformats.org/package/2006/relationships"><Relationship Id="rId3" Type="http://schemas.openxmlformats.org/officeDocument/2006/relationships/image" Target="../media/image78.(nul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image" Target="../media/image81.e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510.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nul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120.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71.png"/><Relationship Id="rId4" Type="http://schemas.openxmlformats.org/officeDocument/2006/relationships/image" Target="../media/image2.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10.png"/><Relationship Id="rId7"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09.png"/><Relationship Id="rId10" Type="http://schemas.openxmlformats.org/officeDocument/2006/relationships/image" Target="../media/image110.png"/><Relationship Id="rId4" Type="http://schemas.openxmlformats.org/officeDocument/2006/relationships/image" Target="../media/image108.png"/><Relationship Id="rId9"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231.png"/><Relationship Id="rId4" Type="http://schemas.openxmlformats.org/officeDocument/2006/relationships/image" Target="../media/image221.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19.png"/><Relationship Id="rId4" Type="http://schemas.openxmlformats.org/officeDocument/2006/relationships/image" Target="../media/image281.png"/></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1.png"/><Relationship Id="rId7" Type="http://schemas.openxmlformats.org/officeDocument/2006/relationships/image" Target="../media/image36.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1250.png"/><Relationship Id="rId7" Type="http://schemas.openxmlformats.org/officeDocument/2006/relationships/image" Target="../media/image1290.png"/><Relationship Id="rId2" Type="http://schemas.openxmlformats.org/officeDocument/2006/relationships/image" Target="../media/image1240.png"/><Relationship Id="rId1" Type="http://schemas.openxmlformats.org/officeDocument/2006/relationships/slideLayout" Target="../slideLayouts/slideLayout2.xml"/><Relationship Id="rId6" Type="http://schemas.openxmlformats.org/officeDocument/2006/relationships/image" Target="../media/image1280.png"/><Relationship Id="rId5" Type="http://schemas.openxmlformats.org/officeDocument/2006/relationships/image" Target="../media/image1270.png"/><Relationship Id="rId4" Type="http://schemas.openxmlformats.org/officeDocument/2006/relationships/image" Target="../media/image1260.png"/><Relationship Id="rId9" Type="http://schemas.openxmlformats.org/officeDocument/2006/relationships/image" Target="../media/image13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jp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1.png"/><Relationship Id="rId7" Type="http://schemas.openxmlformats.org/officeDocument/2006/relationships/image" Target="../media/image26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27.svg"/><Relationship Id="rId4" Type="http://schemas.openxmlformats.org/officeDocument/2006/relationships/image" Target="../media/image20.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1.emf"/><Relationship Id="rId3" Type="http://schemas.openxmlformats.org/officeDocument/2006/relationships/notesSlide" Target="../notesSlides/notesSlide4.xml"/><Relationship Id="rId7" Type="http://schemas.openxmlformats.org/officeDocument/2006/relationships/image" Target="../media/image29.emf"/><Relationship Id="rId12" Type="http://schemas.openxmlformats.org/officeDocument/2006/relationships/oleObject" Target="../embeddings/oleObject6.bin"/><Relationship Id="rId17" Type="http://schemas.openxmlformats.org/officeDocument/2006/relationships/image" Target="../media/image33.emf"/><Relationship Id="rId2" Type="http://schemas.openxmlformats.org/officeDocument/2006/relationships/slideLayout" Target="../slideLayouts/slideLayout13.xml"/><Relationship Id="rId16" Type="http://schemas.openxmlformats.org/officeDocument/2006/relationships/oleObject" Target="../embeddings/oleObject8.bin"/><Relationship Id="rId20" Type="http://schemas.openxmlformats.org/officeDocument/2006/relationships/image" Target="../media/image190.png"/><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30.emf"/><Relationship Id="rId5" Type="http://schemas.openxmlformats.org/officeDocument/2006/relationships/image" Target="../media/image28.emf"/><Relationship Id="rId15" Type="http://schemas.openxmlformats.org/officeDocument/2006/relationships/image" Target="../media/image32.emf"/><Relationship Id="rId10" Type="http://schemas.openxmlformats.org/officeDocument/2006/relationships/oleObject" Target="../embeddings/oleObject5.bin"/><Relationship Id="rId19" Type="http://schemas.openxmlformats.org/officeDocument/2006/relationships/image" Target="../media/image180.png"/><Relationship Id="rId4" Type="http://schemas.openxmlformats.org/officeDocument/2006/relationships/oleObject" Target="../embeddings/oleObject3.bin"/><Relationship Id="rId9" Type="http://schemas.openxmlformats.org/officeDocument/2006/relationships/image" Target="../media/image35.emf"/><Relationship Id="rId1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oleObject" Target="../embeddings/oleObject14.bin"/><Relationship Id="rId18" Type="http://schemas.openxmlformats.org/officeDocument/2006/relationships/image" Target="../media/image43.e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40.emf"/><Relationship Id="rId17" Type="http://schemas.openxmlformats.org/officeDocument/2006/relationships/oleObject" Target="../embeddings/oleObject16.bin"/><Relationship Id="rId2" Type="http://schemas.openxmlformats.org/officeDocument/2006/relationships/slideLayout" Target="../slideLayouts/slideLayout13.xml"/><Relationship Id="rId16" Type="http://schemas.openxmlformats.org/officeDocument/2006/relationships/image" Target="../media/image42.emf"/><Relationship Id="rId1" Type="http://schemas.openxmlformats.org/officeDocument/2006/relationships/vmlDrawing" Target="../drawings/vmlDrawing3.vml"/><Relationship Id="rId6" Type="http://schemas.openxmlformats.org/officeDocument/2006/relationships/image" Target="../media/image37.e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39.emf"/><Relationship Id="rId4" Type="http://schemas.openxmlformats.org/officeDocument/2006/relationships/image" Target="../media/image36.emf"/><Relationship Id="rId9" Type="http://schemas.openxmlformats.org/officeDocument/2006/relationships/oleObject" Target="../embeddings/oleObject12.bin"/><Relationship Id="rId1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3638" y="443501"/>
            <a:ext cx="9144000" cy="1470025"/>
          </a:xfrm>
        </p:spPr>
        <p:txBody>
          <a:bodyPr>
            <a:noAutofit/>
          </a:bodyPr>
          <a:lstStyle/>
          <a:p>
            <a:r>
              <a:rPr lang="en-US" dirty="0"/>
              <a:t>Hadron Structure on the Light-front</a:t>
            </a:r>
            <a:endParaRPr lang="el-GR" altLang="zh-CN" dirty="0">
              <a:solidFill>
                <a:srgbClr val="0000FF"/>
              </a:solidFill>
            </a:endParaRPr>
          </a:p>
        </p:txBody>
      </p:sp>
      <p:sp>
        <p:nvSpPr>
          <p:cNvPr id="1028" name="Rectangle 3"/>
          <p:cNvSpPr>
            <a:spLocks noGrp="1" noChangeArrowheads="1"/>
          </p:cNvSpPr>
          <p:nvPr>
            <p:ph type="subTitle" idx="1"/>
          </p:nvPr>
        </p:nvSpPr>
        <p:spPr>
          <a:xfrm>
            <a:off x="1552729" y="2426951"/>
            <a:ext cx="5706210" cy="3595411"/>
          </a:xfrm>
          <a:ln>
            <a:noFill/>
          </a:ln>
        </p:spPr>
        <p:txBody>
          <a:bodyPr>
            <a:normAutofit lnSpcReduction="10000"/>
          </a:bodyPr>
          <a:lstStyle/>
          <a:p>
            <a:pPr eaLnBrk="1" hangingPunct="1">
              <a:lnSpc>
                <a:spcPct val="80000"/>
              </a:lnSpc>
            </a:pPr>
            <a:r>
              <a:rPr lang="en-US" altLang="zh-CN" sz="2800" dirty="0">
                <a:solidFill>
                  <a:srgbClr val="008000"/>
                </a:solidFill>
              </a:rPr>
              <a:t>Xingbo Zhao</a:t>
            </a:r>
          </a:p>
          <a:p>
            <a:pPr eaLnBrk="1" hangingPunct="1">
              <a:lnSpc>
                <a:spcPct val="80000"/>
              </a:lnSpc>
            </a:pPr>
            <a:r>
              <a:rPr lang="en-US" altLang="zh-Hans" sz="2800" dirty="0">
                <a:solidFill>
                  <a:srgbClr val="008000"/>
                </a:solidFill>
              </a:rPr>
              <a:t>With</a:t>
            </a:r>
          </a:p>
          <a:p>
            <a:pPr eaLnBrk="1" hangingPunct="1">
              <a:lnSpc>
                <a:spcPct val="80000"/>
              </a:lnSpc>
            </a:pPr>
            <a:r>
              <a:rPr lang="en-US" altLang="zh-Hans" sz="2800" dirty="0" err="1">
                <a:solidFill>
                  <a:srgbClr val="008000"/>
                </a:solidFill>
              </a:rPr>
              <a:t>Kaiyu</a:t>
            </a:r>
            <a:r>
              <a:rPr lang="en-US" altLang="zh-Hans" sz="2800" dirty="0">
                <a:solidFill>
                  <a:srgbClr val="008000"/>
                </a:solidFill>
              </a:rPr>
              <a:t> Fu, </a:t>
            </a:r>
            <a:r>
              <a:rPr lang="en-US" altLang="zh-Hans" sz="2800" dirty="0" err="1">
                <a:solidFill>
                  <a:srgbClr val="008000"/>
                </a:solidFill>
              </a:rPr>
              <a:t>Hengfei</a:t>
            </a:r>
            <a:r>
              <a:rPr lang="en-US" altLang="zh-Hans" sz="2800" dirty="0">
                <a:solidFill>
                  <a:srgbClr val="008000"/>
                </a:solidFill>
              </a:rPr>
              <a:t> Zhao, </a:t>
            </a:r>
            <a:r>
              <a:rPr lang="en-US" altLang="zh-Hans" sz="2800" dirty="0" err="1">
                <a:solidFill>
                  <a:srgbClr val="008000"/>
                </a:solidFill>
              </a:rPr>
              <a:t>Siqi</a:t>
            </a:r>
            <a:r>
              <a:rPr lang="en-US" altLang="zh-Hans" sz="2800" dirty="0">
                <a:solidFill>
                  <a:srgbClr val="008000"/>
                </a:solidFill>
              </a:rPr>
              <a:t> Xu,</a:t>
            </a:r>
          </a:p>
          <a:p>
            <a:pPr eaLnBrk="1" hangingPunct="1">
              <a:lnSpc>
                <a:spcPct val="80000"/>
              </a:lnSpc>
            </a:pPr>
            <a:r>
              <a:rPr lang="en-US" altLang="zh-Hans" sz="2800" dirty="0">
                <a:solidFill>
                  <a:srgbClr val="008000"/>
                </a:solidFill>
              </a:rPr>
              <a:t>Chandan Mondal, Yang Li, </a:t>
            </a:r>
          </a:p>
          <a:p>
            <a:pPr eaLnBrk="1" hangingPunct="1">
              <a:lnSpc>
                <a:spcPct val="80000"/>
              </a:lnSpc>
            </a:pPr>
            <a:r>
              <a:rPr lang="en-US" altLang="zh-Hans" sz="2800" dirty="0">
                <a:solidFill>
                  <a:srgbClr val="008000"/>
                </a:solidFill>
              </a:rPr>
              <a:t>James P. Vary</a:t>
            </a:r>
            <a:endParaRPr lang="en-US" altLang="zh-CN" sz="2800" dirty="0">
              <a:solidFill>
                <a:srgbClr val="008000"/>
              </a:solidFill>
            </a:endParaRPr>
          </a:p>
          <a:p>
            <a:pPr eaLnBrk="1" hangingPunct="1">
              <a:lnSpc>
                <a:spcPct val="80000"/>
              </a:lnSpc>
            </a:pPr>
            <a:endParaRPr lang="en-US" altLang="zh-CN" sz="2800" dirty="0">
              <a:solidFill>
                <a:srgbClr val="008000"/>
              </a:solidFill>
            </a:endParaRPr>
          </a:p>
          <a:p>
            <a:pPr eaLnBrk="1" hangingPunct="1">
              <a:lnSpc>
                <a:spcPct val="80000"/>
              </a:lnSpc>
            </a:pPr>
            <a:r>
              <a:rPr kumimoji="1" lang="en-US" sz="2800" b="1" dirty="0">
                <a:solidFill>
                  <a:srgbClr val="008000"/>
                </a:solidFill>
              </a:rPr>
              <a:t>Institute of Modern Physics</a:t>
            </a:r>
          </a:p>
          <a:p>
            <a:pPr eaLnBrk="1" hangingPunct="1">
              <a:lnSpc>
                <a:spcPct val="80000"/>
              </a:lnSpc>
            </a:pPr>
            <a:r>
              <a:rPr kumimoji="1" lang="en-US" sz="2800" b="1" dirty="0">
                <a:solidFill>
                  <a:srgbClr val="008000"/>
                </a:solidFill>
              </a:rPr>
              <a:t>Chinese Academy of Sciences</a:t>
            </a:r>
          </a:p>
          <a:p>
            <a:pPr eaLnBrk="1" hangingPunct="1">
              <a:lnSpc>
                <a:spcPct val="80000"/>
              </a:lnSpc>
            </a:pPr>
            <a:r>
              <a:rPr kumimoji="1" lang="en-US" sz="2800" b="1" dirty="0">
                <a:solidFill>
                  <a:srgbClr val="008000"/>
                </a:solidFill>
              </a:rPr>
              <a:t>  Lanzhou, China</a:t>
            </a:r>
          </a:p>
          <a:p>
            <a:pPr>
              <a:lnSpc>
                <a:spcPct val="80000"/>
              </a:lnSpc>
            </a:pPr>
            <a:endParaRPr lang="en-US" sz="2800" b="1" dirty="0">
              <a:solidFill>
                <a:srgbClr val="008000"/>
              </a:solidFill>
            </a:endParaRPr>
          </a:p>
          <a:p>
            <a:pPr>
              <a:lnSpc>
                <a:spcPct val="80000"/>
              </a:lnSpc>
            </a:pPr>
            <a:endParaRPr kumimoji="1" lang="en-US" sz="2800" b="1" dirty="0">
              <a:solidFill>
                <a:srgbClr val="008000"/>
              </a:solidFill>
            </a:endParaRPr>
          </a:p>
          <a:p>
            <a:pPr>
              <a:lnSpc>
                <a:spcPct val="80000"/>
              </a:lnSpc>
            </a:pPr>
            <a:endParaRPr kumimoji="1" lang="en-US" sz="2800" b="1" dirty="0">
              <a:solidFill>
                <a:srgbClr val="008000"/>
              </a:solidFill>
            </a:endParaRPr>
          </a:p>
          <a:p>
            <a:pPr>
              <a:lnSpc>
                <a:spcPct val="80000"/>
              </a:lnSpc>
            </a:pPr>
            <a:endParaRPr kumimoji="1" lang="en-US" sz="2800" b="1" dirty="0">
              <a:solidFill>
                <a:srgbClr val="008000"/>
              </a:solidFill>
            </a:endParaRPr>
          </a:p>
          <a:p>
            <a:pPr eaLnBrk="1" hangingPunct="1">
              <a:lnSpc>
                <a:spcPct val="80000"/>
              </a:lnSpc>
            </a:pPr>
            <a:endParaRPr kumimoji="1" lang="en-US" sz="2800" b="1" dirty="0">
              <a:solidFill>
                <a:srgbClr val="008000"/>
              </a:solidFill>
            </a:endParaRPr>
          </a:p>
        </p:txBody>
      </p:sp>
      <p:graphicFrame>
        <p:nvGraphicFramePr>
          <p:cNvPr id="1026" name="Object 4"/>
          <p:cNvGraphicFramePr>
            <a:graphicFrameLocks noChangeAspect="1"/>
          </p:cNvGraphicFramePr>
          <p:nvPr>
            <p:extLst>
              <p:ext uri="{D42A27DB-BD31-4B8C-83A1-F6EECF244321}">
                <p14:modId xmlns:p14="http://schemas.microsoft.com/office/powerpoint/2010/main" val="1614688913"/>
              </p:ext>
            </p:extLst>
          </p:nvPr>
        </p:nvGraphicFramePr>
        <p:xfrm>
          <a:off x="3225069" y="2210934"/>
          <a:ext cx="914400" cy="198438"/>
        </p:xfrm>
        <a:graphic>
          <a:graphicData uri="http://schemas.openxmlformats.org/presentationml/2006/ole">
            <mc:AlternateContent xmlns:mc="http://schemas.openxmlformats.org/markup-compatibility/2006">
              <mc:Choice xmlns:v="urn:schemas-microsoft-com:vml" Requires="v">
                <p:oleObj spid="_x0000_s1336790"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5069" y="2210934"/>
                        <a:ext cx="914400" cy="1984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88236998"/>
              </p:ext>
            </p:extLst>
          </p:nvPr>
        </p:nvGraphicFramePr>
        <p:xfrm>
          <a:off x="6096000" y="3810000"/>
          <a:ext cx="114300" cy="165100"/>
        </p:xfrm>
        <a:graphic>
          <a:graphicData uri="http://schemas.openxmlformats.org/presentationml/2006/ole">
            <mc:AlternateContent xmlns:mc="http://schemas.openxmlformats.org/markup-compatibility/2006">
              <mc:Choice xmlns:v="urn:schemas-microsoft-com:vml" Requires="v">
                <p:oleObj spid="_x0000_s1336791"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6096000" y="3810000"/>
                        <a:ext cx="114300" cy="165100"/>
                      </a:xfrm>
                      <a:prstGeom prst="rect">
                        <a:avLst/>
                      </a:prstGeom>
                    </p:spPr>
                  </p:pic>
                </p:oleObj>
              </mc:Fallback>
            </mc:AlternateContent>
          </a:graphicData>
        </a:graphic>
      </p:graphicFrame>
      <p:sp>
        <p:nvSpPr>
          <p:cNvPr id="9" name="Text Box 7"/>
          <p:cNvSpPr txBox="1">
            <a:spLocks noChangeArrowheads="1"/>
          </p:cNvSpPr>
          <p:nvPr/>
        </p:nvSpPr>
        <p:spPr bwMode="auto">
          <a:xfrm>
            <a:off x="-108170" y="6004513"/>
            <a:ext cx="9372600"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FF"/>
                </a:solidFill>
              </a:rPr>
              <a:t>10</a:t>
            </a:r>
            <a:r>
              <a:rPr lang="en-US" sz="2400" b="1" baseline="30000" dirty="0">
                <a:solidFill>
                  <a:srgbClr val="0000FF"/>
                </a:solidFill>
              </a:rPr>
              <a:t>th</a:t>
            </a:r>
            <a:r>
              <a:rPr lang="en-US" sz="2400" b="1" dirty="0">
                <a:solidFill>
                  <a:srgbClr val="0000FF"/>
                </a:solidFill>
              </a:rPr>
              <a:t> Workshop on Hadron Physics in China and Opportunities Worldwide</a:t>
            </a:r>
            <a:r>
              <a:rPr lang="en-US" altLang="zh-CN" sz="2400" b="1" dirty="0">
                <a:solidFill>
                  <a:srgbClr val="0000FF"/>
                </a:solidFill>
                <a:ea typeface="宋体"/>
              </a:rPr>
              <a:t> </a:t>
            </a:r>
          </a:p>
          <a:p>
            <a:pPr algn="ctr"/>
            <a:r>
              <a:rPr lang="en-US" altLang="zh-CN" sz="2400" b="1" dirty="0">
                <a:solidFill>
                  <a:srgbClr val="0000FF"/>
                </a:solidFill>
                <a:ea typeface="宋体"/>
              </a:rPr>
              <a:t>Weihai, July 28, 2018</a:t>
            </a:r>
          </a:p>
        </p:txBody>
      </p:sp>
      <p:pic>
        <p:nvPicPr>
          <p:cNvPr id="10" name="Picture 9" descr="W02009072031597193042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6222" y="3942939"/>
            <a:ext cx="1670802" cy="1786339"/>
          </a:xfrm>
          <a:prstGeom prst="rect">
            <a:avLst/>
          </a:prstGeom>
        </p:spPr>
      </p:pic>
      <p:pic>
        <p:nvPicPr>
          <p:cNvPr id="12" name="Picture 11">
            <a:extLst>
              <a:ext uri="{FF2B5EF4-FFF2-40B4-BE49-F238E27FC236}">
                <a16:creationId xmlns:a16="http://schemas.microsoft.com/office/drawing/2014/main" id="{E866ADAF-9346-2540-BEBE-77EA59B5A4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42939"/>
            <a:ext cx="2049697" cy="1903941"/>
          </a:xfrm>
          <a:prstGeom prst="rect">
            <a:avLst/>
          </a:prstGeom>
        </p:spPr>
      </p:pic>
    </p:spTree>
    <p:extLst>
      <p:ext uri="{BB962C8B-B14F-4D97-AF65-F5344CB8AC3E}">
        <p14:creationId xmlns:p14="http://schemas.microsoft.com/office/powerpoint/2010/main" val="833771375"/>
      </p:ext>
    </p:extLst>
  </p:cSld>
  <p:clrMapOvr>
    <a:masterClrMapping/>
  </p:clrMapOvr>
  <mc:AlternateContent xmlns:mc="http://schemas.openxmlformats.org/markup-compatibility/2006" xmlns:p14="http://schemas.microsoft.com/office/powerpoint/2010/main">
    <mc:Choice Requires="p14">
      <p:transition spd="slow" p14:dur="2000" advTm="159704"/>
    </mc:Choice>
    <mc:Fallback xmlns="">
      <p:transition xmlns:p14="http://schemas.microsoft.com/office/powerpoint/2010/main" spd="slow" advTm="1597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t>Why Go To Light-front?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8912" y="1830387"/>
                <a:ext cx="8705088" cy="4525963"/>
              </a:xfrm>
            </p:spPr>
            <p:txBody>
              <a:bodyPr/>
              <a:lstStyle/>
              <a:p>
                <a:r>
                  <a:rPr lang="en-US" dirty="0">
                    <a:solidFill>
                      <a:srgbClr val="FF0000"/>
                    </a:solidFill>
                  </a:rPr>
                  <a:t>Boost invariant </a:t>
                </a:r>
                <a:r>
                  <a:rPr lang="en-US" dirty="0"/>
                  <a:t>light-front wave-function</a:t>
                </a:r>
              </a:p>
              <a:p>
                <a:r>
                  <a:rPr lang="en-US" dirty="0">
                    <a:solidFill>
                      <a:srgbClr val="FF0000"/>
                    </a:solidFill>
                    <a:ea typeface="Cambria Math" charset="0"/>
                    <a:cs typeface="Cambria Math" charset="0"/>
                  </a:rPr>
                  <a:t>Simple vacuum </a:t>
                </a:r>
                <a14:m>
                  <m:oMath xmlns:m="http://schemas.openxmlformats.org/officeDocument/2006/math">
                    <m:r>
                      <a:rPr lang="en-US" b="0" i="1" smtClean="0">
                        <a:solidFill>
                          <a:schemeClr val="tx1"/>
                        </a:solidFill>
                        <a:latin typeface="Cambria Math" panose="02040503050406030204" pitchFamily="18" charset="0"/>
                        <a:ea typeface="Cambria Math" charset="0"/>
                        <a:cs typeface="Cambria Math" charset="0"/>
                      </a:rPr>
                      <m:t>~</m:t>
                    </m:r>
                  </m:oMath>
                </a14:m>
                <a:r>
                  <a:rPr lang="en-US" dirty="0"/>
                  <a:t> free theory vacuum (ignore zero mode)</a:t>
                </a:r>
              </a:p>
              <a:p>
                <a:r>
                  <a:rPr lang="en-US" dirty="0"/>
                  <a:t>Hamiltonian formalism for quantum field theory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8912" y="1830387"/>
                <a:ext cx="8705088" cy="4525963"/>
              </a:xfrm>
              <a:blipFill>
                <a:blip r:embed="rId2"/>
                <a:stretch>
                  <a:fillRect l="-1312" t="-2521" r="-10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ACDC8-A4D3-2743-AEB8-B10DCFDD2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1158164" y="4219443"/>
                <a:ext cx="709215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proton</m:t>
                        </m:r>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𝑎</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𝑢𝑢𝑑</m:t>
                        </m:r>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𝑏</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𝑢𝑢𝑑𝑔</m:t>
                        </m:r>
                      </m:e>
                    </m:d>
                    <m: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c</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𝑢𝑢𝑑𝑔𝑔</m:t>
                        </m:r>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𝑑</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𝑢𝑢𝑑𝑞</m:t>
                        </m:r>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𝑞</m:t>
                            </m:r>
                          </m:e>
                        </m:acc>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 .</a:t>
                </a:r>
              </a:p>
            </p:txBody>
          </p:sp>
        </mc:Choice>
        <mc:Fallback xmlns="">
          <p:sp>
            <p:nvSpPr>
              <p:cNvPr id="8" name="TextBox 7"/>
              <p:cNvSpPr txBox="1">
                <a:spLocks noRot="1" noChangeAspect="1" noMove="1" noResize="1" noEditPoints="1" noAdjustHandles="1" noChangeArrowheads="1" noChangeShapeType="1" noTextEdit="1"/>
              </p:cNvSpPr>
              <p:nvPr/>
            </p:nvSpPr>
            <p:spPr>
              <a:xfrm>
                <a:off x="1158164" y="4219443"/>
                <a:ext cx="7092158" cy="307777"/>
              </a:xfrm>
              <a:prstGeom prst="rect">
                <a:avLst/>
              </a:prstGeom>
              <a:blipFill>
                <a:blip r:embed="rId3"/>
                <a:stretch>
                  <a:fillRect l="-1429" t="-160000" b="-24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158164" y="4815472"/>
                <a:ext cx="709215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meson</m:t>
                        </m:r>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𝑎</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e>
                        </m:acc>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𝑏</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e>
                        </m:acc>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𝑔</m:t>
                        </m:r>
                      </m:e>
                    </m:d>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c</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e>
                        </m:acc>
                        <m:r>
                          <a:rPr kumimoji="0" lang="en-US" sz="2000" b="0" i="1" u="none" strike="noStrike" kern="1200" cap="none" spc="0" normalizeH="0" baseline="0" noProof="0">
                            <a:ln>
                              <a:noFill/>
                            </a:ln>
                            <a:solidFill>
                              <a:prstClr val="black"/>
                            </a:solidFill>
                            <a:effectLst/>
                            <a:uLnTx/>
                            <a:uFillTx/>
                            <a:latin typeface="Cambria Math" charset="0"/>
                            <a:ea typeface="+mn-ea"/>
                            <a:cs typeface="+mn-cs"/>
                          </a:rPr>
                          <m:t>𝑔</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𝑔</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𝑑</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e>
                        </m:acc>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𝑞</m:t>
                            </m:r>
                          </m:e>
                        </m:acc>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 .</a:t>
                </a:r>
              </a:p>
            </p:txBody>
          </p:sp>
        </mc:Choice>
        <mc:Fallback xmlns="">
          <p:sp>
            <p:nvSpPr>
              <p:cNvPr id="9" name="TextBox 8"/>
              <p:cNvSpPr txBox="1">
                <a:spLocks noRot="1" noChangeAspect="1" noMove="1" noResize="1" noEditPoints="1" noAdjustHandles="1" noChangeArrowheads="1" noChangeShapeType="1" noTextEdit="1"/>
              </p:cNvSpPr>
              <p:nvPr/>
            </p:nvSpPr>
            <p:spPr>
              <a:xfrm>
                <a:off x="1158164" y="4815472"/>
                <a:ext cx="7092158" cy="307777"/>
              </a:xfrm>
              <a:prstGeom prst="rect">
                <a:avLst/>
              </a:prstGeom>
              <a:blipFill>
                <a:blip r:embed="rId4"/>
                <a:stretch>
                  <a:fillRect l="-1429" t="-164000" b="-244000"/>
                </a:stretch>
              </a:blipFill>
            </p:spPr>
            <p:txBody>
              <a:bodyPr/>
              <a:lstStyle/>
              <a:p>
                <a:r>
                  <a:rPr lang="en-US">
                    <a:noFill/>
                  </a:rPr>
                  <a:t> </a:t>
                </a:r>
              </a:p>
            </p:txBody>
          </p:sp>
        </mc:Fallback>
      </mc:AlternateContent>
      <p:sp>
        <p:nvSpPr>
          <p:cNvPr id="10" name="TextBox 9"/>
          <p:cNvSpPr txBox="1"/>
          <p:nvPr/>
        </p:nvSpPr>
        <p:spPr>
          <a:xfrm>
            <a:off x="1158164" y="5325208"/>
            <a:ext cx="709215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 .</a:t>
            </a:r>
          </a:p>
        </p:txBody>
      </p:sp>
      <mc:AlternateContent xmlns:mc="http://schemas.openxmlformats.org/markup-compatibility/2006" xmlns:a14="http://schemas.microsoft.com/office/drawing/2010/main">
        <mc:Choice Requires="a14">
          <p:sp>
            <p:nvSpPr>
              <p:cNvPr id="11" name="TextBox 10"/>
              <p:cNvSpPr txBox="1"/>
              <p:nvPr/>
            </p:nvSpPr>
            <p:spPr>
              <a:xfrm>
                <a:off x="1158164" y="3552368"/>
                <a:ext cx="7092158" cy="3658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𝑎</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𝑏</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𝛾</m:t>
                        </m:r>
                      </m:e>
                    </m:d>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charset="0"/>
                        <a:ea typeface="+mn-ea"/>
                        <a:cs typeface="+mn-cs"/>
                      </a:rPr>
                      <m:t>c</m:t>
                    </m:r>
                    <m:d>
                      <m:dPr>
                        <m:begChr m:val=""/>
                        <m:end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𝛾𝛾</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𝑑</m:t>
                    </m:r>
                    <m:d>
                      <m:dPr>
                        <m:begChr m:val=""/>
                        <m:end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𝑒𝑒</m:t>
                        </m:r>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acc>
                      </m:e>
                    </m:d>
                    <m:r>
                      <a:rPr kumimoji="0" lang="en-US" sz="2000" b="0" i="1" u="none" strike="noStrike" kern="1200" cap="none" spc="0" normalizeH="0" baseline="0" noProof="0" smtClean="0">
                        <a:ln>
                          <a:noFill/>
                        </a:ln>
                        <a:solidFill>
                          <a:prstClr val="black"/>
                        </a:solidFill>
                        <a:effectLst/>
                        <a:uLnTx/>
                        <a:uFillTx/>
                        <a:latin typeface="Cambria Math"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 .</a:t>
                </a:r>
              </a:p>
            </p:txBody>
          </p:sp>
        </mc:Choice>
        <mc:Fallback xmlns="">
          <p:sp>
            <p:nvSpPr>
              <p:cNvPr id="11" name="TextBox 10"/>
              <p:cNvSpPr txBox="1">
                <a:spLocks noRot="1" noChangeAspect="1" noMove="1" noResize="1" noEditPoints="1" noAdjustHandles="1" noChangeArrowheads="1" noChangeShapeType="1" noTextEdit="1"/>
              </p:cNvSpPr>
              <p:nvPr/>
            </p:nvSpPr>
            <p:spPr>
              <a:xfrm>
                <a:off x="1158164" y="3552368"/>
                <a:ext cx="7092158" cy="365806"/>
              </a:xfrm>
              <a:prstGeom prst="rect">
                <a:avLst/>
              </a:prstGeom>
              <a:blipFill>
                <a:blip r:embed="rId5"/>
                <a:stretch>
                  <a:fillRect l="-3929" t="-190000" b="-270000"/>
                </a:stretch>
              </a:blipFill>
            </p:spPr>
            <p:txBody>
              <a:bodyPr/>
              <a:lstStyle/>
              <a:p>
                <a:r>
                  <a:rPr lang="en-US">
                    <a:noFill/>
                  </a:rPr>
                  <a:t> </a:t>
                </a:r>
              </a:p>
            </p:txBody>
          </p:sp>
        </mc:Fallback>
      </mc:AlternateContent>
    </p:spTree>
    <p:extLst>
      <p:ext uri="{BB962C8B-B14F-4D97-AF65-F5344CB8AC3E}">
        <p14:creationId xmlns:p14="http://schemas.microsoft.com/office/powerpoint/2010/main" val="371819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A08-CE88-4FF8-92D7-6330F6493ED5}"/>
              </a:ext>
            </a:extLst>
          </p:cNvPr>
          <p:cNvSpPr>
            <a:spLocks noGrp="1"/>
          </p:cNvSpPr>
          <p:nvPr>
            <p:ph type="title"/>
          </p:nvPr>
        </p:nvSpPr>
        <p:spPr/>
        <p:txBody>
          <a:bodyPr/>
          <a:lstStyle/>
          <a:p>
            <a:pPr algn="ctr"/>
            <a:r>
              <a:rPr lang="en-US" u="sng" dirty="0"/>
              <a:t>Outline</a:t>
            </a:r>
          </a:p>
        </p:txBody>
      </p:sp>
      <p:sp>
        <p:nvSpPr>
          <p:cNvPr id="3" name="Content Placeholder 2">
            <a:extLst>
              <a:ext uri="{FF2B5EF4-FFF2-40B4-BE49-F238E27FC236}">
                <a16:creationId xmlns:a16="http://schemas.microsoft.com/office/drawing/2014/main" id="{EEA79765-EAE3-48C6-8ECA-615874D6B12A}"/>
              </a:ext>
            </a:extLst>
          </p:cNvPr>
          <p:cNvSpPr>
            <a:spLocks noGrp="1"/>
          </p:cNvSpPr>
          <p:nvPr>
            <p:ph idx="1"/>
          </p:nvPr>
        </p:nvSpPr>
        <p:spPr>
          <a:xfrm>
            <a:off x="457200" y="1600200"/>
            <a:ext cx="8229600" cy="4615962"/>
          </a:xfrm>
        </p:spPr>
        <p:txBody>
          <a:bodyPr>
            <a:normAutofit fontScale="92500" lnSpcReduction="20000"/>
          </a:bodyPr>
          <a:lstStyle/>
          <a:p>
            <a:r>
              <a:rPr lang="en-US" dirty="0"/>
              <a:t>Hamiltonian approach to quantum field theory</a:t>
            </a:r>
          </a:p>
          <a:p>
            <a:pPr lvl="1"/>
            <a:r>
              <a:rPr lang="en-US" dirty="0"/>
              <a:t>Light-front quantization</a:t>
            </a:r>
          </a:p>
          <a:p>
            <a:endParaRPr lang="en-US" dirty="0"/>
          </a:p>
          <a:p>
            <a:r>
              <a:rPr lang="en-US" dirty="0">
                <a:solidFill>
                  <a:srgbClr val="FF0000"/>
                </a:solidFill>
              </a:rPr>
              <a:t>Basis Light-front Quantization</a:t>
            </a:r>
          </a:p>
          <a:p>
            <a:pPr lvl="1"/>
            <a:r>
              <a:rPr lang="en-US" dirty="0">
                <a:solidFill>
                  <a:srgbClr val="FF0000"/>
                </a:solidFill>
              </a:rPr>
              <a:t>A nonperturbative approach</a:t>
            </a:r>
          </a:p>
          <a:p>
            <a:endParaRPr lang="en-US" dirty="0"/>
          </a:p>
          <a:p>
            <a:r>
              <a:rPr lang="en-US" dirty="0"/>
              <a:t>Applications</a:t>
            </a:r>
          </a:p>
          <a:p>
            <a:pPr lvl="1"/>
            <a:r>
              <a:rPr lang="en-US" dirty="0"/>
              <a:t>Physical electron</a:t>
            </a:r>
          </a:p>
          <a:p>
            <a:pPr lvl="1"/>
            <a:r>
              <a:rPr lang="en-US" dirty="0"/>
              <a:t>Positronium</a:t>
            </a:r>
          </a:p>
          <a:p>
            <a:pPr lvl="1"/>
            <a:r>
              <a:rPr lang="en-US" dirty="0"/>
              <a:t>Baryon</a:t>
            </a:r>
          </a:p>
          <a:p>
            <a:endParaRPr lang="en-US" dirty="0"/>
          </a:p>
          <a:p>
            <a:r>
              <a:rPr lang="en-US" dirty="0"/>
              <a:t>Summary and Outlook</a:t>
            </a:r>
          </a:p>
          <a:p>
            <a:endParaRPr lang="en-US" dirty="0"/>
          </a:p>
          <a:p>
            <a:endParaRPr lang="en-US" dirty="0"/>
          </a:p>
        </p:txBody>
      </p:sp>
    </p:spTree>
    <p:extLst>
      <p:ext uri="{BB962C8B-B14F-4D97-AF65-F5344CB8AC3E}">
        <p14:creationId xmlns:p14="http://schemas.microsoft.com/office/powerpoint/2010/main" val="3467173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altLang="zh-CN" u="sng" dirty="0"/>
              <a:t>Basis Light-front Quantization</a:t>
            </a:r>
            <a:endParaRPr lang="en-US" u="sng"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0659" y="1260165"/>
                <a:ext cx="8803341" cy="5257800"/>
              </a:xfrm>
            </p:spPr>
            <p:txBody>
              <a:bodyPr>
                <a:normAutofit/>
              </a:bodyPr>
              <a:lstStyle/>
              <a:p>
                <a:pPr marL="457200" lvl="1" indent="-457200">
                  <a:buFont typeface="Arial"/>
                  <a:buChar char="•"/>
                </a:pPr>
                <a:r>
                  <a:rPr lang="en-US" dirty="0"/>
                  <a:t>Solve</a:t>
                </a:r>
                <a:r>
                  <a:rPr lang="zh-CN" altLang="en-US" dirty="0"/>
                  <a:t> </a:t>
                </a:r>
                <a:r>
                  <a:rPr lang="en-US" dirty="0">
                    <a:solidFill>
                      <a:srgbClr val="0000FF"/>
                    </a:solidFill>
                  </a:rPr>
                  <a:t>nonperturbative</a:t>
                </a:r>
                <a:r>
                  <a:rPr lang="en-US" dirty="0"/>
                  <a:t> eigenvalue problem</a:t>
                </a:r>
              </a:p>
              <a:p>
                <a:pPr marL="742950" lvl="2" indent="-342900">
                  <a:buFont typeface="Lucida Grande"/>
                  <a:buChar char="-"/>
                </a:pPr>
                <a:endParaRPr lang="en-US" dirty="0"/>
              </a:p>
              <a:p>
                <a:pPr marL="742950" lvl="2" indent="-342900">
                  <a:buFont typeface="Lucida Grande"/>
                  <a:buChar char="-"/>
                </a:pPr>
                <a:endParaRPr lang="en-US" b="0" i="1" dirty="0">
                  <a:solidFill>
                    <a:schemeClr val="tx1"/>
                  </a:solidFill>
                  <a:latin typeface="Cambria Math" panose="02040503050406030204" pitchFamily="18" charset="0"/>
                </a:endParaRPr>
              </a:p>
              <a:p>
                <a:pPr marL="742950" lvl="2" indent="-342900">
                  <a:buFont typeface="Lucida Grande"/>
                  <a:buChar char="-"/>
                </a:pP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charset="0"/>
                          </a:rPr>
                          <m:t>𝑃</m:t>
                        </m:r>
                      </m:e>
                      <m:sup>
                        <m:r>
                          <a:rPr lang="en-US" b="0" i="1" smtClean="0">
                            <a:solidFill>
                              <a:schemeClr val="tx1"/>
                            </a:solidFill>
                            <a:latin typeface="Cambria Math" charset="0"/>
                          </a:rPr>
                          <m:t>−</m:t>
                        </m:r>
                      </m:sup>
                    </m:sSup>
                  </m:oMath>
                </a14:m>
                <a:r>
                  <a:rPr lang="en-US" dirty="0">
                    <a:solidFill>
                      <a:schemeClr val="tx1"/>
                    </a:solidFill>
                  </a:rPr>
                  <a:t> : </a:t>
                </a:r>
                <a:r>
                  <a:rPr lang="en-US" dirty="0"/>
                  <a:t>l</a:t>
                </a:r>
                <a:r>
                  <a:rPr lang="en-US" dirty="0">
                    <a:solidFill>
                      <a:schemeClr val="tx1"/>
                    </a:solidFill>
                  </a:rPr>
                  <a:t>ight-front Hamiltonian</a:t>
                </a:r>
              </a:p>
              <a:p>
                <a:pPr marL="742950" lvl="2" indent="-342900">
                  <a:buFont typeface="Lucida Grande"/>
                  <a:buChar char="-"/>
                </a:pPr>
                <a14:m>
                  <m:oMath xmlns:m="http://schemas.openxmlformats.org/officeDocument/2006/math">
                    <m:d>
                      <m:dPr>
                        <m:begChr m:val="|"/>
                        <m:endChr m:val=""/>
                        <m:ctrlPr>
                          <a:rPr lang="hr-HR" i="1" smtClean="0">
                            <a:solidFill>
                              <a:schemeClr val="tx1"/>
                            </a:solidFill>
                            <a:latin typeface="Cambria Math" panose="02040503050406030204" pitchFamily="18" charset="0"/>
                          </a:rPr>
                        </m:ctrlPr>
                      </m:dPr>
                      <m:e>
                        <m:d>
                          <m:dPr>
                            <m:begChr m:val=""/>
                            <m:endChr m:val="⟩"/>
                            <m:ctrlPr>
                              <a:rPr lang="hr-HR" i="1" smtClean="0">
                                <a:solidFill>
                                  <a:schemeClr val="tx1"/>
                                </a:solidFill>
                                <a:latin typeface="Cambria Math" panose="02040503050406030204" pitchFamily="18" charset="0"/>
                              </a:rPr>
                            </m:ctrlPr>
                          </m:dPr>
                          <m:e>
                            <m:r>
                              <a:rPr lang="hr-HR" i="1" smtClean="0">
                                <a:solidFill>
                                  <a:schemeClr val="tx1"/>
                                </a:solidFill>
                                <a:latin typeface="Cambria Math" charset="0"/>
                                <a:ea typeface="Cambria Math" charset="0"/>
                                <a:cs typeface="Cambria Math" charset="0"/>
                              </a:rPr>
                              <m:t>𝛽</m:t>
                            </m:r>
                          </m:e>
                        </m:d>
                      </m:e>
                    </m:d>
                  </m:oMath>
                </a14:m>
                <a:r>
                  <a:rPr lang="en-US" dirty="0">
                    <a:solidFill>
                      <a:schemeClr val="tx1"/>
                    </a:solidFill>
                  </a:rPr>
                  <a:t> : eigenvector</a:t>
                </a:r>
                <a:r>
                  <a:rPr lang="zh-CN" altLang="en-US" dirty="0">
                    <a:solidFill>
                      <a:schemeClr val="tx1"/>
                    </a:solidFill>
                  </a:rPr>
                  <a:t>          </a:t>
                </a:r>
                <a:r>
                  <a:rPr lang="en-US" altLang="zh-CN" dirty="0">
                    <a:solidFill>
                      <a:schemeClr val="tx1"/>
                    </a:solidFill>
                  </a:rPr>
                  <a:t> </a:t>
                </a:r>
                <a:r>
                  <a:rPr lang="en-US" dirty="0">
                    <a:solidFill>
                      <a:schemeClr val="tx1"/>
                    </a:solidFill>
                  </a:rPr>
                  <a:t>light-front wave function</a:t>
                </a:r>
              </a:p>
              <a:p>
                <a:pPr marL="742950" lvl="2" indent="-342900">
                  <a:buFont typeface="Lucida Grande"/>
                  <a:buChar char="-"/>
                </a:pPr>
                <a14:m>
                  <m:oMath xmlns:m="http://schemas.openxmlformats.org/officeDocument/2006/math">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charset="0"/>
                          </a:rPr>
                          <m:t>𝑃</m:t>
                        </m:r>
                      </m:e>
                      <m:sub>
                        <m:r>
                          <a:rPr lang="en-US" b="0" i="1" smtClean="0">
                            <a:solidFill>
                              <a:schemeClr val="tx1"/>
                            </a:solidFill>
                            <a:latin typeface="Cambria Math" charset="0"/>
                            <a:ea typeface="Cambria Math" charset="0"/>
                            <a:cs typeface="Cambria Math" charset="0"/>
                          </a:rPr>
                          <m:t>𝛽</m:t>
                        </m:r>
                      </m:sub>
                      <m:sup>
                        <m:r>
                          <a:rPr lang="en-US" b="0" i="1" smtClean="0">
                            <a:solidFill>
                              <a:schemeClr val="tx1"/>
                            </a:solidFill>
                            <a:latin typeface="Cambria Math" charset="0"/>
                          </a:rPr>
                          <m:t>−</m:t>
                        </m:r>
                      </m:sup>
                    </m:sSubSup>
                  </m:oMath>
                </a14:m>
                <a:r>
                  <a:rPr lang="en-US" dirty="0">
                    <a:solidFill>
                      <a:schemeClr val="tx1"/>
                    </a:solidFill>
                  </a:rPr>
                  <a:t> : eigenvalue </a:t>
                </a:r>
                <a:r>
                  <a:rPr lang="en-US" dirty="0"/>
                  <a:t>            </a:t>
                </a:r>
                <a:r>
                  <a:rPr lang="en-US" altLang="zh-CN" dirty="0"/>
                  <a:t>hadron</a:t>
                </a:r>
                <a:r>
                  <a:rPr lang="zh-CN" altLang="en-US" dirty="0"/>
                  <a:t> </a:t>
                </a:r>
                <a:r>
                  <a:rPr lang="en-US" altLang="zh-CN" dirty="0"/>
                  <a:t>mass</a:t>
                </a:r>
                <a:r>
                  <a:rPr lang="zh-CN" altLang="en-US" dirty="0"/>
                  <a:t> </a:t>
                </a:r>
                <a:r>
                  <a:rPr lang="en-US" altLang="zh-CN" dirty="0"/>
                  <a:t>spectrum</a:t>
                </a:r>
                <a:endParaRPr lang="en-US" dirty="0"/>
              </a:p>
              <a:p>
                <a:pPr marL="457200" lvl="1" indent="-457200">
                  <a:buFont typeface="Arial"/>
                  <a:buChar char="•"/>
                </a:pPr>
                <a:endParaRPr lang="en-US" dirty="0"/>
              </a:p>
              <a:p>
                <a:pPr marL="457200" lvl="1" indent="-457200">
                  <a:buFont typeface="Arial"/>
                  <a:buChar char="•"/>
                </a:pPr>
                <a:r>
                  <a:rPr lang="en-US" dirty="0"/>
                  <a:t>Evaluate observables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0659" y="1260165"/>
                <a:ext cx="8803341" cy="5257800"/>
              </a:xfrm>
              <a:blipFill>
                <a:blip r:embed="rId3"/>
                <a:stretch>
                  <a:fillRect l="-1153" t="-96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433084328"/>
              </p:ext>
            </p:extLst>
          </p:nvPr>
        </p:nvGraphicFramePr>
        <p:xfrm>
          <a:off x="3091056" y="1887165"/>
          <a:ext cx="1966912" cy="531812"/>
        </p:xfrm>
        <a:graphic>
          <a:graphicData uri="http://schemas.openxmlformats.org/presentationml/2006/ole">
            <mc:AlternateContent xmlns:mc="http://schemas.openxmlformats.org/markup-compatibility/2006">
              <mc:Choice xmlns:v="urn:schemas-microsoft-com:vml" Requires="v">
                <p:oleObj spid="_x0000_s1286084" name="Equation" r:id="rId4" imgW="939800" imgH="254000" progId="Equation.DSMT4">
                  <p:embed/>
                </p:oleObj>
              </mc:Choice>
              <mc:Fallback>
                <p:oleObj name="Equation" r:id="rId4" imgW="939800" imgH="254000" progId="Equation.DSMT4">
                  <p:embed/>
                  <p:pic>
                    <p:nvPicPr>
                      <p:cNvPr id="0" name=""/>
                      <p:cNvPicPr/>
                      <p:nvPr/>
                    </p:nvPicPr>
                    <p:blipFill>
                      <a:blip r:embed="rId5"/>
                      <a:stretch>
                        <a:fillRect/>
                      </a:stretch>
                    </p:blipFill>
                    <p:spPr>
                      <a:xfrm>
                        <a:off x="3091056" y="1887165"/>
                        <a:ext cx="1966912" cy="53181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FEE2AE7-F178-0D47-A387-2C5A72A62D01}"/>
              </a:ext>
            </a:extLst>
          </p:cNvPr>
          <p:cNvSpPr txBox="1"/>
          <p:nvPr/>
        </p:nvSpPr>
        <p:spPr>
          <a:xfrm>
            <a:off x="6918449" y="890833"/>
            <a:ext cx="1779590" cy="369332"/>
          </a:xfrm>
          <a:prstGeom prst="rect">
            <a:avLst/>
          </a:prstGeom>
          <a:noFill/>
        </p:spPr>
        <p:txBody>
          <a:bodyPr wrap="none" rtlCol="0">
            <a:spAutoFit/>
          </a:bodyPr>
          <a:lstStyle/>
          <a:p>
            <a:r>
              <a:rPr lang="en-US" dirty="0">
                <a:solidFill>
                  <a:srgbClr val="00B0F0"/>
                </a:solidFill>
              </a:rPr>
              <a:t>[Vary et al, 2008]</a:t>
            </a:r>
          </a:p>
        </p:txBody>
      </p:sp>
      <p:sp>
        <p:nvSpPr>
          <p:cNvPr id="7" name="Right Arrow 6">
            <a:extLst>
              <a:ext uri="{FF2B5EF4-FFF2-40B4-BE49-F238E27FC236}">
                <a16:creationId xmlns:a16="http://schemas.microsoft.com/office/drawing/2014/main" id="{00B1D9E1-AC56-3746-A350-583631069F68}"/>
              </a:ext>
            </a:extLst>
          </p:cNvPr>
          <p:cNvSpPr/>
          <p:nvPr/>
        </p:nvSpPr>
        <p:spPr>
          <a:xfrm>
            <a:off x="3349781" y="3192213"/>
            <a:ext cx="516048" cy="199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9A9D11B-D5E7-F24B-B0BC-B2DDC3351AB4}"/>
              </a:ext>
            </a:extLst>
          </p:cNvPr>
          <p:cNvSpPr/>
          <p:nvPr/>
        </p:nvSpPr>
        <p:spPr>
          <a:xfrm>
            <a:off x="3349781" y="3679723"/>
            <a:ext cx="516048" cy="199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0D8F62-CE8C-804B-B8E3-D6ACD88354C0}"/>
                  </a:ext>
                </a:extLst>
              </p:cNvPr>
              <p:cNvSpPr txBox="1"/>
              <p:nvPr/>
            </p:nvSpPr>
            <p:spPr>
              <a:xfrm>
                <a:off x="3077929" y="5287224"/>
                <a:ext cx="2160463" cy="5375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i="1" smtClean="0">
                          <a:solidFill>
                            <a:srgbClr val="0000FF"/>
                          </a:solidFill>
                          <a:latin typeface="Cambria Math" panose="02040503050406030204" pitchFamily="18" charset="0"/>
                        </a:rPr>
                        <m:t>O</m:t>
                      </m:r>
                      <m:r>
                        <a:rPr lang="en-US" sz="2800" b="0" i="1" smtClean="0">
                          <a:solidFill>
                            <a:srgbClr val="0000FF"/>
                          </a:solidFill>
                          <a:latin typeface="Cambria Math" panose="02040503050406030204" pitchFamily="18" charset="0"/>
                        </a:rPr>
                        <m:t>≡⟨</m:t>
                      </m:r>
                      <m:r>
                        <a:rPr lang="en-US" sz="2800" b="0" i="1" smtClean="0">
                          <a:solidFill>
                            <a:srgbClr val="0000FF"/>
                          </a:solidFill>
                          <a:latin typeface="Cambria Math" panose="02040503050406030204" pitchFamily="18" charset="0"/>
                        </a:rPr>
                        <m:t>𝛽</m:t>
                      </m:r>
                      <m:r>
                        <a:rPr lang="en-US" sz="2800" b="0" i="1" smtClean="0">
                          <a:solidFill>
                            <a:srgbClr val="0000FF"/>
                          </a:solidFill>
                          <a:latin typeface="Cambria Math" panose="02040503050406030204" pitchFamily="18" charset="0"/>
                        </a:rPr>
                        <m:t>|</m:t>
                      </m:r>
                      <m:acc>
                        <m:accPr>
                          <m:chr m:val="̂"/>
                          <m:ctrlPr>
                            <a:rPr lang="en-US" sz="2800" b="0" i="1" smtClean="0">
                              <a:solidFill>
                                <a:srgbClr val="0000FF"/>
                              </a:solidFill>
                              <a:latin typeface="Cambria Math" panose="02040503050406030204" pitchFamily="18" charset="0"/>
                            </a:rPr>
                          </m:ctrlPr>
                        </m:accPr>
                        <m:e>
                          <m:r>
                            <a:rPr lang="en-US" sz="2800" b="0" i="1" smtClean="0">
                              <a:solidFill>
                                <a:srgbClr val="0000FF"/>
                              </a:solidFill>
                              <a:latin typeface="Cambria Math" panose="02040503050406030204" pitchFamily="18" charset="0"/>
                            </a:rPr>
                            <m:t>𝑂</m:t>
                          </m:r>
                        </m:e>
                      </m:acc>
                      <m:r>
                        <a:rPr lang="en-US" sz="2800" b="0" i="1" smtClean="0">
                          <a:solidFill>
                            <a:srgbClr val="0000FF"/>
                          </a:solidFill>
                          <a:latin typeface="Cambria Math" panose="02040503050406030204" pitchFamily="18" charset="0"/>
                        </a:rPr>
                        <m:t>|</m:t>
                      </m:r>
                      <m:r>
                        <a:rPr lang="en-US" sz="2800" b="0" i="1" smtClean="0">
                          <a:solidFill>
                            <a:srgbClr val="0000FF"/>
                          </a:solidFill>
                          <a:latin typeface="Cambria Math" panose="02040503050406030204" pitchFamily="18" charset="0"/>
                        </a:rPr>
                        <m:t>𝛽</m:t>
                      </m:r>
                      <m:r>
                        <a:rPr lang="en-US" sz="2800" b="0" i="1" smtClean="0">
                          <a:solidFill>
                            <a:srgbClr val="0000FF"/>
                          </a:solidFill>
                          <a:latin typeface="Cambria Math" panose="02040503050406030204" pitchFamily="18" charset="0"/>
                        </a:rPr>
                        <m:t>⟩</m:t>
                      </m:r>
                    </m:oMath>
                  </m:oMathPara>
                </a14:m>
                <a:endParaRPr lang="en-US" dirty="0">
                  <a:solidFill>
                    <a:srgbClr val="0000FF"/>
                  </a:solidFill>
                </a:endParaRPr>
              </a:p>
            </p:txBody>
          </p:sp>
        </mc:Choice>
        <mc:Fallback xmlns="">
          <p:sp>
            <p:nvSpPr>
              <p:cNvPr id="8" name="TextBox 7">
                <a:extLst>
                  <a:ext uri="{FF2B5EF4-FFF2-40B4-BE49-F238E27FC236}">
                    <a16:creationId xmlns:a16="http://schemas.microsoft.com/office/drawing/2014/main" id="{770D8F62-CE8C-804B-B8E3-D6ACD88354C0}"/>
                  </a:ext>
                </a:extLst>
              </p:cNvPr>
              <p:cNvSpPr txBox="1">
                <a:spLocks noRot="1" noChangeAspect="1" noMove="1" noResize="1" noEditPoints="1" noAdjustHandles="1" noChangeArrowheads="1" noChangeShapeType="1" noTextEdit="1"/>
              </p:cNvSpPr>
              <p:nvPr/>
            </p:nvSpPr>
            <p:spPr>
              <a:xfrm>
                <a:off x="3077929" y="5287224"/>
                <a:ext cx="2160463" cy="537583"/>
              </a:xfrm>
              <a:prstGeom prst="rect">
                <a:avLst/>
              </a:prstGeom>
              <a:blipFill>
                <a:blip r:embed="rId6"/>
                <a:stretch>
                  <a:fillRect t="-4545" r="-1170" b="-18182"/>
                </a:stretch>
              </a:blipFill>
            </p:spPr>
            <p:txBody>
              <a:bodyPr/>
              <a:lstStyle/>
              <a:p>
                <a:r>
                  <a:rPr lang="en-US">
                    <a:noFill/>
                  </a:rPr>
                  <a:t> </a:t>
                </a:r>
              </a:p>
            </p:txBody>
          </p:sp>
        </mc:Fallback>
      </mc:AlternateContent>
    </p:spTree>
    <p:extLst>
      <p:ext uri="{BB962C8B-B14F-4D97-AF65-F5344CB8AC3E}">
        <p14:creationId xmlns:p14="http://schemas.microsoft.com/office/powerpoint/2010/main" val="3089384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1143000"/>
          </a:xfrm>
        </p:spPr>
        <p:txBody>
          <a:bodyPr/>
          <a:lstStyle/>
          <a:p>
            <a:r>
              <a:rPr lang="en-US" u="sng" dirty="0"/>
              <a:t>Procedure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3374" y="1417638"/>
                <a:ext cx="9095715" cy="5077936"/>
              </a:xfrm>
            </p:spPr>
            <p:txBody>
              <a:bodyPr>
                <a:normAutofit/>
              </a:bodyPr>
              <a:lstStyle/>
              <a:p>
                <a:pPr marL="514350" indent="-514350">
                  <a:buFont typeface="+mj-lt"/>
                  <a:buAutoNum type="arabicPeriod"/>
                </a:pPr>
                <a:r>
                  <a:rPr lang="en-US" dirty="0"/>
                  <a:t>Derive light</a:t>
                </a:r>
                <a:r>
                  <a:rPr lang="en-US" altLang="zh-CN" dirty="0"/>
                  <a:t>-</a:t>
                </a:r>
                <a:r>
                  <a:rPr lang="en-US" dirty="0"/>
                  <a:t>front</a:t>
                </a:r>
                <a:r>
                  <a:rPr lang="zh-CN" altLang="en-US" dirty="0"/>
                  <a:t> </a:t>
                </a:r>
                <a:r>
                  <a:rPr lang="en-US" altLang="zh-CN" dirty="0"/>
                  <a:t>Hamiltonian</a:t>
                </a:r>
                <a:r>
                  <a:rPr lang="zh-CN" altLang="en-US" dirty="0"/>
                  <a:t> </a:t>
                </a:r>
                <a14:m>
                  <m:oMath xmlns:m="http://schemas.openxmlformats.org/officeDocument/2006/math">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𝑃</m:t>
                        </m:r>
                      </m:e>
                      <m:sup>
                        <m:r>
                          <a:rPr lang="en-US" b="0" i="1" smtClean="0">
                            <a:solidFill>
                              <a:srgbClr val="0000FF"/>
                            </a:solidFill>
                            <a:latin typeface="Cambria Math" panose="02040503050406030204" pitchFamily="18" charset="0"/>
                          </a:rPr>
                          <m:t>−</m:t>
                        </m:r>
                      </m:sup>
                    </m:sSup>
                  </m:oMath>
                </a14:m>
                <a:r>
                  <a:rPr lang="en-US" dirty="0">
                    <a:solidFill>
                      <a:schemeClr val="tx1"/>
                    </a:solidFill>
                  </a:rPr>
                  <a:t> </a:t>
                </a:r>
                <a:r>
                  <a:rPr lang="en-US" dirty="0"/>
                  <a:t>from </a:t>
                </a:r>
                <a:r>
                  <a:rPr lang="en-US" dirty="0" err="1"/>
                  <a:t>Lagrangian</a:t>
                </a:r>
                <a:r>
                  <a:rPr lang="en-US" dirty="0"/>
                  <a:t> </a:t>
                </a:r>
              </a:p>
              <a:p>
                <a:pPr marL="514350" indent="-514350">
                  <a:buFont typeface="+mj-lt"/>
                  <a:buAutoNum type="arabicPeriod"/>
                </a:pPr>
                <a:r>
                  <a:rPr lang="en-US" dirty="0"/>
                  <a:t>Construct basis states </a:t>
                </a:r>
                <a14:m>
                  <m:oMath xmlns:m="http://schemas.openxmlformats.org/officeDocument/2006/math">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𝛼</m:t>
                    </m:r>
                    <m:r>
                      <a:rPr lang="en-US" b="0" i="1" smtClean="0">
                        <a:solidFill>
                          <a:srgbClr val="0000FF"/>
                        </a:solidFill>
                        <a:latin typeface="Cambria Math" panose="02040503050406030204" pitchFamily="18" charset="0"/>
                      </a:rPr>
                      <m:t>⟩</m:t>
                    </m:r>
                  </m:oMath>
                </a14:m>
                <a:endParaRPr lang="en-US" dirty="0">
                  <a:solidFill>
                    <a:srgbClr val="0000FF"/>
                  </a:solidFill>
                </a:endParaRPr>
              </a:p>
              <a:p>
                <a:pPr marL="514350" indent="-514350">
                  <a:buFont typeface="+mj-lt"/>
                  <a:buAutoNum type="arabicPeriod"/>
                </a:pPr>
                <a:r>
                  <a:rPr lang="en-US" dirty="0"/>
                  <a:t>Calculate matrix elements of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𝑃</m:t>
                        </m:r>
                      </m:e>
                      <m:sup>
                        <m:r>
                          <a:rPr lang="en-US" i="1">
                            <a:solidFill>
                              <a:schemeClr val="tx1"/>
                            </a:solidFill>
                            <a:latin typeface="Cambria Math" panose="02040503050406030204" pitchFamily="18" charset="0"/>
                          </a:rPr>
                          <m:t>−</m:t>
                        </m:r>
                      </m:sup>
                    </m:sSup>
                  </m:oMath>
                </a14:m>
                <a:r>
                  <a:rPr lang="en-US" dirty="0">
                    <a:solidFill>
                      <a:schemeClr val="tx1"/>
                    </a:solidFill>
                  </a:rPr>
                  <a:t> </a:t>
                </a:r>
                <a:r>
                  <a:rPr lang="en-US" dirty="0"/>
                  <a:t>:</a:t>
                </a:r>
                <a14:m>
                  <m:oMath xmlns:m="http://schemas.openxmlformats.org/officeDocument/2006/math">
                    <m:r>
                      <a:rPr lang="en-US" b="0" i="1" dirty="0" smtClean="0">
                        <a:solidFill>
                          <a:srgbClr val="0000FF"/>
                        </a:solidFill>
                        <a:latin typeface="Cambria Math" panose="02040503050406030204" pitchFamily="18" charset="0"/>
                      </a:rPr>
                      <m:t>⟨</m:t>
                    </m:r>
                    <m:sSup>
                      <m:sSupPr>
                        <m:ctrlPr>
                          <a:rPr lang="en-US" b="0" i="1" dirty="0" smtClean="0">
                            <a:solidFill>
                              <a:srgbClr val="0000FF"/>
                            </a:solidFill>
                            <a:latin typeface="Cambria Math" panose="02040503050406030204" pitchFamily="18" charset="0"/>
                          </a:rPr>
                        </m:ctrlPr>
                      </m:sSupPr>
                      <m:e>
                        <m:r>
                          <a:rPr lang="en-US" b="0" i="1" dirty="0" smtClean="0">
                            <a:solidFill>
                              <a:srgbClr val="0000FF"/>
                            </a:solidFill>
                            <a:latin typeface="Cambria Math" panose="02040503050406030204" pitchFamily="18" charset="0"/>
                          </a:rPr>
                          <m:t>𝛼</m:t>
                        </m:r>
                      </m:e>
                      <m:sup>
                        <m:r>
                          <a:rPr lang="en-US" b="0" i="1" dirty="0" smtClean="0">
                            <a:solidFill>
                              <a:srgbClr val="0000FF"/>
                            </a:solidFill>
                            <a:latin typeface="Cambria Math" panose="02040503050406030204" pitchFamily="18" charset="0"/>
                          </a:rPr>
                          <m:t>′</m:t>
                        </m:r>
                      </m:sup>
                    </m:sSup>
                    <m:r>
                      <a:rPr lang="en-US" b="0" i="1" dirty="0" smtClean="0">
                        <a:solidFill>
                          <a:srgbClr val="0000FF"/>
                        </a:solidFill>
                        <a:latin typeface="Cambria Math" panose="02040503050406030204" pitchFamily="18" charset="0"/>
                      </a:rPr>
                      <m:t>|</m:t>
                    </m:r>
                    <m:sSup>
                      <m:sSupPr>
                        <m:ctrlPr>
                          <a:rPr lang="en-US" b="0" i="1" dirty="0" smtClean="0">
                            <a:solidFill>
                              <a:srgbClr val="0000FF"/>
                            </a:solidFill>
                            <a:latin typeface="Cambria Math" panose="02040503050406030204" pitchFamily="18" charset="0"/>
                          </a:rPr>
                        </m:ctrlPr>
                      </m:sSupPr>
                      <m:e>
                        <m:r>
                          <a:rPr lang="en-US" b="0" i="1" dirty="0" smtClean="0">
                            <a:solidFill>
                              <a:srgbClr val="0000FF"/>
                            </a:solidFill>
                            <a:latin typeface="Cambria Math" panose="02040503050406030204" pitchFamily="18" charset="0"/>
                          </a:rPr>
                          <m:t>𝑃</m:t>
                        </m:r>
                      </m:e>
                      <m:sup>
                        <m:r>
                          <a:rPr lang="en-US" b="0" i="1" dirty="0" smtClean="0">
                            <a:solidFill>
                              <a:srgbClr val="0000FF"/>
                            </a:solidFill>
                            <a:latin typeface="Cambria Math" panose="02040503050406030204" pitchFamily="18" charset="0"/>
                          </a:rPr>
                          <m:t>−</m:t>
                        </m:r>
                      </m:sup>
                    </m:sSup>
                    <m:r>
                      <a:rPr lang="en-US" b="0" i="1" dirty="0" smtClean="0">
                        <a:solidFill>
                          <a:srgbClr val="0000FF"/>
                        </a:solidFill>
                        <a:latin typeface="Cambria Math" panose="02040503050406030204" pitchFamily="18" charset="0"/>
                      </a:rPr>
                      <m:t>|</m:t>
                    </m:r>
                    <m:r>
                      <a:rPr lang="en-US" b="0" i="1" dirty="0" smtClean="0">
                        <a:solidFill>
                          <a:srgbClr val="0000FF"/>
                        </a:solidFill>
                        <a:latin typeface="Cambria Math" panose="02040503050406030204" pitchFamily="18" charset="0"/>
                      </a:rPr>
                      <m:t>𝛼</m:t>
                    </m:r>
                    <m:r>
                      <a:rPr lang="en-US" b="0" i="1" dirty="0" smtClean="0">
                        <a:solidFill>
                          <a:srgbClr val="0000FF"/>
                        </a:solidFill>
                        <a:latin typeface="Cambria Math" panose="02040503050406030204" pitchFamily="18" charset="0"/>
                      </a:rPr>
                      <m:t>⟩</m:t>
                    </m:r>
                  </m:oMath>
                </a14:m>
                <a:endParaRPr lang="en-US" dirty="0">
                  <a:solidFill>
                    <a:srgbClr val="0000FF"/>
                  </a:solidFill>
                </a:endParaRPr>
              </a:p>
              <a:p>
                <a:pPr marL="514350" indent="-514350">
                  <a:buFont typeface="+mj-lt"/>
                  <a:buAutoNum type="arabicPeriod"/>
                </a:pPr>
                <a:r>
                  <a:rPr lang="en-US" dirty="0">
                    <a:solidFill>
                      <a:srgbClr val="0000FF"/>
                    </a:solidFill>
                  </a:rPr>
                  <a:t>Diagonalize</a:t>
                </a:r>
                <a:r>
                  <a:rPr lang="en-US" dirty="0"/>
                  <a:t>       and obtain its </a:t>
                </a:r>
                <a:r>
                  <a:rPr lang="en-US" dirty="0" err="1"/>
                  <a:t>eigenspectrum</a:t>
                </a:r>
                <a:endParaRPr lang="en-US" dirty="0"/>
              </a:p>
              <a:p>
                <a:pPr marL="514350" indent="-514350">
                  <a:buFont typeface="+mj-lt"/>
                  <a:buAutoNum type="arabicPeriod"/>
                </a:pPr>
                <a:r>
                  <a:rPr lang="en-US" dirty="0">
                    <a:solidFill>
                      <a:srgbClr val="0000FF"/>
                    </a:solidFill>
                  </a:rPr>
                  <a:t>Renormalization</a:t>
                </a:r>
                <a:r>
                  <a:rPr lang="en-US" dirty="0"/>
                  <a:t> – iteratively fix bare parameters in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𝑃</m:t>
                        </m:r>
                      </m:e>
                      <m:sup>
                        <m:r>
                          <a:rPr lang="en-US" i="1">
                            <a:solidFill>
                              <a:schemeClr val="tx1"/>
                            </a:solidFill>
                            <a:latin typeface="Cambria Math" panose="02040503050406030204" pitchFamily="18" charset="0"/>
                          </a:rPr>
                          <m:t>−</m:t>
                        </m:r>
                      </m:sup>
                    </m:sSup>
                  </m:oMath>
                </a14:m>
                <a:r>
                  <a:rPr lang="en-US" dirty="0">
                    <a:solidFill>
                      <a:srgbClr val="0000FF"/>
                    </a:solidFill>
                  </a:rPr>
                  <a:t> </a:t>
                </a:r>
                <a:endParaRPr lang="en-US" dirty="0"/>
              </a:p>
              <a:p>
                <a:pPr marL="514350" indent="-514350">
                  <a:buFont typeface="+mj-lt"/>
                  <a:buAutoNum type="arabicPeriod"/>
                </a:pPr>
                <a:r>
                  <a:rPr lang="en-US" altLang="zh-CN" dirty="0"/>
                  <a:t>Evaluate o</a:t>
                </a:r>
                <a:r>
                  <a:rPr lang="en-US" dirty="0"/>
                  <a:t>bservables: </a:t>
                </a:r>
                <a14:m>
                  <m:oMath xmlns:m="http://schemas.openxmlformats.org/officeDocument/2006/math">
                    <m:r>
                      <a:rPr lang="en-US" b="0" i="1" smtClean="0">
                        <a:solidFill>
                          <a:srgbClr val="0000FF"/>
                        </a:solidFill>
                        <a:latin typeface="Cambria Math" panose="02040503050406030204" pitchFamily="18" charset="0"/>
                      </a:rPr>
                      <m:t>𝑂</m:t>
                    </m:r>
                    <m:r>
                      <a:rPr lang="en-US" b="0" i="1" smtClean="0">
                        <a:solidFill>
                          <a:srgbClr val="0000FF"/>
                        </a:solidFill>
                        <a:latin typeface="Cambria Math" panose="02040503050406030204" pitchFamily="18" charset="0"/>
                      </a:rPr>
                      <m:t>≡⟨</m:t>
                    </m:r>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𝛽</m:t>
                        </m:r>
                      </m:e>
                      <m:sup>
                        <m:r>
                          <a:rPr lang="en-US" b="0" i="1" smtClean="0">
                            <a:solidFill>
                              <a:srgbClr val="0000FF"/>
                            </a:solidFill>
                            <a:latin typeface="Cambria Math" panose="02040503050406030204" pitchFamily="18" charset="0"/>
                          </a:rPr>
                          <m:t>′</m:t>
                        </m:r>
                      </m:sup>
                    </m:sSup>
                    <m:d>
                      <m:dPr>
                        <m:begChr m:val="|"/>
                        <m:endChr m:val="|"/>
                        <m:ctrlPr>
                          <a:rPr lang="en-US" b="0" i="1" smtClean="0">
                            <a:solidFill>
                              <a:srgbClr val="0000FF"/>
                            </a:solidFill>
                            <a:latin typeface="Cambria Math" panose="02040503050406030204" pitchFamily="18" charset="0"/>
                          </a:rPr>
                        </m:ctrlPr>
                      </m:dPr>
                      <m:e>
                        <m:acc>
                          <m:accPr>
                            <m:chr m:val="̂"/>
                            <m:ctrlPr>
                              <a:rPr lang="en-US" b="0" i="1" smtClean="0">
                                <a:solidFill>
                                  <a:srgbClr val="0000FF"/>
                                </a:solidFill>
                                <a:latin typeface="Cambria Math" panose="02040503050406030204" pitchFamily="18" charset="0"/>
                              </a:rPr>
                            </m:ctrlPr>
                          </m:accPr>
                          <m:e>
                            <m:r>
                              <a:rPr lang="en-US" b="0" i="1" smtClean="0">
                                <a:solidFill>
                                  <a:srgbClr val="0000FF"/>
                                </a:solidFill>
                                <a:latin typeface="Cambria Math" panose="02040503050406030204" pitchFamily="18" charset="0"/>
                              </a:rPr>
                              <m:t>𝑂</m:t>
                            </m:r>
                          </m:e>
                        </m:acc>
                      </m:e>
                    </m:d>
                    <m:r>
                      <a:rPr lang="en-US" b="0" i="1" smtClean="0">
                        <a:solidFill>
                          <a:srgbClr val="0000FF"/>
                        </a:solidFill>
                        <a:latin typeface="Cambria Math" panose="02040503050406030204" pitchFamily="18" charset="0"/>
                      </a:rPr>
                      <m:t>𝛽</m:t>
                    </m:r>
                    <m:r>
                      <a:rPr lang="en-US" b="0" i="1" smtClean="0">
                        <a:solidFill>
                          <a:srgbClr val="0000FF"/>
                        </a:solidFill>
                        <a:latin typeface="Cambria Math" panose="02040503050406030204" pitchFamily="18" charset="0"/>
                      </a:rPr>
                      <m:t>⟩</m:t>
                    </m:r>
                  </m:oMath>
                </a14:m>
                <a:endParaRPr lang="en-US" dirty="0">
                  <a:solidFill>
                    <a:srgbClr val="0000FF"/>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3374" y="1417638"/>
                <a:ext cx="9095715" cy="5077936"/>
              </a:xfrm>
              <a:blipFill>
                <a:blip r:embed="rId3"/>
                <a:stretch>
                  <a:fillRect l="-1534" t="-1500" r="-55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83854535"/>
              </p:ext>
            </p:extLst>
          </p:nvPr>
        </p:nvGraphicFramePr>
        <p:xfrm>
          <a:off x="2602401" y="3215132"/>
          <a:ext cx="519536" cy="487066"/>
        </p:xfrm>
        <a:graphic>
          <a:graphicData uri="http://schemas.openxmlformats.org/presentationml/2006/ole">
            <mc:AlternateContent xmlns:mc="http://schemas.openxmlformats.org/markup-compatibility/2006">
              <mc:Choice xmlns:v="urn:schemas-microsoft-com:vml" Requires="v">
                <p:oleObj spid="_x0000_s1321405" name="Equation" r:id="rId4" imgW="203200" imgH="190500" progId="Equation.3">
                  <p:embed/>
                </p:oleObj>
              </mc:Choice>
              <mc:Fallback>
                <p:oleObj name="Equation" r:id="rId4" imgW="203200" imgH="190500" progId="Equation.3">
                  <p:embed/>
                  <p:pic>
                    <p:nvPicPr>
                      <p:cNvPr id="0" name=""/>
                      <p:cNvPicPr/>
                      <p:nvPr/>
                    </p:nvPicPr>
                    <p:blipFill>
                      <a:blip r:embed="rId5"/>
                      <a:stretch>
                        <a:fillRect/>
                      </a:stretch>
                    </p:blipFill>
                    <p:spPr>
                      <a:xfrm>
                        <a:off x="2602401" y="3215132"/>
                        <a:ext cx="519536" cy="487066"/>
                      </a:xfrm>
                      <a:prstGeom prst="rect">
                        <a:avLst/>
                      </a:prstGeom>
                    </p:spPr>
                  </p:pic>
                </p:oleObj>
              </mc:Fallback>
            </mc:AlternateContent>
          </a:graphicData>
        </a:graphic>
      </p:graphicFrame>
    </p:spTree>
    <p:extLst>
      <p:ext uri="{BB962C8B-B14F-4D97-AF65-F5344CB8AC3E}">
        <p14:creationId xmlns:p14="http://schemas.microsoft.com/office/powerpoint/2010/main" val="119855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670" y="274638"/>
            <a:ext cx="8979636" cy="1143000"/>
          </a:xfrm>
        </p:spPr>
        <p:txBody>
          <a:bodyPr>
            <a:normAutofit/>
          </a:bodyPr>
          <a:lstStyle/>
          <a:p>
            <a:r>
              <a:rPr lang="en-US" u="sng" dirty="0"/>
              <a:t>Light-front QED Hamiltonian</a:t>
            </a:r>
          </a:p>
        </p:txBody>
      </p:sp>
      <p:sp>
        <p:nvSpPr>
          <p:cNvPr id="3" name="Content Placeholder 2"/>
          <p:cNvSpPr>
            <a:spLocks noGrp="1"/>
          </p:cNvSpPr>
          <p:nvPr>
            <p:ph idx="1"/>
          </p:nvPr>
        </p:nvSpPr>
        <p:spPr/>
        <p:txBody>
          <a:bodyPr/>
          <a:lstStyle/>
          <a:p>
            <a:r>
              <a:rPr lang="en-US" dirty="0"/>
              <a:t>QED </a:t>
            </a:r>
            <a:r>
              <a:rPr lang="en-US" dirty="0" err="1"/>
              <a:t>Lagrangian</a:t>
            </a:r>
            <a:endParaRPr lang="en-US" dirty="0"/>
          </a:p>
          <a:p>
            <a:r>
              <a:rPr lang="en-US" dirty="0"/>
              <a:t>QED Light-front Hamiltonian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14</a:t>
            </a:fld>
            <a:endParaRPr lang="en-US">
              <a:solidFill>
                <a:prstClr val="black">
                  <a:tint val="75000"/>
                </a:prstClr>
              </a:solidFill>
              <a:latin typeface="Calibri"/>
            </a:endParaRPr>
          </a:p>
        </p:txBody>
      </p:sp>
      <p:pic>
        <p:nvPicPr>
          <p:cNvPr id="8" name="Picture 7"/>
          <p:cNvPicPr>
            <a:picLocks noChangeAspect="1"/>
          </p:cNvPicPr>
          <p:nvPr/>
        </p:nvPicPr>
        <p:blipFill>
          <a:blip r:embed="rId3"/>
          <a:stretch>
            <a:fillRect/>
          </a:stretch>
        </p:blipFill>
        <p:spPr>
          <a:xfrm>
            <a:off x="3814487" y="1600201"/>
            <a:ext cx="3711834" cy="579974"/>
          </a:xfrm>
          <a:prstGeom prst="rect">
            <a:avLst/>
          </a:prstGeom>
        </p:spPr>
      </p:pic>
      <p:pic>
        <p:nvPicPr>
          <p:cNvPr id="9" name="Picture 8"/>
          <p:cNvPicPr>
            <a:picLocks noChangeAspect="1"/>
          </p:cNvPicPr>
          <p:nvPr/>
        </p:nvPicPr>
        <p:blipFill>
          <a:blip r:embed="rId4"/>
          <a:stretch>
            <a:fillRect/>
          </a:stretch>
        </p:blipFill>
        <p:spPr>
          <a:xfrm>
            <a:off x="894018" y="2774301"/>
            <a:ext cx="4757234" cy="585866"/>
          </a:xfrm>
          <a:prstGeom prst="rect">
            <a:avLst/>
          </a:prstGeom>
        </p:spPr>
      </p:pic>
      <p:pic>
        <p:nvPicPr>
          <p:cNvPr id="11" name="Picture 10"/>
          <p:cNvPicPr>
            <a:picLocks noChangeAspect="1"/>
          </p:cNvPicPr>
          <p:nvPr/>
        </p:nvPicPr>
        <p:blipFill>
          <a:blip r:embed="rId5"/>
          <a:stretch>
            <a:fillRect/>
          </a:stretch>
        </p:blipFill>
        <p:spPr>
          <a:xfrm>
            <a:off x="1296304" y="3360167"/>
            <a:ext cx="5256896" cy="697818"/>
          </a:xfrm>
          <a:prstGeom prst="rect">
            <a:avLst/>
          </a:prstGeom>
        </p:spPr>
      </p:pic>
      <p:pic>
        <p:nvPicPr>
          <p:cNvPr id="12" name="Picture 11"/>
          <p:cNvPicPr>
            <a:picLocks noChangeAspect="1"/>
          </p:cNvPicPr>
          <p:nvPr/>
        </p:nvPicPr>
        <p:blipFill>
          <a:blip r:embed="rId6"/>
          <a:stretch>
            <a:fillRect/>
          </a:stretch>
        </p:blipFill>
        <p:spPr>
          <a:xfrm>
            <a:off x="2843053" y="4163970"/>
            <a:ext cx="4956532" cy="625148"/>
          </a:xfrm>
          <a:prstGeom prst="rect">
            <a:avLst/>
          </a:prstGeom>
        </p:spPr>
      </p:pic>
      <p:cxnSp>
        <p:nvCxnSpPr>
          <p:cNvPr id="14" name="Straight Connector 13"/>
          <p:cNvCxnSpPr/>
          <p:nvPr/>
        </p:nvCxnSpPr>
        <p:spPr>
          <a:xfrm>
            <a:off x="2809337" y="4057985"/>
            <a:ext cx="3956296" cy="0"/>
          </a:xfrm>
          <a:prstGeom prst="line">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4212" y="3873319"/>
            <a:ext cx="2124094" cy="369332"/>
          </a:xfrm>
          <a:prstGeom prst="rect">
            <a:avLst/>
          </a:prstGeom>
          <a:noFill/>
        </p:spPr>
        <p:txBody>
          <a:bodyPr wrap="square" rtlCol="0">
            <a:spAutoFit/>
          </a:bodyPr>
          <a:lstStyle/>
          <a:p>
            <a:r>
              <a:rPr lang="en-US" altLang="zh-CN" dirty="0"/>
              <a:t>kinetic energy terms</a:t>
            </a:r>
            <a:endParaRPr lang="en-US" dirty="0"/>
          </a:p>
        </p:txBody>
      </p:sp>
      <p:grpSp>
        <p:nvGrpSpPr>
          <p:cNvPr id="24" name="Group 23"/>
          <p:cNvGrpSpPr/>
          <p:nvPr/>
        </p:nvGrpSpPr>
        <p:grpSpPr>
          <a:xfrm>
            <a:off x="2666695" y="4853577"/>
            <a:ext cx="1229945" cy="646331"/>
            <a:chOff x="2666695" y="5018461"/>
            <a:chExt cx="1229945" cy="646331"/>
          </a:xfrm>
        </p:grpSpPr>
        <p:sp>
          <p:nvSpPr>
            <p:cNvPr id="21" name="TextBox 20"/>
            <p:cNvSpPr txBox="1"/>
            <p:nvPr/>
          </p:nvSpPr>
          <p:spPr>
            <a:xfrm>
              <a:off x="2666695" y="5018461"/>
              <a:ext cx="1229945" cy="646331"/>
            </a:xfrm>
            <a:prstGeom prst="rect">
              <a:avLst/>
            </a:prstGeom>
            <a:noFill/>
          </p:spPr>
          <p:txBody>
            <a:bodyPr wrap="square" rtlCol="0">
              <a:spAutoFit/>
            </a:bodyPr>
            <a:lstStyle/>
            <a:p>
              <a:pPr algn="ctr"/>
              <a:r>
                <a:rPr lang="en-US" altLang="zh-CN" dirty="0"/>
                <a:t>vertex interaction</a:t>
              </a:r>
              <a:endParaRPr lang="en-US" dirty="0"/>
            </a:p>
          </p:txBody>
        </p:sp>
        <p:cxnSp>
          <p:nvCxnSpPr>
            <p:cNvPr id="16" name="Straight Connector 15"/>
            <p:cNvCxnSpPr/>
            <p:nvPr/>
          </p:nvCxnSpPr>
          <p:spPr>
            <a:xfrm>
              <a:off x="2953123" y="5018461"/>
              <a:ext cx="657090"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3984297" y="4798916"/>
            <a:ext cx="1502826" cy="923330"/>
            <a:chOff x="2601952" y="4970961"/>
            <a:chExt cx="1502826" cy="923330"/>
          </a:xfrm>
        </p:grpSpPr>
        <p:sp>
          <p:nvSpPr>
            <p:cNvPr id="27" name="TextBox 26"/>
            <p:cNvSpPr txBox="1"/>
            <p:nvPr/>
          </p:nvSpPr>
          <p:spPr>
            <a:xfrm>
              <a:off x="2601952" y="4970961"/>
              <a:ext cx="1502826" cy="923330"/>
            </a:xfrm>
            <a:prstGeom prst="rect">
              <a:avLst/>
            </a:prstGeom>
            <a:noFill/>
          </p:spPr>
          <p:txBody>
            <a:bodyPr wrap="square" rtlCol="0">
              <a:spAutoFit/>
            </a:bodyPr>
            <a:lstStyle/>
            <a:p>
              <a:pPr algn="ctr"/>
              <a:r>
                <a:rPr lang="en-US" altLang="zh-CN" dirty="0"/>
                <a:t>instantaneous photon interaction</a:t>
              </a:r>
            </a:p>
          </p:txBody>
        </p:sp>
        <p:cxnSp>
          <p:nvCxnSpPr>
            <p:cNvPr id="26" name="Straight Connector 25"/>
            <p:cNvCxnSpPr/>
            <p:nvPr/>
          </p:nvCxnSpPr>
          <p:spPr>
            <a:xfrm>
              <a:off x="2809650" y="5016569"/>
              <a:ext cx="1000235"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5742920" y="4789118"/>
            <a:ext cx="1783401" cy="1200329"/>
            <a:chOff x="2386119" y="4963055"/>
            <a:chExt cx="1783401" cy="1200329"/>
          </a:xfrm>
        </p:grpSpPr>
        <p:cxnSp>
          <p:nvCxnSpPr>
            <p:cNvPr id="35" name="Straight Connector 34"/>
            <p:cNvCxnSpPr/>
            <p:nvPr/>
          </p:nvCxnSpPr>
          <p:spPr>
            <a:xfrm>
              <a:off x="2386119" y="5018461"/>
              <a:ext cx="1783401"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6694" y="4963055"/>
              <a:ext cx="1502826" cy="1200329"/>
            </a:xfrm>
            <a:prstGeom prst="rect">
              <a:avLst/>
            </a:prstGeom>
            <a:noFill/>
          </p:spPr>
          <p:txBody>
            <a:bodyPr wrap="square" rtlCol="0">
              <a:spAutoFit/>
            </a:bodyPr>
            <a:lstStyle/>
            <a:p>
              <a:pPr algn="ctr"/>
              <a:r>
                <a:rPr lang="en-US" altLang="zh-CN" dirty="0"/>
                <a:t>instantaneous fermion interaction</a:t>
              </a:r>
            </a:p>
            <a:p>
              <a:pPr algn="ctr"/>
              <a:endParaRPr lang="en-US" dirty="0"/>
            </a:p>
          </p:txBody>
        </p:sp>
      </p:grpSp>
      <p:pic>
        <p:nvPicPr>
          <p:cNvPr id="40" name="Picture 39"/>
          <p:cNvPicPr>
            <a:picLocks noChangeAspect="1"/>
          </p:cNvPicPr>
          <p:nvPr/>
        </p:nvPicPr>
        <p:blipFill>
          <a:blip r:embed="rId7"/>
          <a:stretch>
            <a:fillRect/>
          </a:stretch>
        </p:blipFill>
        <p:spPr>
          <a:xfrm>
            <a:off x="2494350" y="5737246"/>
            <a:ext cx="1402290" cy="777833"/>
          </a:xfrm>
          <a:prstGeom prst="rect">
            <a:avLst/>
          </a:prstGeom>
        </p:spPr>
      </p:pic>
      <p:pic>
        <p:nvPicPr>
          <p:cNvPr id="41" name="Picture 40"/>
          <p:cNvPicPr>
            <a:picLocks noChangeAspect="1"/>
          </p:cNvPicPr>
          <p:nvPr/>
        </p:nvPicPr>
        <p:blipFill>
          <a:blip r:embed="rId8"/>
          <a:stretch>
            <a:fillRect/>
          </a:stretch>
        </p:blipFill>
        <p:spPr>
          <a:xfrm>
            <a:off x="4137677" y="5891229"/>
            <a:ext cx="1287718" cy="690217"/>
          </a:xfrm>
          <a:prstGeom prst="rect">
            <a:avLst/>
          </a:prstGeom>
        </p:spPr>
      </p:pic>
      <p:pic>
        <p:nvPicPr>
          <p:cNvPr id="42" name="Picture 41"/>
          <p:cNvPicPr>
            <a:picLocks noChangeAspect="1"/>
          </p:cNvPicPr>
          <p:nvPr/>
        </p:nvPicPr>
        <p:blipFill>
          <a:blip r:embed="rId9"/>
          <a:stretch>
            <a:fillRect/>
          </a:stretch>
        </p:blipFill>
        <p:spPr>
          <a:xfrm>
            <a:off x="6023495" y="5786696"/>
            <a:ext cx="1502826" cy="877650"/>
          </a:xfrm>
          <a:prstGeom prst="rect">
            <a:avLst/>
          </a:prstGeom>
        </p:spPr>
      </p:pic>
      <p:graphicFrame>
        <p:nvGraphicFramePr>
          <p:cNvPr id="23" name="Object 4"/>
          <p:cNvGraphicFramePr>
            <a:graphicFrameLocks noChangeAspect="1"/>
          </p:cNvGraphicFramePr>
          <p:nvPr>
            <p:extLst>
              <p:ext uri="{D42A27DB-BD31-4B8C-83A1-F6EECF244321}">
                <p14:modId xmlns:p14="http://schemas.microsoft.com/office/powerpoint/2010/main" val="891146816"/>
              </p:ext>
            </p:extLst>
          </p:nvPr>
        </p:nvGraphicFramePr>
        <p:xfrm>
          <a:off x="7790524" y="2686672"/>
          <a:ext cx="1136650" cy="568325"/>
        </p:xfrm>
        <a:graphic>
          <a:graphicData uri="http://schemas.openxmlformats.org/presentationml/2006/ole">
            <mc:AlternateContent xmlns:mc="http://schemas.openxmlformats.org/markup-compatibility/2006">
              <mc:Choice xmlns:v="urn:schemas-microsoft-com:vml" Requires="v">
                <p:oleObj spid="_x0000_s1349757" name="Equation" r:id="rId10" imgW="558800" imgH="279400" progId="Equation.DSMT4">
                  <p:embed/>
                </p:oleObj>
              </mc:Choice>
              <mc:Fallback>
                <p:oleObj name="Equation" r:id="rId10" imgW="558800" imgH="279400" progId="Equation.DSMT4">
                  <p:embed/>
                  <p:pic>
                    <p:nvPicPr>
                      <p:cNvPr id="0" name=""/>
                      <p:cNvPicPr>
                        <a:picLocks noChangeAspect="1" noChangeArrowheads="1"/>
                      </p:cNvPicPr>
                      <p:nvPr/>
                    </p:nvPicPr>
                    <p:blipFill>
                      <a:blip r:embed="rId11"/>
                      <a:srcRect/>
                      <a:stretch>
                        <a:fillRect/>
                      </a:stretch>
                    </p:blipFill>
                    <p:spPr bwMode="auto">
                      <a:xfrm>
                        <a:off x="7790524" y="2686672"/>
                        <a:ext cx="1136650" cy="56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535BD9E0-1BB9-F44D-9216-05EFFAF70316}"/>
              </a:ext>
            </a:extLst>
          </p:cNvPr>
          <p:cNvSpPr/>
          <p:nvPr/>
        </p:nvSpPr>
        <p:spPr>
          <a:xfrm>
            <a:off x="5409570" y="4163969"/>
            <a:ext cx="2819788" cy="2547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8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978" name="Picture 2"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54100"/>
            <a:ext cx="1895475"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79" name="Picture 3"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19050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80" name="Picture 4" descr="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739900"/>
            <a:ext cx="2667000" cy="111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81" name="Picture 5" descr="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24250"/>
            <a:ext cx="2819400" cy="120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82" name="Picture 6" descr="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533400"/>
            <a:ext cx="18288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83" name="Picture 7" descr="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724400"/>
            <a:ext cx="2133600" cy="139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84" name="Picture 8" descr="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648200"/>
            <a:ext cx="2057400" cy="138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5" name="Line 9"/>
          <p:cNvSpPr>
            <a:spLocks noChangeShapeType="1"/>
          </p:cNvSpPr>
          <p:nvPr/>
        </p:nvSpPr>
        <p:spPr bwMode="auto">
          <a:xfrm>
            <a:off x="762000" y="3048000"/>
            <a:ext cx="7239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4986" name="Rectangle 10"/>
          <p:cNvSpPr>
            <a:spLocks noChangeArrowheads="1"/>
          </p:cNvSpPr>
          <p:nvPr/>
        </p:nvSpPr>
        <p:spPr bwMode="auto">
          <a:xfrm>
            <a:off x="3175000" y="2514600"/>
            <a:ext cx="184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F2B"/>
                </a:solidFill>
                <a:latin typeface="Times" charset="0"/>
              </a:rPr>
              <a:t>QED &amp; QCD</a:t>
            </a:r>
            <a:endParaRPr lang="en-US">
              <a:latin typeface="Times" charset="0"/>
            </a:endParaRPr>
          </a:p>
        </p:txBody>
      </p:sp>
      <p:sp>
        <p:nvSpPr>
          <p:cNvPr id="254987" name="Rectangle 11"/>
          <p:cNvSpPr>
            <a:spLocks noChangeArrowheads="1"/>
          </p:cNvSpPr>
          <p:nvPr/>
        </p:nvSpPr>
        <p:spPr bwMode="auto">
          <a:xfrm>
            <a:off x="3657600" y="5791200"/>
            <a:ext cx="827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F2B"/>
                </a:solidFill>
                <a:latin typeface="Times" charset="0"/>
              </a:rPr>
              <a:t>QCD</a:t>
            </a:r>
          </a:p>
        </p:txBody>
      </p:sp>
      <p:sp>
        <p:nvSpPr>
          <p:cNvPr id="254988" name="Rectangle 12"/>
          <p:cNvSpPr>
            <a:spLocks noChangeArrowheads="1"/>
          </p:cNvSpPr>
          <p:nvPr/>
        </p:nvSpPr>
        <p:spPr bwMode="auto">
          <a:xfrm>
            <a:off x="2286000" y="76200"/>
            <a:ext cx="4416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FF0F2B"/>
                </a:solidFill>
                <a:latin typeface="Times" charset="0"/>
              </a:rPr>
              <a:t>Elementary vertices in LF gauge</a:t>
            </a:r>
            <a:endParaRPr lang="en-US">
              <a:latin typeface="Times" charset="0"/>
            </a:endParaRPr>
          </a:p>
        </p:txBody>
      </p:sp>
      <p:sp>
        <p:nvSpPr>
          <p:cNvPr id="3" name="Slide Number Placeholder 2"/>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15</a:t>
            </a:fld>
            <a:endParaRPr lang="en-US">
              <a:solidFill>
                <a:prstClr val="black">
                  <a:tint val="75000"/>
                </a:prstClr>
              </a:solidFill>
              <a:latin typeface="Calibri"/>
            </a:endParaRPr>
          </a:p>
        </p:txBody>
      </p:sp>
    </p:spTree>
    <p:extLst>
      <p:ext uri="{BB962C8B-B14F-4D97-AF65-F5344CB8AC3E}">
        <p14:creationId xmlns:p14="http://schemas.microsoft.com/office/powerpoint/2010/main" val="191506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972"/>
            <a:ext cx="8229600" cy="1143000"/>
          </a:xfrm>
        </p:spPr>
        <p:txBody>
          <a:bodyPr/>
          <a:lstStyle/>
          <a:p>
            <a:r>
              <a:rPr lang="en-US" u="sng" dirty="0"/>
              <a:t>Basis Construction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0024" y="1202501"/>
                <a:ext cx="8686800" cy="5655499"/>
              </a:xfrm>
            </p:spPr>
            <p:txBody>
              <a:bodyPr>
                <a:normAutofit/>
              </a:bodyPr>
              <a:lstStyle/>
              <a:p>
                <a:pPr marL="914400" lvl="1" indent="-514350">
                  <a:buFont typeface="+mj-lt"/>
                  <a:buAutoNum type="arabicPeriod"/>
                </a:pPr>
                <a:r>
                  <a:rPr lang="en-US" dirty="0">
                    <a:solidFill>
                      <a:srgbClr val="0000FF"/>
                    </a:solidFill>
                  </a:rPr>
                  <a:t>Fock-space expansion:</a:t>
                </a:r>
              </a:p>
              <a:p>
                <a:pPr marL="0" indent="0">
                  <a:buNone/>
                </a:pPr>
                <a:r>
                  <a:rPr lang="en-US" sz="2800" dirty="0"/>
                  <a:t>            </a:t>
                </a:r>
                <a:r>
                  <a:rPr lang="en-US" sz="2400" dirty="0"/>
                  <a:t>e.g.</a:t>
                </a:r>
              </a:p>
              <a:p>
                <a:pPr marL="0" indent="0">
                  <a:buNone/>
                </a:pPr>
                <a:endParaRPr lang="en-US" dirty="0"/>
              </a:p>
              <a:p>
                <a:pPr marL="914400" lvl="1" indent="-514350">
                  <a:buFont typeface="+mj-lt"/>
                  <a:buAutoNum type="arabicPeriod" startAt="2"/>
                </a:pPr>
                <a:r>
                  <a:rPr lang="en-US" dirty="0">
                    <a:solidFill>
                      <a:srgbClr val="0000FF"/>
                    </a:solidFill>
                  </a:rPr>
                  <a:t>For each </a:t>
                </a:r>
                <a:r>
                  <a:rPr lang="en-US" dirty="0" err="1">
                    <a:solidFill>
                      <a:srgbClr val="0000FF"/>
                    </a:solidFill>
                  </a:rPr>
                  <a:t>Fock</a:t>
                </a:r>
                <a:r>
                  <a:rPr lang="en-US" dirty="0">
                    <a:solidFill>
                      <a:srgbClr val="0000FF"/>
                    </a:solidFill>
                  </a:rPr>
                  <a:t> particle: </a:t>
                </a:r>
              </a:p>
              <a:p>
                <a:pPr lvl="2"/>
                <a:r>
                  <a:rPr lang="en-US" sz="2000" dirty="0">
                    <a:solidFill>
                      <a:srgbClr val="C00000"/>
                    </a:solidFill>
                  </a:rPr>
                  <a:t>Transverse</a:t>
                </a:r>
                <a:r>
                  <a:rPr lang="en-US" sz="2000" dirty="0"/>
                  <a:t>: 2D harmonic oscillator basis:</a:t>
                </a:r>
                <a14:m>
                  <m:oMath xmlns:m="http://schemas.openxmlformats.org/officeDocument/2006/math">
                    <m:sSubSup>
                      <m:sSubSupPr>
                        <m:ctrlPr>
                          <a:rPr lang="el-GR"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 </m:t>
                        </m:r>
                        <m:r>
                          <m:rPr>
                            <m:sty m:val="p"/>
                          </m:rPr>
                          <a:rPr lang="el-GR" sz="2000" i="1">
                            <a:latin typeface="Cambria Math" panose="02040503050406030204" pitchFamily="18" charset="0"/>
                            <a:ea typeface="Cambria Math" panose="02040503050406030204" pitchFamily="18" charset="0"/>
                          </a:rPr>
                          <m:t>Φ</m:t>
                        </m:r>
                      </m:e>
                      <m:sub>
                        <m:r>
                          <a:rPr lang="en-US" sz="2000" b="0" i="1" smtClean="0">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sub>
                      <m:sup>
                        <m:r>
                          <a:rPr lang="en-US" sz="2000" b="0" i="1" smtClean="0">
                            <a:latin typeface="Cambria Math" panose="02040503050406030204" pitchFamily="18" charset="0"/>
                            <a:ea typeface="Cambria Math" panose="02040503050406030204" pitchFamily="18" charset="0"/>
                          </a:rPr>
                          <m:t>𝑏</m:t>
                        </m:r>
                      </m:sup>
                    </m:sSubSup>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acc>
                          <m:accPr>
                            <m:chr m:val="⃗"/>
                            <m:ctrlPr>
                              <a:rPr lang="en-US" sz="2000" b="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𝑝</m:t>
                            </m:r>
                          </m:e>
                        </m:acc>
                      </m:e>
                      <m:sub>
                        <m:r>
                          <a:rPr lang="en-US" sz="2000" b="0" i="1" smtClean="0">
                            <a:latin typeface="Cambria Math" panose="02040503050406030204" pitchFamily="18" charset="0"/>
                            <a:ea typeface="Cambria Math" panose="02040503050406030204" pitchFamily="18" charset="0"/>
                          </a:rPr>
                          <m:t>⊥</m:t>
                        </m:r>
                      </m:sub>
                    </m:sSub>
                    <m:r>
                      <a:rPr lang="en-US" sz="2000" b="0" i="1" smtClean="0">
                        <a:latin typeface="Cambria Math" panose="02040503050406030204" pitchFamily="18" charset="0"/>
                        <a:ea typeface="Cambria Math" panose="02040503050406030204" pitchFamily="18" charset="0"/>
                      </a:rPr>
                      <m:t>)</m:t>
                    </m:r>
                  </m:oMath>
                </a14:m>
                <a:endParaRPr lang="en-US" sz="2000" dirty="0"/>
              </a:p>
              <a:p>
                <a:pPr marL="914400" lvl="2" indent="0">
                  <a:buNone/>
                </a:pPr>
                <a:r>
                  <a:rPr lang="en-US" sz="2000" dirty="0"/>
                  <a:t>     labeled by radial (angular)  quantum number </a:t>
                </a:r>
                <a:r>
                  <a:rPr lang="en-US" sz="2000" dirty="0">
                    <a:solidFill>
                      <a:srgbClr val="FF0000"/>
                    </a:solidFill>
                  </a:rPr>
                  <a:t>n (m); </a:t>
                </a:r>
                <a:r>
                  <a:rPr lang="en-US" sz="2000" dirty="0"/>
                  <a:t>scale parameter </a:t>
                </a:r>
                <a:r>
                  <a:rPr lang="en-US" sz="2000" dirty="0">
                    <a:solidFill>
                      <a:srgbClr val="FF0000"/>
                    </a:solidFill>
                  </a:rPr>
                  <a:t>b</a:t>
                </a:r>
              </a:p>
              <a:p>
                <a:pPr marL="914400" lvl="2" indent="0">
                  <a:buNone/>
                </a:pPr>
                <a:r>
                  <a:rPr lang="en-US" sz="2000" dirty="0"/>
                  <a:t>                                            </a:t>
                </a:r>
              </a:p>
              <a:p>
                <a:pPr marL="914400" lvl="2" indent="0">
                  <a:buNone/>
                </a:pPr>
                <a:r>
                  <a:rPr lang="en-US" sz="2000" dirty="0"/>
                  <a:t>     e.g., </a:t>
                </a:r>
                <a:r>
                  <a:rPr lang="en-US" sz="2000" dirty="0">
                    <a:solidFill>
                      <a:srgbClr val="FF0000"/>
                    </a:solidFill>
                  </a:rPr>
                  <a:t>n=4</a:t>
                </a:r>
              </a:p>
              <a:p>
                <a:pPr lvl="2"/>
                <a:endParaRPr lang="en-US" sz="2000" dirty="0">
                  <a:solidFill>
                    <a:srgbClr val="C00000"/>
                  </a:solidFill>
                </a:endParaRPr>
              </a:p>
              <a:p>
                <a:pPr lvl="2"/>
                <a:endParaRPr lang="en-US" sz="2000" dirty="0">
                  <a:solidFill>
                    <a:srgbClr val="C00000"/>
                  </a:solidFill>
                </a:endParaRPr>
              </a:p>
              <a:p>
                <a:pPr lvl="2"/>
                <a:r>
                  <a:rPr lang="en-US" sz="2000" dirty="0">
                    <a:solidFill>
                      <a:srgbClr val="C00000"/>
                    </a:solidFill>
                  </a:rPr>
                  <a:t>Longitudinal</a:t>
                </a:r>
                <a:r>
                  <a:rPr lang="en-US" sz="2000" dirty="0"/>
                  <a:t>: plane-wave basis, labeled by </a:t>
                </a:r>
                <a:r>
                  <a:rPr lang="en-US" sz="2000" dirty="0">
                    <a:solidFill>
                      <a:srgbClr val="FF0000"/>
                    </a:solidFill>
                  </a:rPr>
                  <a:t>k</a:t>
                </a:r>
              </a:p>
              <a:p>
                <a:pPr lvl="2"/>
                <a:r>
                  <a:rPr lang="en-US" sz="2000" dirty="0">
                    <a:solidFill>
                      <a:srgbClr val="C00000"/>
                    </a:solidFill>
                  </a:rPr>
                  <a:t>Helicity</a:t>
                </a:r>
                <a:r>
                  <a:rPr lang="en-US" sz="2000" dirty="0">
                    <a:solidFill>
                      <a:srgbClr val="FF0000"/>
                    </a:solidFill>
                  </a:rPr>
                  <a:t>: </a:t>
                </a:r>
                <a:r>
                  <a:rPr lang="en-US" sz="2000" dirty="0"/>
                  <a:t>labeled by </a:t>
                </a:r>
                <a14:m>
                  <m:oMath xmlns:m="http://schemas.openxmlformats.org/officeDocument/2006/math">
                    <m:r>
                      <a:rPr lang="en-US" sz="2000" b="0" i="1" smtClean="0">
                        <a:solidFill>
                          <a:srgbClr val="FF0000"/>
                        </a:solidFill>
                        <a:latin typeface="Cambria Math" panose="02040503050406030204" pitchFamily="18" charset="0"/>
                      </a:rPr>
                      <m:t>𝜆</m:t>
                    </m:r>
                  </m:oMath>
                </a14:m>
                <a:endParaRPr lang="en-US" sz="2000" dirty="0">
                  <a:solidFill>
                    <a:srgbClr val="FF0000"/>
                  </a:solidFill>
                </a:endParaRPr>
              </a:p>
              <a:p>
                <a:pPr marL="457200" lvl="1" indent="0">
                  <a:buNone/>
                </a:pPr>
                <a:r>
                  <a:rPr lang="en-US" dirty="0"/>
                  <a:t>       </a:t>
                </a:r>
                <a:r>
                  <a:rPr lang="en-US" sz="2100" dirty="0"/>
                  <a:t>e.g.                         </a:t>
                </a:r>
                <a:r>
                  <a:rPr lang="en-US" sz="1900" dirty="0"/>
                  <a:t>with                                    and</a:t>
                </a:r>
              </a:p>
              <a:p>
                <a:pPr marL="457200" lvl="1"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0024" y="1202501"/>
                <a:ext cx="8686800" cy="5655499"/>
              </a:xfrm>
              <a:blipFill>
                <a:blip r:embed="rId3"/>
                <a:stretch>
                  <a:fillRect t="-1345" b="-44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881119523"/>
              </p:ext>
            </p:extLst>
          </p:nvPr>
        </p:nvGraphicFramePr>
        <p:xfrm>
          <a:off x="2023903" y="6425249"/>
          <a:ext cx="1323870" cy="326908"/>
        </p:xfrm>
        <a:graphic>
          <a:graphicData uri="http://schemas.openxmlformats.org/presentationml/2006/ole">
            <mc:AlternateContent xmlns:mc="http://schemas.openxmlformats.org/markup-compatibility/2006">
              <mc:Choice xmlns:v="urn:schemas-microsoft-com:vml" Requires="v">
                <p:oleObj spid="_x0000_s1323892" name="Equation" r:id="rId4" imgW="927100" imgH="228600" progId="Equation.3">
                  <p:embed/>
                </p:oleObj>
              </mc:Choice>
              <mc:Fallback>
                <p:oleObj name="Equation" r:id="rId4" imgW="927100" imgH="228600" progId="Equation.3">
                  <p:embed/>
                  <p:pic>
                    <p:nvPicPr>
                      <p:cNvPr id="0" name=""/>
                      <p:cNvPicPr/>
                      <p:nvPr/>
                    </p:nvPicPr>
                    <p:blipFill>
                      <a:blip r:embed="rId5"/>
                      <a:stretch>
                        <a:fillRect/>
                      </a:stretch>
                    </p:blipFill>
                    <p:spPr>
                      <a:xfrm>
                        <a:off x="2023903" y="6425249"/>
                        <a:ext cx="1323870" cy="32690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28425216"/>
              </p:ext>
            </p:extLst>
          </p:nvPr>
        </p:nvGraphicFramePr>
        <p:xfrm>
          <a:off x="3995926" y="6405245"/>
          <a:ext cx="1829097" cy="366915"/>
        </p:xfrm>
        <a:graphic>
          <a:graphicData uri="http://schemas.openxmlformats.org/presentationml/2006/ole">
            <mc:AlternateContent xmlns:mc="http://schemas.openxmlformats.org/markup-compatibility/2006">
              <mc:Choice xmlns:v="urn:schemas-microsoft-com:vml" Requires="v">
                <p:oleObj spid="_x0000_s1323893" name="Equation" r:id="rId6" imgW="1143000" imgH="228600" progId="Equation.DSMT4">
                  <p:embed/>
                </p:oleObj>
              </mc:Choice>
              <mc:Fallback>
                <p:oleObj name="Equation" r:id="rId6" imgW="1143000" imgH="228600" progId="Equation.DSMT4">
                  <p:embed/>
                  <p:pic>
                    <p:nvPicPr>
                      <p:cNvPr id="0" name=""/>
                      <p:cNvPicPr/>
                      <p:nvPr/>
                    </p:nvPicPr>
                    <p:blipFill>
                      <a:blip r:embed="rId7"/>
                      <a:stretch>
                        <a:fillRect/>
                      </a:stretch>
                    </p:blipFill>
                    <p:spPr>
                      <a:xfrm>
                        <a:off x="3995926" y="6405245"/>
                        <a:ext cx="1829097" cy="36691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38728689"/>
              </p:ext>
            </p:extLst>
          </p:nvPr>
        </p:nvGraphicFramePr>
        <p:xfrm>
          <a:off x="6322590" y="6370256"/>
          <a:ext cx="2036164" cy="386025"/>
        </p:xfrm>
        <a:graphic>
          <a:graphicData uri="http://schemas.openxmlformats.org/presentationml/2006/ole">
            <mc:AlternateContent xmlns:mc="http://schemas.openxmlformats.org/markup-compatibility/2006">
              <mc:Choice xmlns:v="urn:schemas-microsoft-com:vml" Requires="v">
                <p:oleObj spid="_x0000_s1323894" name="Equation" r:id="rId8" imgW="1206500" imgH="228600" progId="Equation.3">
                  <p:embed/>
                </p:oleObj>
              </mc:Choice>
              <mc:Fallback>
                <p:oleObj name="Equation" r:id="rId8" imgW="1206500" imgH="228600" progId="Equation.3">
                  <p:embed/>
                  <p:pic>
                    <p:nvPicPr>
                      <p:cNvPr id="0" name=""/>
                      <p:cNvPicPr/>
                      <p:nvPr/>
                    </p:nvPicPr>
                    <p:blipFill>
                      <a:blip r:embed="rId9"/>
                      <a:stretch>
                        <a:fillRect/>
                      </a:stretch>
                    </p:blipFill>
                    <p:spPr>
                      <a:xfrm>
                        <a:off x="6322590" y="6370256"/>
                        <a:ext cx="2036164" cy="38602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CF2F73-73DF-8742-8EA0-1AA0C8D24F16}"/>
                  </a:ext>
                </a:extLst>
              </p:cNvPr>
              <p:cNvSpPr txBox="1"/>
              <p:nvPr/>
            </p:nvSpPr>
            <p:spPr>
              <a:xfrm>
                <a:off x="2067798" y="2217121"/>
                <a:ext cx="7702372" cy="246221"/>
              </a:xfrm>
              <a:prstGeom prst="rect">
                <a:avLst/>
              </a:prstGeom>
              <a:noFill/>
            </p:spPr>
            <p:txBody>
              <a:bodyPr wrap="square" lIns="0" tIns="0" rIns="0" bIns="0" rtlCol="0">
                <a:spAutoFit/>
              </a:bodyPr>
              <a:lstStyle/>
              <a:p>
                <a14:m>
                  <m:oMath xmlns:m="http://schemas.openxmlformats.org/officeDocument/2006/math">
                    <m:d>
                      <m:dPr>
                        <m:begChr m:val=""/>
                        <m:endChr m:val="⟩"/>
                        <m:ctrlPr>
                          <a:rPr lang="en-US" sz="1600" b="1" i="1" smtClean="0">
                            <a:solidFill>
                              <a:schemeClr val="tx1"/>
                            </a:solidFill>
                            <a:latin typeface="Cambria Math" panose="02040503050406030204" pitchFamily="18" charset="0"/>
                          </a:rPr>
                        </m:ctrlPr>
                      </m:dPr>
                      <m:e>
                        <m:r>
                          <a:rPr lang="en-US" sz="1600" b="1" i="0" smtClean="0">
                            <a:solidFill>
                              <a:schemeClr val="tx1"/>
                            </a:solidFill>
                            <a:latin typeface="Cambria Math" charset="0"/>
                          </a:rPr>
                          <m:t>|</m:t>
                        </m:r>
                        <m:r>
                          <a:rPr lang="en-US" sz="1600" b="1" i="0" smtClean="0">
                            <a:solidFill>
                              <a:schemeClr val="tx1"/>
                            </a:solidFill>
                            <a:latin typeface="Cambria Math" panose="02040503050406030204" pitchFamily="18" charset="0"/>
                          </a:rPr>
                          <m:t>𝐏𝐬</m:t>
                        </m:r>
                      </m:e>
                    </m:d>
                    <m:r>
                      <a:rPr lang="en-US" sz="1600" b="1" i="0" smtClean="0">
                        <a:solidFill>
                          <a:schemeClr val="tx1"/>
                        </a:solidFill>
                        <a:latin typeface="Cambria Math" panose="02040503050406030204" pitchFamily="18" charset="0"/>
                      </a:rPr>
                      <m:t>    </m:t>
                    </m:r>
                    <m:r>
                      <a:rPr lang="en-US" sz="1600" b="0" i="1" smtClean="0">
                        <a:solidFill>
                          <a:schemeClr val="tx1"/>
                        </a:solidFill>
                        <a:latin typeface="Cambria Math" charset="0"/>
                      </a:rPr>
                      <m:t>=</m:t>
                    </m:r>
                    <m:r>
                      <a:rPr lang="en-US" sz="1600" b="0" i="1" smtClean="0">
                        <a:solidFill>
                          <a:schemeClr val="tx1"/>
                        </a:solidFill>
                        <a:latin typeface="Cambria Math" charset="0"/>
                      </a:rPr>
                      <m:t>𝑎</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𝑒</m:t>
                            </m:r>
                          </m:e>
                        </m:acc>
                      </m:e>
                    </m:d>
                    <m:r>
                      <a:rPr lang="en-US" sz="1600" b="0" i="1" smtClean="0">
                        <a:solidFill>
                          <a:schemeClr val="tx1"/>
                        </a:solidFill>
                        <a:latin typeface="Cambria Math" charset="0"/>
                      </a:rPr>
                      <m:t>+</m:t>
                    </m:r>
                    <m:r>
                      <a:rPr lang="en-US" sz="1600" b="0" i="1" smtClean="0">
                        <a:solidFill>
                          <a:schemeClr val="tx1"/>
                        </a:solidFill>
                        <a:latin typeface="Cambria Math" charset="0"/>
                      </a:rPr>
                      <m:t>𝑏</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r>
                          <a:rPr lang="en-US" sz="1600" b="0" i="1" smtClean="0">
                            <a:solidFill>
                              <a:schemeClr val="tx1"/>
                            </a:solidFill>
                            <a:latin typeface="Cambria Math" panose="02040503050406030204" pitchFamily="18" charset="0"/>
                            <a:ea typeface="Cambria Math" panose="02040503050406030204" pitchFamily="18" charset="0"/>
                          </a:rPr>
                          <m:t>𝛾</m:t>
                        </m:r>
                      </m:e>
                    </m:d>
                    <m:r>
                      <a:rPr lang="en-US" sz="1600" b="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𝑐</m:t>
                    </m:r>
                    <m:d>
                      <m:dPr>
                        <m:begChr m:val=""/>
                        <m:endChr m:val="⟩"/>
                        <m:ctrlPr>
                          <a:rPr lang="en-US" sz="1600" i="1">
                            <a:latin typeface="Cambria Math" panose="02040503050406030204" pitchFamily="18" charset="0"/>
                          </a:rPr>
                        </m:ctrlPr>
                      </m:dPr>
                      <m:e>
                        <m:r>
                          <a:rPr lang="en-US" sz="1600" i="1">
                            <a:latin typeface="Cambria Math" charset="0"/>
                          </a:rPr>
                          <m:t>|</m:t>
                        </m:r>
                        <m:r>
                          <a:rPr lang="en-US" sz="1600" i="1">
                            <a:latin typeface="Cambria Math" panose="02040503050406030204" pitchFamily="18" charset="0"/>
                            <a:ea typeface="Cambria Math" panose="02040503050406030204" pitchFamily="18" charset="0"/>
                          </a:rPr>
                          <m:t>𝛾</m:t>
                        </m:r>
                      </m:e>
                    </m:d>
                    <m:r>
                      <a:rPr lang="en-US" sz="1600" b="0" i="0" smtClean="0">
                        <a:solidFill>
                          <a:schemeClr val="tx1"/>
                        </a:solidFill>
                        <a:latin typeface="Cambria Math" charset="0"/>
                      </a:rPr>
                      <m:t>+</m:t>
                    </m:r>
                    <m:r>
                      <a:rPr lang="en-US" sz="1600" b="0" i="1" smtClean="0">
                        <a:solidFill>
                          <a:schemeClr val="tx1"/>
                        </a:solidFill>
                        <a:latin typeface="Cambria Math" panose="02040503050406030204" pitchFamily="18" charset="0"/>
                      </a:rPr>
                      <m:t>𝑑</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i="1">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r>
                          <a:rPr lang="en-US" sz="1600" i="1">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e>
                    </m:d>
                    <m:r>
                      <a:rPr lang="en-US" sz="1600" b="0" i="1" smtClean="0">
                        <a:solidFill>
                          <a:schemeClr val="tx1"/>
                        </a:solidFill>
                        <a:latin typeface="Cambria Math" panose="02040503050406030204" pitchFamily="18" charset="0"/>
                      </a:rPr>
                      <m:t> </m:t>
                    </m:r>
                    <m:r>
                      <a:rPr lang="en-US" sz="1600" i="1" smtClean="0">
                        <a:solidFill>
                          <a:schemeClr val="tx1"/>
                        </a:solidFill>
                        <a:latin typeface="Cambria Math" charset="0"/>
                      </a:rPr>
                      <m:t>+</m:t>
                    </m:r>
                  </m:oMath>
                </a14:m>
                <a:r>
                  <a:rPr lang="en-US" sz="1600" dirty="0">
                    <a:solidFill>
                      <a:schemeClr val="tx1"/>
                    </a:solidFill>
                  </a:rPr>
                  <a:t>. . . .</a:t>
                </a:r>
              </a:p>
            </p:txBody>
          </p:sp>
        </mc:Choice>
        <mc:Fallback xmlns="">
          <p:sp>
            <p:nvSpPr>
              <p:cNvPr id="14" name="TextBox 13">
                <a:extLst>
                  <a:ext uri="{FF2B5EF4-FFF2-40B4-BE49-F238E27FC236}">
                    <a16:creationId xmlns:a16="http://schemas.microsoft.com/office/drawing/2014/main" id="{00CF2F73-73DF-8742-8EA0-1AA0C8D24F16}"/>
                  </a:ext>
                </a:extLst>
              </p:cNvPr>
              <p:cNvSpPr txBox="1">
                <a:spLocks noRot="1" noChangeAspect="1" noMove="1" noResize="1" noEditPoints="1" noAdjustHandles="1" noChangeArrowheads="1" noChangeShapeType="1" noTextEdit="1"/>
              </p:cNvSpPr>
              <p:nvPr/>
            </p:nvSpPr>
            <p:spPr>
              <a:xfrm>
                <a:off x="2067798" y="2217121"/>
                <a:ext cx="7702372" cy="246221"/>
              </a:xfrm>
              <a:prstGeom prst="rect">
                <a:avLst/>
              </a:prstGeom>
              <a:blipFill>
                <a:blip r:embed="rId10"/>
                <a:stretch>
                  <a:fillRect l="-1153" t="-170000" b="-2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4E290D-96E9-9048-A397-9A0956B87C75}"/>
                  </a:ext>
                </a:extLst>
              </p:cNvPr>
              <p:cNvSpPr txBox="1"/>
              <p:nvPr/>
            </p:nvSpPr>
            <p:spPr>
              <a:xfrm>
                <a:off x="2067798" y="1842702"/>
                <a:ext cx="7702372" cy="284758"/>
              </a:xfrm>
              <a:prstGeom prst="rect">
                <a:avLst/>
              </a:prstGeom>
              <a:noFill/>
            </p:spPr>
            <p:txBody>
              <a:bodyPr wrap="square" lIns="0" tIns="0" rIns="0" bIns="0" rtlCol="0">
                <a:spAutoFit/>
              </a:bodyPr>
              <a:lstStyle/>
              <a:p>
                <a14:m>
                  <m:oMath xmlns:m="http://schemas.openxmlformats.org/officeDocument/2006/math">
                    <m:d>
                      <m:dPr>
                        <m:begChr m:val=""/>
                        <m:endChr m:val="⟩"/>
                        <m:ctrlPr>
                          <a:rPr lang="en-US" sz="1600" i="1" smtClean="0">
                            <a:solidFill>
                              <a:schemeClr val="tx1"/>
                            </a:solidFill>
                            <a:latin typeface="Cambria Math" panose="02040503050406030204" pitchFamily="18" charset="0"/>
                          </a:rPr>
                        </m:ctrlPr>
                      </m:dPr>
                      <m:e>
                        <m:r>
                          <a:rPr lang="en-US" sz="1600" b="0" i="0" smtClean="0">
                            <a:solidFill>
                              <a:schemeClr val="tx1"/>
                            </a:solidFill>
                            <a:latin typeface="Cambria Math"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𝒆</m:t>
                            </m:r>
                          </m:e>
                          <m:sub>
                            <m:r>
                              <a:rPr lang="en-US" sz="1600" b="1" i="1" smtClean="0">
                                <a:solidFill>
                                  <a:schemeClr val="tx1"/>
                                </a:solidFill>
                                <a:latin typeface="Cambria Math" panose="02040503050406030204" pitchFamily="18" charset="0"/>
                              </a:rPr>
                              <m:t>𝒑</m:t>
                            </m:r>
                          </m:sub>
                        </m:sSub>
                      </m:e>
                    </m:d>
                    <m:r>
                      <a:rPr lang="en-US" sz="1600" b="0" i="0" smtClean="0">
                        <a:solidFill>
                          <a:schemeClr val="tx1"/>
                        </a:solidFill>
                        <a:latin typeface="Cambria Math" panose="02040503050406030204" pitchFamily="18" charset="0"/>
                      </a:rPr>
                      <m:t>    </m:t>
                    </m:r>
                    <m:r>
                      <a:rPr lang="en-US" sz="1600" b="0" i="1" smtClean="0">
                        <a:solidFill>
                          <a:schemeClr val="tx1"/>
                        </a:solidFill>
                        <a:latin typeface="Cambria Math" charset="0"/>
                      </a:rPr>
                      <m:t>=</m:t>
                    </m:r>
                    <m:r>
                      <a:rPr lang="en-US" sz="1600" b="0" i="1" smtClean="0">
                        <a:solidFill>
                          <a:schemeClr val="tx1"/>
                        </a:solidFill>
                        <a:latin typeface="Cambria Math" charset="0"/>
                      </a:rPr>
                      <m:t>𝑎</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e>
                    </m:d>
                    <m:r>
                      <a:rPr lang="en-US" sz="1600" b="0" i="1" smtClean="0">
                        <a:solidFill>
                          <a:schemeClr val="tx1"/>
                        </a:solidFill>
                        <a:latin typeface="Cambria Math" charset="0"/>
                      </a:rPr>
                      <m:t>+</m:t>
                    </m:r>
                    <m:r>
                      <a:rPr lang="en-US" sz="1600" b="0" i="1" smtClean="0">
                        <a:solidFill>
                          <a:schemeClr val="tx1"/>
                        </a:solidFill>
                        <a:latin typeface="Cambria Math" charset="0"/>
                      </a:rPr>
                      <m:t>𝑏</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r>
                          <a:rPr lang="en-US" sz="1600" b="0" i="1" smtClean="0">
                            <a:solidFill>
                              <a:schemeClr val="tx1"/>
                            </a:solidFill>
                            <a:latin typeface="Cambria Math" panose="02040503050406030204" pitchFamily="18" charset="0"/>
                            <a:ea typeface="Cambria Math" panose="02040503050406030204" pitchFamily="18" charset="0"/>
                          </a:rPr>
                          <m:t>𝛾</m:t>
                        </m:r>
                      </m:e>
                    </m:d>
                    <m:r>
                      <a:rPr lang="en-US" sz="1600" b="0" i="0" smtClean="0">
                        <a:solidFill>
                          <a:schemeClr val="tx1"/>
                        </a:solidFill>
                        <a:latin typeface="Cambria Math" charset="0"/>
                      </a:rPr>
                      <m:t>+</m:t>
                    </m:r>
                    <m:r>
                      <m:rPr>
                        <m:sty m:val="p"/>
                      </m:rPr>
                      <a:rPr lang="en-US" sz="1600" b="0" i="0" smtClean="0">
                        <a:solidFill>
                          <a:schemeClr val="tx1"/>
                        </a:solidFill>
                        <a:latin typeface="Cambria Math" charset="0"/>
                      </a:rPr>
                      <m:t>c</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i="1">
                            <a:solidFill>
                              <a:schemeClr val="tx1"/>
                            </a:solidFill>
                            <a:latin typeface="Cambria Math" panose="02040503050406030204" pitchFamily="18" charset="0"/>
                          </a:rPr>
                          <m:t>𝑒𝑒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e>
                    </m:d>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charset="0"/>
                      </a:rPr>
                      <m:t>+</m:t>
                    </m:r>
                    <m:r>
                      <a:rPr lang="en-US" sz="1600" b="0" i="1" smtClean="0">
                        <a:solidFill>
                          <a:schemeClr val="tx1"/>
                        </a:solidFill>
                        <a:latin typeface="Cambria Math" charset="0"/>
                      </a:rPr>
                      <m:t>𝑑</m:t>
                    </m:r>
                    <m:d>
                      <m:dPr>
                        <m:begChr m:val=""/>
                        <m:endChr m:val="⟩"/>
                        <m:ctrlPr>
                          <a:rPr lang="en-US" sz="1600" i="1" smtClean="0">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i="1">
                            <a:solidFill>
                              <a:schemeClr val="tx1"/>
                            </a:solidFill>
                            <a:latin typeface="Cambria Math" panose="02040503050406030204" pitchFamily="18" charset="0"/>
                          </a:rPr>
                          <m:t>𝑒𝑒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r>
                          <a:rPr lang="en-US" sz="1600" i="1" smtClean="0">
                            <a:solidFill>
                              <a:schemeClr val="tx1"/>
                            </a:solidFill>
                            <a:latin typeface="Cambria Math" panose="02040503050406030204" pitchFamily="18" charset="0"/>
                            <a:ea typeface="Cambria Math" panose="02040503050406030204" pitchFamily="18" charset="0"/>
                          </a:rPr>
                          <m:t>𝛾</m:t>
                        </m:r>
                      </m:e>
                    </m:d>
                    <m:r>
                      <a:rPr lang="en-US" sz="1600" i="1" smtClean="0">
                        <a:solidFill>
                          <a:schemeClr val="tx1"/>
                        </a:solidFill>
                        <a:latin typeface="Cambria Math" charset="0"/>
                      </a:rPr>
                      <m:t>+</m:t>
                    </m:r>
                  </m:oMath>
                </a14:m>
                <a:r>
                  <a:rPr lang="en-US" sz="1600" dirty="0">
                    <a:solidFill>
                      <a:schemeClr val="tx1"/>
                    </a:solidFill>
                  </a:rPr>
                  <a:t>. . . .</a:t>
                </a:r>
              </a:p>
            </p:txBody>
          </p:sp>
        </mc:Choice>
        <mc:Fallback xmlns="">
          <p:sp>
            <p:nvSpPr>
              <p:cNvPr id="15" name="TextBox 14">
                <a:extLst>
                  <a:ext uri="{FF2B5EF4-FFF2-40B4-BE49-F238E27FC236}">
                    <a16:creationId xmlns:a16="http://schemas.microsoft.com/office/drawing/2014/main" id="{AA4E290D-96E9-9048-A397-9A0956B87C75}"/>
                  </a:ext>
                </a:extLst>
              </p:cNvPr>
              <p:cNvSpPr txBox="1">
                <a:spLocks noRot="1" noChangeAspect="1" noMove="1" noResize="1" noEditPoints="1" noAdjustHandles="1" noChangeArrowheads="1" noChangeShapeType="1" noTextEdit="1"/>
              </p:cNvSpPr>
              <p:nvPr/>
            </p:nvSpPr>
            <p:spPr>
              <a:xfrm>
                <a:off x="2067798" y="1842702"/>
                <a:ext cx="7702372" cy="284758"/>
              </a:xfrm>
              <a:prstGeom prst="rect">
                <a:avLst/>
              </a:prstGeom>
              <a:blipFill>
                <a:blip r:embed="rId11"/>
                <a:stretch>
                  <a:fillRect l="-2636" t="-187500" b="-270833"/>
                </a:stretch>
              </a:blipFill>
            </p:spPr>
            <p:txBody>
              <a:bodyPr/>
              <a:lstStyle/>
              <a:p>
                <a:r>
                  <a:rPr lang="en-US">
                    <a:noFill/>
                  </a:rPr>
                  <a:t> </a:t>
                </a:r>
              </a:p>
            </p:txBody>
          </p:sp>
        </mc:Fallback>
      </mc:AlternateContent>
      <p:pic>
        <p:nvPicPr>
          <p:cNvPr id="18" name="Picture 2" descr="Picture 8">
            <a:extLst>
              <a:ext uri="{FF2B5EF4-FFF2-40B4-BE49-F238E27FC236}">
                <a16:creationId xmlns:a16="http://schemas.microsoft.com/office/drawing/2014/main" id="{B18F69F5-7533-3944-8ACE-AFEA601023F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630" b="51132"/>
          <a:stretch/>
        </p:blipFill>
        <p:spPr bwMode="auto">
          <a:xfrm>
            <a:off x="2954173" y="4122130"/>
            <a:ext cx="4925703" cy="1102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5">
            <a:extLst>
              <a:ext uri="{FF2B5EF4-FFF2-40B4-BE49-F238E27FC236}">
                <a16:creationId xmlns:a16="http://schemas.microsoft.com/office/drawing/2014/main" id="{546D6736-F639-8544-919F-CF497C5287A5}"/>
              </a:ext>
            </a:extLst>
          </p:cNvPr>
          <p:cNvSpPr>
            <a:spLocks noChangeArrowheads="1"/>
          </p:cNvSpPr>
          <p:nvPr/>
        </p:nvSpPr>
        <p:spPr bwMode="auto">
          <a:xfrm>
            <a:off x="5113135" y="5125844"/>
            <a:ext cx="6014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pPr>
            <a:r>
              <a:rPr lang="en-US" dirty="0">
                <a:solidFill>
                  <a:srgbClr val="FF0F2B"/>
                </a:solidFill>
                <a:ea typeface="ＭＳ Ｐゴシック" charset="0"/>
                <a:cs typeface="ＭＳ Ｐゴシック" charset="0"/>
              </a:rPr>
              <a:t>m=1</a:t>
            </a:r>
          </a:p>
        </p:txBody>
      </p:sp>
      <p:sp>
        <p:nvSpPr>
          <p:cNvPr id="21" name="Rectangle 6">
            <a:extLst>
              <a:ext uri="{FF2B5EF4-FFF2-40B4-BE49-F238E27FC236}">
                <a16:creationId xmlns:a16="http://schemas.microsoft.com/office/drawing/2014/main" id="{B00CB12F-792E-2D48-9D87-C35D32E79047}"/>
              </a:ext>
            </a:extLst>
          </p:cNvPr>
          <p:cNvSpPr>
            <a:spLocks noChangeArrowheads="1"/>
          </p:cNvSpPr>
          <p:nvPr/>
        </p:nvSpPr>
        <p:spPr bwMode="auto">
          <a:xfrm>
            <a:off x="6869251" y="5125844"/>
            <a:ext cx="6014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dirty="0">
                <a:solidFill>
                  <a:srgbClr val="FF0F2B"/>
                </a:solidFill>
                <a:ea typeface="ＭＳ Ｐゴシック" charset="0"/>
                <a:cs typeface="ＭＳ Ｐゴシック" charset="0"/>
              </a:rPr>
              <a:t>m=2</a:t>
            </a:r>
          </a:p>
        </p:txBody>
      </p:sp>
      <p:sp>
        <p:nvSpPr>
          <p:cNvPr id="22" name="Rectangle 5">
            <a:extLst>
              <a:ext uri="{FF2B5EF4-FFF2-40B4-BE49-F238E27FC236}">
                <a16:creationId xmlns:a16="http://schemas.microsoft.com/office/drawing/2014/main" id="{9F56206E-C0F2-BE4E-B355-08B11C8D924C}"/>
              </a:ext>
            </a:extLst>
          </p:cNvPr>
          <p:cNvSpPr>
            <a:spLocks noChangeArrowheads="1"/>
          </p:cNvSpPr>
          <p:nvPr/>
        </p:nvSpPr>
        <p:spPr bwMode="auto">
          <a:xfrm>
            <a:off x="3357019" y="5125844"/>
            <a:ext cx="6014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dirty="0">
                <a:solidFill>
                  <a:srgbClr val="FF0F2B"/>
                </a:solidFill>
                <a:ea typeface="ＭＳ Ｐゴシック" charset="0"/>
                <a:cs typeface="ＭＳ Ｐゴシック" charset="0"/>
              </a:rPr>
              <a:t>m=0</a:t>
            </a:r>
          </a:p>
        </p:txBody>
      </p:sp>
    </p:spTree>
    <p:extLst>
      <p:ext uri="{BB962C8B-B14F-4D97-AF65-F5344CB8AC3E}">
        <p14:creationId xmlns:p14="http://schemas.microsoft.com/office/powerpoint/2010/main" val="1764817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2"/>
          <p:cNvSpPr>
            <a:spLocks noChangeArrowheads="1"/>
          </p:cNvSpPr>
          <p:nvPr/>
        </p:nvSpPr>
        <p:spPr bwMode="auto">
          <a:xfrm>
            <a:off x="0" y="272188"/>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eaLnBrk="0" fontAlgn="base" hangingPunct="0">
              <a:spcBef>
                <a:spcPct val="0"/>
              </a:spcBef>
              <a:spcAft>
                <a:spcPct val="0"/>
              </a:spcAft>
            </a:pPr>
            <a:r>
              <a:rPr lang="en-US" sz="3600" u="sng" dirty="0">
                <a:solidFill>
                  <a:srgbClr val="000000"/>
                </a:solidFill>
                <a:latin typeface="+mj-lt"/>
                <a:ea typeface="ＭＳ Ｐゴシック" charset="0"/>
                <a:cs typeface="ＭＳ Ｐゴシック" charset="0"/>
              </a:rPr>
              <a:t>Basis Truncation Scheme</a:t>
            </a:r>
          </a:p>
        </p:txBody>
      </p:sp>
      <p:sp>
        <p:nvSpPr>
          <p:cNvPr id="2" name="TextBox 1"/>
          <p:cNvSpPr txBox="1"/>
          <p:nvPr/>
        </p:nvSpPr>
        <p:spPr>
          <a:xfrm>
            <a:off x="1258722" y="1382276"/>
            <a:ext cx="7451188" cy="523220"/>
          </a:xfrm>
          <a:prstGeom prst="rect">
            <a:avLst/>
          </a:prstGeom>
          <a:noFill/>
        </p:spPr>
        <p:txBody>
          <a:bodyPr wrap="square" rtlCol="0">
            <a:spAutoFit/>
          </a:bodyPr>
          <a:lstStyle/>
          <a:p>
            <a:pPr marL="285750" indent="-285750">
              <a:buFont typeface="Arial"/>
              <a:buChar char="•"/>
            </a:pPr>
            <a:r>
              <a:rPr lang="en-US" sz="2800" dirty="0"/>
              <a:t>Symmetries of Hamiltonian:</a:t>
            </a:r>
          </a:p>
        </p:txBody>
      </p:sp>
      <p:sp>
        <p:nvSpPr>
          <p:cNvPr id="11" name="TextBox 10"/>
          <p:cNvSpPr txBox="1"/>
          <p:nvPr/>
        </p:nvSpPr>
        <p:spPr>
          <a:xfrm>
            <a:off x="1335285" y="3750414"/>
            <a:ext cx="6473430" cy="523220"/>
          </a:xfrm>
          <a:prstGeom prst="rect">
            <a:avLst/>
          </a:prstGeom>
          <a:noFill/>
        </p:spPr>
        <p:txBody>
          <a:bodyPr wrap="square" rtlCol="0">
            <a:spAutoFit/>
          </a:bodyPr>
          <a:lstStyle/>
          <a:p>
            <a:pPr marL="285750" indent="-285750">
              <a:buFont typeface="Arial"/>
              <a:buChar char="•"/>
            </a:pPr>
            <a:r>
              <a:rPr lang="en-US" sz="2800" dirty="0"/>
              <a:t>Further truncation:</a:t>
            </a:r>
          </a:p>
        </p:txBody>
      </p:sp>
      <p:sp>
        <p:nvSpPr>
          <p:cNvPr id="4" name="TextBox 3"/>
          <p:cNvSpPr txBox="1"/>
          <p:nvPr/>
        </p:nvSpPr>
        <p:spPr>
          <a:xfrm>
            <a:off x="1509315" y="4419612"/>
            <a:ext cx="3604818" cy="400110"/>
          </a:xfrm>
          <a:prstGeom prst="rect">
            <a:avLst/>
          </a:prstGeom>
          <a:noFill/>
        </p:spPr>
        <p:txBody>
          <a:bodyPr wrap="square" rtlCol="0">
            <a:spAutoFit/>
          </a:bodyPr>
          <a:lstStyle/>
          <a:p>
            <a:r>
              <a:rPr lang="en-US" sz="2000" dirty="0"/>
              <a:t>- </a:t>
            </a:r>
            <a:r>
              <a:rPr lang="en-US" sz="2000" dirty="0" err="1"/>
              <a:t>Fock</a:t>
            </a:r>
            <a:r>
              <a:rPr lang="en-US" sz="2000" dirty="0"/>
              <a:t> sector truncation</a:t>
            </a:r>
          </a:p>
        </p:txBody>
      </p:sp>
      <p:sp>
        <p:nvSpPr>
          <p:cNvPr id="5" name="TextBox 4"/>
          <p:cNvSpPr txBox="1"/>
          <p:nvPr/>
        </p:nvSpPr>
        <p:spPr>
          <a:xfrm>
            <a:off x="1562164" y="1945594"/>
            <a:ext cx="2719739" cy="400110"/>
          </a:xfrm>
          <a:prstGeom prst="rect">
            <a:avLst/>
          </a:prstGeom>
          <a:noFill/>
        </p:spPr>
        <p:txBody>
          <a:bodyPr wrap="square" rtlCol="0">
            <a:spAutoFit/>
          </a:bodyPr>
          <a:lstStyle/>
          <a:p>
            <a:r>
              <a:rPr lang="en-US" sz="2000" dirty="0"/>
              <a:t>- Net fermion number:</a:t>
            </a:r>
          </a:p>
        </p:txBody>
      </p:sp>
      <p:sp>
        <p:nvSpPr>
          <p:cNvPr id="9" name="TextBox 8"/>
          <p:cNvSpPr txBox="1"/>
          <p:nvPr/>
        </p:nvSpPr>
        <p:spPr>
          <a:xfrm>
            <a:off x="1577349" y="2481320"/>
            <a:ext cx="4529152" cy="400110"/>
          </a:xfrm>
          <a:prstGeom prst="rect">
            <a:avLst/>
          </a:prstGeom>
          <a:noFill/>
        </p:spPr>
        <p:txBody>
          <a:bodyPr wrap="square" rtlCol="0">
            <a:spAutoFit/>
          </a:bodyPr>
          <a:lstStyle/>
          <a:p>
            <a:r>
              <a:rPr lang="en-US" sz="2000" dirty="0"/>
              <a:t>- Total angular momentum projection: </a:t>
            </a:r>
          </a:p>
        </p:txBody>
      </p:sp>
      <p:sp>
        <p:nvSpPr>
          <p:cNvPr id="10" name="TextBox 9"/>
          <p:cNvSpPr txBox="1"/>
          <p:nvPr/>
        </p:nvSpPr>
        <p:spPr>
          <a:xfrm>
            <a:off x="1562164" y="3030005"/>
            <a:ext cx="3314029" cy="400110"/>
          </a:xfrm>
          <a:prstGeom prst="rect">
            <a:avLst/>
          </a:prstGeom>
          <a:noFill/>
        </p:spPr>
        <p:txBody>
          <a:bodyPr wrap="square" rtlCol="0">
            <a:spAutoFit/>
          </a:bodyPr>
          <a:lstStyle/>
          <a:p>
            <a:r>
              <a:rPr lang="en-US" sz="2000" dirty="0"/>
              <a:t>- Longitudinal momentum:</a:t>
            </a:r>
          </a:p>
        </p:txBody>
      </p:sp>
      <p:sp>
        <p:nvSpPr>
          <p:cNvPr id="6" name="Rectangle 5"/>
          <p:cNvSpPr/>
          <p:nvPr/>
        </p:nvSpPr>
        <p:spPr>
          <a:xfrm>
            <a:off x="1502487" y="4968297"/>
            <a:ext cx="4280018" cy="400110"/>
          </a:xfrm>
          <a:prstGeom prst="rect">
            <a:avLst/>
          </a:prstGeom>
        </p:spPr>
        <p:txBody>
          <a:bodyPr wrap="none">
            <a:spAutoFit/>
          </a:bodyPr>
          <a:lstStyle/>
          <a:p>
            <a:r>
              <a:rPr lang="en-US" sz="2000" dirty="0"/>
              <a:t>- Discretization in longitudinal direction</a:t>
            </a:r>
          </a:p>
        </p:txBody>
      </p:sp>
      <p:graphicFrame>
        <p:nvGraphicFramePr>
          <p:cNvPr id="12" name="Object 11"/>
          <p:cNvGraphicFramePr>
            <a:graphicFrameLocks noChangeAspect="1"/>
          </p:cNvGraphicFramePr>
          <p:nvPr>
            <p:extLst>
              <p:ext uri="{D42A27DB-BD31-4B8C-83A1-F6EECF244321}">
                <p14:modId xmlns:p14="http://schemas.microsoft.com/office/powerpoint/2010/main" val="1031608526"/>
              </p:ext>
            </p:extLst>
          </p:nvPr>
        </p:nvGraphicFramePr>
        <p:xfrm>
          <a:off x="6128562" y="5672891"/>
          <a:ext cx="2387600" cy="561975"/>
        </p:xfrm>
        <a:graphic>
          <a:graphicData uri="http://schemas.openxmlformats.org/presentationml/2006/ole">
            <mc:AlternateContent xmlns:mc="http://schemas.openxmlformats.org/markup-compatibility/2006">
              <mc:Choice xmlns:v="urn:schemas-microsoft-com:vml" Requires="v">
                <p:oleObj spid="_x0000_s1350848" name="Equation" r:id="rId4" imgW="1511300" imgH="355600" progId="Equation.DSMT4">
                  <p:embed/>
                </p:oleObj>
              </mc:Choice>
              <mc:Fallback>
                <p:oleObj name="Equation" r:id="rId4" imgW="1511300" imgH="355600" progId="Equation.DSMT4">
                  <p:embed/>
                  <p:pic>
                    <p:nvPicPr>
                      <p:cNvPr id="0" name=""/>
                      <p:cNvPicPr/>
                      <p:nvPr/>
                    </p:nvPicPr>
                    <p:blipFill>
                      <a:blip r:embed="rId5"/>
                      <a:stretch>
                        <a:fillRect/>
                      </a:stretch>
                    </p:blipFill>
                    <p:spPr>
                      <a:xfrm>
                        <a:off x="6128562" y="5672891"/>
                        <a:ext cx="2387600" cy="561975"/>
                      </a:xfrm>
                      <a:prstGeom prst="rect">
                        <a:avLst/>
                      </a:prstGeom>
                    </p:spPr>
                  </p:pic>
                </p:oleObj>
              </mc:Fallback>
            </mc:AlternateContent>
          </a:graphicData>
        </a:graphic>
      </p:graphicFrame>
      <p:sp>
        <p:nvSpPr>
          <p:cNvPr id="14" name="Rectangle 13"/>
          <p:cNvSpPr/>
          <p:nvPr/>
        </p:nvSpPr>
        <p:spPr>
          <a:xfrm>
            <a:off x="1502487" y="5593887"/>
            <a:ext cx="4935339" cy="400110"/>
          </a:xfrm>
          <a:prstGeom prst="rect">
            <a:avLst/>
          </a:prstGeom>
        </p:spPr>
        <p:txBody>
          <a:bodyPr wrap="square">
            <a:spAutoFit/>
          </a:bodyPr>
          <a:lstStyle/>
          <a:p>
            <a:r>
              <a:rPr lang="en-US" sz="2000" dirty="0"/>
              <a:t>- “</a:t>
            </a:r>
            <a:r>
              <a:rPr lang="en-US" sz="2000" dirty="0" err="1"/>
              <a:t>N</a:t>
            </a:r>
            <a:r>
              <a:rPr lang="en-US" sz="2000" baseline="-25000" dirty="0" err="1"/>
              <a:t>max</a:t>
            </a:r>
            <a:r>
              <a:rPr lang="en-US" sz="2000" dirty="0"/>
              <a:t>” truncation in transverse directions </a:t>
            </a:r>
          </a:p>
        </p:txBody>
      </p:sp>
      <p:graphicFrame>
        <p:nvGraphicFramePr>
          <p:cNvPr id="7" name="Object 6"/>
          <p:cNvGraphicFramePr>
            <a:graphicFrameLocks noChangeAspect="1"/>
          </p:cNvGraphicFramePr>
          <p:nvPr>
            <p:extLst>
              <p:ext uri="{D42A27DB-BD31-4B8C-83A1-F6EECF244321}">
                <p14:modId xmlns:p14="http://schemas.microsoft.com/office/powerpoint/2010/main" val="4023320981"/>
              </p:ext>
            </p:extLst>
          </p:nvPr>
        </p:nvGraphicFramePr>
        <p:xfrm>
          <a:off x="6313526" y="2011605"/>
          <a:ext cx="1587205" cy="1592832"/>
        </p:xfrm>
        <a:graphic>
          <a:graphicData uri="http://schemas.openxmlformats.org/presentationml/2006/ole">
            <mc:AlternateContent xmlns:mc="http://schemas.openxmlformats.org/markup-compatibility/2006">
              <mc:Choice xmlns:v="urn:schemas-microsoft-com:vml" Requires="v">
                <p:oleObj spid="_x0000_s1350849" name="Equation" r:id="rId6" imgW="1003300" imgH="1079500" progId="Equation.DSMT4">
                  <p:embed/>
                </p:oleObj>
              </mc:Choice>
              <mc:Fallback>
                <p:oleObj name="Equation" r:id="rId6" imgW="1003300" imgH="1079500" progId="Equation.DSMT4">
                  <p:embed/>
                  <p:pic>
                    <p:nvPicPr>
                      <p:cNvPr id="0" name=""/>
                      <p:cNvPicPr/>
                      <p:nvPr/>
                    </p:nvPicPr>
                    <p:blipFill>
                      <a:blip r:embed="rId7"/>
                      <a:stretch>
                        <a:fillRect/>
                      </a:stretch>
                    </p:blipFill>
                    <p:spPr>
                      <a:xfrm>
                        <a:off x="6313526" y="2011605"/>
                        <a:ext cx="1587205" cy="159283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E70FE98-4D1A-0F48-8E8F-06D41DC47E99}"/>
                  </a:ext>
                </a:extLst>
              </p:cNvPr>
              <p:cNvSpPr txBox="1"/>
              <p:nvPr/>
            </p:nvSpPr>
            <p:spPr>
              <a:xfrm>
                <a:off x="1803541" y="6235187"/>
                <a:ext cx="4273157" cy="335413"/>
              </a:xfrm>
              <a:prstGeom prst="rect">
                <a:avLst/>
              </a:prstGeom>
              <a:noFill/>
            </p:spPr>
            <p:txBody>
              <a:bodyPr wrap="none" lIns="0" tIns="0" rIns="0" bIns="0" rtlCol="0">
                <a:spAutoFit/>
              </a:bodyPr>
              <a:lstStyle/>
              <a:p>
                <a14:m>
                  <m:oMath xmlns:m="http://schemas.openxmlformats.org/officeDocument/2006/math">
                    <m:r>
                      <m:rPr>
                        <m:sty m:val="p"/>
                      </m:rPr>
                      <a:rPr lang="en-US" b="0" i="0" smtClean="0">
                        <a:solidFill>
                          <a:srgbClr val="0000FF"/>
                        </a:solidFill>
                        <a:latin typeface="Cambria Math" panose="02040503050406030204" pitchFamily="18" charset="0"/>
                      </a:rPr>
                      <m:t>UV</m:t>
                    </m:r>
                    <m:r>
                      <a:rPr lang="en-US" b="0" i="0" smtClean="0">
                        <a:solidFill>
                          <a:srgbClr val="0000FF"/>
                        </a:solidFill>
                        <a:latin typeface="Cambria Math" panose="02040503050406030204" pitchFamily="18" charset="0"/>
                      </a:rPr>
                      <m:t> </m:t>
                    </m:r>
                    <m:r>
                      <m:rPr>
                        <m:sty m:val="p"/>
                      </m:rPr>
                      <a:rPr lang="en-US" b="0" i="0" smtClean="0">
                        <a:solidFill>
                          <a:srgbClr val="0000FF"/>
                        </a:solidFill>
                        <a:latin typeface="Cambria Math" panose="02040503050406030204" pitchFamily="18" charset="0"/>
                      </a:rPr>
                      <m:t>cutoff</m:t>
                    </m:r>
                    <m:r>
                      <a:rPr lang="en-US" b="0" i="0" smtClean="0">
                        <a:solidFill>
                          <a:srgbClr val="0000FF"/>
                        </a:solidFill>
                        <a:latin typeface="Cambria Math" panose="02040503050406030204" pitchFamily="18" charset="0"/>
                      </a:rPr>
                      <m:t> </m:t>
                    </m:r>
                    <m:r>
                      <m:rPr>
                        <m:sty m:val="p"/>
                      </m:rPr>
                      <a:rPr lang="en-US" b="0" i="0" smtClean="0">
                        <a:solidFill>
                          <a:srgbClr val="0000FF"/>
                        </a:solidFill>
                        <a:latin typeface="Cambria Math" panose="02040503050406030204" pitchFamily="18" charset="0"/>
                      </a:rPr>
                      <m:t>Λ</m:t>
                    </m:r>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𝑏</m:t>
                    </m:r>
                    <m:rad>
                      <m:radPr>
                        <m:degHide m:val="on"/>
                        <m:ctrlPr>
                          <a:rPr lang="en-US" b="0" i="1" smtClean="0">
                            <a:solidFill>
                              <a:srgbClr val="0000FF"/>
                            </a:solidFill>
                            <a:latin typeface="Cambria Math" panose="02040503050406030204" pitchFamily="18" charset="0"/>
                          </a:rPr>
                        </m:ctrlPr>
                      </m:radPr>
                      <m:deg/>
                      <m:e>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𝑁</m:t>
                            </m:r>
                          </m:e>
                          <m:sub>
                            <m:r>
                              <m:rPr>
                                <m:sty m:val="p"/>
                              </m:rPr>
                              <a:rPr lang="en-US" b="0" i="0" smtClean="0">
                                <a:solidFill>
                                  <a:srgbClr val="0000FF"/>
                                </a:solidFill>
                                <a:latin typeface="Cambria Math" panose="02040503050406030204" pitchFamily="18" charset="0"/>
                              </a:rPr>
                              <m:t>max</m:t>
                            </m:r>
                          </m:sub>
                        </m:sSub>
                      </m:e>
                    </m:rad>
                  </m:oMath>
                </a14:m>
                <a:r>
                  <a:rPr lang="en-US" dirty="0">
                    <a:solidFill>
                      <a:srgbClr val="0000FF"/>
                    </a:solidFill>
                  </a:rPr>
                  <a:t>; </a:t>
                </a:r>
                <a14:m>
                  <m:oMath xmlns:m="http://schemas.openxmlformats.org/officeDocument/2006/math">
                    <m:r>
                      <m:rPr>
                        <m:sty m:val="p"/>
                      </m:rPr>
                      <a:rPr lang="en-US" b="0" i="0" smtClean="0">
                        <a:solidFill>
                          <a:srgbClr val="0000FF"/>
                        </a:solidFill>
                        <a:latin typeface="Cambria Math" panose="02040503050406030204" pitchFamily="18" charset="0"/>
                      </a:rPr>
                      <m:t>IR</m:t>
                    </m:r>
                    <m:r>
                      <a:rPr lang="en-US" b="0" i="0" smtClean="0">
                        <a:solidFill>
                          <a:srgbClr val="0000FF"/>
                        </a:solidFill>
                        <a:latin typeface="Cambria Math" panose="02040503050406030204" pitchFamily="18" charset="0"/>
                      </a:rPr>
                      <m:t> </m:t>
                    </m:r>
                    <m:r>
                      <m:rPr>
                        <m:sty m:val="p"/>
                      </m:rPr>
                      <a:rPr lang="en-US" b="0" i="0" smtClean="0">
                        <a:solidFill>
                          <a:srgbClr val="0000FF"/>
                        </a:solidFill>
                        <a:latin typeface="Cambria Math" panose="02040503050406030204" pitchFamily="18" charset="0"/>
                      </a:rPr>
                      <m:t>cutoff</m:t>
                    </m:r>
                    <m:r>
                      <a:rPr lang="en-US" b="0" i="0" smtClean="0">
                        <a:solidFill>
                          <a:srgbClr val="0000FF"/>
                        </a:solidFill>
                        <a:latin typeface="Cambria Math" panose="02040503050406030204" pitchFamily="18" charset="0"/>
                      </a:rPr>
                      <m:t> </m:t>
                    </m:r>
                    <m:r>
                      <a:rPr lang="en-US" b="0" i="1" smtClean="0">
                        <a:solidFill>
                          <a:srgbClr val="0000FF"/>
                        </a:solidFill>
                        <a:latin typeface="Cambria Math" panose="02040503050406030204" pitchFamily="18" charset="0"/>
                      </a:rPr>
                      <m:t>𝜆</m:t>
                    </m:r>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𝑏</m:t>
                    </m:r>
                    <m:r>
                      <a:rPr lang="en-US" b="0" i="1" smtClean="0">
                        <a:solidFill>
                          <a:srgbClr val="0000FF"/>
                        </a:solidFill>
                        <a:latin typeface="Cambria Math" panose="02040503050406030204" pitchFamily="18" charset="0"/>
                      </a:rPr>
                      <m:t>/</m:t>
                    </m:r>
                    <m:rad>
                      <m:radPr>
                        <m:degHide m:val="on"/>
                        <m:ctrlPr>
                          <a:rPr lang="en-US" b="0" i="1" smtClean="0">
                            <a:solidFill>
                              <a:srgbClr val="0000FF"/>
                            </a:solidFill>
                            <a:latin typeface="Cambria Math" panose="02040503050406030204" pitchFamily="18" charset="0"/>
                          </a:rPr>
                        </m:ctrlPr>
                      </m:radPr>
                      <m:deg/>
                      <m:e>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𝑁</m:t>
                            </m:r>
                          </m:e>
                          <m:sub>
                            <m:r>
                              <m:rPr>
                                <m:sty m:val="p"/>
                              </m:rPr>
                              <a:rPr lang="en-US" b="0" i="0" smtClean="0">
                                <a:solidFill>
                                  <a:srgbClr val="0000FF"/>
                                </a:solidFill>
                                <a:latin typeface="Cambria Math" panose="02040503050406030204" pitchFamily="18" charset="0"/>
                              </a:rPr>
                              <m:t>max</m:t>
                            </m:r>
                          </m:sub>
                        </m:sSub>
                      </m:e>
                    </m:rad>
                  </m:oMath>
                </a14:m>
                <a:endParaRPr lang="en-US" dirty="0">
                  <a:solidFill>
                    <a:srgbClr val="0000FF"/>
                  </a:solidFill>
                </a:endParaRPr>
              </a:p>
            </p:txBody>
          </p:sp>
        </mc:Choice>
        <mc:Fallback xmlns="">
          <p:sp>
            <p:nvSpPr>
              <p:cNvPr id="8" name="TextBox 7">
                <a:extLst>
                  <a:ext uri="{FF2B5EF4-FFF2-40B4-BE49-F238E27FC236}">
                    <a16:creationId xmlns:a16="http://schemas.microsoft.com/office/drawing/2014/main" id="{0E70FE98-4D1A-0F48-8E8F-06D41DC47E99}"/>
                  </a:ext>
                </a:extLst>
              </p:cNvPr>
              <p:cNvSpPr txBox="1">
                <a:spLocks noRot="1" noChangeAspect="1" noMove="1" noResize="1" noEditPoints="1" noAdjustHandles="1" noChangeArrowheads="1" noChangeShapeType="1" noTextEdit="1"/>
              </p:cNvSpPr>
              <p:nvPr/>
            </p:nvSpPr>
            <p:spPr>
              <a:xfrm>
                <a:off x="1803541" y="6235187"/>
                <a:ext cx="4273157" cy="335413"/>
              </a:xfrm>
              <a:prstGeom prst="rect">
                <a:avLst/>
              </a:prstGeom>
              <a:blipFill>
                <a:blip r:embed="rId8"/>
                <a:stretch>
                  <a:fillRect l="-1780" t="-7407"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A4EC010-E6E8-4F4E-8FC7-83B72B02357C}"/>
                  </a:ext>
                </a:extLst>
              </p:cNvPr>
              <p:cNvSpPr txBox="1"/>
              <p:nvPr/>
            </p:nvSpPr>
            <p:spPr>
              <a:xfrm>
                <a:off x="6076698" y="4983686"/>
                <a:ext cx="834780"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b="0" dirty="0"/>
                  <a:t>    </a:t>
                </a:r>
              </a:p>
            </p:txBody>
          </p:sp>
        </mc:Choice>
        <mc:Fallback xmlns="">
          <p:sp>
            <p:nvSpPr>
              <p:cNvPr id="13" name="TextBox 12">
                <a:extLst>
                  <a:ext uri="{FF2B5EF4-FFF2-40B4-BE49-F238E27FC236}">
                    <a16:creationId xmlns:a16="http://schemas.microsoft.com/office/drawing/2014/main" id="{FA4EC010-E6E8-4F4E-8FC7-83B72B02357C}"/>
                  </a:ext>
                </a:extLst>
              </p:cNvPr>
              <p:cNvSpPr txBox="1">
                <a:spLocks noRot="1" noChangeAspect="1" noMove="1" noResize="1" noEditPoints="1" noAdjustHandles="1" noChangeArrowheads="1" noChangeShapeType="1" noTextEdit="1"/>
              </p:cNvSpPr>
              <p:nvPr/>
            </p:nvSpPr>
            <p:spPr>
              <a:xfrm>
                <a:off x="6076698" y="4983686"/>
                <a:ext cx="834780" cy="369332"/>
              </a:xfrm>
              <a:prstGeom prst="rect">
                <a:avLst/>
              </a:prstGeom>
              <a:blipFill>
                <a:blip r:embed="rId9"/>
                <a:stretch>
                  <a:fillRect/>
                </a:stretch>
              </a:blipFill>
            </p:spPr>
            <p:txBody>
              <a:bodyPr/>
              <a:lstStyle/>
              <a:p>
                <a:r>
                  <a:rPr lang="en-US">
                    <a:noFill/>
                  </a:rPr>
                  <a:t> </a:t>
                </a:r>
              </a:p>
            </p:txBody>
          </p:sp>
        </mc:Fallback>
      </mc:AlternateContent>
      <p:sp>
        <p:nvSpPr>
          <p:cNvPr id="16" name="Left Brace 15">
            <a:extLst>
              <a:ext uri="{FF2B5EF4-FFF2-40B4-BE49-F238E27FC236}">
                <a16:creationId xmlns:a16="http://schemas.microsoft.com/office/drawing/2014/main" id="{EBEA1267-80A9-3A45-890D-08545C50BA1C}"/>
              </a:ext>
            </a:extLst>
          </p:cNvPr>
          <p:cNvSpPr/>
          <p:nvPr/>
        </p:nvSpPr>
        <p:spPr>
          <a:xfrm>
            <a:off x="6681624" y="4909262"/>
            <a:ext cx="128847" cy="518180"/>
          </a:xfrm>
          <a:prstGeom prst="leftBrac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F1ACF30A-DA34-414E-BFDF-4F0B7C8B5749}"/>
              </a:ext>
            </a:extLst>
          </p:cNvPr>
          <p:cNvSpPr txBox="1"/>
          <p:nvPr/>
        </p:nvSpPr>
        <p:spPr>
          <a:xfrm>
            <a:off x="6804784" y="4729387"/>
            <a:ext cx="2169184" cy="369332"/>
          </a:xfrm>
          <a:prstGeom prst="rect">
            <a:avLst/>
          </a:prstGeom>
          <a:noFill/>
        </p:spPr>
        <p:txBody>
          <a:bodyPr wrap="none" rtlCol="0">
            <a:spAutoFit/>
          </a:bodyPr>
          <a:lstStyle/>
          <a:p>
            <a:r>
              <a:rPr lang="en-US" dirty="0"/>
              <a:t>1, 2, 3….          bosons</a:t>
            </a:r>
          </a:p>
        </p:txBody>
      </p:sp>
      <p:sp>
        <p:nvSpPr>
          <p:cNvPr id="19" name="TextBox 18">
            <a:extLst>
              <a:ext uri="{FF2B5EF4-FFF2-40B4-BE49-F238E27FC236}">
                <a16:creationId xmlns:a16="http://schemas.microsoft.com/office/drawing/2014/main" id="{D5808C10-5E99-5A47-8F9C-9ABD914095AB}"/>
              </a:ext>
            </a:extLst>
          </p:cNvPr>
          <p:cNvSpPr txBox="1"/>
          <p:nvPr/>
        </p:nvSpPr>
        <p:spPr>
          <a:xfrm>
            <a:off x="6804784" y="5264689"/>
            <a:ext cx="2376613" cy="369332"/>
          </a:xfrm>
          <a:prstGeom prst="rect">
            <a:avLst/>
          </a:prstGeom>
          <a:noFill/>
        </p:spPr>
        <p:txBody>
          <a:bodyPr wrap="none" rtlCol="0">
            <a:spAutoFit/>
          </a:bodyPr>
          <a:lstStyle/>
          <a:p>
            <a:r>
              <a:rPr lang="en-US" dirty="0"/>
              <a:t>0.5, 1.5, 2.5 … fermions</a:t>
            </a:r>
          </a:p>
        </p:txBody>
      </p:sp>
    </p:spTree>
    <p:extLst>
      <p:ext uri="{BB962C8B-B14F-4D97-AF65-F5344CB8AC3E}">
        <p14:creationId xmlns:p14="http://schemas.microsoft.com/office/powerpoint/2010/main" val="55148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A08-CE88-4FF8-92D7-6330F6493ED5}"/>
              </a:ext>
            </a:extLst>
          </p:cNvPr>
          <p:cNvSpPr>
            <a:spLocks noGrp="1"/>
          </p:cNvSpPr>
          <p:nvPr>
            <p:ph type="title"/>
          </p:nvPr>
        </p:nvSpPr>
        <p:spPr/>
        <p:txBody>
          <a:bodyPr/>
          <a:lstStyle/>
          <a:p>
            <a:pPr algn="ctr"/>
            <a:r>
              <a:rPr lang="en-US" u="sng" dirty="0"/>
              <a:t>Outline</a:t>
            </a:r>
          </a:p>
        </p:txBody>
      </p:sp>
      <p:sp>
        <p:nvSpPr>
          <p:cNvPr id="3" name="Content Placeholder 2">
            <a:extLst>
              <a:ext uri="{FF2B5EF4-FFF2-40B4-BE49-F238E27FC236}">
                <a16:creationId xmlns:a16="http://schemas.microsoft.com/office/drawing/2014/main" id="{EEA79765-EAE3-48C6-8ECA-615874D6B12A}"/>
              </a:ext>
            </a:extLst>
          </p:cNvPr>
          <p:cNvSpPr>
            <a:spLocks noGrp="1"/>
          </p:cNvSpPr>
          <p:nvPr>
            <p:ph idx="1"/>
          </p:nvPr>
        </p:nvSpPr>
        <p:spPr>
          <a:xfrm>
            <a:off x="457200" y="1600200"/>
            <a:ext cx="8229600" cy="4615962"/>
          </a:xfrm>
        </p:spPr>
        <p:txBody>
          <a:bodyPr>
            <a:normAutofit fontScale="77500" lnSpcReduction="20000"/>
          </a:bodyPr>
          <a:lstStyle/>
          <a:p>
            <a:r>
              <a:rPr lang="en-US" dirty="0"/>
              <a:t>Hamiltonian approach to quantum field theory</a:t>
            </a:r>
          </a:p>
          <a:p>
            <a:pPr lvl="1"/>
            <a:r>
              <a:rPr lang="en-US" dirty="0"/>
              <a:t>Light-front quantization</a:t>
            </a:r>
          </a:p>
          <a:p>
            <a:endParaRPr lang="en-US" dirty="0"/>
          </a:p>
          <a:p>
            <a:r>
              <a:rPr lang="en-US" dirty="0"/>
              <a:t>Basis Light-front Quantization</a:t>
            </a:r>
          </a:p>
          <a:p>
            <a:pPr lvl="1"/>
            <a:r>
              <a:rPr lang="en-US" dirty="0"/>
              <a:t>A nonperturbative approach</a:t>
            </a:r>
          </a:p>
          <a:p>
            <a:endParaRPr lang="en-US" dirty="0"/>
          </a:p>
          <a:p>
            <a:r>
              <a:rPr lang="en-US" dirty="0">
                <a:solidFill>
                  <a:srgbClr val="FF0000"/>
                </a:solidFill>
              </a:rPr>
              <a:t>Applications</a:t>
            </a:r>
          </a:p>
          <a:p>
            <a:pPr lvl="1"/>
            <a:r>
              <a:rPr lang="en-US" dirty="0">
                <a:solidFill>
                  <a:srgbClr val="FF0000"/>
                </a:solidFill>
              </a:rPr>
              <a:t>Physical electron</a:t>
            </a:r>
          </a:p>
          <a:p>
            <a:pPr lvl="1"/>
            <a:r>
              <a:rPr lang="en-US" dirty="0"/>
              <a:t>Positronium</a:t>
            </a:r>
          </a:p>
          <a:p>
            <a:pPr lvl="1"/>
            <a:r>
              <a:rPr lang="en-US" dirty="0"/>
              <a:t>Baryon</a:t>
            </a:r>
          </a:p>
          <a:p>
            <a:endParaRPr lang="en-US" dirty="0"/>
          </a:p>
          <a:p>
            <a:r>
              <a:rPr lang="en-US" dirty="0"/>
              <a:t>Summary and Outlook</a:t>
            </a:r>
          </a:p>
          <a:p>
            <a:endParaRPr lang="en-US" dirty="0"/>
          </a:p>
          <a:p>
            <a:endParaRPr lang="en-US" dirty="0"/>
          </a:p>
        </p:txBody>
      </p:sp>
      <p:sp>
        <p:nvSpPr>
          <p:cNvPr id="94" name="Oval 93">
            <a:extLst>
              <a:ext uri="{FF2B5EF4-FFF2-40B4-BE49-F238E27FC236}">
                <a16:creationId xmlns:a16="http://schemas.microsoft.com/office/drawing/2014/main" id="{8B394790-EC48-7C4D-AD0E-7FBCF71BF99B}"/>
              </a:ext>
            </a:extLst>
          </p:cNvPr>
          <p:cNvSpPr/>
          <p:nvPr/>
        </p:nvSpPr>
        <p:spPr>
          <a:xfrm>
            <a:off x="5036344" y="3836194"/>
            <a:ext cx="978694" cy="978694"/>
          </a:xfrm>
          <a:prstGeom prst="ellipse">
            <a:avLst/>
          </a:prstGeom>
          <a:gradFill flip="none" rotWithShape="1">
            <a:gsLst>
              <a:gs pos="0">
                <a:schemeClr val="accent1">
                  <a:tint val="100000"/>
                  <a:shade val="100000"/>
                  <a:satMod val="130000"/>
                </a:schemeClr>
              </a:gs>
              <a:gs pos="45000">
                <a:schemeClr val="accent1">
                  <a:tint val="50000"/>
                  <a:shade val="100000"/>
                  <a:satMod val="350000"/>
                </a:schemeClr>
              </a:gs>
            </a:gsLst>
            <a:path path="circle">
              <a:fillToRect l="50000" t="50000" r="50000" b="50000"/>
            </a:path>
            <a:tileRect/>
          </a:gradFill>
          <a:ln>
            <a:noFill/>
          </a:ln>
          <a:effectLst>
            <a:outerShdw blurRad="1270000" dir="5340000" algn="ctr" rotWithShape="0">
              <a:schemeClr val="tx2">
                <a:lumMod val="60000"/>
                <a:lumOff val="40000"/>
                <a:alpha val="43000"/>
              </a:scheme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19DCC16-B355-5A4B-843E-8E97BDBD2918}"/>
                  </a:ext>
                </a:extLst>
              </p:cNvPr>
              <p:cNvSpPr txBox="1"/>
              <p:nvPr/>
            </p:nvSpPr>
            <p:spPr>
              <a:xfrm>
                <a:off x="5343652" y="4162531"/>
                <a:ext cx="454597" cy="307777"/>
              </a:xfrm>
              <a:prstGeom prst="rect">
                <a:avLst/>
              </a:prstGeom>
              <a:noFill/>
              <a:effectLst>
                <a:softEdge rad="254000"/>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US" sz="2000" i="1">
                              <a:latin typeface="Cambria Math" charset="0"/>
                            </a:rPr>
                            <m:t>𝑒</m:t>
                          </m:r>
                        </m:e>
                        <m:sup>
                          <m:r>
                            <a:rPr lang="en-US" sz="2000" i="1">
                              <a:latin typeface="Cambria Math" charset="0"/>
                            </a:rPr>
                            <m:t>−</m:t>
                          </m:r>
                        </m:sup>
                      </m:sSup>
                    </m:oMath>
                  </m:oMathPara>
                </a14:m>
                <a:endParaRPr lang="en-US" dirty="0"/>
              </a:p>
            </p:txBody>
          </p:sp>
        </mc:Choice>
        <mc:Fallback xmlns="">
          <p:sp>
            <p:nvSpPr>
              <p:cNvPr id="48" name="TextBox 47">
                <a:extLst>
                  <a:ext uri="{FF2B5EF4-FFF2-40B4-BE49-F238E27FC236}">
                    <a16:creationId xmlns:a16="http://schemas.microsoft.com/office/drawing/2014/main" id="{A19DCC16-B355-5A4B-843E-8E97BDBD2918}"/>
                  </a:ext>
                </a:extLst>
              </p:cNvPr>
              <p:cNvSpPr txBox="1">
                <a:spLocks noRot="1" noChangeAspect="1" noMove="1" noResize="1" noEditPoints="1" noAdjustHandles="1" noChangeArrowheads="1" noChangeShapeType="1" noTextEdit="1"/>
              </p:cNvSpPr>
              <p:nvPr/>
            </p:nvSpPr>
            <p:spPr>
              <a:xfrm>
                <a:off x="5343652" y="4162531"/>
                <a:ext cx="454597" cy="307777"/>
              </a:xfrm>
              <a:prstGeom prst="rect">
                <a:avLst/>
              </a:prstGeom>
              <a:blipFill>
                <a:blip r:embed="rId3"/>
                <a:stretch>
                  <a:fillRect/>
                </a:stretch>
              </a:blipFill>
              <a:effectLst>
                <a:softEdge rad="2540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28CBC7E0-6A13-984B-8AAA-082DDEAE2E3D}"/>
                  </a:ext>
                </a:extLst>
              </p:cNvPr>
              <p:cNvSpPr txBox="1"/>
              <p:nvPr/>
            </p:nvSpPr>
            <p:spPr>
              <a:xfrm>
                <a:off x="5636419" y="3907631"/>
                <a:ext cx="3656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𝛾</m:t>
                      </m:r>
                    </m:oMath>
                  </m:oMathPara>
                </a14:m>
                <a:endParaRPr lang="en-US" dirty="0"/>
              </a:p>
            </p:txBody>
          </p:sp>
        </mc:Choice>
        <mc:Fallback xmlns="">
          <p:sp>
            <p:nvSpPr>
              <p:cNvPr id="95" name="TextBox 94">
                <a:extLst>
                  <a:ext uri="{FF2B5EF4-FFF2-40B4-BE49-F238E27FC236}">
                    <a16:creationId xmlns:a16="http://schemas.microsoft.com/office/drawing/2014/main" id="{28CBC7E0-6A13-984B-8AAA-082DDEAE2E3D}"/>
                  </a:ext>
                </a:extLst>
              </p:cNvPr>
              <p:cNvSpPr txBox="1">
                <a:spLocks noRot="1" noChangeAspect="1" noMove="1" noResize="1" noEditPoints="1" noAdjustHandles="1" noChangeArrowheads="1" noChangeShapeType="1" noTextEdit="1"/>
              </p:cNvSpPr>
              <p:nvPr/>
            </p:nvSpPr>
            <p:spPr>
              <a:xfrm>
                <a:off x="5636419" y="3907631"/>
                <a:ext cx="365613" cy="369332"/>
              </a:xfrm>
              <a:prstGeom prst="rect">
                <a:avLst/>
              </a:prstGeom>
              <a:blipFill>
                <a:blip r:embed="rId4"/>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D87F307-3056-2641-AE7E-00B7B6FCCF4C}"/>
                  </a:ext>
                </a:extLst>
              </p:cNvPr>
              <p:cNvSpPr/>
              <p:nvPr/>
            </p:nvSpPr>
            <p:spPr>
              <a:xfrm>
                <a:off x="6490079" y="4089991"/>
                <a:ext cx="2355068" cy="4126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r>
                            <a:rPr lang="en-US">
                              <a:latin typeface="Cambria Math" charset="0"/>
                            </a:rPr>
                            <m:t>|</m:t>
                          </m:r>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𝒑</m:t>
                              </m:r>
                            </m:sub>
                          </m:sSub>
                        </m:e>
                      </m:d>
                      <m:r>
                        <a:rPr lang="en-US">
                          <a:latin typeface="Cambria Math" panose="02040503050406030204" pitchFamily="18" charset="0"/>
                        </a:rPr>
                        <m:t>    </m:t>
                      </m:r>
                      <m:r>
                        <a:rPr lang="en-US" i="1">
                          <a:latin typeface="Cambria Math" charset="0"/>
                        </a:rPr>
                        <m:t>=</m:t>
                      </m:r>
                      <m:r>
                        <a:rPr lang="en-US" i="1">
                          <a:latin typeface="Cambria Math" charset="0"/>
                        </a:rPr>
                        <m:t>𝑎</m:t>
                      </m:r>
                      <m:d>
                        <m:dPr>
                          <m:begChr m:val=""/>
                          <m:endChr m:val="⟩"/>
                          <m:ctrlPr>
                            <a:rPr lang="en-US" i="1">
                              <a:latin typeface="Cambria Math" panose="02040503050406030204" pitchFamily="18" charset="0"/>
                            </a:rPr>
                          </m:ctrlPr>
                        </m:dPr>
                        <m:e>
                          <m:r>
                            <a:rPr lang="en-US" i="1">
                              <a:latin typeface="Cambria Math" charset="0"/>
                            </a:rPr>
                            <m:t>|</m:t>
                          </m:r>
                          <m:r>
                            <a:rPr lang="en-US" i="1">
                              <a:latin typeface="Cambria Math" panose="02040503050406030204" pitchFamily="18" charset="0"/>
                            </a:rPr>
                            <m:t>𝑒</m:t>
                          </m:r>
                        </m:e>
                      </m:d>
                      <m:r>
                        <a:rPr lang="en-US" i="1">
                          <a:latin typeface="Cambria Math" charset="0"/>
                        </a:rPr>
                        <m:t>+</m:t>
                      </m:r>
                      <m:r>
                        <a:rPr lang="en-US" i="1">
                          <a:latin typeface="Cambria Math" charset="0"/>
                        </a:rPr>
                        <m:t>𝑏</m:t>
                      </m:r>
                      <m:d>
                        <m:dPr>
                          <m:begChr m:val=""/>
                          <m:endChr m:val="⟩"/>
                          <m:ctrlPr>
                            <a:rPr lang="en-US" i="1">
                              <a:latin typeface="Cambria Math" panose="02040503050406030204" pitchFamily="18" charset="0"/>
                            </a:rPr>
                          </m:ctrlPr>
                        </m:dPr>
                        <m:e>
                          <m:r>
                            <a:rPr lang="en-US" i="1">
                              <a:latin typeface="Cambria Math" charset="0"/>
                            </a:rPr>
                            <m:t>|</m:t>
                          </m:r>
                          <m:r>
                            <a:rPr lang="en-US" i="1">
                              <a:latin typeface="Cambria Math" panose="02040503050406030204" pitchFamily="18" charset="0"/>
                            </a:rPr>
                            <m:t>𝑒</m:t>
                          </m:r>
                          <m:r>
                            <a:rPr lang="en-US" i="1">
                              <a:latin typeface="Cambria Math" panose="02040503050406030204" pitchFamily="18" charset="0"/>
                              <a:ea typeface="Cambria Math" panose="02040503050406030204" pitchFamily="18" charset="0"/>
                            </a:rPr>
                            <m:t>𝛾</m:t>
                          </m:r>
                        </m:e>
                      </m:d>
                    </m:oMath>
                  </m:oMathPara>
                </a14:m>
                <a:endParaRPr lang="en-US" dirty="0"/>
              </a:p>
            </p:txBody>
          </p:sp>
        </mc:Choice>
        <mc:Fallback xmlns="">
          <p:sp>
            <p:nvSpPr>
              <p:cNvPr id="4" name="Rectangle 3">
                <a:extLst>
                  <a:ext uri="{FF2B5EF4-FFF2-40B4-BE49-F238E27FC236}">
                    <a16:creationId xmlns:a16="http://schemas.microsoft.com/office/drawing/2014/main" id="{5D87F307-3056-2641-AE7E-00B7B6FCCF4C}"/>
                  </a:ext>
                </a:extLst>
              </p:cNvPr>
              <p:cNvSpPr>
                <a:spLocks noRot="1" noChangeAspect="1" noMove="1" noResize="1" noEditPoints="1" noAdjustHandles="1" noChangeArrowheads="1" noChangeShapeType="1" noTextEdit="1"/>
              </p:cNvSpPr>
              <p:nvPr/>
            </p:nvSpPr>
            <p:spPr>
              <a:xfrm>
                <a:off x="6490079" y="4089991"/>
                <a:ext cx="2355068" cy="412677"/>
              </a:xfrm>
              <a:prstGeom prst="rect">
                <a:avLst/>
              </a:prstGeom>
              <a:blipFill>
                <a:blip r:embed="rId5"/>
                <a:stretch>
                  <a:fillRect l="-4839" t="-141176" r="-8602" b="-211765"/>
                </a:stretch>
              </a:blipFill>
            </p:spPr>
            <p:txBody>
              <a:bodyPr/>
              <a:lstStyle/>
              <a:p>
                <a:r>
                  <a:rPr lang="en-US">
                    <a:noFill/>
                  </a:rPr>
                  <a:t> </a:t>
                </a:r>
              </a:p>
            </p:txBody>
          </p:sp>
        </mc:Fallback>
      </mc:AlternateContent>
    </p:spTree>
    <p:extLst>
      <p:ext uri="{BB962C8B-B14F-4D97-AF65-F5344CB8AC3E}">
        <p14:creationId xmlns:p14="http://schemas.microsoft.com/office/powerpoint/2010/main" val="3724094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70" y="274638"/>
            <a:ext cx="8979636" cy="1143000"/>
          </a:xfrm>
        </p:spPr>
        <p:txBody>
          <a:bodyPr>
            <a:normAutofit/>
          </a:bodyPr>
          <a:lstStyle/>
          <a:p>
            <a:r>
              <a:rPr lang="en-US" u="sng" dirty="0"/>
              <a:t>Light-front QED Hamiltonian</a:t>
            </a:r>
          </a:p>
        </p:txBody>
      </p:sp>
      <p:sp>
        <p:nvSpPr>
          <p:cNvPr id="3" name="Content Placeholder 2"/>
          <p:cNvSpPr>
            <a:spLocks noGrp="1"/>
          </p:cNvSpPr>
          <p:nvPr>
            <p:ph idx="1"/>
          </p:nvPr>
        </p:nvSpPr>
        <p:spPr/>
        <p:txBody>
          <a:bodyPr/>
          <a:lstStyle/>
          <a:p>
            <a:r>
              <a:rPr lang="en-US" dirty="0"/>
              <a:t>QED </a:t>
            </a:r>
            <a:r>
              <a:rPr lang="en-US" dirty="0" err="1"/>
              <a:t>Lagrangian</a:t>
            </a:r>
            <a:endParaRPr lang="en-US" dirty="0"/>
          </a:p>
          <a:p>
            <a:r>
              <a:rPr lang="en-US" dirty="0"/>
              <a:t>QED Light-front Hamiltonian </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pic>
        <p:nvPicPr>
          <p:cNvPr id="8" name="Picture 7"/>
          <p:cNvPicPr>
            <a:picLocks noChangeAspect="1"/>
          </p:cNvPicPr>
          <p:nvPr/>
        </p:nvPicPr>
        <p:blipFill>
          <a:blip r:embed="rId3"/>
          <a:stretch>
            <a:fillRect/>
          </a:stretch>
        </p:blipFill>
        <p:spPr>
          <a:xfrm>
            <a:off x="3814487" y="1600201"/>
            <a:ext cx="3711834" cy="579974"/>
          </a:xfrm>
          <a:prstGeom prst="rect">
            <a:avLst/>
          </a:prstGeom>
        </p:spPr>
      </p:pic>
      <p:pic>
        <p:nvPicPr>
          <p:cNvPr id="9" name="Picture 8"/>
          <p:cNvPicPr>
            <a:picLocks noChangeAspect="1"/>
          </p:cNvPicPr>
          <p:nvPr/>
        </p:nvPicPr>
        <p:blipFill>
          <a:blip r:embed="rId4"/>
          <a:stretch>
            <a:fillRect/>
          </a:stretch>
        </p:blipFill>
        <p:spPr>
          <a:xfrm>
            <a:off x="894018" y="2774301"/>
            <a:ext cx="4757234" cy="585866"/>
          </a:xfrm>
          <a:prstGeom prst="rect">
            <a:avLst/>
          </a:prstGeom>
        </p:spPr>
      </p:pic>
      <p:pic>
        <p:nvPicPr>
          <p:cNvPr id="11" name="Picture 10"/>
          <p:cNvPicPr>
            <a:picLocks noChangeAspect="1"/>
          </p:cNvPicPr>
          <p:nvPr/>
        </p:nvPicPr>
        <p:blipFill>
          <a:blip r:embed="rId5"/>
          <a:stretch>
            <a:fillRect/>
          </a:stretch>
        </p:blipFill>
        <p:spPr>
          <a:xfrm>
            <a:off x="1296304" y="3360167"/>
            <a:ext cx="5256896" cy="697818"/>
          </a:xfrm>
          <a:prstGeom prst="rect">
            <a:avLst/>
          </a:prstGeom>
        </p:spPr>
      </p:pic>
      <p:pic>
        <p:nvPicPr>
          <p:cNvPr id="12" name="Picture 11"/>
          <p:cNvPicPr>
            <a:picLocks noChangeAspect="1"/>
          </p:cNvPicPr>
          <p:nvPr/>
        </p:nvPicPr>
        <p:blipFill>
          <a:blip r:embed="rId6"/>
          <a:stretch>
            <a:fillRect/>
          </a:stretch>
        </p:blipFill>
        <p:spPr>
          <a:xfrm>
            <a:off x="2843053" y="4163970"/>
            <a:ext cx="4956532" cy="625148"/>
          </a:xfrm>
          <a:prstGeom prst="rect">
            <a:avLst/>
          </a:prstGeom>
        </p:spPr>
      </p:pic>
      <p:cxnSp>
        <p:nvCxnSpPr>
          <p:cNvPr id="14" name="Straight Connector 13"/>
          <p:cNvCxnSpPr/>
          <p:nvPr/>
        </p:nvCxnSpPr>
        <p:spPr>
          <a:xfrm>
            <a:off x="2809337" y="4057985"/>
            <a:ext cx="3956296" cy="0"/>
          </a:xfrm>
          <a:prstGeom prst="line">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4212" y="3873319"/>
            <a:ext cx="2124094" cy="369332"/>
          </a:xfrm>
          <a:prstGeom prst="rect">
            <a:avLst/>
          </a:prstGeom>
          <a:noFill/>
        </p:spPr>
        <p:txBody>
          <a:bodyPr wrap="square" rtlCol="0">
            <a:spAutoFit/>
          </a:bodyPr>
          <a:lstStyle/>
          <a:p>
            <a:r>
              <a:rPr lang="en-US" altLang="zh-CN" dirty="0"/>
              <a:t>kinetic energy terms</a:t>
            </a:r>
            <a:endParaRPr lang="en-US" dirty="0"/>
          </a:p>
        </p:txBody>
      </p:sp>
      <p:grpSp>
        <p:nvGrpSpPr>
          <p:cNvPr id="24" name="Group 23"/>
          <p:cNvGrpSpPr/>
          <p:nvPr/>
        </p:nvGrpSpPr>
        <p:grpSpPr>
          <a:xfrm>
            <a:off x="2666695" y="4853577"/>
            <a:ext cx="1229945" cy="646331"/>
            <a:chOff x="2666695" y="5018461"/>
            <a:chExt cx="1229945" cy="646331"/>
          </a:xfrm>
        </p:grpSpPr>
        <p:sp>
          <p:nvSpPr>
            <p:cNvPr id="21" name="TextBox 20"/>
            <p:cNvSpPr txBox="1"/>
            <p:nvPr/>
          </p:nvSpPr>
          <p:spPr>
            <a:xfrm>
              <a:off x="2666695" y="5018461"/>
              <a:ext cx="1229945" cy="646331"/>
            </a:xfrm>
            <a:prstGeom prst="rect">
              <a:avLst/>
            </a:prstGeom>
            <a:noFill/>
          </p:spPr>
          <p:txBody>
            <a:bodyPr wrap="square" rtlCol="0">
              <a:spAutoFit/>
            </a:bodyPr>
            <a:lstStyle/>
            <a:p>
              <a:pPr algn="ctr"/>
              <a:r>
                <a:rPr lang="en-US" altLang="zh-CN" dirty="0"/>
                <a:t>vertex interaction</a:t>
              </a:r>
              <a:endParaRPr lang="en-US" dirty="0"/>
            </a:p>
          </p:txBody>
        </p:sp>
        <p:cxnSp>
          <p:nvCxnSpPr>
            <p:cNvPr id="16" name="Straight Connector 15"/>
            <p:cNvCxnSpPr/>
            <p:nvPr/>
          </p:nvCxnSpPr>
          <p:spPr>
            <a:xfrm>
              <a:off x="2953123" y="5018461"/>
              <a:ext cx="657090"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3984297" y="4798916"/>
            <a:ext cx="1502826" cy="923330"/>
            <a:chOff x="2601952" y="4970961"/>
            <a:chExt cx="1502826" cy="923330"/>
          </a:xfrm>
        </p:grpSpPr>
        <p:sp>
          <p:nvSpPr>
            <p:cNvPr id="27" name="TextBox 26"/>
            <p:cNvSpPr txBox="1"/>
            <p:nvPr/>
          </p:nvSpPr>
          <p:spPr>
            <a:xfrm>
              <a:off x="2601952" y="4970961"/>
              <a:ext cx="1502826" cy="923330"/>
            </a:xfrm>
            <a:prstGeom prst="rect">
              <a:avLst/>
            </a:prstGeom>
            <a:noFill/>
          </p:spPr>
          <p:txBody>
            <a:bodyPr wrap="square" rtlCol="0">
              <a:spAutoFit/>
            </a:bodyPr>
            <a:lstStyle/>
            <a:p>
              <a:pPr algn="ctr"/>
              <a:r>
                <a:rPr lang="en-US" altLang="zh-CN" dirty="0"/>
                <a:t>instantaneous photon interaction</a:t>
              </a:r>
            </a:p>
          </p:txBody>
        </p:sp>
        <p:cxnSp>
          <p:nvCxnSpPr>
            <p:cNvPr id="26" name="Straight Connector 25"/>
            <p:cNvCxnSpPr/>
            <p:nvPr/>
          </p:nvCxnSpPr>
          <p:spPr>
            <a:xfrm>
              <a:off x="2809650" y="5016569"/>
              <a:ext cx="1000235"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5742920" y="4789118"/>
            <a:ext cx="1783401" cy="1200329"/>
            <a:chOff x="2386119" y="4963055"/>
            <a:chExt cx="1783401" cy="1200329"/>
          </a:xfrm>
        </p:grpSpPr>
        <p:cxnSp>
          <p:nvCxnSpPr>
            <p:cNvPr id="35" name="Straight Connector 34"/>
            <p:cNvCxnSpPr/>
            <p:nvPr/>
          </p:nvCxnSpPr>
          <p:spPr>
            <a:xfrm>
              <a:off x="2386119" y="5018461"/>
              <a:ext cx="1783401" cy="0"/>
            </a:xfrm>
            <a:prstGeom prst="line">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6694" y="4963055"/>
              <a:ext cx="1502826" cy="1200329"/>
            </a:xfrm>
            <a:prstGeom prst="rect">
              <a:avLst/>
            </a:prstGeom>
            <a:noFill/>
          </p:spPr>
          <p:txBody>
            <a:bodyPr wrap="square" rtlCol="0">
              <a:spAutoFit/>
            </a:bodyPr>
            <a:lstStyle/>
            <a:p>
              <a:pPr algn="ctr"/>
              <a:r>
                <a:rPr lang="en-US" altLang="zh-CN" dirty="0"/>
                <a:t>instantaneous fermion interaction</a:t>
              </a:r>
            </a:p>
            <a:p>
              <a:pPr algn="ctr"/>
              <a:endParaRPr lang="en-US" dirty="0"/>
            </a:p>
          </p:txBody>
        </p:sp>
      </p:grpSp>
      <p:pic>
        <p:nvPicPr>
          <p:cNvPr id="40" name="Picture 39"/>
          <p:cNvPicPr>
            <a:picLocks noChangeAspect="1"/>
          </p:cNvPicPr>
          <p:nvPr/>
        </p:nvPicPr>
        <p:blipFill>
          <a:blip r:embed="rId7"/>
          <a:stretch>
            <a:fillRect/>
          </a:stretch>
        </p:blipFill>
        <p:spPr>
          <a:xfrm>
            <a:off x="2494350" y="5737246"/>
            <a:ext cx="1402290" cy="777833"/>
          </a:xfrm>
          <a:prstGeom prst="rect">
            <a:avLst/>
          </a:prstGeom>
        </p:spPr>
      </p:pic>
      <p:pic>
        <p:nvPicPr>
          <p:cNvPr id="41" name="Picture 40"/>
          <p:cNvPicPr>
            <a:picLocks noChangeAspect="1"/>
          </p:cNvPicPr>
          <p:nvPr/>
        </p:nvPicPr>
        <p:blipFill>
          <a:blip r:embed="rId8"/>
          <a:stretch>
            <a:fillRect/>
          </a:stretch>
        </p:blipFill>
        <p:spPr>
          <a:xfrm>
            <a:off x="4137677" y="5891229"/>
            <a:ext cx="1287718" cy="690217"/>
          </a:xfrm>
          <a:prstGeom prst="rect">
            <a:avLst/>
          </a:prstGeom>
        </p:spPr>
      </p:pic>
      <p:pic>
        <p:nvPicPr>
          <p:cNvPr id="42" name="Picture 41"/>
          <p:cNvPicPr>
            <a:picLocks noChangeAspect="1"/>
          </p:cNvPicPr>
          <p:nvPr/>
        </p:nvPicPr>
        <p:blipFill>
          <a:blip r:embed="rId9"/>
          <a:stretch>
            <a:fillRect/>
          </a:stretch>
        </p:blipFill>
        <p:spPr>
          <a:xfrm>
            <a:off x="6023495" y="5786696"/>
            <a:ext cx="1502826" cy="877650"/>
          </a:xfrm>
          <a:prstGeom prst="rect">
            <a:avLst/>
          </a:prstGeom>
        </p:spPr>
      </p:pic>
      <p:graphicFrame>
        <p:nvGraphicFramePr>
          <p:cNvPr id="23" name="Object 4"/>
          <p:cNvGraphicFramePr>
            <a:graphicFrameLocks noChangeAspect="1"/>
          </p:cNvGraphicFramePr>
          <p:nvPr>
            <p:extLst/>
          </p:nvPr>
        </p:nvGraphicFramePr>
        <p:xfrm>
          <a:off x="7790524" y="2686672"/>
          <a:ext cx="1136650" cy="568325"/>
        </p:xfrm>
        <a:graphic>
          <a:graphicData uri="http://schemas.openxmlformats.org/presentationml/2006/ole">
            <mc:AlternateContent xmlns:mc="http://schemas.openxmlformats.org/markup-compatibility/2006">
              <mc:Choice xmlns:v="urn:schemas-microsoft-com:vml" Requires="v">
                <p:oleObj spid="_x0000_s1356840" name="Equation" r:id="rId10" imgW="558800" imgH="279400" progId="Equation.DSMT4">
                  <p:embed/>
                </p:oleObj>
              </mc:Choice>
              <mc:Fallback>
                <p:oleObj name="Equation" r:id="rId10" imgW="558800" imgH="279400" progId="Equation.DSMT4">
                  <p:embed/>
                  <p:pic>
                    <p:nvPicPr>
                      <p:cNvPr id="23" name="Object 4"/>
                      <p:cNvPicPr>
                        <a:picLocks noChangeAspect="1" noChangeArrowheads="1"/>
                      </p:cNvPicPr>
                      <p:nvPr/>
                    </p:nvPicPr>
                    <p:blipFill>
                      <a:blip r:embed="rId11"/>
                      <a:srcRect/>
                      <a:stretch>
                        <a:fillRect/>
                      </a:stretch>
                    </p:blipFill>
                    <p:spPr bwMode="auto">
                      <a:xfrm>
                        <a:off x="7790524" y="2686672"/>
                        <a:ext cx="1136650" cy="56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02005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A08-CE88-4FF8-92D7-6330F6493ED5}"/>
              </a:ext>
            </a:extLst>
          </p:cNvPr>
          <p:cNvSpPr>
            <a:spLocks noGrp="1"/>
          </p:cNvSpPr>
          <p:nvPr>
            <p:ph type="title"/>
          </p:nvPr>
        </p:nvSpPr>
        <p:spPr/>
        <p:txBody>
          <a:bodyPr/>
          <a:lstStyle/>
          <a:p>
            <a:pPr algn="ctr"/>
            <a:r>
              <a:rPr lang="en-US" u="sng" dirty="0"/>
              <a:t>Outline</a:t>
            </a:r>
          </a:p>
        </p:txBody>
      </p:sp>
      <p:sp>
        <p:nvSpPr>
          <p:cNvPr id="3" name="Content Placeholder 2">
            <a:extLst>
              <a:ext uri="{FF2B5EF4-FFF2-40B4-BE49-F238E27FC236}">
                <a16:creationId xmlns:a16="http://schemas.microsoft.com/office/drawing/2014/main" id="{EEA79765-EAE3-48C6-8ECA-615874D6B12A}"/>
              </a:ext>
            </a:extLst>
          </p:cNvPr>
          <p:cNvSpPr>
            <a:spLocks noGrp="1"/>
          </p:cNvSpPr>
          <p:nvPr>
            <p:ph idx="1"/>
          </p:nvPr>
        </p:nvSpPr>
        <p:spPr>
          <a:xfrm>
            <a:off x="457200" y="1600200"/>
            <a:ext cx="8229600" cy="4615962"/>
          </a:xfrm>
        </p:spPr>
        <p:txBody>
          <a:bodyPr>
            <a:normAutofit fontScale="77500" lnSpcReduction="20000"/>
          </a:bodyPr>
          <a:lstStyle/>
          <a:p>
            <a:r>
              <a:rPr lang="en-US" dirty="0"/>
              <a:t>Hamiltonian approach to quantum field theory</a:t>
            </a:r>
          </a:p>
          <a:p>
            <a:pPr lvl="1"/>
            <a:r>
              <a:rPr lang="en-US" dirty="0"/>
              <a:t>Light-front quantization</a:t>
            </a:r>
          </a:p>
          <a:p>
            <a:endParaRPr lang="en-US" dirty="0"/>
          </a:p>
          <a:p>
            <a:r>
              <a:rPr lang="en-US" dirty="0"/>
              <a:t>Basis Light-front Quantization</a:t>
            </a:r>
          </a:p>
          <a:p>
            <a:pPr lvl="1"/>
            <a:r>
              <a:rPr lang="en-US" dirty="0"/>
              <a:t>A nonperturbative approach</a:t>
            </a:r>
          </a:p>
          <a:p>
            <a:endParaRPr lang="en-US" dirty="0"/>
          </a:p>
          <a:p>
            <a:r>
              <a:rPr lang="en-US" dirty="0"/>
              <a:t>Applications</a:t>
            </a:r>
          </a:p>
          <a:p>
            <a:pPr lvl="1"/>
            <a:r>
              <a:rPr lang="en-US" dirty="0"/>
              <a:t>Physical electron</a:t>
            </a:r>
          </a:p>
          <a:p>
            <a:pPr lvl="1"/>
            <a:r>
              <a:rPr lang="en-US" dirty="0"/>
              <a:t>Positronium</a:t>
            </a:r>
          </a:p>
          <a:p>
            <a:pPr lvl="1"/>
            <a:r>
              <a:rPr lang="en-US" dirty="0"/>
              <a:t>Baryon</a:t>
            </a:r>
          </a:p>
          <a:p>
            <a:endParaRPr lang="en-US" dirty="0"/>
          </a:p>
          <a:p>
            <a:r>
              <a:rPr lang="en-US" dirty="0"/>
              <a:t>Summary and Outlook</a:t>
            </a:r>
          </a:p>
          <a:p>
            <a:endParaRPr lang="en-US" dirty="0"/>
          </a:p>
          <a:p>
            <a:endParaRPr lang="en-US" dirty="0"/>
          </a:p>
        </p:txBody>
      </p:sp>
    </p:spTree>
    <p:extLst>
      <p:ext uri="{BB962C8B-B14F-4D97-AF65-F5344CB8AC3E}">
        <p14:creationId xmlns:p14="http://schemas.microsoft.com/office/powerpoint/2010/main" val="102426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7-07 at 12.4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792" y="1059248"/>
            <a:ext cx="6215358" cy="5426106"/>
          </a:xfrm>
          <a:prstGeom prst="rect">
            <a:avLst/>
          </a:prstGeom>
        </p:spPr>
      </p:pic>
      <p:sp>
        <p:nvSpPr>
          <p:cNvPr id="2" name="TextBox 1"/>
          <p:cNvSpPr txBox="1"/>
          <p:nvPr/>
        </p:nvSpPr>
        <p:spPr>
          <a:xfrm>
            <a:off x="2018456" y="168165"/>
            <a:ext cx="5490029" cy="646331"/>
          </a:xfrm>
          <a:prstGeom prst="rect">
            <a:avLst/>
          </a:prstGeom>
          <a:noFill/>
        </p:spPr>
        <p:txBody>
          <a:bodyPr wrap="none" rtlCol="0">
            <a:spAutoFit/>
          </a:bodyPr>
          <a:lstStyle/>
          <a:p>
            <a:r>
              <a:rPr lang="en-US" sz="3600" u="sng" dirty="0"/>
              <a:t>Light-front QCD Hamiltonian</a:t>
            </a:r>
          </a:p>
        </p:txBody>
      </p:sp>
    </p:spTree>
    <p:extLst>
      <p:ext uri="{BB962C8B-B14F-4D97-AF65-F5344CB8AC3E}">
        <p14:creationId xmlns:p14="http://schemas.microsoft.com/office/powerpoint/2010/main" val="395980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a:t>N</a:t>
            </a:r>
            <a:r>
              <a:rPr lang="en-US" altLang="zh-CN" sz="3200" u="sng" dirty="0"/>
              <a:t>aïve Diagonalization</a:t>
            </a:r>
            <a:endParaRPr lang="en-US" sz="3200" u="sng"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903" y="1712258"/>
            <a:ext cx="4326097" cy="2970587"/>
          </a:xfrm>
        </p:spPr>
      </p:pic>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30140"/>
            <a:ext cx="4274011" cy="2934821"/>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57200" y="5141323"/>
                <a:ext cx="8686800" cy="1200329"/>
              </a:xfrm>
              <a:prstGeom prst="rect">
                <a:avLst/>
              </a:prstGeom>
              <a:noFill/>
            </p:spPr>
            <p:txBody>
              <a:bodyPr wrap="square" rtlCol="0">
                <a:spAutoFit/>
              </a:bodyPr>
              <a:lstStyle/>
              <a:p>
                <a:pPr marL="285750" indent="-285750">
                  <a:buFont typeface="Arial" charset="0"/>
                  <a:buChar char="•"/>
                </a:pPr>
                <a:r>
                  <a:rPr lang="en-US" sz="2400" dirty="0"/>
                  <a:t>Ground state (physical electron) </a:t>
                </a:r>
                <a:r>
                  <a:rPr lang="en-US" sz="2400" dirty="0">
                    <a:solidFill>
                      <a:srgbClr val="FF0000"/>
                    </a:solidFill>
                  </a:rPr>
                  <a:t>mass drops </a:t>
                </a:r>
                <a:r>
                  <a:rPr lang="en-US" sz="2400" dirty="0"/>
                  <a:t>as</a:t>
                </a:r>
                <a:r>
                  <a:rPr lang="zh-Hans" altLang="en-US" sz="2400" dirty="0"/>
                  <a:t> </a:t>
                </a:r>
                <a14:m>
                  <m:oMath xmlns:m="http://schemas.openxmlformats.org/officeDocument/2006/math">
                    <m:r>
                      <m:rPr>
                        <m:sty m:val="p"/>
                      </m:rPr>
                      <a:rPr lang="en-US" altLang="zh-Hans" sz="2400" b="0" i="0" smtClean="0">
                        <a:latin typeface="Cambria Math" panose="02040503050406030204" pitchFamily="18" charset="0"/>
                      </a:rPr>
                      <m:t>Λ</m:t>
                    </m:r>
                    <m:r>
                      <a:rPr lang="en-US" altLang="zh-Hans" sz="2400" b="0" i="1" smtClean="0">
                        <a:latin typeface="Cambria Math" panose="02040503050406030204" pitchFamily="18" charset="0"/>
                      </a:rPr>
                      <m:t>→∞</m:t>
                    </m:r>
                  </m:oMath>
                </a14:m>
                <a:r>
                  <a:rPr lang="en-US" sz="2400" dirty="0"/>
                  <a:t> and </a:t>
                </a:r>
                <a14:m>
                  <m:oMath xmlns:m="http://schemas.openxmlformats.org/officeDocument/2006/math">
                    <m:r>
                      <a:rPr lang="en-US" sz="2400" b="0" i="1" smtClean="0">
                        <a:latin typeface="Cambria Math" panose="02040503050406030204" pitchFamily="18" charset="0"/>
                      </a:rPr>
                      <m:t>𝜆</m:t>
                    </m:r>
                    <m:r>
                      <a:rPr lang="en-US" sz="2400" b="0" i="1" smtClean="0">
                        <a:latin typeface="Cambria Math" panose="02040503050406030204" pitchFamily="18" charset="0"/>
                      </a:rPr>
                      <m:t>→0</m:t>
                    </m:r>
                  </m:oMath>
                </a14:m>
                <a:r>
                  <a:rPr lang="en-US" sz="2400" dirty="0"/>
                  <a:t> </a:t>
                </a:r>
              </a:p>
              <a:p>
                <a:pPr marL="285750" indent="-285750">
                  <a:buFont typeface="Arial" charset="0"/>
                  <a:buChar char="•"/>
                </a:pPr>
                <a:r>
                  <a:rPr lang="en-US" sz="2400" dirty="0"/>
                  <a:t>Mass </a:t>
                </a:r>
                <a:r>
                  <a:rPr lang="en-US" sz="2400" dirty="0" err="1"/>
                  <a:t>counterterm</a:t>
                </a:r>
                <a:r>
                  <a:rPr lang="en-US" sz="2400" dirty="0"/>
                  <a:t> is introduced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𝑒</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𝑒</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𝑒</m:t>
                        </m:r>
                      </m:sub>
                    </m:sSub>
                  </m:oMath>
                </a14:m>
                <a:r>
                  <a:rPr lang="en-US" sz="2400" dirty="0"/>
                  <a:t> to match the ground state mass to that of the physical electron</a:t>
                </a:r>
              </a:p>
            </p:txBody>
          </p:sp>
        </mc:Choice>
        <mc:Fallback xmlns="">
          <p:sp>
            <p:nvSpPr>
              <p:cNvPr id="8" name="TextBox 7"/>
              <p:cNvSpPr txBox="1">
                <a:spLocks noRot="1" noChangeAspect="1" noMove="1" noResize="1" noEditPoints="1" noAdjustHandles="1" noChangeArrowheads="1" noChangeShapeType="1" noTextEdit="1"/>
              </p:cNvSpPr>
              <p:nvPr/>
            </p:nvSpPr>
            <p:spPr>
              <a:xfrm>
                <a:off x="457200" y="5141323"/>
                <a:ext cx="8686800" cy="1200329"/>
              </a:xfrm>
              <a:prstGeom prst="rect">
                <a:avLst/>
              </a:prstGeom>
              <a:blipFill>
                <a:blip r:embed="rId4"/>
                <a:stretch>
                  <a:fillRect l="-1023" t="-3158" b="-10526"/>
                </a:stretch>
              </a:blipFill>
            </p:spPr>
            <p:txBody>
              <a:bodyPr/>
              <a:lstStyle/>
              <a:p>
                <a:r>
                  <a:rPr lang="en-US">
                    <a:noFill/>
                  </a:rPr>
                  <a:t> </a:t>
                </a:r>
              </a:p>
            </p:txBody>
          </p:sp>
        </mc:Fallback>
      </mc:AlternateContent>
      <p:sp>
        <p:nvSpPr>
          <p:cNvPr id="10" name="TextBox 9"/>
          <p:cNvSpPr txBox="1"/>
          <p:nvPr/>
        </p:nvSpPr>
        <p:spPr>
          <a:xfrm>
            <a:off x="921735" y="6341652"/>
            <a:ext cx="3188693" cy="369332"/>
          </a:xfrm>
          <a:prstGeom prst="rect">
            <a:avLst/>
          </a:prstGeom>
          <a:noFill/>
        </p:spPr>
        <p:txBody>
          <a:bodyPr wrap="none" rtlCol="0">
            <a:spAutoFit/>
          </a:bodyPr>
          <a:lstStyle/>
          <a:p>
            <a:r>
              <a:rPr lang="en-US" dirty="0">
                <a:solidFill>
                  <a:srgbClr val="0070C0"/>
                </a:solidFill>
              </a:rPr>
              <a:t>[</a:t>
            </a:r>
            <a:r>
              <a:rPr lang="en-US" dirty="0" err="1">
                <a:solidFill>
                  <a:srgbClr val="0070C0"/>
                </a:solidFill>
              </a:rPr>
              <a:t>Shuo</a:t>
            </a:r>
            <a:r>
              <a:rPr lang="en-US" dirty="0">
                <a:solidFill>
                  <a:srgbClr val="0070C0"/>
                </a:solidFill>
              </a:rPr>
              <a:t> Tang et al, in preparation]</a:t>
            </a:r>
          </a:p>
        </p:txBody>
      </p:sp>
    </p:spTree>
    <p:extLst>
      <p:ext uri="{BB962C8B-B14F-4D97-AF65-F5344CB8AC3E}">
        <p14:creationId xmlns:p14="http://schemas.microsoft.com/office/powerpoint/2010/main" val="405833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Mass </a:t>
            </a:r>
            <a:r>
              <a:rPr lang="en-US" u="sng" dirty="0" err="1"/>
              <a:t>Counterterm</a:t>
            </a:r>
            <a:endParaRPr lang="en-US" u="sng"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319717" y="1417638"/>
            <a:ext cx="4266904" cy="2863618"/>
          </a:xfrm>
          <a:prstGeom prst="rect">
            <a:avLst/>
          </a:prstGeom>
        </p:spPr>
      </p:pic>
      <p:pic>
        <p:nvPicPr>
          <p:cNvPr id="7" name="Picture 6"/>
          <p:cNvPicPr>
            <a:picLocks noChangeAspect="1"/>
          </p:cNvPicPr>
          <p:nvPr/>
        </p:nvPicPr>
        <p:blipFill>
          <a:blip r:embed="rId3"/>
          <a:stretch>
            <a:fillRect/>
          </a:stretch>
        </p:blipFill>
        <p:spPr>
          <a:xfrm>
            <a:off x="4530585" y="1417638"/>
            <a:ext cx="4336003" cy="2863618"/>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13157" y="4580139"/>
                <a:ext cx="7873053" cy="1477328"/>
              </a:xfrm>
              <a:prstGeom prst="rect">
                <a:avLst/>
              </a:prstGeom>
              <a:noFill/>
            </p:spPr>
            <p:txBody>
              <a:bodyPr wrap="none" rtlCol="0">
                <a:spAutoFit/>
              </a:bodyPr>
              <a:lstStyle/>
              <a:p>
                <a:pPr marL="285750" indent="-285750">
                  <a:buFont typeface="Arial" charset="0"/>
                  <a:buChar char="•"/>
                </a:pPr>
                <a:r>
                  <a:rPr lang="en-US" dirty="0">
                    <a:solidFill>
                      <a:srgbClr val="0000FF"/>
                    </a:solidFill>
                  </a:rPr>
                  <a:t>Sector dependent </a:t>
                </a:r>
                <a:r>
                  <a:rPr lang="en-US" dirty="0"/>
                  <a:t>renormalization              </a:t>
                </a: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1">
                        <a:latin typeface="Cambria Math" panose="02040503050406030204" pitchFamily="18" charset="0"/>
                      </a:rPr>
                      <m:t> </m:t>
                    </m:r>
                    <m:r>
                      <m:rPr>
                        <m:sty m:val="p"/>
                      </m:rPr>
                      <a:rPr lang="en-US" b="0" i="0" smtClean="0">
                        <a:latin typeface="Cambria Math" panose="02040503050406030204" pitchFamily="18" charset="0"/>
                      </a:rPr>
                      <m:t>is</m:t>
                    </m:r>
                  </m:oMath>
                </a14:m>
                <a:r>
                  <a:rPr lang="en-US" dirty="0"/>
                  <a:t> only applied to |</a:t>
                </a:r>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charset="0"/>
                          </a:rPr>
                          <m:t>𝑒</m:t>
                        </m:r>
                      </m:e>
                    </m:d>
                  </m:oMath>
                </a14:m>
                <a:r>
                  <a:rPr lang="en-US" dirty="0"/>
                  <a:t>  sector</a:t>
                </a:r>
              </a:p>
              <a:p>
                <a:pPr marL="285750" indent="-285750">
                  <a:buFont typeface="Arial" charset="0"/>
                  <a:buChar char="•"/>
                </a:pP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1">
                        <a:latin typeface="Cambria Math" panose="02040503050406030204" pitchFamily="18" charset="0"/>
                      </a:rPr>
                      <m:t> </m:t>
                    </m:r>
                  </m:oMath>
                </a14:m>
                <a:r>
                  <a:rPr lang="en-US" dirty="0"/>
                  <a:t>are applied </a:t>
                </a:r>
                <a:r>
                  <a:rPr lang="en-US" dirty="0">
                    <a:solidFill>
                      <a:srgbClr val="0000FF"/>
                    </a:solidFill>
                  </a:rPr>
                  <a:t>iteratively</a:t>
                </a:r>
                <a:r>
                  <a:rPr lang="en-US" dirty="0"/>
                  <a:t> so that the physical electron mass at 0.511 MeV</a:t>
                </a:r>
              </a:p>
              <a:p>
                <a:pPr marL="285750" indent="-285750">
                  <a:buFont typeface="Arial" charset="0"/>
                  <a:buChar char="•"/>
                </a:pP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1">
                        <a:latin typeface="Cambria Math" panose="02040503050406030204" pitchFamily="18" charset="0"/>
                      </a:rPr>
                      <m:t> </m:t>
                    </m:r>
                  </m:oMath>
                </a14:m>
                <a:r>
                  <a:rPr lang="en-US" dirty="0"/>
                  <a:t>increase as the truncation parameters (regulators) increase</a:t>
                </a:r>
              </a:p>
              <a:p>
                <a:pPr marL="285750" indent="-285750">
                  <a:buFont typeface="Arial" charset="0"/>
                  <a:buChar char="•"/>
                </a:pP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r>
                      <a:rPr lang="en-US" i="1">
                        <a:latin typeface="Cambria Math" panose="02040503050406030204" pitchFamily="18" charset="0"/>
                      </a:rPr>
                      <m:t> </m:t>
                    </m:r>
                  </m:oMath>
                </a14:m>
                <a:r>
                  <a:rPr lang="en-US" dirty="0"/>
                  <a:t>are divergent</a:t>
                </a:r>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13157" y="4580139"/>
                <a:ext cx="7873053" cy="1477328"/>
              </a:xfrm>
              <a:prstGeom prst="rect">
                <a:avLst/>
              </a:prstGeom>
              <a:blipFill>
                <a:blip r:embed="rId4"/>
                <a:stretch>
                  <a:fillRect l="-483" t="-28205"/>
                </a:stretch>
              </a:blipFill>
            </p:spPr>
            <p:txBody>
              <a:bodyPr/>
              <a:lstStyle/>
              <a:p>
                <a:r>
                  <a:rPr lang="en-US">
                    <a:noFill/>
                  </a:rPr>
                  <a:t> </a:t>
                </a:r>
              </a:p>
            </p:txBody>
          </p:sp>
        </mc:Fallback>
      </mc:AlternateContent>
      <p:sp>
        <p:nvSpPr>
          <p:cNvPr id="9" name="Rectangle 8"/>
          <p:cNvSpPr/>
          <p:nvPr/>
        </p:nvSpPr>
        <p:spPr>
          <a:xfrm>
            <a:off x="457200" y="6169580"/>
            <a:ext cx="3188693" cy="369332"/>
          </a:xfrm>
          <a:prstGeom prst="rect">
            <a:avLst/>
          </a:prstGeom>
        </p:spPr>
        <p:txBody>
          <a:bodyPr wrap="none">
            <a:spAutoFit/>
          </a:bodyPr>
          <a:lstStyle/>
          <a:p>
            <a:r>
              <a:rPr lang="en-US" dirty="0">
                <a:solidFill>
                  <a:srgbClr val="0070C0"/>
                </a:solidFill>
              </a:rPr>
              <a:t>[</a:t>
            </a:r>
            <a:r>
              <a:rPr lang="en-US" dirty="0" err="1">
                <a:solidFill>
                  <a:srgbClr val="0070C0"/>
                </a:solidFill>
              </a:rPr>
              <a:t>Shuo</a:t>
            </a:r>
            <a:r>
              <a:rPr lang="en-US" dirty="0">
                <a:solidFill>
                  <a:srgbClr val="0070C0"/>
                </a:solidFill>
              </a:rPr>
              <a:t> Tang et al, in preparation]</a:t>
            </a:r>
          </a:p>
        </p:txBody>
      </p:sp>
      <p:sp>
        <p:nvSpPr>
          <p:cNvPr id="10" name="Right Arrow 9"/>
          <p:cNvSpPr/>
          <p:nvPr/>
        </p:nvSpPr>
        <p:spPr>
          <a:xfrm>
            <a:off x="3905520" y="4695960"/>
            <a:ext cx="407171" cy="1434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3D1E59-4B3F-EC44-A1D9-795A7F0E5674}"/>
              </a:ext>
            </a:extLst>
          </p:cNvPr>
          <p:cNvSpPr/>
          <p:nvPr/>
        </p:nvSpPr>
        <p:spPr>
          <a:xfrm>
            <a:off x="6050243" y="4286076"/>
            <a:ext cx="2892458" cy="369332"/>
          </a:xfrm>
          <a:prstGeom prst="rect">
            <a:avLst/>
          </a:prstGeom>
        </p:spPr>
        <p:txBody>
          <a:bodyPr wrap="none">
            <a:spAutoFit/>
          </a:bodyPr>
          <a:lstStyle/>
          <a:p>
            <a:r>
              <a:rPr lang="en-US" dirty="0">
                <a:solidFill>
                  <a:srgbClr val="0070C0"/>
                </a:solidFill>
              </a:rPr>
              <a:t>[</a:t>
            </a:r>
            <a:r>
              <a:rPr lang="en-US" dirty="0" err="1">
                <a:solidFill>
                  <a:srgbClr val="0070C0"/>
                </a:solidFill>
              </a:rPr>
              <a:t>Karmanov</a:t>
            </a:r>
            <a:r>
              <a:rPr lang="en-US" dirty="0">
                <a:solidFill>
                  <a:srgbClr val="0070C0"/>
                </a:solidFill>
              </a:rPr>
              <a:t> et al, 2008, 2012]</a:t>
            </a:r>
          </a:p>
        </p:txBody>
      </p:sp>
    </p:spTree>
    <p:extLst>
      <p:ext uri="{BB962C8B-B14F-4D97-AF65-F5344CB8AC3E}">
        <p14:creationId xmlns:p14="http://schemas.microsoft.com/office/powerpoint/2010/main" val="4050048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Electron GPDs and Form Factors</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
        <p:nvSpPr>
          <p:cNvPr id="6" name="AutoShape 4" descr="astedGraphic-15.pdf"/>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astedGraphic-15.pdf"/>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57200" y="5704039"/>
            <a:ext cx="8319247" cy="400110"/>
          </a:xfrm>
          <a:prstGeom prst="rect">
            <a:avLst/>
          </a:prstGeom>
          <a:noFill/>
        </p:spPr>
        <p:txBody>
          <a:bodyPr wrap="square" rtlCol="0">
            <a:spAutoFit/>
          </a:bodyPr>
          <a:lstStyle/>
          <a:p>
            <a:pPr marL="285750" indent="-285750">
              <a:buFont typeface="Arial" charset="0"/>
              <a:buChar char="•"/>
            </a:pPr>
            <a:r>
              <a:rPr lang="en-US" sz="2000"/>
              <a:t>With </a:t>
            </a:r>
            <a:r>
              <a:rPr lang="en-US" sz="2000" dirty="0"/>
              <a:t>mass renormalization, agreement with perturbation theory is reached</a:t>
            </a:r>
          </a:p>
        </p:txBody>
      </p:sp>
      <p:sp>
        <p:nvSpPr>
          <p:cNvPr id="11" name="TextBox 10"/>
          <p:cNvSpPr txBox="1"/>
          <p:nvPr/>
        </p:nvSpPr>
        <p:spPr>
          <a:xfrm>
            <a:off x="968189" y="6171684"/>
            <a:ext cx="3188693" cy="369332"/>
          </a:xfrm>
          <a:prstGeom prst="rect">
            <a:avLst/>
          </a:prstGeom>
          <a:noFill/>
        </p:spPr>
        <p:txBody>
          <a:bodyPr wrap="none" rtlCol="0">
            <a:spAutoFit/>
          </a:bodyPr>
          <a:lstStyle/>
          <a:p>
            <a:r>
              <a:rPr lang="en-US" dirty="0">
                <a:solidFill>
                  <a:srgbClr val="0000FF"/>
                </a:solidFill>
              </a:rPr>
              <a:t>[</a:t>
            </a:r>
            <a:r>
              <a:rPr lang="en-US" dirty="0" err="1">
                <a:solidFill>
                  <a:srgbClr val="0000FF"/>
                </a:solidFill>
              </a:rPr>
              <a:t>Shuo</a:t>
            </a:r>
            <a:r>
              <a:rPr lang="en-US" dirty="0">
                <a:solidFill>
                  <a:srgbClr val="0000FF"/>
                </a:solidFill>
              </a:rPr>
              <a:t> Tang et al, in preparation]</a:t>
            </a:r>
          </a:p>
        </p:txBody>
      </p:sp>
      <p:graphicFrame>
        <p:nvGraphicFramePr>
          <p:cNvPr id="13" name="Object 12"/>
          <p:cNvGraphicFramePr>
            <a:graphicFrameLocks noChangeAspect="1"/>
          </p:cNvGraphicFramePr>
          <p:nvPr>
            <p:extLst>
              <p:ext uri="{D42A27DB-BD31-4B8C-83A1-F6EECF244321}">
                <p14:modId xmlns:p14="http://schemas.microsoft.com/office/powerpoint/2010/main" val="396933124"/>
              </p:ext>
            </p:extLst>
          </p:nvPr>
        </p:nvGraphicFramePr>
        <p:xfrm>
          <a:off x="716536" y="4940330"/>
          <a:ext cx="7773988" cy="776287"/>
        </p:xfrm>
        <a:graphic>
          <a:graphicData uri="http://schemas.openxmlformats.org/presentationml/2006/ole">
            <mc:AlternateContent xmlns:mc="http://schemas.openxmlformats.org/markup-compatibility/2006">
              <mc:Choice xmlns:v="urn:schemas-microsoft-com:vml" Requires="v">
                <p:oleObj spid="_x0000_s1274350" name="Equation" r:id="rId3" imgW="4305300" imgH="431800" progId="Equation.DSMT4">
                  <p:embed/>
                </p:oleObj>
              </mc:Choice>
              <mc:Fallback>
                <p:oleObj name="Equation" r:id="rId3" imgW="4305300" imgH="431800" progId="Equation.DSMT4">
                  <p:embed/>
                  <p:pic>
                    <p:nvPicPr>
                      <p:cNvPr id="0" name=""/>
                      <p:cNvPicPr/>
                      <p:nvPr/>
                    </p:nvPicPr>
                    <p:blipFill>
                      <a:blip r:embed="rId4"/>
                      <a:stretch>
                        <a:fillRect/>
                      </a:stretch>
                    </p:blipFill>
                    <p:spPr>
                      <a:xfrm>
                        <a:off x="716536" y="4940330"/>
                        <a:ext cx="7773988" cy="776287"/>
                      </a:xfrm>
                      <a:prstGeom prst="rect">
                        <a:avLst/>
                      </a:prstGeom>
                    </p:spPr>
                  </p:pic>
                </p:oleObj>
              </mc:Fallback>
            </mc:AlternateContent>
          </a:graphicData>
        </a:graphic>
      </p:graphicFrame>
      <p:sp>
        <p:nvSpPr>
          <p:cNvPr id="3" name="TextBox 2"/>
          <p:cNvSpPr txBox="1"/>
          <p:nvPr/>
        </p:nvSpPr>
        <p:spPr>
          <a:xfrm>
            <a:off x="457200" y="5139681"/>
            <a:ext cx="526106" cy="369332"/>
          </a:xfrm>
          <a:prstGeom prst="rect">
            <a:avLst/>
          </a:prstGeom>
          <a:noFill/>
        </p:spPr>
        <p:txBody>
          <a:bodyPr wrap="none" rtlCol="0">
            <a:spAutoFit/>
          </a:bodyPr>
          <a:lstStyle/>
          <a:p>
            <a:pPr marL="285750" indent="-285750">
              <a:buFont typeface="Arial" charset="0"/>
              <a:buChar char="•"/>
            </a:pPr>
            <a:r>
              <a:rPr lang="en-US"/>
              <a:t> </a:t>
            </a:r>
          </a:p>
        </p:txBody>
      </p:sp>
      <p:pic>
        <p:nvPicPr>
          <p:cNvPr id="16" name="Content Placeholder 15">
            <a:extLst>
              <a:ext uri="{FF2B5EF4-FFF2-40B4-BE49-F238E27FC236}">
                <a16:creationId xmlns:a16="http://schemas.microsoft.com/office/drawing/2014/main" id="{3233E80E-052C-5D47-B7B6-3637E5B83EED}"/>
              </a:ext>
            </a:extLst>
          </p:cNvPr>
          <p:cNvPicPr>
            <a:picLocks noGrp="1" noChangeAspect="1"/>
          </p:cNvPicPr>
          <p:nvPr>
            <p:ph idx="1"/>
          </p:nvPr>
        </p:nvPicPr>
        <p:blipFill>
          <a:blip r:embed="rId5"/>
          <a:stretch>
            <a:fillRect/>
          </a:stretch>
        </p:blipFill>
        <p:spPr>
          <a:xfrm>
            <a:off x="4725909" y="1342328"/>
            <a:ext cx="4050537" cy="3402763"/>
          </a:xfrm>
        </p:spPr>
      </p:pic>
      <p:pic>
        <p:nvPicPr>
          <p:cNvPr id="19" name="Picture 18">
            <a:extLst>
              <a:ext uri="{FF2B5EF4-FFF2-40B4-BE49-F238E27FC236}">
                <a16:creationId xmlns:a16="http://schemas.microsoft.com/office/drawing/2014/main" id="{0A1FC463-6E06-B14E-BC15-E80C457A7E09}"/>
              </a:ext>
            </a:extLst>
          </p:cNvPr>
          <p:cNvPicPr>
            <a:picLocks noChangeAspect="1"/>
          </p:cNvPicPr>
          <p:nvPr/>
        </p:nvPicPr>
        <p:blipFill>
          <a:blip r:embed="rId6"/>
          <a:stretch>
            <a:fillRect/>
          </a:stretch>
        </p:blipFill>
        <p:spPr>
          <a:xfrm>
            <a:off x="304800" y="1339804"/>
            <a:ext cx="4049917" cy="3425652"/>
          </a:xfrm>
          <a:prstGeom prst="rect">
            <a:avLst/>
          </a:prstGeom>
        </p:spPr>
      </p:pic>
    </p:spTree>
    <p:extLst>
      <p:ext uri="{BB962C8B-B14F-4D97-AF65-F5344CB8AC3E}">
        <p14:creationId xmlns:p14="http://schemas.microsoft.com/office/powerpoint/2010/main" val="1690847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A08-CE88-4FF8-92D7-6330F6493ED5}"/>
              </a:ext>
            </a:extLst>
          </p:cNvPr>
          <p:cNvSpPr>
            <a:spLocks noGrp="1"/>
          </p:cNvSpPr>
          <p:nvPr>
            <p:ph type="title"/>
          </p:nvPr>
        </p:nvSpPr>
        <p:spPr/>
        <p:txBody>
          <a:bodyPr/>
          <a:lstStyle/>
          <a:p>
            <a:pPr algn="ctr"/>
            <a:r>
              <a:rPr lang="en-US" u="sng" dirty="0"/>
              <a:t>Outline</a:t>
            </a:r>
          </a:p>
        </p:txBody>
      </p:sp>
      <p:sp>
        <p:nvSpPr>
          <p:cNvPr id="3" name="Content Placeholder 2">
            <a:extLst>
              <a:ext uri="{FF2B5EF4-FFF2-40B4-BE49-F238E27FC236}">
                <a16:creationId xmlns:a16="http://schemas.microsoft.com/office/drawing/2014/main" id="{EEA79765-EAE3-48C6-8ECA-615874D6B12A}"/>
              </a:ext>
            </a:extLst>
          </p:cNvPr>
          <p:cNvSpPr>
            <a:spLocks noGrp="1"/>
          </p:cNvSpPr>
          <p:nvPr>
            <p:ph idx="1"/>
          </p:nvPr>
        </p:nvSpPr>
        <p:spPr>
          <a:xfrm>
            <a:off x="457200" y="1600200"/>
            <a:ext cx="8229600" cy="4615962"/>
          </a:xfrm>
        </p:spPr>
        <p:txBody>
          <a:bodyPr>
            <a:normAutofit fontScale="77500" lnSpcReduction="20000"/>
          </a:bodyPr>
          <a:lstStyle/>
          <a:p>
            <a:r>
              <a:rPr lang="en-US" dirty="0"/>
              <a:t>Hamiltonian approach to quantum field theory</a:t>
            </a:r>
          </a:p>
          <a:p>
            <a:pPr lvl="1"/>
            <a:r>
              <a:rPr lang="en-US" dirty="0"/>
              <a:t>Light-front quantization</a:t>
            </a:r>
          </a:p>
          <a:p>
            <a:endParaRPr lang="en-US" dirty="0"/>
          </a:p>
          <a:p>
            <a:r>
              <a:rPr lang="en-US" dirty="0"/>
              <a:t>Basis Light-front Quantization</a:t>
            </a:r>
          </a:p>
          <a:p>
            <a:pPr lvl="1"/>
            <a:r>
              <a:rPr lang="en-US" dirty="0"/>
              <a:t>A nonperturbative approach</a:t>
            </a:r>
          </a:p>
          <a:p>
            <a:endParaRPr lang="en-US" dirty="0"/>
          </a:p>
          <a:p>
            <a:r>
              <a:rPr lang="en-US" dirty="0">
                <a:solidFill>
                  <a:srgbClr val="FF0000"/>
                </a:solidFill>
              </a:rPr>
              <a:t>Applications</a:t>
            </a:r>
          </a:p>
          <a:p>
            <a:pPr lvl="1"/>
            <a:r>
              <a:rPr lang="en-US" dirty="0"/>
              <a:t>Physical electron</a:t>
            </a:r>
          </a:p>
          <a:p>
            <a:pPr lvl="1"/>
            <a:r>
              <a:rPr lang="en-US" dirty="0">
                <a:solidFill>
                  <a:srgbClr val="FF0000"/>
                </a:solidFill>
              </a:rPr>
              <a:t>Positronium</a:t>
            </a:r>
          </a:p>
          <a:p>
            <a:pPr lvl="1"/>
            <a:r>
              <a:rPr lang="en-US" dirty="0"/>
              <a:t>Baryon</a:t>
            </a:r>
          </a:p>
          <a:p>
            <a:endParaRPr lang="en-US" dirty="0"/>
          </a:p>
          <a:p>
            <a:r>
              <a:rPr lang="en-US" dirty="0"/>
              <a:t>Summary and Outlook</a:t>
            </a:r>
          </a:p>
          <a:p>
            <a:endParaRPr lang="en-US" dirty="0"/>
          </a:p>
          <a:p>
            <a:endParaRPr lang="en-US" dirty="0"/>
          </a:p>
        </p:txBody>
      </p:sp>
      <p:grpSp>
        <p:nvGrpSpPr>
          <p:cNvPr id="4" name="Group 3">
            <a:extLst>
              <a:ext uri="{FF2B5EF4-FFF2-40B4-BE49-F238E27FC236}">
                <a16:creationId xmlns:a16="http://schemas.microsoft.com/office/drawing/2014/main" id="{7F411418-F28A-504B-87FE-1C4C51AD938A}"/>
              </a:ext>
            </a:extLst>
          </p:cNvPr>
          <p:cNvGrpSpPr/>
          <p:nvPr/>
        </p:nvGrpSpPr>
        <p:grpSpPr>
          <a:xfrm>
            <a:off x="5168753" y="3836193"/>
            <a:ext cx="1424928" cy="1403686"/>
            <a:chOff x="3382816" y="2438649"/>
            <a:chExt cx="2775932" cy="2708362"/>
          </a:xfrm>
        </p:grpSpPr>
        <p:sp>
          <p:nvSpPr>
            <p:cNvPr id="5" name="Oval 4">
              <a:extLst>
                <a:ext uri="{FF2B5EF4-FFF2-40B4-BE49-F238E27FC236}">
                  <a16:creationId xmlns:a16="http://schemas.microsoft.com/office/drawing/2014/main" id="{7E5D878C-6348-5F4F-AA72-4E4F18F4FB9E}"/>
                </a:ext>
              </a:extLst>
            </p:cNvPr>
            <p:cNvSpPr/>
            <p:nvPr/>
          </p:nvSpPr>
          <p:spPr>
            <a:xfrm>
              <a:off x="3382816" y="2438649"/>
              <a:ext cx="2775932" cy="270836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3592DC-13A5-354C-BCDF-A2D39CB200D4}"/>
                </a:ext>
              </a:extLst>
            </p:cNvPr>
            <p:cNvSpPr txBox="1"/>
            <p:nvPr/>
          </p:nvSpPr>
          <p:spPr>
            <a:xfrm>
              <a:off x="4046886" y="2997543"/>
              <a:ext cx="690772" cy="653228"/>
            </a:xfrm>
            <a:prstGeom prst="rect">
              <a:avLst/>
            </a:prstGeom>
            <a:noFill/>
          </p:spPr>
          <p:txBody>
            <a:bodyPr wrap="none" rtlCol="0">
              <a:spAutoFit/>
            </a:bodyPr>
            <a:lstStyle/>
            <a:p>
              <a:r>
                <a:rPr lang="en-US" sz="1600" dirty="0"/>
                <a:t>e</a:t>
              </a:r>
              <a:r>
                <a:rPr lang="en-US" sz="1600" baseline="30000" dirty="0"/>
                <a:t>+</a:t>
              </a:r>
              <a:endParaRPr lang="en-US" sz="1600" dirty="0"/>
            </a:p>
          </p:txBody>
        </p:sp>
        <p:sp>
          <p:nvSpPr>
            <p:cNvPr id="7" name="TextBox 6">
              <a:extLst>
                <a:ext uri="{FF2B5EF4-FFF2-40B4-BE49-F238E27FC236}">
                  <a16:creationId xmlns:a16="http://schemas.microsoft.com/office/drawing/2014/main" id="{3CA60F5A-ECEB-E442-8F4B-044EBA77D18E}"/>
                </a:ext>
              </a:extLst>
            </p:cNvPr>
            <p:cNvSpPr txBox="1"/>
            <p:nvPr/>
          </p:nvSpPr>
          <p:spPr>
            <a:xfrm>
              <a:off x="5006171" y="4097950"/>
              <a:ext cx="640807" cy="653228"/>
            </a:xfrm>
            <a:prstGeom prst="rect">
              <a:avLst/>
            </a:prstGeom>
            <a:noFill/>
          </p:spPr>
          <p:txBody>
            <a:bodyPr wrap="none" rtlCol="0">
              <a:spAutoFit/>
            </a:bodyPr>
            <a:lstStyle/>
            <a:p>
              <a:r>
                <a:rPr lang="en-US" sz="1600" dirty="0"/>
                <a:t>e</a:t>
              </a:r>
              <a:r>
                <a:rPr lang="en-US" sz="1600" baseline="30000" dirty="0"/>
                <a:t>-</a:t>
              </a:r>
              <a:endParaRPr lang="en-US" sz="1600" dirty="0"/>
            </a:p>
          </p:txBody>
        </p:sp>
        <p:sp>
          <p:nvSpPr>
            <p:cNvPr id="8" name="TextBox 7">
              <a:extLst>
                <a:ext uri="{FF2B5EF4-FFF2-40B4-BE49-F238E27FC236}">
                  <a16:creationId xmlns:a16="http://schemas.microsoft.com/office/drawing/2014/main" id="{0DC76681-224F-2B4D-8B50-6FA5901A1D34}"/>
                </a:ext>
              </a:extLst>
            </p:cNvPr>
            <p:cNvSpPr txBox="1"/>
            <p:nvPr/>
          </p:nvSpPr>
          <p:spPr>
            <a:xfrm>
              <a:off x="4554268" y="3468230"/>
              <a:ext cx="537755" cy="653228"/>
            </a:xfrm>
            <a:prstGeom prst="rect">
              <a:avLst/>
            </a:prstGeom>
            <a:noFill/>
          </p:spPr>
          <p:txBody>
            <a:bodyPr wrap="none" rtlCol="0">
              <a:spAutoFit/>
            </a:bodyPr>
            <a:lstStyle/>
            <a:p>
              <a:r>
                <a:rPr lang="en-US" sz="1600" dirty="0" err="1"/>
                <a:t>γ</a:t>
              </a:r>
              <a:endParaRPr lang="en-US" sz="1600" dirty="0"/>
            </a:p>
          </p:txBody>
        </p:sp>
        <p:sp>
          <p:nvSpPr>
            <p:cNvPr id="9" name="Oval 8">
              <a:extLst>
                <a:ext uri="{FF2B5EF4-FFF2-40B4-BE49-F238E27FC236}">
                  <a16:creationId xmlns:a16="http://schemas.microsoft.com/office/drawing/2014/main" id="{98094F4F-7310-DA46-8E0C-754C00248883}"/>
                </a:ext>
              </a:extLst>
            </p:cNvPr>
            <p:cNvSpPr/>
            <p:nvPr/>
          </p:nvSpPr>
          <p:spPr>
            <a:xfrm>
              <a:off x="3836031" y="2896401"/>
              <a:ext cx="1265221" cy="1277888"/>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dash"/>
                </a:ln>
              </a:endParaRPr>
            </a:p>
          </p:txBody>
        </p:sp>
        <p:sp>
          <p:nvSpPr>
            <p:cNvPr id="10" name="Oval 9">
              <a:extLst>
                <a:ext uri="{FF2B5EF4-FFF2-40B4-BE49-F238E27FC236}">
                  <a16:creationId xmlns:a16="http://schemas.microsoft.com/office/drawing/2014/main" id="{7521E312-B837-C34C-A874-0A3E78D063ED}"/>
                </a:ext>
              </a:extLst>
            </p:cNvPr>
            <p:cNvSpPr/>
            <p:nvPr/>
          </p:nvSpPr>
          <p:spPr>
            <a:xfrm>
              <a:off x="4356478" y="3460219"/>
              <a:ext cx="1265221" cy="1277888"/>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dash"/>
                </a:ln>
              </a:endParaRPr>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37C6E83-617E-B246-8111-F9EA8AE52D61}"/>
                  </a:ext>
                </a:extLst>
              </p:cNvPr>
              <p:cNvSpPr/>
              <p:nvPr/>
            </p:nvSpPr>
            <p:spPr>
              <a:xfrm>
                <a:off x="6664480" y="4340906"/>
                <a:ext cx="24055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rPr>
                          </m:ctrlPr>
                        </m:dPr>
                        <m:e>
                          <m:r>
                            <a:rPr lang="en-US" b="1">
                              <a:latin typeface="Cambria Math" charset="0"/>
                            </a:rPr>
                            <m:t>|</m:t>
                          </m:r>
                          <m:r>
                            <a:rPr lang="en-US" b="1">
                              <a:latin typeface="Cambria Math" panose="02040503050406030204" pitchFamily="18" charset="0"/>
                            </a:rPr>
                            <m:t>𝐏𝐬</m:t>
                          </m:r>
                        </m:e>
                      </m:d>
                      <m:r>
                        <a:rPr lang="en-US" i="1">
                          <a:latin typeface="Cambria Math" charset="0"/>
                        </a:rPr>
                        <m:t>=</m:t>
                      </m:r>
                      <m:r>
                        <a:rPr lang="en-US" i="1">
                          <a:latin typeface="Cambria Math" charset="0"/>
                        </a:rPr>
                        <m:t>𝑎</m:t>
                      </m:r>
                      <m:d>
                        <m:dPr>
                          <m:begChr m:val=""/>
                          <m:endChr m:val="⟩"/>
                          <m:ctrlPr>
                            <a:rPr lang="en-US" i="1">
                              <a:latin typeface="Cambria Math" panose="02040503050406030204" pitchFamily="18" charset="0"/>
                            </a:rPr>
                          </m:ctrlPr>
                        </m:dPr>
                        <m:e>
                          <m:r>
                            <a:rPr lang="en-US" i="1">
                              <a:latin typeface="Cambria Math" charset="0"/>
                            </a:rPr>
                            <m:t>|</m:t>
                          </m:r>
                          <m:r>
                            <a:rPr lang="en-US" i="1">
                              <a:latin typeface="Cambria Math" panose="02040503050406030204" pitchFamily="18" charset="0"/>
                            </a:rPr>
                            <m:t>𝑒</m:t>
                          </m:r>
                          <m:acc>
                            <m:accPr>
                              <m:chr m:val="̅"/>
                              <m:ctrlPr>
                                <a:rPr lang="en-US" i="1">
                                  <a:latin typeface="Cambria Math" panose="02040503050406030204" pitchFamily="18" charset="0"/>
                                </a:rPr>
                              </m:ctrlPr>
                            </m:accPr>
                            <m:e>
                              <m:r>
                                <a:rPr lang="en-US" i="1">
                                  <a:latin typeface="Cambria Math" panose="02040503050406030204" pitchFamily="18" charset="0"/>
                                </a:rPr>
                                <m:t>𝑒</m:t>
                              </m:r>
                            </m:e>
                          </m:acc>
                        </m:e>
                      </m:d>
                      <m:r>
                        <a:rPr lang="en-US" i="1">
                          <a:latin typeface="Cambria Math" charset="0"/>
                        </a:rPr>
                        <m:t>+</m:t>
                      </m:r>
                      <m:r>
                        <a:rPr lang="en-US" i="1">
                          <a:latin typeface="Cambria Math" charset="0"/>
                        </a:rPr>
                        <m:t>𝑏</m:t>
                      </m:r>
                      <m:d>
                        <m:dPr>
                          <m:begChr m:val=""/>
                          <m:endChr m:val="⟩"/>
                          <m:ctrlPr>
                            <a:rPr lang="en-US" i="1">
                              <a:latin typeface="Cambria Math" panose="02040503050406030204" pitchFamily="18" charset="0"/>
                            </a:rPr>
                          </m:ctrlPr>
                        </m:dPr>
                        <m:e>
                          <m:r>
                            <a:rPr lang="en-US" i="1">
                              <a:latin typeface="Cambria Math" charset="0"/>
                            </a:rPr>
                            <m:t>|</m:t>
                          </m:r>
                          <m:r>
                            <a:rPr lang="en-US" i="1">
                              <a:latin typeface="Cambria Math" panose="02040503050406030204" pitchFamily="18" charset="0"/>
                            </a:rPr>
                            <m:t>𝑒</m:t>
                          </m:r>
                          <m:acc>
                            <m:accPr>
                              <m:chr m:val="̅"/>
                              <m:ctrlPr>
                                <a:rPr lang="en-US" i="1">
                                  <a:latin typeface="Cambria Math" panose="02040503050406030204" pitchFamily="18" charset="0"/>
                                </a:rPr>
                              </m:ctrlPr>
                            </m:accPr>
                            <m:e>
                              <m:r>
                                <a:rPr lang="en-US" i="1">
                                  <a:latin typeface="Cambria Math" panose="02040503050406030204" pitchFamily="18" charset="0"/>
                                </a:rPr>
                                <m:t>𝑒</m:t>
                              </m:r>
                            </m:e>
                          </m:acc>
                          <m:r>
                            <a:rPr lang="en-US" i="1">
                              <a:latin typeface="Cambria Math" panose="02040503050406030204" pitchFamily="18" charset="0"/>
                              <a:ea typeface="Cambria Math" panose="02040503050406030204" pitchFamily="18" charset="0"/>
                            </a:rPr>
                            <m:t>𝛾</m:t>
                          </m:r>
                        </m:e>
                      </m:d>
                    </m:oMath>
                  </m:oMathPara>
                </a14:m>
                <a:endParaRPr lang="en-US" dirty="0"/>
              </a:p>
            </p:txBody>
          </p:sp>
        </mc:Choice>
        <mc:Fallback xmlns="">
          <p:sp>
            <p:nvSpPr>
              <p:cNvPr id="11" name="Rectangle 10">
                <a:extLst>
                  <a:ext uri="{FF2B5EF4-FFF2-40B4-BE49-F238E27FC236}">
                    <a16:creationId xmlns:a16="http://schemas.microsoft.com/office/drawing/2014/main" id="{437C6E83-617E-B246-8111-F9EA8AE52D61}"/>
                  </a:ext>
                </a:extLst>
              </p:cNvPr>
              <p:cNvSpPr>
                <a:spLocks noRot="1" noChangeAspect="1" noMove="1" noResize="1" noEditPoints="1" noAdjustHandles="1" noChangeArrowheads="1" noChangeShapeType="1" noTextEdit="1"/>
              </p:cNvSpPr>
              <p:nvPr/>
            </p:nvSpPr>
            <p:spPr>
              <a:xfrm>
                <a:off x="6664480" y="4340906"/>
                <a:ext cx="2405595" cy="369332"/>
              </a:xfrm>
              <a:prstGeom prst="rect">
                <a:avLst/>
              </a:prstGeom>
              <a:blipFill>
                <a:blip r:embed="rId2"/>
                <a:stretch>
                  <a:fillRect t="-110000" r="-8421" b="-163333"/>
                </a:stretch>
              </a:blipFill>
            </p:spPr>
            <p:txBody>
              <a:bodyPr/>
              <a:lstStyle/>
              <a:p>
                <a:r>
                  <a:rPr lang="en-US">
                    <a:noFill/>
                  </a:rPr>
                  <a:t> </a:t>
                </a:r>
              </a:p>
            </p:txBody>
          </p:sp>
        </mc:Fallback>
      </mc:AlternateContent>
    </p:spTree>
    <p:extLst>
      <p:ext uri="{BB962C8B-B14F-4D97-AF65-F5344CB8AC3E}">
        <p14:creationId xmlns:p14="http://schemas.microsoft.com/office/powerpoint/2010/main" val="642455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4863" y="139782"/>
            <a:ext cx="8799818" cy="1143000"/>
          </a:xfrm>
        </p:spPr>
        <p:txBody>
          <a:bodyPr>
            <a:normAutofit/>
          </a:bodyPr>
          <a:lstStyle/>
          <a:p>
            <a:r>
              <a:rPr lang="en-US" sz="3600" u="sng" dirty="0"/>
              <a:t>Application to Positronium</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grpSp>
        <p:nvGrpSpPr>
          <p:cNvPr id="5" name="Group 4">
            <a:extLst>
              <a:ext uri="{FF2B5EF4-FFF2-40B4-BE49-F238E27FC236}">
                <a16:creationId xmlns:a16="http://schemas.microsoft.com/office/drawing/2014/main" id="{69194B2B-8E08-194F-92B3-B430FC5AFEB6}"/>
              </a:ext>
            </a:extLst>
          </p:cNvPr>
          <p:cNvGrpSpPr/>
          <p:nvPr/>
        </p:nvGrpSpPr>
        <p:grpSpPr>
          <a:xfrm>
            <a:off x="3382816" y="2438649"/>
            <a:ext cx="2775932" cy="2708362"/>
            <a:chOff x="3382816" y="2438649"/>
            <a:chExt cx="2775932" cy="2708362"/>
          </a:xfrm>
        </p:grpSpPr>
        <p:sp>
          <p:nvSpPr>
            <p:cNvPr id="3" name="Oval 2"/>
            <p:cNvSpPr/>
            <p:nvPr/>
          </p:nvSpPr>
          <p:spPr>
            <a:xfrm>
              <a:off x="3382816" y="2438649"/>
              <a:ext cx="2775932" cy="270836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46885" y="2997543"/>
              <a:ext cx="441145" cy="461664"/>
            </a:xfrm>
            <a:prstGeom prst="rect">
              <a:avLst/>
            </a:prstGeom>
            <a:noFill/>
          </p:spPr>
          <p:txBody>
            <a:bodyPr wrap="none" rtlCol="0">
              <a:spAutoFit/>
            </a:bodyPr>
            <a:lstStyle/>
            <a:p>
              <a:r>
                <a:rPr lang="en-US" sz="2400" dirty="0"/>
                <a:t>e</a:t>
              </a:r>
              <a:r>
                <a:rPr lang="en-US" sz="2400" baseline="30000" dirty="0"/>
                <a:t>+</a:t>
              </a:r>
              <a:endParaRPr lang="en-US" sz="2400" dirty="0"/>
            </a:p>
          </p:txBody>
        </p:sp>
        <p:sp>
          <p:nvSpPr>
            <p:cNvPr id="9" name="TextBox 8"/>
            <p:cNvSpPr txBox="1"/>
            <p:nvPr/>
          </p:nvSpPr>
          <p:spPr>
            <a:xfrm>
              <a:off x="5006172" y="4084166"/>
              <a:ext cx="402674" cy="461664"/>
            </a:xfrm>
            <a:prstGeom prst="rect">
              <a:avLst/>
            </a:prstGeom>
            <a:noFill/>
          </p:spPr>
          <p:txBody>
            <a:bodyPr wrap="none" rtlCol="0">
              <a:spAutoFit/>
            </a:bodyPr>
            <a:lstStyle/>
            <a:p>
              <a:r>
                <a:rPr lang="en-US" sz="2400" dirty="0"/>
                <a:t>e</a:t>
              </a:r>
              <a:r>
                <a:rPr lang="en-US" sz="2400" baseline="30000" dirty="0"/>
                <a:t>-</a:t>
              </a:r>
              <a:endParaRPr lang="en-US" sz="2400" dirty="0"/>
            </a:p>
          </p:txBody>
        </p:sp>
        <p:sp>
          <p:nvSpPr>
            <p:cNvPr id="10" name="TextBox 9"/>
            <p:cNvSpPr txBox="1"/>
            <p:nvPr/>
          </p:nvSpPr>
          <p:spPr>
            <a:xfrm>
              <a:off x="4679521" y="3550933"/>
              <a:ext cx="334846" cy="461664"/>
            </a:xfrm>
            <a:prstGeom prst="rect">
              <a:avLst/>
            </a:prstGeom>
            <a:noFill/>
          </p:spPr>
          <p:txBody>
            <a:bodyPr wrap="none" rtlCol="0">
              <a:spAutoFit/>
            </a:bodyPr>
            <a:lstStyle/>
            <a:p>
              <a:r>
                <a:rPr lang="en-US" sz="2400" dirty="0" err="1"/>
                <a:t>γ</a:t>
              </a:r>
              <a:endParaRPr lang="en-US" sz="2400" dirty="0"/>
            </a:p>
          </p:txBody>
        </p:sp>
        <p:sp>
          <p:nvSpPr>
            <p:cNvPr id="11" name="Oval 10"/>
            <p:cNvSpPr/>
            <p:nvPr/>
          </p:nvSpPr>
          <p:spPr>
            <a:xfrm>
              <a:off x="3836031" y="2896401"/>
              <a:ext cx="1265221" cy="1277888"/>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dash"/>
                </a:ln>
              </a:endParaRPr>
            </a:p>
          </p:txBody>
        </p:sp>
        <p:sp>
          <p:nvSpPr>
            <p:cNvPr id="12" name="Oval 11"/>
            <p:cNvSpPr/>
            <p:nvPr/>
          </p:nvSpPr>
          <p:spPr>
            <a:xfrm>
              <a:off x="4356478" y="3460219"/>
              <a:ext cx="1265221" cy="1277888"/>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dash"/>
                </a:ln>
              </a:endParaRPr>
            </a:p>
          </p:txBody>
        </p:sp>
      </p:grpSp>
    </p:spTree>
    <p:extLst>
      <p:ext uri="{BB962C8B-B14F-4D97-AF65-F5344CB8AC3E}">
        <p14:creationId xmlns:p14="http://schemas.microsoft.com/office/powerpoint/2010/main" val="830467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4"/>
          <p:cNvGraphicFramePr>
            <a:graphicFrameLocks/>
          </p:cNvGraphicFramePr>
          <p:nvPr>
            <p:extLst>
              <p:ext uri="{D42A27DB-BD31-4B8C-83A1-F6EECF244321}">
                <p14:modId xmlns:p14="http://schemas.microsoft.com/office/powerpoint/2010/main" val="162839225"/>
              </p:ext>
            </p:extLst>
          </p:nvPr>
        </p:nvGraphicFramePr>
        <p:xfrm>
          <a:off x="557138" y="2787519"/>
          <a:ext cx="8229600" cy="3614660"/>
        </p:xfrm>
        <a:graphic>
          <a:graphicData uri="http://schemas.openxmlformats.org/drawingml/2006/table">
            <a:tbl>
              <a:tblPr>
                <a:tableStyleId>{5940675A-B579-460E-94D1-54222C63F5DA}</a:tableStyleId>
              </a:tblPr>
              <a:tblGrid>
                <a:gridCol w="2734560">
                  <a:extLst>
                    <a:ext uri="{9D8B030D-6E8A-4147-A177-3AD203B41FA5}">
                      <a16:colId xmlns:a16="http://schemas.microsoft.com/office/drawing/2014/main" val="20000"/>
                    </a:ext>
                  </a:extLst>
                </a:gridCol>
                <a:gridCol w="27518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55527">
                <a:tc>
                  <a:txBody>
                    <a:bodyPr/>
                    <a:lstStyle/>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1201120">
                <a:tc>
                  <a:txBody>
                    <a:bodyPr/>
                    <a:lstStyle/>
                    <a:p>
                      <a:endParaRPr lang="en-US" dirty="0"/>
                    </a:p>
                  </a:txBody>
                  <a:tcPr/>
                </a:tc>
                <a:tc>
                  <a:txBody>
                    <a:bodyPr/>
                    <a:lstStyle/>
                    <a:p>
                      <a:pPr algn="ctr"/>
                      <a:endParaRPr lang="en-US" sz="2800" dirty="0">
                        <a:solidFill>
                          <a:srgbClr val="FF0000"/>
                        </a:solidFill>
                      </a:endParaRPr>
                    </a:p>
                  </a:txBody>
                  <a:tcPr/>
                </a:tc>
                <a:tc>
                  <a:txBody>
                    <a:bodyPr/>
                    <a:lstStyle/>
                    <a:p>
                      <a:pPr algn="ctr"/>
                      <a:endParaRPr lang="en-US" sz="4000" dirty="0">
                        <a:solidFill>
                          <a:srgbClr val="0000FF"/>
                        </a:solidFill>
                      </a:endParaRPr>
                    </a:p>
                  </a:txBody>
                  <a:tcPr/>
                </a:tc>
                <a:extLst>
                  <a:ext uri="{0D108BD9-81ED-4DB2-BD59-A6C34878D82A}">
                    <a16:rowId xmlns:a16="http://schemas.microsoft.com/office/drawing/2014/main" val="10001"/>
                  </a:ext>
                </a:extLst>
              </a:tr>
              <a:tr h="1358013">
                <a:tc>
                  <a:txBody>
                    <a:bodyPr/>
                    <a:lstStyle/>
                    <a:p>
                      <a:endParaRPr lang="en-US" dirty="0"/>
                    </a:p>
                  </a:txBody>
                  <a:tcPr/>
                </a:tc>
                <a:tc>
                  <a:txBody>
                    <a:bodyPr/>
                    <a:lstStyle/>
                    <a:p>
                      <a:endParaRPr lang="en-US" dirty="0"/>
                    </a:p>
                  </a:txBody>
                  <a:tcPr/>
                </a:tc>
                <a:tc>
                  <a:txBody>
                    <a:bodyPr/>
                    <a:lstStyle/>
                    <a:p>
                      <a:pPr algn="ctr"/>
                      <a:r>
                        <a:rPr lang="en-US" sz="7200" dirty="0">
                          <a:solidFill>
                            <a:schemeClr val="tx1"/>
                          </a:solidFill>
                        </a:rPr>
                        <a:t>0</a:t>
                      </a:r>
                    </a:p>
                  </a:txBody>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p:txBody>
          <a:bodyPr/>
          <a:lstStyle/>
          <a:p>
            <a:r>
              <a:rPr lang="en-US" u="sng" dirty="0"/>
              <a:t>Structure of Hamiltonian Matrix</a:t>
            </a:r>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pic>
        <p:nvPicPr>
          <p:cNvPr id="11" name="Picture 10"/>
          <p:cNvPicPr>
            <a:picLocks noChangeAspect="1"/>
          </p:cNvPicPr>
          <p:nvPr/>
        </p:nvPicPr>
        <p:blipFill>
          <a:blip r:embed="rId2"/>
          <a:stretch>
            <a:fillRect/>
          </a:stretch>
        </p:blipFill>
        <p:spPr>
          <a:xfrm>
            <a:off x="6486652" y="4002301"/>
            <a:ext cx="1402290" cy="777833"/>
          </a:xfrm>
          <a:prstGeom prst="rect">
            <a:avLst/>
          </a:prstGeom>
        </p:spPr>
      </p:pic>
      <p:pic>
        <p:nvPicPr>
          <p:cNvPr id="12" name="Picture 11"/>
          <p:cNvPicPr>
            <a:picLocks noChangeAspect="1"/>
          </p:cNvPicPr>
          <p:nvPr/>
        </p:nvPicPr>
        <p:blipFill>
          <a:blip r:embed="rId3"/>
          <a:stretch>
            <a:fillRect/>
          </a:stretch>
        </p:blipFill>
        <p:spPr>
          <a:xfrm>
            <a:off x="3928141" y="4056326"/>
            <a:ext cx="1287718" cy="690217"/>
          </a:xfrm>
          <a:prstGeom prst="rect">
            <a:avLst/>
          </a:prstGeom>
        </p:spPr>
      </p:pic>
      <p:cxnSp>
        <p:nvCxnSpPr>
          <p:cNvPr id="14" name="Straight Connector 13"/>
          <p:cNvCxnSpPr/>
          <p:nvPr/>
        </p:nvCxnSpPr>
        <p:spPr>
          <a:xfrm flipH="1">
            <a:off x="3668243" y="1835100"/>
            <a:ext cx="6578" cy="848616"/>
          </a:xfrm>
          <a:prstGeom prst="line">
            <a:avLst/>
          </a:prstGeom>
          <a:ln w="34925">
            <a:solidFill>
              <a:srgbClr val="FF0000"/>
            </a:solidFill>
            <a:prstDash val="dash"/>
            <a:tailEnd type="non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694291" y="2964361"/>
            <a:ext cx="597984" cy="461665"/>
          </a:xfrm>
          <a:prstGeom prst="rect">
            <a:avLst/>
          </a:prstGeom>
          <a:noFill/>
        </p:spPr>
        <p:txBody>
          <a:bodyPr wrap="none" rtlCol="0">
            <a:spAutoFit/>
          </a:bodyPr>
          <a:lstStyle/>
          <a:p>
            <a:r>
              <a:rPr lang="en-US" sz="2400"/>
              <a:t>H</a:t>
            </a:r>
            <a:r>
              <a:rPr lang="en-US" sz="2400" baseline="-25000"/>
              <a:t>int</a:t>
            </a:r>
            <a:endParaRPr lang="en-US" sz="2400" dirty="0"/>
          </a:p>
        </p:txBody>
      </p:sp>
      <mc:AlternateContent xmlns:mc="http://schemas.openxmlformats.org/markup-compatibility/2006" xmlns:a14="http://schemas.microsoft.com/office/drawing/2010/main">
        <mc:Choice Requires="a14">
          <p:sp>
            <p:nvSpPr>
              <p:cNvPr id="18" name="TextBox 17"/>
              <p:cNvSpPr txBox="1"/>
              <p:nvPr/>
            </p:nvSpPr>
            <p:spPr>
              <a:xfrm>
                <a:off x="6769917" y="2004714"/>
                <a:ext cx="2238049" cy="369332"/>
              </a:xfrm>
              <a:prstGeom prst="rect">
                <a:avLst/>
              </a:prstGeom>
              <a:noFill/>
            </p:spPr>
            <p:txBody>
              <a:bodyPr wrap="none" rtlCol="0">
                <a:spAutoFit/>
              </a:bodyPr>
              <a:lstStyle/>
              <a:p>
                <a:r>
                  <a:rPr lang="en-US" dirty="0">
                    <a:ea typeface="Cambria Math" panose="02040503050406030204" pitchFamily="18" charset="0"/>
                  </a:rPr>
                  <a:t>m</a:t>
                </a:r>
                <a:r>
                  <a:rPr lang="en-US" baseline="-25000" dirty="0">
                    <a:ea typeface="Cambria Math" panose="02040503050406030204" pitchFamily="18" charset="0"/>
                  </a:rPr>
                  <a:t>e</a:t>
                </a:r>
                <a:r>
                  <a:rPr lang="en-US" dirty="0">
                    <a:ea typeface="Cambria Math" panose="02040503050406030204" pitchFamily="18" charset="0"/>
                  </a:rPr>
                  <a:t>=1.0MeV </a:t>
                </a:r>
                <a14:m>
                  <m:oMath xmlns:m="http://schemas.openxmlformats.org/officeDocument/2006/math">
                    <m:r>
                      <a:rPr lang="en-US" b="0" i="0" smtClean="0">
                        <a:latin typeface="Cambria Math" charset="0"/>
                        <a:ea typeface="Cambria Math" panose="02040503050406030204" pitchFamily="18" charset="0"/>
                      </a:rPr>
                      <m:t> </m:t>
                    </m:r>
                    <m:r>
                      <a:rPr lang="en-US" b="0" i="1" smtClean="0">
                        <a:latin typeface="Cambria Math"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𝛼</m:t>
                    </m:r>
                    <m:r>
                      <a:rPr lang="en-US" b="0" i="1" smtClean="0">
                        <a:solidFill>
                          <a:srgbClr val="FF0000"/>
                        </a:solidFill>
                        <a:latin typeface="Cambria Math" panose="02040503050406030204" pitchFamily="18" charset="0"/>
                        <a:ea typeface="Cambria Math" panose="02040503050406030204" pitchFamily="18" charset="0"/>
                      </a:rPr>
                      <m:t>=0.3</m:t>
                    </m:r>
                  </m:oMath>
                </a14:m>
                <a:endParaRPr lang="en-US" dirty="0">
                  <a:solidFill>
                    <a:srgbClr val="FF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769917" y="2004714"/>
                <a:ext cx="2238049" cy="369332"/>
              </a:xfrm>
              <a:prstGeom prst="rect">
                <a:avLst/>
              </a:prstGeom>
              <a:blipFill>
                <a:blip r:embed="rId4"/>
                <a:stretch>
                  <a:fillRect l="-2260" t="-6667" b="-23333"/>
                </a:stretch>
              </a:blipFill>
            </p:spPr>
            <p:txBody>
              <a:bodyPr/>
              <a:lstStyle/>
              <a:p>
                <a:r>
                  <a:rPr lang="en-US">
                    <a:noFill/>
                  </a:rPr>
                  <a:t> </a:t>
                </a:r>
              </a:p>
            </p:txBody>
          </p:sp>
        </mc:Fallback>
      </mc:AlternateContent>
      <p:pic>
        <p:nvPicPr>
          <p:cNvPr id="21" name="Picture 20"/>
          <p:cNvPicPr>
            <a:picLocks noChangeAspect="1"/>
          </p:cNvPicPr>
          <p:nvPr/>
        </p:nvPicPr>
        <p:blipFill>
          <a:blip r:embed="rId2"/>
          <a:stretch>
            <a:fillRect/>
          </a:stretch>
        </p:blipFill>
        <p:spPr>
          <a:xfrm>
            <a:off x="3870855" y="5237517"/>
            <a:ext cx="1402290" cy="777833"/>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096870" y="2971800"/>
                <a:ext cx="8947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latin typeface="Cambria Math" panose="02040503050406030204" pitchFamily="18" charset="0"/>
                            </a:rPr>
                          </m:ctrlPr>
                        </m:dPr>
                        <m:e>
                          <m:r>
                            <a:rPr lang="en-US" sz="3600" b="0" i="1" smtClean="0">
                              <a:latin typeface="Cambria Math" charset="0"/>
                            </a:rPr>
                            <m:t>|</m:t>
                          </m:r>
                          <m:r>
                            <a:rPr lang="en-US" sz="3600" b="0" i="1" smtClean="0">
                              <a:latin typeface="Cambria Math" charset="0"/>
                            </a:rPr>
                            <m:t>𝑒</m:t>
                          </m:r>
                          <m:acc>
                            <m:accPr>
                              <m:chr m:val="̅"/>
                              <m:ctrlPr>
                                <a:rPr lang="en-US" sz="3600" b="0" i="1" smtClean="0">
                                  <a:latin typeface="Cambria Math" panose="02040503050406030204" pitchFamily="18" charset="0"/>
                                </a:rPr>
                              </m:ctrlPr>
                            </m:accPr>
                            <m:e>
                              <m:r>
                                <a:rPr lang="en-US" sz="3600" b="0" i="1" smtClean="0">
                                  <a:latin typeface="Cambria Math" charset="0"/>
                                </a:rPr>
                                <m:t>𝑒</m:t>
                              </m:r>
                            </m:e>
                          </m:acc>
                        </m:e>
                      </m:d>
                    </m:oMath>
                  </m:oMathPara>
                </a14:m>
                <a:endParaRPr lang="en-US" sz="3600" dirty="0"/>
              </a:p>
            </p:txBody>
          </p:sp>
        </mc:Choice>
        <mc:Fallback xmlns="">
          <p:sp>
            <p:nvSpPr>
              <p:cNvPr id="3" name="TextBox 2"/>
              <p:cNvSpPr txBox="1">
                <a:spLocks noRot="1" noChangeAspect="1" noMove="1" noResize="1" noEditPoints="1" noAdjustHandles="1" noChangeArrowheads="1" noChangeShapeType="1" noTextEdit="1"/>
              </p:cNvSpPr>
              <p:nvPr/>
            </p:nvSpPr>
            <p:spPr>
              <a:xfrm>
                <a:off x="4096870" y="2971800"/>
                <a:ext cx="894732" cy="55399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397543" y="4083105"/>
                <a:ext cx="8947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latin typeface="Cambria Math" panose="02040503050406030204" pitchFamily="18" charset="0"/>
                            </a:rPr>
                          </m:ctrlPr>
                        </m:dPr>
                        <m:e>
                          <m:r>
                            <a:rPr lang="en-US" sz="3600" i="1">
                              <a:latin typeface="Cambria Math" charset="0"/>
                            </a:rPr>
                            <m:t>𝑒</m:t>
                          </m:r>
                          <m:acc>
                            <m:accPr>
                              <m:chr m:val="̅"/>
                              <m:ctrlPr>
                                <a:rPr lang="en-US" sz="3600" i="1">
                                  <a:latin typeface="Cambria Math" panose="02040503050406030204" pitchFamily="18" charset="0"/>
                                </a:rPr>
                              </m:ctrlPr>
                            </m:accPr>
                            <m:e>
                              <m:r>
                                <a:rPr lang="en-US" sz="3600" i="1">
                                  <a:latin typeface="Cambria Math" charset="0"/>
                                </a:rPr>
                                <m:t>𝑒</m:t>
                              </m:r>
                            </m:e>
                          </m:acc>
                          <m:r>
                            <a:rPr lang="en-US" sz="3600" b="0" i="1" smtClean="0">
                              <a:latin typeface="Cambria Math" charset="0"/>
                            </a:rPr>
                            <m:t>|</m:t>
                          </m:r>
                        </m:e>
                      </m:d>
                    </m:oMath>
                  </m:oMathPara>
                </a14:m>
                <a:endParaRPr lang="en-US" sz="3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1397543" y="4083105"/>
                <a:ext cx="894732" cy="55399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397543" y="5349434"/>
                <a:ext cx="114916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latin typeface="Cambria Math" panose="02040503050406030204" pitchFamily="18" charset="0"/>
                            </a:rPr>
                          </m:ctrlPr>
                        </m:dPr>
                        <m:e>
                          <m:r>
                            <a:rPr lang="en-US" sz="3600" i="1">
                              <a:latin typeface="Cambria Math" charset="0"/>
                            </a:rPr>
                            <m:t>𝑒</m:t>
                          </m:r>
                          <m:acc>
                            <m:accPr>
                              <m:chr m:val="̅"/>
                              <m:ctrlPr>
                                <a:rPr lang="en-US" sz="3600" i="1">
                                  <a:latin typeface="Cambria Math" panose="02040503050406030204" pitchFamily="18" charset="0"/>
                                </a:rPr>
                              </m:ctrlPr>
                            </m:accPr>
                            <m:e>
                              <m:r>
                                <a:rPr lang="en-US" sz="3600" i="1">
                                  <a:latin typeface="Cambria Math" charset="0"/>
                                </a:rPr>
                                <m:t>𝑒</m:t>
                              </m:r>
                            </m:e>
                          </m:acc>
                          <m:r>
                            <a:rPr lang="en-US" sz="3600" i="1" smtClean="0">
                              <a:latin typeface="Cambria Math" charset="0"/>
                              <a:ea typeface="Cambria Math" charset="0"/>
                              <a:cs typeface="Cambria Math" charset="0"/>
                            </a:rPr>
                            <m:t>𝛾</m:t>
                          </m:r>
                          <m:r>
                            <a:rPr lang="en-US" sz="3600" b="0" i="1" smtClean="0">
                              <a:latin typeface="Cambria Math" charset="0"/>
                            </a:rPr>
                            <m:t>|</m:t>
                          </m:r>
                        </m:e>
                      </m:d>
                    </m:oMath>
                  </m:oMathPara>
                </a14:m>
                <a:endParaRPr lang="en-US" sz="3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397543" y="5349434"/>
                <a:ext cx="1149161"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02970" y="2977488"/>
                <a:ext cx="114916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600" i="1" smtClean="0">
                              <a:latin typeface="Cambria Math" panose="02040503050406030204" pitchFamily="18" charset="0"/>
                            </a:rPr>
                          </m:ctrlPr>
                        </m:dPr>
                        <m:e>
                          <m:r>
                            <a:rPr lang="en-US" sz="3600" b="0" i="1" smtClean="0">
                              <a:latin typeface="Cambria Math" charset="0"/>
                            </a:rPr>
                            <m:t>|</m:t>
                          </m:r>
                          <m:r>
                            <a:rPr lang="en-US" sz="3600" b="0" i="1" smtClean="0">
                              <a:latin typeface="Cambria Math" charset="0"/>
                            </a:rPr>
                            <m:t>𝑒</m:t>
                          </m:r>
                          <m:acc>
                            <m:accPr>
                              <m:chr m:val="̅"/>
                              <m:ctrlPr>
                                <a:rPr lang="en-US" sz="3600" b="0" i="1" smtClean="0">
                                  <a:latin typeface="Cambria Math" panose="02040503050406030204" pitchFamily="18" charset="0"/>
                                </a:rPr>
                              </m:ctrlPr>
                            </m:accPr>
                            <m:e>
                              <m:r>
                                <a:rPr lang="en-US" sz="3600" b="0" i="1" smtClean="0">
                                  <a:latin typeface="Cambria Math" charset="0"/>
                                </a:rPr>
                                <m:t>𝑒</m:t>
                              </m:r>
                            </m:e>
                          </m:acc>
                          <m:r>
                            <a:rPr lang="en-US" sz="3600" i="1" smtClean="0">
                              <a:latin typeface="Cambria Math" charset="0"/>
                              <a:ea typeface="Cambria Math" charset="0"/>
                              <a:cs typeface="Cambria Math" charset="0"/>
                            </a:rPr>
                            <m:t>𝛾</m:t>
                          </m:r>
                        </m:e>
                      </m:d>
                    </m:oMath>
                  </m:oMathPara>
                </a14:m>
                <a:endParaRPr lang="en-US" sz="3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6902970" y="2977488"/>
                <a:ext cx="1149161"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762F133-8232-684F-877C-CF1F49162522}"/>
                  </a:ext>
                </a:extLst>
              </p:cNvPr>
              <p:cNvSpPr txBox="1"/>
              <p:nvPr/>
            </p:nvSpPr>
            <p:spPr>
              <a:xfrm>
                <a:off x="1559799" y="2118188"/>
                <a:ext cx="7702372" cy="246221"/>
              </a:xfrm>
              <a:prstGeom prst="rect">
                <a:avLst/>
              </a:prstGeom>
              <a:noFill/>
            </p:spPr>
            <p:txBody>
              <a:bodyPr wrap="square" lIns="0" tIns="0" rIns="0" bIns="0" rtlCol="0">
                <a:spAutoFit/>
              </a:bodyPr>
              <a:lstStyle/>
              <a:p>
                <a14:m>
                  <m:oMath xmlns:m="http://schemas.openxmlformats.org/officeDocument/2006/math">
                    <m:d>
                      <m:dPr>
                        <m:begChr m:val=""/>
                        <m:endChr m:val="⟩"/>
                        <m:ctrlPr>
                          <a:rPr lang="en-US" sz="1600" b="1" i="1" smtClean="0">
                            <a:solidFill>
                              <a:schemeClr val="tx1"/>
                            </a:solidFill>
                            <a:latin typeface="Cambria Math" panose="02040503050406030204" pitchFamily="18" charset="0"/>
                          </a:rPr>
                        </m:ctrlPr>
                      </m:dPr>
                      <m:e>
                        <m:r>
                          <a:rPr lang="en-US" sz="1600" b="1" i="0" smtClean="0">
                            <a:solidFill>
                              <a:schemeClr val="tx1"/>
                            </a:solidFill>
                            <a:latin typeface="Cambria Math" charset="0"/>
                          </a:rPr>
                          <m:t>|</m:t>
                        </m:r>
                        <m:r>
                          <a:rPr lang="en-US" sz="1600" b="1" i="0" smtClean="0">
                            <a:solidFill>
                              <a:schemeClr val="tx1"/>
                            </a:solidFill>
                            <a:latin typeface="Cambria Math" panose="02040503050406030204" pitchFamily="18" charset="0"/>
                          </a:rPr>
                          <m:t>𝐏𝐬</m:t>
                        </m:r>
                      </m:e>
                    </m:d>
                    <m:r>
                      <a:rPr lang="en-US" sz="1600" b="1" i="0" smtClean="0">
                        <a:solidFill>
                          <a:schemeClr val="tx1"/>
                        </a:solidFill>
                        <a:latin typeface="Cambria Math" panose="02040503050406030204" pitchFamily="18" charset="0"/>
                      </a:rPr>
                      <m:t>    </m:t>
                    </m:r>
                    <m:r>
                      <a:rPr lang="en-US" sz="1600" b="0" i="1" smtClean="0">
                        <a:solidFill>
                          <a:schemeClr val="tx1"/>
                        </a:solidFill>
                        <a:latin typeface="Cambria Math" charset="0"/>
                      </a:rPr>
                      <m:t>=</m:t>
                    </m:r>
                    <m:r>
                      <a:rPr lang="en-US" sz="1600" b="0" i="1" smtClean="0">
                        <a:solidFill>
                          <a:schemeClr val="tx1"/>
                        </a:solidFill>
                        <a:latin typeface="Cambria Math" charset="0"/>
                      </a:rPr>
                      <m:t>𝑎</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𝑒</m:t>
                            </m:r>
                          </m:e>
                        </m:acc>
                      </m:e>
                    </m:d>
                    <m:r>
                      <a:rPr lang="en-US" sz="1600" b="0" i="1" smtClean="0">
                        <a:solidFill>
                          <a:schemeClr val="tx1"/>
                        </a:solidFill>
                        <a:latin typeface="Cambria Math" charset="0"/>
                      </a:rPr>
                      <m:t>+</m:t>
                    </m:r>
                    <m:r>
                      <a:rPr lang="en-US" sz="1600" b="0" i="1" smtClean="0">
                        <a:solidFill>
                          <a:schemeClr val="tx1"/>
                        </a:solidFill>
                        <a:latin typeface="Cambria Math" charset="0"/>
                      </a:rPr>
                      <m:t>𝑏</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r>
                          <a:rPr lang="en-US" sz="1600" b="0" i="1" smtClean="0">
                            <a:solidFill>
                              <a:schemeClr val="tx1"/>
                            </a:solidFill>
                            <a:latin typeface="Cambria Math" panose="02040503050406030204" pitchFamily="18" charset="0"/>
                            <a:ea typeface="Cambria Math" panose="02040503050406030204" pitchFamily="18" charset="0"/>
                          </a:rPr>
                          <m:t>𝛾</m:t>
                        </m:r>
                      </m:e>
                    </m:d>
                    <m:r>
                      <a:rPr lang="en-US" sz="1600" b="0" i="0" smtClean="0">
                        <a:solidFill>
                          <a:schemeClr val="tx1"/>
                        </a:solidFill>
                        <a:latin typeface="Cambria Math" panose="02040503050406030204" pitchFamily="18" charset="0"/>
                        <a:ea typeface="Cambria Math" panose="02040503050406030204" pitchFamily="18" charset="0"/>
                      </a:rPr>
                      <m:t> </m:t>
                    </m:r>
                    <m:r>
                      <a:rPr lang="en-US" sz="1600" b="0" i="0" smtClean="0">
                        <a:solidFill>
                          <a:schemeClr val="tx1"/>
                        </a:solidFill>
                        <a:latin typeface="Cambria Math" charset="0"/>
                      </a:rPr>
                      <m:t>+</m:t>
                    </m:r>
                    <m:r>
                      <m:rPr>
                        <m:sty m:val="p"/>
                      </m:rPr>
                      <a:rPr lang="en-US" sz="1600" b="0" i="0" smtClean="0">
                        <a:solidFill>
                          <a:schemeClr val="tx1"/>
                        </a:solidFill>
                        <a:latin typeface="Cambria Math" panose="02040503050406030204" pitchFamily="18" charset="0"/>
                      </a:rPr>
                      <m:t>c</m:t>
                    </m:r>
                    <m:d>
                      <m:dPr>
                        <m:begChr m:val=""/>
                        <m:endChr m:val="⟩"/>
                        <m:ctrlPr>
                          <a:rPr lang="en-US" sz="1600" i="1">
                            <a:latin typeface="Cambria Math" panose="02040503050406030204" pitchFamily="18" charset="0"/>
                          </a:rPr>
                        </m:ctrlPr>
                      </m:dPr>
                      <m:e>
                        <m:r>
                          <a:rPr lang="en-US" sz="1600" i="1">
                            <a:latin typeface="Cambria Math" charset="0"/>
                          </a:rPr>
                          <m:t>|</m:t>
                        </m:r>
                        <m:r>
                          <a:rPr lang="en-US" sz="1600" i="1">
                            <a:latin typeface="Cambria Math" panose="02040503050406030204" pitchFamily="18" charset="0"/>
                            <a:ea typeface="Cambria Math" panose="02040503050406030204" pitchFamily="18" charset="0"/>
                          </a:rPr>
                          <m:t>𝛾</m:t>
                        </m:r>
                      </m:e>
                    </m:d>
                    <m:r>
                      <a:rPr lang="en-US" sz="1600" b="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d</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i="1">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r>
                          <a:rPr lang="en-US" sz="1600" i="1">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e>
                    </m:d>
                    <m:r>
                      <a:rPr lang="en-US" sz="1600" b="0" i="1" smtClean="0">
                        <a:solidFill>
                          <a:schemeClr val="tx1"/>
                        </a:solidFill>
                        <a:latin typeface="Cambria Math" panose="02040503050406030204" pitchFamily="18" charset="0"/>
                      </a:rPr>
                      <m:t> </m:t>
                    </m:r>
                    <m:r>
                      <a:rPr lang="en-US" sz="1600" i="1" smtClean="0">
                        <a:solidFill>
                          <a:schemeClr val="tx1"/>
                        </a:solidFill>
                        <a:latin typeface="Cambria Math" charset="0"/>
                      </a:rPr>
                      <m:t>+</m:t>
                    </m:r>
                  </m:oMath>
                </a14:m>
                <a:r>
                  <a:rPr lang="en-US" sz="1600" dirty="0">
                    <a:solidFill>
                      <a:schemeClr val="tx1"/>
                    </a:solidFill>
                  </a:rPr>
                  <a:t>. . . .</a:t>
                </a:r>
              </a:p>
            </p:txBody>
          </p:sp>
        </mc:Choice>
        <mc:Fallback xmlns="">
          <p:sp>
            <p:nvSpPr>
              <p:cNvPr id="19" name="TextBox 18">
                <a:extLst>
                  <a:ext uri="{FF2B5EF4-FFF2-40B4-BE49-F238E27FC236}">
                    <a16:creationId xmlns:a16="http://schemas.microsoft.com/office/drawing/2014/main" id="{7762F133-8232-684F-877C-CF1F49162522}"/>
                  </a:ext>
                </a:extLst>
              </p:cNvPr>
              <p:cNvSpPr txBox="1">
                <a:spLocks noRot="1" noChangeAspect="1" noMove="1" noResize="1" noEditPoints="1" noAdjustHandles="1" noChangeArrowheads="1" noChangeShapeType="1" noTextEdit="1"/>
              </p:cNvSpPr>
              <p:nvPr/>
            </p:nvSpPr>
            <p:spPr>
              <a:xfrm>
                <a:off x="1559799" y="2118188"/>
                <a:ext cx="7702372" cy="246221"/>
              </a:xfrm>
              <a:prstGeom prst="rect">
                <a:avLst/>
              </a:prstGeom>
              <a:blipFill>
                <a:blip r:embed="rId10"/>
                <a:stretch>
                  <a:fillRect l="-1153" t="-170000" b="-260000"/>
                </a:stretch>
              </a:blipFill>
            </p:spPr>
            <p:txBody>
              <a:bodyPr/>
              <a:lstStyle/>
              <a:p>
                <a:r>
                  <a:rPr lang="en-US">
                    <a:noFill/>
                  </a:rPr>
                  <a:t> </a:t>
                </a:r>
              </a:p>
            </p:txBody>
          </p:sp>
        </mc:Fallback>
      </mc:AlternateContent>
    </p:spTree>
    <p:extLst>
      <p:ext uri="{BB962C8B-B14F-4D97-AF65-F5344CB8AC3E}">
        <p14:creationId xmlns:p14="http://schemas.microsoft.com/office/powerpoint/2010/main" val="1235106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675F-39EB-C244-9DBC-18583E4214D9}"/>
              </a:ext>
            </a:extLst>
          </p:cNvPr>
          <p:cNvSpPr>
            <a:spLocks noGrp="1"/>
          </p:cNvSpPr>
          <p:nvPr>
            <p:ph type="title"/>
          </p:nvPr>
        </p:nvSpPr>
        <p:spPr/>
        <p:txBody>
          <a:bodyPr/>
          <a:lstStyle/>
          <a:p>
            <a:r>
              <a:rPr lang="en-US" u="sng" dirty="0"/>
              <a:t>Challenge 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D86D00-658E-034A-9761-F4E88E145E2C}"/>
                  </a:ext>
                </a:extLst>
              </p:cNvPr>
              <p:cNvSpPr>
                <a:spLocks noGrp="1"/>
              </p:cNvSpPr>
              <p:nvPr>
                <p:ph idx="1"/>
              </p:nvPr>
            </p:nvSpPr>
            <p:spPr>
              <a:xfrm>
                <a:off x="457200" y="1600200"/>
                <a:ext cx="8229600" cy="4957618"/>
              </a:xfrm>
            </p:spPr>
            <p:txBody>
              <a:bodyPr>
                <a:normAutofit lnSpcReduction="10000"/>
              </a:bodyPr>
              <a:lstStyle/>
              <a:p>
                <a:r>
                  <a:rPr lang="en-US" dirty="0"/>
                  <a:t>Self-energy interaction</a:t>
                </a:r>
              </a:p>
              <a:p>
                <a:endParaRPr lang="en-US" dirty="0"/>
              </a:p>
              <a:p>
                <a:endParaRPr lang="en-US" dirty="0"/>
              </a:p>
              <a:p>
                <a:pPr lvl="1"/>
                <a:r>
                  <a:rPr lang="en-US" dirty="0"/>
                  <a:t>Photon generates both self-energy correction and binding</a:t>
                </a:r>
              </a:p>
              <a:p>
                <a:pPr lvl="1"/>
                <a:r>
                  <a:rPr lang="en-US" dirty="0">
                    <a:solidFill>
                      <a:srgbClr val="0000FF"/>
                    </a:solidFill>
                  </a:rPr>
                  <a:t>Mass renormalization </a:t>
                </a:r>
                <a:r>
                  <a:rPr lang="en-US" dirty="0"/>
                  <a:t>needed</a:t>
                </a:r>
              </a:p>
              <a:p>
                <a:pPr lvl="1"/>
                <a:r>
                  <a:rPr lang="en-US" dirty="0"/>
                  <a:t>Each basis state has distinct phase space for self-energy interaction due to truncation</a:t>
                </a:r>
              </a:p>
              <a:p>
                <a:pPr lvl="1"/>
                <a:r>
                  <a:rPr lang="en-US" dirty="0"/>
                  <a:t>Need to solve </a:t>
                </a:r>
                <a:r>
                  <a:rPr lang="en-US" dirty="0">
                    <a:solidFill>
                      <a:srgbClr val="0000FF"/>
                    </a:solidFill>
                  </a:rPr>
                  <a:t>a series of single electron problems </a:t>
                </a:r>
                <a:r>
                  <a:rPr lang="en-US" dirty="0"/>
                  <a:t>to obtain </a:t>
                </a:r>
                <a14:m>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max</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oMath>
                </a14:m>
                <a:r>
                  <a:rPr lang="en-US" dirty="0"/>
                  <a:t> for each basis state</a:t>
                </a:r>
              </a:p>
            </p:txBody>
          </p:sp>
        </mc:Choice>
        <mc:Fallback xmlns="">
          <p:sp>
            <p:nvSpPr>
              <p:cNvPr id="3" name="Content Placeholder 2">
                <a:extLst>
                  <a:ext uri="{FF2B5EF4-FFF2-40B4-BE49-F238E27FC236}">
                    <a16:creationId xmlns:a16="http://schemas.microsoft.com/office/drawing/2014/main" id="{42D86D00-658E-034A-9761-F4E88E145E2C}"/>
                  </a:ext>
                </a:extLst>
              </p:cNvPr>
              <p:cNvSpPr>
                <a:spLocks noGrp="1" noRot="1" noChangeAspect="1" noMove="1" noResize="1" noEditPoints="1" noAdjustHandles="1" noChangeArrowheads="1" noChangeShapeType="1" noTextEdit="1"/>
              </p:cNvSpPr>
              <p:nvPr>
                <p:ph idx="1"/>
              </p:nvPr>
            </p:nvSpPr>
            <p:spPr>
              <a:xfrm>
                <a:off x="457200" y="1600200"/>
                <a:ext cx="8229600" cy="4957618"/>
              </a:xfrm>
              <a:blipFill>
                <a:blip r:embed="rId2"/>
                <a:stretch>
                  <a:fillRect l="-1852" t="-2558" r="-77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3F01DF6-F601-A24A-843F-6D8835475440}"/>
              </a:ext>
            </a:extLst>
          </p:cNvPr>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grpSp>
        <p:nvGrpSpPr>
          <p:cNvPr id="15" name="Group 14">
            <a:extLst>
              <a:ext uri="{FF2B5EF4-FFF2-40B4-BE49-F238E27FC236}">
                <a16:creationId xmlns:a16="http://schemas.microsoft.com/office/drawing/2014/main" id="{831F762F-72DA-6440-BDD6-56707897BDDA}"/>
              </a:ext>
            </a:extLst>
          </p:cNvPr>
          <p:cNvGrpSpPr/>
          <p:nvPr/>
        </p:nvGrpSpPr>
        <p:grpSpPr>
          <a:xfrm>
            <a:off x="3491344" y="2082364"/>
            <a:ext cx="1948873" cy="1182254"/>
            <a:chOff x="3278908" y="2174728"/>
            <a:chExt cx="1948873" cy="1182254"/>
          </a:xfrm>
        </p:grpSpPr>
        <p:pic>
          <p:nvPicPr>
            <p:cNvPr id="10" name="Picture 9">
              <a:extLst>
                <a:ext uri="{FF2B5EF4-FFF2-40B4-BE49-F238E27FC236}">
                  <a16:creationId xmlns:a16="http://schemas.microsoft.com/office/drawing/2014/main" id="{821D2B7C-7E92-6042-B212-AE55E9600BC1}"/>
                </a:ext>
              </a:extLst>
            </p:cNvPr>
            <p:cNvPicPr>
              <a:picLocks noChangeAspect="1"/>
            </p:cNvPicPr>
            <p:nvPr/>
          </p:nvPicPr>
          <p:blipFill rotWithShape="1">
            <a:blip r:embed="rId3"/>
            <a:srcRect l="30178" t="7946" r="29607" b="75972"/>
            <a:stretch/>
          </p:blipFill>
          <p:spPr>
            <a:xfrm>
              <a:off x="3278908" y="2174728"/>
              <a:ext cx="1948873" cy="1102881"/>
            </a:xfrm>
            <a:prstGeom prst="rect">
              <a:avLst/>
            </a:prstGeom>
          </p:spPr>
        </p:pic>
        <p:cxnSp>
          <p:nvCxnSpPr>
            <p:cNvPr id="12" name="Straight Connector 11">
              <a:extLst>
                <a:ext uri="{FF2B5EF4-FFF2-40B4-BE49-F238E27FC236}">
                  <a16:creationId xmlns:a16="http://schemas.microsoft.com/office/drawing/2014/main" id="{6862BE7B-2470-F84C-A7DA-BF2A67B00968}"/>
                </a:ext>
              </a:extLst>
            </p:cNvPr>
            <p:cNvCxnSpPr>
              <a:cxnSpLocks/>
            </p:cNvCxnSpPr>
            <p:nvPr/>
          </p:nvCxnSpPr>
          <p:spPr>
            <a:xfrm>
              <a:off x="3796145" y="2198247"/>
              <a:ext cx="0" cy="1145309"/>
            </a:xfrm>
            <a:prstGeom prst="line">
              <a:avLst/>
            </a:prstGeom>
            <a:ln>
              <a:solidFill>
                <a:srgbClr val="FF0000"/>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C242B29-5BF2-9044-907D-8FD4E8F46821}"/>
                </a:ext>
              </a:extLst>
            </p:cNvPr>
            <p:cNvCxnSpPr/>
            <p:nvPr/>
          </p:nvCxnSpPr>
          <p:spPr>
            <a:xfrm>
              <a:off x="4650509" y="2174728"/>
              <a:ext cx="0" cy="1182254"/>
            </a:xfrm>
            <a:prstGeom prst="line">
              <a:avLst/>
            </a:prstGeom>
            <a:ln>
              <a:solidFill>
                <a:srgbClr val="FF0000"/>
              </a:solidFill>
              <a:prstDash val="sysDash"/>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57110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181497" y="329665"/>
            <a:ext cx="5447212" cy="3390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800" u="sng" dirty="0"/>
              <a:t>Mass </a:t>
            </a:r>
            <a:r>
              <a:rPr kumimoji="1" lang="en-US" altLang="zh-CN" sz="2800" u="sng" dirty="0" err="1"/>
              <a:t>Counterterms</a:t>
            </a:r>
            <a:r>
              <a:rPr kumimoji="1" lang="zh-Hans" altLang="en-US" sz="2800" u="sng" dirty="0"/>
              <a:t> </a:t>
            </a:r>
            <a:r>
              <a:rPr kumimoji="1" lang="en-US" altLang="zh-Hans" sz="2800" u="sng" dirty="0"/>
              <a:t>and Z factors</a:t>
            </a:r>
            <a:endParaRPr kumimoji="1" lang="zh-CN" altLang="en-US" sz="2800" u="sng" dirty="0"/>
          </a:p>
        </p:txBody>
      </p:sp>
      <p:sp>
        <p:nvSpPr>
          <p:cNvPr id="4" name="TextBox 3"/>
          <p:cNvSpPr txBox="1"/>
          <p:nvPr/>
        </p:nvSpPr>
        <p:spPr>
          <a:xfrm>
            <a:off x="1030014" y="6488668"/>
            <a:ext cx="6842899" cy="369332"/>
          </a:xfrm>
          <a:prstGeom prst="rect">
            <a:avLst/>
          </a:prstGeom>
          <a:noFill/>
        </p:spPr>
        <p:txBody>
          <a:bodyPr wrap="none" rtlCol="0">
            <a:spAutoFit/>
          </a:bodyPr>
          <a:lstStyle/>
          <a:p>
            <a:r>
              <a:rPr lang="en-US" dirty="0"/>
              <a:t>All of them are needed in the positronium problem with </a:t>
            </a:r>
            <a:r>
              <a:rPr lang="en-US" dirty="0" err="1"/>
              <a:t>N</a:t>
            </a:r>
            <a:r>
              <a:rPr lang="en-US" baseline="-25000" dirty="0" err="1"/>
              <a:t>max</a:t>
            </a:r>
            <a:r>
              <a:rPr lang="en-US" dirty="0"/>
              <a:t>=20, K=69</a:t>
            </a:r>
          </a:p>
        </p:txBody>
      </p:sp>
      <p:pic>
        <p:nvPicPr>
          <p:cNvPr id="10" name="Picture 9">
            <a:extLst>
              <a:ext uri="{FF2B5EF4-FFF2-40B4-BE49-F238E27FC236}">
                <a16:creationId xmlns:a16="http://schemas.microsoft.com/office/drawing/2014/main" id="{ED2D9B4D-80F4-A541-979C-594A13041F22}"/>
              </a:ext>
            </a:extLst>
          </p:cNvPr>
          <p:cNvPicPr>
            <a:picLocks noChangeAspect="1"/>
          </p:cNvPicPr>
          <p:nvPr/>
        </p:nvPicPr>
        <p:blipFill>
          <a:blip r:embed="rId2"/>
          <a:stretch>
            <a:fillRect/>
          </a:stretch>
        </p:blipFill>
        <p:spPr>
          <a:xfrm>
            <a:off x="359611" y="764965"/>
            <a:ext cx="3799867" cy="2821401"/>
          </a:xfrm>
          <a:prstGeom prst="rect">
            <a:avLst/>
          </a:prstGeom>
        </p:spPr>
      </p:pic>
      <p:pic>
        <p:nvPicPr>
          <p:cNvPr id="11" name="Picture 10">
            <a:extLst>
              <a:ext uri="{FF2B5EF4-FFF2-40B4-BE49-F238E27FC236}">
                <a16:creationId xmlns:a16="http://schemas.microsoft.com/office/drawing/2014/main" id="{9DC5D53C-8DBF-CE43-BC79-9E2B55C4F0FE}"/>
              </a:ext>
            </a:extLst>
          </p:cNvPr>
          <p:cNvPicPr>
            <a:picLocks noChangeAspect="1"/>
          </p:cNvPicPr>
          <p:nvPr/>
        </p:nvPicPr>
        <p:blipFill>
          <a:blip r:embed="rId3"/>
          <a:stretch>
            <a:fillRect/>
          </a:stretch>
        </p:blipFill>
        <p:spPr>
          <a:xfrm>
            <a:off x="359611" y="3778872"/>
            <a:ext cx="3799867" cy="2802402"/>
          </a:xfrm>
          <a:prstGeom prst="rect">
            <a:avLst/>
          </a:prstGeom>
        </p:spPr>
      </p:pic>
      <p:pic>
        <p:nvPicPr>
          <p:cNvPr id="12" name="Picture 11">
            <a:extLst>
              <a:ext uri="{FF2B5EF4-FFF2-40B4-BE49-F238E27FC236}">
                <a16:creationId xmlns:a16="http://schemas.microsoft.com/office/drawing/2014/main" id="{7B02898C-2470-6D44-877E-B9FCA98FB06B}"/>
              </a:ext>
            </a:extLst>
          </p:cNvPr>
          <p:cNvPicPr>
            <a:picLocks noChangeAspect="1"/>
          </p:cNvPicPr>
          <p:nvPr/>
        </p:nvPicPr>
        <p:blipFill>
          <a:blip r:embed="rId4"/>
          <a:stretch>
            <a:fillRect/>
          </a:stretch>
        </p:blipFill>
        <p:spPr>
          <a:xfrm>
            <a:off x="4553950" y="3624751"/>
            <a:ext cx="3838639" cy="2936559"/>
          </a:xfrm>
          <a:prstGeom prst="rect">
            <a:avLst/>
          </a:prstGeom>
        </p:spPr>
      </p:pic>
      <p:pic>
        <p:nvPicPr>
          <p:cNvPr id="13" name="Picture 12">
            <a:extLst>
              <a:ext uri="{FF2B5EF4-FFF2-40B4-BE49-F238E27FC236}">
                <a16:creationId xmlns:a16="http://schemas.microsoft.com/office/drawing/2014/main" id="{CD03C14C-B853-1B43-8369-CBF813ACD001}"/>
              </a:ext>
            </a:extLst>
          </p:cNvPr>
          <p:cNvPicPr>
            <a:picLocks noChangeAspect="1"/>
          </p:cNvPicPr>
          <p:nvPr/>
        </p:nvPicPr>
        <p:blipFill>
          <a:blip r:embed="rId5"/>
          <a:stretch>
            <a:fillRect/>
          </a:stretch>
        </p:blipFill>
        <p:spPr>
          <a:xfrm>
            <a:off x="4553950" y="764965"/>
            <a:ext cx="3838639" cy="2859786"/>
          </a:xfrm>
          <a:prstGeom prst="rect">
            <a:avLst/>
          </a:prstGeom>
        </p:spPr>
      </p:pic>
    </p:spTree>
    <p:extLst>
      <p:ext uri="{BB962C8B-B14F-4D97-AF65-F5344CB8AC3E}">
        <p14:creationId xmlns:p14="http://schemas.microsoft.com/office/powerpoint/2010/main" val="131028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2780" y="762872"/>
            <a:ext cx="5468533" cy="584775"/>
          </a:xfrm>
          <a:prstGeom prst="rect">
            <a:avLst/>
          </a:prstGeom>
          <a:noFill/>
        </p:spPr>
        <p:txBody>
          <a:bodyPr wrap="square" rtlCol="0">
            <a:spAutoFit/>
          </a:bodyPr>
          <a:lstStyle/>
          <a:p>
            <a:pPr algn="ctr"/>
            <a:r>
              <a:rPr lang="en-US" sz="3200" u="sng" dirty="0"/>
              <a:t>Ground State Binding Energy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9747839-BB9F-3D4A-AC56-6D6E080570B1}"/>
                  </a:ext>
                </a:extLst>
              </p:cNvPr>
              <p:cNvSpPr txBox="1"/>
              <p:nvPr/>
            </p:nvSpPr>
            <p:spPr>
              <a:xfrm>
                <a:off x="8200979" y="2620109"/>
                <a:ext cx="85959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m:t>
                      </m:r>
                      <m:f>
                        <m:fPr>
                          <m:ctrlPr>
                            <a:rPr lang="mr-IN" i="1" smtClean="0">
                              <a:latin typeface="Cambria Math" panose="02040503050406030204" pitchFamily="18" charset="0"/>
                            </a:rPr>
                          </m:ctrlPr>
                        </m:fPr>
                        <m:num>
                          <m:sSup>
                            <m:sSupPr>
                              <m:ctrlPr>
                                <a:rPr lang="mr-IN" i="1" smtClean="0">
                                  <a:latin typeface="Cambria Math" panose="02040503050406030204" pitchFamily="18" charset="0"/>
                                  <a:ea typeface="Cambria Math" charset="0"/>
                                  <a:cs typeface="Cambria Math" charset="0"/>
                                </a:rPr>
                              </m:ctrlPr>
                            </m:sSupPr>
                            <m:e>
                              <m:r>
                                <a:rPr lang="mr-IN" i="1" smtClean="0">
                                  <a:latin typeface="Cambria Math" charset="0"/>
                                  <a:ea typeface="Cambria Math" charset="0"/>
                                  <a:cs typeface="Cambria Math" charset="0"/>
                                </a:rPr>
                                <m:t>𝛼</m:t>
                              </m:r>
                            </m:e>
                            <m:sup>
                              <m:r>
                                <a:rPr lang="en-US" b="0" i="1" smtClean="0">
                                  <a:latin typeface="Cambria Math" charset="0"/>
                                  <a:ea typeface="Cambria Math" charset="0"/>
                                  <a:cs typeface="Cambria Math" charset="0"/>
                                </a:rPr>
                                <m:t>2</m:t>
                              </m:r>
                            </m:sup>
                          </m:sSup>
                        </m:num>
                        <m:den>
                          <m:r>
                            <a:rPr lang="en-US" b="0" i="1" smtClean="0">
                              <a:latin typeface="Cambria Math" charset="0"/>
                            </a:rPr>
                            <m:t>4</m:t>
                          </m:r>
                        </m:den>
                      </m:f>
                      <m:sSub>
                        <m:sSubPr>
                          <m:ctrlPr>
                            <a:rPr lang="en-US"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𝑒</m:t>
                          </m:r>
                        </m:sub>
                      </m:sSub>
                    </m:oMath>
                  </m:oMathPara>
                </a14:m>
                <a:endParaRPr lang="en-US" dirty="0"/>
              </a:p>
            </p:txBody>
          </p:sp>
        </mc:Choice>
        <mc:Fallback xmlns="">
          <p:sp>
            <p:nvSpPr>
              <p:cNvPr id="5" name="TextBox 4">
                <a:extLst>
                  <a:ext uri="{FF2B5EF4-FFF2-40B4-BE49-F238E27FC236}">
                    <a16:creationId xmlns:a16="http://schemas.microsoft.com/office/drawing/2014/main" id="{A9747839-BB9F-3D4A-AC56-6D6E080570B1}"/>
                  </a:ext>
                </a:extLst>
              </p:cNvPr>
              <p:cNvSpPr txBox="1">
                <a:spLocks noRot="1" noChangeAspect="1" noMove="1" noResize="1" noEditPoints="1" noAdjustHandles="1" noChangeArrowheads="1" noChangeShapeType="1" noTextEdit="1"/>
              </p:cNvSpPr>
              <p:nvPr/>
            </p:nvSpPr>
            <p:spPr>
              <a:xfrm>
                <a:off x="8200979" y="2620109"/>
                <a:ext cx="859594" cy="553998"/>
              </a:xfrm>
              <a:prstGeom prst="rect">
                <a:avLst/>
              </a:prstGeom>
              <a:blipFill>
                <a:blip r:embed="rId3"/>
                <a:stretch>
                  <a:fillRect l="-1471" b="-11111"/>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A5221FA6-461C-3A45-9DF0-86E48B7BCBDC}"/>
              </a:ext>
            </a:extLst>
          </p:cNvPr>
          <p:cNvCxnSpPr>
            <a:cxnSpLocks/>
          </p:cNvCxnSpPr>
          <p:nvPr/>
        </p:nvCxnSpPr>
        <p:spPr>
          <a:xfrm flipH="1">
            <a:off x="7531026" y="2960483"/>
            <a:ext cx="57036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1063956" y="1620267"/>
            <a:ext cx="6417276" cy="4299575"/>
          </a:xfrm>
          <a:prstGeom prst="rect">
            <a:avLst/>
          </a:prstGeom>
        </p:spPr>
      </p:pic>
      <p:sp>
        <p:nvSpPr>
          <p:cNvPr id="7" name="TextBox 6">
            <a:extLst>
              <a:ext uri="{FF2B5EF4-FFF2-40B4-BE49-F238E27FC236}">
                <a16:creationId xmlns:a16="http://schemas.microsoft.com/office/drawing/2014/main" id="{2BA5DFE1-E208-7A4F-9044-C6CBA2E4A106}"/>
              </a:ext>
            </a:extLst>
          </p:cNvPr>
          <p:cNvSpPr txBox="1"/>
          <p:nvPr/>
        </p:nvSpPr>
        <p:spPr>
          <a:xfrm>
            <a:off x="5707857" y="6343649"/>
            <a:ext cx="3072764" cy="369332"/>
          </a:xfrm>
          <a:prstGeom prst="rect">
            <a:avLst/>
          </a:prstGeom>
          <a:noFill/>
        </p:spPr>
        <p:txBody>
          <a:bodyPr wrap="none" rtlCol="0">
            <a:spAutoFit/>
          </a:bodyPr>
          <a:lstStyle/>
          <a:p>
            <a:r>
              <a:rPr lang="en-US" dirty="0">
                <a:solidFill>
                  <a:schemeClr val="accent1"/>
                </a:solidFill>
              </a:rPr>
              <a:t>[</a:t>
            </a:r>
            <a:r>
              <a:rPr lang="en-US" dirty="0" err="1">
                <a:solidFill>
                  <a:schemeClr val="accent1"/>
                </a:solidFill>
              </a:rPr>
              <a:t>Kaiyu</a:t>
            </a:r>
            <a:r>
              <a:rPr lang="en-US" dirty="0">
                <a:solidFill>
                  <a:schemeClr val="accent1"/>
                </a:solidFill>
              </a:rPr>
              <a:t> Fu et al, in preparation]</a:t>
            </a:r>
          </a:p>
        </p:txBody>
      </p:sp>
      <p:sp>
        <p:nvSpPr>
          <p:cNvPr id="8" name="TextBox 7">
            <a:extLst>
              <a:ext uri="{FF2B5EF4-FFF2-40B4-BE49-F238E27FC236}">
                <a16:creationId xmlns:a16="http://schemas.microsoft.com/office/drawing/2014/main" id="{8C8255B7-5DF3-9C48-9AA4-C7E1535E4A94}"/>
              </a:ext>
            </a:extLst>
          </p:cNvPr>
          <p:cNvSpPr txBox="1"/>
          <p:nvPr/>
        </p:nvSpPr>
        <p:spPr>
          <a:xfrm>
            <a:off x="1928813" y="6107906"/>
            <a:ext cx="2827249" cy="369332"/>
          </a:xfrm>
          <a:prstGeom prst="rect">
            <a:avLst/>
          </a:prstGeom>
          <a:noFill/>
        </p:spPr>
        <p:txBody>
          <a:bodyPr wrap="none" rtlCol="0">
            <a:spAutoFit/>
          </a:bodyPr>
          <a:lstStyle/>
          <a:p>
            <a:pPr marL="285750" indent="-285750">
              <a:buFont typeface="Arial" panose="020B0604020202020204" pitchFamily="34" charset="0"/>
              <a:buChar char="•"/>
            </a:pPr>
            <a:r>
              <a:rPr lang="en-US" dirty="0"/>
              <a:t>Results seem converging </a:t>
            </a:r>
          </a:p>
        </p:txBody>
      </p:sp>
    </p:spTree>
    <p:extLst>
      <p:ext uri="{BB962C8B-B14F-4D97-AF65-F5344CB8AC3E}">
        <p14:creationId xmlns:p14="http://schemas.microsoft.com/office/powerpoint/2010/main" val="33583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A08-CE88-4FF8-92D7-6330F6493ED5}"/>
              </a:ext>
            </a:extLst>
          </p:cNvPr>
          <p:cNvSpPr>
            <a:spLocks noGrp="1"/>
          </p:cNvSpPr>
          <p:nvPr>
            <p:ph type="title"/>
          </p:nvPr>
        </p:nvSpPr>
        <p:spPr/>
        <p:txBody>
          <a:bodyPr/>
          <a:lstStyle/>
          <a:p>
            <a:pPr algn="ctr"/>
            <a:r>
              <a:rPr lang="en-US" u="sng" dirty="0"/>
              <a:t>Outline</a:t>
            </a:r>
          </a:p>
        </p:txBody>
      </p:sp>
      <p:sp>
        <p:nvSpPr>
          <p:cNvPr id="3" name="Content Placeholder 2">
            <a:extLst>
              <a:ext uri="{FF2B5EF4-FFF2-40B4-BE49-F238E27FC236}">
                <a16:creationId xmlns:a16="http://schemas.microsoft.com/office/drawing/2014/main" id="{EEA79765-EAE3-48C6-8ECA-615874D6B12A}"/>
              </a:ext>
            </a:extLst>
          </p:cNvPr>
          <p:cNvSpPr>
            <a:spLocks noGrp="1"/>
          </p:cNvSpPr>
          <p:nvPr>
            <p:ph idx="1"/>
          </p:nvPr>
        </p:nvSpPr>
        <p:spPr>
          <a:xfrm>
            <a:off x="457200" y="1600200"/>
            <a:ext cx="8229600" cy="4615962"/>
          </a:xfrm>
        </p:spPr>
        <p:txBody>
          <a:bodyPr>
            <a:normAutofit fontScale="77500" lnSpcReduction="20000"/>
          </a:bodyPr>
          <a:lstStyle/>
          <a:p>
            <a:r>
              <a:rPr lang="en-US" dirty="0">
                <a:solidFill>
                  <a:srgbClr val="FF0000"/>
                </a:solidFill>
              </a:rPr>
              <a:t>Hamiltonian approach to quantum field theory</a:t>
            </a:r>
          </a:p>
          <a:p>
            <a:pPr lvl="1"/>
            <a:r>
              <a:rPr lang="en-US" dirty="0">
                <a:solidFill>
                  <a:srgbClr val="FF0000"/>
                </a:solidFill>
              </a:rPr>
              <a:t>Light-front quantization</a:t>
            </a:r>
          </a:p>
          <a:p>
            <a:endParaRPr lang="en-US" dirty="0"/>
          </a:p>
          <a:p>
            <a:r>
              <a:rPr lang="en-US" dirty="0"/>
              <a:t>Basis Light-front Quantization</a:t>
            </a:r>
          </a:p>
          <a:p>
            <a:pPr lvl="1"/>
            <a:r>
              <a:rPr lang="en-US" dirty="0"/>
              <a:t>A nonperturbative approach</a:t>
            </a:r>
          </a:p>
          <a:p>
            <a:endParaRPr lang="en-US" dirty="0"/>
          </a:p>
          <a:p>
            <a:r>
              <a:rPr lang="en-US" dirty="0"/>
              <a:t>Applications</a:t>
            </a:r>
          </a:p>
          <a:p>
            <a:pPr lvl="1"/>
            <a:r>
              <a:rPr lang="en-US" dirty="0"/>
              <a:t>Physical electron</a:t>
            </a:r>
          </a:p>
          <a:p>
            <a:pPr lvl="1"/>
            <a:r>
              <a:rPr lang="en-US" dirty="0"/>
              <a:t>Positronium</a:t>
            </a:r>
          </a:p>
          <a:p>
            <a:pPr lvl="1"/>
            <a:r>
              <a:rPr lang="en-US" dirty="0"/>
              <a:t>Baryon</a:t>
            </a:r>
          </a:p>
          <a:p>
            <a:endParaRPr lang="en-US" dirty="0"/>
          </a:p>
          <a:p>
            <a:r>
              <a:rPr lang="en-US" dirty="0"/>
              <a:t>Summary and Outlook</a:t>
            </a:r>
          </a:p>
          <a:p>
            <a:endParaRPr lang="en-US" dirty="0"/>
          </a:p>
          <a:p>
            <a:endParaRPr lang="en-US" dirty="0"/>
          </a:p>
        </p:txBody>
      </p:sp>
    </p:spTree>
    <p:extLst>
      <p:ext uri="{BB962C8B-B14F-4D97-AF65-F5344CB8AC3E}">
        <p14:creationId xmlns:p14="http://schemas.microsoft.com/office/powerpoint/2010/main" val="1556603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571" y="285301"/>
            <a:ext cx="7744224" cy="646331"/>
          </a:xfrm>
          <a:prstGeom prst="rect">
            <a:avLst/>
          </a:prstGeom>
          <a:noFill/>
        </p:spPr>
        <p:txBody>
          <a:bodyPr wrap="square" rtlCol="0">
            <a:spAutoFit/>
          </a:bodyPr>
          <a:lstStyle/>
          <a:p>
            <a:pPr algn="ctr"/>
            <a:r>
              <a:rPr lang="en-US" sz="3600" dirty="0"/>
              <a:t>Positronium Mass Spectrum</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D2D6AAE-555A-2F41-B7C2-253108BDE856}"/>
                  </a:ext>
                </a:extLst>
              </p:cNvPr>
              <p:cNvSpPr txBox="1"/>
              <p:nvPr/>
            </p:nvSpPr>
            <p:spPr>
              <a:xfrm>
                <a:off x="5565713" y="931632"/>
                <a:ext cx="3578287" cy="369332"/>
              </a:xfrm>
              <a:prstGeom prst="rect">
                <a:avLst/>
              </a:prstGeom>
              <a:noFill/>
            </p:spPr>
            <p:txBody>
              <a:bodyPr wrap="none" rtlCol="0">
                <a:spAutoFit/>
              </a:bodyPr>
              <a:lstStyle/>
              <a:p>
                <a:r>
                  <a:rPr lang="en-US" dirty="0"/>
                  <a:t>Nmax=16, K=19,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=0.3</m:t>
                    </m:r>
                  </m:oMath>
                </a14:m>
                <a:r>
                  <a:rPr lang="en-US" dirty="0"/>
                  <a:t>, M</a:t>
                </a:r>
                <a:r>
                  <a:rPr lang="en-US" baseline="-25000" dirty="0"/>
                  <a:t>e</a:t>
                </a:r>
                <a:r>
                  <a:rPr lang="en-US" dirty="0"/>
                  <a:t>=1MeV</a:t>
                </a:r>
              </a:p>
            </p:txBody>
          </p:sp>
        </mc:Choice>
        <mc:Fallback xmlns="">
          <p:sp>
            <p:nvSpPr>
              <p:cNvPr id="4" name="TextBox 3">
                <a:extLst>
                  <a:ext uri="{FF2B5EF4-FFF2-40B4-BE49-F238E27FC236}">
                    <a16:creationId xmlns:a16="http://schemas.microsoft.com/office/drawing/2014/main" id="{7D2D6AAE-555A-2F41-B7C2-253108BDE856}"/>
                  </a:ext>
                </a:extLst>
              </p:cNvPr>
              <p:cNvSpPr txBox="1">
                <a:spLocks noRot="1" noChangeAspect="1" noMove="1" noResize="1" noEditPoints="1" noAdjustHandles="1" noChangeArrowheads="1" noChangeShapeType="1" noTextEdit="1"/>
              </p:cNvSpPr>
              <p:nvPr/>
            </p:nvSpPr>
            <p:spPr>
              <a:xfrm>
                <a:off x="5565713" y="931632"/>
                <a:ext cx="3578287" cy="369332"/>
              </a:xfrm>
              <a:prstGeom prst="rect">
                <a:avLst/>
              </a:prstGeom>
              <a:blipFill>
                <a:blip r:embed="rId2"/>
                <a:stretch>
                  <a:fillRect l="-1060" t="-3333" r="-35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041A16B-541E-B748-B1BA-BF1C0D2D5AD7}"/>
                  </a:ext>
                </a:extLst>
              </p:cNvPr>
              <p:cNvSpPr txBox="1"/>
              <p:nvPr/>
            </p:nvSpPr>
            <p:spPr>
              <a:xfrm>
                <a:off x="886864" y="5863437"/>
                <a:ext cx="7680959" cy="946991"/>
              </a:xfrm>
              <a:prstGeom prst="rect">
                <a:avLst/>
              </a:prstGeom>
              <a:noFill/>
            </p:spPr>
            <p:txBody>
              <a:bodyPr wrap="square" rtlCol="0">
                <a:spAutoFit/>
              </a:bodyPr>
              <a:lstStyle/>
              <a:p>
                <a:r>
                  <a:rPr lang="en-US" dirty="0"/>
                  <a:t>Mj=0 states(from down to up): </a:t>
                </a:r>
                <a14:m>
                  <m:oMath xmlns:m="http://schemas.openxmlformats.org/officeDocument/2006/math">
                    <m:sSup>
                      <m:sSupPr>
                        <m:ctrlPr>
                          <a:rPr lang="en-US" i="1" smtClean="0">
                            <a:latin typeface="Cambria Math" panose="02040503050406030204" pitchFamily="18" charset="0"/>
                          </a:rPr>
                        </m:ctrlPr>
                      </m:sSupPr>
                      <m:e>
                        <m:r>
                          <a:rPr lang="en-US" i="1">
                            <a:latin typeface="Cambria Math" charset="0"/>
                          </a:rPr>
                          <m:t>1</m:t>
                        </m:r>
                      </m:e>
                      <m:sup>
                        <m:r>
                          <a:rPr lang="en-US" i="1">
                            <a:latin typeface="Cambria Math" charset="0"/>
                          </a:rPr>
                          <m:t>1</m:t>
                        </m:r>
                      </m:sup>
                    </m:sSup>
                    <m:sSub>
                      <m:sSubPr>
                        <m:ctrlPr>
                          <a:rPr lang="en-US" i="1">
                            <a:latin typeface="Cambria Math" panose="02040503050406030204" pitchFamily="18" charset="0"/>
                          </a:rPr>
                        </m:ctrlPr>
                      </m:sSubPr>
                      <m:e>
                        <m:r>
                          <a:rPr lang="en-US" i="1">
                            <a:latin typeface="Cambria Math" charset="0"/>
                          </a:rPr>
                          <m:t>𝑆</m:t>
                        </m:r>
                      </m:e>
                      <m:sub>
                        <m:r>
                          <a:rPr lang="en-US" i="1">
                            <a:latin typeface="Cambria Math" charset="0"/>
                          </a:rPr>
                          <m:t>0</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1</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𝑆</m:t>
                        </m:r>
                      </m:e>
                      <m:sub>
                        <m:r>
                          <a:rPr lang="en-US" i="1">
                            <a:latin typeface="Cambria Math" charset="0"/>
                          </a:rPr>
                          <m:t>1</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𝑆</m:t>
                        </m:r>
                      </m:e>
                      <m:sub>
                        <m:r>
                          <a:rPr lang="en-US" i="1">
                            <a:latin typeface="Cambria Math" charset="0"/>
                          </a:rPr>
                          <m:t>1</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1</m:t>
                        </m:r>
                      </m:sup>
                    </m:sSup>
                    <m:sSub>
                      <m:sSubPr>
                        <m:ctrlPr>
                          <a:rPr lang="en-US" i="1">
                            <a:latin typeface="Cambria Math" panose="02040503050406030204" pitchFamily="18" charset="0"/>
                          </a:rPr>
                        </m:ctrlPr>
                      </m:sSubPr>
                      <m:e>
                        <m:r>
                          <a:rPr lang="en-US" i="1">
                            <a:latin typeface="Cambria Math" charset="0"/>
                          </a:rPr>
                          <m:t>𝑆</m:t>
                        </m:r>
                      </m:e>
                      <m:sub>
                        <m:r>
                          <a:rPr lang="en-US" i="1">
                            <a:latin typeface="Cambria Math" charset="0"/>
                          </a:rPr>
                          <m:t>0</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0</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1</m:t>
                        </m:r>
                      </m:sub>
                    </m:sSub>
                  </m:oMath>
                </a14:m>
                <a:r>
                  <a:rPr lang="en-US" dirty="0"/>
                  <a:t>, </a:t>
                </a: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charset="0"/>
                          </a:rPr>
                          <m:t>2</m:t>
                        </m:r>
                      </m:e>
                      <m:sup>
                        <m:r>
                          <a:rPr lang="en-US" i="1">
                            <a:solidFill>
                              <a:srgbClr val="FF0000"/>
                            </a:solidFill>
                            <a:latin typeface="Cambria Math" charset="0"/>
                          </a:rPr>
                          <m:t>3</m:t>
                        </m:r>
                      </m:sup>
                    </m:s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𝑃</m:t>
                        </m:r>
                      </m:e>
                      <m:sub>
                        <m:r>
                          <a:rPr lang="en-US" i="1">
                            <a:solidFill>
                              <a:srgbClr val="FF0000"/>
                            </a:solidFill>
                            <a:latin typeface="Cambria Math" charset="0"/>
                          </a:rPr>
                          <m:t>2</m:t>
                        </m:r>
                      </m:sub>
                    </m:sSub>
                  </m:oMath>
                </a14:m>
                <a:r>
                  <a:rPr lang="en-US" dirty="0">
                    <a:solidFill>
                      <a:srgbClr val="FF0000"/>
                    </a:solidFill>
                  </a:rPr>
                  <a:t>, </a:t>
                </a:r>
                <a14:m>
                  <m:oMath xmlns:m="http://schemas.openxmlformats.org/officeDocument/2006/math">
                    <m:sSup>
                      <m:sSupPr>
                        <m:ctrlPr>
                          <a:rPr lang="en-US" i="1">
                            <a:solidFill>
                              <a:srgbClr val="FF0000"/>
                            </a:solidFill>
                            <a:latin typeface="Cambria Math" panose="02040503050406030204" pitchFamily="18" charset="0"/>
                          </a:rPr>
                        </m:ctrlPr>
                      </m:sSupPr>
                      <m:e>
                        <m:r>
                          <a:rPr lang="en-US" i="1">
                            <a:solidFill>
                              <a:srgbClr val="FF0000"/>
                            </a:solidFill>
                            <a:latin typeface="Cambria Math" charset="0"/>
                          </a:rPr>
                          <m:t>2</m:t>
                        </m:r>
                      </m:e>
                      <m:sup>
                        <m:r>
                          <a:rPr lang="en-US" i="1">
                            <a:solidFill>
                              <a:srgbClr val="FF0000"/>
                            </a:solidFill>
                            <a:latin typeface="Cambria Math" charset="0"/>
                          </a:rPr>
                          <m:t>1</m:t>
                        </m:r>
                      </m:sup>
                    </m:s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𝑃</m:t>
                        </m:r>
                      </m:e>
                      <m:sub>
                        <m:r>
                          <a:rPr lang="en-US" i="1">
                            <a:solidFill>
                              <a:srgbClr val="FF0000"/>
                            </a:solidFill>
                            <a:latin typeface="Cambria Math" charset="0"/>
                          </a:rPr>
                          <m:t>1</m:t>
                        </m:r>
                      </m:sub>
                    </m:sSub>
                  </m:oMath>
                </a14:m>
                <a:endParaRPr lang="en-US" dirty="0"/>
              </a:p>
              <a:p>
                <a:r>
                  <a:rPr lang="en-US" dirty="0" err="1"/>
                  <a:t>Mj</a:t>
                </a:r>
                <a:r>
                  <a:rPr lang="en-US" dirty="0"/>
                  <a:t>=1 states(from down to up):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1</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𝑆</m:t>
                        </m:r>
                      </m:e>
                      <m:sub>
                        <m:r>
                          <a:rPr lang="en-US" i="1">
                            <a:latin typeface="Cambria Math" charset="0"/>
                          </a:rPr>
                          <m:t>1</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𝑆</m:t>
                        </m:r>
                      </m:e>
                      <m:sub>
                        <m:r>
                          <a:rPr lang="en-US" i="1">
                            <a:latin typeface="Cambria Math" charset="0"/>
                          </a:rPr>
                          <m:t>1</m:t>
                        </m:r>
                      </m:sub>
                    </m:sSub>
                  </m:oMath>
                </a14:m>
                <a:r>
                  <a:rPr lang="en-US" dirty="0"/>
                  <a:t>, </a:t>
                </a:r>
                <a14:m>
                  <m:oMath xmlns:m="http://schemas.openxmlformats.org/officeDocument/2006/math">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charset="0"/>
                          </a:rPr>
                          <m:t>2</m:t>
                        </m:r>
                      </m:e>
                      <m:sup>
                        <m:r>
                          <a:rPr lang="en-US" b="0" i="1" smtClean="0">
                            <a:solidFill>
                              <a:srgbClr val="FF0000"/>
                            </a:solidFill>
                            <a:latin typeface="Cambria Math" charset="0"/>
                          </a:rPr>
                          <m:t>1</m:t>
                        </m:r>
                      </m:sup>
                    </m:s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𝑃</m:t>
                        </m:r>
                      </m:e>
                      <m:sub>
                        <m:r>
                          <a:rPr lang="en-US" i="1">
                            <a:solidFill>
                              <a:srgbClr val="FF0000"/>
                            </a:solidFill>
                            <a:latin typeface="Cambria Math" charset="0"/>
                          </a:rPr>
                          <m:t>1</m:t>
                        </m:r>
                      </m:sub>
                    </m:sSub>
                  </m:oMath>
                </a14:m>
                <a:r>
                  <a:rPr lang="en-US" dirty="0">
                    <a:solidFill>
                      <a:srgbClr val="FF0000"/>
                    </a:solidFill>
                  </a:rPr>
                  <a:t>, </a:t>
                </a:r>
                <a14:m>
                  <m:oMath xmlns:m="http://schemas.openxmlformats.org/officeDocument/2006/math">
                    <m:sSup>
                      <m:sSupPr>
                        <m:ctrlPr>
                          <a:rPr lang="en-US" i="1">
                            <a:solidFill>
                              <a:srgbClr val="FF0000"/>
                            </a:solidFill>
                            <a:latin typeface="Cambria Math" panose="02040503050406030204" pitchFamily="18" charset="0"/>
                          </a:rPr>
                        </m:ctrlPr>
                      </m:sSupPr>
                      <m:e>
                        <m:r>
                          <a:rPr lang="en-US" i="1">
                            <a:solidFill>
                              <a:srgbClr val="FF0000"/>
                            </a:solidFill>
                            <a:latin typeface="Cambria Math" charset="0"/>
                          </a:rPr>
                          <m:t>2</m:t>
                        </m:r>
                      </m:e>
                      <m:sup>
                        <m:r>
                          <a:rPr lang="en-US" b="0" i="1" smtClean="0">
                            <a:solidFill>
                              <a:srgbClr val="FF0000"/>
                            </a:solidFill>
                            <a:latin typeface="Cambria Math" charset="0"/>
                          </a:rPr>
                          <m:t>3</m:t>
                        </m:r>
                      </m:sup>
                    </m:sSup>
                    <m:sSub>
                      <m:sSubPr>
                        <m:ctrlPr>
                          <a:rPr lang="en-US" i="1">
                            <a:solidFill>
                              <a:srgbClr val="FF0000"/>
                            </a:solidFill>
                            <a:latin typeface="Cambria Math" panose="02040503050406030204" pitchFamily="18" charset="0"/>
                          </a:rPr>
                        </m:ctrlPr>
                      </m:sSubPr>
                      <m:e>
                        <m:r>
                          <a:rPr lang="en-US" i="1">
                            <a:solidFill>
                              <a:srgbClr val="FF0000"/>
                            </a:solidFill>
                            <a:latin typeface="Cambria Math" charset="0"/>
                          </a:rPr>
                          <m:t>𝑃</m:t>
                        </m:r>
                      </m:e>
                      <m:sub>
                        <m:r>
                          <a:rPr lang="en-US" i="1">
                            <a:solidFill>
                              <a:srgbClr val="FF0000"/>
                            </a:solidFill>
                            <a:latin typeface="Cambria Math" charset="0"/>
                          </a:rPr>
                          <m:t>1</m:t>
                        </m:r>
                      </m:sub>
                    </m:sSub>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2</m:t>
                        </m:r>
                      </m:sub>
                    </m:sSub>
                  </m:oMath>
                </a14:m>
                <a:endParaRPr lang="en-US" dirty="0"/>
              </a:p>
              <a:p>
                <a:r>
                  <a:rPr lang="en-US" dirty="0" err="1"/>
                  <a:t>Mj</a:t>
                </a:r>
                <a:r>
                  <a:rPr lang="en-US" dirty="0"/>
                  <a:t>=2 states(from down to up): </a:t>
                </a:r>
                <a14:m>
                  <m:oMath xmlns:m="http://schemas.openxmlformats.org/officeDocument/2006/math">
                    <m:sSup>
                      <m:sSupPr>
                        <m:ctrlPr>
                          <a:rPr lang="en-US" i="1">
                            <a:latin typeface="Cambria Math" panose="02040503050406030204" pitchFamily="18" charset="0"/>
                          </a:rPr>
                        </m:ctrlPr>
                      </m:sSupPr>
                      <m:e>
                        <m:r>
                          <a:rPr lang="en-US" i="1">
                            <a:latin typeface="Cambria Math" charset="0"/>
                          </a:rPr>
                          <m:t>2</m:t>
                        </m:r>
                      </m:e>
                      <m:sup>
                        <m:r>
                          <a:rPr lang="en-US" i="1">
                            <a:latin typeface="Cambria Math" charset="0"/>
                          </a:rPr>
                          <m:t>3</m:t>
                        </m:r>
                      </m:sup>
                    </m:sSup>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2</m:t>
                        </m:r>
                      </m:sub>
                    </m:sSub>
                  </m:oMath>
                </a14:m>
                <a:endParaRPr lang="en-US" dirty="0"/>
              </a:p>
            </p:txBody>
          </p:sp>
        </mc:Choice>
        <mc:Fallback xmlns="">
          <p:sp>
            <p:nvSpPr>
              <p:cNvPr id="24" name="TextBox 23">
                <a:extLst>
                  <a:ext uri="{FF2B5EF4-FFF2-40B4-BE49-F238E27FC236}">
                    <a16:creationId xmlns:a16="http://schemas.microsoft.com/office/drawing/2014/main" id="{0041A16B-541E-B748-B1BA-BF1C0D2D5AD7}"/>
                  </a:ext>
                </a:extLst>
              </p:cNvPr>
              <p:cNvSpPr txBox="1">
                <a:spLocks noRot="1" noChangeAspect="1" noMove="1" noResize="1" noEditPoints="1" noAdjustHandles="1" noChangeArrowheads="1" noChangeShapeType="1" noTextEdit="1"/>
              </p:cNvSpPr>
              <p:nvPr/>
            </p:nvSpPr>
            <p:spPr>
              <a:xfrm>
                <a:off x="886864" y="5863437"/>
                <a:ext cx="7680959" cy="946991"/>
              </a:xfrm>
              <a:prstGeom prst="rect">
                <a:avLst/>
              </a:prstGeom>
              <a:blipFill>
                <a:blip r:embed="rId4"/>
                <a:stretch>
                  <a:fillRect l="-660" t="-2667" b="-666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329513" y="1203480"/>
            <a:ext cx="7208109" cy="4757352"/>
          </a:xfrm>
          <a:prstGeom prst="rect">
            <a:avLst/>
          </a:prstGeom>
        </p:spPr>
      </p:pic>
      <p:sp>
        <p:nvSpPr>
          <p:cNvPr id="6" name="TextBox 5">
            <a:extLst>
              <a:ext uri="{FF2B5EF4-FFF2-40B4-BE49-F238E27FC236}">
                <a16:creationId xmlns:a16="http://schemas.microsoft.com/office/drawing/2014/main" id="{BF6BBBAE-D8EE-0F4F-801D-7774D4849BA8}"/>
              </a:ext>
            </a:extLst>
          </p:cNvPr>
          <p:cNvSpPr txBox="1"/>
          <p:nvPr/>
        </p:nvSpPr>
        <p:spPr>
          <a:xfrm>
            <a:off x="5707857" y="6411382"/>
            <a:ext cx="3072764" cy="369332"/>
          </a:xfrm>
          <a:prstGeom prst="rect">
            <a:avLst/>
          </a:prstGeom>
          <a:noFill/>
        </p:spPr>
        <p:txBody>
          <a:bodyPr wrap="none" rtlCol="0">
            <a:spAutoFit/>
          </a:bodyPr>
          <a:lstStyle/>
          <a:p>
            <a:r>
              <a:rPr lang="en-US" dirty="0">
                <a:solidFill>
                  <a:schemeClr val="accent1"/>
                </a:solidFill>
              </a:rPr>
              <a:t>[</a:t>
            </a:r>
            <a:r>
              <a:rPr lang="en-US" dirty="0" err="1">
                <a:solidFill>
                  <a:schemeClr val="accent1"/>
                </a:solidFill>
              </a:rPr>
              <a:t>Kaiyu</a:t>
            </a:r>
            <a:r>
              <a:rPr lang="en-US" dirty="0">
                <a:solidFill>
                  <a:schemeClr val="accent1"/>
                </a:solidFill>
              </a:rPr>
              <a:t> Fu et al, in preparation]</a:t>
            </a:r>
          </a:p>
        </p:txBody>
      </p:sp>
    </p:spTree>
    <p:extLst>
      <p:ext uri="{BB962C8B-B14F-4D97-AF65-F5344CB8AC3E}">
        <p14:creationId xmlns:p14="http://schemas.microsoft.com/office/powerpoint/2010/main" val="242783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4424" y="702210"/>
            <a:ext cx="4354053" cy="646331"/>
          </a:xfrm>
          <a:prstGeom prst="rect">
            <a:avLst/>
          </a:prstGeom>
          <a:noFill/>
        </p:spPr>
        <p:txBody>
          <a:bodyPr wrap="square" rtlCol="0">
            <a:spAutoFit/>
          </a:bodyPr>
          <a:lstStyle/>
          <a:p>
            <a:r>
              <a:rPr lang="en-US" dirty="0"/>
              <a:t>embedding </a:t>
            </a:r>
            <a:r>
              <a:rPr lang="en-US" dirty="0" err="1"/>
              <a:t>wavefunction</a:t>
            </a:r>
            <a:r>
              <a:rPr lang="en-US" dirty="0"/>
              <a:t> at </a:t>
            </a:r>
            <a:r>
              <a:rPr lang="en-US" dirty="0" err="1"/>
              <a:t>Nmax</a:t>
            </a:r>
            <a:r>
              <a:rPr lang="en-US" dirty="0"/>
              <a:t>=16, K=19,</a:t>
            </a:r>
          </a:p>
          <a:p>
            <a:r>
              <a:rPr lang="en-US" dirty="0"/>
              <a:t>optimal </a:t>
            </a:r>
            <a:r>
              <a:rPr lang="en-US" dirty="0" err="1"/>
              <a:t>b</a:t>
            </a:r>
            <a:r>
              <a:rPr lang="en-US" baseline="-25000" dirty="0" err="1"/>
              <a:t>inst</a:t>
            </a:r>
            <a:r>
              <a:rPr lang="en-US" dirty="0"/>
              <a:t> and b=0.312MeV</a:t>
            </a:r>
          </a:p>
        </p:txBody>
      </p:sp>
      <p:sp>
        <p:nvSpPr>
          <p:cNvPr id="9" name="TextBox 8"/>
          <p:cNvSpPr txBox="1"/>
          <p:nvPr/>
        </p:nvSpPr>
        <p:spPr>
          <a:xfrm>
            <a:off x="5453625" y="702209"/>
            <a:ext cx="3203679" cy="646331"/>
          </a:xfrm>
          <a:prstGeom prst="rect">
            <a:avLst/>
          </a:prstGeom>
          <a:noFill/>
        </p:spPr>
        <p:txBody>
          <a:bodyPr wrap="square" rtlCol="0">
            <a:spAutoFit/>
          </a:bodyPr>
          <a:lstStyle/>
          <a:p>
            <a:r>
              <a:rPr lang="en-US" dirty="0"/>
              <a:t>effective </a:t>
            </a:r>
            <a:r>
              <a:rPr lang="en-US" dirty="0" err="1"/>
              <a:t>wavefunction</a:t>
            </a:r>
            <a:r>
              <a:rPr lang="en-US" dirty="0"/>
              <a:t> at </a:t>
            </a:r>
            <a:r>
              <a:rPr lang="en-US" dirty="0" err="1"/>
              <a:t>Nmax</a:t>
            </a:r>
            <a:r>
              <a:rPr lang="en-US" dirty="0"/>
              <a:t>=16, K=19, b=0.3MeV</a:t>
            </a:r>
          </a:p>
        </p:txBody>
      </p:sp>
      <p:pic>
        <p:nvPicPr>
          <p:cNvPr id="14" name="Picture 13"/>
          <p:cNvPicPr>
            <a:picLocks noChangeAspect="1"/>
          </p:cNvPicPr>
          <p:nvPr/>
        </p:nvPicPr>
        <p:blipFill>
          <a:blip r:embed="rId2"/>
          <a:stretch>
            <a:fillRect/>
          </a:stretch>
        </p:blipFill>
        <p:spPr>
          <a:xfrm>
            <a:off x="4778477" y="1518786"/>
            <a:ext cx="3392130" cy="2700136"/>
          </a:xfrm>
          <a:prstGeom prst="rect">
            <a:avLst/>
          </a:prstGeom>
        </p:spPr>
      </p:pic>
      <p:pic>
        <p:nvPicPr>
          <p:cNvPr id="15" name="Picture 14"/>
          <p:cNvPicPr>
            <a:picLocks noChangeAspect="1"/>
          </p:cNvPicPr>
          <p:nvPr/>
        </p:nvPicPr>
        <p:blipFill>
          <a:blip r:embed="rId3"/>
          <a:stretch>
            <a:fillRect/>
          </a:stretch>
        </p:blipFill>
        <p:spPr>
          <a:xfrm>
            <a:off x="4778478" y="4218922"/>
            <a:ext cx="3392130" cy="2639078"/>
          </a:xfrm>
          <a:prstGeom prst="rect">
            <a:avLst/>
          </a:prstGeom>
        </p:spPr>
      </p:pic>
      <p:sp>
        <p:nvSpPr>
          <p:cNvPr id="2" name="TextBox 1">
            <a:extLst>
              <a:ext uri="{FF2B5EF4-FFF2-40B4-BE49-F238E27FC236}">
                <a16:creationId xmlns:a16="http://schemas.microsoft.com/office/drawing/2014/main" id="{5D104E5C-64E6-DC46-B2D5-AD8B3EAAF657}"/>
              </a:ext>
            </a:extLst>
          </p:cNvPr>
          <p:cNvSpPr txBox="1"/>
          <p:nvPr/>
        </p:nvSpPr>
        <p:spPr>
          <a:xfrm>
            <a:off x="2477557" y="178989"/>
            <a:ext cx="4268028" cy="523220"/>
          </a:xfrm>
          <a:prstGeom prst="rect">
            <a:avLst/>
          </a:prstGeom>
          <a:noFill/>
        </p:spPr>
        <p:txBody>
          <a:bodyPr wrap="none" rtlCol="0">
            <a:spAutoFit/>
          </a:bodyPr>
          <a:lstStyle/>
          <a:p>
            <a:r>
              <a:rPr lang="en-US" sz="2800" dirty="0"/>
              <a:t>Wave Function Comparison </a:t>
            </a:r>
          </a:p>
        </p:txBody>
      </p:sp>
      <p:sp>
        <p:nvSpPr>
          <p:cNvPr id="3" name="TextBox 2">
            <a:extLst>
              <a:ext uri="{FF2B5EF4-FFF2-40B4-BE49-F238E27FC236}">
                <a16:creationId xmlns:a16="http://schemas.microsoft.com/office/drawing/2014/main" id="{50631251-ADAA-BC45-8910-1751C96BEF1D}"/>
              </a:ext>
            </a:extLst>
          </p:cNvPr>
          <p:cNvSpPr txBox="1"/>
          <p:nvPr/>
        </p:nvSpPr>
        <p:spPr>
          <a:xfrm>
            <a:off x="7055464" y="517543"/>
            <a:ext cx="2050946" cy="369332"/>
          </a:xfrm>
          <a:prstGeom prst="rect">
            <a:avLst/>
          </a:prstGeom>
          <a:noFill/>
        </p:spPr>
        <p:txBody>
          <a:bodyPr wrap="none" rtlCol="0">
            <a:spAutoFit/>
          </a:bodyPr>
          <a:lstStyle/>
          <a:p>
            <a:r>
              <a:rPr lang="en-US" dirty="0">
                <a:solidFill>
                  <a:srgbClr val="00B0F0"/>
                </a:solidFill>
              </a:rPr>
              <a:t>[</a:t>
            </a:r>
            <a:r>
              <a:rPr lang="en-US" dirty="0" err="1">
                <a:solidFill>
                  <a:srgbClr val="00B0F0"/>
                </a:solidFill>
              </a:rPr>
              <a:t>Wiecki</a:t>
            </a:r>
            <a:r>
              <a:rPr lang="en-US" dirty="0">
                <a:solidFill>
                  <a:srgbClr val="00B0F0"/>
                </a:solidFill>
              </a:rPr>
              <a:t>, et al, 2015]</a:t>
            </a:r>
          </a:p>
        </p:txBody>
      </p:sp>
      <p:pic>
        <p:nvPicPr>
          <p:cNvPr id="4" name="Picture 3"/>
          <p:cNvPicPr>
            <a:picLocks noChangeAspect="1"/>
          </p:cNvPicPr>
          <p:nvPr/>
        </p:nvPicPr>
        <p:blipFill>
          <a:blip r:embed="rId4"/>
          <a:stretch>
            <a:fillRect/>
          </a:stretch>
        </p:blipFill>
        <p:spPr>
          <a:xfrm>
            <a:off x="667230" y="1745672"/>
            <a:ext cx="3483450" cy="2473249"/>
          </a:xfrm>
          <a:prstGeom prst="rect">
            <a:avLst/>
          </a:prstGeom>
        </p:spPr>
      </p:pic>
      <p:pic>
        <p:nvPicPr>
          <p:cNvPr id="5" name="Picture 4"/>
          <p:cNvPicPr>
            <a:picLocks noChangeAspect="1"/>
          </p:cNvPicPr>
          <p:nvPr/>
        </p:nvPicPr>
        <p:blipFill>
          <a:blip r:embed="rId5"/>
          <a:stretch>
            <a:fillRect/>
          </a:stretch>
        </p:blipFill>
        <p:spPr>
          <a:xfrm>
            <a:off x="667230" y="4323608"/>
            <a:ext cx="3483450" cy="2429706"/>
          </a:xfrm>
          <a:prstGeom prst="rect">
            <a:avLst/>
          </a:prstGeom>
        </p:spPr>
      </p:pic>
      <p:sp>
        <p:nvSpPr>
          <p:cNvPr id="10" name="TextBox 9">
            <a:extLst>
              <a:ext uri="{FF2B5EF4-FFF2-40B4-BE49-F238E27FC236}">
                <a16:creationId xmlns:a16="http://schemas.microsoft.com/office/drawing/2014/main" id="{BF8CC60B-A2AB-D840-A90E-BA2667CCEB4E}"/>
              </a:ext>
            </a:extLst>
          </p:cNvPr>
          <p:cNvSpPr txBox="1"/>
          <p:nvPr/>
        </p:nvSpPr>
        <p:spPr>
          <a:xfrm>
            <a:off x="509324" y="1373715"/>
            <a:ext cx="3072764" cy="369332"/>
          </a:xfrm>
          <a:prstGeom prst="rect">
            <a:avLst/>
          </a:prstGeom>
          <a:noFill/>
        </p:spPr>
        <p:txBody>
          <a:bodyPr wrap="none" rtlCol="0">
            <a:spAutoFit/>
          </a:bodyPr>
          <a:lstStyle/>
          <a:p>
            <a:r>
              <a:rPr lang="en-US" dirty="0">
                <a:solidFill>
                  <a:schemeClr val="accent1"/>
                </a:solidFill>
              </a:rPr>
              <a:t>[</a:t>
            </a:r>
            <a:r>
              <a:rPr lang="en-US" dirty="0" err="1">
                <a:solidFill>
                  <a:schemeClr val="accent1"/>
                </a:solidFill>
              </a:rPr>
              <a:t>Kaiyu</a:t>
            </a:r>
            <a:r>
              <a:rPr lang="en-US" dirty="0">
                <a:solidFill>
                  <a:schemeClr val="accent1"/>
                </a:solidFill>
              </a:rPr>
              <a:t> Fu et al, in preparation]</a:t>
            </a:r>
          </a:p>
        </p:txBody>
      </p:sp>
    </p:spTree>
    <p:extLst>
      <p:ext uri="{BB962C8B-B14F-4D97-AF65-F5344CB8AC3E}">
        <p14:creationId xmlns:p14="http://schemas.microsoft.com/office/powerpoint/2010/main" val="2466524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48941" y="870984"/>
            <a:ext cx="3130553" cy="2654709"/>
          </a:xfrm>
          <a:prstGeom prst="rect">
            <a:avLst/>
          </a:prstGeom>
        </p:spPr>
      </p:pic>
      <p:pic>
        <p:nvPicPr>
          <p:cNvPr id="7" name="Picture 6"/>
          <p:cNvPicPr>
            <a:picLocks noChangeAspect="1"/>
          </p:cNvPicPr>
          <p:nvPr/>
        </p:nvPicPr>
        <p:blipFill>
          <a:blip r:embed="rId3"/>
          <a:stretch>
            <a:fillRect/>
          </a:stretch>
        </p:blipFill>
        <p:spPr>
          <a:xfrm>
            <a:off x="4848941" y="3621349"/>
            <a:ext cx="3601352" cy="3097162"/>
          </a:xfrm>
          <a:prstGeom prst="rect">
            <a:avLst/>
          </a:prstGeom>
        </p:spPr>
      </p:pic>
      <p:sp>
        <p:nvSpPr>
          <p:cNvPr id="8" name="TextBox 7">
            <a:extLst>
              <a:ext uri="{FF2B5EF4-FFF2-40B4-BE49-F238E27FC236}">
                <a16:creationId xmlns:a16="http://schemas.microsoft.com/office/drawing/2014/main" id="{555BE318-ABDD-824D-8F9F-81D7F1558513}"/>
              </a:ext>
            </a:extLst>
          </p:cNvPr>
          <p:cNvSpPr txBox="1"/>
          <p:nvPr/>
        </p:nvSpPr>
        <p:spPr>
          <a:xfrm>
            <a:off x="2477557" y="178989"/>
            <a:ext cx="4268028" cy="523220"/>
          </a:xfrm>
          <a:prstGeom prst="rect">
            <a:avLst/>
          </a:prstGeom>
          <a:noFill/>
        </p:spPr>
        <p:txBody>
          <a:bodyPr wrap="none" rtlCol="0">
            <a:spAutoFit/>
          </a:bodyPr>
          <a:lstStyle/>
          <a:p>
            <a:r>
              <a:rPr lang="en-US" sz="2800" dirty="0"/>
              <a:t>Wave Function Comparison </a:t>
            </a:r>
          </a:p>
        </p:txBody>
      </p:sp>
      <p:sp>
        <p:nvSpPr>
          <p:cNvPr id="2" name="TextBox 1">
            <a:extLst>
              <a:ext uri="{FF2B5EF4-FFF2-40B4-BE49-F238E27FC236}">
                <a16:creationId xmlns:a16="http://schemas.microsoft.com/office/drawing/2014/main" id="{1C9BDD71-3A02-4848-80C7-578E24C0067C}"/>
              </a:ext>
            </a:extLst>
          </p:cNvPr>
          <p:cNvSpPr txBox="1"/>
          <p:nvPr/>
        </p:nvSpPr>
        <p:spPr>
          <a:xfrm>
            <a:off x="1403286" y="6349179"/>
            <a:ext cx="3633815" cy="369332"/>
          </a:xfrm>
          <a:prstGeom prst="rect">
            <a:avLst/>
          </a:prstGeom>
          <a:noFill/>
        </p:spPr>
        <p:txBody>
          <a:bodyPr wrap="none" rtlCol="0">
            <a:spAutoFit/>
          </a:bodyPr>
          <a:lstStyle/>
          <a:p>
            <a:pPr marL="285750" indent="-285750">
              <a:buFont typeface="Arial" panose="020B0604020202020204" pitchFamily="34" charset="0"/>
              <a:buChar char="•"/>
            </a:pPr>
            <a:r>
              <a:rPr lang="en-US" dirty="0"/>
              <a:t>Nodal structure in radial direction</a:t>
            </a:r>
          </a:p>
        </p:txBody>
      </p:sp>
      <p:pic>
        <p:nvPicPr>
          <p:cNvPr id="5" name="Picture 4"/>
          <p:cNvPicPr>
            <a:picLocks noChangeAspect="1"/>
          </p:cNvPicPr>
          <p:nvPr/>
        </p:nvPicPr>
        <p:blipFill>
          <a:blip r:embed="rId4"/>
          <a:stretch>
            <a:fillRect/>
          </a:stretch>
        </p:blipFill>
        <p:spPr>
          <a:xfrm>
            <a:off x="912105" y="1007258"/>
            <a:ext cx="3130903" cy="2309041"/>
          </a:xfrm>
          <a:prstGeom prst="rect">
            <a:avLst/>
          </a:prstGeom>
        </p:spPr>
      </p:pic>
      <p:pic>
        <p:nvPicPr>
          <p:cNvPr id="9" name="Picture 8"/>
          <p:cNvPicPr>
            <a:picLocks noChangeAspect="1"/>
          </p:cNvPicPr>
          <p:nvPr/>
        </p:nvPicPr>
        <p:blipFill>
          <a:blip r:embed="rId5"/>
          <a:stretch>
            <a:fillRect/>
          </a:stretch>
        </p:blipFill>
        <p:spPr>
          <a:xfrm>
            <a:off x="912105" y="3908090"/>
            <a:ext cx="3130903" cy="2301214"/>
          </a:xfrm>
          <a:prstGeom prst="rect">
            <a:avLst/>
          </a:prstGeom>
        </p:spPr>
      </p:pic>
    </p:spTree>
    <p:extLst>
      <p:ext uri="{BB962C8B-B14F-4D97-AF65-F5344CB8AC3E}">
        <p14:creationId xmlns:p14="http://schemas.microsoft.com/office/powerpoint/2010/main" val="2499371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4519" y="857454"/>
            <a:ext cx="3521630" cy="2711655"/>
          </a:xfrm>
          <a:prstGeom prst="rect">
            <a:avLst/>
          </a:prstGeom>
        </p:spPr>
      </p:pic>
      <p:pic>
        <p:nvPicPr>
          <p:cNvPr id="5" name="Picture 4"/>
          <p:cNvPicPr>
            <a:picLocks noChangeAspect="1"/>
          </p:cNvPicPr>
          <p:nvPr/>
        </p:nvPicPr>
        <p:blipFill>
          <a:blip r:embed="rId3"/>
          <a:stretch>
            <a:fillRect/>
          </a:stretch>
        </p:blipFill>
        <p:spPr>
          <a:xfrm>
            <a:off x="4334412" y="3482279"/>
            <a:ext cx="3701843" cy="2946667"/>
          </a:xfrm>
          <a:prstGeom prst="rect">
            <a:avLst/>
          </a:prstGeom>
        </p:spPr>
      </p:pic>
      <p:sp>
        <p:nvSpPr>
          <p:cNvPr id="6" name="TextBox 5">
            <a:extLst>
              <a:ext uri="{FF2B5EF4-FFF2-40B4-BE49-F238E27FC236}">
                <a16:creationId xmlns:a16="http://schemas.microsoft.com/office/drawing/2014/main" id="{D8B11BA7-B00B-9244-8EE7-4FE4118D150F}"/>
              </a:ext>
            </a:extLst>
          </p:cNvPr>
          <p:cNvSpPr txBox="1"/>
          <p:nvPr/>
        </p:nvSpPr>
        <p:spPr>
          <a:xfrm>
            <a:off x="2477557" y="178989"/>
            <a:ext cx="4268028" cy="523220"/>
          </a:xfrm>
          <a:prstGeom prst="rect">
            <a:avLst/>
          </a:prstGeom>
          <a:noFill/>
        </p:spPr>
        <p:txBody>
          <a:bodyPr wrap="none" rtlCol="0">
            <a:spAutoFit/>
          </a:bodyPr>
          <a:lstStyle/>
          <a:p>
            <a:r>
              <a:rPr lang="en-US" sz="2800" dirty="0"/>
              <a:t>Wave Function Comparison </a:t>
            </a:r>
          </a:p>
        </p:txBody>
      </p:sp>
      <p:sp>
        <p:nvSpPr>
          <p:cNvPr id="8" name="TextBox 7">
            <a:extLst>
              <a:ext uri="{FF2B5EF4-FFF2-40B4-BE49-F238E27FC236}">
                <a16:creationId xmlns:a16="http://schemas.microsoft.com/office/drawing/2014/main" id="{73B356A6-CC0D-4D44-820E-B1E7D0642018}"/>
              </a:ext>
            </a:extLst>
          </p:cNvPr>
          <p:cNvSpPr txBox="1"/>
          <p:nvPr/>
        </p:nvSpPr>
        <p:spPr>
          <a:xfrm>
            <a:off x="1174686" y="6334891"/>
            <a:ext cx="4032899" cy="369332"/>
          </a:xfrm>
          <a:prstGeom prst="rect">
            <a:avLst/>
          </a:prstGeom>
          <a:noFill/>
        </p:spPr>
        <p:txBody>
          <a:bodyPr wrap="none" rtlCol="0">
            <a:spAutoFit/>
          </a:bodyPr>
          <a:lstStyle/>
          <a:p>
            <a:pPr marL="285750" indent="-285750">
              <a:buFont typeface="Arial" panose="020B0604020202020204" pitchFamily="34" charset="0"/>
              <a:buChar char="•"/>
            </a:pPr>
            <a:r>
              <a:rPr lang="en-US" dirty="0"/>
              <a:t>Nodal structure in azimuthal direction</a:t>
            </a:r>
          </a:p>
        </p:txBody>
      </p:sp>
      <p:pic>
        <p:nvPicPr>
          <p:cNvPr id="7" name="Picture 6"/>
          <p:cNvPicPr>
            <a:picLocks noChangeAspect="1"/>
          </p:cNvPicPr>
          <p:nvPr/>
        </p:nvPicPr>
        <p:blipFill>
          <a:blip r:embed="rId4"/>
          <a:stretch>
            <a:fillRect/>
          </a:stretch>
        </p:blipFill>
        <p:spPr>
          <a:xfrm>
            <a:off x="678638" y="986867"/>
            <a:ext cx="3018866" cy="2452828"/>
          </a:xfrm>
          <a:prstGeom prst="rect">
            <a:avLst/>
          </a:prstGeom>
        </p:spPr>
      </p:pic>
      <p:pic>
        <p:nvPicPr>
          <p:cNvPr id="9" name="Picture 8"/>
          <p:cNvPicPr>
            <a:picLocks noChangeAspect="1"/>
          </p:cNvPicPr>
          <p:nvPr/>
        </p:nvPicPr>
        <p:blipFill>
          <a:blip r:embed="rId5"/>
          <a:stretch>
            <a:fillRect/>
          </a:stretch>
        </p:blipFill>
        <p:spPr>
          <a:xfrm>
            <a:off x="868642" y="3708360"/>
            <a:ext cx="3168967" cy="2511406"/>
          </a:xfrm>
          <a:prstGeom prst="rect">
            <a:avLst/>
          </a:prstGeom>
        </p:spPr>
      </p:pic>
    </p:spTree>
    <p:extLst>
      <p:ext uri="{BB962C8B-B14F-4D97-AF65-F5344CB8AC3E}">
        <p14:creationId xmlns:p14="http://schemas.microsoft.com/office/powerpoint/2010/main" val="1983033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64363-8EE2-374F-A24C-8BEE987A5C30}"/>
              </a:ext>
            </a:extLst>
          </p:cNvPr>
          <p:cNvPicPr>
            <a:picLocks noChangeAspect="1"/>
          </p:cNvPicPr>
          <p:nvPr/>
        </p:nvPicPr>
        <p:blipFill>
          <a:blip r:embed="rId2"/>
          <a:stretch>
            <a:fillRect/>
          </a:stretch>
        </p:blipFill>
        <p:spPr>
          <a:xfrm>
            <a:off x="4858183" y="1690035"/>
            <a:ext cx="3829410" cy="2831959"/>
          </a:xfrm>
          <a:prstGeom prst="rect">
            <a:avLst/>
          </a:prstGeom>
        </p:spPr>
      </p:pic>
      <p:pic>
        <p:nvPicPr>
          <p:cNvPr id="4" name="Picture 3">
            <a:extLst>
              <a:ext uri="{FF2B5EF4-FFF2-40B4-BE49-F238E27FC236}">
                <a16:creationId xmlns:a16="http://schemas.microsoft.com/office/drawing/2014/main" id="{F6E1F70C-7764-4846-AF4D-1894EBCF0EFD}"/>
              </a:ext>
            </a:extLst>
          </p:cNvPr>
          <p:cNvPicPr>
            <a:picLocks noChangeAspect="1"/>
          </p:cNvPicPr>
          <p:nvPr/>
        </p:nvPicPr>
        <p:blipFill>
          <a:blip r:embed="rId3"/>
          <a:stretch>
            <a:fillRect/>
          </a:stretch>
        </p:blipFill>
        <p:spPr>
          <a:xfrm>
            <a:off x="513554" y="1629268"/>
            <a:ext cx="3968751" cy="2927954"/>
          </a:xfrm>
          <a:prstGeom prst="rect">
            <a:avLst/>
          </a:prstGeom>
        </p:spPr>
      </p:pic>
      <p:sp>
        <p:nvSpPr>
          <p:cNvPr id="2" name="Slide Number Placeholder 1">
            <a:extLst>
              <a:ext uri="{FF2B5EF4-FFF2-40B4-BE49-F238E27FC236}">
                <a16:creationId xmlns:a16="http://schemas.microsoft.com/office/drawing/2014/main" id="{5AF193C4-9165-AC43-B997-37F088D6510B}"/>
              </a:ext>
            </a:extLst>
          </p:cNvPr>
          <p:cNvSpPr>
            <a:spLocks noGrp="1"/>
          </p:cNvSpPr>
          <p:nvPr>
            <p:ph type="sldNum" sz="quarter" idx="12"/>
          </p:nvPr>
        </p:nvSpPr>
        <p:spPr>
          <a:xfrm>
            <a:off x="6457950" y="6356350"/>
            <a:ext cx="2057400" cy="365125"/>
          </a:xfrm>
        </p:spPr>
        <p:txBody>
          <a:bodyPr>
            <a:normAutofit/>
          </a:bodyPr>
          <a:lstStyle/>
          <a:p>
            <a:pPr>
              <a:spcAft>
                <a:spcPts val="600"/>
              </a:spcAft>
            </a:pPr>
            <a:fld id="{8F5ACDC8-A4D3-2743-AEB8-B10DCFDD2470}" type="slidenum">
              <a:rPr lang="en-US" smtClean="0">
                <a:latin typeface="Calibri"/>
              </a:rPr>
              <a:pPr>
                <a:spcAft>
                  <a:spcPts val="600"/>
                </a:spcAft>
              </a:pPr>
              <a:t>34</a:t>
            </a:fld>
            <a:endParaRPr lang="en-US">
              <a:latin typeface="Calibri"/>
            </a:endParaRPr>
          </a:p>
        </p:txBody>
      </p:sp>
      <p:sp>
        <p:nvSpPr>
          <p:cNvPr id="5" name="TextBox 4">
            <a:extLst>
              <a:ext uri="{FF2B5EF4-FFF2-40B4-BE49-F238E27FC236}">
                <a16:creationId xmlns:a16="http://schemas.microsoft.com/office/drawing/2014/main" id="{B3EEE1D7-075F-0947-9E69-2A10066AA201}"/>
              </a:ext>
            </a:extLst>
          </p:cNvPr>
          <p:cNvSpPr txBox="1"/>
          <p:nvPr/>
        </p:nvSpPr>
        <p:spPr>
          <a:xfrm>
            <a:off x="2700338" y="450056"/>
            <a:ext cx="4692567" cy="523220"/>
          </a:xfrm>
          <a:prstGeom prst="rect">
            <a:avLst/>
          </a:prstGeom>
          <a:noFill/>
        </p:spPr>
        <p:txBody>
          <a:bodyPr wrap="none" rtlCol="0">
            <a:spAutoFit/>
          </a:bodyPr>
          <a:lstStyle/>
          <a:p>
            <a:r>
              <a:rPr lang="en-US" sz="2800" u="sng" dirty="0"/>
              <a:t>Photon Content in Positronium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207360-973F-0B49-B803-776AAD5AC4A9}"/>
                  </a:ext>
                </a:extLst>
              </p:cNvPr>
              <p:cNvSpPr txBox="1"/>
              <p:nvPr/>
            </p:nvSpPr>
            <p:spPr>
              <a:xfrm>
                <a:off x="596247" y="5220775"/>
                <a:ext cx="7274043" cy="303994"/>
              </a:xfrm>
              <a:prstGeom prst="rect">
                <a:avLst/>
              </a:prstGeom>
              <a:noFill/>
            </p:spPr>
            <p:txBody>
              <a:bodyPr wrap="none" lIns="0" tIns="0" rIns="0" bIns="0" rtlCol="0">
                <a:spAutoFit/>
              </a:bodyPr>
              <a:lstStyle/>
              <a:p>
                <a:pPr marL="285750" indent="-285750">
                  <a:buFont typeface="Arial" panose="020B0604020202020204" pitchFamily="34" charset="0"/>
                  <a:buChar char="•"/>
                </a:pPr>
                <a:r>
                  <a:rPr lang="en-US" dirty="0"/>
                  <a:t>Photon content increases with </a:t>
                </a:r>
                <a:r>
                  <a:rPr lang="en-US" dirty="0" err="1"/>
                  <a:t>N</a:t>
                </a:r>
                <a:r>
                  <a:rPr lang="en-US" baseline="-25000" dirty="0" err="1"/>
                  <a:t>max</a:t>
                </a:r>
                <a:r>
                  <a:rPr lang="en-US" dirty="0"/>
                  <a:t>(</a:t>
                </a:r>
                <a14:m>
                  <m:oMath xmlns:m="http://schemas.openxmlformats.org/officeDocument/2006/math">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m:rPr>
                            <m:sty m:val="p"/>
                          </m:rPr>
                          <a:rPr lang="en-US" b="0" i="0" smtClean="0">
                            <a:latin typeface="Cambria Math" panose="02040503050406030204" pitchFamily="18" charset="0"/>
                          </a:rPr>
                          <m:t>Λ</m:t>
                        </m:r>
                      </m:e>
                    </m:rad>
                  </m:oMath>
                </a14:m>
                <a:r>
                  <a:rPr lang="en-US" dirty="0"/>
                  <a:t>), reminiscent of DGLAP evolution </a:t>
                </a:r>
                <a:endParaRPr lang="en-US" baseline="-25000" dirty="0"/>
              </a:p>
            </p:txBody>
          </p:sp>
        </mc:Choice>
        <mc:Fallback xmlns="">
          <p:sp>
            <p:nvSpPr>
              <p:cNvPr id="6" name="TextBox 5">
                <a:extLst>
                  <a:ext uri="{FF2B5EF4-FFF2-40B4-BE49-F238E27FC236}">
                    <a16:creationId xmlns:a16="http://schemas.microsoft.com/office/drawing/2014/main" id="{12207360-973F-0B49-B803-776AAD5AC4A9}"/>
                  </a:ext>
                </a:extLst>
              </p:cNvPr>
              <p:cNvSpPr txBox="1">
                <a:spLocks noRot="1" noChangeAspect="1" noMove="1" noResize="1" noEditPoints="1" noAdjustHandles="1" noChangeArrowheads="1" noChangeShapeType="1" noTextEdit="1"/>
              </p:cNvSpPr>
              <p:nvPr/>
            </p:nvSpPr>
            <p:spPr>
              <a:xfrm>
                <a:off x="596247" y="5220775"/>
                <a:ext cx="7274043" cy="303994"/>
              </a:xfrm>
              <a:prstGeom prst="rect">
                <a:avLst/>
              </a:prstGeom>
              <a:blipFill>
                <a:blip r:embed="rId4"/>
                <a:stretch>
                  <a:fillRect l="-1742" t="-12000" r="-1742" b="-4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73D814-29DA-4549-A8A8-F448833932DB}"/>
                  </a:ext>
                </a:extLst>
              </p:cNvPr>
              <p:cNvSpPr txBox="1"/>
              <p:nvPr/>
            </p:nvSpPr>
            <p:spPr>
              <a:xfrm>
                <a:off x="981155" y="4782807"/>
                <a:ext cx="2747883"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b="1" i="1" smtClean="0">
                              <a:solidFill>
                                <a:schemeClr val="tx1"/>
                              </a:solidFill>
                              <a:latin typeface="Cambria Math" panose="02040503050406030204" pitchFamily="18" charset="0"/>
                            </a:rPr>
                          </m:ctrlPr>
                        </m:dPr>
                        <m:e>
                          <m:r>
                            <a:rPr lang="en-US" sz="1600" b="1" i="0" smtClean="0">
                              <a:solidFill>
                                <a:schemeClr val="tx1"/>
                              </a:solidFill>
                              <a:latin typeface="Cambria Math" charset="0"/>
                            </a:rPr>
                            <m:t>|</m:t>
                          </m:r>
                          <m:r>
                            <a:rPr lang="en-US" sz="1600" b="1" i="0" smtClean="0">
                              <a:solidFill>
                                <a:schemeClr val="tx1"/>
                              </a:solidFill>
                              <a:latin typeface="Cambria Math" panose="02040503050406030204" pitchFamily="18" charset="0"/>
                            </a:rPr>
                            <m:t>𝐏𝐬</m:t>
                          </m:r>
                        </m:e>
                      </m:d>
                      <m:r>
                        <a:rPr lang="en-US" sz="1600" b="1" i="0" smtClean="0">
                          <a:solidFill>
                            <a:schemeClr val="tx1"/>
                          </a:solidFill>
                          <a:latin typeface="Cambria Math" panose="02040503050406030204" pitchFamily="18" charset="0"/>
                        </a:rPr>
                        <m:t>    </m:t>
                      </m:r>
                      <m:r>
                        <a:rPr lang="en-US" sz="1600" b="0" i="1" smtClean="0">
                          <a:solidFill>
                            <a:schemeClr val="tx1"/>
                          </a:solidFill>
                          <a:latin typeface="Cambria Math" charset="0"/>
                        </a:rPr>
                        <m:t>=</m:t>
                      </m:r>
                      <m:r>
                        <a:rPr lang="en-US" sz="1600" b="0" i="1" smtClean="0">
                          <a:solidFill>
                            <a:schemeClr val="tx1"/>
                          </a:solidFill>
                          <a:latin typeface="Cambria Math" charset="0"/>
                        </a:rPr>
                        <m:t>𝑎</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𝑒</m:t>
                              </m:r>
                            </m:e>
                          </m:acc>
                        </m:e>
                      </m:d>
                      <m:r>
                        <a:rPr lang="en-US" sz="1600" b="0" i="1" smtClean="0">
                          <a:solidFill>
                            <a:schemeClr val="tx1"/>
                          </a:solidFill>
                          <a:latin typeface="Cambria Math" charset="0"/>
                        </a:rPr>
                        <m:t>+</m:t>
                      </m:r>
                      <m:r>
                        <a:rPr lang="en-US" sz="1600" b="0" i="1" smtClean="0">
                          <a:solidFill>
                            <a:schemeClr val="tx1"/>
                          </a:solidFill>
                          <a:latin typeface="Cambria Math" charset="0"/>
                        </a:rPr>
                        <m:t>𝑏</m:t>
                      </m:r>
                      <m:d>
                        <m:dPr>
                          <m:begChr m:val=""/>
                          <m:endChr m:val="⟩"/>
                          <m:ctrlPr>
                            <a:rPr lang="en-US" sz="1600" i="1">
                              <a:solidFill>
                                <a:schemeClr val="tx1"/>
                              </a:solidFill>
                              <a:latin typeface="Cambria Math" panose="02040503050406030204" pitchFamily="18" charset="0"/>
                            </a:rPr>
                          </m:ctrlPr>
                        </m:dPr>
                        <m:e>
                          <m:r>
                            <a:rPr lang="en-US" sz="1600" i="1">
                              <a:solidFill>
                                <a:schemeClr val="tx1"/>
                              </a:solidFill>
                              <a:latin typeface="Cambria Math" charset="0"/>
                            </a:rPr>
                            <m:t>|</m:t>
                          </m:r>
                          <m:r>
                            <a:rPr lang="en-US" sz="1600" b="0" i="1" smtClean="0">
                              <a:solidFill>
                                <a:schemeClr val="tx1"/>
                              </a:solidFill>
                              <a:latin typeface="Cambria Math" panose="02040503050406030204" pitchFamily="18" charset="0"/>
                            </a:rPr>
                            <m:t>𝑒</m:t>
                          </m:r>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panose="02040503050406030204" pitchFamily="18" charset="0"/>
                                </a:rPr>
                                <m:t>𝑒</m:t>
                              </m:r>
                            </m:e>
                          </m:acc>
                          <m:r>
                            <a:rPr lang="en-US" sz="1600" b="0" i="1" smtClean="0">
                              <a:solidFill>
                                <a:schemeClr val="tx1"/>
                              </a:solidFill>
                              <a:latin typeface="Cambria Math" panose="02040503050406030204" pitchFamily="18" charset="0"/>
                              <a:ea typeface="Cambria Math" panose="02040503050406030204" pitchFamily="18" charset="0"/>
                            </a:rPr>
                            <m:t>𝛾</m:t>
                          </m:r>
                        </m:e>
                      </m:d>
                    </m:oMath>
                  </m:oMathPara>
                </a14:m>
                <a:endParaRPr lang="en-US" sz="1600" dirty="0">
                  <a:solidFill>
                    <a:schemeClr val="tx1"/>
                  </a:solidFill>
                </a:endParaRPr>
              </a:p>
            </p:txBody>
          </p:sp>
        </mc:Choice>
        <mc:Fallback xmlns="">
          <p:sp>
            <p:nvSpPr>
              <p:cNvPr id="9" name="TextBox 8">
                <a:extLst>
                  <a:ext uri="{FF2B5EF4-FFF2-40B4-BE49-F238E27FC236}">
                    <a16:creationId xmlns:a16="http://schemas.microsoft.com/office/drawing/2014/main" id="{F573D814-29DA-4549-A8A8-F448833932DB}"/>
                  </a:ext>
                </a:extLst>
              </p:cNvPr>
              <p:cNvSpPr txBox="1">
                <a:spLocks noRot="1" noChangeAspect="1" noMove="1" noResize="1" noEditPoints="1" noAdjustHandles="1" noChangeArrowheads="1" noChangeShapeType="1" noTextEdit="1"/>
              </p:cNvSpPr>
              <p:nvPr/>
            </p:nvSpPr>
            <p:spPr>
              <a:xfrm>
                <a:off x="981155" y="4782807"/>
                <a:ext cx="2747883" cy="246221"/>
              </a:xfrm>
              <a:prstGeom prst="rect">
                <a:avLst/>
              </a:prstGeom>
              <a:blipFill>
                <a:blip r:embed="rId5"/>
                <a:stretch>
                  <a:fillRect t="-170000" b="-26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A657CB-2CFB-D641-B3A2-E696C69FFBA7}"/>
                  </a:ext>
                </a:extLst>
              </p:cNvPr>
              <p:cNvSpPr txBox="1"/>
              <p:nvPr/>
            </p:nvSpPr>
            <p:spPr>
              <a:xfrm rot="16200000">
                <a:off x="317836" y="2279961"/>
                <a:ext cx="5749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600" b="0" i="1" smtClean="0">
                              <a:latin typeface="Cambria Math" panose="02040503050406030204" pitchFamily="18" charset="0"/>
                            </a:rPr>
                          </m:ctrlPr>
                        </m:sSupPr>
                        <m:e>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𝑎</m:t>
                              </m:r>
                            </m:e>
                          </m:d>
                        </m:e>
                        <m:sup>
                          <m:r>
                            <a:rPr lang="en-US" sz="1600" b="0" i="1" smtClean="0">
                              <a:latin typeface="Cambria Math" panose="02040503050406030204" pitchFamily="18" charset="0"/>
                            </a:rPr>
                            <m:t>2</m:t>
                          </m:r>
                        </m:sup>
                      </m:sSup>
                    </m:oMath>
                  </m:oMathPara>
                </a14:m>
                <a:endParaRPr lang="en-US" sz="1600" dirty="0"/>
              </a:p>
            </p:txBody>
          </p:sp>
        </mc:Choice>
        <mc:Fallback xmlns="">
          <p:sp>
            <p:nvSpPr>
              <p:cNvPr id="10" name="TextBox 9">
                <a:extLst>
                  <a:ext uri="{FF2B5EF4-FFF2-40B4-BE49-F238E27FC236}">
                    <a16:creationId xmlns:a16="http://schemas.microsoft.com/office/drawing/2014/main" id="{EDA657CB-2CFB-D641-B3A2-E696C69FFBA7}"/>
                  </a:ext>
                </a:extLst>
              </p:cNvPr>
              <p:cNvSpPr txBox="1">
                <a:spLocks noRot="1" noChangeAspect="1" noMove="1" noResize="1" noEditPoints="1" noAdjustHandles="1" noChangeArrowheads="1" noChangeShapeType="1" noTextEdit="1"/>
              </p:cNvSpPr>
              <p:nvPr/>
            </p:nvSpPr>
            <p:spPr>
              <a:xfrm rot="16200000">
                <a:off x="317836" y="2279961"/>
                <a:ext cx="574966" cy="338554"/>
              </a:xfrm>
              <a:prstGeom prst="rect">
                <a:avLst/>
              </a:prstGeom>
              <a:blipFill>
                <a:blip r:embed="rId6"/>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30FEC06-6CBE-3B4B-9A9A-A6D191BCF725}"/>
              </a:ext>
            </a:extLst>
          </p:cNvPr>
          <p:cNvSpPr txBox="1"/>
          <p:nvPr/>
        </p:nvSpPr>
        <p:spPr>
          <a:xfrm>
            <a:off x="5699391" y="6047316"/>
            <a:ext cx="3072764" cy="369332"/>
          </a:xfrm>
          <a:prstGeom prst="rect">
            <a:avLst/>
          </a:prstGeom>
          <a:noFill/>
        </p:spPr>
        <p:txBody>
          <a:bodyPr wrap="none" rtlCol="0">
            <a:spAutoFit/>
          </a:bodyPr>
          <a:lstStyle/>
          <a:p>
            <a:r>
              <a:rPr lang="en-US" dirty="0">
                <a:solidFill>
                  <a:schemeClr val="accent1"/>
                </a:solidFill>
              </a:rPr>
              <a:t>[</a:t>
            </a:r>
            <a:r>
              <a:rPr lang="en-US" dirty="0" err="1">
                <a:solidFill>
                  <a:schemeClr val="accent1"/>
                </a:solidFill>
              </a:rPr>
              <a:t>Kaiyu</a:t>
            </a:r>
            <a:r>
              <a:rPr lang="en-US" dirty="0">
                <a:solidFill>
                  <a:schemeClr val="accent1"/>
                </a:solidFill>
              </a:rPr>
              <a:t> Fu et al, in preparation]</a:t>
            </a:r>
          </a:p>
        </p:txBody>
      </p:sp>
    </p:spTree>
    <p:extLst>
      <p:ext uri="{BB962C8B-B14F-4D97-AF65-F5344CB8AC3E}">
        <p14:creationId xmlns:p14="http://schemas.microsoft.com/office/powerpoint/2010/main" val="1146821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BF4E2-FFF8-EB4F-A37C-E6691EF82D5D}"/>
              </a:ext>
            </a:extLst>
          </p:cNvPr>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
        <p:nvSpPr>
          <p:cNvPr id="3" name="TextBox 2">
            <a:extLst>
              <a:ext uri="{FF2B5EF4-FFF2-40B4-BE49-F238E27FC236}">
                <a16:creationId xmlns:a16="http://schemas.microsoft.com/office/drawing/2014/main" id="{A7505F2E-9ACE-FF4B-A6FE-E5205F47D8BA}"/>
              </a:ext>
            </a:extLst>
          </p:cNvPr>
          <p:cNvSpPr txBox="1"/>
          <p:nvPr/>
        </p:nvSpPr>
        <p:spPr>
          <a:xfrm>
            <a:off x="900789" y="413583"/>
            <a:ext cx="7740773" cy="523220"/>
          </a:xfrm>
          <a:prstGeom prst="rect">
            <a:avLst/>
          </a:prstGeom>
          <a:noFill/>
        </p:spPr>
        <p:txBody>
          <a:bodyPr wrap="none" rtlCol="0">
            <a:spAutoFit/>
          </a:bodyPr>
          <a:lstStyle/>
          <a:p>
            <a:r>
              <a:rPr lang="en-US" sz="2800" dirty="0"/>
              <a:t>Compare with Photon distribution in Single Electron</a:t>
            </a:r>
          </a:p>
        </p:txBody>
      </p:sp>
      <p:sp>
        <p:nvSpPr>
          <p:cNvPr id="6" name="AutoShape 4" descr="gpdH_Nmax12.pdf">
            <a:extLst>
              <a:ext uri="{FF2B5EF4-FFF2-40B4-BE49-F238E27FC236}">
                <a16:creationId xmlns:a16="http://schemas.microsoft.com/office/drawing/2014/main" id="{B1E1C128-99E2-754A-B839-EB21F24FE07D}"/>
              </a:ext>
            </a:extLst>
          </p:cNvPr>
          <p:cNvSpPr>
            <a:spLocks noChangeAspect="1" noChangeArrowheads="1"/>
          </p:cNvSpPr>
          <p:nvPr/>
        </p:nvSpPr>
        <p:spPr bwMode="auto">
          <a:xfrm>
            <a:off x="4419599" y="3276599"/>
            <a:ext cx="1456099" cy="14560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C69716B-96C6-D746-9291-A1A74F64A839}"/>
              </a:ext>
            </a:extLst>
          </p:cNvPr>
          <p:cNvPicPr>
            <a:picLocks noChangeAspect="1"/>
          </p:cNvPicPr>
          <p:nvPr/>
        </p:nvPicPr>
        <p:blipFill>
          <a:blip r:embed="rId2"/>
          <a:stretch>
            <a:fillRect/>
          </a:stretch>
        </p:blipFill>
        <p:spPr>
          <a:xfrm>
            <a:off x="3164681" y="1959619"/>
            <a:ext cx="2914651" cy="1971181"/>
          </a:xfrm>
          <a:prstGeom prst="rect">
            <a:avLst/>
          </a:prstGeom>
        </p:spPr>
      </p:pic>
      <p:sp>
        <p:nvSpPr>
          <p:cNvPr id="9" name="TextBox 8">
            <a:extLst>
              <a:ext uri="{FF2B5EF4-FFF2-40B4-BE49-F238E27FC236}">
                <a16:creationId xmlns:a16="http://schemas.microsoft.com/office/drawing/2014/main" id="{DC23EF7C-2009-5E48-A181-23CBFF505458}"/>
              </a:ext>
            </a:extLst>
          </p:cNvPr>
          <p:cNvSpPr txBox="1"/>
          <p:nvPr/>
        </p:nvSpPr>
        <p:spPr>
          <a:xfrm>
            <a:off x="357669" y="5614884"/>
            <a:ext cx="6571286"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Small-x photons are largely suppressed</a:t>
            </a:r>
          </a:p>
          <a:p>
            <a:pPr marL="285750" indent="-285750">
              <a:buFont typeface="Arial" panose="020B0604020202020204" pitchFamily="34" charset="0"/>
              <a:buChar char="•"/>
            </a:pPr>
            <a:r>
              <a:rPr lang="en-US" sz="2400" dirty="0"/>
              <a:t>Consistent</a:t>
            </a:r>
            <a:r>
              <a:rPr lang="zh-CN" altLang="en-US" sz="2400" dirty="0"/>
              <a:t> </a:t>
            </a:r>
            <a:r>
              <a:rPr lang="en-US" sz="2400" dirty="0"/>
              <a:t>with the “smaller size” of positronium</a:t>
            </a:r>
          </a:p>
        </p:txBody>
      </p:sp>
      <p:sp>
        <p:nvSpPr>
          <p:cNvPr id="10" name="TextBox 9">
            <a:extLst>
              <a:ext uri="{FF2B5EF4-FFF2-40B4-BE49-F238E27FC236}">
                <a16:creationId xmlns:a16="http://schemas.microsoft.com/office/drawing/2014/main" id="{43BFB1A8-B591-9942-BA1A-B0D9E69AB652}"/>
              </a:ext>
            </a:extLst>
          </p:cNvPr>
          <p:cNvSpPr txBox="1"/>
          <p:nvPr/>
        </p:nvSpPr>
        <p:spPr>
          <a:xfrm>
            <a:off x="624784" y="4196917"/>
            <a:ext cx="1635063" cy="369332"/>
          </a:xfrm>
          <a:prstGeom prst="rect">
            <a:avLst/>
          </a:prstGeom>
          <a:noFill/>
        </p:spPr>
        <p:txBody>
          <a:bodyPr wrap="none" rtlCol="0">
            <a:spAutoFit/>
          </a:bodyPr>
          <a:lstStyle/>
          <a:p>
            <a:r>
              <a:rPr lang="en-US" dirty="0"/>
              <a:t>Positronium </a:t>
            </a:r>
            <a:r>
              <a:rPr lang="en-US" baseline="30000" dirty="0"/>
              <a:t>1</a:t>
            </a:r>
            <a:r>
              <a:rPr lang="en-US" dirty="0"/>
              <a:t>S</a:t>
            </a:r>
            <a:r>
              <a:rPr lang="en-US" baseline="-25000" dirty="0"/>
              <a:t>0</a:t>
            </a:r>
            <a:endParaRPr lang="en-US" dirty="0"/>
          </a:p>
        </p:txBody>
      </p:sp>
      <p:sp>
        <p:nvSpPr>
          <p:cNvPr id="11" name="TextBox 10">
            <a:extLst>
              <a:ext uri="{FF2B5EF4-FFF2-40B4-BE49-F238E27FC236}">
                <a16:creationId xmlns:a16="http://schemas.microsoft.com/office/drawing/2014/main" id="{A64EC275-778E-AC43-9314-2E02EE4162F9}"/>
              </a:ext>
            </a:extLst>
          </p:cNvPr>
          <p:cNvSpPr txBox="1"/>
          <p:nvPr/>
        </p:nvSpPr>
        <p:spPr>
          <a:xfrm>
            <a:off x="3799506" y="4184184"/>
            <a:ext cx="1573957" cy="369332"/>
          </a:xfrm>
          <a:prstGeom prst="rect">
            <a:avLst/>
          </a:prstGeom>
          <a:noFill/>
        </p:spPr>
        <p:txBody>
          <a:bodyPr wrap="none" rtlCol="0">
            <a:spAutoFit/>
          </a:bodyPr>
          <a:lstStyle/>
          <a:p>
            <a:r>
              <a:rPr lang="en-US" dirty="0"/>
              <a:t>Single electron</a:t>
            </a:r>
          </a:p>
        </p:txBody>
      </p:sp>
      <p:sp>
        <p:nvSpPr>
          <p:cNvPr id="12" name="TextBox 11">
            <a:extLst>
              <a:ext uri="{FF2B5EF4-FFF2-40B4-BE49-F238E27FC236}">
                <a16:creationId xmlns:a16="http://schemas.microsoft.com/office/drawing/2014/main" id="{59647729-203D-1E45-8982-A76232D439F7}"/>
              </a:ext>
            </a:extLst>
          </p:cNvPr>
          <p:cNvSpPr txBox="1"/>
          <p:nvPr/>
        </p:nvSpPr>
        <p:spPr>
          <a:xfrm>
            <a:off x="3778933" y="4979435"/>
            <a:ext cx="3248710" cy="369332"/>
          </a:xfrm>
          <a:prstGeom prst="rect">
            <a:avLst/>
          </a:prstGeom>
          <a:noFill/>
        </p:spPr>
        <p:txBody>
          <a:bodyPr wrap="none" rtlCol="0">
            <a:spAutoFit/>
          </a:bodyPr>
          <a:lstStyle/>
          <a:p>
            <a:r>
              <a:rPr lang="en-US" dirty="0">
                <a:solidFill>
                  <a:srgbClr val="00B0F0"/>
                </a:solidFill>
              </a:rPr>
              <a:t>[</a:t>
            </a:r>
            <a:r>
              <a:rPr lang="en-US" dirty="0" err="1">
                <a:solidFill>
                  <a:srgbClr val="00B0F0"/>
                </a:solidFill>
              </a:rPr>
              <a:t>Shuo</a:t>
            </a:r>
            <a:r>
              <a:rPr lang="en-US" dirty="0">
                <a:solidFill>
                  <a:srgbClr val="00B0F0"/>
                </a:solidFill>
              </a:rPr>
              <a:t> Tang, et al, in preparation]</a:t>
            </a:r>
          </a:p>
        </p:txBody>
      </p:sp>
      <p:pic>
        <p:nvPicPr>
          <p:cNvPr id="4" name="Picture 3"/>
          <p:cNvPicPr>
            <a:picLocks noChangeAspect="1"/>
          </p:cNvPicPr>
          <p:nvPr/>
        </p:nvPicPr>
        <p:blipFill>
          <a:blip r:embed="rId3"/>
          <a:stretch>
            <a:fillRect/>
          </a:stretch>
        </p:blipFill>
        <p:spPr>
          <a:xfrm>
            <a:off x="125002" y="1843088"/>
            <a:ext cx="3066162" cy="2218786"/>
          </a:xfrm>
          <a:prstGeom prst="rect">
            <a:avLst/>
          </a:prstGeom>
        </p:spPr>
      </p:pic>
      <p:sp>
        <p:nvSpPr>
          <p:cNvPr id="13" name="TextBox 12">
            <a:extLst>
              <a:ext uri="{FF2B5EF4-FFF2-40B4-BE49-F238E27FC236}">
                <a16:creationId xmlns:a16="http://schemas.microsoft.com/office/drawing/2014/main" id="{07CA75D6-A2CE-6B4D-9282-70494B1C9DD7}"/>
              </a:ext>
            </a:extLst>
          </p:cNvPr>
          <p:cNvSpPr txBox="1"/>
          <p:nvPr/>
        </p:nvSpPr>
        <p:spPr>
          <a:xfrm>
            <a:off x="430895" y="4996104"/>
            <a:ext cx="3072764" cy="369332"/>
          </a:xfrm>
          <a:prstGeom prst="rect">
            <a:avLst/>
          </a:prstGeom>
          <a:noFill/>
        </p:spPr>
        <p:txBody>
          <a:bodyPr wrap="none" rtlCol="0">
            <a:spAutoFit/>
          </a:bodyPr>
          <a:lstStyle/>
          <a:p>
            <a:r>
              <a:rPr lang="en-US" dirty="0">
                <a:solidFill>
                  <a:srgbClr val="00B0F0"/>
                </a:solidFill>
              </a:rPr>
              <a:t>[</a:t>
            </a:r>
            <a:r>
              <a:rPr lang="en-US" dirty="0" err="1">
                <a:solidFill>
                  <a:srgbClr val="00B0F0"/>
                </a:solidFill>
              </a:rPr>
              <a:t>Kaiyu</a:t>
            </a:r>
            <a:r>
              <a:rPr lang="en-US" dirty="0">
                <a:solidFill>
                  <a:srgbClr val="00B0F0"/>
                </a:solidFill>
              </a:rPr>
              <a:t> Fu, et al, in preparation]</a:t>
            </a:r>
          </a:p>
        </p:txBody>
      </p:sp>
      <p:pic>
        <p:nvPicPr>
          <p:cNvPr id="1351681" name="Picture 1" descr="page14image41674288">
            <a:extLst>
              <a:ext uri="{FF2B5EF4-FFF2-40B4-BE49-F238E27FC236}">
                <a16:creationId xmlns:a16="http://schemas.microsoft.com/office/drawing/2014/main" id="{C6A24B19-EAC5-DB4F-9432-58F5696EA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64" y="2024837"/>
            <a:ext cx="2925929" cy="17470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B350ED-113D-7248-A901-F66A57E53A49}"/>
              </a:ext>
            </a:extLst>
          </p:cNvPr>
          <p:cNvSpPr txBox="1"/>
          <p:nvPr/>
        </p:nvSpPr>
        <p:spPr>
          <a:xfrm>
            <a:off x="3643312" y="1735932"/>
            <a:ext cx="2127570" cy="276999"/>
          </a:xfrm>
          <a:prstGeom prst="rect">
            <a:avLst/>
          </a:prstGeom>
          <a:noFill/>
        </p:spPr>
        <p:txBody>
          <a:bodyPr wrap="none" rtlCol="0">
            <a:spAutoFit/>
          </a:bodyPr>
          <a:lstStyle/>
          <a:p>
            <a:r>
              <a:rPr lang="en-US" sz="1200" dirty="0"/>
              <a:t>photon pdf of physical electron</a:t>
            </a:r>
            <a:endParaRPr lang="en-US" dirty="0"/>
          </a:p>
        </p:txBody>
      </p:sp>
      <p:sp>
        <p:nvSpPr>
          <p:cNvPr id="7" name="TextBox 6">
            <a:extLst>
              <a:ext uri="{FF2B5EF4-FFF2-40B4-BE49-F238E27FC236}">
                <a16:creationId xmlns:a16="http://schemas.microsoft.com/office/drawing/2014/main" id="{8D346471-6713-E344-8F3F-14560567BEE5}"/>
              </a:ext>
            </a:extLst>
          </p:cNvPr>
          <p:cNvSpPr txBox="1"/>
          <p:nvPr/>
        </p:nvSpPr>
        <p:spPr>
          <a:xfrm>
            <a:off x="7179468" y="1714501"/>
            <a:ext cx="1073114" cy="276999"/>
          </a:xfrm>
          <a:prstGeom prst="rect">
            <a:avLst/>
          </a:prstGeom>
          <a:noFill/>
        </p:spPr>
        <p:txBody>
          <a:bodyPr wrap="none" rtlCol="0">
            <a:spAutoFit/>
          </a:bodyPr>
          <a:lstStyle/>
          <a:p>
            <a:r>
              <a:rPr lang="en-US" sz="1200" dirty="0"/>
              <a:t>pdfs of proton</a:t>
            </a:r>
          </a:p>
        </p:txBody>
      </p:sp>
      <p:sp>
        <p:nvSpPr>
          <p:cNvPr id="14" name="TextBox 13">
            <a:extLst>
              <a:ext uri="{FF2B5EF4-FFF2-40B4-BE49-F238E27FC236}">
                <a16:creationId xmlns:a16="http://schemas.microsoft.com/office/drawing/2014/main" id="{F67134C8-6063-4E47-B446-A7F54C33B71B}"/>
              </a:ext>
            </a:extLst>
          </p:cNvPr>
          <p:cNvSpPr txBox="1"/>
          <p:nvPr/>
        </p:nvSpPr>
        <p:spPr>
          <a:xfrm>
            <a:off x="7422356" y="4157662"/>
            <a:ext cx="819904" cy="369332"/>
          </a:xfrm>
          <a:prstGeom prst="rect">
            <a:avLst/>
          </a:prstGeom>
          <a:noFill/>
        </p:spPr>
        <p:txBody>
          <a:bodyPr wrap="none" rtlCol="0">
            <a:spAutoFit/>
          </a:bodyPr>
          <a:lstStyle/>
          <a:p>
            <a:r>
              <a:rPr lang="en-US" dirty="0"/>
              <a:t>Proton</a:t>
            </a:r>
          </a:p>
        </p:txBody>
      </p:sp>
    </p:spTree>
    <p:extLst>
      <p:ext uri="{BB962C8B-B14F-4D97-AF65-F5344CB8AC3E}">
        <p14:creationId xmlns:p14="http://schemas.microsoft.com/office/powerpoint/2010/main" val="3852466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838"/>
          <a:stretch/>
        </p:blipFill>
        <p:spPr>
          <a:xfrm>
            <a:off x="984250" y="1602462"/>
            <a:ext cx="7175500" cy="4499887"/>
          </a:xfrm>
          <a:prstGeom prst="rect">
            <a:avLst/>
          </a:prstGeom>
        </p:spPr>
      </p:pic>
      <p:sp>
        <p:nvSpPr>
          <p:cNvPr id="4" name="TextBox 3">
            <a:extLst>
              <a:ext uri="{FF2B5EF4-FFF2-40B4-BE49-F238E27FC236}">
                <a16:creationId xmlns:a16="http://schemas.microsoft.com/office/drawing/2014/main" id="{E8885956-BB9B-BF48-A729-AB70B841C8AC}"/>
              </a:ext>
            </a:extLst>
          </p:cNvPr>
          <p:cNvSpPr txBox="1"/>
          <p:nvPr/>
        </p:nvSpPr>
        <p:spPr>
          <a:xfrm>
            <a:off x="1308225" y="455054"/>
            <a:ext cx="6527549" cy="1077218"/>
          </a:xfrm>
          <a:prstGeom prst="rect">
            <a:avLst/>
          </a:prstGeom>
          <a:noFill/>
        </p:spPr>
        <p:txBody>
          <a:bodyPr wrap="square" rtlCol="0">
            <a:spAutoFit/>
          </a:bodyPr>
          <a:lstStyle/>
          <a:p>
            <a:pPr algn="ctr"/>
            <a:r>
              <a:rPr lang="en-US" sz="3200" dirty="0"/>
              <a:t>Ground State Binding Energy </a:t>
            </a:r>
          </a:p>
          <a:p>
            <a:pPr algn="ctr"/>
            <a:r>
              <a:rPr lang="en-US" sz="3200" dirty="0"/>
              <a:t>(Without Mass Renormalization)</a:t>
            </a:r>
          </a:p>
        </p:txBody>
      </p:sp>
      <p:pic>
        <p:nvPicPr>
          <p:cNvPr id="5" name="Picture 4">
            <a:extLst>
              <a:ext uri="{FF2B5EF4-FFF2-40B4-BE49-F238E27FC236}">
                <a16:creationId xmlns:a16="http://schemas.microsoft.com/office/drawing/2014/main" id="{8E57A4B6-F7AA-7740-A5EB-E561DCA1D47D}"/>
              </a:ext>
            </a:extLst>
          </p:cNvPr>
          <p:cNvPicPr>
            <a:picLocks noChangeAspect="1"/>
          </p:cNvPicPr>
          <p:nvPr/>
        </p:nvPicPr>
        <p:blipFill rotWithShape="1">
          <a:blip r:embed="rId2"/>
          <a:srcRect b="84162"/>
          <a:stretch/>
        </p:blipFill>
        <p:spPr>
          <a:xfrm>
            <a:off x="1083838" y="6011188"/>
            <a:ext cx="7175500" cy="846812"/>
          </a:xfrm>
          <a:prstGeom prst="rect">
            <a:avLst/>
          </a:prstGeom>
        </p:spPr>
      </p:pic>
    </p:spTree>
    <p:extLst>
      <p:ext uri="{BB962C8B-B14F-4D97-AF65-F5344CB8AC3E}">
        <p14:creationId xmlns:p14="http://schemas.microsoft.com/office/powerpoint/2010/main" val="2179920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148530" y="557622"/>
            <a:ext cx="5166669" cy="584775"/>
          </a:xfrm>
          <a:prstGeom prst="rect">
            <a:avLst/>
          </a:prstGeom>
          <a:noFill/>
        </p:spPr>
        <p:txBody>
          <a:bodyPr wrap="square" rtlCol="0">
            <a:spAutoFit/>
          </a:bodyPr>
          <a:lstStyle/>
          <a:p>
            <a:r>
              <a:rPr lang="en-US" sz="3200" dirty="0"/>
              <a:t>Hyperfine Splitting (</a:t>
            </a:r>
            <a:r>
              <a:rPr lang="en-US" sz="3200" baseline="30000" dirty="0"/>
              <a:t>3</a:t>
            </a:r>
            <a:r>
              <a:rPr lang="en-US" sz="3200" dirty="0"/>
              <a:t>S</a:t>
            </a:r>
            <a:r>
              <a:rPr lang="en-US" sz="3200" baseline="-25000" dirty="0"/>
              <a:t>1</a:t>
            </a:r>
            <a:r>
              <a:rPr lang="en-US" sz="3200" dirty="0"/>
              <a:t>-</a:t>
            </a:r>
            <a:r>
              <a:rPr lang="en-US" sz="3200" baseline="30000" dirty="0"/>
              <a:t>1</a:t>
            </a:r>
            <a:r>
              <a:rPr lang="en-US" sz="3200" dirty="0"/>
              <a:t>S</a:t>
            </a:r>
            <a:r>
              <a:rPr lang="en-US" sz="3200" baseline="-25000" dirty="0"/>
              <a:t>0</a:t>
            </a:r>
            <a:r>
              <a:rPr lang="en-US" sz="3200" dirty="0"/>
              <a:t>)</a:t>
            </a:r>
          </a:p>
        </p:txBody>
      </p:sp>
      <p:cxnSp>
        <p:nvCxnSpPr>
          <p:cNvPr id="5" name="Straight Arrow Connector 4">
            <a:extLst>
              <a:ext uri="{FF2B5EF4-FFF2-40B4-BE49-F238E27FC236}">
                <a16:creationId xmlns:a16="http://schemas.microsoft.com/office/drawing/2014/main" id="{A5221FA6-461C-3A45-9DF0-86E48B7BCBDC}"/>
              </a:ext>
            </a:extLst>
          </p:cNvPr>
          <p:cNvCxnSpPr>
            <a:cxnSpLocks/>
          </p:cNvCxnSpPr>
          <p:nvPr/>
        </p:nvCxnSpPr>
        <p:spPr>
          <a:xfrm flipH="1">
            <a:off x="7173239" y="4047407"/>
            <a:ext cx="57036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747839-BB9F-3D4A-AC56-6D6E080570B1}"/>
                  </a:ext>
                </a:extLst>
              </p:cNvPr>
              <p:cNvSpPr txBox="1"/>
              <p:nvPr/>
            </p:nvSpPr>
            <p:spPr>
              <a:xfrm>
                <a:off x="7743604" y="3688915"/>
                <a:ext cx="859594" cy="552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m:t>
                      </m:r>
                      <m:f>
                        <m:fPr>
                          <m:ctrlPr>
                            <a:rPr lang="mr-IN" i="1" smtClean="0">
                              <a:latin typeface="Cambria Math" panose="02040503050406030204" pitchFamily="18" charset="0"/>
                            </a:rPr>
                          </m:ctrlPr>
                        </m:fPr>
                        <m:num>
                          <m:sSup>
                            <m:sSupPr>
                              <m:ctrlPr>
                                <a:rPr lang="mr-IN" i="1" smtClean="0">
                                  <a:latin typeface="Cambria Math" panose="02040503050406030204" pitchFamily="18" charset="0"/>
                                  <a:ea typeface="Cambria Math" charset="0"/>
                                  <a:cs typeface="Cambria Math" charset="0"/>
                                </a:rPr>
                              </m:ctrlPr>
                            </m:sSupPr>
                            <m:e>
                              <m:r>
                                <a:rPr lang="mr-IN" i="1" smtClean="0">
                                  <a:latin typeface="Cambria Math" charset="0"/>
                                  <a:ea typeface="Cambria Math" charset="0"/>
                                  <a:cs typeface="Cambria Math" charset="0"/>
                                </a:rPr>
                                <m:t>𝛼</m:t>
                              </m:r>
                            </m:e>
                            <m:sup>
                              <m:r>
                                <a:rPr lang="en-US" b="0" i="1" smtClean="0">
                                  <a:latin typeface="Cambria Math" charset="0"/>
                                  <a:ea typeface="Cambria Math" charset="0"/>
                                  <a:cs typeface="Cambria Math" charset="0"/>
                                </a:rPr>
                                <m:t>4</m:t>
                              </m:r>
                            </m:sup>
                          </m:sSup>
                        </m:num>
                        <m:den>
                          <m:r>
                            <a:rPr lang="en-US" b="0" i="1" smtClean="0">
                              <a:latin typeface="Cambria Math" charset="0"/>
                              <a:ea typeface="Cambria Math" charset="0"/>
                              <a:cs typeface="Cambria Math" charset="0"/>
                            </a:rPr>
                            <m:t>3</m:t>
                          </m:r>
                        </m:den>
                      </m:f>
                      <m:sSub>
                        <m:sSubPr>
                          <m:ctrlPr>
                            <a:rPr lang="en-US"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𝑒</m:t>
                          </m:r>
                        </m:sub>
                      </m:sSub>
                    </m:oMath>
                  </m:oMathPara>
                </a14:m>
                <a:endParaRPr lang="en-US" dirty="0"/>
              </a:p>
            </p:txBody>
          </p:sp>
        </mc:Choice>
        <mc:Fallback xmlns="">
          <p:sp>
            <p:nvSpPr>
              <p:cNvPr id="7" name="TextBox 6">
                <a:extLst>
                  <a:ext uri="{FF2B5EF4-FFF2-40B4-BE49-F238E27FC236}">
                    <a16:creationId xmlns:a16="http://schemas.microsoft.com/office/drawing/2014/main" xmlns="" xmlns:a14="http://schemas.microsoft.com/office/drawing/2010/main" id="{A9747839-BB9F-3D4A-AC56-6D6E080570B1}"/>
                  </a:ext>
                </a:extLst>
              </p:cNvPr>
              <p:cNvSpPr txBox="1">
                <a:spLocks noRot="1" noChangeAspect="1" noMove="1" noResize="1" noEditPoints="1" noAdjustHandles="1" noChangeArrowheads="1" noChangeShapeType="1" noTextEdit="1"/>
              </p:cNvSpPr>
              <p:nvPr/>
            </p:nvSpPr>
            <p:spPr>
              <a:xfrm>
                <a:off x="7743604" y="3688915"/>
                <a:ext cx="859594" cy="552844"/>
              </a:xfrm>
              <a:prstGeom prst="rect">
                <a:avLst/>
              </a:prstGeom>
              <a:blipFill rotWithShape="0">
                <a:blip r:embed="rId2"/>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967161" y="1640909"/>
            <a:ext cx="6206078" cy="4096012"/>
          </a:xfrm>
          <a:prstGeom prst="rect">
            <a:avLst/>
          </a:prstGeom>
        </p:spPr>
      </p:pic>
    </p:spTree>
    <p:extLst>
      <p:ext uri="{BB962C8B-B14F-4D97-AF65-F5344CB8AC3E}">
        <p14:creationId xmlns:p14="http://schemas.microsoft.com/office/powerpoint/2010/main" val="351607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A08-CE88-4FF8-92D7-6330F6493ED5}"/>
              </a:ext>
            </a:extLst>
          </p:cNvPr>
          <p:cNvSpPr>
            <a:spLocks noGrp="1"/>
          </p:cNvSpPr>
          <p:nvPr>
            <p:ph type="title"/>
          </p:nvPr>
        </p:nvSpPr>
        <p:spPr/>
        <p:txBody>
          <a:bodyPr/>
          <a:lstStyle/>
          <a:p>
            <a:pPr algn="ctr"/>
            <a:r>
              <a:rPr lang="en-US" u="sng" dirty="0"/>
              <a:t>Outline</a:t>
            </a:r>
          </a:p>
        </p:txBody>
      </p:sp>
      <p:sp>
        <p:nvSpPr>
          <p:cNvPr id="3" name="Content Placeholder 2">
            <a:extLst>
              <a:ext uri="{FF2B5EF4-FFF2-40B4-BE49-F238E27FC236}">
                <a16:creationId xmlns:a16="http://schemas.microsoft.com/office/drawing/2014/main" id="{EEA79765-EAE3-48C6-8ECA-615874D6B12A}"/>
              </a:ext>
            </a:extLst>
          </p:cNvPr>
          <p:cNvSpPr>
            <a:spLocks noGrp="1"/>
          </p:cNvSpPr>
          <p:nvPr>
            <p:ph idx="1"/>
          </p:nvPr>
        </p:nvSpPr>
        <p:spPr>
          <a:xfrm>
            <a:off x="457200" y="1600200"/>
            <a:ext cx="8229600" cy="4615962"/>
          </a:xfrm>
        </p:spPr>
        <p:txBody>
          <a:bodyPr>
            <a:normAutofit fontScale="77500" lnSpcReduction="20000"/>
          </a:bodyPr>
          <a:lstStyle/>
          <a:p>
            <a:r>
              <a:rPr lang="en-US" dirty="0"/>
              <a:t>Hamiltonian approach to quantum field theory</a:t>
            </a:r>
          </a:p>
          <a:p>
            <a:pPr lvl="1"/>
            <a:r>
              <a:rPr lang="en-US" dirty="0"/>
              <a:t>Light-front quantization</a:t>
            </a:r>
          </a:p>
          <a:p>
            <a:endParaRPr lang="en-US" dirty="0"/>
          </a:p>
          <a:p>
            <a:r>
              <a:rPr lang="en-US" dirty="0"/>
              <a:t>Basis Light-front Quantization</a:t>
            </a:r>
          </a:p>
          <a:p>
            <a:pPr lvl="1"/>
            <a:r>
              <a:rPr lang="en-US" dirty="0"/>
              <a:t>A nonperturbative approach</a:t>
            </a:r>
          </a:p>
          <a:p>
            <a:endParaRPr lang="en-US" dirty="0"/>
          </a:p>
          <a:p>
            <a:r>
              <a:rPr lang="en-US" dirty="0">
                <a:solidFill>
                  <a:srgbClr val="FF0000"/>
                </a:solidFill>
              </a:rPr>
              <a:t>Applications</a:t>
            </a:r>
          </a:p>
          <a:p>
            <a:pPr lvl="1"/>
            <a:r>
              <a:rPr lang="en-US" dirty="0"/>
              <a:t>Physical electron</a:t>
            </a:r>
          </a:p>
          <a:p>
            <a:pPr lvl="1"/>
            <a:r>
              <a:rPr lang="en-US" dirty="0"/>
              <a:t>Positronium</a:t>
            </a:r>
          </a:p>
          <a:p>
            <a:pPr lvl="1"/>
            <a:r>
              <a:rPr lang="en-US" dirty="0">
                <a:solidFill>
                  <a:srgbClr val="FF0000"/>
                </a:solidFill>
              </a:rPr>
              <a:t>Baryon</a:t>
            </a:r>
          </a:p>
          <a:p>
            <a:endParaRPr lang="en-US" dirty="0"/>
          </a:p>
          <a:p>
            <a:r>
              <a:rPr lang="en-US" dirty="0"/>
              <a:t>Summary and Outlook</a:t>
            </a:r>
          </a:p>
          <a:p>
            <a:endParaRPr lang="en-US" dirty="0"/>
          </a:p>
          <a:p>
            <a:endParaRPr lang="en-US" dirty="0"/>
          </a:p>
        </p:txBody>
      </p:sp>
      <p:pic>
        <p:nvPicPr>
          <p:cNvPr id="11" name="Picture 10">
            <a:extLst>
              <a:ext uri="{FF2B5EF4-FFF2-40B4-BE49-F238E27FC236}">
                <a16:creationId xmlns:a16="http://schemas.microsoft.com/office/drawing/2014/main" id="{5FF3C7E4-FB53-FF4F-886C-66EDF857933F}"/>
              </a:ext>
            </a:extLst>
          </p:cNvPr>
          <p:cNvPicPr>
            <a:picLocks noChangeAspect="1"/>
          </p:cNvPicPr>
          <p:nvPr/>
        </p:nvPicPr>
        <p:blipFill>
          <a:blip r:embed="rId2"/>
          <a:stretch>
            <a:fillRect/>
          </a:stretch>
        </p:blipFill>
        <p:spPr>
          <a:xfrm>
            <a:off x="5154939" y="4109310"/>
            <a:ext cx="1512402" cy="1108325"/>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885F02F-7971-2C49-B083-4174D60D6AB5}"/>
                  </a:ext>
                </a:extLst>
              </p:cNvPr>
              <p:cNvSpPr/>
              <p:nvPr/>
            </p:nvSpPr>
            <p:spPr>
              <a:xfrm>
                <a:off x="6392474" y="4441007"/>
                <a:ext cx="2569194" cy="444930"/>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2000" b="0" i="1" smtClean="0">
                          <a:latin typeface="Cambria Math" charset="0"/>
                        </a:rPr>
                        <m:t>|</m:t>
                      </m:r>
                      <m:d>
                        <m:dPr>
                          <m:begChr m:val=""/>
                          <m:endChr m:val="⟩"/>
                          <m:ctrlPr>
                            <a:rPr lang="en-US" sz="200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𝑃</m:t>
                              </m:r>
                            </m:e>
                            <m:sub>
                              <m:r>
                                <a:rPr lang="en-US" sz="2000" b="0" i="1" smtClean="0">
                                  <a:latin typeface="Cambria Math" charset="0"/>
                                </a:rPr>
                                <m:t>𝑏𝑎𝑟𝑦𝑜𝑛</m:t>
                              </m:r>
                            </m:sub>
                          </m:sSub>
                        </m:e>
                      </m:d>
                      <m:r>
                        <a:rPr lang="en-US" sz="2000" b="0" i="1" smtClean="0">
                          <a:latin typeface="Cambria Math" charset="0"/>
                        </a:rPr>
                        <m:t>=|</m:t>
                      </m:r>
                      <m:d>
                        <m:dPr>
                          <m:begChr m:val=""/>
                          <m:endChr m:val="⟩"/>
                          <m:ctrlPr>
                            <a:rPr lang="en-US" sz="2000" b="0" i="1" smtClean="0">
                              <a:latin typeface="Cambria Math" panose="02040503050406030204" pitchFamily="18" charset="0"/>
                            </a:rPr>
                          </m:ctrlPr>
                        </m:dPr>
                        <m:e>
                          <m:r>
                            <a:rPr lang="en-US" sz="2000" b="0" i="1" smtClean="0">
                              <a:latin typeface="Cambria Math" charset="0"/>
                            </a:rPr>
                            <m:t>𝑞𝑞𝑞</m:t>
                          </m:r>
                        </m:e>
                      </m:d>
                    </m:oMath>
                  </m:oMathPara>
                </a14:m>
                <a:endParaRPr lang="en-US" sz="2000" dirty="0"/>
              </a:p>
            </p:txBody>
          </p:sp>
        </mc:Choice>
        <mc:Fallback xmlns="">
          <p:sp>
            <p:nvSpPr>
              <p:cNvPr id="5" name="Rectangle 4">
                <a:extLst>
                  <a:ext uri="{FF2B5EF4-FFF2-40B4-BE49-F238E27FC236}">
                    <a16:creationId xmlns:a16="http://schemas.microsoft.com/office/drawing/2014/main" id="{9885F02F-7971-2C49-B083-4174D60D6AB5}"/>
                  </a:ext>
                </a:extLst>
              </p:cNvPr>
              <p:cNvSpPr>
                <a:spLocks noRot="1" noChangeAspect="1" noMove="1" noResize="1" noEditPoints="1" noAdjustHandles="1" noChangeArrowheads="1" noChangeShapeType="1" noTextEdit="1"/>
              </p:cNvSpPr>
              <p:nvPr/>
            </p:nvSpPr>
            <p:spPr>
              <a:xfrm>
                <a:off x="6392474" y="4441007"/>
                <a:ext cx="2569194" cy="444930"/>
              </a:xfrm>
              <a:prstGeom prst="rect">
                <a:avLst/>
              </a:prstGeom>
              <a:blipFill>
                <a:blip r:embed="rId3"/>
                <a:stretch>
                  <a:fillRect t="-147222" r="-9804" b="-219444"/>
                </a:stretch>
              </a:blipFill>
            </p:spPr>
            <p:txBody>
              <a:bodyPr/>
              <a:lstStyle/>
              <a:p>
                <a:r>
                  <a:rPr lang="en-US">
                    <a:noFill/>
                  </a:rPr>
                  <a:t> </a:t>
                </a:r>
              </a:p>
            </p:txBody>
          </p:sp>
        </mc:Fallback>
      </mc:AlternateContent>
    </p:spTree>
    <p:extLst>
      <p:ext uri="{BB962C8B-B14F-4D97-AF65-F5344CB8AC3E}">
        <p14:creationId xmlns:p14="http://schemas.microsoft.com/office/powerpoint/2010/main" val="2619225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243841"/>
            <a:ext cx="8419657" cy="572755"/>
          </a:xfrm>
        </p:spPr>
        <p:txBody>
          <a:bodyPr>
            <a:normAutofit fontScale="90000"/>
          </a:bodyPr>
          <a:lstStyle/>
          <a:p>
            <a:r>
              <a:rPr lang="en-US" sz="4000" b="1" dirty="0">
                <a:solidFill>
                  <a:srgbClr val="FF0000"/>
                </a:solidFill>
              </a:rPr>
              <a:t>Light-Front Hamiltonian</a:t>
            </a:r>
          </a:p>
        </p:txBody>
      </p:sp>
      <mc:AlternateContent xmlns:mc="http://schemas.openxmlformats.org/markup-compatibility/2006" xmlns:a14="http://schemas.microsoft.com/office/drawing/2010/main">
        <mc:Choice Requires="a14">
          <p:sp>
            <p:nvSpPr>
              <p:cNvPr id="13" name="TextBox 12"/>
              <p:cNvSpPr txBox="1"/>
              <p:nvPr/>
            </p:nvSpPr>
            <p:spPr>
              <a:xfrm>
                <a:off x="625671" y="1267623"/>
                <a:ext cx="6433300" cy="476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b="0" i="1" smtClean="0">
                              <a:latin typeface="Cambria Math" panose="02040503050406030204" pitchFamily="18" charset="0"/>
                            </a:rPr>
                          </m:ctrlPr>
                        </m:sSubSupPr>
                        <m:e>
                          <m:r>
                            <a:rPr lang="en-US" sz="2800" b="0" i="1" smtClean="0">
                              <a:latin typeface="Cambria Math" charset="0"/>
                            </a:rPr>
                            <m:t>𝑃</m:t>
                          </m:r>
                        </m:e>
                        <m:sub>
                          <m:r>
                            <a:rPr lang="en-US" sz="2800" b="0" i="1" smtClean="0">
                              <a:latin typeface="Cambria Math" charset="0"/>
                            </a:rPr>
                            <m:t>𝑏𝑎𝑟𝑦𝑜𝑛</m:t>
                          </m:r>
                        </m:sub>
                        <m:sup>
                          <m:r>
                            <a:rPr lang="en-US" sz="2800" b="0" i="1" smtClean="0">
                              <a:latin typeface="Cambria Math" charset="0"/>
                            </a:rPr>
                            <m:t>−</m:t>
                          </m:r>
                        </m:sup>
                      </m:sSubSup>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𝐻</m:t>
                          </m:r>
                        </m:e>
                        <m:sub>
                          <m:r>
                            <a:rPr lang="en-US" sz="2800" b="0" i="1" smtClean="0">
                              <a:latin typeface="Cambria Math" charset="0"/>
                            </a:rPr>
                            <m:t>𝐾</m:t>
                          </m:r>
                          <m:r>
                            <a:rPr lang="en-US" sz="2800" b="0" i="1" smtClean="0">
                              <a:latin typeface="Cambria Math" charset="0"/>
                            </a:rPr>
                            <m:t>.</m:t>
                          </m:r>
                          <m:r>
                            <a:rPr lang="en-US" sz="2800" b="0" i="1" smtClean="0">
                              <a:latin typeface="Cambria Math" charset="0"/>
                            </a:rPr>
                            <m:t>𝐸</m:t>
                          </m:r>
                          <m:r>
                            <a:rPr lang="en-US" sz="2800" b="0" i="1" smtClean="0">
                              <a:latin typeface="Cambria Math" charset="0"/>
                            </a:rPr>
                            <m:t>.</m:t>
                          </m:r>
                        </m:sub>
                      </m:sSub>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𝐻</m:t>
                          </m:r>
                        </m:e>
                        <m:sub>
                          <m:r>
                            <a:rPr lang="en-US" sz="2800" b="0" i="1" smtClean="0">
                              <a:latin typeface="Cambria Math" charset="0"/>
                            </a:rPr>
                            <m:t>𝑡𝑟𝑎𝑛𝑠</m:t>
                          </m:r>
                        </m:sub>
                      </m:sSub>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𝐻</m:t>
                          </m:r>
                        </m:e>
                        <m:sub>
                          <m:r>
                            <a:rPr lang="en-US" sz="2800" b="0" i="1" smtClean="0">
                              <a:latin typeface="Cambria Math" charset="0"/>
                            </a:rPr>
                            <m:t>𝑙𝑜𝑛𝑔𝑖</m:t>
                          </m:r>
                        </m:sub>
                      </m:sSub>
                      <m:r>
                        <a:rPr lang="en-US" sz="2800" b="0" i="1" smtClean="0">
                          <a:latin typeface="Cambria Math" charset="0"/>
                        </a:rPr>
                        <m:t>+</m:t>
                      </m:r>
                      <m:sSub>
                        <m:sSubPr>
                          <m:ctrlPr>
                            <a:rPr lang="en-US" sz="2800" b="0" i="1" smtClean="0">
                              <a:latin typeface="Cambria Math" panose="02040503050406030204" pitchFamily="18" charset="0"/>
                            </a:rPr>
                          </m:ctrlPr>
                        </m:sSubPr>
                        <m:e>
                          <m:r>
                            <a:rPr lang="en-US" sz="2800" b="0" i="1" smtClean="0">
                              <a:latin typeface="Cambria Math" charset="0"/>
                            </a:rPr>
                            <m:t>𝐻</m:t>
                          </m:r>
                        </m:e>
                        <m:sub>
                          <m:r>
                            <a:rPr lang="en-US" sz="2800" b="0" i="1" smtClean="0">
                              <a:latin typeface="Cambria Math" charset="0"/>
                            </a:rPr>
                            <m:t>𝑂𝐺𝐸</m:t>
                          </m:r>
                        </m:sub>
                      </m:sSub>
                    </m:oMath>
                  </m:oMathPara>
                </a14:m>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25671" y="1267623"/>
                <a:ext cx="6433300" cy="476156"/>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25671" y="3041077"/>
                <a:ext cx="1904624" cy="310791"/>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𝐻</m:t>
                        </m:r>
                      </m:e>
                      <m:sub>
                        <m:r>
                          <a:rPr lang="en-US" sz="2000" b="0" i="1" smtClean="0">
                            <a:latin typeface="Cambria Math" charset="0"/>
                          </a:rPr>
                          <m:t>𝑡𝑟𝑎𝑛𝑠</m:t>
                        </m:r>
                      </m:sub>
                    </m:sSub>
                    <m:r>
                      <a:rPr lang="en-US" sz="2000" b="0" i="1" smtClean="0">
                        <a:latin typeface="Cambria Math" charset="0"/>
                      </a:rPr>
                      <m:t> ~ </m:t>
                    </m:r>
                    <m:sSubSup>
                      <m:sSubSupPr>
                        <m:ctrlPr>
                          <a:rPr lang="en-US" sz="2000" b="0" i="1" smtClean="0">
                            <a:latin typeface="Cambria Math" panose="02040503050406030204" pitchFamily="18" charset="0"/>
                          </a:rPr>
                        </m:ctrlPr>
                      </m:sSubSupPr>
                      <m:e>
                        <m:r>
                          <a:rPr lang="en-US" sz="2000" b="0" i="1" smtClean="0">
                            <a:latin typeface="Cambria Math" charset="0"/>
                          </a:rPr>
                          <m:t>𝜅</m:t>
                        </m:r>
                      </m:e>
                      <m:sub>
                        <m:r>
                          <a:rPr lang="en-US" sz="2000" b="0" i="1" smtClean="0">
                            <a:latin typeface="Cambria Math" charset="0"/>
                          </a:rPr>
                          <m:t>𝑇</m:t>
                        </m:r>
                      </m:sub>
                      <m:sup>
                        <m:r>
                          <a:rPr lang="en-US" sz="2000" b="0" i="1" smtClean="0">
                            <a:latin typeface="Cambria Math" charset="0"/>
                          </a:rPr>
                          <m:t>4</m:t>
                        </m:r>
                      </m:sup>
                    </m:sSubSup>
                    <m:sSup>
                      <m:sSupPr>
                        <m:ctrlPr>
                          <a:rPr lang="en-US" sz="2000" b="0" i="1" smtClean="0">
                            <a:latin typeface="Cambria Math" panose="02040503050406030204" pitchFamily="18" charset="0"/>
                          </a:rPr>
                        </m:ctrlPr>
                      </m:sSupPr>
                      <m:e>
                        <m:r>
                          <a:rPr lang="en-US" sz="2000" b="0" i="1" smtClean="0">
                            <a:latin typeface="Cambria Math" charset="0"/>
                          </a:rPr>
                          <m:t>𝑏</m:t>
                        </m:r>
                      </m:e>
                      <m:sup>
                        <m:r>
                          <a:rPr lang="en-US" altLang="zh-CN" sz="2000" b="0" i="1" smtClean="0">
                            <a:latin typeface="Cambria Math" charset="0"/>
                          </a:rPr>
                          <m:t>4</m:t>
                        </m:r>
                      </m:sup>
                    </m:sSup>
                    <m:sSup>
                      <m:sSupPr>
                        <m:ctrlPr>
                          <a:rPr lang="en-US" sz="2000" b="0" i="1" smtClean="0">
                            <a:latin typeface="Cambria Math" panose="02040503050406030204" pitchFamily="18" charset="0"/>
                          </a:rPr>
                        </m:ctrlPr>
                      </m:sSupPr>
                      <m:e>
                        <m:r>
                          <a:rPr lang="en-US" sz="2000" b="0" i="1" smtClean="0">
                            <a:latin typeface="Cambria Math" charset="0"/>
                          </a:rPr>
                          <m:t>𝜁</m:t>
                        </m:r>
                      </m:e>
                      <m:sup>
                        <m:r>
                          <a:rPr lang="en-US" sz="2000" b="0" i="1" smtClean="0">
                            <a:latin typeface="Cambria Math" charset="0"/>
                          </a:rPr>
                          <m:t>2</m:t>
                        </m:r>
                      </m:sup>
                    </m:sSup>
                  </m:oMath>
                </a14:m>
                <a:r>
                  <a:rPr lang="zh-CN" altLang="en-US" sz="2000" dirty="0"/>
                  <a:t>  </a:t>
                </a:r>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625671" y="3041077"/>
                <a:ext cx="1904624" cy="310791"/>
              </a:xfrm>
              <a:prstGeom prst="rect">
                <a:avLst/>
              </a:prstGeom>
              <a:blipFill rotWithShape="0">
                <a:blip r:embed="rId3"/>
                <a:stretch>
                  <a:fillRect l="-4808" t="-141176" b="-17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25671" y="3683185"/>
                <a:ext cx="3595728" cy="7817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𝐻</m:t>
                          </m:r>
                        </m:e>
                        <m:sub>
                          <m:r>
                            <a:rPr lang="en-US" sz="2000" b="0" i="1" smtClean="0">
                              <a:latin typeface="Cambria Math" charset="0"/>
                            </a:rPr>
                            <m:t>𝑙𝑜𝑛𝑔𝑖</m:t>
                          </m:r>
                        </m:sub>
                      </m:sSub>
                      <m:r>
                        <a:rPr lang="en-US" sz="2000" b="0" i="1" smtClean="0">
                          <a:latin typeface="Cambria Math" charset="0"/>
                        </a:rPr>
                        <m:t>=−</m:t>
                      </m:r>
                      <m:nary>
                        <m:naryPr>
                          <m:chr m:val="∑"/>
                          <m:supHide m:val="on"/>
                          <m:ctrlPr>
                            <a:rPr lang="en-US" sz="2000" b="0" i="1" smtClean="0">
                              <a:latin typeface="Cambria Math" panose="02040503050406030204" pitchFamily="18" charset="0"/>
                            </a:rPr>
                          </m:ctrlPr>
                        </m:naryPr>
                        <m:sub>
                          <m:r>
                            <a:rPr lang="en-US" sz="2000" b="0" i="1" smtClean="0">
                              <a:latin typeface="Cambria Math" charset="0"/>
                            </a:rPr>
                            <m:t>𝑖𝑗</m:t>
                          </m:r>
                        </m:sub>
                        <m:sup/>
                        <m:e>
                          <m:sSubSup>
                            <m:sSubSupPr>
                              <m:ctrlPr>
                                <a:rPr lang="en-US" sz="2000" b="0" i="1" smtClean="0">
                                  <a:latin typeface="Cambria Math" panose="02040503050406030204" pitchFamily="18" charset="0"/>
                                </a:rPr>
                              </m:ctrlPr>
                            </m:sSubSupPr>
                            <m:e>
                              <m:r>
                                <a:rPr lang="en-US" sz="2000" b="0" i="1" smtClean="0">
                                  <a:latin typeface="Cambria Math" charset="0"/>
                                </a:rPr>
                                <m:t>𝜅</m:t>
                              </m:r>
                            </m:e>
                            <m:sub>
                              <m:r>
                                <a:rPr lang="en-US" sz="2000" b="0" i="1" smtClean="0">
                                  <a:latin typeface="Cambria Math" charset="0"/>
                                </a:rPr>
                                <m:t>𝐿</m:t>
                              </m:r>
                            </m:sub>
                            <m:sup>
                              <m:r>
                                <a:rPr lang="en-US" sz="2000" b="0" i="1" smtClean="0">
                                  <a:latin typeface="Cambria Math" charset="0"/>
                                </a:rPr>
                                <m:t>4</m:t>
                              </m:r>
                            </m:sup>
                          </m:sSubSup>
                          <m:sSup>
                            <m:sSupPr>
                              <m:ctrlPr>
                                <a:rPr lang="en-US" sz="2000" b="0" i="1" smtClean="0">
                                  <a:latin typeface="Cambria Math" panose="02040503050406030204" pitchFamily="18" charset="0"/>
                                </a:rPr>
                              </m:ctrlPr>
                            </m:sSupPr>
                            <m:e>
                              <m:r>
                                <a:rPr lang="en-US" sz="2000" b="0" i="1" smtClean="0">
                                  <a:latin typeface="Cambria Math" charset="0"/>
                                </a:rPr>
                                <m:t>𝑏</m:t>
                              </m:r>
                            </m:e>
                            <m:sup>
                              <m:r>
                                <a:rPr lang="en-US" altLang="zh-CN" sz="2000" b="0" i="1" smtClean="0">
                                  <a:latin typeface="Cambria Math" charset="0"/>
                                </a:rPr>
                                <m:t>4</m:t>
                              </m:r>
                            </m:sup>
                          </m:sSup>
                          <m:sSub>
                            <m:sSubPr>
                              <m:ctrlPr>
                                <a:rPr lang="en-US" sz="2000" b="0" i="1" smtClean="0">
                                  <a:latin typeface="Cambria Math" panose="02040503050406030204" pitchFamily="18" charset="0"/>
                                </a:rPr>
                              </m:ctrlPr>
                            </m:sSubPr>
                            <m:e>
                              <m:r>
                                <a:rPr lang="en-US" sz="2000" b="0" i="1" smtClean="0">
                                  <a:latin typeface="Cambria Math" charset="0"/>
                                </a:rPr>
                                <m:t>𝜕</m:t>
                              </m:r>
                            </m:e>
                            <m:sub>
                              <m:sSub>
                                <m:sSubPr>
                                  <m:ctrlPr>
                                    <a:rPr lang="en-US" sz="2000" b="0" i="1" smtClean="0">
                                      <a:latin typeface="Cambria Math" panose="02040503050406030204" pitchFamily="18" charset="0"/>
                                    </a:rPr>
                                  </m:ctrlPr>
                                </m:sSubPr>
                                <m:e>
                                  <m:r>
                                    <a:rPr lang="en-US" sz="2000" b="0" i="1" smtClean="0">
                                      <a:latin typeface="Cambria Math" charset="0"/>
                                    </a:rPr>
                                    <m:t>𝑥</m:t>
                                  </m:r>
                                </m:e>
                                <m:sub>
                                  <m:r>
                                    <a:rPr lang="en-US" sz="2000" b="0" i="1" smtClean="0">
                                      <a:latin typeface="Cambria Math" charset="0"/>
                                    </a:rPr>
                                    <m:t>𝑖</m:t>
                                  </m:r>
                                </m:sub>
                              </m:sSub>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𝑥</m:t>
                                  </m:r>
                                </m:e>
                                <m:sub>
                                  <m:r>
                                    <a:rPr lang="en-US" sz="2000" b="0" i="1" smtClean="0">
                                      <a:latin typeface="Cambria Math" charset="0"/>
                                    </a:rPr>
                                    <m:t>𝑖</m:t>
                                  </m:r>
                                </m:sub>
                              </m:sSub>
                              <m:sSub>
                                <m:sSubPr>
                                  <m:ctrlPr>
                                    <a:rPr lang="en-US" sz="2000" b="0" i="1" smtClean="0">
                                      <a:latin typeface="Cambria Math" panose="02040503050406030204" pitchFamily="18" charset="0"/>
                                    </a:rPr>
                                  </m:ctrlPr>
                                </m:sSubPr>
                                <m:e>
                                  <m:r>
                                    <a:rPr lang="en-US" sz="2000" b="0" i="1" smtClean="0">
                                      <a:latin typeface="Cambria Math" charset="0"/>
                                    </a:rPr>
                                    <m:t>𝑥</m:t>
                                  </m:r>
                                </m:e>
                                <m:sub>
                                  <m:r>
                                    <a:rPr lang="en-US" sz="2000" b="0" i="1" smtClean="0">
                                      <a:latin typeface="Cambria Math" charset="0"/>
                                    </a:rPr>
                                    <m:t>𝑗</m:t>
                                  </m:r>
                                </m:sub>
                              </m:sSub>
                              <m:sSub>
                                <m:sSubPr>
                                  <m:ctrlPr>
                                    <a:rPr lang="en-US" sz="2000" b="0" i="1" smtClean="0">
                                      <a:latin typeface="Cambria Math" panose="02040503050406030204" pitchFamily="18" charset="0"/>
                                    </a:rPr>
                                  </m:ctrlPr>
                                </m:sSubPr>
                                <m:e>
                                  <m:r>
                                    <a:rPr lang="en-US" sz="2000" b="0" i="1" smtClean="0">
                                      <a:latin typeface="Cambria Math" charset="0"/>
                                    </a:rPr>
                                    <m:t>𝜕</m:t>
                                  </m:r>
                                </m:e>
                                <m:sub>
                                  <m:sSub>
                                    <m:sSubPr>
                                      <m:ctrlPr>
                                        <a:rPr lang="en-US" sz="2000" b="0" i="1" smtClean="0">
                                          <a:latin typeface="Cambria Math" panose="02040503050406030204" pitchFamily="18" charset="0"/>
                                        </a:rPr>
                                      </m:ctrlPr>
                                    </m:sSubPr>
                                    <m:e>
                                      <m:r>
                                        <a:rPr lang="en-US" sz="2000" b="0" i="1" smtClean="0">
                                          <a:latin typeface="Cambria Math" charset="0"/>
                                        </a:rPr>
                                        <m:t>𝑥</m:t>
                                      </m:r>
                                    </m:e>
                                    <m:sub>
                                      <m:r>
                                        <a:rPr lang="en-US" sz="2000" b="0" i="1" smtClean="0">
                                          <a:latin typeface="Cambria Math" charset="0"/>
                                        </a:rPr>
                                        <m:t>𝑗</m:t>
                                      </m:r>
                                    </m:sub>
                                  </m:sSub>
                                </m:sub>
                              </m:sSub>
                            </m:e>
                          </m:d>
                        </m:e>
                      </m:nary>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625671" y="3683185"/>
                <a:ext cx="3595728" cy="78175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25671" y="2032650"/>
                <a:ext cx="2219325" cy="790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𝐻</m:t>
                          </m:r>
                        </m:e>
                        <m:sub>
                          <m:r>
                            <a:rPr lang="en-US" sz="2000" b="0" i="1" smtClean="0">
                              <a:latin typeface="Cambria Math" charset="0"/>
                            </a:rPr>
                            <m:t>𝐾</m:t>
                          </m:r>
                          <m:r>
                            <a:rPr lang="en-US" sz="2000" b="0" i="1" smtClean="0">
                              <a:latin typeface="Cambria Math" charset="0"/>
                            </a:rPr>
                            <m:t>.</m:t>
                          </m:r>
                          <m:r>
                            <a:rPr lang="en-US" sz="2000" b="0" i="1" smtClean="0">
                              <a:latin typeface="Cambria Math" charset="0"/>
                            </a:rPr>
                            <m:t>𝐸</m:t>
                          </m:r>
                          <m:r>
                            <a:rPr lang="en-US" sz="2000" b="0" i="1" smtClean="0">
                              <a:latin typeface="Cambria Math" charset="0"/>
                            </a:rPr>
                            <m:t>.</m:t>
                          </m:r>
                        </m:sub>
                      </m:sSub>
                      <m:r>
                        <a:rPr lang="en-US" sz="2000" b="0" i="1" smtClean="0">
                          <a:latin typeface="Cambria Math" charset="0"/>
                        </a:rPr>
                        <m:t>=</m:t>
                      </m:r>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charset="0"/>
                            </a:rPr>
                            <m:t>𝑖</m:t>
                          </m:r>
                        </m:sub>
                        <m:sup/>
                        <m:e>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charset="0"/>
                                    </a:rPr>
                                    <m:t>𝑝</m:t>
                                  </m:r>
                                </m:e>
                                <m:sub>
                                  <m:r>
                                    <a:rPr lang="en-US" sz="2000" b="0" i="1" smtClean="0">
                                      <a:latin typeface="Cambria Math" charset="0"/>
                                    </a:rPr>
                                    <m:t>𝑖</m:t>
                                  </m:r>
                                </m:sub>
                                <m:sup>
                                  <m:r>
                                    <a:rPr lang="en-US" sz="2000" b="0" i="1" smtClean="0">
                                      <a:latin typeface="Cambria Math" charset="0"/>
                                    </a:rPr>
                                    <m:t>2</m:t>
                                  </m:r>
                                </m:sup>
                              </m:sSubSup>
                              <m:r>
                                <a:rPr lang="en-US" sz="2000" b="0" i="1" smtClean="0">
                                  <a:latin typeface="Cambria Math" charset="0"/>
                                </a:rPr>
                                <m:t>+</m:t>
                              </m:r>
                              <m:sSubSup>
                                <m:sSubSupPr>
                                  <m:ctrlPr>
                                    <a:rPr lang="en-US" sz="2000" b="0" i="1" smtClean="0">
                                      <a:latin typeface="Cambria Math" panose="02040503050406030204" pitchFamily="18" charset="0"/>
                                    </a:rPr>
                                  </m:ctrlPr>
                                </m:sSubSupPr>
                                <m:e>
                                  <m:r>
                                    <a:rPr lang="en-US" sz="2000" b="0" i="1" smtClean="0">
                                      <a:latin typeface="Cambria Math" charset="0"/>
                                    </a:rPr>
                                    <m:t>𝑚</m:t>
                                  </m:r>
                                </m:e>
                                <m:sub>
                                  <m:r>
                                    <a:rPr lang="en-US" sz="2000" b="0" i="1" smtClean="0">
                                      <a:latin typeface="Cambria Math" charset="0"/>
                                    </a:rPr>
                                    <m:t>𝑞</m:t>
                                  </m:r>
                                </m:sub>
                                <m:sup>
                                  <m:r>
                                    <a:rPr lang="en-US" sz="2000" b="0" i="1" smtClean="0">
                                      <a:latin typeface="Cambria Math" charset="0"/>
                                    </a:rPr>
                                    <m:t>2</m:t>
                                  </m:r>
                                </m:sup>
                              </m:sSubSup>
                            </m:num>
                            <m:den>
                              <m:sSubSup>
                                <m:sSubSupPr>
                                  <m:ctrlPr>
                                    <a:rPr lang="en-US" sz="2000" b="0" i="1" smtClean="0">
                                      <a:latin typeface="Cambria Math" panose="02040503050406030204" pitchFamily="18" charset="0"/>
                                    </a:rPr>
                                  </m:ctrlPr>
                                </m:sSubSupPr>
                                <m:e>
                                  <m:r>
                                    <a:rPr lang="en-US" sz="2000" b="0" i="1" smtClean="0">
                                      <a:latin typeface="Cambria Math" charset="0"/>
                                    </a:rPr>
                                    <m:t>𝑝</m:t>
                                  </m:r>
                                </m:e>
                                <m:sub>
                                  <m:r>
                                    <a:rPr lang="en-US" sz="2000" b="0" i="1" smtClean="0">
                                      <a:latin typeface="Cambria Math" charset="0"/>
                                    </a:rPr>
                                    <m:t>𝑖</m:t>
                                  </m:r>
                                </m:sub>
                                <m:sup>
                                  <m:r>
                                    <a:rPr lang="en-US" sz="2000" b="0" i="1" smtClean="0">
                                      <a:latin typeface="Cambria Math" charset="0"/>
                                    </a:rPr>
                                    <m:t>+</m:t>
                                  </m:r>
                                </m:sup>
                              </m:sSubSup>
                            </m:den>
                          </m:f>
                        </m:e>
                      </m:nary>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25671" y="2032650"/>
                <a:ext cx="2219325" cy="790666"/>
              </a:xfrm>
              <a:prstGeom prst="rect">
                <a:avLst/>
              </a:prstGeom>
              <a:blipFill rotWithShape="0">
                <a:blip r:embed="rId5"/>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5903294" y="5133836"/>
            <a:ext cx="3240706" cy="1724164"/>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424891" y="4691593"/>
                <a:ext cx="6616377" cy="7310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𝐻</m:t>
                          </m:r>
                        </m:e>
                        <m:sub>
                          <m:r>
                            <a:rPr lang="en-US" b="0" i="1" smtClean="0">
                              <a:latin typeface="Cambria Math" charset="0"/>
                            </a:rPr>
                            <m:t>𝑂𝐺𝐸</m:t>
                          </m:r>
                        </m:sub>
                      </m:sSub>
                      <m:r>
                        <a:rPr lang="en-US" b="0" i="1" smtClean="0">
                          <a:latin typeface="Cambria Math"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charset="0"/>
                                </a:rPr>
                                <m:t>𝐶</m:t>
                              </m:r>
                            </m:e>
                            <m:sub>
                              <m:r>
                                <a:rPr lang="en-US" b="0" i="1" smtClean="0">
                                  <a:latin typeface="Cambria Math" charset="0"/>
                                </a:rPr>
                                <m:t>𝐹</m:t>
                              </m:r>
                            </m:sub>
                          </m:sSub>
                          <m:r>
                            <a:rPr lang="en-US" b="0" i="1" smtClean="0">
                              <a:latin typeface="Cambria Math" charset="0"/>
                            </a:rPr>
                            <m:t>4</m:t>
                          </m:r>
                          <m:r>
                            <a:rPr lang="en-US" b="0" i="1" smtClean="0">
                              <a:latin typeface="Cambria Math" charset="0"/>
                            </a:rPr>
                            <m:t>𝜋</m:t>
                          </m:r>
                          <m:sSub>
                            <m:sSubPr>
                              <m:ctrlPr>
                                <a:rPr lang="en-US" b="0" i="1" smtClean="0">
                                  <a:latin typeface="Cambria Math" panose="02040503050406030204" pitchFamily="18" charset="0"/>
                                </a:rPr>
                              </m:ctrlPr>
                            </m:sSubPr>
                            <m:e>
                              <m:r>
                                <a:rPr lang="en-US" b="0" i="1" smtClean="0">
                                  <a:latin typeface="Cambria Math" charset="0"/>
                                </a:rPr>
                                <m:t>𝛼</m:t>
                              </m:r>
                            </m:e>
                            <m:sub>
                              <m:r>
                                <a:rPr lang="en-US" b="0" i="1" smtClean="0">
                                  <a:latin typeface="Cambria Math" charset="0"/>
                                </a:rPr>
                                <m:t>𝑠</m:t>
                              </m:r>
                            </m:sub>
                          </m:sSub>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charset="0"/>
                                    </a:rPr>
                                    <m:t>𝑄</m:t>
                                  </m:r>
                                </m:e>
                                <m:sup>
                                  <m:r>
                                    <a:rPr lang="en-US" b="0" i="1" smtClean="0">
                                      <a:latin typeface="Cambria Math" charset="0"/>
                                    </a:rPr>
                                    <m:t>2</m:t>
                                  </m:r>
                                </m:sup>
                              </m:sSup>
                            </m:e>
                          </m:d>
                        </m:num>
                        <m:den>
                          <m:sSup>
                            <m:sSupPr>
                              <m:ctrlPr>
                                <a:rPr lang="en-US" b="0" i="1" smtClean="0">
                                  <a:latin typeface="Cambria Math" panose="02040503050406030204" pitchFamily="18" charset="0"/>
                                </a:rPr>
                              </m:ctrlPr>
                            </m:sSupPr>
                            <m:e>
                              <m:r>
                                <a:rPr lang="en-US" b="0" i="1" smtClean="0">
                                  <a:latin typeface="Cambria Math" charset="0"/>
                                </a:rPr>
                                <m:t>𝑄</m:t>
                              </m:r>
                            </m:e>
                            <m:sup>
                              <m:r>
                                <a:rPr lang="en-US" b="0" i="1" smtClean="0">
                                  <a:latin typeface="Cambria Math" charset="0"/>
                                </a:rPr>
                                <m:t>2</m:t>
                              </m:r>
                            </m:sup>
                          </m:sSup>
                        </m:den>
                      </m:f>
                      <m:nary>
                        <m:naryPr>
                          <m:chr m:val="∑"/>
                          <m:supHide m:val="on"/>
                          <m:ctrlPr>
                            <a:rPr lang="en-US" b="0" i="1" smtClean="0">
                              <a:latin typeface="Cambria Math" panose="02040503050406030204" pitchFamily="18" charset="0"/>
                            </a:rPr>
                          </m:ctrlPr>
                        </m:naryPr>
                        <m:sub>
                          <m:r>
                            <a:rPr lang="en-US" b="0" i="1" smtClean="0">
                              <a:latin typeface="Cambria Math" charset="0"/>
                            </a:rPr>
                            <m:t>𝑖</m:t>
                          </m:r>
                          <m:r>
                            <a:rPr lang="en-US" b="0" i="1" smtClean="0">
                              <a:latin typeface="Cambria Math" charset="0"/>
                            </a:rPr>
                            <m:t>,</m:t>
                          </m:r>
                          <m:r>
                            <a:rPr lang="en-US" b="0" i="1" smtClean="0">
                              <a:latin typeface="Cambria Math" charset="0"/>
                            </a:rPr>
                            <m:t>𝑗</m:t>
                          </m:r>
                          <m:r>
                            <a:rPr lang="en-US" b="0" i="1" smtClean="0">
                              <a:latin typeface="Cambria Math" charset="0"/>
                            </a:rPr>
                            <m:t>(</m:t>
                          </m:r>
                          <m:r>
                            <a:rPr lang="en-US" b="0" i="1" smtClean="0">
                              <a:latin typeface="Cambria Math" charset="0"/>
                            </a:rPr>
                            <m:t>𝑖</m:t>
                          </m:r>
                          <m:r>
                            <a:rPr lang="en-US" b="0" i="1" smtClean="0">
                              <a:latin typeface="Cambria Math" charset="0"/>
                            </a:rPr>
                            <m:t>&lt;</m:t>
                          </m:r>
                          <m:r>
                            <a:rPr lang="en-US" b="0" i="1" smtClean="0">
                              <a:latin typeface="Cambria Math" charset="0"/>
                            </a:rPr>
                            <m:t>𝑗</m:t>
                          </m:r>
                          <m:r>
                            <a:rPr lang="en-US" b="0" i="1" smtClean="0">
                              <a:latin typeface="Cambria Math" charset="0"/>
                            </a:rPr>
                            <m:t>)</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𝑢</m:t>
                                  </m:r>
                                </m:e>
                              </m:acc>
                            </m:e>
                            <m:sub>
                              <m:sSubSup>
                                <m:sSubSupPr>
                                  <m:ctrlPr>
                                    <a:rPr lang="en-US" i="1">
                                      <a:latin typeface="Cambria Math" panose="02040503050406030204" pitchFamily="18" charset="0"/>
                                    </a:rPr>
                                  </m:ctrlPr>
                                </m:sSubSupPr>
                                <m:e>
                                  <m:r>
                                    <a:rPr lang="en-US" i="1">
                                      <a:latin typeface="Cambria Math" charset="0"/>
                                    </a:rPr>
                                    <m:t>𝑠</m:t>
                                  </m:r>
                                </m:e>
                                <m:sub>
                                  <m:r>
                                    <a:rPr lang="en-US" i="1">
                                      <a:latin typeface="Cambria Math" charset="0"/>
                                    </a:rPr>
                                    <m:t>𝑖</m:t>
                                  </m:r>
                                </m:sub>
                                <m:sup>
                                  <m:r>
                                    <a:rPr lang="en-US" i="1">
                                      <a:latin typeface="Cambria Math" charset="0"/>
                                    </a:rPr>
                                    <m:t>′</m:t>
                                  </m:r>
                                </m:sup>
                              </m:sSubSup>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charset="0"/>
                                    </a:rPr>
                                    <m:t>𝑘</m:t>
                                  </m:r>
                                </m:e>
                                <m:sub>
                                  <m:r>
                                    <a:rPr lang="en-US" i="1">
                                      <a:latin typeface="Cambria Math" charset="0"/>
                                    </a:rPr>
                                    <m:t>𝑖</m:t>
                                  </m:r>
                                </m:sub>
                                <m:sup>
                                  <m:r>
                                    <a:rPr lang="en-US" i="1">
                                      <a:latin typeface="Cambria Math" charset="0"/>
                                    </a:rPr>
                                    <m:t>′</m:t>
                                  </m:r>
                                </m:sup>
                              </m:sSubSup>
                            </m:e>
                          </m:d>
                          <m:sSup>
                            <m:sSupPr>
                              <m:ctrlPr>
                                <a:rPr lang="en-US" i="1">
                                  <a:latin typeface="Cambria Math" panose="02040503050406030204" pitchFamily="18" charset="0"/>
                                </a:rPr>
                              </m:ctrlPr>
                            </m:sSupPr>
                            <m:e>
                              <m:r>
                                <a:rPr lang="en-US" i="1">
                                  <a:latin typeface="Cambria Math" charset="0"/>
                                </a:rPr>
                                <m:t>𝛾</m:t>
                              </m:r>
                            </m:e>
                            <m:sup>
                              <m:r>
                                <a:rPr lang="en-US" i="1">
                                  <a:latin typeface="Cambria Math" charset="0"/>
                                </a:rPr>
                                <m:t>𝜇</m:t>
                              </m:r>
                            </m:sup>
                          </m:sSup>
                          <m:sSub>
                            <m:sSubPr>
                              <m:ctrlPr>
                                <a:rPr lang="en-US" i="1">
                                  <a:latin typeface="Cambria Math" panose="02040503050406030204" pitchFamily="18" charset="0"/>
                                </a:rPr>
                              </m:ctrlPr>
                            </m:sSubPr>
                            <m:e>
                              <m:r>
                                <a:rPr lang="en-US" i="1">
                                  <a:latin typeface="Cambria Math" charset="0"/>
                                </a:rPr>
                                <m:t>𝑢</m:t>
                              </m:r>
                            </m:e>
                            <m:sub>
                              <m:sSub>
                                <m:sSubPr>
                                  <m:ctrlPr>
                                    <a:rPr lang="en-US" i="1">
                                      <a:latin typeface="Cambria Math" panose="02040503050406030204" pitchFamily="18" charset="0"/>
                                    </a:rPr>
                                  </m:ctrlPr>
                                </m:sSubPr>
                                <m:e>
                                  <m:r>
                                    <a:rPr lang="en-US" i="1">
                                      <a:latin typeface="Cambria Math" charset="0"/>
                                    </a:rPr>
                                    <m:t>𝑠</m:t>
                                  </m:r>
                                </m:e>
                                <m:sub>
                                  <m:r>
                                    <a:rPr lang="en-US" i="1">
                                      <a:latin typeface="Cambria Math" charset="0"/>
                                    </a:rPr>
                                    <m:t>𝑖</m:t>
                                  </m:r>
                                </m:sub>
                              </m:sSub>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𝑘</m:t>
                                  </m:r>
                                </m:e>
                                <m:sub>
                                  <m:r>
                                    <a:rPr lang="en-US" i="1">
                                      <a:latin typeface="Cambria Math" charset="0"/>
                                    </a:rPr>
                                    <m:t>𝑖</m:t>
                                  </m:r>
                                </m:sub>
                              </m:sSub>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𝑢</m:t>
                                  </m:r>
                                </m:e>
                              </m:acc>
                            </m:e>
                            <m:sub>
                              <m:sSubSup>
                                <m:sSubSupPr>
                                  <m:ctrlPr>
                                    <a:rPr lang="en-US" i="1">
                                      <a:latin typeface="Cambria Math" panose="02040503050406030204" pitchFamily="18" charset="0"/>
                                    </a:rPr>
                                  </m:ctrlPr>
                                </m:sSubSupPr>
                                <m:e>
                                  <m:r>
                                    <a:rPr lang="en-US" i="1">
                                      <a:latin typeface="Cambria Math" charset="0"/>
                                    </a:rPr>
                                    <m:t>𝑠</m:t>
                                  </m:r>
                                </m:e>
                                <m:sub>
                                  <m:r>
                                    <a:rPr lang="en-US" i="1">
                                      <a:latin typeface="Cambria Math" charset="0"/>
                                    </a:rPr>
                                    <m:t>𝑗</m:t>
                                  </m:r>
                                </m:sub>
                                <m:sup>
                                  <m:r>
                                    <a:rPr lang="en-US" i="1">
                                      <a:latin typeface="Cambria Math" charset="0"/>
                                    </a:rPr>
                                    <m:t>′</m:t>
                                  </m:r>
                                </m:sup>
                              </m:sSubSup>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charset="0"/>
                                    </a:rPr>
                                    <m:t>𝑘</m:t>
                                  </m:r>
                                </m:e>
                                <m:sub>
                                  <m:r>
                                    <a:rPr lang="en-US" i="1">
                                      <a:latin typeface="Cambria Math" charset="0"/>
                                    </a:rPr>
                                    <m:t>𝑗</m:t>
                                  </m:r>
                                </m:sub>
                                <m:sup>
                                  <m:r>
                                    <a:rPr lang="en-US" i="1">
                                      <a:latin typeface="Cambria Math" charset="0"/>
                                    </a:rPr>
                                    <m:t>′</m:t>
                                  </m:r>
                                </m:sup>
                              </m:sSubSup>
                            </m:e>
                          </m:d>
                          <m:sSub>
                            <m:sSubPr>
                              <m:ctrlPr>
                                <a:rPr lang="en-US" i="1">
                                  <a:latin typeface="Cambria Math" panose="02040503050406030204" pitchFamily="18" charset="0"/>
                                </a:rPr>
                              </m:ctrlPr>
                            </m:sSubPr>
                            <m:e>
                              <m:r>
                                <a:rPr lang="en-US" i="1">
                                  <a:latin typeface="Cambria Math" charset="0"/>
                                </a:rPr>
                                <m:t>𝛾</m:t>
                              </m:r>
                            </m:e>
                            <m:sub>
                              <m:r>
                                <a:rPr lang="en-US" i="1">
                                  <a:latin typeface="Cambria Math" charset="0"/>
                                </a:rPr>
                                <m:t>𝜇</m:t>
                              </m:r>
                            </m:sub>
                          </m:sSub>
                          <m:sSub>
                            <m:sSubPr>
                              <m:ctrlPr>
                                <a:rPr lang="en-US" i="1">
                                  <a:latin typeface="Cambria Math" panose="02040503050406030204" pitchFamily="18" charset="0"/>
                                </a:rPr>
                              </m:ctrlPr>
                            </m:sSubPr>
                            <m:e>
                              <m:r>
                                <a:rPr lang="en-US" i="1">
                                  <a:latin typeface="Cambria Math" charset="0"/>
                                </a:rPr>
                                <m:t>𝑢</m:t>
                              </m:r>
                            </m:e>
                            <m:sub>
                              <m:sSub>
                                <m:sSubPr>
                                  <m:ctrlPr>
                                    <a:rPr lang="en-US" i="1">
                                      <a:latin typeface="Cambria Math" panose="02040503050406030204" pitchFamily="18" charset="0"/>
                                    </a:rPr>
                                  </m:ctrlPr>
                                </m:sSubPr>
                                <m:e>
                                  <m:r>
                                    <a:rPr lang="en-US" i="1">
                                      <a:latin typeface="Cambria Math" charset="0"/>
                                    </a:rPr>
                                    <m:t>𝑠</m:t>
                                  </m:r>
                                </m:e>
                                <m:sub>
                                  <m:r>
                                    <a:rPr lang="en-US" i="1">
                                      <a:latin typeface="Cambria Math" charset="0"/>
                                    </a:rPr>
                                    <m:t>𝑗</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𝑘</m:t>
                              </m:r>
                            </m:e>
                            <m:sub>
                              <m:r>
                                <a:rPr lang="en-US" i="1">
                                  <a:latin typeface="Cambria Math" charset="0"/>
                                </a:rPr>
                                <m:t>𝑗</m:t>
                              </m:r>
                            </m:sub>
                          </m:sSub>
                          <m:r>
                            <a:rPr lang="en-US" i="1">
                              <a:latin typeface="Cambria Math" charset="0"/>
                            </a:rPr>
                            <m:t>)</m:t>
                          </m:r>
                          <m:r>
                            <m:rPr>
                              <m:nor/>
                            </m:rPr>
                            <a:rPr lang="en-US" dirty="0"/>
                            <m:t> </m:t>
                          </m:r>
                        </m:e>
                      </m:nary>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24891" y="4691593"/>
                <a:ext cx="6616377" cy="731034"/>
              </a:xfrm>
              <a:prstGeom prst="rect">
                <a:avLst/>
              </a:prstGeom>
              <a:blipFill>
                <a:blip r:embed="rId7"/>
                <a:stretch>
                  <a:fillRect t="-127119" b="-176271"/>
                </a:stretch>
              </a:blipFill>
            </p:spPr>
            <p:txBody>
              <a:bodyPr/>
              <a:lstStyle/>
              <a:p>
                <a:r>
                  <a:rPr lang="en-US">
                    <a:noFill/>
                  </a:rPr>
                  <a:t> </a:t>
                </a:r>
              </a:p>
            </p:txBody>
          </p:sp>
        </mc:Fallback>
      </mc:AlternateContent>
      <p:sp>
        <p:nvSpPr>
          <p:cNvPr id="7" name="TextBox 6"/>
          <p:cNvSpPr txBox="1"/>
          <p:nvPr/>
        </p:nvSpPr>
        <p:spPr>
          <a:xfrm flipH="1">
            <a:off x="4372388" y="3837321"/>
            <a:ext cx="4566339" cy="369332"/>
          </a:xfrm>
          <a:prstGeom prst="rect">
            <a:avLst/>
          </a:prstGeom>
          <a:noFill/>
        </p:spPr>
        <p:txBody>
          <a:bodyPr wrap="square" rtlCol="0">
            <a:spAutoFit/>
          </a:bodyPr>
          <a:lstStyle/>
          <a:p>
            <a:r>
              <a:rPr lang="en-US"/>
              <a:t>---Y </a:t>
            </a:r>
            <a:r>
              <a:rPr lang="en-US" dirty="0"/>
              <a:t>Li, </a:t>
            </a:r>
            <a:r>
              <a:rPr lang="en-US"/>
              <a:t>X Zhao , P Maris , J Vary PLB 758(2016)</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987885" y="5787271"/>
                <a:ext cx="3084819" cy="299569"/>
              </a:xfrm>
              <a:prstGeom prst="rect">
                <a:avLst/>
              </a:prstGeom>
              <a:noFill/>
            </p:spPr>
            <p:txBody>
              <a:bodyPr wrap="none" lIns="0" tIns="0" rIns="0" bIns="0" rtlCol="0">
                <a:spAutoFit/>
              </a:bodyPr>
              <a:lstStyle/>
              <a:p>
                <a:r>
                  <a:rPr lang="en-US" b="0" dirty="0"/>
                  <a:t>Infrared cut off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𝑔</m:t>
                        </m:r>
                      </m:sub>
                    </m:sSub>
                    <m:r>
                      <a:rPr lang="en-US" b="0" i="1" smtClean="0">
                        <a:latin typeface="Cambria Math" charset="0"/>
                      </a:rPr>
                      <m:t>=0.01 </m:t>
                    </m:r>
                    <m:r>
                      <a:rPr lang="en-US" b="0" i="1" smtClean="0">
                        <a:latin typeface="Cambria Math" charset="0"/>
                      </a:rPr>
                      <m:t>𝐺𝑒𝑉</m:t>
                    </m:r>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987885" y="5787271"/>
                <a:ext cx="3084819" cy="299569"/>
              </a:xfrm>
              <a:prstGeom prst="rect">
                <a:avLst/>
              </a:prstGeom>
              <a:blipFill rotWithShape="0">
                <a:blip r:embed="rId8"/>
                <a:stretch>
                  <a:fillRect l="-4545" t="-132653" r="-1779" b="-161224"/>
                </a:stretch>
              </a:blipFill>
            </p:spPr>
            <p:txBody>
              <a:bodyPr/>
              <a:lstStyle/>
              <a:p>
                <a:r>
                  <a:rPr lang="en-US">
                    <a:noFill/>
                  </a:rPr>
                  <a:t> </a:t>
                </a:r>
              </a:p>
            </p:txBody>
          </p:sp>
        </mc:Fallback>
      </mc:AlternateContent>
      <p:sp>
        <p:nvSpPr>
          <p:cNvPr id="5" name="TextBox 4"/>
          <p:cNvSpPr txBox="1"/>
          <p:nvPr/>
        </p:nvSpPr>
        <p:spPr>
          <a:xfrm>
            <a:off x="2997424" y="3033020"/>
            <a:ext cx="5584793" cy="369332"/>
          </a:xfrm>
          <a:prstGeom prst="rect">
            <a:avLst/>
          </a:prstGeom>
          <a:noFill/>
        </p:spPr>
        <p:txBody>
          <a:bodyPr wrap="square" rtlCol="0">
            <a:spAutoFit/>
          </a:bodyPr>
          <a:lstStyle/>
          <a:p>
            <a:r>
              <a:rPr lang="en-US" dirty="0"/>
              <a:t>-- Brodsky, </a:t>
            </a:r>
            <a:r>
              <a:rPr lang="en-US" dirty="0" err="1"/>
              <a:t>Teramond</a:t>
            </a:r>
            <a:r>
              <a:rPr lang="en-US" dirty="0"/>
              <a:t> Physics Reports 584 (2015) 1–105 </a:t>
            </a:r>
          </a:p>
        </p:txBody>
      </p:sp>
      <mc:AlternateContent xmlns:mc="http://schemas.openxmlformats.org/markup-compatibility/2006" xmlns:a14="http://schemas.microsoft.com/office/drawing/2010/main">
        <mc:Choice Requires="a14">
          <p:sp>
            <p:nvSpPr>
              <p:cNvPr id="14" name="TextBox 13"/>
              <p:cNvSpPr txBox="1"/>
              <p:nvPr/>
            </p:nvSpPr>
            <p:spPr>
              <a:xfrm>
                <a:off x="3305421" y="2295185"/>
                <a:ext cx="3078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𝑢</m:t>
                          </m:r>
                        </m:sub>
                      </m:sSub>
                      <m:r>
                        <a:rPr lang="en-US" b="0" i="1" smtClean="0">
                          <a:latin typeface="Cambria Math" charset="0"/>
                        </a:rPr>
                        <m:t>=0.3</m:t>
                      </m:r>
                      <m:r>
                        <a:rPr lang="en-US" b="0" i="1" smtClean="0">
                          <a:latin typeface="Cambria Math" charset="0"/>
                        </a:rPr>
                        <m:t>𝐺𝑒𝑉</m:t>
                      </m:r>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𝑑</m:t>
                          </m:r>
                        </m:sub>
                      </m:sSub>
                      <m:r>
                        <a:rPr lang="en-US" b="0" i="1" smtClean="0">
                          <a:latin typeface="Cambria Math" charset="0"/>
                        </a:rPr>
                        <m:t>=0.301</m:t>
                      </m:r>
                      <m:r>
                        <a:rPr lang="en-US" b="0" i="1" smtClean="0">
                          <a:latin typeface="Cambria Math" charset="0"/>
                        </a:rPr>
                        <m:t>𝐺𝑒𝑉</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305421" y="2295185"/>
                <a:ext cx="3078022" cy="276999"/>
              </a:xfrm>
              <a:prstGeom prst="rect">
                <a:avLst/>
              </a:prstGeom>
              <a:blipFill rotWithShape="0">
                <a:blip r:embed="rId9"/>
                <a:stretch>
                  <a:fillRect l="-198" r="-1188" b="-17778"/>
                </a:stretch>
              </a:blipFill>
            </p:spPr>
            <p:txBody>
              <a:bodyPr/>
              <a:lstStyle/>
              <a:p>
                <a:r>
                  <a:rPr lang="en-US">
                    <a:noFill/>
                  </a:rPr>
                  <a:t> </a:t>
                </a:r>
              </a:p>
            </p:txBody>
          </p:sp>
        </mc:Fallback>
      </mc:AlternateContent>
    </p:spTree>
    <p:extLst>
      <p:ext uri="{BB962C8B-B14F-4D97-AF65-F5344CB8AC3E}">
        <p14:creationId xmlns:p14="http://schemas.microsoft.com/office/powerpoint/2010/main" val="420866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AD08-2009-6D4C-A01A-F2F1346C69E0}"/>
              </a:ext>
            </a:extLst>
          </p:cNvPr>
          <p:cNvSpPr>
            <a:spLocks noGrp="1"/>
          </p:cNvSpPr>
          <p:nvPr>
            <p:ph type="title"/>
          </p:nvPr>
        </p:nvSpPr>
        <p:spPr>
          <a:xfrm>
            <a:off x="0" y="103683"/>
            <a:ext cx="9144000" cy="1325563"/>
          </a:xfrm>
        </p:spPr>
        <p:txBody>
          <a:bodyPr>
            <a:normAutofit/>
          </a:bodyPr>
          <a:lstStyle/>
          <a:p>
            <a:pPr algn="ctr"/>
            <a:r>
              <a:rPr lang="en-US" u="sng" dirty="0"/>
              <a:t>Nuclear Physics</a:t>
            </a:r>
          </a:p>
        </p:txBody>
      </p:sp>
      <p:pic>
        <p:nvPicPr>
          <p:cNvPr id="4" name="Picture 3">
            <a:extLst>
              <a:ext uri="{FF2B5EF4-FFF2-40B4-BE49-F238E27FC236}">
                <a16:creationId xmlns:a16="http://schemas.microsoft.com/office/drawing/2014/main" id="{81CD2571-6C39-6C42-924D-1D8640135437}"/>
              </a:ext>
            </a:extLst>
          </p:cNvPr>
          <p:cNvPicPr>
            <a:picLocks noChangeAspect="1"/>
          </p:cNvPicPr>
          <p:nvPr/>
        </p:nvPicPr>
        <p:blipFill>
          <a:blip r:embed="rId2"/>
          <a:stretch>
            <a:fillRect/>
          </a:stretch>
        </p:blipFill>
        <p:spPr>
          <a:xfrm>
            <a:off x="5269239" y="1666147"/>
            <a:ext cx="1512402" cy="1108325"/>
          </a:xfrm>
          <a:prstGeom prst="rect">
            <a:avLst/>
          </a:prstGeom>
        </p:spPr>
      </p:pic>
      <p:pic>
        <p:nvPicPr>
          <p:cNvPr id="6" name="Picture 5">
            <a:extLst>
              <a:ext uri="{FF2B5EF4-FFF2-40B4-BE49-F238E27FC236}">
                <a16:creationId xmlns:a16="http://schemas.microsoft.com/office/drawing/2014/main" id="{972C7AB2-C750-A843-88E0-A4CE60FA4E2C}"/>
              </a:ext>
            </a:extLst>
          </p:cNvPr>
          <p:cNvPicPr>
            <a:picLocks noChangeAspect="1"/>
          </p:cNvPicPr>
          <p:nvPr/>
        </p:nvPicPr>
        <p:blipFill>
          <a:blip r:embed="rId3"/>
          <a:stretch>
            <a:fillRect/>
          </a:stretch>
        </p:blipFill>
        <p:spPr>
          <a:xfrm>
            <a:off x="2590148" y="1769106"/>
            <a:ext cx="978374" cy="985194"/>
          </a:xfrm>
          <a:prstGeom prst="rect">
            <a:avLst/>
          </a:prstGeom>
        </p:spPr>
      </p:pic>
      <p:sp>
        <p:nvSpPr>
          <p:cNvPr id="15" name="TextBox 14">
            <a:extLst>
              <a:ext uri="{FF2B5EF4-FFF2-40B4-BE49-F238E27FC236}">
                <a16:creationId xmlns:a16="http://schemas.microsoft.com/office/drawing/2014/main" id="{0E1FB54B-49FC-F24E-A99D-CADE4210B09C}"/>
              </a:ext>
            </a:extLst>
          </p:cNvPr>
          <p:cNvSpPr txBox="1"/>
          <p:nvPr/>
        </p:nvSpPr>
        <p:spPr>
          <a:xfrm>
            <a:off x="-89047" y="2771262"/>
            <a:ext cx="2679195" cy="369332"/>
          </a:xfrm>
          <a:prstGeom prst="rect">
            <a:avLst/>
          </a:prstGeom>
          <a:noFill/>
        </p:spPr>
        <p:txBody>
          <a:bodyPr wrap="none" rtlCol="0">
            <a:spAutoFit/>
          </a:bodyPr>
          <a:lstStyle/>
          <a:p>
            <a:r>
              <a:rPr lang="en-US" dirty="0"/>
              <a:t>Relevant deg. of freedom: </a:t>
            </a:r>
          </a:p>
        </p:txBody>
      </p:sp>
      <p:sp>
        <p:nvSpPr>
          <p:cNvPr id="17" name="TextBox 16">
            <a:extLst>
              <a:ext uri="{FF2B5EF4-FFF2-40B4-BE49-F238E27FC236}">
                <a16:creationId xmlns:a16="http://schemas.microsoft.com/office/drawing/2014/main" id="{BC25EF8A-D944-4943-B784-95E662DE9AAF}"/>
              </a:ext>
            </a:extLst>
          </p:cNvPr>
          <p:cNvSpPr txBox="1"/>
          <p:nvPr/>
        </p:nvSpPr>
        <p:spPr>
          <a:xfrm>
            <a:off x="2565412" y="2757185"/>
            <a:ext cx="1027845" cy="369332"/>
          </a:xfrm>
          <a:prstGeom prst="rect">
            <a:avLst/>
          </a:prstGeom>
          <a:noFill/>
        </p:spPr>
        <p:txBody>
          <a:bodyPr wrap="none" rtlCol="0">
            <a:spAutoFit/>
          </a:bodyPr>
          <a:lstStyle/>
          <a:p>
            <a:r>
              <a:rPr lang="en-US" dirty="0"/>
              <a:t>nucleons</a:t>
            </a:r>
          </a:p>
        </p:txBody>
      </p:sp>
      <p:sp>
        <p:nvSpPr>
          <p:cNvPr id="18" name="TextBox 17">
            <a:extLst>
              <a:ext uri="{FF2B5EF4-FFF2-40B4-BE49-F238E27FC236}">
                <a16:creationId xmlns:a16="http://schemas.microsoft.com/office/drawing/2014/main" id="{48D61764-B7B2-5343-BFEE-DDC806080C7C}"/>
              </a:ext>
            </a:extLst>
          </p:cNvPr>
          <p:cNvSpPr txBox="1"/>
          <p:nvPr/>
        </p:nvSpPr>
        <p:spPr>
          <a:xfrm>
            <a:off x="5562780" y="2727789"/>
            <a:ext cx="905376" cy="369332"/>
          </a:xfrm>
          <a:prstGeom prst="rect">
            <a:avLst/>
          </a:prstGeom>
          <a:noFill/>
        </p:spPr>
        <p:txBody>
          <a:bodyPr wrap="none" rtlCol="0">
            <a:spAutoFit/>
          </a:bodyPr>
          <a:lstStyle/>
          <a:p>
            <a:r>
              <a:rPr lang="en-US" dirty="0" err="1"/>
              <a:t>partons</a:t>
            </a:r>
            <a:endParaRPr lang="en-US" dirty="0"/>
          </a:p>
        </p:txBody>
      </p:sp>
      <p:sp>
        <p:nvSpPr>
          <p:cNvPr id="19" name="TextBox 18">
            <a:extLst>
              <a:ext uri="{FF2B5EF4-FFF2-40B4-BE49-F238E27FC236}">
                <a16:creationId xmlns:a16="http://schemas.microsoft.com/office/drawing/2014/main" id="{C7C4C2C6-6899-7943-81DB-AB0AE119A074}"/>
              </a:ext>
            </a:extLst>
          </p:cNvPr>
          <p:cNvSpPr txBox="1"/>
          <p:nvPr/>
        </p:nvSpPr>
        <p:spPr>
          <a:xfrm>
            <a:off x="-38878" y="3184529"/>
            <a:ext cx="2444900" cy="369332"/>
          </a:xfrm>
          <a:prstGeom prst="rect">
            <a:avLst/>
          </a:prstGeom>
          <a:noFill/>
        </p:spPr>
        <p:txBody>
          <a:bodyPr wrap="none" rtlCol="0">
            <a:spAutoFit/>
          </a:bodyPr>
          <a:lstStyle/>
          <a:p>
            <a:r>
              <a:rPr lang="en-US" dirty="0"/>
              <a:t>Mass of building block:  </a:t>
            </a:r>
          </a:p>
        </p:txBody>
      </p:sp>
      <p:sp>
        <p:nvSpPr>
          <p:cNvPr id="20" name="TextBox 19">
            <a:extLst>
              <a:ext uri="{FF2B5EF4-FFF2-40B4-BE49-F238E27FC236}">
                <a16:creationId xmlns:a16="http://schemas.microsoft.com/office/drawing/2014/main" id="{F90E12DF-E945-CA41-9771-ACE8B7191D58}"/>
              </a:ext>
            </a:extLst>
          </p:cNvPr>
          <p:cNvSpPr txBox="1"/>
          <p:nvPr/>
        </p:nvSpPr>
        <p:spPr>
          <a:xfrm>
            <a:off x="2652239" y="3206174"/>
            <a:ext cx="692818" cy="369332"/>
          </a:xfrm>
          <a:prstGeom prst="rect">
            <a:avLst/>
          </a:prstGeom>
          <a:noFill/>
        </p:spPr>
        <p:txBody>
          <a:bodyPr wrap="none" rtlCol="0">
            <a:spAutoFit/>
          </a:bodyPr>
          <a:lstStyle/>
          <a:p>
            <a:r>
              <a:rPr lang="en-US" dirty="0"/>
              <a:t>~GeV</a:t>
            </a:r>
          </a:p>
        </p:txBody>
      </p:sp>
      <p:sp>
        <p:nvSpPr>
          <p:cNvPr id="21" name="TextBox 20">
            <a:extLst>
              <a:ext uri="{FF2B5EF4-FFF2-40B4-BE49-F238E27FC236}">
                <a16:creationId xmlns:a16="http://schemas.microsoft.com/office/drawing/2014/main" id="{5D78600B-9578-2A45-BE5F-C335DD008E44}"/>
              </a:ext>
            </a:extLst>
          </p:cNvPr>
          <p:cNvSpPr txBox="1"/>
          <p:nvPr/>
        </p:nvSpPr>
        <p:spPr>
          <a:xfrm>
            <a:off x="5640948" y="3206174"/>
            <a:ext cx="744114" cy="369332"/>
          </a:xfrm>
          <a:prstGeom prst="rect">
            <a:avLst/>
          </a:prstGeom>
          <a:noFill/>
        </p:spPr>
        <p:txBody>
          <a:bodyPr wrap="none" rtlCol="0">
            <a:spAutoFit/>
          </a:bodyPr>
          <a:lstStyle/>
          <a:p>
            <a:r>
              <a:rPr lang="en-US" dirty="0"/>
              <a:t>~MeV</a:t>
            </a:r>
          </a:p>
        </p:txBody>
      </p:sp>
      <p:cxnSp>
        <p:nvCxnSpPr>
          <p:cNvPr id="22" name="Straight Connector 21">
            <a:extLst>
              <a:ext uri="{FF2B5EF4-FFF2-40B4-BE49-F238E27FC236}">
                <a16:creationId xmlns:a16="http://schemas.microsoft.com/office/drawing/2014/main" id="{816522C1-62B9-F542-B52E-FD16199763A9}"/>
              </a:ext>
            </a:extLst>
          </p:cNvPr>
          <p:cNvCxnSpPr>
            <a:cxnSpLocks/>
          </p:cNvCxnSpPr>
          <p:nvPr/>
        </p:nvCxnSpPr>
        <p:spPr>
          <a:xfrm>
            <a:off x="4660374" y="1456957"/>
            <a:ext cx="37314" cy="3782555"/>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F4FF40B-B515-A64C-B92A-1735B36C6981}"/>
              </a:ext>
            </a:extLst>
          </p:cNvPr>
          <p:cNvSpPr txBox="1"/>
          <p:nvPr/>
        </p:nvSpPr>
        <p:spPr>
          <a:xfrm>
            <a:off x="176853" y="3829157"/>
            <a:ext cx="1271758" cy="369332"/>
          </a:xfrm>
          <a:prstGeom prst="rect">
            <a:avLst/>
          </a:prstGeom>
          <a:noFill/>
        </p:spPr>
        <p:txBody>
          <a:bodyPr wrap="none" rtlCol="0">
            <a:spAutoFit/>
          </a:bodyPr>
          <a:lstStyle/>
          <a:p>
            <a:r>
              <a:rPr lang="en-US" dirty="0"/>
              <a:t>Interaction:</a:t>
            </a:r>
          </a:p>
        </p:txBody>
      </p:sp>
      <p:pic>
        <p:nvPicPr>
          <p:cNvPr id="26" name="Picture 2">
            <a:extLst>
              <a:ext uri="{FF2B5EF4-FFF2-40B4-BE49-F238E27FC236}">
                <a16:creationId xmlns:a16="http://schemas.microsoft.com/office/drawing/2014/main" id="{4ED1BE20-BE6C-074B-8325-C2ED0313BF03}"/>
              </a:ext>
            </a:extLst>
          </p:cNvPr>
          <p:cNvPicPr>
            <a:picLocks noChangeAspect="1" noChangeArrowheads="1"/>
          </p:cNvPicPr>
          <p:nvPr/>
        </p:nvPicPr>
        <p:blipFill>
          <a:blip r:embed="rId4"/>
          <a:srcRect/>
          <a:stretch>
            <a:fillRect/>
          </a:stretch>
        </p:blipFill>
        <p:spPr bwMode="auto">
          <a:xfrm>
            <a:off x="1449090" y="3552391"/>
            <a:ext cx="2969651" cy="1669689"/>
          </a:xfrm>
          <a:prstGeom prst="rect">
            <a:avLst/>
          </a:prstGeom>
          <a:noFill/>
          <a:ln w="9525">
            <a:noFill/>
            <a:miter lim="800000"/>
            <a:headEnd/>
            <a:tailEnd/>
          </a:ln>
        </p:spPr>
      </p:pic>
      <p:pic>
        <p:nvPicPr>
          <p:cNvPr id="1348609" name="Picture 1" descr="page12image40930560">
            <a:extLst>
              <a:ext uri="{FF2B5EF4-FFF2-40B4-BE49-F238E27FC236}">
                <a16:creationId xmlns:a16="http://schemas.microsoft.com/office/drawing/2014/main" id="{46375084-2D49-FC47-98C0-71C34F87D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112" y="3577066"/>
            <a:ext cx="2714560" cy="167089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E4BF95C-E960-3E44-BBC6-B4F914A7E34B}"/>
              </a:ext>
            </a:extLst>
          </p:cNvPr>
          <p:cNvSpPr txBox="1"/>
          <p:nvPr/>
        </p:nvSpPr>
        <p:spPr>
          <a:xfrm>
            <a:off x="0" y="5496005"/>
            <a:ext cx="6952610" cy="923330"/>
          </a:xfrm>
          <a:prstGeom prst="rect">
            <a:avLst/>
          </a:prstGeom>
          <a:noFill/>
        </p:spPr>
        <p:txBody>
          <a:bodyPr wrap="square" rtlCol="0">
            <a:spAutoFit/>
          </a:bodyPr>
          <a:lstStyle/>
          <a:p>
            <a:r>
              <a:rPr lang="en-US" dirty="0"/>
              <a:t>Hadron </a:t>
            </a:r>
            <a:r>
              <a:rPr lang="en-US" dirty="0">
                <a:solidFill>
                  <a:srgbClr val="FF0000"/>
                </a:solidFill>
              </a:rPr>
              <a:t>mass</a:t>
            </a:r>
            <a:r>
              <a:rPr lang="en-US" dirty="0"/>
              <a:t>, </a:t>
            </a:r>
            <a:r>
              <a:rPr lang="en-US" dirty="0">
                <a:solidFill>
                  <a:srgbClr val="FF0000"/>
                </a:solidFill>
              </a:rPr>
              <a:t>spin</a:t>
            </a:r>
            <a:r>
              <a:rPr lang="en-US" dirty="0"/>
              <a:t>, </a:t>
            </a:r>
            <a:r>
              <a:rPr lang="en-US" dirty="0">
                <a:solidFill>
                  <a:srgbClr val="FF0000"/>
                </a:solidFill>
              </a:rPr>
              <a:t>interaction</a:t>
            </a:r>
            <a:r>
              <a:rPr lang="en-US" dirty="0"/>
              <a:t> arise as </a:t>
            </a:r>
            <a:r>
              <a:rPr lang="en-US" dirty="0">
                <a:solidFill>
                  <a:srgbClr val="0000FF"/>
                </a:solidFill>
              </a:rPr>
              <a:t>emergent</a:t>
            </a:r>
            <a:r>
              <a:rPr lang="en-US" dirty="0">
                <a:solidFill>
                  <a:srgbClr val="FF0000"/>
                </a:solidFill>
              </a:rPr>
              <a:t> </a:t>
            </a:r>
            <a:r>
              <a:rPr lang="en-US" dirty="0"/>
              <a:t>phenomena?</a:t>
            </a:r>
          </a:p>
          <a:p>
            <a:r>
              <a:rPr lang="en-US" dirty="0"/>
              <a:t>Let us investigate hadron </a:t>
            </a:r>
            <a:r>
              <a:rPr lang="en-US" dirty="0">
                <a:solidFill>
                  <a:srgbClr val="0000FF"/>
                </a:solidFill>
              </a:rPr>
              <a:t>3D</a:t>
            </a:r>
            <a:r>
              <a:rPr lang="en-US" dirty="0"/>
              <a:t> structure!</a:t>
            </a:r>
          </a:p>
          <a:p>
            <a:r>
              <a:rPr lang="en-US" dirty="0"/>
              <a:t> </a:t>
            </a:r>
          </a:p>
        </p:txBody>
      </p:sp>
      <p:pic>
        <p:nvPicPr>
          <p:cNvPr id="1348610" name="Picture 2" descr="page16image41482464">
            <a:extLst>
              <a:ext uri="{FF2B5EF4-FFF2-40B4-BE49-F238E27FC236}">
                <a16:creationId xmlns:a16="http://schemas.microsoft.com/office/drawing/2014/main" id="{FE063FC7-B824-2441-AC2E-06AA260478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680" y="5203862"/>
            <a:ext cx="2560320" cy="165413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43C27CB-5EAF-0B45-9C3E-FAB1F53CBC9E}"/>
              </a:ext>
            </a:extLst>
          </p:cNvPr>
          <p:cNvSpPr txBox="1"/>
          <p:nvPr/>
        </p:nvSpPr>
        <p:spPr>
          <a:xfrm>
            <a:off x="2500312" y="1293019"/>
            <a:ext cx="1264257" cy="369332"/>
          </a:xfrm>
          <a:prstGeom prst="rect">
            <a:avLst/>
          </a:prstGeom>
          <a:noFill/>
        </p:spPr>
        <p:txBody>
          <a:bodyPr wrap="none" rtlCol="0">
            <a:spAutoFit/>
          </a:bodyPr>
          <a:lstStyle/>
          <a:p>
            <a:r>
              <a:rPr lang="en-US" dirty="0"/>
              <a:t>Low energy</a:t>
            </a:r>
          </a:p>
        </p:txBody>
      </p:sp>
      <p:sp>
        <p:nvSpPr>
          <p:cNvPr id="34" name="TextBox 33">
            <a:extLst>
              <a:ext uri="{FF2B5EF4-FFF2-40B4-BE49-F238E27FC236}">
                <a16:creationId xmlns:a16="http://schemas.microsoft.com/office/drawing/2014/main" id="{E0C6138D-2981-1448-B54E-38BC8E429E4F}"/>
              </a:ext>
            </a:extLst>
          </p:cNvPr>
          <p:cNvSpPr txBox="1"/>
          <p:nvPr/>
        </p:nvSpPr>
        <p:spPr>
          <a:xfrm>
            <a:off x="5374481" y="1281113"/>
            <a:ext cx="1308435" cy="369332"/>
          </a:xfrm>
          <a:prstGeom prst="rect">
            <a:avLst/>
          </a:prstGeom>
          <a:noFill/>
        </p:spPr>
        <p:txBody>
          <a:bodyPr wrap="none" rtlCol="0">
            <a:spAutoFit/>
          </a:bodyPr>
          <a:lstStyle/>
          <a:p>
            <a:r>
              <a:rPr lang="en-US" dirty="0"/>
              <a:t>High energy</a:t>
            </a:r>
          </a:p>
        </p:txBody>
      </p:sp>
    </p:spTree>
    <p:extLst>
      <p:ext uri="{BB962C8B-B14F-4D97-AF65-F5344CB8AC3E}">
        <p14:creationId xmlns:p14="http://schemas.microsoft.com/office/powerpoint/2010/main" val="132870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286" y="35422"/>
            <a:ext cx="7200900" cy="828867"/>
          </a:xfrm>
        </p:spPr>
        <p:txBody>
          <a:bodyPr>
            <a:normAutofit/>
          </a:bodyPr>
          <a:lstStyle/>
          <a:p>
            <a:r>
              <a:rPr lang="en-US" sz="3600" b="1" dirty="0">
                <a:solidFill>
                  <a:srgbClr val="FF0000"/>
                </a:solidFill>
              </a:rPr>
              <a:t>Basis</a:t>
            </a:r>
            <a:r>
              <a:rPr lang="zh-CN" altLang="en-US" sz="3600" b="1" dirty="0">
                <a:solidFill>
                  <a:srgbClr val="FF0000"/>
                </a:solidFill>
              </a:rPr>
              <a:t> </a:t>
            </a:r>
            <a:r>
              <a:rPr lang="en-US" sz="3600" b="1" dirty="0">
                <a:solidFill>
                  <a:srgbClr val="FF0000"/>
                </a:solidFill>
              </a:rPr>
              <a:t>Construction</a:t>
            </a:r>
          </a:p>
        </p:txBody>
      </p:sp>
      <p:sp>
        <p:nvSpPr>
          <p:cNvPr id="3" name="Content Placeholder 2"/>
          <p:cNvSpPr>
            <a:spLocks noGrp="1"/>
          </p:cNvSpPr>
          <p:nvPr>
            <p:ph idx="1"/>
          </p:nvPr>
        </p:nvSpPr>
        <p:spPr>
          <a:xfrm>
            <a:off x="274391" y="864289"/>
            <a:ext cx="7200900" cy="487417"/>
          </a:xfrm>
        </p:spPr>
        <p:txBody>
          <a:bodyPr>
            <a:noAutofit/>
          </a:bodyPr>
          <a:lstStyle/>
          <a:p>
            <a:pPr>
              <a:buFont typeface="Wingdings" charset="2"/>
              <a:buChar char="q"/>
            </a:pPr>
            <a:r>
              <a:rPr lang="en-US" altLang="zh-CN" dirty="0"/>
              <a:t> </a:t>
            </a:r>
            <a:r>
              <a:rPr lang="en-US" altLang="zh-CN" sz="2800" dirty="0"/>
              <a:t>the basis states of baryon in QCD</a:t>
            </a:r>
          </a:p>
        </p:txBody>
      </p:sp>
      <p:cxnSp>
        <p:nvCxnSpPr>
          <p:cNvPr id="6" name="Straight Connector 5"/>
          <p:cNvCxnSpPr/>
          <p:nvPr/>
        </p:nvCxnSpPr>
        <p:spPr>
          <a:xfrm>
            <a:off x="3707959" y="1790970"/>
            <a:ext cx="0" cy="548640"/>
          </a:xfrm>
          <a:prstGeom prst="line">
            <a:avLst/>
          </a:prstGeom>
          <a:ln w="34925"/>
        </p:spPr>
        <p:style>
          <a:lnRef idx="2">
            <a:schemeClr val="dk1"/>
          </a:lnRef>
          <a:fillRef idx="0">
            <a:schemeClr val="dk1"/>
          </a:fillRef>
          <a:effectRef idx="1">
            <a:schemeClr val="dk1"/>
          </a:effectRef>
          <a:fontRef idx="minor">
            <a:schemeClr val="tx1"/>
          </a:fontRef>
        </p:style>
      </p:cxnSp>
      <p:grpSp>
        <p:nvGrpSpPr>
          <p:cNvPr id="8" name="Group 7"/>
          <p:cNvGrpSpPr/>
          <p:nvPr/>
        </p:nvGrpSpPr>
        <p:grpSpPr>
          <a:xfrm>
            <a:off x="521972" y="1444365"/>
            <a:ext cx="8313683" cy="3966314"/>
            <a:chOff x="670829" y="2122182"/>
            <a:chExt cx="8313683" cy="4046488"/>
          </a:xfrm>
        </p:grpSpPr>
        <mc:AlternateContent xmlns:mc="http://schemas.openxmlformats.org/markup-compatibility/2006" xmlns:a14="http://schemas.microsoft.com/office/drawing/2010/main">
          <mc:Choice Requires="a14">
            <p:sp>
              <p:nvSpPr>
                <p:cNvPr id="4" name="TextBox 3"/>
                <p:cNvSpPr txBox="1"/>
                <p:nvPr/>
              </p:nvSpPr>
              <p:spPr>
                <a:xfrm>
                  <a:off x="670829" y="2122182"/>
                  <a:ext cx="8313683" cy="3221880"/>
                </a:xfrm>
                <a:prstGeom prst="rect">
                  <a:avLst/>
                </a:prstGeom>
                <a:noFill/>
              </p:spPr>
              <p:txBody>
                <a:bodyPr wrap="square" rtlCol="0">
                  <a:spAutoFit/>
                </a:bodyPr>
                <a:lstStyle/>
                <a:p>
                  <a:pPr marL="285750" indent="-285750">
                    <a:buFont typeface="Wingdings" charset="2"/>
                    <a:buChar char="Ø"/>
                  </a:pPr>
                  <a:r>
                    <a:rPr lang="en-US" sz="2400" dirty="0"/>
                    <a:t>Fock-Space expansion:</a:t>
                  </a:r>
                </a:p>
                <a:p>
                  <a:pPr marL="742950" lvl="1" indent="-285750">
                    <a:buFont typeface="Wingdings" charset="2"/>
                    <a:buChar char="Ø"/>
                  </a:pPr>
                  <a14:m>
                    <m:oMath xmlns:m="http://schemas.openxmlformats.org/officeDocument/2006/math">
                      <m:r>
                        <a:rPr lang="en-US" sz="2400" b="0" i="1" smtClean="0">
                          <a:latin typeface="Cambria Math" charset="0"/>
                        </a:rPr>
                        <m:t>|</m:t>
                      </m:r>
                      <m:d>
                        <m:dPr>
                          <m:begChr m:val=""/>
                          <m:endChr m:val="⟩"/>
                          <m:ctrlPr>
                            <a:rPr lang="en-US" sz="240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charset="0"/>
                                </a:rPr>
                                <m:t>𝑃</m:t>
                              </m:r>
                            </m:e>
                            <m:sub>
                              <m:r>
                                <a:rPr lang="en-US" sz="2400" b="0" i="1" smtClean="0">
                                  <a:latin typeface="Cambria Math" charset="0"/>
                                </a:rPr>
                                <m:t>𝑏𝑎𝑟𝑦𝑜𝑛</m:t>
                              </m:r>
                            </m:sub>
                          </m:sSub>
                        </m:e>
                      </m:d>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𝑞𝑞𝑞</m:t>
                          </m:r>
                        </m:e>
                      </m:d>
                      <m:r>
                        <a:rPr lang="en-US" sz="2400" b="0" i="1" smtClean="0">
                          <a:solidFill>
                            <a:schemeClr val="bg1">
                              <a:lumMod val="65000"/>
                            </a:schemeClr>
                          </a:solidFill>
                          <a:latin typeface="Cambria Math" charset="0"/>
                        </a:rPr>
                        <m:t>+</m:t>
                      </m:r>
                      <m:d>
                        <m:dPr>
                          <m:begChr m:val="|"/>
                          <m:endChr m:val="⟩"/>
                          <m:ctrlPr>
                            <a:rPr lang="en-US" sz="2400" b="0" i="1" smtClean="0">
                              <a:solidFill>
                                <a:schemeClr val="bg1">
                                  <a:lumMod val="65000"/>
                                </a:schemeClr>
                              </a:solidFill>
                              <a:latin typeface="Cambria Math" panose="02040503050406030204" pitchFamily="18" charset="0"/>
                            </a:rPr>
                          </m:ctrlPr>
                        </m:dPr>
                        <m:e>
                          <m:r>
                            <a:rPr lang="en-US" sz="2400" b="0" i="1" smtClean="0">
                              <a:solidFill>
                                <a:schemeClr val="bg1">
                                  <a:lumMod val="65000"/>
                                </a:schemeClr>
                              </a:solidFill>
                              <a:latin typeface="Cambria Math" charset="0"/>
                            </a:rPr>
                            <m:t>𝑞𝑞𝑞𝑔</m:t>
                          </m:r>
                        </m:e>
                      </m:d>
                      <m:r>
                        <a:rPr lang="en-US" sz="2400" b="0" i="1" smtClean="0">
                          <a:solidFill>
                            <a:schemeClr val="bg1">
                              <a:lumMod val="65000"/>
                            </a:schemeClr>
                          </a:solidFill>
                          <a:latin typeface="Cambria Math" charset="0"/>
                        </a:rPr>
                        <m:t>+</m:t>
                      </m:r>
                      <m:d>
                        <m:dPr>
                          <m:begChr m:val="|"/>
                          <m:endChr m:val="⟩"/>
                          <m:ctrlPr>
                            <a:rPr lang="en-US" sz="2400" b="0" i="1" smtClean="0">
                              <a:solidFill>
                                <a:schemeClr val="bg1">
                                  <a:lumMod val="65000"/>
                                </a:schemeClr>
                              </a:solidFill>
                              <a:latin typeface="Cambria Math" panose="02040503050406030204" pitchFamily="18" charset="0"/>
                            </a:rPr>
                          </m:ctrlPr>
                        </m:dPr>
                        <m:e>
                          <m:r>
                            <a:rPr lang="en-US" sz="2400" b="0" i="1" smtClean="0">
                              <a:solidFill>
                                <a:schemeClr val="bg1">
                                  <a:lumMod val="65000"/>
                                </a:schemeClr>
                              </a:solidFill>
                              <a:latin typeface="Cambria Math" charset="0"/>
                            </a:rPr>
                            <m:t>𝑞𝑞𝑞</m:t>
                          </m:r>
                          <m:r>
                            <a:rPr lang="en-US" sz="2400" b="0" i="1" smtClean="0">
                              <a:solidFill>
                                <a:schemeClr val="bg1">
                                  <a:lumMod val="65000"/>
                                </a:schemeClr>
                              </a:solidFill>
                              <a:latin typeface="Cambria Math" charset="0"/>
                            </a:rPr>
                            <m:t> </m:t>
                          </m:r>
                          <m:r>
                            <a:rPr lang="en-US" sz="2400" b="0" i="1" smtClean="0">
                              <a:solidFill>
                                <a:schemeClr val="bg1">
                                  <a:lumMod val="65000"/>
                                </a:schemeClr>
                              </a:solidFill>
                              <a:latin typeface="Cambria Math" charset="0"/>
                            </a:rPr>
                            <m:t>𝑞</m:t>
                          </m:r>
                          <m:acc>
                            <m:accPr>
                              <m:chr m:val="̅"/>
                              <m:ctrlPr>
                                <a:rPr lang="en-US" sz="2400" b="0" i="1" smtClean="0">
                                  <a:solidFill>
                                    <a:schemeClr val="bg1">
                                      <a:lumMod val="65000"/>
                                    </a:schemeClr>
                                  </a:solidFill>
                                  <a:latin typeface="Cambria Math" panose="02040503050406030204" pitchFamily="18" charset="0"/>
                                </a:rPr>
                              </m:ctrlPr>
                            </m:accPr>
                            <m:e>
                              <m:r>
                                <a:rPr lang="en-US" sz="2400" b="0" i="1" smtClean="0">
                                  <a:solidFill>
                                    <a:schemeClr val="bg1">
                                      <a:lumMod val="65000"/>
                                    </a:schemeClr>
                                  </a:solidFill>
                                  <a:latin typeface="Cambria Math" charset="0"/>
                                </a:rPr>
                                <m:t>𝑞</m:t>
                              </m:r>
                            </m:e>
                          </m:acc>
                        </m:e>
                      </m:d>
                      <m:r>
                        <a:rPr lang="en-US" sz="2400" b="0" i="1" smtClean="0">
                          <a:solidFill>
                            <a:schemeClr val="bg1">
                              <a:lumMod val="65000"/>
                            </a:schemeClr>
                          </a:solidFill>
                          <a:latin typeface="Cambria Math" charset="0"/>
                        </a:rPr>
                        <m:t>+ ⋅⋅⋅</m:t>
                      </m:r>
                      <m:r>
                        <a:rPr lang="en-US" sz="2400" i="1">
                          <a:solidFill>
                            <a:schemeClr val="bg1">
                              <a:lumMod val="65000"/>
                            </a:schemeClr>
                          </a:solidFill>
                          <a:latin typeface="Cambria Math" charset="0"/>
                        </a:rPr>
                        <m:t>⋅⋅⋅</m:t>
                      </m:r>
                    </m:oMath>
                  </a14:m>
                  <a:endParaRPr lang="en-US" sz="2400" dirty="0">
                    <a:solidFill>
                      <a:schemeClr val="bg1">
                        <a:lumMod val="65000"/>
                      </a:schemeClr>
                    </a:solidFill>
                  </a:endParaRPr>
                </a:p>
                <a:p>
                  <a:pPr marL="742950" lvl="1" indent="-285750">
                    <a:buFont typeface="Wingdings" charset="2"/>
                    <a:buChar char="Ø"/>
                  </a:pPr>
                  <a:endParaRPr lang="en-US" sz="2400" dirty="0"/>
                </a:p>
                <a:p>
                  <a:pPr marL="285750" indent="-285750">
                    <a:buFont typeface="Wingdings" charset="2"/>
                    <a:buChar char="Ø"/>
                  </a:pPr>
                  <a:r>
                    <a:rPr lang="en-US" sz="2400" dirty="0"/>
                    <a:t>For Each </a:t>
                  </a:r>
                  <a:r>
                    <a:rPr lang="en-US" sz="2400" dirty="0" err="1"/>
                    <a:t>Fock</a:t>
                  </a:r>
                  <a:r>
                    <a:rPr lang="en-US" sz="2400" dirty="0"/>
                    <a:t> Particle:</a:t>
                  </a:r>
                </a:p>
                <a:p>
                  <a:pPr marL="742950" lvl="1" indent="-285750">
                    <a:buFont typeface="Wingdings" charset="2"/>
                    <a:buChar char="Ø"/>
                  </a:pPr>
                  <a:r>
                    <a:rPr lang="en-US" sz="2400" dirty="0"/>
                    <a:t>For quark: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𝑛</m:t>
                          </m:r>
                        </m:e>
                        <m:sub>
                          <m:r>
                            <a:rPr lang="en-US" sz="2400" b="0" i="1" smtClean="0">
                              <a:latin typeface="Cambria Math" charset="0"/>
                            </a:rPr>
                            <m:t>𝑞</m:t>
                          </m:r>
                        </m:sub>
                      </m:sSub>
                      <m:r>
                        <a:rPr lang="en-US" sz="2400" b="0" i="1" smtClean="0">
                          <a:latin typeface="Cambria Math" charset="0"/>
                          <a:ea typeface="Cambria Math" charset="0"/>
                          <a:cs typeface="Cambria Math" charset="0"/>
                        </a:rPr>
                        <m:t>,  </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𝑚</m:t>
                          </m:r>
                        </m:e>
                        <m:sub>
                          <m:r>
                            <a:rPr lang="en-US" sz="2400" b="0" i="1" smtClean="0">
                              <a:latin typeface="Cambria Math" charset="0"/>
                              <a:ea typeface="Cambria Math" charset="0"/>
                              <a:cs typeface="Cambria Math" charset="0"/>
                            </a:rPr>
                            <m:t>𝑞</m:t>
                          </m:r>
                        </m:sub>
                      </m:sSub>
                      <m:r>
                        <a:rPr lang="en-US" sz="2400" b="0" i="1" smtClean="0">
                          <a:latin typeface="Cambria Math" charset="0"/>
                          <a:ea typeface="Cambria Math" charset="0"/>
                          <a:cs typeface="Cambria Math" charset="0"/>
                        </a:rPr>
                        <m:t>,  </m:t>
                      </m:r>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𝑘</m:t>
                          </m:r>
                        </m:e>
                        <m:sub>
                          <m:r>
                            <a:rPr lang="en-US" sz="2400" b="0" i="1" smtClean="0">
                              <a:latin typeface="Cambria Math" charset="0"/>
                              <a:ea typeface="Cambria Math" charset="0"/>
                              <a:cs typeface="Cambria Math" charset="0"/>
                            </a:rPr>
                            <m:t>𝑞</m:t>
                          </m:r>
                        </m:sub>
                      </m:sSub>
                      <m:r>
                        <a:rPr lang="en-US" sz="2400" b="0" i="1" smtClean="0">
                          <a:latin typeface="Cambria Math" charset="0"/>
                          <a:ea typeface="Cambria Math" charset="0"/>
                          <a:cs typeface="Cambria Math" charset="0"/>
                        </a:rPr>
                        <m:t>,  </m:t>
                      </m:r>
                      <m:sSubSup>
                        <m:sSubSupPr>
                          <m:ctrlPr>
                            <a:rPr lang="en-US" sz="2400" b="0" i="1" smtClean="0">
                              <a:latin typeface="Cambria Math" panose="02040503050406030204" pitchFamily="18" charset="0"/>
                              <a:ea typeface="Cambria Math" charset="0"/>
                              <a:cs typeface="Cambria Math" charset="0"/>
                            </a:rPr>
                          </m:ctrlPr>
                        </m:sSubSupPr>
                        <m:e>
                          <m:r>
                            <a:rPr lang="en-US" sz="2400" b="0" i="1"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𝜆</m:t>
                          </m:r>
                        </m:e>
                        <m:sub>
                          <m:r>
                            <a:rPr lang="en-US" sz="2400" b="0" i="1" smtClean="0">
                              <a:latin typeface="Cambria Math" charset="0"/>
                              <a:ea typeface="Cambria Math" charset="0"/>
                              <a:cs typeface="Cambria Math" charset="0"/>
                            </a:rPr>
                            <m:t>𝑞</m:t>
                          </m:r>
                        </m:sub>
                        <m:sup>
                          <m:r>
                            <a:rPr lang="en-US" sz="2400" b="0" i="1" smtClean="0">
                              <a:latin typeface="Cambria Math" charset="0"/>
                              <a:ea typeface="Cambria Math" charset="0"/>
                              <a:cs typeface="Cambria Math" charset="0"/>
                            </a:rPr>
                            <m:t>𝑧</m:t>
                          </m:r>
                        </m:sup>
                      </m:sSubSup>
                      <m:r>
                        <a:rPr lang="en-US" sz="2400" b="0" i="1" smtClean="0">
                          <a:latin typeface="Cambria Math" charset="0"/>
                          <a:ea typeface="Cambria Math" charset="0"/>
                          <a:cs typeface="Cambria Math" charset="0"/>
                        </a:rPr>
                        <m:t>=(</m:t>
                      </m:r>
                      <m:f>
                        <m:fPr>
                          <m:ctrlPr>
                            <a:rPr lang="en-US"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1</m:t>
                          </m:r>
                        </m:num>
                        <m:den>
                          <m:r>
                            <a:rPr lang="en-US" sz="2400" b="0" i="1" smtClean="0">
                              <a:latin typeface="Cambria Math" charset="0"/>
                              <a:ea typeface="Cambria Math" charset="0"/>
                              <a:cs typeface="Cambria Math" charset="0"/>
                            </a:rPr>
                            <m:t>2</m:t>
                          </m:r>
                        </m:den>
                      </m:f>
                      <m:r>
                        <a:rPr lang="en-US" sz="2400" b="0" i="1" smtClean="0">
                          <a:latin typeface="Cambria Math" charset="0"/>
                          <a:ea typeface="Cambria Math" charset="0"/>
                          <a:cs typeface="Cambria Math" charset="0"/>
                        </a:rPr>
                        <m:t>,−</m:t>
                      </m:r>
                      <m:f>
                        <m:fPr>
                          <m:ctrlPr>
                            <a:rPr lang="en-US"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1</m:t>
                          </m:r>
                        </m:num>
                        <m:den>
                          <m:r>
                            <a:rPr lang="en-US" sz="2400" b="0" i="1" smtClean="0">
                              <a:latin typeface="Cambria Math" charset="0"/>
                              <a:ea typeface="Cambria Math" charset="0"/>
                              <a:cs typeface="Cambria Math" charset="0"/>
                            </a:rPr>
                            <m:t>2</m:t>
                          </m:r>
                        </m:den>
                      </m:f>
                      <m:r>
                        <a:rPr lang="en-US" sz="2400" b="0" i="1" smtClean="0">
                          <a:latin typeface="Cambria Math" charset="0"/>
                          <a:ea typeface="Cambria Math" charset="0"/>
                          <a:cs typeface="Cambria Math" charset="0"/>
                        </a:rPr>
                        <m:t>)</m:t>
                      </m:r>
                    </m:oMath>
                  </a14:m>
                  <a:endParaRPr lang="en-US" sz="2400" dirty="0"/>
                </a:p>
                <a:p>
                  <a:pPr marL="285750" indent="-285750">
                    <a:buFont typeface="Wingdings" charset="2"/>
                    <a:buChar char="Ø"/>
                  </a:pPr>
                  <a:r>
                    <a:rPr lang="en-US" sz="2400" dirty="0"/>
                    <a:t>For First </a:t>
                  </a:r>
                  <a:r>
                    <a:rPr lang="en-US" sz="2400" dirty="0" err="1"/>
                    <a:t>Fock</a:t>
                  </a:r>
                  <a:r>
                    <a:rPr lang="en-US" sz="2400" dirty="0"/>
                    <a:t> states:</a:t>
                  </a:r>
                </a:p>
                <a:p>
                  <a:pPr marL="742950" lvl="1" indent="-285750">
                    <a:lnSpc>
                      <a:spcPct val="200000"/>
                    </a:lnSpc>
                    <a:buFont typeface="Wingdings" charset="2"/>
                    <a:buChar char="Ø"/>
                  </a:pPr>
                  <a14:m>
                    <m:oMath xmlns:m="http://schemas.openxmlformats.org/officeDocument/2006/math">
                      <m:d>
                        <m:dPr>
                          <m:begChr m:val="|"/>
                          <m:endChr m:val="⟩"/>
                          <m:ctrlPr>
                            <a:rPr lang="en-US" i="1">
                              <a:latin typeface="Cambria Math" panose="02040503050406030204" pitchFamily="18" charset="0"/>
                            </a:rPr>
                          </m:ctrlPr>
                        </m:dPr>
                        <m:e>
                          <m:r>
                            <a:rPr lang="en-US" i="1">
                              <a:latin typeface="Cambria Math" charset="0"/>
                            </a:rPr>
                            <m:t>𝑞𝑞𝑞</m:t>
                          </m:r>
                        </m:e>
                      </m:d>
                      <m:r>
                        <a:rPr lang="en-US" i="1">
                          <a:latin typeface="Cambria Math"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𝑛</m:t>
                              </m:r>
                            </m:e>
                            <m:sub>
                              <m:sSub>
                                <m:sSubPr>
                                  <m:ctrlPr>
                                    <a:rPr lang="en-US" i="1">
                                      <a:latin typeface="Cambria Math" panose="02040503050406030204" pitchFamily="18" charset="0"/>
                                    </a:rPr>
                                  </m:ctrlPr>
                                </m:sSubPr>
                                <m:e>
                                  <m:r>
                                    <a:rPr lang="en-US" i="1">
                                      <a:latin typeface="Cambria Math" charset="0"/>
                                    </a:rPr>
                                    <m:t>𝑞</m:t>
                                  </m:r>
                                </m:e>
                                <m:sub>
                                  <m:r>
                                    <a:rPr lang="en-US" i="1">
                                      <a:latin typeface="Cambria Math" charset="0"/>
                                    </a:rPr>
                                    <m:t>1</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𝑚</m:t>
                              </m:r>
                            </m:e>
                            <m:sub>
                              <m:sSub>
                                <m:sSubPr>
                                  <m:ctrlPr>
                                    <a:rPr lang="en-US" i="1">
                                      <a:latin typeface="Cambria Math" panose="02040503050406030204" pitchFamily="18" charset="0"/>
                                    </a:rPr>
                                  </m:ctrlPr>
                                </m:sSubPr>
                                <m:e>
                                  <m:r>
                                    <a:rPr lang="en-US" i="1">
                                      <a:latin typeface="Cambria Math" charset="0"/>
                                    </a:rPr>
                                    <m:t>𝑞</m:t>
                                  </m:r>
                                </m:e>
                                <m:sub>
                                  <m:r>
                                    <a:rPr lang="en-US" i="1">
                                      <a:latin typeface="Cambria Math" charset="0"/>
                                    </a:rPr>
                                    <m:t>1</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𝑘</m:t>
                              </m:r>
                            </m:e>
                            <m:sub>
                              <m:sSub>
                                <m:sSubPr>
                                  <m:ctrlPr>
                                    <a:rPr lang="en-US" i="1">
                                      <a:latin typeface="Cambria Math" panose="02040503050406030204" pitchFamily="18" charset="0"/>
                                    </a:rPr>
                                  </m:ctrlPr>
                                </m:sSubPr>
                                <m:e>
                                  <m:r>
                                    <a:rPr lang="en-US" i="1">
                                      <a:latin typeface="Cambria Math" charset="0"/>
                                    </a:rPr>
                                    <m:t>𝑞</m:t>
                                  </m:r>
                                </m:e>
                                <m:sub>
                                  <m:r>
                                    <a:rPr lang="en-US" i="1">
                                      <a:latin typeface="Cambria Math" charset="0"/>
                                    </a:rPr>
                                    <m:t>1</m:t>
                                  </m:r>
                                </m:sub>
                              </m:sSub>
                            </m:sub>
                          </m:sSub>
                          <m:r>
                            <a:rPr lang="en-US" i="1">
                              <a:latin typeface="Cambria Math" charset="0"/>
                            </a:rPr>
                            <m:t>,</m:t>
                          </m:r>
                          <m:sSubSup>
                            <m:sSubSupPr>
                              <m:ctrlPr>
                                <a:rPr lang="en-US" i="1">
                                  <a:latin typeface="Cambria Math" panose="02040503050406030204" pitchFamily="18" charset="0"/>
                                </a:rPr>
                              </m:ctrlPr>
                            </m:sSubSupPr>
                            <m:e>
                              <m:r>
                                <a:rPr lang="en-US" i="1">
                                  <a:latin typeface="Cambria Math" charset="0"/>
                                </a:rPr>
                                <m:t>𝜆</m:t>
                              </m:r>
                            </m:e>
                            <m:sub>
                              <m:sSub>
                                <m:sSubPr>
                                  <m:ctrlPr>
                                    <a:rPr lang="en-US" i="1">
                                      <a:latin typeface="Cambria Math" panose="02040503050406030204" pitchFamily="18" charset="0"/>
                                    </a:rPr>
                                  </m:ctrlPr>
                                </m:sSubPr>
                                <m:e>
                                  <m:r>
                                    <a:rPr lang="en-US" i="1">
                                      <a:latin typeface="Cambria Math" charset="0"/>
                                    </a:rPr>
                                    <m:t>𝑞</m:t>
                                  </m:r>
                                </m:e>
                                <m:sub>
                                  <m:r>
                                    <a:rPr lang="en-US" i="1">
                                      <a:latin typeface="Cambria Math" charset="0"/>
                                    </a:rPr>
                                    <m:t>1</m:t>
                                  </m:r>
                                </m:sub>
                              </m:sSub>
                            </m:sub>
                            <m:sup>
                              <m:r>
                                <a:rPr lang="en-US" i="1">
                                  <a:latin typeface="Cambria Math" charset="0"/>
                                </a:rPr>
                                <m:t>𝑧</m:t>
                              </m:r>
                            </m:sup>
                          </m:sSubSup>
                        </m:e>
                      </m:d>
                      <m:r>
                        <a:rPr lang="en-US" i="1">
                          <a:latin typeface="Cambria Math"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𝑛</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2</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𝑚</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2</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𝑘</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2</m:t>
                                  </m:r>
                                </m:sub>
                              </m:sSub>
                            </m:sub>
                          </m:sSub>
                          <m:r>
                            <a:rPr lang="en-US" i="1">
                              <a:latin typeface="Cambria Math" charset="0"/>
                            </a:rPr>
                            <m:t>,</m:t>
                          </m:r>
                          <m:sSubSup>
                            <m:sSubSupPr>
                              <m:ctrlPr>
                                <a:rPr lang="en-US" i="1">
                                  <a:latin typeface="Cambria Math" panose="02040503050406030204" pitchFamily="18" charset="0"/>
                                </a:rPr>
                              </m:ctrlPr>
                            </m:sSubSupPr>
                            <m:e>
                              <m:r>
                                <a:rPr lang="en-US" i="1">
                                  <a:latin typeface="Cambria Math" charset="0"/>
                                </a:rPr>
                                <m:t>𝜆</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2</m:t>
                                  </m:r>
                                </m:sub>
                              </m:sSub>
                            </m:sub>
                            <m:sup>
                              <m:r>
                                <a:rPr lang="en-US" i="1">
                                  <a:latin typeface="Cambria Math" charset="0"/>
                                </a:rPr>
                                <m:t>𝑧</m:t>
                              </m:r>
                            </m:sup>
                          </m:sSubSup>
                        </m:e>
                      </m:d>
                      <m:r>
                        <a:rPr lang="en-US" i="1">
                          <a:latin typeface="Cambria Math"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𝑛</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3</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𝑚</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3</m:t>
                                  </m:r>
                                </m:sub>
                              </m:sSub>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𝑘</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3</m:t>
                                  </m:r>
                                </m:sub>
                              </m:sSub>
                            </m:sub>
                          </m:sSub>
                          <m:r>
                            <a:rPr lang="en-US" i="1">
                              <a:latin typeface="Cambria Math" charset="0"/>
                            </a:rPr>
                            <m:t>,</m:t>
                          </m:r>
                          <m:sSubSup>
                            <m:sSubSupPr>
                              <m:ctrlPr>
                                <a:rPr lang="en-US" i="1">
                                  <a:latin typeface="Cambria Math" panose="02040503050406030204" pitchFamily="18" charset="0"/>
                                </a:rPr>
                              </m:ctrlPr>
                            </m:sSubSupPr>
                            <m:e>
                              <m:r>
                                <a:rPr lang="en-US" i="1">
                                  <a:latin typeface="Cambria Math" charset="0"/>
                                </a:rPr>
                                <m:t>𝜆</m:t>
                              </m:r>
                            </m:e>
                            <m:sub>
                              <m:sSub>
                                <m:sSubPr>
                                  <m:ctrlPr>
                                    <a:rPr lang="en-US" i="1">
                                      <a:latin typeface="Cambria Math" panose="02040503050406030204" pitchFamily="18" charset="0"/>
                                    </a:rPr>
                                  </m:ctrlPr>
                                </m:sSubPr>
                                <m:e>
                                  <m:r>
                                    <a:rPr lang="en-US" i="1">
                                      <a:latin typeface="Cambria Math" charset="0"/>
                                    </a:rPr>
                                    <m:t>𝑞</m:t>
                                  </m:r>
                                </m:e>
                                <m:sub>
                                  <m:r>
                                    <a:rPr lang="en-US" b="0" i="1" smtClean="0">
                                      <a:latin typeface="Cambria Math" charset="0"/>
                                    </a:rPr>
                                    <m:t>3</m:t>
                                  </m:r>
                                </m:sub>
                              </m:sSub>
                            </m:sub>
                            <m:sup>
                              <m:r>
                                <a:rPr lang="en-US" i="1">
                                  <a:latin typeface="Cambria Math" charset="0"/>
                                </a:rPr>
                                <m:t>𝑧</m:t>
                              </m:r>
                            </m:sup>
                          </m:sSubSup>
                        </m:e>
                      </m:d>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70829" y="2122182"/>
                  <a:ext cx="8313683" cy="3221880"/>
                </a:xfrm>
                <a:prstGeom prst="rect">
                  <a:avLst/>
                </a:prstGeom>
                <a:blipFill rotWithShape="0">
                  <a:blip r:embed="rId2"/>
                  <a:stretch>
                    <a:fillRect l="-1027" t="-1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70829" y="5697673"/>
                  <a:ext cx="7664214" cy="470997"/>
                </a:xfrm>
                <a:prstGeom prst="rect">
                  <a:avLst/>
                </a:prstGeom>
                <a:noFill/>
              </p:spPr>
              <p:txBody>
                <a:bodyPr wrap="none" rtlCol="0">
                  <a:spAutoFit/>
                </a:bodyPr>
                <a:lstStyle/>
                <a:p>
                  <a:pPr marL="342900" indent="-342900">
                    <a:buFont typeface="Wingdings" charset="2"/>
                    <a:buChar char="Ø"/>
                  </a:pPr>
                  <a:r>
                    <a:rPr lang="en-US" sz="2400" dirty="0"/>
                    <a:t>we only consider the leading </a:t>
                  </a:r>
                  <a:r>
                    <a:rPr lang="en-US" sz="2400" dirty="0" err="1"/>
                    <a:t>Fock</a:t>
                  </a:r>
                  <a:r>
                    <a:rPr lang="en-US" sz="2400" dirty="0"/>
                    <a:t> sector: </a:t>
                  </a:r>
                  <a14:m>
                    <m:oMath xmlns:m="http://schemas.openxmlformats.org/officeDocument/2006/math">
                      <m:r>
                        <a:rPr lang="en-US" sz="2000" b="0" i="0" smtClean="0">
                          <a:latin typeface="Cambria Math" charset="0"/>
                        </a:rPr>
                        <m:t> </m:t>
                      </m:r>
                      <m:r>
                        <a:rPr lang="en-US" sz="2000" i="1">
                          <a:latin typeface="Cambria Math"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𝑃</m:t>
                              </m:r>
                            </m:e>
                            <m:sub>
                              <m:r>
                                <a:rPr lang="en-US" sz="2000" i="1">
                                  <a:latin typeface="Cambria Math" charset="0"/>
                                </a:rPr>
                                <m:t>𝑏𝑎𝑟𝑦𝑜𝑛</m:t>
                              </m:r>
                            </m:sub>
                          </m:sSub>
                        </m:e>
                      </m:d>
                      <m:r>
                        <a:rPr lang="en-US" sz="2000" i="1">
                          <a:latin typeface="Cambria Math" charset="0"/>
                        </a:rPr>
                        <m:t>=|</m:t>
                      </m:r>
                      <m:d>
                        <m:dPr>
                          <m:begChr m:val=""/>
                          <m:endChr m:val="⟩"/>
                          <m:ctrlPr>
                            <a:rPr lang="en-US" sz="2000" i="1">
                              <a:latin typeface="Cambria Math" panose="02040503050406030204" pitchFamily="18" charset="0"/>
                            </a:rPr>
                          </m:ctrlPr>
                        </m:dPr>
                        <m:e>
                          <m:r>
                            <a:rPr lang="en-US" sz="2000" i="1">
                              <a:latin typeface="Cambria Math" charset="0"/>
                            </a:rPr>
                            <m:t>𝑞𝑞𝑞</m:t>
                          </m:r>
                        </m:e>
                      </m:d>
                    </m:oMath>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670829" y="5697673"/>
                  <a:ext cx="7664214" cy="470997"/>
                </a:xfrm>
                <a:prstGeom prst="rect">
                  <a:avLst/>
                </a:prstGeom>
                <a:blipFill rotWithShape="0">
                  <a:blip r:embed="rId3"/>
                  <a:stretch>
                    <a:fillRect l="-1114" t="-144737" r="-6603" b="-217105"/>
                  </a:stretch>
                </a:blipFill>
              </p:spPr>
              <p:txBody>
                <a:bodyPr/>
                <a:lstStyle/>
                <a:p>
                  <a:r>
                    <a:rPr lang="en-US">
                      <a:noFill/>
                    </a:rPr>
                    <a:t> </a:t>
                  </a:r>
                </a:p>
              </p:txBody>
            </p:sp>
          </mc:Fallback>
        </mc:AlternateContent>
      </p:grpSp>
      <p:sp>
        <p:nvSpPr>
          <p:cNvPr id="10" name="TextBox 9"/>
          <p:cNvSpPr txBox="1"/>
          <p:nvPr/>
        </p:nvSpPr>
        <p:spPr>
          <a:xfrm>
            <a:off x="274391" y="4419279"/>
            <a:ext cx="3099246" cy="523220"/>
          </a:xfrm>
          <a:prstGeom prst="rect">
            <a:avLst/>
          </a:prstGeom>
          <a:noFill/>
        </p:spPr>
        <p:txBody>
          <a:bodyPr wrap="none" rtlCol="0">
            <a:spAutoFit/>
          </a:bodyPr>
          <a:lstStyle/>
          <a:p>
            <a:pPr marL="285750" indent="-285750">
              <a:buFont typeface="Wingdings" charset="2"/>
              <a:buChar char="q"/>
            </a:pPr>
            <a:r>
              <a:rPr lang="en-US" sz="2800" dirty="0"/>
              <a:t> Basis truncation: </a:t>
            </a:r>
          </a:p>
        </p:txBody>
      </p:sp>
      <mc:AlternateContent xmlns:mc="http://schemas.openxmlformats.org/markup-compatibility/2006" xmlns:a14="http://schemas.microsoft.com/office/drawing/2010/main">
        <mc:Choice Requires="a14">
          <p:sp>
            <p:nvSpPr>
              <p:cNvPr id="11" name="TextBox 10"/>
              <p:cNvSpPr txBox="1"/>
              <p:nvPr/>
            </p:nvSpPr>
            <p:spPr>
              <a:xfrm>
                <a:off x="521972" y="5401532"/>
                <a:ext cx="8622028" cy="461665"/>
              </a:xfrm>
              <a:prstGeom prst="rect">
                <a:avLst/>
              </a:prstGeom>
              <a:noFill/>
            </p:spPr>
            <p:txBody>
              <a:bodyPr wrap="square" rtlCol="0">
                <a:spAutoFit/>
              </a:bodyPr>
              <a:lstStyle/>
              <a:p>
                <a:pPr marL="285750" indent="-285750">
                  <a:buFont typeface="Wingdings" charset="2"/>
                  <a:buChar char="Ø"/>
                </a:pPr>
                <a:r>
                  <a:rPr lang="en-US" sz="2400" dirty="0"/>
                  <a:t>For </a:t>
                </a:r>
                <a:r>
                  <a:rPr lang="en-US" sz="2400" dirty="0" err="1"/>
                  <a:t>Fock</a:t>
                </a:r>
                <a:r>
                  <a:rPr lang="en-US" sz="2400" dirty="0"/>
                  <a:t> states, we have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𝐾</m:t>
                        </m:r>
                      </m:e>
                      <m:sub>
                        <m:r>
                          <a:rPr lang="en-US" b="0" i="1" smtClean="0">
                            <a:latin typeface="Cambria Math" charset="0"/>
                          </a:rPr>
                          <m:t>𝑚𝑎𝑥</m:t>
                        </m:r>
                      </m:sub>
                    </m:sSub>
                    <m:r>
                      <a:rPr lang="en-US" b="0" i="1" smtClean="0">
                        <a:latin typeface="Cambria Math"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charset="0"/>
                              </a:rPr>
                              <m:t>𝑘</m:t>
                            </m:r>
                          </m:e>
                          <m:sub>
                            <m:r>
                              <a:rPr lang="en-US" b="0" i="1" smtClean="0">
                                <a:latin typeface="Cambria Math" charset="0"/>
                              </a:rPr>
                              <m:t>𝑞</m:t>
                            </m:r>
                          </m:sub>
                        </m:sSub>
                      </m:e>
                    </m:nary>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𝑚𝑎𝑥</m:t>
                        </m:r>
                      </m:sub>
                    </m:sSub>
                    <m:r>
                      <a:rPr lang="en-US" b="0" i="1" smtClean="0">
                        <a:latin typeface="Cambria Math" charset="0"/>
                      </a:rPr>
                      <m:t>≥</m:t>
                    </m:r>
                    <m:nary>
                      <m:naryPr>
                        <m:chr m:val="∑"/>
                        <m:subHide m:val="on"/>
                        <m:supHide m:val="on"/>
                        <m:ctrlPr>
                          <a:rPr lang="en-US" b="0" i="1" smtClean="0">
                            <a:latin typeface="Cambria Math" panose="02040503050406030204" pitchFamily="18" charset="0"/>
                          </a:rPr>
                        </m:ctrlPr>
                      </m:naryPr>
                      <m:sub/>
                      <m:sup/>
                      <m:e>
                        <m:d>
                          <m:dPr>
                            <m:ctrlPr>
                              <a:rPr lang="en-US" b="0" i="1" smtClean="0">
                                <a:latin typeface="Cambria Math" panose="02040503050406030204" pitchFamily="18" charset="0"/>
                              </a:rPr>
                            </m:ctrlPr>
                          </m:dPr>
                          <m:e>
                            <m:r>
                              <a:rPr lang="en-US" b="0" i="1" smtClean="0">
                                <a:latin typeface="Cambria Math" charset="0"/>
                              </a:rPr>
                              <m:t>2</m:t>
                            </m:r>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𝑞</m:t>
                                </m:r>
                              </m:sub>
                            </m:sSub>
                            <m:r>
                              <a:rPr lang="en-US" b="0" i="1" smtClean="0">
                                <a:latin typeface="Cambria Math"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𝑚</m:t>
                                    </m:r>
                                  </m:e>
                                  <m:sub>
                                    <m:r>
                                      <a:rPr lang="en-US" b="0" i="1" smtClean="0">
                                        <a:latin typeface="Cambria Math" charset="0"/>
                                      </a:rPr>
                                      <m:t>𝑞</m:t>
                                    </m:r>
                                  </m:sub>
                                </m:sSub>
                              </m:e>
                            </m:d>
                            <m:r>
                              <a:rPr lang="en-US" b="0" i="1" smtClean="0">
                                <a:latin typeface="Cambria Math" charset="0"/>
                              </a:rPr>
                              <m:t>+1</m:t>
                            </m:r>
                          </m:e>
                        </m:d>
                      </m:e>
                    </m:nary>
                  </m:oMath>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21972" y="5401532"/>
                <a:ext cx="8622028" cy="461665"/>
              </a:xfrm>
              <a:prstGeom prst="rect">
                <a:avLst/>
              </a:prstGeom>
              <a:blipFill rotWithShape="0">
                <a:blip r:embed="rId4"/>
                <a:stretch>
                  <a:fillRect l="-990" t="-80263" b="-143421"/>
                </a:stretch>
              </a:blipFill>
            </p:spPr>
            <p:txBody>
              <a:bodyPr/>
              <a:lstStyle/>
              <a:p>
                <a:r>
                  <a:rPr lang="en-US">
                    <a:noFill/>
                  </a:rPr>
                  <a:t> </a:t>
                </a:r>
              </a:p>
            </p:txBody>
          </p:sp>
        </mc:Fallback>
      </mc:AlternateContent>
      <p:sp>
        <p:nvSpPr>
          <p:cNvPr id="12" name="TextBox 11"/>
          <p:cNvSpPr txBox="1"/>
          <p:nvPr/>
        </p:nvSpPr>
        <p:spPr>
          <a:xfrm>
            <a:off x="274391" y="5900216"/>
            <a:ext cx="8410353" cy="83099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en-US" sz="2400" b="1" i="1" dirty="0">
                <a:solidFill>
                  <a:schemeClr val="accent1"/>
                </a:solidFill>
              </a:rPr>
              <a:t>Although truncating to the leading </a:t>
            </a:r>
            <a:r>
              <a:rPr lang="en-US" sz="2400" b="1" i="1" dirty="0" err="1">
                <a:solidFill>
                  <a:schemeClr val="accent1"/>
                </a:solidFill>
              </a:rPr>
              <a:t>Fock</a:t>
            </a:r>
            <a:r>
              <a:rPr lang="en-US" sz="2400" b="1" i="1" dirty="0">
                <a:solidFill>
                  <a:schemeClr val="accent1"/>
                </a:solidFill>
              </a:rPr>
              <a:t> sector,  we are trying to solve the multi-particle system.</a:t>
            </a:r>
          </a:p>
        </p:txBody>
      </p:sp>
    </p:spTree>
    <p:extLst>
      <p:ext uri="{BB962C8B-B14F-4D97-AF65-F5344CB8AC3E}">
        <p14:creationId xmlns:p14="http://schemas.microsoft.com/office/powerpoint/2010/main" val="4252271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51976" cy="768096"/>
          </a:xfrm>
        </p:spPr>
        <p:txBody>
          <a:bodyPr>
            <a:normAutofit/>
          </a:bodyPr>
          <a:lstStyle/>
          <a:p>
            <a:r>
              <a:rPr lang="en-US" sz="3600" b="1" dirty="0">
                <a:solidFill>
                  <a:srgbClr val="FF0000"/>
                </a:solidFill>
              </a:rPr>
              <a:t>Mass spectrum without One-Gluon Exchange</a:t>
            </a:r>
          </a:p>
        </p:txBody>
      </p:sp>
      <mc:AlternateContent xmlns:mc="http://schemas.openxmlformats.org/markup-compatibility/2006" xmlns:a14="http://schemas.microsoft.com/office/drawing/2010/main">
        <mc:Choice Requires="a14">
          <p:sp>
            <p:nvSpPr>
              <p:cNvPr id="4" name="TextBox 3"/>
              <p:cNvSpPr txBox="1"/>
              <p:nvPr/>
            </p:nvSpPr>
            <p:spPr>
              <a:xfrm>
                <a:off x="816356" y="1222907"/>
                <a:ext cx="2953309" cy="167834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2000" b="1" i="1" smtClean="0">
                          <a:solidFill>
                            <a:srgbClr val="0070C0"/>
                          </a:solidFill>
                          <a:latin typeface="Cambria Math" charset="0"/>
                        </a:rPr>
                        <m:t>𝑴</m:t>
                      </m:r>
                      <m:r>
                        <a:rPr lang="en-US" sz="2000" b="0" i="1" smtClean="0">
                          <a:latin typeface="Cambria Math" charset="0"/>
                        </a:rPr>
                        <m:t>=</m:t>
                      </m:r>
                      <m:rad>
                        <m:radPr>
                          <m:degHide m:val="on"/>
                          <m:ctrlPr>
                            <a:rPr lang="en-US" sz="2000" b="0" i="1" smtClean="0">
                              <a:latin typeface="Cambria Math" panose="02040503050406030204" pitchFamily="18" charset="0"/>
                            </a:rPr>
                          </m:ctrlPr>
                        </m:radPr>
                        <m:deg/>
                        <m:e>
                          <m:sSup>
                            <m:sSupPr>
                              <m:ctrlPr>
                                <a:rPr lang="en-US" sz="2000" b="0" i="1" smtClean="0">
                                  <a:latin typeface="Cambria Math" panose="02040503050406030204" pitchFamily="18" charset="0"/>
                                </a:rPr>
                              </m:ctrlPr>
                            </m:sSupPr>
                            <m:e>
                              <m:r>
                                <a:rPr lang="en-US" sz="2000" b="0" i="1" smtClean="0">
                                  <a:latin typeface="Cambria Math" charset="0"/>
                                </a:rPr>
                                <m:t>𝑝</m:t>
                              </m:r>
                            </m:e>
                            <m:sup>
                              <m:r>
                                <a:rPr lang="en-US" sz="2000" b="0" i="1" smtClean="0">
                                  <a:latin typeface="Cambria Math" charset="0"/>
                                </a:rPr>
                                <m:t>−</m:t>
                              </m:r>
                            </m:sup>
                          </m:sSup>
                          <m:sSup>
                            <m:sSupPr>
                              <m:ctrlPr>
                                <a:rPr lang="en-US" sz="2000" b="0" i="1" smtClean="0">
                                  <a:latin typeface="Cambria Math" panose="02040503050406030204" pitchFamily="18" charset="0"/>
                                </a:rPr>
                              </m:ctrlPr>
                            </m:sSupPr>
                            <m:e>
                              <m:r>
                                <a:rPr lang="en-US" sz="2000" b="0" i="1" smtClean="0">
                                  <a:latin typeface="Cambria Math" charset="0"/>
                                </a:rPr>
                                <m:t>𝑝</m:t>
                              </m:r>
                            </m:e>
                            <m:sup>
                              <m:r>
                                <a:rPr lang="en-US" sz="2000" b="0" i="1" smtClean="0">
                                  <a:latin typeface="Cambria Math" charset="0"/>
                                </a:rPr>
                                <m:t>+</m:t>
                              </m:r>
                            </m:sup>
                          </m:sSup>
                        </m:e>
                      </m:rad>
                    </m:oMath>
                  </m:oMathPara>
                </a14:m>
                <a:endParaRPr lang="en-US" sz="2000" dirty="0"/>
              </a:p>
              <a:p>
                <a:pPr/>
                <a14:m>
                  <m:oMathPara xmlns:m="http://schemas.openxmlformats.org/officeDocument/2006/math">
                    <m:oMathParaPr>
                      <m:jc m:val="left"/>
                    </m:oMathParaPr>
                    <m:oMath xmlns:m="http://schemas.openxmlformats.org/officeDocument/2006/math">
                      <m:r>
                        <a:rPr lang="en-US" sz="2000" b="1" i="1" smtClean="0">
                          <a:solidFill>
                            <a:srgbClr val="0070C0"/>
                          </a:solidFill>
                          <a:latin typeface="Cambria Math" charset="0"/>
                        </a:rPr>
                        <m:t>𝑱</m:t>
                      </m:r>
                      <m:r>
                        <a:rPr lang="en-US" sz="2000" b="0" i="1" smtClean="0">
                          <a:latin typeface="Cambria Math" charset="0"/>
                        </a:rPr>
                        <m:t>=|</m:t>
                      </m:r>
                      <m:r>
                        <a:rPr lang="en-US" sz="2000" b="0" i="1" smtClean="0">
                          <a:latin typeface="Cambria Math" charset="0"/>
                        </a:rPr>
                        <m:t>𝑀𝑎𝑥</m:t>
                      </m:r>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𝑚</m:t>
                          </m:r>
                        </m:e>
                        <m:sub>
                          <m:r>
                            <a:rPr lang="en-US" sz="2000" b="0" i="1" smtClean="0">
                              <a:latin typeface="Cambria Math" charset="0"/>
                            </a:rPr>
                            <m:t>𝐽</m:t>
                          </m:r>
                        </m:sub>
                      </m:sSub>
                      <m:r>
                        <a:rPr lang="en-US" sz="2000" b="0" i="1" smtClean="0">
                          <a:latin typeface="Cambria Math" charset="0"/>
                        </a:rPr>
                        <m:t>)|</m:t>
                      </m:r>
                    </m:oMath>
                  </m:oMathPara>
                </a14:m>
                <a:endParaRPr lang="en-US" sz="2000" dirty="0"/>
              </a:p>
              <a:p>
                <a:pPr/>
                <a14:m>
                  <m:oMathPara xmlns:m="http://schemas.openxmlformats.org/officeDocument/2006/math">
                    <m:oMathParaPr>
                      <m:jc m:val="left"/>
                    </m:oMathParaPr>
                    <m:oMath xmlns:m="http://schemas.openxmlformats.org/officeDocument/2006/math">
                      <m:r>
                        <a:rPr lang="en-US" sz="2000" b="1" i="1" smtClean="0">
                          <a:solidFill>
                            <a:srgbClr val="0070C0"/>
                          </a:solidFill>
                          <a:latin typeface="Cambria Math" charset="0"/>
                        </a:rPr>
                        <m:t>𝑳</m:t>
                      </m:r>
                      <m:r>
                        <a:rPr lang="en-US" sz="2000" b="0" i="1" smtClean="0">
                          <a:latin typeface="Cambria Math" charset="0"/>
                        </a:rPr>
                        <m:t>=</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𝐿</m:t>
                              </m:r>
                            </m:e>
                            <m:sub>
                              <m:r>
                                <a:rPr lang="en-US" sz="2000" b="0" i="1" smtClean="0">
                                  <a:latin typeface="Cambria Math" charset="0"/>
                                </a:rPr>
                                <m:t>𝑍</m:t>
                              </m:r>
                            </m:sub>
                          </m:sSub>
                        </m:e>
                      </m:d>
                    </m:oMath>
                  </m:oMathPara>
                </a14:m>
                <a:endParaRPr lang="en-US" sz="2000" dirty="0"/>
              </a:p>
              <a:p>
                <a:pPr/>
                <a14:m>
                  <m:oMathPara xmlns:m="http://schemas.openxmlformats.org/officeDocument/2006/math">
                    <m:oMathParaPr>
                      <m:jc m:val="left"/>
                    </m:oMathParaPr>
                    <m:oMath xmlns:m="http://schemas.openxmlformats.org/officeDocument/2006/math">
                      <m:r>
                        <a:rPr lang="en-US" sz="2000" b="1" i="1" smtClean="0">
                          <a:solidFill>
                            <a:srgbClr val="0070C0"/>
                          </a:solidFill>
                          <a:latin typeface="Cambria Math" charset="0"/>
                        </a:rPr>
                        <m:t>𝑺</m:t>
                      </m:r>
                      <m:r>
                        <a:rPr lang="en-US" sz="2000" b="0" i="1" smtClean="0">
                          <a:latin typeface="Cambria Math" charset="0"/>
                        </a:rPr>
                        <m:t>=</m:t>
                      </m:r>
                      <m:r>
                        <a:rPr lang="en-US" sz="2000" b="0" i="1" smtClean="0">
                          <a:latin typeface="Cambria Math" charset="0"/>
                        </a:rPr>
                        <m:t>𝐽</m:t>
                      </m:r>
                      <m:r>
                        <a:rPr lang="en-US" sz="2000" b="0" i="1" smtClean="0">
                          <a:latin typeface="Cambria Math" charset="0"/>
                        </a:rPr>
                        <m:t>−</m:t>
                      </m:r>
                      <m:r>
                        <a:rPr lang="en-US" sz="2000" b="0" i="1" smtClean="0">
                          <a:latin typeface="Cambria Math" charset="0"/>
                        </a:rPr>
                        <m:t>𝐿</m:t>
                      </m:r>
                    </m:oMath>
                  </m:oMathPara>
                </a14:m>
                <a:endParaRPr lang="en-US" sz="2000" dirty="0"/>
              </a:p>
              <a:p>
                <a14:m>
                  <m:oMath xmlns:m="http://schemas.openxmlformats.org/officeDocument/2006/math">
                    <m:r>
                      <a:rPr lang="en-US" sz="2400" b="1" i="1" smtClean="0">
                        <a:solidFill>
                          <a:srgbClr val="0070C0"/>
                        </a:solidFill>
                        <a:latin typeface="Cambria Math" charset="0"/>
                      </a:rPr>
                      <m:t>𝒏</m:t>
                    </m:r>
                  </m:oMath>
                </a14:m>
                <a:r>
                  <a:rPr lang="en-US" sz="2000" dirty="0"/>
                  <a:t> is radi</a:t>
                </a:r>
                <a:r>
                  <a:rPr lang="en-US" altLang="zh-CN" sz="2000" dirty="0"/>
                  <a:t>al quantum number</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816356" y="1222907"/>
                <a:ext cx="2953309" cy="1678345"/>
              </a:xfrm>
              <a:prstGeom prst="rect">
                <a:avLst/>
              </a:prstGeom>
              <a:blipFill rotWithShape="0">
                <a:blip r:embed="rId3"/>
                <a:stretch>
                  <a:fillRect l="-3926" t="-14182" r="-4545" b="-8364"/>
                </a:stretch>
              </a:blipFill>
            </p:spPr>
            <p:txBody>
              <a:bodyPr/>
              <a:lstStyle/>
              <a:p>
                <a:r>
                  <a:rPr lang="en-US">
                    <a:noFill/>
                  </a:rPr>
                  <a:t> </a:t>
                </a:r>
              </a:p>
            </p:txBody>
          </p:sp>
        </mc:Fallback>
      </mc:AlternateContent>
      <p:sp>
        <p:nvSpPr>
          <p:cNvPr id="5" name="TextBox 4"/>
          <p:cNvSpPr txBox="1"/>
          <p:nvPr/>
        </p:nvSpPr>
        <p:spPr>
          <a:xfrm>
            <a:off x="356616" y="768097"/>
            <a:ext cx="4737194" cy="461665"/>
          </a:xfrm>
          <a:prstGeom prst="rect">
            <a:avLst/>
          </a:prstGeom>
          <a:noFill/>
        </p:spPr>
        <p:txBody>
          <a:bodyPr wrap="none" rtlCol="0">
            <a:spAutoFit/>
          </a:bodyPr>
          <a:lstStyle/>
          <a:p>
            <a:pPr marL="285750" indent="-285750">
              <a:buFont typeface="Wingdings" charset="2"/>
              <a:buChar char="q"/>
            </a:pPr>
            <a:r>
              <a:rPr lang="en-US" sz="2400" dirty="0"/>
              <a:t>Mass spectrum for symmetry case</a:t>
            </a:r>
          </a:p>
        </p:txBody>
      </p:sp>
      <p:pic>
        <p:nvPicPr>
          <p:cNvPr id="6" name="Picture 5"/>
          <p:cNvPicPr>
            <a:picLocks noChangeAspect="1"/>
          </p:cNvPicPr>
          <p:nvPr/>
        </p:nvPicPr>
        <p:blipFill>
          <a:blip r:embed="rId4"/>
          <a:stretch>
            <a:fillRect/>
          </a:stretch>
        </p:blipFill>
        <p:spPr>
          <a:xfrm>
            <a:off x="5527196" y="583431"/>
            <a:ext cx="2674526" cy="2949845"/>
          </a:xfrm>
          <a:prstGeom prst="rect">
            <a:avLst/>
          </a:prstGeom>
        </p:spPr>
      </p:pic>
      <p:sp>
        <p:nvSpPr>
          <p:cNvPr id="8" name="TextBox 7"/>
          <p:cNvSpPr txBox="1"/>
          <p:nvPr/>
        </p:nvSpPr>
        <p:spPr>
          <a:xfrm>
            <a:off x="5133174" y="3472019"/>
            <a:ext cx="3818802" cy="276999"/>
          </a:xfrm>
          <a:prstGeom prst="rect">
            <a:avLst/>
          </a:prstGeom>
          <a:noFill/>
        </p:spPr>
        <p:txBody>
          <a:bodyPr wrap="none" rtlCol="0">
            <a:spAutoFit/>
          </a:bodyPr>
          <a:lstStyle/>
          <a:p>
            <a:r>
              <a:rPr lang="en-US" sz="1200" dirty="0" err="1"/>
              <a:t>Téramond</a:t>
            </a:r>
            <a:r>
              <a:rPr lang="en-US" sz="1200" dirty="0"/>
              <a:t> and Brodsky, Physics Reports 584 (2015) 1–105 </a:t>
            </a:r>
          </a:p>
        </p:txBody>
      </p:sp>
      <p:sp>
        <p:nvSpPr>
          <p:cNvPr id="11" name="TextBox 10"/>
          <p:cNvSpPr txBox="1"/>
          <p:nvPr/>
        </p:nvSpPr>
        <p:spPr>
          <a:xfrm>
            <a:off x="180324" y="5934670"/>
            <a:ext cx="4418282" cy="923330"/>
          </a:xfrm>
          <a:prstGeom prst="rect">
            <a:avLst/>
          </a:prstGeom>
          <a:noFill/>
        </p:spPr>
        <p:txBody>
          <a:bodyPr wrap="square" rtlCol="0">
            <a:spAutoFit/>
          </a:bodyPr>
          <a:lstStyle/>
          <a:p>
            <a:r>
              <a:rPr lang="en-US" dirty="0"/>
              <a:t>Orbital and radial baryon excitation spectrum is in more or less agreement with LF holographic model</a:t>
            </a:r>
          </a:p>
        </p:txBody>
      </p:sp>
      <p:pic>
        <p:nvPicPr>
          <p:cNvPr id="7" name="Picture 6"/>
          <p:cNvPicPr>
            <a:picLocks noChangeAspect="1"/>
          </p:cNvPicPr>
          <p:nvPr/>
        </p:nvPicPr>
        <p:blipFill>
          <a:blip r:embed="rId5"/>
          <a:stretch>
            <a:fillRect/>
          </a:stretch>
        </p:blipFill>
        <p:spPr>
          <a:xfrm>
            <a:off x="256139" y="2901252"/>
            <a:ext cx="4342467" cy="2933513"/>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886743" y="3996672"/>
                <a:ext cx="6195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r>
                        <a:rPr lang="en-US" b="0" i="1" smtClean="0">
                          <a:latin typeface="Cambria Math" charset="0"/>
                        </a:rPr>
                        <m:t>=0</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886743" y="3996672"/>
                <a:ext cx="619529" cy="276999"/>
              </a:xfrm>
              <a:prstGeom prst="rect">
                <a:avLst/>
              </a:prstGeom>
              <a:blipFill>
                <a:blip r:embed="rId6"/>
                <a:stretch>
                  <a:fillRect l="-4000" r="-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794409" y="3545573"/>
                <a:ext cx="8041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r>
                        <a:rPr lang="en-US" b="0" i="1" smtClean="0">
                          <a:latin typeface="Cambria Math" charset="0"/>
                        </a:rPr>
                        <m:t>=1</m:t>
                      </m:r>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3794409" y="3545573"/>
                <a:ext cx="804195"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794411" y="3223413"/>
                <a:ext cx="8041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r>
                        <a:rPr lang="en-US" b="0" i="1" smtClean="0">
                          <a:latin typeface="Cambria Math" charset="0"/>
                        </a:rPr>
                        <m:t>=2</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3794411" y="3223413"/>
                <a:ext cx="8041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794411" y="2901252"/>
                <a:ext cx="8041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𝑛</m:t>
                      </m:r>
                      <m:r>
                        <a:rPr lang="en-US" b="0" i="1" smtClean="0">
                          <a:latin typeface="Cambria Math" charset="0"/>
                        </a:rPr>
                        <m:t>=3</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3794411" y="2901252"/>
                <a:ext cx="804195" cy="369332"/>
              </a:xfrm>
              <a:prstGeom prst="rect">
                <a:avLst/>
              </a:prstGeom>
              <a:blipFill>
                <a:blip r:embed="rId9"/>
                <a:stretch>
                  <a:fillRect/>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387255BC-4792-2443-BCE4-DC2A447FA201}"/>
              </a:ext>
            </a:extLst>
          </p:cNvPr>
          <p:cNvPicPr>
            <a:picLocks noChangeAspect="1"/>
          </p:cNvPicPr>
          <p:nvPr/>
        </p:nvPicPr>
        <p:blipFill>
          <a:blip r:embed="rId10"/>
          <a:stretch>
            <a:fillRect/>
          </a:stretch>
        </p:blipFill>
        <p:spPr>
          <a:xfrm>
            <a:off x="5332491" y="3850023"/>
            <a:ext cx="3258337" cy="2777344"/>
          </a:xfrm>
          <a:prstGeom prst="rect">
            <a:avLst/>
          </a:prstGeom>
        </p:spPr>
      </p:pic>
    </p:spTree>
    <p:extLst>
      <p:ext uri="{BB962C8B-B14F-4D97-AF65-F5344CB8AC3E}">
        <p14:creationId xmlns:p14="http://schemas.microsoft.com/office/powerpoint/2010/main" val="2279777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07395" y="431805"/>
            <a:ext cx="3041052" cy="2185957"/>
          </a:xfrm>
          <a:prstGeom prst="rect">
            <a:avLst/>
          </a:prstGeom>
        </p:spPr>
      </p:pic>
      <p:sp>
        <p:nvSpPr>
          <p:cNvPr id="2" name="Title 1"/>
          <p:cNvSpPr>
            <a:spLocks noGrp="1"/>
          </p:cNvSpPr>
          <p:nvPr>
            <p:ph type="title"/>
          </p:nvPr>
        </p:nvSpPr>
        <p:spPr>
          <a:xfrm>
            <a:off x="180753" y="0"/>
            <a:ext cx="7886700" cy="796161"/>
          </a:xfrm>
        </p:spPr>
        <p:txBody>
          <a:bodyPr>
            <a:normAutofit/>
          </a:bodyPr>
          <a:lstStyle/>
          <a:p>
            <a:r>
              <a:rPr lang="en-US" sz="3600" dirty="0">
                <a:solidFill>
                  <a:srgbClr val="FF0000"/>
                </a:solidFill>
              </a:rPr>
              <a:t>Form Factor</a:t>
            </a:r>
          </a:p>
        </p:txBody>
      </p:sp>
      <p:pic>
        <p:nvPicPr>
          <p:cNvPr id="11" name="Picture 10"/>
          <p:cNvPicPr>
            <a:picLocks noChangeAspect="1"/>
          </p:cNvPicPr>
          <p:nvPr/>
        </p:nvPicPr>
        <p:blipFill>
          <a:blip r:embed="rId3"/>
          <a:stretch>
            <a:fillRect/>
          </a:stretch>
        </p:blipFill>
        <p:spPr>
          <a:xfrm>
            <a:off x="69566" y="3667662"/>
            <a:ext cx="4619709" cy="2983914"/>
          </a:xfrm>
          <a:prstGeom prst="rect">
            <a:avLst/>
          </a:prstGeom>
        </p:spPr>
      </p:pic>
      <p:sp>
        <p:nvSpPr>
          <p:cNvPr id="4" name="TextBox 3"/>
          <p:cNvSpPr txBox="1"/>
          <p:nvPr/>
        </p:nvSpPr>
        <p:spPr>
          <a:xfrm>
            <a:off x="308344" y="711100"/>
            <a:ext cx="6038769" cy="461665"/>
          </a:xfrm>
          <a:prstGeom prst="rect">
            <a:avLst/>
          </a:prstGeom>
          <a:noFill/>
        </p:spPr>
        <p:txBody>
          <a:bodyPr wrap="none" rtlCol="0">
            <a:spAutoFit/>
          </a:bodyPr>
          <a:lstStyle/>
          <a:p>
            <a:pPr marL="285750" indent="-285750">
              <a:buFont typeface="Wingdings" charset="2"/>
              <a:buChar char="q"/>
            </a:pPr>
            <a:r>
              <a:rPr lang="en-US" sz="2400" dirty="0"/>
              <a:t>Electron Magnetic Form Factors in light front</a:t>
            </a:r>
          </a:p>
        </p:txBody>
      </p:sp>
      <mc:AlternateContent xmlns:mc="http://schemas.openxmlformats.org/markup-compatibility/2006" xmlns:a14="http://schemas.microsoft.com/office/drawing/2010/main">
        <mc:Choice Requires="a14">
          <p:sp>
            <p:nvSpPr>
              <p:cNvPr id="13" name="TextBox 12"/>
              <p:cNvSpPr txBox="1"/>
              <p:nvPr/>
            </p:nvSpPr>
            <p:spPr>
              <a:xfrm>
                <a:off x="1861497" y="1238648"/>
                <a:ext cx="3553537" cy="572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𝐹</m:t>
                          </m:r>
                        </m:e>
                        <m:sub>
                          <m:r>
                            <a:rPr lang="en-US" sz="2000" b="0" i="1" smtClean="0">
                              <a:latin typeface="Cambria Math" charset="0"/>
                            </a:rPr>
                            <m:t>1</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charset="0"/>
                                </a:rPr>
                                <m:t>𝑄</m:t>
                              </m:r>
                            </m:e>
                            <m:sup>
                              <m:r>
                                <a:rPr lang="en-US" sz="2000" b="0" i="1" smtClean="0">
                                  <a:latin typeface="Cambria Math" charset="0"/>
                                </a:rPr>
                                <m:t>2</m:t>
                              </m:r>
                            </m:sup>
                          </m:sSup>
                        </m:e>
                      </m:d>
                      <m:r>
                        <a:rPr lang="en-US" sz="2000" b="0" i="1" smtClean="0">
                          <a:latin typeface="Cambria Math" charset="0"/>
                        </a:rPr>
                        <m:t>=</m:t>
                      </m:r>
                      <m:d>
                        <m:dPr>
                          <m:begChr m:val="⟨"/>
                          <m:endChr m:val="⟩"/>
                          <m:ctrlPr>
                            <a:rPr lang="en-US" sz="2000" b="0" i="1" smtClean="0">
                              <a:latin typeface="Cambria Math" panose="02040503050406030204" pitchFamily="18" charset="0"/>
                            </a:rPr>
                          </m:ctrlPr>
                        </m:dPr>
                        <m:e>
                          <m:r>
                            <a:rPr lang="en-US" sz="2000" b="0" i="1" smtClean="0">
                              <a:latin typeface="Cambria Math" charset="0"/>
                            </a:rPr>
                            <m:t>𝑃</m:t>
                          </m:r>
                          <m:r>
                            <a:rPr lang="en-US" sz="2000" b="0" i="1" smtClean="0">
                              <a:latin typeface="Cambria Math" charset="0"/>
                            </a:rPr>
                            <m:t>+</m:t>
                          </m:r>
                          <m:r>
                            <a:rPr lang="en-US" sz="2000" b="0" i="1" smtClean="0">
                              <a:latin typeface="Cambria Math" charset="0"/>
                            </a:rPr>
                            <m:t>𝑞</m:t>
                          </m:r>
                          <m:r>
                            <a:rPr lang="en-US" sz="2000" b="0" i="1" smtClean="0">
                              <a:latin typeface="Cambria Math" charset="0"/>
                            </a:rPr>
                            <m:t>,</m:t>
                          </m:r>
                          <m:r>
                            <m:rPr>
                              <m:sty m:val="p"/>
                            </m:rPr>
                            <a:rPr lang="en-US" sz="2000" b="0" i="0" smtClean="0">
                              <a:latin typeface="Cambria Math" charset="0"/>
                            </a:rPr>
                            <m:t>Λ</m:t>
                          </m:r>
                        </m:e>
                        <m:e>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charset="0"/>
                                    </a:rPr>
                                    <m:t>𝐽</m:t>
                                  </m:r>
                                </m:e>
                                <m:sup>
                                  <m:r>
                                    <a:rPr lang="en-US" sz="2000" b="0" i="1" smtClean="0">
                                      <a:latin typeface="Cambria Math" charset="0"/>
                                    </a:rPr>
                                    <m:t>+</m:t>
                                  </m:r>
                                </m:sup>
                              </m:sSup>
                              <m:d>
                                <m:dPr>
                                  <m:ctrlPr>
                                    <a:rPr lang="en-US" sz="2000" b="0" i="1" smtClean="0">
                                      <a:latin typeface="Cambria Math" panose="02040503050406030204" pitchFamily="18" charset="0"/>
                                    </a:rPr>
                                  </m:ctrlPr>
                                </m:dPr>
                                <m:e>
                                  <m:r>
                                    <a:rPr lang="en-US" sz="2000" b="0" i="1" smtClean="0">
                                      <a:latin typeface="Cambria Math" charset="0"/>
                                    </a:rPr>
                                    <m:t>0</m:t>
                                  </m:r>
                                </m:e>
                              </m:d>
                            </m:num>
                            <m:den>
                              <m:r>
                                <a:rPr lang="en-US" sz="2000" b="0" i="1" smtClean="0">
                                  <a:latin typeface="Cambria Math" charset="0"/>
                                </a:rPr>
                                <m:t>2</m:t>
                              </m:r>
                              <m:sSup>
                                <m:sSupPr>
                                  <m:ctrlPr>
                                    <a:rPr lang="en-US" sz="2000" b="0" i="1" smtClean="0">
                                      <a:latin typeface="Cambria Math" panose="02040503050406030204" pitchFamily="18" charset="0"/>
                                    </a:rPr>
                                  </m:ctrlPr>
                                </m:sSupPr>
                                <m:e>
                                  <m:r>
                                    <a:rPr lang="en-US" sz="2000" b="0" i="1" smtClean="0">
                                      <a:latin typeface="Cambria Math" charset="0"/>
                                    </a:rPr>
                                    <m:t>𝑃</m:t>
                                  </m:r>
                                </m:e>
                                <m:sup>
                                  <m:r>
                                    <a:rPr lang="en-US" sz="2000" b="0" i="1" smtClean="0">
                                      <a:latin typeface="Cambria Math" charset="0"/>
                                    </a:rPr>
                                    <m:t>+</m:t>
                                  </m:r>
                                </m:sup>
                              </m:sSup>
                            </m:den>
                          </m:f>
                        </m:e>
                        <m:e>
                          <m:r>
                            <a:rPr lang="en-US" sz="2000" b="0" i="1" smtClean="0">
                              <a:latin typeface="Cambria Math" charset="0"/>
                            </a:rPr>
                            <m:t>𝑃</m:t>
                          </m:r>
                          <m:r>
                            <a:rPr lang="en-US" sz="2000" b="0" i="1" smtClean="0">
                              <a:latin typeface="Cambria Math" charset="0"/>
                            </a:rPr>
                            <m:t>,</m:t>
                          </m:r>
                          <m:r>
                            <m:rPr>
                              <m:sty m:val="p"/>
                            </m:rPr>
                            <a:rPr lang="en-US" sz="2000" b="0" i="0" smtClean="0">
                              <a:latin typeface="Cambria Math" charset="0"/>
                            </a:rPr>
                            <m:t>Λ</m:t>
                          </m:r>
                        </m:e>
                      </m:d>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861497" y="1238648"/>
                <a:ext cx="3553537" cy="57227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72453" y="1889317"/>
                <a:ext cx="5091522" cy="6251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charset="0"/>
                            </a:rPr>
                            <m:t>−(</m:t>
                          </m:r>
                          <m:sSup>
                            <m:sSupPr>
                              <m:ctrlPr>
                                <a:rPr lang="en-US" sz="2000" b="0" i="1" smtClean="0">
                                  <a:latin typeface="Cambria Math" panose="02040503050406030204" pitchFamily="18" charset="0"/>
                                </a:rPr>
                              </m:ctrlPr>
                            </m:sSupPr>
                            <m:e>
                              <m:r>
                                <a:rPr lang="en-US" sz="2000" b="0" i="1" smtClean="0">
                                  <a:latin typeface="Cambria Math" charset="0"/>
                                </a:rPr>
                                <m:t>𝑞</m:t>
                              </m:r>
                            </m:e>
                            <m:sup>
                              <m:r>
                                <a:rPr lang="en-US" sz="2000" b="0" i="1" smtClean="0">
                                  <a:latin typeface="Cambria Math" charset="0"/>
                                </a:rPr>
                                <m:t>1</m:t>
                              </m:r>
                            </m:sup>
                          </m:sSup>
                          <m:r>
                            <a:rPr lang="en-US" sz="2000" b="0" i="1" smtClean="0">
                              <a:latin typeface="Cambria Math" charset="0"/>
                            </a:rPr>
                            <m:t>−</m:t>
                          </m:r>
                          <m:r>
                            <a:rPr lang="en-US" sz="2000" b="0" i="1" smtClean="0">
                              <a:latin typeface="Cambria Math" charset="0"/>
                            </a:rPr>
                            <m:t>𝑖</m:t>
                          </m:r>
                          <m:sSup>
                            <m:sSupPr>
                              <m:ctrlPr>
                                <a:rPr lang="en-US" sz="2000" b="0" i="1" smtClean="0">
                                  <a:latin typeface="Cambria Math" panose="02040503050406030204" pitchFamily="18" charset="0"/>
                                </a:rPr>
                              </m:ctrlPr>
                            </m:sSupPr>
                            <m:e>
                              <m:r>
                                <a:rPr lang="en-US" sz="2000" b="0" i="1" smtClean="0">
                                  <a:latin typeface="Cambria Math" charset="0"/>
                                </a:rPr>
                                <m:t>𝑞</m:t>
                              </m:r>
                            </m:e>
                            <m:sup>
                              <m:r>
                                <a:rPr lang="en-US" sz="2000" b="0" i="1" smtClean="0">
                                  <a:latin typeface="Cambria Math" charset="0"/>
                                </a:rPr>
                                <m:t>2</m:t>
                              </m:r>
                            </m:sup>
                          </m:sSup>
                          <m:r>
                            <a:rPr lang="en-US" sz="2000" b="0" i="1" smtClean="0">
                              <a:latin typeface="Cambria Math" charset="0"/>
                            </a:rPr>
                            <m:t>)</m:t>
                          </m:r>
                        </m:num>
                        <m:den>
                          <m:r>
                            <a:rPr lang="en-US" sz="2000" b="0" i="1" smtClean="0">
                              <a:latin typeface="Cambria Math" charset="0"/>
                            </a:rPr>
                            <m:t>2</m:t>
                          </m:r>
                          <m:r>
                            <a:rPr lang="en-US" sz="2000" b="0" i="1" smtClean="0">
                              <a:latin typeface="Cambria Math" charset="0"/>
                            </a:rPr>
                            <m:t>𝑀</m:t>
                          </m:r>
                        </m:den>
                      </m:f>
                      <m:sSub>
                        <m:sSubPr>
                          <m:ctrlPr>
                            <a:rPr lang="en-US" sz="2000" b="0" i="1" smtClean="0">
                              <a:latin typeface="Cambria Math" panose="02040503050406030204" pitchFamily="18" charset="0"/>
                            </a:rPr>
                          </m:ctrlPr>
                        </m:sSubPr>
                        <m:e>
                          <m:r>
                            <a:rPr lang="en-US" sz="2000" b="0" i="1" smtClean="0">
                              <a:latin typeface="Cambria Math" charset="0"/>
                            </a:rPr>
                            <m:t>𝐹</m:t>
                          </m:r>
                        </m:e>
                        <m:sub>
                          <m:r>
                            <a:rPr lang="en-US" sz="2000" b="0" i="1" smtClean="0">
                              <a:latin typeface="Cambria Math" charset="0"/>
                            </a:rPr>
                            <m:t>2</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charset="0"/>
                                </a:rPr>
                                <m:t>𝑄</m:t>
                              </m:r>
                            </m:e>
                            <m:sup>
                              <m:r>
                                <a:rPr lang="en-US" sz="2000" b="0" i="1" smtClean="0">
                                  <a:latin typeface="Cambria Math" charset="0"/>
                                </a:rPr>
                                <m:t>2</m:t>
                              </m:r>
                            </m:sup>
                          </m:sSup>
                        </m:e>
                      </m:d>
                      <m:r>
                        <a:rPr lang="en-US" sz="2000" b="0" i="1" smtClean="0">
                          <a:latin typeface="Cambria Math" charset="0"/>
                        </a:rPr>
                        <m:t>=</m:t>
                      </m:r>
                      <m:d>
                        <m:dPr>
                          <m:begChr m:val="⟨"/>
                          <m:endChr m:val="⟩"/>
                          <m:ctrlPr>
                            <a:rPr lang="en-US" sz="2000" b="0" i="1" smtClean="0">
                              <a:latin typeface="Cambria Math" panose="02040503050406030204" pitchFamily="18" charset="0"/>
                            </a:rPr>
                          </m:ctrlPr>
                        </m:dPr>
                        <m:e>
                          <m:r>
                            <a:rPr lang="en-US" sz="2000" b="0" i="1" smtClean="0">
                              <a:latin typeface="Cambria Math" charset="0"/>
                            </a:rPr>
                            <m:t>𝑃</m:t>
                          </m:r>
                          <m:r>
                            <a:rPr lang="en-US" sz="2000" b="0" i="1" smtClean="0">
                              <a:latin typeface="Cambria Math" charset="0"/>
                            </a:rPr>
                            <m:t>+</m:t>
                          </m:r>
                          <m:r>
                            <a:rPr lang="en-US" sz="2000" b="0" i="1" smtClean="0">
                              <a:latin typeface="Cambria Math" charset="0"/>
                            </a:rPr>
                            <m:t>𝑞</m:t>
                          </m:r>
                          <m:r>
                            <a:rPr lang="en-US" sz="2000" b="0" i="1" smtClean="0">
                              <a:latin typeface="Cambria Math" charset="0"/>
                            </a:rPr>
                            <m:t>,</m:t>
                          </m:r>
                          <m:r>
                            <m:rPr>
                              <m:sty m:val="p"/>
                            </m:rPr>
                            <a:rPr lang="en-US" sz="2000" b="0" i="0" smtClean="0">
                              <a:latin typeface="Cambria Math" charset="0"/>
                            </a:rPr>
                            <m:t>Λ</m:t>
                          </m:r>
                        </m:e>
                        <m:e>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charset="0"/>
                                    </a:rPr>
                                    <m:t>𝐽</m:t>
                                  </m:r>
                                </m:e>
                                <m:sup>
                                  <m:r>
                                    <a:rPr lang="en-US" sz="2000" b="0" i="1" smtClean="0">
                                      <a:latin typeface="Cambria Math" charset="0"/>
                                    </a:rPr>
                                    <m:t>+</m:t>
                                  </m:r>
                                </m:sup>
                              </m:sSup>
                              <m:d>
                                <m:dPr>
                                  <m:ctrlPr>
                                    <a:rPr lang="en-US" sz="2000" b="0" i="1" smtClean="0">
                                      <a:latin typeface="Cambria Math" panose="02040503050406030204" pitchFamily="18" charset="0"/>
                                    </a:rPr>
                                  </m:ctrlPr>
                                </m:dPr>
                                <m:e>
                                  <m:r>
                                    <a:rPr lang="en-US" sz="2000" b="0" i="1" smtClean="0">
                                      <a:latin typeface="Cambria Math" charset="0"/>
                                    </a:rPr>
                                    <m:t>0</m:t>
                                  </m:r>
                                </m:e>
                              </m:d>
                            </m:num>
                            <m:den>
                              <m:r>
                                <a:rPr lang="en-US" sz="2000" b="0" i="1" smtClean="0">
                                  <a:latin typeface="Cambria Math" charset="0"/>
                                </a:rPr>
                                <m:t>2</m:t>
                              </m:r>
                              <m:sSup>
                                <m:sSupPr>
                                  <m:ctrlPr>
                                    <a:rPr lang="en-US" sz="2000" b="0" i="1" smtClean="0">
                                      <a:latin typeface="Cambria Math" panose="02040503050406030204" pitchFamily="18" charset="0"/>
                                    </a:rPr>
                                  </m:ctrlPr>
                                </m:sSupPr>
                                <m:e>
                                  <m:r>
                                    <a:rPr lang="en-US" sz="2000" b="0" i="1" smtClean="0">
                                      <a:latin typeface="Cambria Math" charset="0"/>
                                    </a:rPr>
                                    <m:t>𝑃</m:t>
                                  </m:r>
                                </m:e>
                                <m:sup>
                                  <m:r>
                                    <a:rPr lang="en-US" sz="2000" b="0" i="1" smtClean="0">
                                      <a:latin typeface="Cambria Math" charset="0"/>
                                    </a:rPr>
                                    <m:t>+</m:t>
                                  </m:r>
                                </m:sup>
                              </m:sSup>
                            </m:den>
                          </m:f>
                        </m:e>
                        <m:e>
                          <m:r>
                            <a:rPr lang="en-US" sz="2000" b="0" i="1" smtClean="0">
                              <a:latin typeface="Cambria Math" charset="0"/>
                            </a:rPr>
                            <m:t>𝑃</m:t>
                          </m:r>
                          <m:r>
                            <a:rPr lang="en-US" sz="2000" b="0" i="1" smtClean="0">
                              <a:latin typeface="Cambria Math" charset="0"/>
                            </a:rPr>
                            <m:t>,−</m:t>
                          </m:r>
                          <m:r>
                            <m:rPr>
                              <m:sty m:val="p"/>
                            </m:rPr>
                            <a:rPr lang="en-US" sz="2000" b="0" i="0" smtClean="0">
                              <a:latin typeface="Cambria Math" charset="0"/>
                            </a:rPr>
                            <m:t>Λ</m:t>
                          </m:r>
                        </m:e>
                      </m:d>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72453" y="1889317"/>
                <a:ext cx="5091522" cy="625171"/>
              </a:xfrm>
              <a:prstGeom prst="rect">
                <a:avLst/>
              </a:prstGeom>
              <a:blipFill rotWithShape="0">
                <a:blip r:embed="rId5"/>
                <a:stretch>
                  <a:fillRect/>
                </a:stretch>
              </a:blipFill>
            </p:spPr>
            <p:txBody>
              <a:bodyPr/>
              <a:lstStyle/>
              <a:p>
                <a:r>
                  <a:rPr lang="en-US">
                    <a:noFill/>
                  </a:rPr>
                  <a:t> </a:t>
                </a:r>
              </a:p>
            </p:txBody>
          </p:sp>
        </mc:Fallback>
      </mc:AlternateContent>
      <p:sp>
        <p:nvSpPr>
          <p:cNvPr id="18" name="TextBox 17"/>
          <p:cNvSpPr txBox="1"/>
          <p:nvPr/>
        </p:nvSpPr>
        <p:spPr>
          <a:xfrm>
            <a:off x="410528" y="2891020"/>
            <a:ext cx="8489825" cy="400110"/>
          </a:xfrm>
          <a:prstGeom prst="rect">
            <a:avLst/>
          </a:prstGeom>
          <a:blipFill>
            <a:blip r:embed="rId6"/>
            <a:tile tx="0" ty="0" sx="100000" sy="100000" flip="none" algn="tl"/>
          </a:blipFill>
          <a:effectLst>
            <a:softEdge rad="25400"/>
          </a:effectLst>
        </p:spPr>
        <p:txBody>
          <a:bodyPr wrap="none" rtlCol="0">
            <a:spAutoFit/>
          </a:bodyPr>
          <a:lstStyle/>
          <a:p>
            <a:r>
              <a:rPr lang="en-US" sz="2000" dirty="0"/>
              <a:t>In BLFQ, our results is in agreement with experiment data for Dirac Form Factor.</a:t>
            </a:r>
          </a:p>
        </p:txBody>
      </p:sp>
      <p:pic>
        <p:nvPicPr>
          <p:cNvPr id="20" name="Picture 19"/>
          <p:cNvPicPr>
            <a:picLocks noChangeAspect="1"/>
          </p:cNvPicPr>
          <p:nvPr/>
        </p:nvPicPr>
        <p:blipFill>
          <a:blip r:embed="rId7"/>
          <a:stretch>
            <a:fillRect/>
          </a:stretch>
        </p:blipFill>
        <p:spPr>
          <a:xfrm>
            <a:off x="4512789" y="3667663"/>
            <a:ext cx="4631211" cy="2926854"/>
          </a:xfrm>
          <a:prstGeom prst="rect">
            <a:avLst/>
          </a:prstGeom>
        </p:spPr>
      </p:pic>
    </p:spTree>
    <p:extLst>
      <p:ext uri="{BB962C8B-B14F-4D97-AF65-F5344CB8AC3E}">
        <p14:creationId xmlns:p14="http://schemas.microsoft.com/office/powerpoint/2010/main" val="71892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79942" cy="759586"/>
          </a:xfrm>
        </p:spPr>
        <p:txBody>
          <a:bodyPr>
            <a:normAutofit/>
          </a:bodyPr>
          <a:lstStyle/>
          <a:p>
            <a:r>
              <a:rPr lang="en-US" sz="3600" dirty="0">
                <a:solidFill>
                  <a:srgbClr val="FF0000"/>
                </a:solidFill>
              </a:rPr>
              <a:t>Generalized Parton Distributions </a:t>
            </a:r>
          </a:p>
        </p:txBody>
      </p:sp>
      <p:sp>
        <p:nvSpPr>
          <p:cNvPr id="7" name="TextBox 6"/>
          <p:cNvSpPr txBox="1"/>
          <p:nvPr/>
        </p:nvSpPr>
        <p:spPr>
          <a:xfrm>
            <a:off x="425515" y="645281"/>
            <a:ext cx="4208460" cy="461665"/>
          </a:xfrm>
          <a:prstGeom prst="rect">
            <a:avLst/>
          </a:prstGeom>
          <a:noFill/>
        </p:spPr>
        <p:txBody>
          <a:bodyPr wrap="none" rtlCol="0">
            <a:spAutoFit/>
          </a:bodyPr>
          <a:lstStyle/>
          <a:p>
            <a:pPr marL="285750" indent="-285750">
              <a:buFont typeface="Wingdings" charset="2"/>
              <a:buChar char="q"/>
            </a:pPr>
            <a:r>
              <a:rPr lang="en-US" sz="2400" dirty="0"/>
              <a:t>Dirac form factor in light-front</a:t>
            </a:r>
          </a:p>
        </p:txBody>
      </p:sp>
      <p:sp>
        <p:nvSpPr>
          <p:cNvPr id="10" name="TextBox 9"/>
          <p:cNvSpPr txBox="1"/>
          <p:nvPr/>
        </p:nvSpPr>
        <p:spPr>
          <a:xfrm>
            <a:off x="682185" y="1731626"/>
            <a:ext cx="5230984" cy="400110"/>
          </a:xfrm>
          <a:prstGeom prst="rect">
            <a:avLst/>
          </a:prstGeom>
          <a:noFill/>
        </p:spPr>
        <p:txBody>
          <a:bodyPr wrap="none" rtlCol="0">
            <a:spAutoFit/>
          </a:bodyPr>
          <a:lstStyle/>
          <a:p>
            <a:r>
              <a:rPr lang="en-US" sz="2000" dirty="0"/>
              <a:t>In terms of overlap of light-front wave functions:</a:t>
            </a:r>
          </a:p>
        </p:txBody>
      </p:sp>
      <mc:AlternateContent xmlns:mc="http://schemas.openxmlformats.org/markup-compatibility/2006" xmlns:a14="http://schemas.microsoft.com/office/drawing/2010/main">
        <mc:Choice Requires="a14">
          <p:sp>
            <p:nvSpPr>
              <p:cNvPr id="13" name="TextBox 12"/>
              <p:cNvSpPr txBox="1"/>
              <p:nvPr/>
            </p:nvSpPr>
            <p:spPr>
              <a:xfrm>
                <a:off x="156806" y="2041776"/>
                <a:ext cx="8680005" cy="8149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𝐻</m:t>
                          </m:r>
                        </m:e>
                        <m:sup>
                          <m:r>
                            <a:rPr lang="en-US" b="0" i="1" smtClean="0">
                              <a:latin typeface="Cambria Math" charset="0"/>
                            </a:rPr>
                            <m:t>𝑞</m:t>
                          </m:r>
                        </m:sup>
                      </m:sSup>
                      <m:d>
                        <m:dPr>
                          <m:ctrlPr>
                            <a:rPr lang="en-US" b="0" i="1" smtClean="0">
                              <a:latin typeface="Cambria Math" panose="02040503050406030204" pitchFamily="18" charset="0"/>
                            </a:rPr>
                          </m:ctrlPr>
                        </m:dPr>
                        <m:e>
                          <m:r>
                            <a:rPr lang="en-US" b="0" i="1" smtClean="0">
                              <a:latin typeface="Cambria Math" charset="0"/>
                            </a:rPr>
                            <m:t>𝑥</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𝑄</m:t>
                              </m:r>
                            </m:e>
                            <m:sup>
                              <m:r>
                                <a:rPr lang="en-US" b="0" i="1" smtClean="0">
                                  <a:latin typeface="Cambria Math" charset="0"/>
                                </a:rPr>
                                <m:t>2</m:t>
                              </m:r>
                            </m:sup>
                          </m:sSup>
                        </m:e>
                      </m:d>
                      <m:r>
                        <a:rPr lang="en-US" b="0" i="1" smtClean="0">
                          <a:latin typeface="Cambria Math" charset="0"/>
                        </a:rPr>
                        <m:t>= </m:t>
                      </m:r>
                      <m:nary>
                        <m:naryPr>
                          <m:chr m:val="∑"/>
                          <m:supHide m:val="on"/>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𝑖</m:t>
                              </m:r>
                            </m:sub>
                          </m:sSub>
                        </m:sub>
                        <m:sup/>
                        <m:e>
                          <m:nary>
                            <m:naryPr>
                              <m:limLoc m:val="undOvr"/>
                              <m:subHide m:val="on"/>
                              <m:supHide m:val="on"/>
                              <m:ctrlPr>
                                <a:rPr lang="en-US" b="0" i="1" smtClean="0">
                                  <a:latin typeface="Cambria Math" panose="02040503050406030204" pitchFamily="18" charset="0"/>
                                </a:rPr>
                              </m:ctrlPr>
                            </m:naryPr>
                            <m:sub/>
                            <m:sup/>
                            <m:e>
                              <m:nary>
                                <m:naryPr>
                                  <m:chr m:val="∏"/>
                                  <m:ctrlPr>
                                    <a:rPr lang="is-IS" b="0" i="1" smtClean="0">
                                      <a:latin typeface="Cambria Math" panose="02040503050406030204" pitchFamily="18"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3</m:t>
                                  </m:r>
                                </m:sup>
                                <m:e>
                                  <m:r>
                                    <a:rPr lang="en-US" b="0" i="1" smtClean="0">
                                      <a:latin typeface="Cambria Math" charset="0"/>
                                    </a:rPr>
                                    <m:t>𝑑</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sSup>
                                    <m:sSupPr>
                                      <m:ctrlPr>
                                        <a:rPr lang="en-US" b="0" i="1" smtClean="0">
                                          <a:latin typeface="Cambria Math" panose="02040503050406030204" pitchFamily="18" charset="0"/>
                                        </a:rPr>
                                      </m:ctrlPr>
                                    </m:sSupPr>
                                    <m:e>
                                      <m:r>
                                        <a:rPr lang="en-US" b="0" i="1" smtClean="0">
                                          <a:latin typeface="Cambria Math" charset="0"/>
                                        </a:rPr>
                                        <m:t>𝑑</m:t>
                                      </m:r>
                                    </m:e>
                                    <m:sup>
                                      <m:r>
                                        <a:rPr lang="en-US" b="0" i="1" smtClean="0">
                                          <a:latin typeface="Cambria Math" charset="0"/>
                                        </a:rPr>
                                        <m:t>2</m:t>
                                      </m:r>
                                    </m:sup>
                                  </m:sSup>
                                  <m:sSub>
                                    <m:sSubPr>
                                      <m:ctrlPr>
                                        <a:rPr lang="en-US" b="0" i="1" smtClean="0">
                                          <a:latin typeface="Cambria Math" panose="02040503050406030204" pitchFamily="18" charset="0"/>
                                        </a:rPr>
                                      </m:ctrlPr>
                                    </m:sSubPr>
                                    <m:e>
                                      <m:r>
                                        <a:rPr lang="en-US" b="0" i="1" smtClean="0">
                                          <a:latin typeface="Cambria Math" charset="0"/>
                                        </a:rPr>
                                        <m:t>𝑘</m:t>
                                      </m:r>
                                    </m:e>
                                    <m:sub>
                                      <m:r>
                                        <a:rPr lang="en-US" b="0" i="1" smtClean="0">
                                          <a:latin typeface="Cambria Math" charset="0"/>
                                        </a:rPr>
                                        <m:t>⊥</m:t>
                                      </m:r>
                                      <m:r>
                                        <a:rPr lang="en-US" b="0" i="1" smtClean="0">
                                          <a:latin typeface="Cambria Math" charset="0"/>
                                        </a:rPr>
                                        <m:t>𝑖</m:t>
                                      </m:r>
                                    </m:sub>
                                  </m:sSub>
                                  <m:r>
                                    <a:rPr lang="en-US" b="0" i="1" smtClean="0">
                                      <a:latin typeface="Cambria Math" charset="0"/>
                                    </a:rPr>
                                    <m:t>𝛿</m:t>
                                  </m:r>
                                  <m:d>
                                    <m:dPr>
                                      <m:ctrlPr>
                                        <a:rPr lang="en-US" b="0" i="1" smtClean="0">
                                          <a:latin typeface="Cambria Math" panose="02040503050406030204" pitchFamily="18" charset="0"/>
                                        </a:rPr>
                                      </m:ctrlPr>
                                    </m:dPr>
                                    <m:e>
                                      <m:r>
                                        <a:rPr lang="en-US" b="0" i="1" smtClean="0">
                                          <a:latin typeface="Cambria Math" charset="0"/>
                                        </a:rPr>
                                        <m:t>1−∑</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𝑗</m:t>
                                          </m:r>
                                        </m:sub>
                                      </m:sSub>
                                    </m:e>
                                  </m:d>
                                  <m:r>
                                    <a:rPr lang="en-US" b="0" i="1" smtClean="0">
                                      <a:latin typeface="Cambria Math" charset="0"/>
                                    </a:rPr>
                                    <m:t>𝛿</m:t>
                                  </m:r>
                                  <m:d>
                                    <m:dPr>
                                      <m:ctrlPr>
                                        <a:rPr lang="en-US" b="0" i="1" smtClean="0">
                                          <a:latin typeface="Cambria Math" panose="02040503050406030204" pitchFamily="18" charset="0"/>
                                        </a:rPr>
                                      </m:ctrlPr>
                                    </m:dPr>
                                    <m:e>
                                      <m:r>
                                        <a:rPr lang="en-US" b="0" i="1" smtClean="0">
                                          <a:latin typeface="Cambria Math" charset="0"/>
                                        </a:rPr>
                                        <m:t>𝑥</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e>
                                  </m:d>
                                  <m:sSup>
                                    <m:sSupPr>
                                      <m:ctrlPr>
                                        <a:rPr lang="en-US" b="0" i="1" smtClean="0">
                                          <a:latin typeface="Cambria Math" panose="02040503050406030204" pitchFamily="18" charset="0"/>
                                        </a:rPr>
                                      </m:ctrlPr>
                                    </m:sSupPr>
                                    <m:e>
                                      <m:r>
                                        <a:rPr lang="en-US" b="0" i="1" smtClean="0">
                                          <a:latin typeface="Cambria Math" charset="0"/>
                                        </a:rPr>
                                        <m:t>𝛿</m:t>
                                      </m:r>
                                    </m:e>
                                    <m:sup>
                                      <m:r>
                                        <a:rPr lang="en-US" b="0" i="1" smtClean="0">
                                          <a:latin typeface="Cambria Math" charset="0"/>
                                        </a:rPr>
                                        <m:t>2</m:t>
                                      </m:r>
                                    </m:sup>
                                  </m:sSup>
                                  <m:d>
                                    <m:dPr>
                                      <m:ctrlPr>
                                        <a:rPr lang="en-US" b="0" i="1" smtClean="0">
                                          <a:latin typeface="Cambria Math" panose="02040503050406030204" pitchFamily="18" charset="0"/>
                                        </a:rPr>
                                      </m:ctrlPr>
                                    </m:dPr>
                                    <m:e>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𝑘</m:t>
                                          </m:r>
                                        </m:e>
                                        <m:sub>
                                          <m:r>
                                            <a:rPr lang="en-US" b="0" i="1" smtClean="0">
                                              <a:latin typeface="Cambria Math" charset="0"/>
                                            </a:rPr>
                                            <m:t>⊥</m:t>
                                          </m:r>
                                          <m:r>
                                            <a:rPr lang="en-US" b="0" i="1" smtClean="0">
                                              <a:latin typeface="Cambria Math" charset="0"/>
                                            </a:rPr>
                                            <m:t>𝑗</m:t>
                                          </m:r>
                                        </m:sub>
                                      </m:sSub>
                                    </m:e>
                                  </m:d>
                                </m:e>
                              </m:nary>
                              <m:sSubSup>
                                <m:sSubSupPr>
                                  <m:ctrlPr>
                                    <a:rPr lang="en-US" b="0" i="1" smtClean="0">
                                      <a:latin typeface="Cambria Math" panose="02040503050406030204" pitchFamily="18" charset="0"/>
                                    </a:rPr>
                                  </m:ctrlPr>
                                </m:sSubSupPr>
                                <m:e>
                                  <m:r>
                                    <m:rPr>
                                      <m:sty m:val="p"/>
                                    </m:rPr>
                                    <a:rPr lang="en-US" b="0" i="0" smtClean="0">
                                      <a:latin typeface="Cambria Math" charset="0"/>
                                    </a:rPr>
                                    <m:t>Ψ</m:t>
                                  </m:r>
                                </m:e>
                                <m:sub>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𝑖</m:t>
                                      </m:r>
                                    </m:sub>
                                  </m:sSub>
                                </m:sub>
                                <m:sup>
                                  <m:r>
                                    <m:rPr>
                                      <m:sty m:val="p"/>
                                    </m:rPr>
                                    <a:rPr lang="en-US" b="0" i="0" smtClean="0">
                                      <a:latin typeface="Cambria Math" charset="0"/>
                                    </a:rPr>
                                    <m:t>Λ</m:t>
                                  </m:r>
                                  <m:r>
                                    <a:rPr lang="en-US" b="0" i="1" smtClean="0">
                                      <a:latin typeface="Cambria Math" charset="0"/>
                                    </a:rPr>
                                    <m:t>∗</m:t>
                                  </m:r>
                                </m:sup>
                              </m:sSubSup>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m:t>
                              </m:r>
                              <m:sSubSup>
                                <m:sSubSupPr>
                                  <m:ctrlPr>
                                    <a:rPr lang="en-US" b="0" i="1" smtClean="0">
                                      <a:latin typeface="Cambria Math" panose="02040503050406030204" pitchFamily="18" charset="0"/>
                                    </a:rPr>
                                  </m:ctrlPr>
                                </m:sSubSupPr>
                                <m:e>
                                  <m:r>
                                    <a:rPr lang="en-US" b="0" i="1" smtClean="0">
                                      <a:latin typeface="Cambria Math" charset="0"/>
                                    </a:rPr>
                                    <m:t>𝑘</m:t>
                                  </m:r>
                                </m:e>
                                <m:sub>
                                  <m:r>
                                    <a:rPr lang="en-US" b="0" i="1" smtClean="0">
                                      <a:latin typeface="Cambria Math" charset="0"/>
                                    </a:rPr>
                                    <m:t>⊥</m:t>
                                  </m:r>
                                  <m:r>
                                    <a:rPr lang="en-US" b="0" i="1" smtClean="0">
                                      <a:latin typeface="Cambria Math" charset="0"/>
                                    </a:rPr>
                                    <m:t>𝑖</m:t>
                                  </m:r>
                                </m:sub>
                                <m:sup>
                                  <m:r>
                                    <a:rPr lang="en-US" b="0" i="1" smtClean="0">
                                      <a:latin typeface="Cambria Math" charset="0"/>
                                    </a:rPr>
                                    <m:t>′</m:t>
                                  </m:r>
                                </m:sup>
                              </m:sSubSup>
                              <m:r>
                                <a:rPr lang="en-US" b="0" i="1" smtClean="0">
                                  <a:latin typeface="Cambria Math" charset="0"/>
                                </a:rPr>
                                <m:t>)</m:t>
                              </m:r>
                              <m:sSubSup>
                                <m:sSubSupPr>
                                  <m:ctrlPr>
                                    <a:rPr lang="en-US" b="0" i="1" smtClean="0">
                                      <a:latin typeface="Cambria Math" panose="02040503050406030204" pitchFamily="18" charset="0"/>
                                    </a:rPr>
                                  </m:ctrlPr>
                                </m:sSubSupPr>
                                <m:e>
                                  <m:r>
                                    <m:rPr>
                                      <m:sty m:val="p"/>
                                    </m:rPr>
                                    <a:rPr lang="en-US" b="0" i="0" smtClean="0">
                                      <a:latin typeface="Cambria Math" charset="0"/>
                                    </a:rPr>
                                    <m:t>Ψ</m:t>
                                  </m:r>
                                </m:e>
                                <m:sub>
                                  <m:sSub>
                                    <m:sSubPr>
                                      <m:ctrlPr>
                                        <a:rPr lang="en-US" b="0" i="1" smtClean="0">
                                          <a:latin typeface="Cambria Math" panose="02040503050406030204" pitchFamily="18" charset="0"/>
                                        </a:rPr>
                                      </m:ctrlPr>
                                    </m:sSubPr>
                                    <m:e>
                                      <m:r>
                                        <a:rPr lang="en-US" b="0" i="1" smtClean="0">
                                          <a:latin typeface="Cambria Math" charset="0"/>
                                        </a:rPr>
                                        <m:t>𝜆</m:t>
                                      </m:r>
                                    </m:e>
                                    <m:sub>
                                      <m:r>
                                        <a:rPr lang="en-US" b="0" i="1" smtClean="0">
                                          <a:latin typeface="Cambria Math" charset="0"/>
                                        </a:rPr>
                                        <m:t>𝑖</m:t>
                                      </m:r>
                                    </m:sub>
                                  </m:sSub>
                                </m:sub>
                                <m:sup>
                                  <m:r>
                                    <m:rPr>
                                      <m:sty m:val="p"/>
                                    </m:rPr>
                                    <a:rPr lang="en-US" b="0" i="0" smtClean="0">
                                      <a:latin typeface="Cambria Math" charset="0"/>
                                    </a:rPr>
                                    <m:t>Λ</m:t>
                                  </m:r>
                                </m:sup>
                              </m:sSubSup>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m:t>
                              </m:r>
                              <m:sSubSup>
                                <m:sSubSupPr>
                                  <m:ctrlPr>
                                    <a:rPr lang="en-US" b="0" i="1" smtClean="0">
                                      <a:latin typeface="Cambria Math" panose="02040503050406030204" pitchFamily="18" charset="0"/>
                                    </a:rPr>
                                  </m:ctrlPr>
                                </m:sSubSupPr>
                                <m:e>
                                  <m:r>
                                    <a:rPr lang="en-US" b="0" i="1" smtClean="0">
                                      <a:latin typeface="Cambria Math" charset="0"/>
                                    </a:rPr>
                                    <m:t>𝑘</m:t>
                                  </m:r>
                                </m:e>
                                <m:sub>
                                  <m:r>
                                    <a:rPr lang="en-US" b="0" i="1" smtClean="0">
                                      <a:latin typeface="Cambria Math" charset="0"/>
                                    </a:rPr>
                                    <m:t>⊥</m:t>
                                  </m:r>
                                  <m:r>
                                    <a:rPr lang="en-US" b="0" i="1" smtClean="0">
                                      <a:latin typeface="Cambria Math" charset="0"/>
                                    </a:rPr>
                                    <m:t>𝑖</m:t>
                                  </m:r>
                                </m:sub>
                                <m:sup>
                                  <m:r>
                                    <a:rPr lang="en-US" b="0" i="1" smtClean="0">
                                      <a:latin typeface="Cambria Math" charset="0"/>
                                    </a:rPr>
                                    <m:t>′</m:t>
                                  </m:r>
                                </m:sup>
                              </m:sSubSup>
                              <m:r>
                                <a:rPr lang="en-US" b="0" i="1" smtClean="0">
                                  <a:latin typeface="Cambria Math" charset="0"/>
                                </a:rPr>
                                <m:t>)</m:t>
                              </m:r>
                            </m:e>
                          </m:nary>
                        </m:e>
                      </m:nary>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56806" y="2041776"/>
                <a:ext cx="8680005" cy="81496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72190" y="1138287"/>
                <a:ext cx="6542560" cy="533159"/>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𝐹</m:t>
                        </m:r>
                      </m:e>
                      <m:sub>
                        <m:r>
                          <a:rPr lang="en-US" sz="2000" b="0" i="1" smtClean="0">
                            <a:latin typeface="Cambria Math" charset="0"/>
                          </a:rPr>
                          <m:t>1</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charset="0"/>
                              </a:rPr>
                              <m:t>𝑄</m:t>
                            </m:r>
                          </m:e>
                          <m:sup>
                            <m:r>
                              <a:rPr lang="en-US" sz="2000" b="0" i="1" smtClean="0">
                                <a:latin typeface="Cambria Math" charset="0"/>
                              </a:rPr>
                              <m:t>2</m:t>
                            </m:r>
                          </m:sup>
                        </m:sSup>
                      </m:e>
                    </m:d>
                    <m:r>
                      <a:rPr lang="en-US" sz="2000" b="0" i="1" smtClean="0">
                        <a:latin typeface="Cambria Math" charset="0"/>
                      </a:rPr>
                      <m:t>=</m:t>
                    </m:r>
                    <m:d>
                      <m:dPr>
                        <m:begChr m:val="⟨"/>
                        <m:endChr m:val="⟩"/>
                        <m:ctrlPr>
                          <a:rPr lang="en-US" sz="2000" b="0" i="1" smtClean="0">
                            <a:latin typeface="Cambria Math" panose="02040503050406030204" pitchFamily="18" charset="0"/>
                          </a:rPr>
                        </m:ctrlPr>
                      </m:dPr>
                      <m:e>
                        <m:r>
                          <a:rPr lang="en-US" sz="2000" b="0" i="1" smtClean="0">
                            <a:latin typeface="Cambria Math" charset="0"/>
                          </a:rPr>
                          <m:t>𝑃</m:t>
                        </m:r>
                        <m:r>
                          <a:rPr lang="en-US" sz="2000" b="0" i="1" smtClean="0">
                            <a:latin typeface="Cambria Math" charset="0"/>
                          </a:rPr>
                          <m:t>+</m:t>
                        </m:r>
                        <m:r>
                          <a:rPr lang="en-US" sz="2000" b="0" i="1" smtClean="0">
                            <a:latin typeface="Cambria Math" charset="0"/>
                          </a:rPr>
                          <m:t>𝑞</m:t>
                        </m:r>
                        <m:r>
                          <a:rPr lang="en-US" sz="2000" b="0" i="1" smtClean="0">
                            <a:latin typeface="Cambria Math" charset="0"/>
                          </a:rPr>
                          <m:t>,</m:t>
                        </m:r>
                        <m:r>
                          <m:rPr>
                            <m:sty m:val="p"/>
                          </m:rPr>
                          <a:rPr lang="en-US" sz="2000" b="0" i="0" smtClean="0">
                            <a:latin typeface="Cambria Math" charset="0"/>
                          </a:rPr>
                          <m:t>Λ</m:t>
                        </m:r>
                      </m:e>
                      <m:e>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charset="0"/>
                                  </a:rPr>
                                  <m:t>𝐽</m:t>
                                </m:r>
                              </m:e>
                              <m:sup>
                                <m:r>
                                  <a:rPr lang="en-US" sz="2000" b="0" i="1" smtClean="0">
                                    <a:latin typeface="Cambria Math" charset="0"/>
                                  </a:rPr>
                                  <m:t>+</m:t>
                                </m:r>
                              </m:sup>
                            </m:sSup>
                            <m:d>
                              <m:dPr>
                                <m:ctrlPr>
                                  <a:rPr lang="en-US" sz="2000" b="0" i="1" smtClean="0">
                                    <a:latin typeface="Cambria Math" panose="02040503050406030204" pitchFamily="18" charset="0"/>
                                  </a:rPr>
                                </m:ctrlPr>
                              </m:dPr>
                              <m:e>
                                <m:r>
                                  <a:rPr lang="en-US" sz="2000" b="0" i="1" smtClean="0">
                                    <a:latin typeface="Cambria Math" charset="0"/>
                                  </a:rPr>
                                  <m:t>0</m:t>
                                </m:r>
                              </m:e>
                            </m:d>
                          </m:num>
                          <m:den>
                            <m:r>
                              <a:rPr lang="en-US" sz="2000" b="0" i="1" smtClean="0">
                                <a:latin typeface="Cambria Math" charset="0"/>
                              </a:rPr>
                              <m:t>2</m:t>
                            </m:r>
                            <m:sSup>
                              <m:sSupPr>
                                <m:ctrlPr>
                                  <a:rPr lang="en-US" sz="2000" b="0" i="1" smtClean="0">
                                    <a:latin typeface="Cambria Math" panose="02040503050406030204" pitchFamily="18" charset="0"/>
                                  </a:rPr>
                                </m:ctrlPr>
                              </m:sSupPr>
                              <m:e>
                                <m:r>
                                  <a:rPr lang="en-US" sz="2000" b="0" i="1" smtClean="0">
                                    <a:latin typeface="Cambria Math" charset="0"/>
                                  </a:rPr>
                                  <m:t>𝑃</m:t>
                                </m:r>
                              </m:e>
                              <m:sup>
                                <m:r>
                                  <a:rPr lang="en-US" sz="2000" b="0" i="1" smtClean="0">
                                    <a:latin typeface="Cambria Math" charset="0"/>
                                  </a:rPr>
                                  <m:t>+</m:t>
                                </m:r>
                              </m:sup>
                            </m:sSup>
                          </m:den>
                        </m:f>
                      </m:e>
                      <m:e>
                        <m:r>
                          <a:rPr lang="en-US" sz="2000" b="0" i="1" smtClean="0">
                            <a:latin typeface="Cambria Math" charset="0"/>
                          </a:rPr>
                          <m:t>𝑃</m:t>
                        </m:r>
                        <m:r>
                          <a:rPr lang="en-US" sz="2000" b="0" i="1" smtClean="0">
                            <a:latin typeface="Cambria Math" charset="0"/>
                          </a:rPr>
                          <m:t>,</m:t>
                        </m:r>
                        <m:r>
                          <m:rPr>
                            <m:sty m:val="p"/>
                          </m:rPr>
                          <a:rPr lang="en-US" sz="2000" b="0" i="0" smtClean="0">
                            <a:latin typeface="Cambria Math" charset="0"/>
                          </a:rPr>
                          <m:t>Λ</m:t>
                        </m:r>
                      </m:e>
                    </m:d>
                    <m:r>
                      <a:rPr lang="en-US" sz="2000" b="0" i="0" smtClean="0">
                        <a:latin typeface="Cambria Math" charset="0"/>
                      </a:rPr>
                      <m:t>;</m:t>
                    </m:r>
                  </m:oMath>
                </a14:m>
                <a:r>
                  <a:rPr lang="en-US" sz="2000" dirty="0"/>
                  <a:t>          </a:t>
                </a:r>
                <a14:m>
                  <m:oMath xmlns:m="http://schemas.openxmlformats.org/officeDocument/2006/math">
                    <m:sSub>
                      <m:sSubPr>
                        <m:ctrlPr>
                          <a:rPr lang="en-US" sz="2000" b="0" i="1" dirty="0" smtClean="0">
                            <a:latin typeface="Cambria Math" panose="02040503050406030204" pitchFamily="18" charset="0"/>
                          </a:rPr>
                        </m:ctrlPr>
                      </m:sSubPr>
                      <m:e>
                        <m:r>
                          <a:rPr lang="en-US" sz="2000" b="0" i="1" dirty="0" smtClean="0">
                            <a:latin typeface="Cambria Math" charset="0"/>
                          </a:rPr>
                          <m:t>𝐹</m:t>
                        </m:r>
                      </m:e>
                      <m:sub>
                        <m:r>
                          <a:rPr lang="en-US" sz="2000" b="0" i="1" dirty="0" smtClean="0">
                            <a:latin typeface="Cambria Math" charset="0"/>
                          </a:rPr>
                          <m:t>1</m:t>
                        </m:r>
                      </m:sub>
                    </m:sSub>
                    <m:d>
                      <m:dPr>
                        <m:ctrlPr>
                          <a:rPr lang="en-US" sz="2000" b="0" i="1" dirty="0" smtClean="0">
                            <a:latin typeface="Cambria Math" panose="02040503050406030204" pitchFamily="18" charset="0"/>
                          </a:rPr>
                        </m:ctrlPr>
                      </m:dPr>
                      <m:e>
                        <m:sSup>
                          <m:sSupPr>
                            <m:ctrlPr>
                              <a:rPr lang="en-US" sz="2000" b="0" i="1" dirty="0" smtClean="0">
                                <a:latin typeface="Cambria Math" panose="02040503050406030204" pitchFamily="18" charset="0"/>
                              </a:rPr>
                            </m:ctrlPr>
                          </m:sSupPr>
                          <m:e>
                            <m:r>
                              <a:rPr lang="en-US" sz="2000" b="0" i="1" dirty="0" smtClean="0">
                                <a:latin typeface="Cambria Math" charset="0"/>
                              </a:rPr>
                              <m:t>𝑄</m:t>
                            </m:r>
                          </m:e>
                          <m:sup>
                            <m:r>
                              <a:rPr lang="en-US" sz="2000" b="0" i="1" dirty="0" smtClean="0">
                                <a:latin typeface="Cambria Math" charset="0"/>
                              </a:rPr>
                              <m:t>2</m:t>
                            </m:r>
                          </m:sup>
                        </m:sSup>
                      </m:e>
                    </m:d>
                    <m:r>
                      <a:rPr lang="en-US" sz="2000" b="0" i="1" dirty="0" smtClean="0">
                        <a:latin typeface="Cambria Math" charset="0"/>
                      </a:rPr>
                      <m:t>=</m:t>
                    </m:r>
                    <m:nary>
                      <m:naryPr>
                        <m:limLoc m:val="undOvr"/>
                        <m:subHide m:val="on"/>
                        <m:supHide m:val="on"/>
                        <m:ctrlPr>
                          <a:rPr lang="en-US" sz="2000" b="0" i="1" dirty="0" smtClean="0">
                            <a:latin typeface="Cambria Math" panose="02040503050406030204" pitchFamily="18" charset="0"/>
                          </a:rPr>
                        </m:ctrlPr>
                      </m:naryPr>
                      <m:sub/>
                      <m:sup/>
                      <m:e>
                        <m:r>
                          <a:rPr lang="en-US" sz="2000" b="0" i="1" dirty="0" smtClean="0">
                            <a:latin typeface="Cambria Math" charset="0"/>
                          </a:rPr>
                          <m:t>𝑑𝑥</m:t>
                        </m:r>
                      </m:e>
                    </m:nary>
                    <m:sSup>
                      <m:sSupPr>
                        <m:ctrlPr>
                          <a:rPr lang="en-US" sz="2000" b="0" i="1" dirty="0" smtClean="0">
                            <a:latin typeface="Cambria Math" panose="02040503050406030204" pitchFamily="18" charset="0"/>
                          </a:rPr>
                        </m:ctrlPr>
                      </m:sSupPr>
                      <m:e>
                        <m:r>
                          <a:rPr lang="en-US" sz="2000" b="0" i="1" dirty="0" smtClean="0">
                            <a:latin typeface="Cambria Math" charset="0"/>
                          </a:rPr>
                          <m:t>𝐻</m:t>
                        </m:r>
                      </m:e>
                      <m:sup>
                        <m:r>
                          <a:rPr lang="en-US" sz="2000" b="0" i="1" dirty="0" smtClean="0">
                            <a:latin typeface="Cambria Math" charset="0"/>
                          </a:rPr>
                          <m:t>𝑞</m:t>
                        </m:r>
                      </m:sup>
                    </m:sSup>
                    <m:r>
                      <a:rPr lang="en-US" sz="2000" b="0" i="1" dirty="0" smtClean="0">
                        <a:latin typeface="Cambria Math" charset="0"/>
                      </a:rPr>
                      <m:t>(</m:t>
                    </m:r>
                    <m:r>
                      <a:rPr lang="en-US" sz="2000" b="0" i="1" dirty="0" smtClean="0">
                        <a:latin typeface="Cambria Math" charset="0"/>
                      </a:rPr>
                      <m:t>𝑥</m:t>
                    </m:r>
                    <m:r>
                      <a:rPr lang="en-US" sz="2000" b="0" i="1" dirty="0" smtClean="0">
                        <a:latin typeface="Cambria Math" charset="0"/>
                      </a:rPr>
                      <m:t>,</m:t>
                    </m:r>
                    <m:r>
                      <a:rPr lang="en-US" sz="2000" b="0" i="1" dirty="0" smtClean="0">
                        <a:latin typeface="Cambria Math" charset="0"/>
                      </a:rPr>
                      <m:t>𝑡</m:t>
                    </m:r>
                    <m:r>
                      <a:rPr lang="en-US" sz="2000" b="0" i="1" dirty="0" smtClean="0">
                        <a:latin typeface="Cambria Math" charset="0"/>
                      </a:rPr>
                      <m:t>)</m:t>
                    </m:r>
                  </m:oMath>
                </a14:m>
                <a:r>
                  <a:rPr lang="en-US" sz="2000" dirty="0"/>
                  <a:t>.</a:t>
                </a:r>
              </a:p>
            </p:txBody>
          </p:sp>
        </mc:Choice>
        <mc:Fallback xmlns="">
          <p:sp>
            <p:nvSpPr>
              <p:cNvPr id="14" name="TextBox 13"/>
              <p:cNvSpPr txBox="1">
                <a:spLocks noRot="1" noChangeAspect="1" noMove="1" noResize="1" noEditPoints="1" noAdjustHandles="1" noChangeArrowheads="1" noChangeShapeType="1" noTextEdit="1"/>
              </p:cNvSpPr>
              <p:nvPr/>
            </p:nvSpPr>
            <p:spPr>
              <a:xfrm>
                <a:off x="972190" y="1138287"/>
                <a:ext cx="6542560" cy="533159"/>
              </a:xfrm>
              <a:prstGeom prst="rect">
                <a:avLst/>
              </a:prstGeom>
              <a:blipFill rotWithShape="0">
                <a:blip r:embed="rId3"/>
                <a:stretch>
                  <a:fillRect r="-1490" b="-80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145619" y="1791009"/>
                <a:ext cx="8637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𝑡</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𝑞</m:t>
                          </m:r>
                        </m:e>
                        <m:sup>
                          <m:r>
                            <a:rPr lang="en-US" b="0" i="1" smtClean="0">
                              <a:latin typeface="Cambria Math" charset="0"/>
                            </a:rPr>
                            <m:t>2</m:t>
                          </m:r>
                        </m:sup>
                      </m:sSup>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6145619" y="1791009"/>
                <a:ext cx="863763" cy="276999"/>
              </a:xfrm>
              <a:prstGeom prst="rect">
                <a:avLst/>
              </a:prstGeom>
              <a:blipFill rotWithShape="0">
                <a:blip r:embed="rId4"/>
                <a:stretch>
                  <a:fillRect l="-4930" t="-4444" r="-2113" b="-24444"/>
                </a:stretch>
              </a:blipFill>
            </p:spPr>
            <p:txBody>
              <a:bodyPr/>
              <a:lstStyle/>
              <a:p>
                <a:r>
                  <a:rPr lang="en-US">
                    <a:noFill/>
                  </a:rPr>
                  <a:t> </a:t>
                </a:r>
              </a:p>
            </p:txBody>
          </p:sp>
        </mc:Fallback>
      </mc:AlternateContent>
      <p:sp>
        <p:nvSpPr>
          <p:cNvPr id="19" name="TextBox 18"/>
          <p:cNvSpPr txBox="1"/>
          <p:nvPr/>
        </p:nvSpPr>
        <p:spPr>
          <a:xfrm>
            <a:off x="832070" y="6474582"/>
            <a:ext cx="2213939" cy="307777"/>
          </a:xfrm>
          <a:prstGeom prst="rect">
            <a:avLst/>
          </a:prstGeom>
          <a:noFill/>
        </p:spPr>
        <p:txBody>
          <a:bodyPr wrap="none" rtlCol="0">
            <a:spAutoFit/>
          </a:bodyPr>
          <a:lstStyle/>
          <a:p>
            <a:r>
              <a:rPr lang="is-IS" sz="1400" dirty="0"/>
              <a:t>Eur. Phys. J. C (2015) 75:261</a:t>
            </a:r>
          </a:p>
        </p:txBody>
      </p:sp>
      <p:pic>
        <p:nvPicPr>
          <p:cNvPr id="4" name="Picture 3"/>
          <p:cNvPicPr>
            <a:picLocks noChangeAspect="1"/>
          </p:cNvPicPr>
          <p:nvPr/>
        </p:nvPicPr>
        <p:blipFill>
          <a:blip r:embed="rId5"/>
          <a:stretch>
            <a:fillRect/>
          </a:stretch>
        </p:blipFill>
        <p:spPr>
          <a:xfrm>
            <a:off x="118140" y="3357868"/>
            <a:ext cx="3867376" cy="2569770"/>
          </a:xfrm>
          <a:prstGeom prst="rect">
            <a:avLst/>
          </a:prstGeom>
        </p:spPr>
      </p:pic>
      <p:sp>
        <p:nvSpPr>
          <p:cNvPr id="5" name="TextBox 4"/>
          <p:cNvSpPr txBox="1"/>
          <p:nvPr/>
        </p:nvSpPr>
        <p:spPr>
          <a:xfrm>
            <a:off x="425515" y="2888533"/>
            <a:ext cx="8372548" cy="461665"/>
          </a:xfrm>
          <a:prstGeom prst="rect">
            <a:avLst/>
          </a:prstGeom>
          <a:noFill/>
        </p:spPr>
        <p:txBody>
          <a:bodyPr wrap="none" rtlCol="0">
            <a:spAutoFit/>
          </a:bodyPr>
          <a:lstStyle/>
          <a:p>
            <a:r>
              <a:rPr lang="en-US" sz="2400" dirty="0"/>
              <a:t>The height of picks are almost same with LF quark-</a:t>
            </a:r>
            <a:r>
              <a:rPr lang="en-US" sz="2400" dirty="0" err="1"/>
              <a:t>diquark</a:t>
            </a:r>
            <a:r>
              <a:rPr lang="en-US" sz="2400" dirty="0"/>
              <a:t> model.</a:t>
            </a:r>
          </a:p>
        </p:txBody>
      </p:sp>
      <p:sp>
        <p:nvSpPr>
          <p:cNvPr id="8" name="TextBox 7"/>
          <p:cNvSpPr txBox="1"/>
          <p:nvPr/>
        </p:nvSpPr>
        <p:spPr>
          <a:xfrm>
            <a:off x="264359" y="6029077"/>
            <a:ext cx="4075612" cy="584775"/>
          </a:xfrm>
          <a:prstGeom prst="rect">
            <a:avLst/>
          </a:prstGeom>
          <a:noFill/>
        </p:spPr>
        <p:txBody>
          <a:bodyPr wrap="square" rtlCol="0">
            <a:spAutoFit/>
          </a:bodyPr>
          <a:lstStyle/>
          <a:p>
            <a:r>
              <a:rPr lang="en-US" sz="1600" dirty="0"/>
              <a:t>In LF quark-</a:t>
            </a:r>
            <a:r>
              <a:rPr lang="en-US" sz="1600" dirty="0" err="1"/>
              <a:t>diquark</a:t>
            </a:r>
            <a:r>
              <a:rPr lang="en-US" sz="1600" dirty="0"/>
              <a:t> model, the quark mass is zero.</a:t>
            </a:r>
          </a:p>
        </p:txBody>
      </p:sp>
      <p:pic>
        <p:nvPicPr>
          <p:cNvPr id="21" name="Picture 20"/>
          <p:cNvPicPr>
            <a:picLocks noChangeAspect="1"/>
          </p:cNvPicPr>
          <p:nvPr/>
        </p:nvPicPr>
        <p:blipFill>
          <a:blip r:embed="rId6"/>
          <a:stretch>
            <a:fillRect/>
          </a:stretch>
        </p:blipFill>
        <p:spPr>
          <a:xfrm>
            <a:off x="3839297" y="3484591"/>
            <a:ext cx="5304703" cy="3361496"/>
          </a:xfrm>
          <a:prstGeom prst="rect">
            <a:avLst/>
          </a:prstGeom>
        </p:spPr>
      </p:pic>
    </p:spTree>
    <p:extLst>
      <p:ext uri="{BB962C8B-B14F-4D97-AF65-F5344CB8AC3E}">
        <p14:creationId xmlns:p14="http://schemas.microsoft.com/office/powerpoint/2010/main" val="4152471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91" y="0"/>
            <a:ext cx="7886700" cy="853440"/>
          </a:xfrm>
        </p:spPr>
        <p:txBody>
          <a:bodyPr>
            <a:normAutofit/>
          </a:bodyPr>
          <a:lstStyle/>
          <a:p>
            <a:r>
              <a:rPr lang="en-US" sz="3600" dirty="0">
                <a:solidFill>
                  <a:srgbClr val="FF0000"/>
                </a:solidFill>
              </a:rPr>
              <a:t>Parton Distribution functions</a:t>
            </a:r>
          </a:p>
        </p:txBody>
      </p:sp>
      <p:sp>
        <p:nvSpPr>
          <p:cNvPr id="4" name="TextBox 3"/>
          <p:cNvSpPr txBox="1"/>
          <p:nvPr/>
        </p:nvSpPr>
        <p:spPr>
          <a:xfrm>
            <a:off x="296091" y="853440"/>
            <a:ext cx="4879862" cy="400110"/>
          </a:xfrm>
          <a:prstGeom prst="rect">
            <a:avLst/>
          </a:prstGeom>
          <a:noFill/>
        </p:spPr>
        <p:txBody>
          <a:bodyPr wrap="none" rtlCol="0">
            <a:spAutoFit/>
          </a:bodyPr>
          <a:lstStyle/>
          <a:p>
            <a:pPr marL="285750" indent="-285750">
              <a:buFont typeface="Wingdings" charset="2"/>
              <a:buChar char="q"/>
            </a:pPr>
            <a:r>
              <a:rPr lang="en-US" sz="2000" dirty="0"/>
              <a:t>Parton distribution functions in light front:</a:t>
            </a:r>
          </a:p>
        </p:txBody>
      </p:sp>
      <mc:AlternateContent xmlns:mc="http://schemas.openxmlformats.org/markup-compatibility/2006" xmlns:a14="http://schemas.microsoft.com/office/drawing/2010/main">
        <mc:Choice Requires="a14">
          <p:sp>
            <p:nvSpPr>
              <p:cNvPr id="5" name="Rectangle 4"/>
              <p:cNvSpPr/>
              <p:nvPr/>
            </p:nvSpPr>
            <p:spPr>
              <a:xfrm>
                <a:off x="1037819" y="1453847"/>
                <a:ext cx="206466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40503050406030204" pitchFamily="18" charset="0"/>
                            </a:rPr>
                          </m:ctrlPr>
                        </m:sSubPr>
                        <m:e>
                          <m:r>
                            <a:rPr lang="en-US" sz="2000" b="0" i="1" dirty="0" smtClean="0">
                              <a:latin typeface="Cambria Math" charset="0"/>
                            </a:rPr>
                            <m:t>𝑓</m:t>
                          </m:r>
                        </m:e>
                        <m:sub>
                          <m:r>
                            <a:rPr lang="en-US" sz="2000" i="1" dirty="0">
                              <a:latin typeface="Cambria Math" charset="0"/>
                            </a:rPr>
                            <m:t>1</m:t>
                          </m:r>
                        </m:sub>
                      </m:sSub>
                      <m:d>
                        <m:dPr>
                          <m:ctrlPr>
                            <a:rPr lang="en-US" sz="2000" i="1" dirty="0">
                              <a:latin typeface="Cambria Math" panose="02040503050406030204" pitchFamily="18" charset="0"/>
                            </a:rPr>
                          </m:ctrlPr>
                        </m:dPr>
                        <m:e>
                          <m:r>
                            <a:rPr lang="en-US" sz="2000" b="0" i="1" dirty="0" smtClean="0">
                              <a:latin typeface="Cambria Math" charset="0"/>
                            </a:rPr>
                            <m:t>𝑥</m:t>
                          </m:r>
                        </m:e>
                      </m:d>
                      <m:r>
                        <a:rPr lang="en-US" sz="2000" i="1" dirty="0">
                          <a:latin typeface="Cambria Math" charset="0"/>
                        </a:rPr>
                        <m:t>=</m:t>
                      </m:r>
                      <m:sSup>
                        <m:sSupPr>
                          <m:ctrlPr>
                            <a:rPr lang="en-US" sz="2000" i="1" dirty="0">
                              <a:latin typeface="Cambria Math" panose="02040503050406030204" pitchFamily="18" charset="0"/>
                            </a:rPr>
                          </m:ctrlPr>
                        </m:sSupPr>
                        <m:e>
                          <m:r>
                            <a:rPr lang="en-US" sz="2000" i="1" dirty="0">
                              <a:latin typeface="Cambria Math" charset="0"/>
                            </a:rPr>
                            <m:t>𝐻</m:t>
                          </m:r>
                        </m:e>
                        <m:sup>
                          <m:r>
                            <a:rPr lang="en-US" sz="2000" i="1" dirty="0">
                              <a:latin typeface="Cambria Math" charset="0"/>
                            </a:rPr>
                            <m:t>𝑞</m:t>
                          </m:r>
                        </m:sup>
                      </m:sSup>
                      <m:r>
                        <a:rPr lang="en-US" sz="2000" i="1" dirty="0">
                          <a:latin typeface="Cambria Math" charset="0"/>
                        </a:rPr>
                        <m:t>(</m:t>
                      </m:r>
                      <m:r>
                        <a:rPr lang="en-US" sz="2000" b="0" i="1" dirty="0" smtClean="0">
                          <a:latin typeface="Cambria Math" charset="0"/>
                        </a:rPr>
                        <m:t>𝑥</m:t>
                      </m:r>
                      <m:r>
                        <a:rPr lang="en-US" sz="2000" i="1" dirty="0">
                          <a:latin typeface="Cambria Math" charset="0"/>
                        </a:rPr>
                        <m:t>,</m:t>
                      </m:r>
                      <m:r>
                        <a:rPr lang="en-US" sz="2000" b="0" i="1" dirty="0" smtClean="0">
                          <a:latin typeface="Cambria Math" charset="0"/>
                        </a:rPr>
                        <m:t>0</m:t>
                      </m:r>
                      <m:r>
                        <a:rPr lang="en-US" sz="2000" i="1" dirty="0">
                          <a:latin typeface="Cambria Math" charset="0"/>
                        </a:rPr>
                        <m:t>)</m:t>
                      </m:r>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1037819" y="1453847"/>
                <a:ext cx="2064668" cy="400110"/>
              </a:xfrm>
              <a:prstGeom prst="rect">
                <a:avLst/>
              </a:prstGeom>
              <a:blipFill rotWithShape="0">
                <a:blip r:embed="rId2"/>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62546" y="1853957"/>
                <a:ext cx="2415213" cy="8188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charset="0"/>
                        </a:rPr>
                        <m:t>&lt;</m:t>
                      </m:r>
                      <m:sSub>
                        <m:sSubPr>
                          <m:ctrlPr>
                            <a:rPr lang="en-US" b="0" i="1" dirty="0" smtClean="0">
                              <a:latin typeface="Cambria Math" panose="02040503050406030204" pitchFamily="18" charset="0"/>
                            </a:rPr>
                          </m:ctrlPr>
                        </m:sSubPr>
                        <m:e>
                          <m:r>
                            <a:rPr lang="en-US" b="0" i="1" dirty="0" smtClean="0">
                              <a:latin typeface="Cambria Math" charset="0"/>
                            </a:rPr>
                            <m:t>𝑥</m:t>
                          </m:r>
                        </m:e>
                        <m:sub>
                          <m:r>
                            <a:rPr lang="en-US" b="0" i="1" dirty="0" smtClean="0">
                              <a:latin typeface="Cambria Math" charset="0"/>
                            </a:rPr>
                            <m:t>𝑞</m:t>
                          </m:r>
                        </m:sub>
                      </m:sSub>
                      <m:r>
                        <a:rPr lang="en-US" b="0" i="1" dirty="0" smtClean="0">
                          <a:latin typeface="Cambria Math" charset="0"/>
                        </a:rPr>
                        <m:t>&gt;</m:t>
                      </m:r>
                      <m:r>
                        <a:rPr lang="en-US" i="1" dirty="0">
                          <a:latin typeface="Cambria Math" charset="0"/>
                        </a:rPr>
                        <m:t>=</m:t>
                      </m:r>
                      <m:nary>
                        <m:naryPr>
                          <m:limLoc m:val="undOvr"/>
                          <m:subHide m:val="on"/>
                          <m:supHide m:val="on"/>
                          <m:ctrlPr>
                            <a:rPr lang="en-US" i="1" dirty="0">
                              <a:latin typeface="Cambria Math" panose="02040503050406030204" pitchFamily="18" charset="0"/>
                            </a:rPr>
                          </m:ctrlPr>
                        </m:naryPr>
                        <m:sub/>
                        <m:sup/>
                        <m:e>
                          <m:r>
                            <a:rPr lang="en-US" i="1" dirty="0">
                              <a:latin typeface="Cambria Math" charset="0"/>
                            </a:rPr>
                            <m:t>𝑑𝑥</m:t>
                          </m:r>
                        </m:e>
                      </m:nary>
                      <m:sSubSup>
                        <m:sSubSupPr>
                          <m:ctrlPr>
                            <a:rPr lang="en-US" b="0" i="1" dirty="0" smtClean="0">
                              <a:latin typeface="Cambria Math" panose="02040503050406030204" pitchFamily="18" charset="0"/>
                            </a:rPr>
                          </m:ctrlPr>
                        </m:sSubSupPr>
                        <m:e>
                          <m:r>
                            <a:rPr lang="en-US" b="0" i="1" dirty="0" smtClean="0">
                              <a:latin typeface="Cambria Math" charset="0"/>
                            </a:rPr>
                            <m:t>𝑥𝑓</m:t>
                          </m:r>
                        </m:e>
                        <m:sub>
                          <m:r>
                            <a:rPr lang="en-US" b="0" i="1" dirty="0" smtClean="0">
                              <a:latin typeface="Cambria Math" charset="0"/>
                            </a:rPr>
                            <m:t>1</m:t>
                          </m:r>
                        </m:sub>
                        <m:sup>
                          <m:r>
                            <a:rPr lang="en-US" i="1" dirty="0">
                              <a:latin typeface="Cambria Math" charset="0"/>
                            </a:rPr>
                            <m:t>𝑞</m:t>
                          </m:r>
                        </m:sup>
                      </m:sSubSup>
                      <m:r>
                        <a:rPr lang="en-US" i="1" dirty="0">
                          <a:latin typeface="Cambria Math" charset="0"/>
                        </a:rPr>
                        <m:t>(</m:t>
                      </m:r>
                      <m:r>
                        <a:rPr lang="en-US" i="1" dirty="0">
                          <a:latin typeface="Cambria Math" charset="0"/>
                        </a:rPr>
                        <m:t>𝑥</m:t>
                      </m:r>
                      <m:r>
                        <a:rPr lang="en-US" i="1" dirty="0">
                          <a:latin typeface="Cambria Math" charset="0"/>
                        </a:rPr>
                        <m:t>)</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862546" y="1853957"/>
                <a:ext cx="2415213" cy="818814"/>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3492136" y="1522214"/>
            <a:ext cx="5033173" cy="369332"/>
          </a:xfrm>
          <a:prstGeom prst="rect">
            <a:avLst/>
          </a:prstGeom>
          <a:noFill/>
        </p:spPr>
        <p:txBody>
          <a:bodyPr wrap="none" rtlCol="0">
            <a:spAutoFit/>
          </a:bodyPr>
          <a:lstStyle/>
          <a:p>
            <a:r>
              <a:rPr lang="en-US" dirty="0"/>
              <a:t>The PDFs is equal to the GPDs in forward limit (t=0).</a:t>
            </a:r>
          </a:p>
        </p:txBody>
      </p:sp>
      <p:sp>
        <p:nvSpPr>
          <p:cNvPr id="10" name="TextBox 9"/>
          <p:cNvSpPr txBox="1"/>
          <p:nvPr/>
        </p:nvSpPr>
        <p:spPr>
          <a:xfrm>
            <a:off x="3596640" y="2078698"/>
            <a:ext cx="4301306" cy="369332"/>
          </a:xfrm>
          <a:prstGeom prst="rect">
            <a:avLst/>
          </a:prstGeom>
          <a:noFill/>
        </p:spPr>
        <p:txBody>
          <a:bodyPr wrap="none" rtlCol="0">
            <a:spAutoFit/>
          </a:bodyPr>
          <a:lstStyle/>
          <a:p>
            <a:r>
              <a:rPr lang="en-US" dirty="0"/>
              <a:t>Average </a:t>
            </a:r>
            <a:r>
              <a:rPr lang="en-US"/>
              <a:t>momentum is carried by the quark.</a:t>
            </a:r>
          </a:p>
        </p:txBody>
      </p:sp>
      <p:pic>
        <p:nvPicPr>
          <p:cNvPr id="12" name="Picture 11"/>
          <p:cNvPicPr>
            <a:picLocks noChangeAspect="1"/>
          </p:cNvPicPr>
          <p:nvPr/>
        </p:nvPicPr>
        <p:blipFill>
          <a:blip r:embed="rId4"/>
          <a:stretch>
            <a:fillRect/>
          </a:stretch>
        </p:blipFill>
        <p:spPr>
          <a:xfrm>
            <a:off x="2951801" y="2864179"/>
            <a:ext cx="6113841" cy="3901440"/>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4239441" y="3132843"/>
                <a:ext cx="2094228"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𝑄</m:t>
                        </m:r>
                      </m:e>
                      <m:sub>
                        <m:r>
                          <a:rPr lang="en-US" b="0" i="1" smtClean="0">
                            <a:latin typeface="Cambria Math" charset="0"/>
                          </a:rPr>
                          <m:t>0</m:t>
                        </m:r>
                      </m:sub>
                    </m:sSub>
                  </m:oMath>
                </a14:m>
                <a:r>
                  <a:rPr lang="en-US" dirty="0"/>
                  <a:t> is the initial scale</a:t>
                </a:r>
              </a:p>
            </p:txBody>
          </p:sp>
        </mc:Choice>
        <mc:Fallback xmlns="">
          <p:sp>
            <p:nvSpPr>
              <p:cNvPr id="14" name="TextBox 13"/>
              <p:cNvSpPr txBox="1">
                <a:spLocks noRot="1" noChangeAspect="1" noMove="1" noResize="1" noEditPoints="1" noAdjustHandles="1" noChangeArrowheads="1" noChangeShapeType="1" noTextEdit="1"/>
              </p:cNvSpPr>
              <p:nvPr/>
            </p:nvSpPr>
            <p:spPr>
              <a:xfrm>
                <a:off x="4239441" y="3132843"/>
                <a:ext cx="2094228" cy="369332"/>
              </a:xfrm>
              <a:prstGeom prst="rect">
                <a:avLst/>
              </a:prstGeom>
              <a:blipFill rotWithShape="0">
                <a:blip r:embed="rId5"/>
                <a:stretch>
                  <a:fillRect l="-581" t="-9836" r="-2035" b="-24590"/>
                </a:stretch>
              </a:blipFill>
            </p:spPr>
            <p:txBody>
              <a:bodyPr/>
              <a:lstStyle/>
              <a:p>
                <a:r>
                  <a:rPr lang="en-US">
                    <a:noFill/>
                  </a:rPr>
                  <a:t> </a:t>
                </a:r>
              </a:p>
            </p:txBody>
          </p:sp>
        </mc:Fallback>
      </mc:AlternateContent>
      <p:sp>
        <p:nvSpPr>
          <p:cNvPr id="15" name="TextBox 14"/>
          <p:cNvSpPr txBox="1"/>
          <p:nvPr/>
        </p:nvSpPr>
        <p:spPr>
          <a:xfrm>
            <a:off x="122051" y="2579354"/>
            <a:ext cx="2996971" cy="153888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en-US" dirty="0"/>
              <a:t>Here, we use the DGLAP equation to evolve the PDF. Qualitative behavior of PDF is almost same with </a:t>
            </a:r>
            <a:r>
              <a:rPr lang="en-US" sz="2000" b="1" dirty="0"/>
              <a:t>the global fit MSTW(2008) PDF</a:t>
            </a:r>
            <a:r>
              <a:rPr lang="en-US" dirty="0"/>
              <a:t>.</a:t>
            </a:r>
          </a:p>
        </p:txBody>
      </p:sp>
      <mc:AlternateContent xmlns:mc="http://schemas.openxmlformats.org/markup-compatibility/2006" xmlns:a14="http://schemas.microsoft.com/office/drawing/2010/main">
        <mc:Choice Requires="a14">
          <p:sp>
            <p:nvSpPr>
              <p:cNvPr id="16" name="TextBox 15"/>
              <p:cNvSpPr txBox="1"/>
              <p:nvPr/>
            </p:nvSpPr>
            <p:spPr>
              <a:xfrm>
                <a:off x="37344" y="4309645"/>
                <a:ext cx="3454792" cy="9974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&lt;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𝑞</m:t>
                          </m:r>
                        </m:sub>
                      </m:sSub>
                      <m:r>
                        <a:rPr lang="en-US" b="0" i="1" smtClean="0">
                          <a:latin typeface="Cambria Math" charset="0"/>
                        </a:rPr>
                        <m:t>&gt;</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charset="0"/>
                                </a:rPr>
                                <m:t>𝑄</m:t>
                              </m:r>
                            </m:e>
                            <m:sub>
                              <m:r>
                                <a:rPr lang="en-US" b="0" i="1" smtClean="0">
                                  <a:latin typeface="Cambria Math" charset="0"/>
                                </a:rPr>
                                <m:t>0</m:t>
                              </m:r>
                            </m:sub>
                            <m:sup>
                              <m:r>
                                <a:rPr lang="en-US" b="0" i="1" smtClean="0">
                                  <a:latin typeface="Cambria Math" charset="0"/>
                                </a:rPr>
                                <m:t>2</m:t>
                              </m:r>
                            </m:sup>
                          </m:sSubSup>
                        </m:e>
                      </m:d>
                      <m:r>
                        <a:rPr lang="en-US" b="0" i="1" smtClean="0">
                          <a:latin typeface="Cambria Math" charset="0"/>
                        </a:rPr>
                        <m:t>=0.32378</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charset="0"/>
                        </a:rPr>
                        <m:t>&lt;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𝑞</m:t>
                          </m:r>
                        </m:sub>
                      </m:sSub>
                      <m:r>
                        <a:rPr lang="en-US" b="0" i="1" smtClean="0">
                          <a:latin typeface="Cambria Math" charset="0"/>
                        </a:rPr>
                        <m:t>&gt;</m:t>
                      </m:r>
                      <m:d>
                        <m:dPr>
                          <m:ctrlPr>
                            <a:rPr lang="en-US" b="0" i="1" smtClean="0">
                              <a:latin typeface="Cambria Math" panose="02040503050406030204" pitchFamily="18" charset="0"/>
                            </a:rPr>
                          </m:ctrlPr>
                        </m:dPr>
                        <m:e>
                          <m:r>
                            <a:rPr lang="en-US" b="0" i="1" smtClean="0">
                              <a:latin typeface="Cambria Math" charset="0"/>
                            </a:rPr>
                            <m:t>𝑄</m:t>
                          </m:r>
                          <m:r>
                            <a:rPr lang="en-US" b="0" i="1" smtClean="0">
                              <a:latin typeface="Cambria Math" charset="0"/>
                            </a:rPr>
                            <m:t>=1</m:t>
                          </m:r>
                          <m:r>
                            <a:rPr lang="en-US" b="0" i="1" smtClean="0">
                              <a:latin typeface="Cambria Math" charset="0"/>
                            </a:rPr>
                            <m:t>𝐺𝑒𝑉</m:t>
                          </m:r>
                        </m:e>
                      </m:d>
                      <m:r>
                        <a:rPr lang="en-US" b="0" i="1" smtClean="0">
                          <a:latin typeface="Cambria Math" charset="0"/>
                        </a:rPr>
                        <m:t>=0.185245</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charset="0"/>
                        </a:rPr>
                        <m:t>&lt;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𝑞</m:t>
                          </m:r>
                        </m:sub>
                      </m:sSub>
                      <m:r>
                        <a:rPr lang="en-US" b="0" i="1" smtClean="0">
                          <a:latin typeface="Cambria Math" charset="0"/>
                        </a:rPr>
                        <m:t>&gt;</m:t>
                      </m:r>
                      <m:d>
                        <m:dPr>
                          <m:ctrlPr>
                            <a:rPr lang="en-US" b="0" i="1" smtClean="0">
                              <a:latin typeface="Cambria Math" panose="02040503050406030204" pitchFamily="18" charset="0"/>
                            </a:rPr>
                          </m:ctrlPr>
                        </m:dPr>
                        <m:e>
                          <m:r>
                            <a:rPr lang="en-US" b="0" i="1" smtClean="0">
                              <a:latin typeface="Cambria Math" charset="0"/>
                            </a:rPr>
                            <m:t>𝑀𝑆𝑇𝑊</m:t>
                          </m:r>
                        </m:e>
                      </m:d>
                      <m:r>
                        <a:rPr lang="en-US" b="0" i="1" smtClean="0">
                          <a:latin typeface="Cambria Math" charset="0"/>
                        </a:rPr>
                        <m:t>=0.142816</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37344" y="4309645"/>
                <a:ext cx="3454792" cy="99745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439682" y="2665944"/>
                <a:ext cx="5704318" cy="338554"/>
              </a:xfrm>
              <a:prstGeom prst="rect">
                <a:avLst/>
              </a:prstGeom>
              <a:noFill/>
            </p:spPr>
            <p:txBody>
              <a:bodyPr wrap="none" rtlCol="0">
                <a:spAutoFit/>
              </a:bodyPr>
              <a:lstStyle/>
              <a:p>
                <a:r>
                  <a:rPr lang="en-US" sz="1600" dirty="0"/>
                  <a:t>Note</a:t>
                </a:r>
                <a:r>
                  <a:rPr lang="en-US" sz="1600"/>
                  <a:t>: In order to evolve PDF, </a:t>
                </a:r>
                <a:r>
                  <a:rPr lang="en-US" sz="1600" dirty="0"/>
                  <a:t>we fit the BLFQ data to function of </a:t>
                </a:r>
                <a14:m>
                  <m:oMath xmlns:m="http://schemas.openxmlformats.org/officeDocument/2006/math">
                    <m:r>
                      <a:rPr lang="en-US" sz="1600" b="0" i="1" smtClean="0">
                        <a:latin typeface="Cambria Math" charset="0"/>
                      </a:rPr>
                      <m:t>𝑥</m:t>
                    </m:r>
                  </m:oMath>
                </a14:m>
                <a:r>
                  <a:rPr lang="en-US" sz="1600" dirty="0"/>
                  <a:t> </a:t>
                </a:r>
              </a:p>
            </p:txBody>
          </p:sp>
        </mc:Choice>
        <mc:Fallback xmlns="">
          <p:sp>
            <p:nvSpPr>
              <p:cNvPr id="17" name="TextBox 16"/>
              <p:cNvSpPr txBox="1">
                <a:spLocks noRot="1" noChangeAspect="1" noMove="1" noResize="1" noEditPoints="1" noAdjustHandles="1" noChangeArrowheads="1" noChangeShapeType="1" noTextEdit="1"/>
              </p:cNvSpPr>
              <p:nvPr/>
            </p:nvSpPr>
            <p:spPr>
              <a:xfrm>
                <a:off x="3439682" y="2665944"/>
                <a:ext cx="5704318" cy="338554"/>
              </a:xfrm>
              <a:prstGeom prst="rect">
                <a:avLst/>
              </a:prstGeom>
              <a:blipFill rotWithShape="0">
                <a:blip r:embed="rId7"/>
                <a:stretch>
                  <a:fillRect l="-534" t="-5357" b="-21429"/>
                </a:stretch>
              </a:blipFill>
            </p:spPr>
            <p:txBody>
              <a:bodyPr/>
              <a:lstStyle/>
              <a:p>
                <a:r>
                  <a:rPr lang="en-US">
                    <a:noFill/>
                  </a:rPr>
                  <a:t> </a:t>
                </a:r>
              </a:p>
            </p:txBody>
          </p:sp>
        </mc:Fallback>
      </mc:AlternateContent>
      <p:sp>
        <p:nvSpPr>
          <p:cNvPr id="18" name="TextBox 17"/>
          <p:cNvSpPr txBox="1"/>
          <p:nvPr/>
        </p:nvSpPr>
        <p:spPr>
          <a:xfrm>
            <a:off x="0" y="5408779"/>
            <a:ext cx="3065417" cy="584775"/>
          </a:xfrm>
          <a:prstGeom prst="rect">
            <a:avLst/>
          </a:prstGeom>
          <a:noFill/>
        </p:spPr>
        <p:txBody>
          <a:bodyPr wrap="square" rtlCol="0">
            <a:spAutoFit/>
          </a:bodyPr>
          <a:lstStyle/>
          <a:p>
            <a:r>
              <a:rPr lang="en-US" sz="1600" dirty="0"/>
              <a:t>Note: In DGLAP, we use leading order running coupling constant:</a:t>
            </a:r>
          </a:p>
        </p:txBody>
      </p:sp>
      <mc:AlternateContent xmlns:mc="http://schemas.openxmlformats.org/markup-compatibility/2006" xmlns:a14="http://schemas.microsoft.com/office/drawing/2010/main">
        <mc:Choice Requires="a14">
          <p:sp>
            <p:nvSpPr>
              <p:cNvPr id="19" name="TextBox 18"/>
              <p:cNvSpPr txBox="1"/>
              <p:nvPr/>
            </p:nvSpPr>
            <p:spPr>
              <a:xfrm>
                <a:off x="118777" y="5956132"/>
                <a:ext cx="3000245" cy="487762"/>
              </a:xfrm>
              <a:prstGeom prst="rect">
                <a:avLst/>
              </a:prstGeom>
              <a:noFill/>
            </p:spPr>
            <p:txBody>
              <a:bodyPr wrap="none" lIns="0" tIns="0" rIns="0" bIns="0"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charset="0"/>
                          </a:rPr>
                          <m:t>𝛼</m:t>
                        </m:r>
                      </m:e>
                      <m:sub>
                        <m:r>
                          <a:rPr lang="en-US" sz="1600" b="0" i="1" smtClean="0">
                            <a:latin typeface="Cambria Math" charset="0"/>
                          </a:rPr>
                          <m:t>𝑠</m:t>
                        </m:r>
                      </m:sub>
                    </m:sSub>
                    <m:d>
                      <m:dPr>
                        <m:ctrlPr>
                          <a:rPr lang="en-US" sz="1600" b="0" i="1" smtClean="0">
                            <a:latin typeface="Cambria Math" panose="02040503050406030204" pitchFamily="18" charset="0"/>
                          </a:rPr>
                        </m:ctrlPr>
                      </m:dPr>
                      <m:e>
                        <m:sSup>
                          <m:sSupPr>
                            <m:ctrlPr>
                              <a:rPr lang="en-US" sz="1600" b="0" i="1" smtClean="0">
                                <a:latin typeface="Cambria Math" panose="02040503050406030204" pitchFamily="18" charset="0"/>
                              </a:rPr>
                            </m:ctrlPr>
                          </m:sSupPr>
                          <m:e>
                            <m:r>
                              <a:rPr lang="en-US" sz="1600" b="0" i="1" smtClean="0">
                                <a:latin typeface="Cambria Math" charset="0"/>
                              </a:rPr>
                              <m:t>𝑄</m:t>
                            </m:r>
                          </m:e>
                          <m:sup>
                            <m:r>
                              <a:rPr lang="en-US" sz="1600" b="0" i="1" smtClean="0">
                                <a:latin typeface="Cambria Math" charset="0"/>
                              </a:rPr>
                              <m:t>2</m:t>
                            </m:r>
                          </m:sup>
                        </m:sSup>
                      </m:e>
                    </m:d>
                    <m:r>
                      <a:rPr lang="en-US" sz="1600" b="0" i="1" smtClean="0">
                        <a:latin typeface="Cambria Math" charset="0"/>
                      </a:rPr>
                      <m:t>=</m:t>
                    </m:r>
                    <m:f>
                      <m:fPr>
                        <m:ctrlPr>
                          <a:rPr lang="en-US" sz="1600" b="0" i="1" smtClean="0">
                            <a:latin typeface="Cambria Math" panose="02040503050406030204" pitchFamily="18" charset="0"/>
                          </a:rPr>
                        </m:ctrlPr>
                      </m:fPr>
                      <m:num>
                        <m:r>
                          <a:rPr lang="en-US" sz="1600" b="0" i="1" smtClean="0">
                            <a:latin typeface="Cambria Math" charset="0"/>
                          </a:rPr>
                          <m:t>4</m:t>
                        </m:r>
                        <m:r>
                          <a:rPr lang="en-US" sz="1600" b="0" i="1" smtClean="0">
                            <a:latin typeface="Cambria Math" charset="0"/>
                          </a:rPr>
                          <m:t>𝜋</m:t>
                        </m:r>
                      </m:num>
                      <m:den>
                        <m:r>
                          <a:rPr lang="en-US" sz="1600" b="0" i="1" smtClean="0">
                            <a:latin typeface="Cambria Math" charset="0"/>
                          </a:rPr>
                          <m:t>9</m:t>
                        </m:r>
                        <m:r>
                          <m:rPr>
                            <m:sty m:val="p"/>
                          </m:rPr>
                          <a:rPr lang="en-US" sz="1600" b="0" i="0" smtClean="0">
                            <a:latin typeface="Cambria Math" charset="0"/>
                          </a:rPr>
                          <m:t>ln</m:t>
                        </m:r>
                        <m:r>
                          <a:rPr lang="en-US" sz="1600" b="0" i="1" smtClean="0">
                            <a:latin typeface="Cambria Math"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r>
                                  <a:rPr lang="en-US" sz="1600" b="0" i="1" smtClean="0">
                                    <a:latin typeface="Cambria Math" charset="0"/>
                                  </a:rPr>
                                  <m:t>𝑄</m:t>
                                </m:r>
                              </m:e>
                              <m:sup>
                                <m:r>
                                  <a:rPr lang="en-US" sz="1600" b="0" i="1" smtClean="0">
                                    <a:latin typeface="Cambria Math" charset="0"/>
                                  </a:rPr>
                                  <m:t>2</m:t>
                                </m:r>
                              </m:sup>
                            </m:sSup>
                          </m:num>
                          <m:den>
                            <m:sSup>
                              <m:sSupPr>
                                <m:ctrlPr>
                                  <a:rPr lang="en-US" sz="1600" b="0" i="1" smtClean="0">
                                    <a:latin typeface="Cambria Math" panose="02040503050406030204" pitchFamily="18" charset="0"/>
                                  </a:rPr>
                                </m:ctrlPr>
                              </m:sSupPr>
                              <m:e>
                                <m:r>
                                  <m:rPr>
                                    <m:sty m:val="p"/>
                                  </m:rPr>
                                  <a:rPr lang="en-US" sz="1600" b="0" i="0" smtClean="0">
                                    <a:latin typeface="Cambria Math" charset="0"/>
                                  </a:rPr>
                                  <m:t>Λ</m:t>
                                </m:r>
                              </m:e>
                              <m:sup>
                                <m:r>
                                  <a:rPr lang="en-US" sz="1600" b="0" i="1" smtClean="0">
                                    <a:latin typeface="Cambria Math" charset="0"/>
                                  </a:rPr>
                                  <m:t>2</m:t>
                                </m:r>
                              </m:sup>
                            </m:sSup>
                          </m:den>
                        </m:f>
                        <m:r>
                          <a:rPr lang="en-US" sz="1600" b="0" i="1" smtClean="0">
                            <a:latin typeface="Cambria Math" charset="0"/>
                          </a:rPr>
                          <m:t>)</m:t>
                        </m:r>
                      </m:den>
                    </m:f>
                    <m:r>
                      <a:rPr lang="en-US" sz="1600" b="0" i="1" smtClean="0">
                        <a:latin typeface="Cambria Math" charset="0"/>
                      </a:rPr>
                      <m:t> ;   </m:t>
                    </m:r>
                    <m:r>
                      <m:rPr>
                        <m:sty m:val="p"/>
                      </m:rPr>
                      <a:rPr lang="en-US" sz="1600" b="0" i="0" smtClean="0">
                        <a:latin typeface="Cambria Math" charset="0"/>
                      </a:rPr>
                      <m:t>Λ</m:t>
                    </m:r>
                    <m:r>
                      <a:rPr lang="en-US" sz="1600" b="0" i="1" smtClean="0">
                        <a:latin typeface="Cambria Math" charset="0"/>
                      </a:rPr>
                      <m:t>=0.226</m:t>
                    </m:r>
                  </m:oMath>
                </a14:m>
                <a:r>
                  <a:rPr lang="en-US" sz="1600" dirty="0"/>
                  <a:t> GeV</a:t>
                </a:r>
              </a:p>
            </p:txBody>
          </p:sp>
        </mc:Choice>
        <mc:Fallback xmlns="">
          <p:sp>
            <p:nvSpPr>
              <p:cNvPr id="19" name="TextBox 18"/>
              <p:cNvSpPr txBox="1">
                <a:spLocks noRot="1" noChangeAspect="1" noMove="1" noResize="1" noEditPoints="1" noAdjustHandles="1" noChangeArrowheads="1" noChangeShapeType="1" noTextEdit="1"/>
              </p:cNvSpPr>
              <p:nvPr/>
            </p:nvSpPr>
            <p:spPr>
              <a:xfrm>
                <a:off x="118777" y="5956132"/>
                <a:ext cx="3000245" cy="487762"/>
              </a:xfrm>
              <a:prstGeom prst="rect">
                <a:avLst/>
              </a:prstGeom>
              <a:blipFill rotWithShape="0">
                <a:blip r:embed="rId8"/>
                <a:stretch>
                  <a:fillRect l="-1623" t="-60000" r="-3043" b="-55000"/>
                </a:stretch>
              </a:blipFill>
            </p:spPr>
            <p:txBody>
              <a:bodyPr/>
              <a:lstStyle/>
              <a:p>
                <a:r>
                  <a:rPr lang="en-US">
                    <a:noFill/>
                  </a:rPr>
                  <a:t> </a:t>
                </a:r>
              </a:p>
            </p:txBody>
          </p:sp>
        </mc:Fallback>
      </mc:AlternateContent>
    </p:spTree>
    <p:extLst>
      <p:ext uri="{BB962C8B-B14F-4D97-AF65-F5344CB8AC3E}">
        <p14:creationId xmlns:p14="http://schemas.microsoft.com/office/powerpoint/2010/main" val="2860370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6E0F-D700-C146-8B69-79CD7E155DB0}"/>
              </a:ext>
            </a:extLst>
          </p:cNvPr>
          <p:cNvSpPr>
            <a:spLocks noGrp="1"/>
          </p:cNvSpPr>
          <p:nvPr>
            <p:ph type="title"/>
          </p:nvPr>
        </p:nvSpPr>
        <p:spPr/>
        <p:txBody>
          <a:bodyPr/>
          <a:lstStyle/>
          <a:p>
            <a:r>
              <a:rPr lang="en-US" u="sng" dirty="0"/>
              <a:t>Conclusions</a:t>
            </a:r>
          </a:p>
        </p:txBody>
      </p:sp>
      <p:sp>
        <p:nvSpPr>
          <p:cNvPr id="3" name="Content Placeholder 2">
            <a:extLst>
              <a:ext uri="{FF2B5EF4-FFF2-40B4-BE49-F238E27FC236}">
                <a16:creationId xmlns:a16="http://schemas.microsoft.com/office/drawing/2014/main" id="{C747D230-AD8B-5144-A054-38D0DA89940E}"/>
              </a:ext>
            </a:extLst>
          </p:cNvPr>
          <p:cNvSpPr>
            <a:spLocks noGrp="1"/>
          </p:cNvSpPr>
          <p:nvPr>
            <p:ph idx="1"/>
          </p:nvPr>
        </p:nvSpPr>
        <p:spPr>
          <a:xfrm>
            <a:off x="108642" y="1536826"/>
            <a:ext cx="9035358" cy="5184649"/>
          </a:xfrm>
        </p:spPr>
        <p:txBody>
          <a:bodyPr>
            <a:normAutofit lnSpcReduction="10000"/>
          </a:bodyPr>
          <a:lstStyle/>
          <a:p>
            <a:r>
              <a:rPr lang="en-US" dirty="0"/>
              <a:t>Hamiltonian formalism </a:t>
            </a:r>
          </a:p>
          <a:p>
            <a:pPr lvl="1"/>
            <a:r>
              <a:rPr lang="en-US" dirty="0"/>
              <a:t>Access to </a:t>
            </a:r>
            <a:r>
              <a:rPr lang="en-US" dirty="0">
                <a:solidFill>
                  <a:srgbClr val="FF0000"/>
                </a:solidFill>
              </a:rPr>
              <a:t>hadron structure </a:t>
            </a:r>
            <a:r>
              <a:rPr lang="en-US" dirty="0"/>
              <a:t>through</a:t>
            </a:r>
            <a:r>
              <a:rPr lang="en-US" dirty="0">
                <a:solidFill>
                  <a:srgbClr val="FF0000"/>
                </a:solidFill>
              </a:rPr>
              <a:t> wave functions</a:t>
            </a:r>
          </a:p>
          <a:p>
            <a:r>
              <a:rPr lang="en-US" dirty="0"/>
              <a:t>Suitable for observables </a:t>
            </a:r>
            <a:r>
              <a:rPr lang="en-US" dirty="0">
                <a:solidFill>
                  <a:srgbClr val="0000FF"/>
                </a:solidFill>
              </a:rPr>
              <a:t>defined</a:t>
            </a:r>
            <a:r>
              <a:rPr lang="en-US" dirty="0"/>
              <a:t> on the </a:t>
            </a:r>
            <a:r>
              <a:rPr lang="en-US" dirty="0">
                <a:solidFill>
                  <a:srgbClr val="0000FF"/>
                </a:solidFill>
              </a:rPr>
              <a:t>light-front</a:t>
            </a:r>
          </a:p>
          <a:p>
            <a:pPr lvl="1"/>
            <a:r>
              <a:rPr lang="en-US" dirty="0"/>
              <a:t>PDF, GPD, TMD, GTMD…</a:t>
            </a:r>
          </a:p>
          <a:p>
            <a:r>
              <a:rPr lang="en-US" dirty="0"/>
              <a:t>Allows for </a:t>
            </a:r>
            <a:r>
              <a:rPr lang="en-US" dirty="0">
                <a:solidFill>
                  <a:srgbClr val="00B050"/>
                </a:solidFill>
              </a:rPr>
              <a:t>first-principles </a:t>
            </a:r>
            <a:r>
              <a:rPr lang="en-US" dirty="0"/>
              <a:t>calculations</a:t>
            </a:r>
          </a:p>
          <a:p>
            <a:pPr lvl="1"/>
            <a:r>
              <a:rPr lang="en-US" dirty="0"/>
              <a:t>Truncation and renormalization need more work</a:t>
            </a:r>
          </a:p>
          <a:p>
            <a:r>
              <a:rPr lang="en-US" dirty="0"/>
              <a:t>Initial tests look promising</a:t>
            </a:r>
          </a:p>
          <a:p>
            <a:pPr lvl="1"/>
            <a:r>
              <a:rPr lang="en-US" dirty="0">
                <a:solidFill>
                  <a:srgbClr val="FF0000"/>
                </a:solidFill>
              </a:rPr>
              <a:t>First-principles </a:t>
            </a:r>
            <a:r>
              <a:rPr lang="en-US" dirty="0"/>
              <a:t>calculation of </a:t>
            </a:r>
            <a:r>
              <a:rPr lang="en-US" dirty="0">
                <a:solidFill>
                  <a:srgbClr val="FF0000"/>
                </a:solidFill>
              </a:rPr>
              <a:t>positronium </a:t>
            </a:r>
            <a:r>
              <a:rPr lang="en-US" dirty="0"/>
              <a:t>based on </a:t>
            </a:r>
            <a:r>
              <a:rPr lang="en-US" dirty="0">
                <a:solidFill>
                  <a:srgbClr val="FF0000"/>
                </a:solidFill>
              </a:rPr>
              <a:t>QED</a:t>
            </a:r>
          </a:p>
          <a:p>
            <a:pPr lvl="1"/>
            <a:r>
              <a:rPr lang="en-US" dirty="0"/>
              <a:t>Correct state ordering</a:t>
            </a:r>
          </a:p>
          <a:p>
            <a:pPr lvl="1"/>
            <a:r>
              <a:rPr lang="en-US" dirty="0"/>
              <a:t>Reasonable wave functions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B30DA9C-0BCB-1141-91E1-800735D32977}"/>
              </a:ext>
            </a:extLst>
          </p:cNvPr>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Tree>
    <p:extLst>
      <p:ext uri="{BB962C8B-B14F-4D97-AF65-F5344CB8AC3E}">
        <p14:creationId xmlns:p14="http://schemas.microsoft.com/office/powerpoint/2010/main" val="1943157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28B3-614B-AD4B-BF9D-50C17040F97F}"/>
              </a:ext>
            </a:extLst>
          </p:cNvPr>
          <p:cNvSpPr>
            <a:spLocks noGrp="1"/>
          </p:cNvSpPr>
          <p:nvPr>
            <p:ph type="title"/>
          </p:nvPr>
        </p:nvSpPr>
        <p:spPr/>
        <p:txBody>
          <a:bodyPr/>
          <a:lstStyle/>
          <a:p>
            <a:r>
              <a:rPr lang="en-US" u="sng" dirty="0"/>
              <a:t>Outlook</a:t>
            </a:r>
          </a:p>
        </p:txBody>
      </p:sp>
      <p:sp>
        <p:nvSpPr>
          <p:cNvPr id="4" name="Slide Number Placeholder 3">
            <a:extLst>
              <a:ext uri="{FF2B5EF4-FFF2-40B4-BE49-F238E27FC236}">
                <a16:creationId xmlns:a16="http://schemas.microsoft.com/office/drawing/2014/main" id="{6698C228-552A-1040-8954-D121DCBBE5D0}"/>
              </a:ext>
            </a:extLst>
          </p:cNvPr>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8" name="Rounded Rectangle 7">
            <a:extLst>
              <a:ext uri="{FF2B5EF4-FFF2-40B4-BE49-F238E27FC236}">
                <a16:creationId xmlns:a16="http://schemas.microsoft.com/office/drawing/2014/main" id="{DBEB6221-E3D9-E747-A143-D9FB0E310D4E}"/>
              </a:ext>
            </a:extLst>
          </p:cNvPr>
          <p:cNvSpPr/>
          <p:nvPr/>
        </p:nvSpPr>
        <p:spPr>
          <a:xfrm>
            <a:off x="1249378" y="1448554"/>
            <a:ext cx="2611424" cy="4454305"/>
          </a:xfrm>
          <a:prstGeom prst="roundRect">
            <a:avLst>
              <a:gd name="adj" fmla="val 4090"/>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3C4122D9-EA55-6740-8965-E694E15B8A8F}"/>
              </a:ext>
            </a:extLst>
          </p:cNvPr>
          <p:cNvSpPr/>
          <p:nvPr/>
        </p:nvSpPr>
        <p:spPr>
          <a:xfrm>
            <a:off x="5323437" y="1439800"/>
            <a:ext cx="2649985" cy="4454305"/>
          </a:xfrm>
          <a:prstGeom prst="roundRect">
            <a:avLst>
              <a:gd name="adj" fmla="val 4090"/>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98F461-FA4F-444A-B60F-860F64AC8CB0}"/>
              </a:ext>
            </a:extLst>
          </p:cNvPr>
          <p:cNvSpPr txBox="1"/>
          <p:nvPr/>
        </p:nvSpPr>
        <p:spPr>
          <a:xfrm>
            <a:off x="1466661" y="1611516"/>
            <a:ext cx="846770" cy="369332"/>
          </a:xfrm>
          <a:prstGeom prst="rect">
            <a:avLst/>
          </a:prstGeom>
          <a:noFill/>
        </p:spPr>
        <p:txBody>
          <a:bodyPr wrap="none" rtlCol="0">
            <a:spAutoFit/>
          </a:bodyPr>
          <a:lstStyle/>
          <a:p>
            <a:r>
              <a:rPr lang="en-US" dirty="0"/>
              <a:t>Baryon</a:t>
            </a:r>
          </a:p>
        </p:txBody>
      </p:sp>
      <p:sp>
        <p:nvSpPr>
          <p:cNvPr id="11" name="TextBox 10">
            <a:extLst>
              <a:ext uri="{FF2B5EF4-FFF2-40B4-BE49-F238E27FC236}">
                <a16:creationId xmlns:a16="http://schemas.microsoft.com/office/drawing/2014/main" id="{70BBF871-400C-674A-98AD-1D52E8EC60B1}"/>
              </a:ext>
            </a:extLst>
          </p:cNvPr>
          <p:cNvSpPr txBox="1"/>
          <p:nvPr/>
        </p:nvSpPr>
        <p:spPr>
          <a:xfrm>
            <a:off x="5324170" y="1554102"/>
            <a:ext cx="830677" cy="369332"/>
          </a:xfrm>
          <a:prstGeom prst="rect">
            <a:avLst/>
          </a:prstGeom>
          <a:noFill/>
        </p:spPr>
        <p:txBody>
          <a:bodyPr wrap="none" rtlCol="0">
            <a:spAutoFit/>
          </a:bodyPr>
          <a:lstStyle/>
          <a:p>
            <a:r>
              <a:rPr lang="en-US" dirty="0"/>
              <a:t>Meson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A5445B6-1E7B-8043-879B-1DAD9E87603B}"/>
                  </a:ext>
                </a:extLst>
              </p:cNvPr>
              <p:cNvSpPr txBox="1"/>
              <p:nvPr/>
            </p:nvSpPr>
            <p:spPr>
              <a:xfrm>
                <a:off x="2082297" y="2082297"/>
                <a:ext cx="7767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𝑞𝑞𝑞</m:t>
                      </m:r>
                      <m:r>
                        <a:rPr lang="en-US" b="0" i="1" smtClean="0">
                          <a:latin typeface="Cambria Math" panose="02040503050406030204" pitchFamily="18" charset="0"/>
                        </a:rPr>
                        <m:t>⟩</m:t>
                      </m:r>
                    </m:oMath>
                  </m:oMathPara>
                </a14:m>
                <a:endParaRPr lang="en-US" dirty="0"/>
              </a:p>
            </p:txBody>
          </p:sp>
        </mc:Choice>
        <mc:Fallback xmlns="">
          <p:sp>
            <p:nvSpPr>
              <p:cNvPr id="14" name="TextBox 13">
                <a:extLst>
                  <a:ext uri="{FF2B5EF4-FFF2-40B4-BE49-F238E27FC236}">
                    <a16:creationId xmlns:a16="http://schemas.microsoft.com/office/drawing/2014/main" id="{7A5445B6-1E7B-8043-879B-1DAD9E87603B}"/>
                  </a:ext>
                </a:extLst>
              </p:cNvPr>
              <p:cNvSpPr txBox="1">
                <a:spLocks noRot="1" noChangeAspect="1" noMove="1" noResize="1" noEditPoints="1" noAdjustHandles="1" noChangeArrowheads="1" noChangeShapeType="1" noTextEdit="1"/>
              </p:cNvSpPr>
              <p:nvPr/>
            </p:nvSpPr>
            <p:spPr>
              <a:xfrm>
                <a:off x="2082297" y="2082297"/>
                <a:ext cx="776751" cy="369332"/>
              </a:xfrm>
              <a:prstGeom prst="rect">
                <a:avLst/>
              </a:prstGeom>
              <a:blipFill>
                <a:blip r:embed="rId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F74116-5DED-CB4C-937A-F9F891D08C02}"/>
                  </a:ext>
                </a:extLst>
              </p:cNvPr>
              <p:cNvSpPr txBox="1"/>
              <p:nvPr/>
            </p:nvSpPr>
            <p:spPr>
              <a:xfrm>
                <a:off x="2053627" y="2805065"/>
                <a:ext cx="9148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𝑞𝑞𝑞𝑔</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B4F74116-5DED-CB4C-937A-F9F891D08C02}"/>
                  </a:ext>
                </a:extLst>
              </p:cNvPr>
              <p:cNvSpPr txBox="1">
                <a:spLocks noRot="1" noChangeAspect="1" noMove="1" noResize="1" noEditPoints="1" noAdjustHandles="1" noChangeArrowheads="1" noChangeShapeType="1" noTextEdit="1"/>
              </p:cNvSpPr>
              <p:nvPr/>
            </p:nvSpPr>
            <p:spPr>
              <a:xfrm>
                <a:off x="2053627" y="2805065"/>
                <a:ext cx="914802"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401400-E29F-3341-8F48-D6EE7D277960}"/>
                  </a:ext>
                </a:extLst>
              </p:cNvPr>
              <p:cNvSpPr txBox="1"/>
              <p:nvPr/>
            </p:nvSpPr>
            <p:spPr>
              <a:xfrm>
                <a:off x="2061172" y="3582156"/>
                <a:ext cx="10338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𝑞𝑞𝑞𝑞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7E401400-E29F-3341-8F48-D6EE7D277960}"/>
                  </a:ext>
                </a:extLst>
              </p:cNvPr>
              <p:cNvSpPr txBox="1">
                <a:spLocks noRot="1" noChangeAspect="1" noMove="1" noResize="1" noEditPoints="1" noAdjustHandles="1" noChangeArrowheads="1" noChangeShapeType="1" noTextEdit="1"/>
              </p:cNvSpPr>
              <p:nvPr/>
            </p:nvSpPr>
            <p:spPr>
              <a:xfrm>
                <a:off x="2061172" y="3582156"/>
                <a:ext cx="1033809" cy="369332"/>
              </a:xfrm>
              <a:prstGeom prst="rect">
                <a:avLst/>
              </a:prstGeom>
              <a:blipFill>
                <a:blip r:embed="rId4"/>
                <a:stretch>
                  <a:fillRect b="-13333"/>
                </a:stretch>
              </a:blipFill>
            </p:spPr>
            <p:txBody>
              <a:bodyPr/>
              <a:lstStyle/>
              <a:p>
                <a:r>
                  <a:rPr lang="en-US">
                    <a:noFill/>
                  </a:rPr>
                  <a:t> </a:t>
                </a:r>
              </a:p>
            </p:txBody>
          </p:sp>
        </mc:Fallback>
      </mc:AlternateContent>
      <p:sp>
        <p:nvSpPr>
          <p:cNvPr id="17" name="Down Arrow 16">
            <a:extLst>
              <a:ext uri="{FF2B5EF4-FFF2-40B4-BE49-F238E27FC236}">
                <a16:creationId xmlns:a16="http://schemas.microsoft.com/office/drawing/2014/main" id="{D8B04099-260D-7940-914B-001B00B772A7}"/>
              </a:ext>
            </a:extLst>
          </p:cNvPr>
          <p:cNvSpPr/>
          <p:nvPr/>
        </p:nvSpPr>
        <p:spPr>
          <a:xfrm>
            <a:off x="2444436" y="2453489"/>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EF4E5DA7-739B-174F-910A-D716374D516E}"/>
              </a:ext>
            </a:extLst>
          </p:cNvPr>
          <p:cNvSpPr/>
          <p:nvPr/>
        </p:nvSpPr>
        <p:spPr>
          <a:xfrm>
            <a:off x="2433874" y="3194364"/>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DC04CB9-DEB0-E349-9B21-7F9776B5915E}"/>
                  </a:ext>
                </a:extLst>
              </p:cNvPr>
              <p:cNvSpPr txBox="1"/>
              <p:nvPr/>
            </p:nvSpPr>
            <p:spPr>
              <a:xfrm>
                <a:off x="2079278" y="4451287"/>
                <a:ext cx="10558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𝑞𝑞𝑞𝑔𝑔</m:t>
                      </m:r>
                      <m:r>
                        <a:rPr lang="en-US"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DDC04CB9-DEB0-E349-9B21-7F9776B5915E}"/>
                  </a:ext>
                </a:extLst>
              </p:cNvPr>
              <p:cNvSpPr txBox="1">
                <a:spLocks noRot="1" noChangeAspect="1" noMove="1" noResize="1" noEditPoints="1" noAdjustHandles="1" noChangeArrowheads="1" noChangeShapeType="1" noTextEdit="1"/>
              </p:cNvSpPr>
              <p:nvPr/>
            </p:nvSpPr>
            <p:spPr>
              <a:xfrm>
                <a:off x="2079278" y="4451287"/>
                <a:ext cx="1055866" cy="369332"/>
              </a:xfrm>
              <a:prstGeom prst="rect">
                <a:avLst/>
              </a:prstGeom>
              <a:blipFill>
                <a:blip r:embed="rId5"/>
                <a:stretch>
                  <a:fillRect b="-12903"/>
                </a:stretch>
              </a:blipFill>
            </p:spPr>
            <p:txBody>
              <a:bodyPr/>
              <a:lstStyle/>
              <a:p>
                <a:r>
                  <a:rPr lang="en-US">
                    <a:noFill/>
                  </a:rPr>
                  <a:t> </a:t>
                </a:r>
              </a:p>
            </p:txBody>
          </p:sp>
        </mc:Fallback>
      </mc:AlternateContent>
      <p:sp>
        <p:nvSpPr>
          <p:cNvPr id="20" name="Down Arrow 19">
            <a:extLst>
              <a:ext uri="{FF2B5EF4-FFF2-40B4-BE49-F238E27FC236}">
                <a16:creationId xmlns:a16="http://schemas.microsoft.com/office/drawing/2014/main" id="{5E4CACFA-0BAC-0C46-AF70-43D515563D8F}"/>
              </a:ext>
            </a:extLst>
          </p:cNvPr>
          <p:cNvSpPr/>
          <p:nvPr/>
        </p:nvSpPr>
        <p:spPr>
          <a:xfrm>
            <a:off x="2441418" y="3989560"/>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E3E96E90-8B0A-A140-986B-F0F3703E3D00}"/>
              </a:ext>
            </a:extLst>
          </p:cNvPr>
          <p:cNvSpPr/>
          <p:nvPr/>
        </p:nvSpPr>
        <p:spPr>
          <a:xfrm>
            <a:off x="2448963" y="4902451"/>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2687880-2504-9D4D-ABD9-03223E014194}"/>
              </a:ext>
            </a:extLst>
          </p:cNvPr>
          <p:cNvSpPr txBox="1"/>
          <p:nvPr/>
        </p:nvSpPr>
        <p:spPr>
          <a:xfrm>
            <a:off x="2272420" y="5404918"/>
            <a:ext cx="343364"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78B45F6-7FC8-9842-98A2-1A8DF6D265EB}"/>
                  </a:ext>
                </a:extLst>
              </p:cNvPr>
              <p:cNvSpPr txBox="1"/>
              <p:nvPr/>
            </p:nvSpPr>
            <p:spPr>
              <a:xfrm>
                <a:off x="6000939" y="1999307"/>
                <a:ext cx="6587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778B45F6-7FC8-9842-98A2-1A8DF6D265EB}"/>
                  </a:ext>
                </a:extLst>
              </p:cNvPr>
              <p:cNvSpPr txBox="1">
                <a:spLocks noRot="1" noChangeAspect="1" noMove="1" noResize="1" noEditPoints="1" noAdjustHandles="1" noChangeArrowheads="1" noChangeShapeType="1" noTextEdit="1"/>
              </p:cNvSpPr>
              <p:nvPr/>
            </p:nvSpPr>
            <p:spPr>
              <a:xfrm>
                <a:off x="6000939" y="1999307"/>
                <a:ext cx="658705" cy="369332"/>
              </a:xfrm>
              <a:prstGeom prst="rect">
                <a:avLst/>
              </a:prstGeom>
              <a:blipFill>
                <a:blip r:embed="rId6"/>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560C8EA-D6E7-0243-A045-5E381207DEC1}"/>
                  </a:ext>
                </a:extLst>
              </p:cNvPr>
              <p:cNvSpPr txBox="1"/>
              <p:nvPr/>
            </p:nvSpPr>
            <p:spPr>
              <a:xfrm>
                <a:off x="6008485" y="2803559"/>
                <a:ext cx="8037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𝑔</m:t>
                      </m:r>
                      <m:r>
                        <a:rPr lang="en-US" b="0" i="1" smtClean="0">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D560C8EA-D6E7-0243-A045-5E381207DEC1}"/>
                  </a:ext>
                </a:extLst>
              </p:cNvPr>
              <p:cNvSpPr txBox="1">
                <a:spLocks noRot="1" noChangeAspect="1" noMove="1" noResize="1" noEditPoints="1" noAdjustHandles="1" noChangeArrowheads="1" noChangeShapeType="1" noTextEdit="1"/>
              </p:cNvSpPr>
              <p:nvPr/>
            </p:nvSpPr>
            <p:spPr>
              <a:xfrm>
                <a:off x="6008485" y="2803559"/>
                <a:ext cx="803746" cy="369332"/>
              </a:xfrm>
              <a:prstGeom prst="rect">
                <a:avLst/>
              </a:prstGeom>
              <a:blipFill>
                <a:blip r:embed="rId7"/>
                <a:stretch>
                  <a:fillRect b="-10000"/>
                </a:stretch>
              </a:blipFill>
            </p:spPr>
            <p:txBody>
              <a:bodyPr/>
              <a:lstStyle/>
              <a:p>
                <a:r>
                  <a:rPr lang="en-US">
                    <a:noFill/>
                  </a:rPr>
                  <a:t> </a:t>
                </a:r>
              </a:p>
            </p:txBody>
          </p:sp>
        </mc:Fallback>
      </mc:AlternateContent>
      <p:sp>
        <p:nvSpPr>
          <p:cNvPr id="25" name="Down Arrow 24">
            <a:extLst>
              <a:ext uri="{FF2B5EF4-FFF2-40B4-BE49-F238E27FC236}">
                <a16:creationId xmlns:a16="http://schemas.microsoft.com/office/drawing/2014/main" id="{1527B16E-1A61-D74C-9D24-3819C8F5568A}"/>
              </a:ext>
            </a:extLst>
          </p:cNvPr>
          <p:cNvSpPr/>
          <p:nvPr/>
        </p:nvSpPr>
        <p:spPr>
          <a:xfrm>
            <a:off x="6254436" y="2424820"/>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5DFDC04-DD08-A741-A285-FF37EB00AED1}"/>
                  </a:ext>
                </a:extLst>
              </p:cNvPr>
              <p:cNvSpPr txBox="1"/>
              <p:nvPr/>
            </p:nvSpPr>
            <p:spPr>
              <a:xfrm>
                <a:off x="5970762" y="3580648"/>
                <a:ext cx="9227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m:t>
                      </m:r>
                    </m:oMath>
                  </m:oMathPara>
                </a14:m>
                <a:endParaRPr lang="en-US" dirty="0"/>
              </a:p>
            </p:txBody>
          </p:sp>
        </mc:Choice>
        <mc:Fallback xmlns="">
          <p:sp>
            <p:nvSpPr>
              <p:cNvPr id="26" name="TextBox 25">
                <a:extLst>
                  <a:ext uri="{FF2B5EF4-FFF2-40B4-BE49-F238E27FC236}">
                    <a16:creationId xmlns:a16="http://schemas.microsoft.com/office/drawing/2014/main" id="{45DFDC04-DD08-A741-A285-FF37EB00AED1}"/>
                  </a:ext>
                </a:extLst>
              </p:cNvPr>
              <p:cNvSpPr txBox="1">
                <a:spLocks noRot="1" noChangeAspect="1" noMove="1" noResize="1" noEditPoints="1" noAdjustHandles="1" noChangeArrowheads="1" noChangeShapeType="1" noTextEdit="1"/>
              </p:cNvSpPr>
              <p:nvPr/>
            </p:nvSpPr>
            <p:spPr>
              <a:xfrm>
                <a:off x="5970762" y="3580648"/>
                <a:ext cx="922752" cy="369332"/>
              </a:xfrm>
              <a:prstGeom prst="rect">
                <a:avLst/>
              </a:prstGeom>
              <a:blipFill>
                <a:blip r:embed="rId8"/>
                <a:stretch>
                  <a:fillRect b="-13333"/>
                </a:stretch>
              </a:blipFill>
            </p:spPr>
            <p:txBody>
              <a:bodyPr/>
              <a:lstStyle/>
              <a:p>
                <a:r>
                  <a:rPr lang="en-US">
                    <a:noFill/>
                  </a:rPr>
                  <a:t> </a:t>
                </a:r>
              </a:p>
            </p:txBody>
          </p:sp>
        </mc:Fallback>
      </mc:AlternateContent>
      <p:sp>
        <p:nvSpPr>
          <p:cNvPr id="27" name="Down Arrow 26">
            <a:extLst>
              <a:ext uri="{FF2B5EF4-FFF2-40B4-BE49-F238E27FC236}">
                <a16:creationId xmlns:a16="http://schemas.microsoft.com/office/drawing/2014/main" id="{C4C52F37-9E74-4D40-96EE-67F1286117AE}"/>
              </a:ext>
            </a:extLst>
          </p:cNvPr>
          <p:cNvSpPr/>
          <p:nvPr/>
        </p:nvSpPr>
        <p:spPr>
          <a:xfrm>
            <a:off x="6280088" y="3201909"/>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a:extLst>
              <a:ext uri="{FF2B5EF4-FFF2-40B4-BE49-F238E27FC236}">
                <a16:creationId xmlns:a16="http://schemas.microsoft.com/office/drawing/2014/main" id="{A3355055-A2B6-2B41-8B27-4C892795263C}"/>
              </a:ext>
            </a:extLst>
          </p:cNvPr>
          <p:cNvSpPr/>
          <p:nvPr/>
        </p:nvSpPr>
        <p:spPr>
          <a:xfrm>
            <a:off x="6278579" y="3960891"/>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CE33704-6D96-134C-8B08-B154F4528769}"/>
                  </a:ext>
                </a:extLst>
              </p:cNvPr>
              <p:cNvSpPr txBox="1"/>
              <p:nvPr/>
            </p:nvSpPr>
            <p:spPr>
              <a:xfrm>
                <a:off x="5978306" y="4384897"/>
                <a:ext cx="9448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r>
                        <a:rPr lang="en-US" b="0" i="1" smtClean="0">
                          <a:latin typeface="Cambria Math" panose="02040503050406030204" pitchFamily="18" charset="0"/>
                        </a:rPr>
                        <m:t>𝑔𝑔</m:t>
                      </m:r>
                      <m:r>
                        <a:rPr lang="en-US" b="0" i="1" smtClean="0">
                          <a:latin typeface="Cambria Math" panose="02040503050406030204" pitchFamily="18" charset="0"/>
                        </a:rPr>
                        <m:t>⟩</m:t>
                      </m:r>
                    </m:oMath>
                  </m:oMathPara>
                </a14:m>
                <a:endParaRPr lang="en-US" dirty="0"/>
              </a:p>
            </p:txBody>
          </p:sp>
        </mc:Choice>
        <mc:Fallback xmlns="">
          <p:sp>
            <p:nvSpPr>
              <p:cNvPr id="29" name="TextBox 28">
                <a:extLst>
                  <a:ext uri="{FF2B5EF4-FFF2-40B4-BE49-F238E27FC236}">
                    <a16:creationId xmlns:a16="http://schemas.microsoft.com/office/drawing/2014/main" id="{ACE33704-6D96-134C-8B08-B154F4528769}"/>
                  </a:ext>
                </a:extLst>
              </p:cNvPr>
              <p:cNvSpPr txBox="1">
                <a:spLocks noRot="1" noChangeAspect="1" noMove="1" noResize="1" noEditPoints="1" noAdjustHandles="1" noChangeArrowheads="1" noChangeShapeType="1" noTextEdit="1"/>
              </p:cNvSpPr>
              <p:nvPr/>
            </p:nvSpPr>
            <p:spPr>
              <a:xfrm>
                <a:off x="5978306" y="4384897"/>
                <a:ext cx="944810" cy="369332"/>
              </a:xfrm>
              <a:prstGeom prst="rect">
                <a:avLst/>
              </a:prstGeom>
              <a:blipFill>
                <a:blip r:embed="rId9"/>
                <a:stretch>
                  <a:fillRect b="-13333"/>
                </a:stretch>
              </a:blipFill>
            </p:spPr>
            <p:txBody>
              <a:bodyPr/>
              <a:lstStyle/>
              <a:p>
                <a:r>
                  <a:rPr lang="en-US">
                    <a:noFill/>
                  </a:rPr>
                  <a:t> </a:t>
                </a:r>
              </a:p>
            </p:txBody>
          </p:sp>
        </mc:Fallback>
      </mc:AlternateContent>
      <p:sp>
        <p:nvSpPr>
          <p:cNvPr id="30" name="Down Arrow 29">
            <a:extLst>
              <a:ext uri="{FF2B5EF4-FFF2-40B4-BE49-F238E27FC236}">
                <a16:creationId xmlns:a16="http://schemas.microsoft.com/office/drawing/2014/main" id="{3B38A86D-038F-D14E-87CB-3CA80CC16143}"/>
              </a:ext>
            </a:extLst>
          </p:cNvPr>
          <p:cNvSpPr/>
          <p:nvPr/>
        </p:nvSpPr>
        <p:spPr>
          <a:xfrm>
            <a:off x="6295177" y="4855675"/>
            <a:ext cx="162962" cy="3983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618FAF2-6CE5-FD43-B56E-29E92A29B999}"/>
              </a:ext>
            </a:extLst>
          </p:cNvPr>
          <p:cNvSpPr txBox="1"/>
          <p:nvPr/>
        </p:nvSpPr>
        <p:spPr>
          <a:xfrm>
            <a:off x="6154847" y="5385302"/>
            <a:ext cx="343364" cy="369332"/>
          </a:xfrm>
          <a:prstGeom prst="rect">
            <a:avLst/>
          </a:prstGeom>
          <a:noFill/>
        </p:spPr>
        <p:txBody>
          <a:bodyPr wrap="none" rtlCol="0">
            <a:spAutoFit/>
          </a:bodyPr>
          <a:lstStyle/>
          <a:p>
            <a:r>
              <a:rPr lang="en-US" dirty="0"/>
              <a:t>…</a:t>
            </a:r>
          </a:p>
        </p:txBody>
      </p:sp>
      <p:sp>
        <p:nvSpPr>
          <p:cNvPr id="32" name="Rectangle 31">
            <a:extLst>
              <a:ext uri="{FF2B5EF4-FFF2-40B4-BE49-F238E27FC236}">
                <a16:creationId xmlns:a16="http://schemas.microsoft.com/office/drawing/2014/main" id="{5146B4A9-72AB-2642-93B9-FC6166558E0C}"/>
              </a:ext>
            </a:extLst>
          </p:cNvPr>
          <p:cNvSpPr/>
          <p:nvPr/>
        </p:nvSpPr>
        <p:spPr>
          <a:xfrm>
            <a:off x="1205500" y="6048544"/>
            <a:ext cx="5934547" cy="830997"/>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FF0000"/>
                </a:solidFill>
              </a:rPr>
              <a:t>Systematically improvable</a:t>
            </a:r>
          </a:p>
          <a:p>
            <a:pPr marL="285750" indent="-285750">
              <a:buFont typeface="Arial" panose="020B0604020202020204" pitchFamily="34" charset="0"/>
              <a:buChar char="•"/>
            </a:pPr>
            <a:r>
              <a:rPr lang="en-US" sz="2400" dirty="0">
                <a:solidFill>
                  <a:srgbClr val="FF0000"/>
                </a:solidFill>
              </a:rPr>
              <a:t>Tremendous opportunities in the future!</a:t>
            </a:r>
            <a:endParaRPr lang="en-US" sz="2400" dirty="0"/>
          </a:p>
        </p:txBody>
      </p:sp>
      <p:sp>
        <p:nvSpPr>
          <p:cNvPr id="3" name="TextBox 2">
            <a:extLst>
              <a:ext uri="{FF2B5EF4-FFF2-40B4-BE49-F238E27FC236}">
                <a16:creationId xmlns:a16="http://schemas.microsoft.com/office/drawing/2014/main" id="{47B915ED-B338-F84B-94D5-BF295C0C3F37}"/>
              </a:ext>
            </a:extLst>
          </p:cNvPr>
          <p:cNvSpPr txBox="1"/>
          <p:nvPr/>
        </p:nvSpPr>
        <p:spPr>
          <a:xfrm>
            <a:off x="4172774" y="2818651"/>
            <a:ext cx="838691" cy="369332"/>
          </a:xfrm>
          <a:prstGeom prst="rect">
            <a:avLst/>
          </a:prstGeom>
          <a:noFill/>
        </p:spPr>
        <p:txBody>
          <a:bodyPr wrap="none" rtlCol="0">
            <a:spAutoFit/>
          </a:bodyPr>
          <a:lstStyle/>
          <a:p>
            <a:r>
              <a:rPr lang="en-US" dirty="0"/>
              <a:t>Gluons</a:t>
            </a:r>
          </a:p>
        </p:txBody>
      </p:sp>
      <p:sp>
        <p:nvSpPr>
          <p:cNvPr id="5" name="TextBox 4">
            <a:extLst>
              <a:ext uri="{FF2B5EF4-FFF2-40B4-BE49-F238E27FC236}">
                <a16:creationId xmlns:a16="http://schemas.microsoft.com/office/drawing/2014/main" id="{7E6AE437-5497-1F41-B1B5-9398B3BC9EAD}"/>
              </a:ext>
            </a:extLst>
          </p:cNvPr>
          <p:cNvSpPr txBox="1"/>
          <p:nvPr/>
        </p:nvSpPr>
        <p:spPr>
          <a:xfrm>
            <a:off x="3833142" y="3455026"/>
            <a:ext cx="1556516" cy="646331"/>
          </a:xfrm>
          <a:prstGeom prst="rect">
            <a:avLst/>
          </a:prstGeom>
          <a:noFill/>
        </p:spPr>
        <p:txBody>
          <a:bodyPr wrap="none" rtlCol="0">
            <a:spAutoFit/>
          </a:bodyPr>
          <a:lstStyle/>
          <a:p>
            <a:pPr algn="ctr"/>
            <a:r>
              <a:rPr lang="en-US" dirty="0"/>
              <a:t>Sea</a:t>
            </a:r>
            <a:r>
              <a:rPr lang="zh-CN" altLang="en-US" dirty="0"/>
              <a:t> </a:t>
            </a:r>
            <a:r>
              <a:rPr lang="en-US" altLang="zh-CN" dirty="0"/>
              <a:t>quarks</a:t>
            </a:r>
          </a:p>
          <a:p>
            <a:pPr algn="ctr"/>
            <a:r>
              <a:rPr lang="en-US" dirty="0"/>
              <a:t>Exotic</a:t>
            </a:r>
            <a:r>
              <a:rPr lang="zh-CN" altLang="en-US" dirty="0"/>
              <a:t> </a:t>
            </a:r>
            <a:r>
              <a:rPr lang="en-US" altLang="zh-CN" dirty="0"/>
              <a:t>hadrons</a:t>
            </a:r>
            <a:endParaRPr lang="en-US" dirty="0"/>
          </a:p>
        </p:txBody>
      </p:sp>
      <p:sp>
        <p:nvSpPr>
          <p:cNvPr id="6" name="TextBox 5">
            <a:extLst>
              <a:ext uri="{FF2B5EF4-FFF2-40B4-BE49-F238E27FC236}">
                <a16:creationId xmlns:a16="http://schemas.microsoft.com/office/drawing/2014/main" id="{B254D475-C2EA-DE43-85AD-AB778FD827DE}"/>
              </a:ext>
            </a:extLst>
          </p:cNvPr>
          <p:cNvSpPr txBox="1"/>
          <p:nvPr/>
        </p:nvSpPr>
        <p:spPr>
          <a:xfrm>
            <a:off x="4087057" y="4433569"/>
            <a:ext cx="1048685" cy="646331"/>
          </a:xfrm>
          <a:prstGeom prst="rect">
            <a:avLst/>
          </a:prstGeom>
          <a:noFill/>
        </p:spPr>
        <p:txBody>
          <a:bodyPr wrap="none" rtlCol="0">
            <a:spAutoFit/>
          </a:bodyPr>
          <a:lstStyle/>
          <a:p>
            <a:pPr algn="ctr"/>
            <a:r>
              <a:rPr lang="en-US" dirty="0"/>
              <a:t>Glueballs</a:t>
            </a:r>
          </a:p>
          <a:p>
            <a:pPr algn="ctr"/>
            <a:r>
              <a:rPr lang="en-US" dirty="0"/>
              <a:t>…</a:t>
            </a:r>
          </a:p>
        </p:txBody>
      </p:sp>
    </p:spTree>
    <p:extLst>
      <p:ext uri="{BB962C8B-B14F-4D97-AF65-F5344CB8AC3E}">
        <p14:creationId xmlns:p14="http://schemas.microsoft.com/office/powerpoint/2010/main" val="147971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8F5ACDC8-A4D3-2743-AEB8-B10DCFDD2470}"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
        <p:nvSpPr>
          <p:cNvPr id="5" name="Rectangle 4"/>
          <p:cNvSpPr/>
          <p:nvPr/>
        </p:nvSpPr>
        <p:spPr>
          <a:xfrm>
            <a:off x="3237328" y="1557344"/>
            <a:ext cx="2799484"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Thank you!</a:t>
            </a:r>
          </a:p>
        </p:txBody>
      </p:sp>
      <p:sp>
        <p:nvSpPr>
          <p:cNvPr id="6" name="Rectangle 5">
            <a:extLst>
              <a:ext uri="{FF2B5EF4-FFF2-40B4-BE49-F238E27FC236}">
                <a16:creationId xmlns:a16="http://schemas.microsoft.com/office/drawing/2014/main" id="{7682D371-B08F-7243-9821-990A1C10D0DC}"/>
              </a:ext>
            </a:extLst>
          </p:cNvPr>
          <p:cNvSpPr/>
          <p:nvPr/>
        </p:nvSpPr>
        <p:spPr>
          <a:xfrm>
            <a:off x="881296" y="3339366"/>
            <a:ext cx="7780143"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W</a:t>
            </a:r>
            <a:r>
              <a:rPr lang="en-US" sz="4400" b="1" cap="none" spc="0" dirty="0">
                <a:ln w="22225">
                  <a:solidFill>
                    <a:schemeClr val="accent2"/>
                  </a:solidFill>
                  <a:prstDash val="solid"/>
                </a:ln>
                <a:solidFill>
                  <a:schemeClr val="accent2">
                    <a:lumMod val="40000"/>
                    <a:lumOff val="60000"/>
                  </a:schemeClr>
                </a:solidFill>
                <a:effectLst/>
              </a:rPr>
              <a:t>elcome to collaborate with us!</a:t>
            </a:r>
          </a:p>
        </p:txBody>
      </p:sp>
      <p:sp>
        <p:nvSpPr>
          <p:cNvPr id="7" name="Rectangle 6">
            <a:extLst>
              <a:ext uri="{FF2B5EF4-FFF2-40B4-BE49-F238E27FC236}">
                <a16:creationId xmlns:a16="http://schemas.microsoft.com/office/drawing/2014/main" id="{BCA06AC9-8E0E-9846-80B8-D3AE237E712F}"/>
              </a:ext>
            </a:extLst>
          </p:cNvPr>
          <p:cNvSpPr/>
          <p:nvPr/>
        </p:nvSpPr>
        <p:spPr>
          <a:xfrm>
            <a:off x="259418" y="4904107"/>
            <a:ext cx="8948475"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S</a:t>
            </a:r>
            <a:r>
              <a:rPr lang="en-US" sz="4400" b="1" cap="none" spc="0" dirty="0">
                <a:ln w="22225">
                  <a:solidFill>
                    <a:schemeClr val="accent2"/>
                  </a:solidFill>
                  <a:prstDash val="solid"/>
                </a:ln>
                <a:solidFill>
                  <a:schemeClr val="accent2">
                    <a:lumMod val="40000"/>
                    <a:lumOff val="60000"/>
                  </a:schemeClr>
                </a:solidFill>
                <a:effectLst/>
              </a:rPr>
              <a:t>uggestions/comments are welcome!</a:t>
            </a:r>
          </a:p>
        </p:txBody>
      </p:sp>
    </p:spTree>
    <p:extLst>
      <p:ext uri="{BB962C8B-B14F-4D97-AF65-F5344CB8AC3E}">
        <p14:creationId xmlns:p14="http://schemas.microsoft.com/office/powerpoint/2010/main" val="114474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4" y="318596"/>
            <a:ext cx="9144000" cy="525779"/>
          </a:xfrm>
        </p:spPr>
        <p:txBody>
          <a:bodyPr>
            <a:normAutofit/>
          </a:bodyPr>
          <a:lstStyle/>
          <a:p>
            <a:pPr algn="ctr"/>
            <a:r>
              <a:rPr lang="en-US" sz="2400" dirty="0"/>
              <a:t>Hamiltonian Formalism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5863" y="1883093"/>
            <a:ext cx="1428750" cy="1416642"/>
          </a:xfrm>
        </p:spPr>
      </p:pic>
      <mc:AlternateContent xmlns:mc="http://schemas.openxmlformats.org/markup-compatibility/2006" xmlns:a14="http://schemas.microsoft.com/office/drawing/2010/main">
        <mc:Choice Requires="a14">
          <p:sp>
            <p:nvSpPr>
              <p:cNvPr id="5" name="TextBox 4"/>
              <p:cNvSpPr txBox="1"/>
              <p:nvPr/>
            </p:nvSpPr>
            <p:spPr>
              <a:xfrm>
                <a:off x="617538" y="1004332"/>
                <a:ext cx="6808678" cy="646331"/>
              </a:xfrm>
              <a:prstGeom prst="rect">
                <a:avLst/>
              </a:prstGeom>
              <a:noFill/>
            </p:spPr>
            <p:txBody>
              <a:bodyPr wrap="square" rtlCol="0">
                <a:spAutoFit/>
              </a:bodyPr>
              <a:lstStyle/>
              <a:p>
                <a:pPr marL="257175" indent="-257175" algn="ctr">
                  <a:buFont typeface="Arial" charset="0"/>
                  <a:buChar char="•"/>
                </a:pPr>
                <a:r>
                  <a:rPr lang="en-US" altLang="zh-CN" dirty="0"/>
                  <a:t>Schrödinger equation universally describes different physics</a:t>
                </a:r>
                <a:r>
                  <a:rPr lang="zh-CN" altLang="en-US" dirty="0"/>
                  <a:t>：</a:t>
                </a:r>
                <a:endParaRPr lang="en-US" altLang="zh-CN" dirty="0"/>
              </a:p>
              <a:p>
                <a:pPr algn="ctr"/>
                <a14:m>
                  <m:oMathPara xmlns:m="http://schemas.openxmlformats.org/officeDocument/2006/math">
                    <m:oMathParaPr>
                      <m:jc m:val="centerGroup"/>
                    </m:oMathParaPr>
                    <m:oMath xmlns:m="http://schemas.openxmlformats.org/officeDocument/2006/math">
                      <m:r>
                        <a:rPr lang="en-US" altLang="zh-CN" i="1">
                          <a:latin typeface="Cambria Math" charset="0"/>
                        </a:rPr>
                        <m:t>𝐻</m:t>
                      </m:r>
                      <m:d>
                        <m:dPr>
                          <m:begChr m:val="|"/>
                          <m:endChr m:val="〉"/>
                          <m:ctrlPr>
                            <a:rPr lang="en-US" altLang="zh-CN" i="1">
                              <a:latin typeface="Cambria Math" panose="02040503050406030204" pitchFamily="18" charset="0"/>
                            </a:rPr>
                          </m:ctrlPr>
                        </m:dPr>
                        <m:e>
                          <m:r>
                            <a:rPr lang="en-US" altLang="zh-CN" i="1">
                              <a:latin typeface="Cambria Math" charset="0"/>
                            </a:rPr>
                            <m:t>𝜓</m:t>
                          </m:r>
                        </m:e>
                      </m:d>
                      <m:r>
                        <a:rPr lang="en-US" altLang="zh-CN" i="1">
                          <a:latin typeface="Cambria Math" charset="0"/>
                        </a:rPr>
                        <m:t>=</m:t>
                      </m:r>
                      <m:r>
                        <a:rPr lang="en-US" altLang="zh-CN" i="1">
                          <a:latin typeface="Cambria Math" charset="0"/>
                        </a:rPr>
                        <m:t>𝐸</m:t>
                      </m:r>
                      <m:r>
                        <a:rPr lang="en-US" altLang="zh-CN" i="1">
                          <a:latin typeface="Cambria Math" charset="0"/>
                        </a:rPr>
                        <m:t>|</m:t>
                      </m:r>
                      <m:r>
                        <a:rPr lang="en-US" altLang="zh-CN" i="1">
                          <a:latin typeface="Cambria Math" charset="0"/>
                        </a:rPr>
                        <m:t>𝜓</m:t>
                      </m:r>
                      <m:r>
                        <a:rPr lang="en-US" altLang="zh-CN" i="1">
                          <a:latin typeface="Cambria Math" charset="0"/>
                        </a:rPr>
                        <m:t>〉</m:t>
                      </m:r>
                    </m:oMath>
                  </m:oMathPara>
                </a14:m>
                <a:endParaRPr lang="en-US" dirty="0">
                  <a:latin typeface="+mn-ea"/>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17538" y="1004332"/>
                <a:ext cx="6808678" cy="646331"/>
              </a:xfrm>
              <a:prstGeom prst="rect">
                <a:avLst/>
              </a:prstGeom>
              <a:blipFill>
                <a:blip r:embed="rId4"/>
                <a:stretch>
                  <a:fillRect t="-7692" b="-7692"/>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900" y="1883092"/>
            <a:ext cx="1414463" cy="14144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650" y="1883092"/>
            <a:ext cx="1414463" cy="1414463"/>
          </a:xfrm>
          <a:prstGeom prst="rect">
            <a:avLst/>
          </a:prstGeom>
        </p:spPr>
      </p:pic>
      <p:sp>
        <p:nvSpPr>
          <p:cNvPr id="9" name="TextBox 8"/>
          <p:cNvSpPr txBox="1"/>
          <p:nvPr/>
        </p:nvSpPr>
        <p:spPr>
          <a:xfrm>
            <a:off x="938636" y="3411130"/>
            <a:ext cx="2144197" cy="300082"/>
          </a:xfrm>
          <a:prstGeom prst="rect">
            <a:avLst/>
          </a:prstGeom>
          <a:noFill/>
        </p:spPr>
        <p:txBody>
          <a:bodyPr wrap="square" rtlCol="0">
            <a:spAutoFit/>
          </a:bodyPr>
          <a:lstStyle/>
          <a:p>
            <a:r>
              <a:rPr lang="en-US" altLang="zh-CN" sz="1350" b="1" dirty="0"/>
              <a:t>Nonrelativistic, few-body</a:t>
            </a:r>
            <a:endParaRPr lang="en-US" sz="1350" b="1" dirty="0"/>
          </a:p>
        </p:txBody>
      </p:sp>
      <p:sp>
        <p:nvSpPr>
          <p:cNvPr id="10" name="TextBox 9"/>
          <p:cNvSpPr txBox="1"/>
          <p:nvPr/>
        </p:nvSpPr>
        <p:spPr>
          <a:xfrm>
            <a:off x="3416685" y="3396296"/>
            <a:ext cx="2153466" cy="300082"/>
          </a:xfrm>
          <a:prstGeom prst="rect">
            <a:avLst/>
          </a:prstGeom>
          <a:noFill/>
        </p:spPr>
        <p:txBody>
          <a:bodyPr wrap="square" rtlCol="0">
            <a:spAutoFit/>
          </a:bodyPr>
          <a:lstStyle/>
          <a:p>
            <a:r>
              <a:rPr lang="en-US" altLang="zh-CN" sz="1350" b="1" dirty="0"/>
              <a:t>Nonrelativistic, many-body</a:t>
            </a:r>
            <a:endParaRPr lang="en-US" sz="1350" b="1" dirty="0">
              <a:solidFill>
                <a:srgbClr val="FF0000"/>
              </a:solidFill>
            </a:endParaRPr>
          </a:p>
        </p:txBody>
      </p:sp>
      <p:sp>
        <p:nvSpPr>
          <p:cNvPr id="11" name="TextBox 10"/>
          <p:cNvSpPr txBox="1"/>
          <p:nvPr/>
        </p:nvSpPr>
        <p:spPr>
          <a:xfrm>
            <a:off x="6220996" y="3389525"/>
            <a:ext cx="2226673" cy="300082"/>
          </a:xfrm>
          <a:prstGeom prst="rect">
            <a:avLst/>
          </a:prstGeom>
          <a:noFill/>
        </p:spPr>
        <p:txBody>
          <a:bodyPr wrap="square" rtlCol="0">
            <a:spAutoFit/>
          </a:bodyPr>
          <a:lstStyle/>
          <a:p>
            <a:r>
              <a:rPr lang="en-US" altLang="zh-CN" sz="1350" b="1" dirty="0"/>
              <a:t>Relativistic, many-body</a:t>
            </a:r>
            <a:endParaRPr lang="en-US" sz="1350" b="1" dirty="0">
              <a:solidFill>
                <a:srgbClr val="FF0000"/>
              </a:solidFill>
            </a:endParaRPr>
          </a:p>
        </p:txBody>
      </p:sp>
      <p:sp>
        <p:nvSpPr>
          <p:cNvPr id="12" name="TextBox 11"/>
          <p:cNvSpPr txBox="1"/>
          <p:nvPr/>
        </p:nvSpPr>
        <p:spPr>
          <a:xfrm>
            <a:off x="2614613" y="2388891"/>
            <a:ext cx="572724" cy="300082"/>
          </a:xfrm>
          <a:prstGeom prst="rect">
            <a:avLst/>
          </a:prstGeom>
          <a:noFill/>
        </p:spPr>
        <p:txBody>
          <a:bodyPr wrap="square" rtlCol="0">
            <a:spAutoFit/>
          </a:bodyPr>
          <a:lstStyle/>
          <a:p>
            <a:r>
              <a:rPr lang="en-US" altLang="zh-CN" sz="1350" b="1" dirty="0"/>
              <a:t>atom</a:t>
            </a:r>
            <a:endParaRPr lang="en-US" sz="1350" b="1" dirty="0"/>
          </a:p>
        </p:txBody>
      </p:sp>
      <p:sp>
        <p:nvSpPr>
          <p:cNvPr id="13" name="TextBox 12"/>
          <p:cNvSpPr txBox="1"/>
          <p:nvPr/>
        </p:nvSpPr>
        <p:spPr>
          <a:xfrm>
            <a:off x="5186363" y="2347950"/>
            <a:ext cx="755294" cy="300082"/>
          </a:xfrm>
          <a:prstGeom prst="rect">
            <a:avLst/>
          </a:prstGeom>
          <a:noFill/>
        </p:spPr>
        <p:txBody>
          <a:bodyPr wrap="square" rtlCol="0">
            <a:spAutoFit/>
          </a:bodyPr>
          <a:lstStyle/>
          <a:p>
            <a:r>
              <a:rPr lang="en-US" altLang="zh-CN" sz="1350" b="1" dirty="0"/>
              <a:t>nucleus</a:t>
            </a:r>
            <a:endParaRPr lang="en-US" sz="1350" b="1" dirty="0"/>
          </a:p>
        </p:txBody>
      </p:sp>
      <p:sp>
        <p:nvSpPr>
          <p:cNvPr id="14" name="TextBox 13"/>
          <p:cNvSpPr txBox="1"/>
          <p:nvPr/>
        </p:nvSpPr>
        <p:spPr>
          <a:xfrm>
            <a:off x="7800975" y="2388891"/>
            <a:ext cx="724716" cy="300082"/>
          </a:xfrm>
          <a:prstGeom prst="rect">
            <a:avLst/>
          </a:prstGeom>
          <a:noFill/>
        </p:spPr>
        <p:txBody>
          <a:bodyPr wrap="square" rtlCol="0">
            <a:spAutoFit/>
          </a:bodyPr>
          <a:lstStyle/>
          <a:p>
            <a:r>
              <a:rPr lang="en-US" altLang="zh-CN" sz="1350" b="1" dirty="0"/>
              <a:t>hadron</a:t>
            </a:r>
            <a:endParaRPr lang="en-US" sz="1350" b="1"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38" y="4222573"/>
            <a:ext cx="2337963" cy="1985885"/>
          </a:xfrm>
          <a:prstGeom prst="rect">
            <a:avLst/>
          </a:prstGeom>
        </p:spPr>
      </p:pic>
      <p:sp>
        <p:nvSpPr>
          <p:cNvPr id="16" name="TextBox 15"/>
          <p:cNvSpPr txBox="1"/>
          <p:nvPr/>
        </p:nvSpPr>
        <p:spPr>
          <a:xfrm>
            <a:off x="407194" y="3756951"/>
            <a:ext cx="6615113" cy="369332"/>
          </a:xfrm>
          <a:prstGeom prst="rect">
            <a:avLst/>
          </a:prstGeom>
          <a:noFill/>
        </p:spPr>
        <p:txBody>
          <a:bodyPr wrap="square" rtlCol="0">
            <a:spAutoFit/>
          </a:bodyPr>
          <a:lstStyle/>
          <a:p>
            <a:pPr marL="257175" indent="-257175" algn="ctr">
              <a:buFont typeface="Arial" charset="0"/>
              <a:buChar char="•"/>
            </a:pPr>
            <a:r>
              <a:rPr lang="en-US" altLang="zh-CN" dirty="0"/>
              <a:t>Wave functions encode full information of the system</a:t>
            </a:r>
            <a:endParaRPr lang="en-US" dirty="0"/>
          </a:p>
        </p:txBody>
      </p:sp>
      <p:sp>
        <p:nvSpPr>
          <p:cNvPr id="17" name="TextBox 16"/>
          <p:cNvSpPr txBox="1"/>
          <p:nvPr/>
        </p:nvSpPr>
        <p:spPr>
          <a:xfrm>
            <a:off x="6570902" y="6240369"/>
            <a:ext cx="1526860" cy="369332"/>
          </a:xfrm>
          <a:prstGeom prst="rect">
            <a:avLst/>
          </a:prstGeom>
          <a:noFill/>
        </p:spPr>
        <p:txBody>
          <a:bodyPr wrap="square" rtlCol="0">
            <a:spAutoFit/>
          </a:bodyPr>
          <a:lstStyle/>
          <a:p>
            <a:r>
              <a:rPr lang="en-US" dirty="0">
                <a:solidFill>
                  <a:schemeClr val="accent1"/>
                </a:solidFill>
              </a:rPr>
              <a:t>[Cockrell ’12] </a:t>
            </a:r>
            <a:endParaRPr lang="en-US" sz="1400" dirty="0">
              <a:solidFill>
                <a:schemeClr val="accent1"/>
              </a:solidFill>
              <a:effectLst/>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6685" y="4208049"/>
            <a:ext cx="2296179" cy="1985885"/>
          </a:xfrm>
          <a:prstGeom prst="rect">
            <a:avLst/>
          </a:prstGeom>
        </p:spPr>
      </p:pic>
      <p:sp>
        <p:nvSpPr>
          <p:cNvPr id="19" name="TextBox 18"/>
          <p:cNvSpPr txBox="1"/>
          <p:nvPr/>
        </p:nvSpPr>
        <p:spPr>
          <a:xfrm>
            <a:off x="3301206" y="6299060"/>
            <a:ext cx="2640451" cy="300082"/>
          </a:xfrm>
          <a:prstGeom prst="rect">
            <a:avLst/>
          </a:prstGeom>
          <a:noFill/>
        </p:spPr>
        <p:txBody>
          <a:bodyPr wrap="square" rtlCol="0">
            <a:spAutoFit/>
          </a:bodyPr>
          <a:lstStyle/>
          <a:p>
            <a:r>
              <a:rPr lang="en-US" altLang="zh-CN" sz="1350" dirty="0"/>
              <a:t>Neutron density – proton density</a:t>
            </a:r>
            <a:endParaRPr lang="en-US" sz="1350" dirty="0"/>
          </a:p>
        </p:txBody>
      </p:sp>
      <p:sp>
        <p:nvSpPr>
          <p:cNvPr id="20" name="TextBox 19"/>
          <p:cNvSpPr txBox="1"/>
          <p:nvPr/>
        </p:nvSpPr>
        <p:spPr>
          <a:xfrm>
            <a:off x="7794702" y="4379788"/>
            <a:ext cx="1305934" cy="553998"/>
          </a:xfrm>
          <a:prstGeom prst="rect">
            <a:avLst/>
          </a:prstGeom>
          <a:noFill/>
        </p:spPr>
        <p:txBody>
          <a:bodyPr wrap="square" rtlCol="0">
            <a:spAutoFit/>
          </a:bodyPr>
          <a:lstStyle/>
          <a:p>
            <a:pPr algn="ctr"/>
            <a:r>
              <a:rPr lang="en-US" altLang="zh-CN" sz="1500" dirty="0"/>
              <a:t>Example</a:t>
            </a:r>
            <a:r>
              <a:rPr lang="zh-CN" altLang="en-US" sz="1500" dirty="0"/>
              <a:t>：</a:t>
            </a:r>
            <a:r>
              <a:rPr lang="en-US" altLang="zh-CN" sz="1500" baseline="30000" dirty="0"/>
              <a:t>9</a:t>
            </a:r>
            <a:r>
              <a:rPr lang="en-US" altLang="zh-CN" sz="1500" dirty="0"/>
              <a:t>Be</a:t>
            </a:r>
            <a:endParaRPr lang="zh-CN" altLang="en-US" sz="1500" dirty="0"/>
          </a:p>
          <a:p>
            <a:pPr algn="ctr"/>
            <a:r>
              <a:rPr lang="en-US" altLang="zh-CN" sz="1500" dirty="0"/>
              <a:t>nucleus  </a:t>
            </a:r>
            <a:endParaRPr lang="en-US" sz="1500" dirty="0"/>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1325" y="4197336"/>
            <a:ext cx="1853045" cy="1853045"/>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6216" y="856423"/>
            <a:ext cx="1734452" cy="764411"/>
          </a:xfrm>
          <a:prstGeom prst="rect">
            <a:avLst/>
          </a:prstGeom>
        </p:spPr>
      </p:pic>
      <p:sp>
        <p:nvSpPr>
          <p:cNvPr id="3" name="TextBox 2">
            <a:extLst>
              <a:ext uri="{FF2B5EF4-FFF2-40B4-BE49-F238E27FC236}">
                <a16:creationId xmlns:a16="http://schemas.microsoft.com/office/drawing/2014/main" id="{4DDF97D6-5A0F-7949-A217-3F3CDABFFC65}"/>
              </a:ext>
            </a:extLst>
          </p:cNvPr>
          <p:cNvSpPr txBox="1"/>
          <p:nvPr/>
        </p:nvSpPr>
        <p:spPr>
          <a:xfrm>
            <a:off x="1008678" y="6279824"/>
            <a:ext cx="1404039" cy="338554"/>
          </a:xfrm>
          <a:prstGeom prst="rect">
            <a:avLst/>
          </a:prstGeom>
          <a:noFill/>
        </p:spPr>
        <p:txBody>
          <a:bodyPr wrap="none" rtlCol="0">
            <a:spAutoFit/>
          </a:bodyPr>
          <a:lstStyle/>
          <a:p>
            <a:r>
              <a:rPr lang="en-US" sz="1600" dirty="0"/>
              <a:t>Proton density</a:t>
            </a:r>
          </a:p>
        </p:txBody>
      </p:sp>
      <p:sp>
        <p:nvSpPr>
          <p:cNvPr id="22" name="TextBox 21">
            <a:extLst>
              <a:ext uri="{FF2B5EF4-FFF2-40B4-BE49-F238E27FC236}">
                <a16:creationId xmlns:a16="http://schemas.microsoft.com/office/drawing/2014/main" id="{6D49523A-82CE-FA4F-8E2B-E9414868000D}"/>
              </a:ext>
            </a:extLst>
          </p:cNvPr>
          <p:cNvSpPr txBox="1"/>
          <p:nvPr/>
        </p:nvSpPr>
        <p:spPr>
          <a:xfrm>
            <a:off x="5730282" y="4054160"/>
            <a:ext cx="1071921" cy="307777"/>
          </a:xfrm>
          <a:prstGeom prst="rect">
            <a:avLst/>
          </a:prstGeom>
          <a:solidFill>
            <a:schemeClr val="bg1"/>
          </a:solidFill>
        </p:spPr>
        <p:txBody>
          <a:bodyPr wrap="square" rtlCol="0">
            <a:spAutoFit/>
          </a:bodyPr>
          <a:lstStyle/>
          <a:p>
            <a:r>
              <a:rPr lang="en-US" sz="1400" baseline="30000" dirty="0"/>
              <a:t>9</a:t>
            </a:r>
            <a:r>
              <a:rPr lang="en-US" sz="1400" dirty="0"/>
              <a:t>Be nucleus</a:t>
            </a:r>
          </a:p>
        </p:txBody>
      </p:sp>
    </p:spTree>
    <p:extLst>
      <p:ext uri="{BB962C8B-B14F-4D97-AF65-F5344CB8AC3E}">
        <p14:creationId xmlns:p14="http://schemas.microsoft.com/office/powerpoint/2010/main" val="236878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852"/>
            <a:ext cx="9144000" cy="623455"/>
          </a:xfrm>
        </p:spPr>
        <p:txBody>
          <a:bodyPr>
            <a:normAutofit/>
          </a:bodyPr>
          <a:lstStyle/>
          <a:p>
            <a:pPr algn="ctr"/>
            <a:r>
              <a:rPr lang="en-US" altLang="zh-CN" sz="3200" dirty="0"/>
              <a:t>Nonperturbative</a:t>
            </a:r>
            <a:r>
              <a:rPr lang="zh-CN" altLang="en-US" sz="3200" dirty="0"/>
              <a:t> </a:t>
            </a:r>
            <a:r>
              <a:rPr lang="en-US" altLang="zh-CN" sz="3200" dirty="0"/>
              <a:t>Quantum</a:t>
            </a:r>
            <a:r>
              <a:rPr lang="zh-CN" altLang="en-US" sz="3200" dirty="0"/>
              <a:t> </a:t>
            </a:r>
            <a:r>
              <a:rPr lang="en-US" altLang="zh-CN" sz="3200" dirty="0"/>
              <a:t>Field</a:t>
            </a:r>
            <a:r>
              <a:rPr lang="zh-CN" altLang="en-US" sz="3200" dirty="0"/>
              <a:t> </a:t>
            </a:r>
            <a:r>
              <a:rPr lang="en-US" altLang="zh-CN" sz="3200" dirty="0"/>
              <a:t>Theory</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35877" y="1517476"/>
            <a:ext cx="947081" cy="11606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923" y="1580421"/>
            <a:ext cx="939016" cy="1152167"/>
          </a:xfrm>
          <a:prstGeom prst="rect">
            <a:avLst/>
          </a:prstGeom>
        </p:spPr>
      </p:pic>
      <p:sp>
        <p:nvSpPr>
          <p:cNvPr id="7" name="TextBox 6"/>
          <p:cNvSpPr txBox="1"/>
          <p:nvPr/>
        </p:nvSpPr>
        <p:spPr>
          <a:xfrm>
            <a:off x="1576175" y="1964130"/>
            <a:ext cx="1816925" cy="415498"/>
          </a:xfrm>
          <a:prstGeom prst="rect">
            <a:avLst/>
          </a:prstGeom>
          <a:noFill/>
        </p:spPr>
        <p:txBody>
          <a:bodyPr wrap="square" rtlCol="0">
            <a:spAutoFit/>
          </a:bodyPr>
          <a:lstStyle/>
          <a:p>
            <a:r>
              <a:rPr lang="en-US" altLang="zh-CN" sz="2100" dirty="0" err="1"/>
              <a:t>Lagrangian</a:t>
            </a:r>
            <a:endParaRPr lang="en-US" sz="2100" dirty="0"/>
          </a:p>
        </p:txBody>
      </p:sp>
      <p:sp>
        <p:nvSpPr>
          <p:cNvPr id="8" name="TextBox 7"/>
          <p:cNvSpPr txBox="1"/>
          <p:nvPr/>
        </p:nvSpPr>
        <p:spPr>
          <a:xfrm>
            <a:off x="5435495" y="1960297"/>
            <a:ext cx="1549730" cy="415498"/>
          </a:xfrm>
          <a:prstGeom prst="rect">
            <a:avLst/>
          </a:prstGeom>
          <a:noFill/>
        </p:spPr>
        <p:txBody>
          <a:bodyPr wrap="square" rtlCol="0">
            <a:spAutoFit/>
          </a:bodyPr>
          <a:lstStyle/>
          <a:p>
            <a:r>
              <a:rPr lang="en-US" altLang="zh-CN" sz="2100" dirty="0"/>
              <a:t>Hamiltonian</a:t>
            </a:r>
            <a:endParaRPr lang="en-US" sz="2100" dirty="0"/>
          </a:p>
        </p:txBody>
      </p:sp>
      <p:sp>
        <p:nvSpPr>
          <p:cNvPr id="9" name="TextBox 8"/>
          <p:cNvSpPr txBox="1"/>
          <p:nvPr/>
        </p:nvSpPr>
        <p:spPr>
          <a:xfrm>
            <a:off x="1576175" y="2899328"/>
            <a:ext cx="3221093" cy="415498"/>
          </a:xfrm>
          <a:prstGeom prst="rect">
            <a:avLst/>
          </a:prstGeom>
          <a:noFill/>
        </p:spPr>
        <p:txBody>
          <a:bodyPr wrap="square" rtlCol="0">
            <a:spAutoFit/>
          </a:bodyPr>
          <a:lstStyle/>
          <a:p>
            <a:r>
              <a:rPr lang="en-US" altLang="zh-CN" sz="2100" dirty="0"/>
              <a:t>Euclidean</a:t>
            </a:r>
            <a:r>
              <a:rPr lang="zh-CN" altLang="en-US" sz="2100" dirty="0"/>
              <a:t> </a:t>
            </a:r>
            <a:r>
              <a:rPr lang="en-US" altLang="zh-CN" sz="2100" dirty="0"/>
              <a:t>+</a:t>
            </a:r>
            <a:r>
              <a:rPr lang="zh-CN" altLang="en-US" sz="2100" dirty="0"/>
              <a:t> </a:t>
            </a:r>
            <a:r>
              <a:rPr lang="en-US" altLang="zh-CN" sz="2100" dirty="0"/>
              <a:t>Wick</a:t>
            </a:r>
            <a:r>
              <a:rPr lang="zh-CN" altLang="en-US" sz="2100" dirty="0"/>
              <a:t> </a:t>
            </a:r>
            <a:r>
              <a:rPr lang="en-US" altLang="zh-CN" sz="2100" dirty="0"/>
              <a:t>rotation</a:t>
            </a:r>
            <a:endParaRPr lang="en-US" sz="2100" dirty="0"/>
          </a:p>
        </p:txBody>
      </p:sp>
      <p:sp>
        <p:nvSpPr>
          <p:cNvPr id="10" name="TextBox 9"/>
          <p:cNvSpPr txBox="1"/>
          <p:nvPr/>
        </p:nvSpPr>
        <p:spPr>
          <a:xfrm>
            <a:off x="5435495" y="2899328"/>
            <a:ext cx="2476006" cy="415498"/>
          </a:xfrm>
          <a:prstGeom prst="rect">
            <a:avLst/>
          </a:prstGeom>
          <a:noFill/>
        </p:spPr>
        <p:txBody>
          <a:bodyPr wrap="square" rtlCol="0">
            <a:spAutoFit/>
          </a:bodyPr>
          <a:lstStyle/>
          <a:p>
            <a:r>
              <a:rPr lang="en-US" altLang="zh-CN" sz="2100" dirty="0" err="1"/>
              <a:t>Minkowskian</a:t>
            </a:r>
            <a:endParaRPr lang="en-US" sz="2100" dirty="0"/>
          </a:p>
        </p:txBody>
      </p:sp>
      <mc:AlternateContent xmlns:mc="http://schemas.openxmlformats.org/markup-compatibility/2006" xmlns:a14="http://schemas.microsoft.com/office/drawing/2010/main">
        <mc:Choice Requires="a14">
          <p:sp>
            <p:nvSpPr>
              <p:cNvPr id="11" name="TextBox 10"/>
              <p:cNvSpPr txBox="1"/>
              <p:nvPr/>
            </p:nvSpPr>
            <p:spPr>
              <a:xfrm>
                <a:off x="1576175" y="3457781"/>
                <a:ext cx="3578214" cy="415498"/>
              </a:xfrm>
              <a:prstGeom prst="rect">
                <a:avLst/>
              </a:prstGeom>
              <a:noFill/>
            </p:spPr>
            <p:txBody>
              <a:bodyPr wrap="square" rtlCol="0">
                <a:spAutoFit/>
              </a:bodyPr>
              <a:lstStyle/>
              <a:p>
                <a:r>
                  <a:rPr lang="en-US" altLang="zh-CN" sz="2100" dirty="0"/>
                  <a:t>Correlators</a:t>
                </a:r>
                <a14:m>
                  <m:oMath xmlns:m="http://schemas.openxmlformats.org/officeDocument/2006/math">
                    <m:r>
                      <a:rPr lang="zh-CN" altLang="en-US" sz="2100" b="0" i="1" dirty="0" smtClean="0">
                        <a:latin typeface="Cambria Math" panose="02040503050406030204" pitchFamily="18" charset="0"/>
                      </a:rPr>
                      <m:t> </m:t>
                    </m:r>
                    <m:d>
                      <m:dPr>
                        <m:begChr m:val="⟨"/>
                        <m:endChr m:val="⟩"/>
                        <m:ctrlPr>
                          <a:rPr lang="zh-CN" altLang="en-US" sz="2100" i="1">
                            <a:latin typeface="Cambria Math" panose="02040503050406030204" pitchFamily="18" charset="0"/>
                          </a:rPr>
                        </m:ctrlPr>
                      </m:dPr>
                      <m:e>
                        <m:r>
                          <a:rPr lang="en-US" altLang="zh-CN" sz="2100" i="1">
                            <a:latin typeface="Cambria Math" charset="0"/>
                          </a:rPr>
                          <m:t>𝑂</m:t>
                        </m:r>
                        <m:r>
                          <a:rPr lang="en-US" altLang="zh-CN" sz="2100" i="1">
                            <a:latin typeface="Cambria Math" charset="0"/>
                          </a:rPr>
                          <m:t>(</m:t>
                        </m:r>
                        <m:sSub>
                          <m:sSubPr>
                            <m:ctrlPr>
                              <a:rPr lang="en-US" altLang="zh-CN" sz="2100" i="1">
                                <a:latin typeface="Cambria Math" panose="02040503050406030204" pitchFamily="18" charset="0"/>
                              </a:rPr>
                            </m:ctrlPr>
                          </m:sSubPr>
                          <m:e>
                            <m:r>
                              <a:rPr lang="en-US" altLang="zh-CN" sz="2100" i="1">
                                <a:latin typeface="Cambria Math" charset="0"/>
                              </a:rPr>
                              <m:t>𝑥</m:t>
                            </m:r>
                          </m:e>
                          <m:sub>
                            <m:r>
                              <a:rPr lang="en-US" altLang="zh-CN" sz="2100" i="1">
                                <a:latin typeface="Cambria Math" charset="0"/>
                              </a:rPr>
                              <m:t>1</m:t>
                            </m:r>
                          </m:sub>
                        </m:sSub>
                        <m:r>
                          <a:rPr lang="en-US" altLang="zh-CN" sz="2100" i="1">
                            <a:latin typeface="Cambria Math" charset="0"/>
                          </a:rPr>
                          <m:t>,</m:t>
                        </m:r>
                        <m:sSub>
                          <m:sSubPr>
                            <m:ctrlPr>
                              <a:rPr lang="en-US" altLang="zh-CN" sz="2100" i="1">
                                <a:latin typeface="Cambria Math" panose="02040503050406030204" pitchFamily="18" charset="0"/>
                              </a:rPr>
                            </m:ctrlPr>
                          </m:sSubPr>
                          <m:e>
                            <m:r>
                              <a:rPr lang="en-US" altLang="zh-CN" sz="2100" i="1">
                                <a:latin typeface="Cambria Math" charset="0"/>
                              </a:rPr>
                              <m:t>𝑥</m:t>
                            </m:r>
                          </m:e>
                          <m:sub>
                            <m:r>
                              <a:rPr lang="en-US" altLang="zh-CN" sz="2100" i="1">
                                <a:latin typeface="Cambria Math" charset="0"/>
                              </a:rPr>
                              <m:t>2</m:t>
                            </m:r>
                          </m:sub>
                        </m:sSub>
                        <m:r>
                          <a:rPr lang="en-US" altLang="zh-CN" sz="2100" i="1">
                            <a:latin typeface="Cambria Math" charset="0"/>
                          </a:rPr>
                          <m:t>, …, </m:t>
                        </m:r>
                        <m:sSub>
                          <m:sSubPr>
                            <m:ctrlPr>
                              <a:rPr lang="en-US" altLang="zh-CN" sz="2100" i="1">
                                <a:latin typeface="Cambria Math" panose="02040503050406030204" pitchFamily="18" charset="0"/>
                              </a:rPr>
                            </m:ctrlPr>
                          </m:sSubPr>
                          <m:e>
                            <m:r>
                              <a:rPr lang="en-US" altLang="zh-CN" sz="2100" i="1">
                                <a:latin typeface="Cambria Math" charset="0"/>
                              </a:rPr>
                              <m:t>𝑥</m:t>
                            </m:r>
                          </m:e>
                          <m:sub>
                            <m:r>
                              <a:rPr lang="en-US" altLang="zh-CN" sz="2100" i="1">
                                <a:latin typeface="Cambria Math" charset="0"/>
                              </a:rPr>
                              <m:t>𝑛</m:t>
                            </m:r>
                          </m:sub>
                        </m:sSub>
                        <m:r>
                          <a:rPr lang="en-US" altLang="zh-CN" sz="2100" i="1">
                            <a:latin typeface="Cambria Math" charset="0"/>
                          </a:rPr>
                          <m:t>)</m:t>
                        </m:r>
                      </m:e>
                    </m:d>
                  </m:oMath>
                </a14:m>
                <a:endParaRPr lang="en-US" sz="21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576175" y="3457781"/>
                <a:ext cx="3578214" cy="415498"/>
              </a:xfrm>
              <a:prstGeom prst="rect">
                <a:avLst/>
              </a:prstGeom>
              <a:blipFill>
                <a:blip r:embed="rId4"/>
                <a:stretch>
                  <a:fillRect l="-1767" t="-5882" b="-26471"/>
                </a:stretch>
              </a:blipFill>
            </p:spPr>
            <p:txBody>
              <a:bodyPr/>
              <a:lstStyle/>
              <a:p>
                <a:r>
                  <a:rPr lang="en-US">
                    <a:noFill/>
                  </a:rPr>
                  <a:t> </a:t>
                </a:r>
              </a:p>
            </p:txBody>
          </p:sp>
        </mc:Fallback>
      </mc:AlternateContent>
      <p:sp>
        <p:nvSpPr>
          <p:cNvPr id="12" name="TextBox 11"/>
          <p:cNvSpPr txBox="1"/>
          <p:nvPr/>
        </p:nvSpPr>
        <p:spPr>
          <a:xfrm>
            <a:off x="106880" y="2899328"/>
            <a:ext cx="1315233" cy="415498"/>
          </a:xfrm>
          <a:prstGeom prst="rect">
            <a:avLst/>
          </a:prstGeom>
          <a:noFill/>
        </p:spPr>
        <p:txBody>
          <a:bodyPr wrap="square" rtlCol="0">
            <a:spAutoFit/>
          </a:bodyPr>
          <a:lstStyle/>
          <a:p>
            <a:r>
              <a:rPr lang="en-US" altLang="zh-CN" sz="2100" dirty="0"/>
              <a:t>Relativity</a:t>
            </a:r>
            <a:r>
              <a:rPr lang="zh-CN" altLang="en-US" sz="2100" dirty="0"/>
              <a:t>：</a:t>
            </a:r>
            <a:endParaRPr lang="en-US" sz="2100" dirty="0"/>
          </a:p>
        </p:txBody>
      </p:sp>
      <p:sp>
        <p:nvSpPr>
          <p:cNvPr id="13" name="TextBox 12"/>
          <p:cNvSpPr txBox="1"/>
          <p:nvPr/>
        </p:nvSpPr>
        <p:spPr>
          <a:xfrm>
            <a:off x="106880" y="1960297"/>
            <a:ext cx="1434527" cy="415498"/>
          </a:xfrm>
          <a:prstGeom prst="rect">
            <a:avLst/>
          </a:prstGeom>
          <a:noFill/>
        </p:spPr>
        <p:txBody>
          <a:bodyPr wrap="square" rtlCol="0">
            <a:spAutoFit/>
          </a:bodyPr>
          <a:lstStyle/>
          <a:p>
            <a:r>
              <a:rPr lang="en-US" altLang="zh-CN" sz="2100" dirty="0"/>
              <a:t>Formalism</a:t>
            </a:r>
            <a:r>
              <a:rPr lang="zh-CN" altLang="en-US" sz="2100" dirty="0"/>
              <a:t>：</a:t>
            </a:r>
            <a:endParaRPr lang="en-US" sz="2100" dirty="0"/>
          </a:p>
        </p:txBody>
      </p:sp>
      <p:sp>
        <p:nvSpPr>
          <p:cNvPr id="14" name="TextBox 13"/>
          <p:cNvSpPr txBox="1"/>
          <p:nvPr/>
        </p:nvSpPr>
        <p:spPr>
          <a:xfrm>
            <a:off x="-225554" y="3134615"/>
            <a:ext cx="2290993" cy="738664"/>
          </a:xfrm>
          <a:prstGeom prst="rect">
            <a:avLst/>
          </a:prstGeom>
          <a:noFill/>
        </p:spPr>
        <p:txBody>
          <a:bodyPr wrap="square" rtlCol="0">
            <a:spAutoFit/>
          </a:bodyPr>
          <a:lstStyle/>
          <a:p>
            <a:pPr algn="ctr"/>
            <a:endParaRPr lang="en-US" altLang="zh-CN" sz="2100" dirty="0"/>
          </a:p>
          <a:p>
            <a:pPr algn="ctr"/>
            <a:r>
              <a:rPr lang="en-US" altLang="zh-CN" sz="2100" dirty="0"/>
              <a:t>Key Quantity</a:t>
            </a:r>
            <a:r>
              <a:rPr lang="zh-CN" altLang="en-US" sz="2100" dirty="0"/>
              <a:t>：</a:t>
            </a:r>
            <a:endParaRPr lang="en-US" sz="2100" dirty="0"/>
          </a:p>
        </p:txBody>
      </p:sp>
      <mc:AlternateContent xmlns:mc="http://schemas.openxmlformats.org/markup-compatibility/2006" xmlns:a14="http://schemas.microsoft.com/office/drawing/2010/main">
        <mc:Choice Requires="a14">
          <p:sp>
            <p:nvSpPr>
              <p:cNvPr id="15" name="TextBox 14"/>
              <p:cNvSpPr txBox="1"/>
              <p:nvPr/>
            </p:nvSpPr>
            <p:spPr>
              <a:xfrm>
                <a:off x="5445019" y="3445943"/>
                <a:ext cx="3237427" cy="415498"/>
              </a:xfrm>
              <a:prstGeom prst="rect">
                <a:avLst/>
              </a:prstGeom>
              <a:noFill/>
            </p:spPr>
            <p:txBody>
              <a:bodyPr wrap="square" rtlCol="0">
                <a:spAutoFit/>
              </a:bodyPr>
              <a:lstStyle/>
              <a:p>
                <a:r>
                  <a:rPr lang="en-US" altLang="zh-CN" sz="2100" dirty="0"/>
                  <a:t>Wavefunctions </a:t>
                </a:r>
                <a14:m>
                  <m:oMath xmlns:m="http://schemas.openxmlformats.org/officeDocument/2006/math">
                    <m:r>
                      <a:rPr lang="en-US" altLang="zh-CN" sz="2100">
                        <a:latin typeface="Cambria Math" charset="0"/>
                      </a:rPr>
                      <m:t>|</m:t>
                    </m:r>
                    <m:r>
                      <a:rPr lang="en-US" altLang="zh-CN" sz="2100" i="1">
                        <a:latin typeface="Cambria Math" charset="0"/>
                      </a:rPr>
                      <m:t>𝜓</m:t>
                    </m:r>
                    <m:r>
                      <a:rPr lang="en-US" altLang="zh-CN" sz="2100" i="1">
                        <a:latin typeface="Cambria Math" charset="0"/>
                      </a:rPr>
                      <m:t>(</m:t>
                    </m:r>
                    <m:r>
                      <a:rPr lang="en-US" altLang="zh-CN" sz="2100" i="1">
                        <a:latin typeface="Cambria Math" charset="0"/>
                      </a:rPr>
                      <m:t>𝑃</m:t>
                    </m:r>
                    <m:r>
                      <a:rPr lang="en-US" altLang="zh-CN" sz="2100" i="1">
                        <a:latin typeface="Cambria Math" charset="0"/>
                      </a:rPr>
                      <m:t>, </m:t>
                    </m:r>
                    <m:r>
                      <a:rPr lang="en-US" altLang="zh-CN" sz="2100" i="1">
                        <a:latin typeface="Cambria Math" charset="0"/>
                      </a:rPr>
                      <m:t>𝐽</m:t>
                    </m:r>
                    <m:r>
                      <a:rPr lang="en-US" altLang="zh-CN" sz="2100" i="1">
                        <a:latin typeface="Cambria Math" charset="0"/>
                      </a:rPr>
                      <m:t>, </m:t>
                    </m:r>
                    <m:r>
                      <a:rPr lang="en-US" altLang="zh-CN" sz="2100" i="1">
                        <a:latin typeface="Cambria Math" charset="0"/>
                      </a:rPr>
                      <m:t>𝜆</m:t>
                    </m:r>
                    <m:r>
                      <a:rPr lang="en-US" altLang="zh-CN" sz="2100" i="1">
                        <a:latin typeface="Cambria Math" charset="0"/>
                      </a:rPr>
                      <m:t>)〉</m:t>
                    </m:r>
                  </m:oMath>
                </a14:m>
                <a:endParaRPr lang="en-US" sz="21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445019" y="3445943"/>
                <a:ext cx="3237427" cy="415498"/>
              </a:xfrm>
              <a:prstGeom prst="rect">
                <a:avLst/>
              </a:prstGeom>
              <a:blipFill>
                <a:blip r:embed="rId5"/>
                <a:stretch>
                  <a:fillRect l="-1953" t="-5882" b="-26471"/>
                </a:stretch>
              </a:blipFill>
            </p:spPr>
            <p:txBody>
              <a:bodyPr/>
              <a:lstStyle/>
              <a:p>
                <a:r>
                  <a:rPr lang="en-US">
                    <a:noFill/>
                  </a:rPr>
                  <a:t> </a:t>
                </a:r>
              </a:p>
            </p:txBody>
          </p:sp>
        </mc:Fallback>
      </mc:AlternateContent>
      <p:sp>
        <p:nvSpPr>
          <p:cNvPr id="16" name="TextBox 15"/>
          <p:cNvSpPr txBox="1"/>
          <p:nvPr/>
        </p:nvSpPr>
        <p:spPr>
          <a:xfrm>
            <a:off x="176548" y="4028912"/>
            <a:ext cx="1626126" cy="415498"/>
          </a:xfrm>
          <a:prstGeom prst="rect">
            <a:avLst/>
          </a:prstGeom>
          <a:noFill/>
        </p:spPr>
        <p:txBody>
          <a:bodyPr wrap="square" rtlCol="0">
            <a:spAutoFit/>
          </a:bodyPr>
          <a:lstStyle/>
          <a:p>
            <a:r>
              <a:rPr lang="en-US" altLang="zh-CN" sz="2100" dirty="0"/>
              <a:t>Main Eq.</a:t>
            </a:r>
            <a:r>
              <a:rPr lang="zh-CN" altLang="en-US" sz="2100" dirty="0"/>
              <a:t>：</a:t>
            </a:r>
            <a:endParaRPr lang="en-US" sz="2100" dirty="0"/>
          </a:p>
        </p:txBody>
      </p:sp>
      <mc:AlternateContent xmlns:mc="http://schemas.openxmlformats.org/markup-compatibility/2006" xmlns:a14="http://schemas.microsoft.com/office/drawing/2010/main">
        <mc:Choice Requires="a14">
          <p:sp>
            <p:nvSpPr>
              <p:cNvPr id="17" name="TextBox 16"/>
              <p:cNvSpPr txBox="1"/>
              <p:nvPr/>
            </p:nvSpPr>
            <p:spPr>
              <a:xfrm>
                <a:off x="1576175" y="3855274"/>
                <a:ext cx="4306943" cy="589136"/>
              </a:xfrm>
              <a:prstGeom prst="rect">
                <a:avLst/>
              </a:prstGeom>
              <a:noFill/>
            </p:spPr>
            <p:txBody>
              <a:bodyPr wrap="square" rtlCol="0">
                <a:spAutoFit/>
              </a:bodyPr>
              <a:lstStyle/>
              <a:p>
                <a:r>
                  <a:rPr lang="en-US" altLang="zh-CN" sz="2100" dirty="0"/>
                  <a:t>Path-integtal </a:t>
                </a:r>
                <a14:m>
                  <m:oMath xmlns:m="http://schemas.openxmlformats.org/officeDocument/2006/math">
                    <m:sSub>
                      <m:sSubPr>
                        <m:ctrlPr>
                          <a:rPr lang="en-US" altLang="zh-CN" sz="2100" i="1">
                            <a:latin typeface="Cambria Math" panose="02040503050406030204" pitchFamily="18" charset="0"/>
                          </a:rPr>
                        </m:ctrlPr>
                      </m:sSubPr>
                      <m:e>
                        <m:d>
                          <m:dPr>
                            <m:begChr m:val="〈"/>
                            <m:endChr m:val="〉"/>
                            <m:ctrlPr>
                              <a:rPr lang="en-US" altLang="zh-CN" sz="2100" i="1">
                                <a:latin typeface="Cambria Math" panose="02040503050406030204" pitchFamily="18" charset="0"/>
                              </a:rPr>
                            </m:ctrlPr>
                          </m:dPr>
                          <m:e>
                            <m:r>
                              <a:rPr lang="en-US" altLang="zh-CN" sz="2100" i="1">
                                <a:latin typeface="Cambria Math" charset="0"/>
                              </a:rPr>
                              <m:t>𝑂</m:t>
                            </m:r>
                          </m:e>
                        </m:d>
                        <m:r>
                          <a:rPr lang="en-US" altLang="zh-CN" sz="2100" i="1">
                            <a:latin typeface="Cambria Math" charset="0"/>
                          </a:rPr>
                          <m:t>=∫</m:t>
                        </m:r>
                        <m:r>
                          <a:rPr lang="en-US" altLang="zh-CN" sz="2100" i="1">
                            <a:latin typeface="Cambria Math" charset="0"/>
                          </a:rPr>
                          <m:t>𝐷</m:t>
                        </m:r>
                      </m:e>
                      <m:sub>
                        <m:r>
                          <a:rPr lang="en-US" altLang="zh-CN" sz="2100" i="1">
                            <a:latin typeface="Cambria Math" charset="0"/>
                          </a:rPr>
                          <m:t>𝜓</m:t>
                        </m:r>
                      </m:sub>
                    </m:sSub>
                    <m:sSup>
                      <m:sSupPr>
                        <m:ctrlPr>
                          <a:rPr lang="en-US" altLang="zh-CN" sz="2100" i="1">
                            <a:latin typeface="Cambria Math" panose="02040503050406030204" pitchFamily="18" charset="0"/>
                          </a:rPr>
                        </m:ctrlPr>
                      </m:sSupPr>
                      <m:e>
                        <m:r>
                          <m:rPr>
                            <m:sty m:val="p"/>
                          </m:rPr>
                          <a:rPr lang="en-US" altLang="zh-CN" sz="2100">
                            <a:latin typeface="Cambria Math" charset="0"/>
                          </a:rPr>
                          <m:t>O</m:t>
                        </m:r>
                        <m:r>
                          <a:rPr lang="en-US" altLang="zh-CN" sz="2100">
                            <a:latin typeface="Cambria Math" charset="0"/>
                          </a:rPr>
                          <m:t> </m:t>
                        </m:r>
                        <m:r>
                          <m:rPr>
                            <m:sty m:val="p"/>
                          </m:rPr>
                          <a:rPr lang="en-US" altLang="zh-CN" sz="2100">
                            <a:latin typeface="Cambria Math" charset="0"/>
                          </a:rPr>
                          <m:t>e</m:t>
                        </m:r>
                      </m:e>
                      <m:sup>
                        <m:r>
                          <a:rPr lang="en-US" altLang="zh-CN" sz="2100">
                            <a:latin typeface="Cambria Math" charset="0"/>
                          </a:rPr>
                          <m:t>−</m:t>
                        </m:r>
                        <m:f>
                          <m:fPr>
                            <m:ctrlPr>
                              <a:rPr lang="en-US" altLang="zh-CN" sz="2100" i="1">
                                <a:latin typeface="Cambria Math" panose="02040503050406030204" pitchFamily="18" charset="0"/>
                              </a:rPr>
                            </m:ctrlPr>
                          </m:fPr>
                          <m:num>
                            <m:r>
                              <m:rPr>
                                <m:sty m:val="p"/>
                              </m:rPr>
                              <a:rPr lang="en-US" altLang="zh-CN" sz="2100">
                                <a:latin typeface="Cambria Math" charset="0"/>
                              </a:rPr>
                              <m:t>i</m:t>
                            </m:r>
                          </m:num>
                          <m:den>
                            <m:r>
                              <a:rPr lang="en-US" altLang="zh-CN" sz="2100" i="1">
                                <a:latin typeface="Cambria Math" charset="0"/>
                              </a:rPr>
                              <m:t>ℏ</m:t>
                            </m:r>
                          </m:den>
                        </m:f>
                        <m:sSub>
                          <m:sSubPr>
                            <m:ctrlPr>
                              <a:rPr lang="en-US" altLang="zh-CN" sz="2100" i="1">
                                <a:latin typeface="Cambria Math" panose="02040503050406030204" pitchFamily="18" charset="0"/>
                              </a:rPr>
                            </m:ctrlPr>
                          </m:sSubPr>
                          <m:e>
                            <m:r>
                              <m:rPr>
                                <m:sty m:val="p"/>
                              </m:rPr>
                              <a:rPr lang="en-US" altLang="zh-CN" sz="2100">
                                <a:latin typeface="Cambria Math" charset="0"/>
                              </a:rPr>
                              <m:t>S</m:t>
                            </m:r>
                          </m:e>
                          <m:sub>
                            <m:r>
                              <m:rPr>
                                <m:sty m:val="p"/>
                              </m:rPr>
                              <a:rPr lang="en-US" altLang="zh-CN" sz="2100">
                                <a:latin typeface="Cambria Math" charset="0"/>
                              </a:rPr>
                              <m:t>E</m:t>
                            </m:r>
                          </m:sub>
                        </m:sSub>
                      </m:sup>
                    </m:sSup>
                  </m:oMath>
                </a14:m>
                <a:endParaRPr lang="en-US" sz="21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576175" y="3855274"/>
                <a:ext cx="4306943" cy="589136"/>
              </a:xfrm>
              <a:prstGeom prst="rect">
                <a:avLst/>
              </a:prstGeom>
              <a:blipFill>
                <a:blip r:embed="rId6"/>
                <a:stretch>
                  <a:fillRect l="-1471"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45019" y="3992559"/>
                <a:ext cx="3568352" cy="415498"/>
              </a:xfrm>
              <a:prstGeom prst="rect">
                <a:avLst/>
              </a:prstGeom>
              <a:noFill/>
            </p:spPr>
            <p:txBody>
              <a:bodyPr wrap="square" rtlCol="0">
                <a:spAutoFit/>
              </a:bodyPr>
              <a:lstStyle/>
              <a:p>
                <a:r>
                  <a:rPr lang="en-US" altLang="zh-CN" sz="2100" dirty="0"/>
                  <a:t>Schrödinger </a:t>
                </a:r>
                <a:r>
                  <a:rPr lang="en-US" altLang="zh-CN" sz="2100" dirty="0" err="1"/>
                  <a:t>Eqn</a:t>
                </a:r>
                <a:r>
                  <a:rPr lang="en-US" altLang="zh-CN" sz="2100" dirty="0"/>
                  <a:t> </a:t>
                </a:r>
                <a14:m>
                  <m:oMath xmlns:m="http://schemas.openxmlformats.org/officeDocument/2006/math">
                    <m:r>
                      <a:rPr lang="en-US" altLang="zh-CN" sz="2100" i="1">
                        <a:latin typeface="Cambria Math" charset="0"/>
                      </a:rPr>
                      <m:t>𝐻</m:t>
                    </m:r>
                    <m:d>
                      <m:dPr>
                        <m:begChr m:val="|"/>
                        <m:endChr m:val="〉"/>
                        <m:ctrlPr>
                          <a:rPr lang="en-US" altLang="zh-CN" sz="2100" i="1">
                            <a:latin typeface="Cambria Math" panose="02040503050406030204" pitchFamily="18" charset="0"/>
                          </a:rPr>
                        </m:ctrlPr>
                      </m:dPr>
                      <m:e>
                        <m:r>
                          <a:rPr lang="en-US" altLang="zh-CN" sz="2100" i="1">
                            <a:latin typeface="Cambria Math" charset="0"/>
                          </a:rPr>
                          <m:t>𝜓</m:t>
                        </m:r>
                      </m:e>
                    </m:d>
                    <m:r>
                      <a:rPr lang="en-US" altLang="zh-CN" sz="2100" i="1">
                        <a:latin typeface="Cambria Math" charset="0"/>
                      </a:rPr>
                      <m:t>=</m:t>
                    </m:r>
                    <m:r>
                      <a:rPr lang="en-US" altLang="zh-CN" sz="2100" i="1">
                        <a:latin typeface="Cambria Math" charset="0"/>
                      </a:rPr>
                      <m:t>𝐸</m:t>
                    </m:r>
                    <m:r>
                      <a:rPr lang="en-US" altLang="zh-CN" sz="2100" i="1">
                        <a:latin typeface="Cambria Math" charset="0"/>
                      </a:rPr>
                      <m:t>|</m:t>
                    </m:r>
                    <m:r>
                      <a:rPr lang="en-US" altLang="zh-CN" sz="2100" i="1">
                        <a:latin typeface="Cambria Math" charset="0"/>
                      </a:rPr>
                      <m:t>𝜓</m:t>
                    </m:r>
                    <m:r>
                      <a:rPr lang="en-US" altLang="zh-CN" sz="2100" i="1">
                        <a:latin typeface="Cambria Math" charset="0"/>
                      </a:rPr>
                      <m:t>〉</m:t>
                    </m:r>
                  </m:oMath>
                </a14:m>
                <a:endParaRPr lang="en-US" sz="2100" dirty="0"/>
              </a:p>
            </p:txBody>
          </p:sp>
        </mc:Choice>
        <mc:Fallback xmlns="">
          <p:sp>
            <p:nvSpPr>
              <p:cNvPr id="18" name="TextBox 17"/>
              <p:cNvSpPr txBox="1">
                <a:spLocks noRot="1" noChangeAspect="1" noMove="1" noResize="1" noEditPoints="1" noAdjustHandles="1" noChangeArrowheads="1" noChangeShapeType="1" noTextEdit="1"/>
              </p:cNvSpPr>
              <p:nvPr/>
            </p:nvSpPr>
            <p:spPr>
              <a:xfrm>
                <a:off x="5445019" y="3992559"/>
                <a:ext cx="3568352" cy="415498"/>
              </a:xfrm>
              <a:prstGeom prst="rect">
                <a:avLst/>
              </a:prstGeom>
              <a:blipFill>
                <a:blip r:embed="rId7"/>
                <a:stretch>
                  <a:fillRect l="-1773" t="-5882" b="-26471"/>
                </a:stretch>
              </a:blipFill>
            </p:spPr>
            <p:txBody>
              <a:bodyPr/>
              <a:lstStyle/>
              <a:p>
                <a:r>
                  <a:rPr lang="en-US">
                    <a:noFill/>
                  </a:rPr>
                  <a:t> </a:t>
                </a:r>
              </a:p>
            </p:txBody>
          </p:sp>
        </mc:Fallback>
      </mc:AlternateContent>
      <p:sp>
        <p:nvSpPr>
          <p:cNvPr id="19" name="TextBox 18"/>
          <p:cNvSpPr txBox="1"/>
          <p:nvPr/>
        </p:nvSpPr>
        <p:spPr>
          <a:xfrm>
            <a:off x="-222320" y="4400750"/>
            <a:ext cx="2290993" cy="830997"/>
          </a:xfrm>
          <a:prstGeom prst="rect">
            <a:avLst/>
          </a:prstGeom>
          <a:noFill/>
        </p:spPr>
        <p:txBody>
          <a:bodyPr wrap="square" rtlCol="0">
            <a:spAutoFit/>
          </a:bodyPr>
          <a:lstStyle/>
          <a:p>
            <a:pPr algn="ctr"/>
            <a:r>
              <a:rPr lang="en-US" altLang="zh-CN" sz="2400" dirty="0"/>
              <a:t>Time-dependence</a:t>
            </a:r>
            <a:r>
              <a:rPr lang="zh-CN" altLang="en-US" sz="2400" dirty="0"/>
              <a:t>：</a:t>
            </a:r>
            <a:endParaRPr lang="en-US" sz="2400" dirty="0"/>
          </a:p>
        </p:txBody>
      </p:sp>
      <mc:AlternateContent xmlns:mc="http://schemas.openxmlformats.org/markup-compatibility/2006" xmlns:a14="http://schemas.microsoft.com/office/drawing/2010/main">
        <mc:Choice Requires="a14">
          <p:sp>
            <p:nvSpPr>
              <p:cNvPr id="20" name="TextBox 19"/>
              <p:cNvSpPr txBox="1"/>
              <p:nvPr/>
            </p:nvSpPr>
            <p:spPr>
              <a:xfrm>
                <a:off x="5407513" y="4444410"/>
                <a:ext cx="3456727" cy="7068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100">
                          <a:latin typeface="Cambria Math" charset="0"/>
                        </a:rPr>
                        <m:t> </m:t>
                      </m:r>
                      <m:r>
                        <a:rPr lang="en-US" altLang="zh-CN" sz="2100" i="1">
                          <a:latin typeface="Cambria Math" charset="0"/>
                        </a:rPr>
                        <m:t>𝑖</m:t>
                      </m:r>
                      <m:f>
                        <m:fPr>
                          <m:ctrlPr>
                            <a:rPr lang="en-US" altLang="zh-CN" sz="2100" i="1">
                              <a:latin typeface="Cambria Math" panose="02040503050406030204" pitchFamily="18" charset="0"/>
                            </a:rPr>
                          </m:ctrlPr>
                        </m:fPr>
                        <m:num>
                          <m:r>
                            <a:rPr lang="en-US" altLang="zh-CN" sz="2100" i="1">
                              <a:latin typeface="Cambria Math" charset="0"/>
                            </a:rPr>
                            <m:t>𝜕</m:t>
                          </m:r>
                        </m:num>
                        <m:den>
                          <m:r>
                            <a:rPr lang="en-US" altLang="zh-CN" sz="2100" i="1">
                              <a:latin typeface="Cambria Math" charset="0"/>
                            </a:rPr>
                            <m:t>𝜕</m:t>
                          </m:r>
                          <m:r>
                            <a:rPr lang="en-US" altLang="zh-CN" sz="2100" i="1">
                              <a:latin typeface="Cambria Math" charset="0"/>
                            </a:rPr>
                            <m:t>𝑡</m:t>
                          </m:r>
                        </m:den>
                      </m:f>
                      <m:d>
                        <m:dPr>
                          <m:begChr m:val="|"/>
                          <m:endChr m:val="〉"/>
                          <m:ctrlPr>
                            <a:rPr lang="en-US" altLang="zh-CN" sz="2100" i="1">
                              <a:latin typeface="Cambria Math" panose="02040503050406030204" pitchFamily="18" charset="0"/>
                            </a:rPr>
                          </m:ctrlPr>
                        </m:dPr>
                        <m:e>
                          <m:r>
                            <a:rPr lang="en-US" altLang="zh-CN" sz="2100" i="1">
                              <a:latin typeface="Cambria Math" charset="0"/>
                            </a:rPr>
                            <m:t>𝜓</m:t>
                          </m:r>
                        </m:e>
                      </m:d>
                      <m:r>
                        <a:rPr lang="en-US" altLang="zh-CN" sz="2100">
                          <a:latin typeface="Cambria Math" charset="0"/>
                        </a:rPr>
                        <m:t>= </m:t>
                      </m:r>
                      <m:r>
                        <a:rPr lang="en-US" altLang="zh-CN" sz="2100" i="1">
                          <a:latin typeface="Cambria Math" charset="0"/>
                        </a:rPr>
                        <m:t>𝐻</m:t>
                      </m:r>
                      <m:d>
                        <m:dPr>
                          <m:begChr m:val="|"/>
                          <m:endChr m:val="〉"/>
                          <m:ctrlPr>
                            <a:rPr lang="en-US" altLang="zh-CN" sz="2100" i="1">
                              <a:latin typeface="Cambria Math" panose="02040503050406030204" pitchFamily="18" charset="0"/>
                            </a:rPr>
                          </m:ctrlPr>
                        </m:dPr>
                        <m:e>
                          <m:r>
                            <a:rPr lang="en-US" altLang="zh-CN" sz="2100" i="1">
                              <a:latin typeface="Cambria Math" charset="0"/>
                            </a:rPr>
                            <m:t>𝜓</m:t>
                          </m:r>
                        </m:e>
                      </m:d>
                    </m:oMath>
                  </m:oMathPara>
                </a14:m>
                <a:endParaRPr lang="en-US" sz="2100" dirty="0"/>
              </a:p>
            </p:txBody>
          </p:sp>
        </mc:Choice>
        <mc:Fallback xmlns="">
          <p:sp>
            <p:nvSpPr>
              <p:cNvPr id="20" name="TextBox 19"/>
              <p:cNvSpPr txBox="1">
                <a:spLocks noRot="1" noChangeAspect="1" noMove="1" noResize="1" noEditPoints="1" noAdjustHandles="1" noChangeArrowheads="1" noChangeShapeType="1" noTextEdit="1"/>
              </p:cNvSpPr>
              <p:nvPr/>
            </p:nvSpPr>
            <p:spPr>
              <a:xfrm>
                <a:off x="5407513" y="4444410"/>
                <a:ext cx="3456727" cy="706860"/>
              </a:xfrm>
              <a:prstGeom prst="rect">
                <a:avLst/>
              </a:prstGeom>
              <a:blipFill>
                <a:blip r:embed="rId8"/>
                <a:stretch>
                  <a:fillRect b="-5263"/>
                </a:stretch>
              </a:blipFill>
            </p:spPr>
            <p:txBody>
              <a:bodyPr/>
              <a:lstStyle/>
              <a:p>
                <a:r>
                  <a:rPr lang="en-US">
                    <a:noFill/>
                  </a:rPr>
                  <a:t> </a:t>
                </a:r>
              </a:p>
            </p:txBody>
          </p:sp>
        </mc:Fallback>
      </mc:AlternateContent>
      <p:sp>
        <p:nvSpPr>
          <p:cNvPr id="21" name="TextBox 20"/>
          <p:cNvSpPr txBox="1"/>
          <p:nvPr/>
        </p:nvSpPr>
        <p:spPr>
          <a:xfrm>
            <a:off x="106879" y="5185314"/>
            <a:ext cx="1315233" cy="415498"/>
          </a:xfrm>
          <a:prstGeom prst="rect">
            <a:avLst/>
          </a:prstGeom>
          <a:noFill/>
        </p:spPr>
        <p:txBody>
          <a:bodyPr wrap="square" rtlCol="0">
            <a:spAutoFit/>
          </a:bodyPr>
          <a:lstStyle/>
          <a:p>
            <a:r>
              <a:rPr lang="en-US" altLang="zh-CN" sz="2100" dirty="0"/>
              <a:t>Examples</a:t>
            </a:r>
            <a:r>
              <a:rPr lang="zh-CN" altLang="en-US" sz="2100" dirty="0"/>
              <a:t>：</a:t>
            </a:r>
            <a:endParaRPr lang="en-US" sz="2100" dirty="0"/>
          </a:p>
        </p:txBody>
      </p:sp>
      <p:sp>
        <p:nvSpPr>
          <p:cNvPr id="22" name="TextBox 21"/>
          <p:cNvSpPr txBox="1"/>
          <p:nvPr/>
        </p:nvSpPr>
        <p:spPr>
          <a:xfrm>
            <a:off x="1561040" y="5187743"/>
            <a:ext cx="3236227" cy="1061829"/>
          </a:xfrm>
          <a:prstGeom prst="rect">
            <a:avLst/>
          </a:prstGeom>
          <a:noFill/>
        </p:spPr>
        <p:txBody>
          <a:bodyPr wrap="square" rtlCol="0">
            <a:spAutoFit/>
          </a:bodyPr>
          <a:lstStyle/>
          <a:p>
            <a:r>
              <a:rPr lang="en-US" sz="2100" dirty="0"/>
              <a:t>Lattice Gauge Theory</a:t>
            </a:r>
          </a:p>
          <a:p>
            <a:r>
              <a:rPr lang="en-US" sz="2100" dirty="0"/>
              <a:t>Dyson-Schwinger Approach</a:t>
            </a:r>
          </a:p>
          <a:p>
            <a:r>
              <a:rPr lang="mr-IN" sz="2100" dirty="0"/>
              <a:t>…</a:t>
            </a:r>
            <a:endParaRPr lang="en-US" sz="2100" dirty="0"/>
          </a:p>
        </p:txBody>
      </p:sp>
      <p:sp>
        <p:nvSpPr>
          <p:cNvPr id="23" name="TextBox 22"/>
          <p:cNvSpPr txBox="1"/>
          <p:nvPr/>
        </p:nvSpPr>
        <p:spPr>
          <a:xfrm>
            <a:off x="5518704" y="5198966"/>
            <a:ext cx="3072156" cy="738664"/>
          </a:xfrm>
          <a:prstGeom prst="rect">
            <a:avLst/>
          </a:prstGeom>
          <a:noFill/>
        </p:spPr>
        <p:txBody>
          <a:bodyPr wrap="square" rtlCol="0">
            <a:spAutoFit/>
          </a:bodyPr>
          <a:lstStyle/>
          <a:p>
            <a:r>
              <a:rPr lang="en-US" altLang="zh-CN" sz="2100" dirty="0">
                <a:solidFill>
                  <a:srgbClr val="0000FF"/>
                </a:solidFill>
              </a:rPr>
              <a:t>Light-front</a:t>
            </a:r>
            <a:r>
              <a:rPr lang="en-US" altLang="zh-CN" sz="2100" dirty="0"/>
              <a:t> Quantization</a:t>
            </a:r>
          </a:p>
          <a:p>
            <a:r>
              <a:rPr lang="en-US" sz="2100" dirty="0"/>
              <a:t>…</a:t>
            </a:r>
          </a:p>
        </p:txBody>
      </p:sp>
      <p:sp>
        <p:nvSpPr>
          <p:cNvPr id="3" name="TextBox 2">
            <a:extLst>
              <a:ext uri="{FF2B5EF4-FFF2-40B4-BE49-F238E27FC236}">
                <a16:creationId xmlns:a16="http://schemas.microsoft.com/office/drawing/2014/main" id="{7C9A9D6C-97FF-9A43-AD14-D90475DCCE99}"/>
              </a:ext>
            </a:extLst>
          </p:cNvPr>
          <p:cNvSpPr txBox="1"/>
          <p:nvPr/>
        </p:nvSpPr>
        <p:spPr>
          <a:xfrm>
            <a:off x="2388427" y="4568152"/>
            <a:ext cx="351378" cy="523220"/>
          </a:xfrm>
          <a:prstGeom prst="rect">
            <a:avLst/>
          </a:prstGeom>
          <a:noFill/>
        </p:spPr>
        <p:txBody>
          <a:bodyPr wrap="none" rtlCol="0">
            <a:spAutoFit/>
          </a:bodyPr>
          <a:lstStyle/>
          <a:p>
            <a:r>
              <a:rPr lang="en-US" sz="2800" dirty="0"/>
              <a:t>?</a:t>
            </a:r>
          </a:p>
        </p:txBody>
      </p:sp>
      <p:sp>
        <p:nvSpPr>
          <p:cNvPr id="6" name="TextBox 5">
            <a:extLst>
              <a:ext uri="{FF2B5EF4-FFF2-40B4-BE49-F238E27FC236}">
                <a16:creationId xmlns:a16="http://schemas.microsoft.com/office/drawing/2014/main" id="{4BE062EC-0AB5-6D47-AB24-FCE341ABC0E4}"/>
              </a:ext>
            </a:extLst>
          </p:cNvPr>
          <p:cNvSpPr txBox="1"/>
          <p:nvPr/>
        </p:nvSpPr>
        <p:spPr>
          <a:xfrm>
            <a:off x="2564116" y="834845"/>
            <a:ext cx="4212756" cy="461665"/>
          </a:xfrm>
          <a:prstGeom prst="rect">
            <a:avLst/>
          </a:prstGeom>
          <a:noFill/>
        </p:spPr>
        <p:txBody>
          <a:bodyPr wrap="none" rtlCol="0">
            <a:spAutoFit/>
          </a:bodyPr>
          <a:lstStyle/>
          <a:p>
            <a:r>
              <a:rPr lang="en-US" sz="2400" dirty="0"/>
              <a:t>Two </a:t>
            </a:r>
            <a:r>
              <a:rPr lang="en-US" sz="2400" dirty="0">
                <a:solidFill>
                  <a:srgbClr val="FF0000"/>
                </a:solidFill>
              </a:rPr>
              <a:t>complimentary</a:t>
            </a:r>
            <a:r>
              <a:rPr lang="en-US" sz="2400" dirty="0"/>
              <a:t> frameworks</a:t>
            </a:r>
          </a:p>
        </p:txBody>
      </p:sp>
    </p:spTree>
    <p:extLst>
      <p:ext uri="{BB962C8B-B14F-4D97-AF65-F5344CB8AC3E}">
        <p14:creationId xmlns:p14="http://schemas.microsoft.com/office/powerpoint/2010/main" val="313531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9177-DC40-7941-9623-638B25A66FA4}"/>
              </a:ext>
            </a:extLst>
          </p:cNvPr>
          <p:cNvSpPr>
            <a:spLocks noGrp="1"/>
          </p:cNvSpPr>
          <p:nvPr>
            <p:ph type="title"/>
          </p:nvPr>
        </p:nvSpPr>
        <p:spPr>
          <a:xfrm>
            <a:off x="628649" y="365126"/>
            <a:ext cx="8251739" cy="1325563"/>
          </a:xfrm>
        </p:spPr>
        <p:txBody>
          <a:bodyPr/>
          <a:lstStyle/>
          <a:p>
            <a:pPr algn="ctr"/>
            <a:r>
              <a:rPr lang="en-US" u="sng" dirty="0"/>
              <a:t>How Is Hadron Structure Measured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58A197-32FC-AF4A-8B9F-41D3DB7F7CBF}"/>
                  </a:ext>
                </a:extLst>
              </p:cNvPr>
              <p:cNvSpPr>
                <a:spLocks noGrp="1"/>
              </p:cNvSpPr>
              <p:nvPr>
                <p:ph idx="1"/>
              </p:nvPr>
            </p:nvSpPr>
            <p:spPr>
              <a:xfrm>
                <a:off x="207169" y="1759498"/>
                <a:ext cx="8936831" cy="4351338"/>
              </a:xfrm>
            </p:spPr>
            <p:txBody>
              <a:bodyPr/>
              <a:lstStyle/>
              <a:p>
                <a:r>
                  <a:rPr lang="en-US" dirty="0"/>
                  <a:t>Modern Rutherford experiment– DIS(SLAC 1968)</a:t>
                </a:r>
              </a:p>
              <a:p>
                <a:endParaRPr lang="en-US" dirty="0"/>
              </a:p>
              <a:p>
                <a:endParaRPr lang="en-US" dirty="0"/>
              </a:p>
              <a:p>
                <a:endParaRPr lang="en-US" dirty="0"/>
              </a:p>
              <a:p>
                <a:pPr marL="0" indent="0">
                  <a:buNone/>
                </a:pPr>
                <a:endParaRPr lang="en-US" dirty="0"/>
              </a:p>
              <a:p>
                <a:r>
                  <a:rPr lang="en-US" dirty="0"/>
                  <a:t>Photon measures hadron structure at fixed </a:t>
                </a:r>
                <a:r>
                  <a:rPr lang="en-US" dirty="0">
                    <a:solidFill>
                      <a:srgbClr val="FF0000"/>
                    </a:solidFill>
                  </a:rPr>
                  <a:t>light</a:t>
                </a:r>
                <a:r>
                  <a:rPr lang="en-US" altLang="zh-CN" dirty="0">
                    <a:solidFill>
                      <a:srgbClr val="FF0000"/>
                    </a:solidFill>
                  </a:rPr>
                  <a:t>-</a:t>
                </a:r>
                <a:r>
                  <a:rPr lang="en-US" dirty="0">
                    <a:solidFill>
                      <a:srgbClr val="FF0000"/>
                    </a:solidFill>
                  </a:rPr>
                  <a:t>front</a:t>
                </a:r>
                <a:r>
                  <a:rPr lang="zh-CN" altLang="en-US" dirty="0"/>
                  <a:t> </a:t>
                </a:r>
                <a:r>
                  <a:rPr lang="en-US" altLang="zh-CN" dirty="0"/>
                  <a:t>time</a:t>
                </a:r>
                <a:r>
                  <a:rPr lang="zh-CN" altLang="en-US" dirty="0"/>
                  <a:t> </a:t>
                </a:r>
                <a14:m>
                  <m:oMath xmlns:m="http://schemas.openxmlformats.org/officeDocument/2006/math">
                    <m:sSup>
                      <m:sSupPr>
                        <m:ctrlPr>
                          <a:rPr lang="en-US" altLang="zh-CN" b="0" i="1" smtClean="0">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𝑥</m:t>
                        </m:r>
                      </m:e>
                      <m:sup>
                        <m:r>
                          <a:rPr lang="en-US" altLang="zh-CN"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oMath>
                </a14:m>
                <a:endParaRPr lang="en-US" dirty="0"/>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9D58A197-32FC-AF4A-8B9F-41D3DB7F7CBF}"/>
                  </a:ext>
                </a:extLst>
              </p:cNvPr>
              <p:cNvSpPr>
                <a:spLocks noGrp="1" noRot="1" noChangeAspect="1" noMove="1" noResize="1" noEditPoints="1" noAdjustHandles="1" noChangeArrowheads="1" noChangeShapeType="1" noTextEdit="1"/>
              </p:cNvSpPr>
              <p:nvPr>
                <p:ph idx="1"/>
              </p:nvPr>
            </p:nvSpPr>
            <p:spPr>
              <a:xfrm>
                <a:off x="207169" y="1759498"/>
                <a:ext cx="8936831" cy="4351338"/>
              </a:xfrm>
              <a:blipFill>
                <a:blip r:embed="rId3"/>
                <a:stretch>
                  <a:fillRect l="-1135" t="-2332" r="-567"/>
                </a:stretch>
              </a:blipFill>
            </p:spPr>
            <p:txBody>
              <a:bodyPr/>
              <a:lstStyle/>
              <a:p>
                <a:r>
                  <a:rPr lang="en-US">
                    <a:noFill/>
                  </a:rPr>
                  <a:t> </a:t>
                </a:r>
              </a:p>
            </p:txBody>
          </p:sp>
        </mc:Fallback>
      </mc:AlternateContent>
      <p:pic>
        <p:nvPicPr>
          <p:cNvPr id="4" name="Content Placeholder 3">
            <a:extLst>
              <a:ext uri="{FF2B5EF4-FFF2-40B4-BE49-F238E27FC236}">
                <a16:creationId xmlns:a16="http://schemas.microsoft.com/office/drawing/2014/main" id="{4C910757-B025-E54F-9003-EE15DF3D4DAB}"/>
              </a:ext>
            </a:extLst>
          </p:cNvPr>
          <p:cNvPicPr>
            <a:picLocks noChangeAspect="1"/>
          </p:cNvPicPr>
          <p:nvPr/>
        </p:nvPicPr>
        <p:blipFill>
          <a:blip r:embed="rId4"/>
          <a:stretch>
            <a:fillRect/>
          </a:stretch>
        </p:blipFill>
        <p:spPr>
          <a:xfrm>
            <a:off x="972103" y="2333602"/>
            <a:ext cx="3245671" cy="1936554"/>
          </a:xfrm>
          <a:prstGeom prst="rect">
            <a:avLst/>
          </a:prstGeom>
        </p:spPr>
      </p:pic>
      <p:grpSp>
        <p:nvGrpSpPr>
          <p:cNvPr id="5" name="Group 4">
            <a:extLst>
              <a:ext uri="{FF2B5EF4-FFF2-40B4-BE49-F238E27FC236}">
                <a16:creationId xmlns:a16="http://schemas.microsoft.com/office/drawing/2014/main" id="{526A8916-7CC6-1646-AF86-B97803515AFF}"/>
              </a:ext>
            </a:extLst>
          </p:cNvPr>
          <p:cNvGrpSpPr/>
          <p:nvPr/>
        </p:nvGrpSpPr>
        <p:grpSpPr>
          <a:xfrm>
            <a:off x="4665013" y="2102559"/>
            <a:ext cx="3445550" cy="1936554"/>
            <a:chOff x="3864334" y="2236369"/>
            <a:chExt cx="3853202" cy="2191570"/>
          </a:xfrm>
        </p:grpSpPr>
        <p:sp>
          <p:nvSpPr>
            <p:cNvPr id="6" name="Right Arrow 5">
              <a:extLst>
                <a:ext uri="{FF2B5EF4-FFF2-40B4-BE49-F238E27FC236}">
                  <a16:creationId xmlns:a16="http://schemas.microsoft.com/office/drawing/2014/main" id="{3E3DBB53-71EC-0042-9CF4-E5054F5E682A}"/>
                </a:ext>
              </a:extLst>
            </p:cNvPr>
            <p:cNvSpPr/>
            <p:nvPr/>
          </p:nvSpPr>
          <p:spPr>
            <a:xfrm>
              <a:off x="6029735" y="3695711"/>
              <a:ext cx="911753" cy="13790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a:extLst>
                <a:ext uri="{FF2B5EF4-FFF2-40B4-BE49-F238E27FC236}">
                  <a16:creationId xmlns:a16="http://schemas.microsoft.com/office/drawing/2014/main" id="{B6DEE003-DFE7-7E41-B157-81BE3F03AE37}"/>
                </a:ext>
              </a:extLst>
            </p:cNvPr>
            <p:cNvSpPr/>
            <p:nvPr/>
          </p:nvSpPr>
          <p:spPr>
            <a:xfrm>
              <a:off x="6032387" y="3148715"/>
              <a:ext cx="909101" cy="140396"/>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a:extLst>
                <a:ext uri="{FF2B5EF4-FFF2-40B4-BE49-F238E27FC236}">
                  <a16:creationId xmlns:a16="http://schemas.microsoft.com/office/drawing/2014/main" id="{D22B54F9-EE46-4448-9911-418004B3803C}"/>
                </a:ext>
              </a:extLst>
            </p:cNvPr>
            <p:cNvSpPr/>
            <p:nvPr/>
          </p:nvSpPr>
          <p:spPr>
            <a:xfrm>
              <a:off x="6032388" y="3414806"/>
              <a:ext cx="909100" cy="155210"/>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A1D89775-DD32-8E43-B161-BFC1614D947F}"/>
                </a:ext>
              </a:extLst>
            </p:cNvPr>
            <p:cNvGrpSpPr/>
            <p:nvPr/>
          </p:nvGrpSpPr>
          <p:grpSpPr>
            <a:xfrm>
              <a:off x="4253948" y="2993833"/>
              <a:ext cx="1876505" cy="1004017"/>
              <a:chOff x="4436828" y="2763247"/>
              <a:chExt cx="1876505" cy="1004017"/>
            </a:xfrm>
          </p:grpSpPr>
          <p:sp>
            <p:nvSpPr>
              <p:cNvPr id="17" name="Right Arrow 16">
                <a:extLst>
                  <a:ext uri="{FF2B5EF4-FFF2-40B4-BE49-F238E27FC236}">
                    <a16:creationId xmlns:a16="http://schemas.microsoft.com/office/drawing/2014/main" id="{01F9C680-7E27-3244-BEE8-0531BAF480EE}"/>
                  </a:ext>
                </a:extLst>
              </p:cNvPr>
              <p:cNvSpPr/>
              <p:nvPr/>
            </p:nvSpPr>
            <p:spPr>
              <a:xfrm>
                <a:off x="4436828" y="3161892"/>
                <a:ext cx="1121134" cy="214685"/>
              </a:xfrm>
              <a:prstGeom prst="rightArrow">
                <a:avLst>
                  <a:gd name="adj1" fmla="val 50000"/>
                  <a:gd name="adj2" fmla="val 83333"/>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ound Single Corner Rectangle 17">
                <a:extLst>
                  <a:ext uri="{FF2B5EF4-FFF2-40B4-BE49-F238E27FC236}">
                    <a16:creationId xmlns:a16="http://schemas.microsoft.com/office/drawing/2014/main" id="{FFBBFDC2-0532-9E43-8FDB-9B97B65D78E7}"/>
                  </a:ext>
                </a:extLst>
              </p:cNvPr>
              <p:cNvSpPr/>
              <p:nvPr/>
            </p:nvSpPr>
            <p:spPr>
              <a:xfrm>
                <a:off x="5049077" y="3217550"/>
                <a:ext cx="652007" cy="103367"/>
              </a:xfrm>
              <a:prstGeom prst="round1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454BFB81-2EA6-8644-B2A7-9EF7710B4268}"/>
                  </a:ext>
                </a:extLst>
              </p:cNvPr>
              <p:cNvSpPr/>
              <p:nvPr/>
            </p:nvSpPr>
            <p:spPr>
              <a:xfrm>
                <a:off x="5701084" y="2763247"/>
                <a:ext cx="612249" cy="1004017"/>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0D8C3317-E5BB-2944-B3D7-015E1D5EB453}"/>
                </a:ext>
              </a:extLst>
            </p:cNvPr>
            <p:cNvCxnSpPr>
              <a:cxnSpLocks/>
            </p:cNvCxnSpPr>
            <p:nvPr/>
          </p:nvCxnSpPr>
          <p:spPr>
            <a:xfrm>
              <a:off x="6485611" y="3056508"/>
              <a:ext cx="0" cy="1371431"/>
            </a:xfrm>
            <a:prstGeom prst="line">
              <a:avLst/>
            </a:prstGeom>
            <a:ln>
              <a:solidFill>
                <a:srgbClr val="00B05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06C2C70-8EF2-5A4C-B3A6-7EF69FEDA1F2}"/>
                </a:ext>
              </a:extLst>
            </p:cNvPr>
            <p:cNvSpPr txBox="1"/>
            <p:nvPr/>
          </p:nvSpPr>
          <p:spPr>
            <a:xfrm>
              <a:off x="3864334" y="3419059"/>
              <a:ext cx="3032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D3B387D-58D9-B848-8EEC-39C5D2568B71}"/>
                </a:ext>
              </a:extLst>
            </p:cNvPr>
            <p:cNvPicPr>
              <a:picLocks noChangeAspect="1"/>
            </p:cNvPicPr>
            <p:nvPr/>
          </p:nvPicPr>
          <p:blipFill>
            <a:blip r:embed="rId5"/>
            <a:stretch>
              <a:fillRect/>
            </a:stretch>
          </p:blipFill>
          <p:spPr>
            <a:xfrm>
              <a:off x="6473739" y="2742115"/>
              <a:ext cx="100045" cy="442504"/>
            </a:xfrm>
            <a:prstGeom prst="rect">
              <a:avLst/>
            </a:prstGeom>
          </p:spPr>
        </p:pic>
        <p:pic>
          <p:nvPicPr>
            <p:cNvPr id="13" name="Picture 12">
              <a:extLst>
                <a:ext uri="{FF2B5EF4-FFF2-40B4-BE49-F238E27FC236}">
                  <a16:creationId xmlns:a16="http://schemas.microsoft.com/office/drawing/2014/main" id="{E731F8CC-C007-E546-ADCC-93FD5E113692}"/>
                </a:ext>
              </a:extLst>
            </p:cNvPr>
            <p:cNvPicPr>
              <a:picLocks noChangeAspect="1"/>
            </p:cNvPicPr>
            <p:nvPr/>
          </p:nvPicPr>
          <p:blipFill>
            <a:blip r:embed="rId6"/>
            <a:stretch>
              <a:fillRect/>
            </a:stretch>
          </p:blipFill>
          <p:spPr>
            <a:xfrm>
              <a:off x="5727157" y="2384698"/>
              <a:ext cx="1756862" cy="402068"/>
            </a:xfrm>
            <a:prstGeom prst="rect">
              <a:avLst/>
            </a:prstGeom>
          </p:spPr>
        </p:pic>
        <p:sp>
          <p:nvSpPr>
            <p:cNvPr id="14" name="TextBox 13">
              <a:extLst>
                <a:ext uri="{FF2B5EF4-FFF2-40B4-BE49-F238E27FC236}">
                  <a16:creationId xmlns:a16="http://schemas.microsoft.com/office/drawing/2014/main" id="{981C7DA5-040D-6345-919F-717F78E575E0}"/>
                </a:ext>
              </a:extLst>
            </p:cNvPr>
            <p:cNvSpPr txBox="1"/>
            <p:nvPr/>
          </p:nvSpPr>
          <p:spPr>
            <a:xfrm>
              <a:off x="7417454" y="2520968"/>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t>
              </a:r>
            </a:p>
          </p:txBody>
        </p:sp>
        <p:sp>
          <p:nvSpPr>
            <p:cNvPr id="15" name="TextBox 14">
              <a:extLst>
                <a:ext uri="{FF2B5EF4-FFF2-40B4-BE49-F238E27FC236}">
                  <a16:creationId xmlns:a16="http://schemas.microsoft.com/office/drawing/2014/main" id="{BA27E581-94A3-7C47-AD66-38B59C62703C}"/>
                </a:ext>
              </a:extLst>
            </p:cNvPr>
            <p:cNvSpPr txBox="1"/>
            <p:nvPr/>
          </p:nvSpPr>
          <p:spPr>
            <a:xfrm>
              <a:off x="5466538" y="2236369"/>
              <a:ext cx="357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9657D50-ED6B-814A-8811-04D7C9B4CC35}"/>
                    </a:ext>
                  </a:extLst>
                </p:cNvPr>
                <p:cNvSpPr txBox="1"/>
                <p:nvPr/>
              </p:nvSpPr>
              <p:spPr>
                <a:xfrm>
                  <a:off x="6490680" y="2760749"/>
                  <a:ext cx="255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𝛾</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B3A193CD-EB1F-EB44-89D1-F25FF06AE482}"/>
                    </a:ext>
                  </a:extLst>
                </p:cNvPr>
                <p:cNvSpPr txBox="1">
                  <a:spLocks noRot="1" noChangeAspect="1" noMove="1" noResize="1" noEditPoints="1" noAdjustHandles="1" noChangeArrowheads="1" noChangeShapeType="1" noTextEdit="1"/>
                </p:cNvSpPr>
                <p:nvPr/>
              </p:nvSpPr>
              <p:spPr>
                <a:xfrm>
                  <a:off x="6490680" y="2760749"/>
                  <a:ext cx="255114" cy="369332"/>
                </a:xfrm>
                <a:prstGeom prst="rect">
                  <a:avLst/>
                </a:prstGeom>
                <a:blipFill>
                  <a:blip r:embed="rId7"/>
                  <a:stretch>
                    <a:fillRect r="-41176" b="-454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547A801-D0CE-8748-8806-373351E53BA3}"/>
                  </a:ext>
                </a:extLst>
              </p:cNvPr>
              <p:cNvSpPr/>
              <p:nvPr/>
            </p:nvSpPr>
            <p:spPr>
              <a:xfrm>
                <a:off x="6184445" y="4063528"/>
                <a:ext cx="17845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Fixed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Rectangle 19">
                <a:extLst>
                  <a:ext uri="{FF2B5EF4-FFF2-40B4-BE49-F238E27FC236}">
                    <a16:creationId xmlns:a16="http://schemas.microsoft.com/office/drawing/2014/main" id="{8547A801-D0CE-8748-8806-373351E53BA3}"/>
                  </a:ext>
                </a:extLst>
              </p:cNvPr>
              <p:cNvSpPr>
                <a:spLocks noRot="1" noChangeAspect="1" noMove="1" noResize="1" noEditPoints="1" noAdjustHandles="1" noChangeArrowheads="1" noChangeShapeType="1" noTextEdit="1"/>
              </p:cNvSpPr>
              <p:nvPr/>
            </p:nvSpPr>
            <p:spPr>
              <a:xfrm>
                <a:off x="6184445" y="4063528"/>
                <a:ext cx="1784527" cy="369332"/>
              </a:xfrm>
              <a:prstGeom prst="rect">
                <a:avLst/>
              </a:prstGeom>
              <a:blipFill>
                <a:blip r:embed="rId8"/>
                <a:stretch>
                  <a:fillRect l="-2837" t="-6667" b="-23333"/>
                </a:stretch>
              </a:blipFill>
            </p:spPr>
            <p:txBody>
              <a:bodyPr/>
              <a:lstStyle/>
              <a:p>
                <a:r>
                  <a:rPr lang="en-US">
                    <a:noFill/>
                  </a:rPr>
                  <a:t> </a:t>
                </a:r>
              </a:p>
            </p:txBody>
          </p:sp>
        </mc:Fallback>
      </mc:AlternateContent>
      <p:sp>
        <p:nvSpPr>
          <p:cNvPr id="21" name="Oval 20">
            <a:extLst>
              <a:ext uri="{FF2B5EF4-FFF2-40B4-BE49-F238E27FC236}">
                <a16:creationId xmlns:a16="http://schemas.microsoft.com/office/drawing/2014/main" id="{3E6C1241-5339-4645-AF9F-63AA540051D0}"/>
              </a:ext>
            </a:extLst>
          </p:cNvPr>
          <p:cNvSpPr/>
          <p:nvPr/>
        </p:nvSpPr>
        <p:spPr>
          <a:xfrm>
            <a:off x="2113867" y="5008990"/>
            <a:ext cx="1436577" cy="1408176"/>
          </a:xfrm>
          <a:prstGeom prst="ellipse">
            <a:avLst/>
          </a:prstGeom>
          <a:gradFill flip="none" rotWithShape="1">
            <a:gsLst>
              <a:gs pos="35000">
                <a:schemeClr val="accent5">
                  <a:lumMod val="12000"/>
                  <a:lumOff val="88000"/>
                  <a:alpha val="60000"/>
                </a:schemeClr>
              </a:gs>
              <a:gs pos="74000">
                <a:schemeClr val="accent5">
                  <a:lumMod val="45000"/>
                  <a:lumOff val="55000"/>
                </a:schemeClr>
              </a:gs>
              <a:gs pos="89000">
                <a:schemeClr val="accent5">
                  <a:lumMod val="45000"/>
                  <a:lumOff val="55000"/>
                </a:schemeClr>
              </a:gs>
              <a:gs pos="100000">
                <a:schemeClr val="accent5">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6383617-1146-5545-B63B-EE700381750F}"/>
              </a:ext>
            </a:extLst>
          </p:cNvPr>
          <p:cNvSpPr/>
          <p:nvPr/>
        </p:nvSpPr>
        <p:spPr>
          <a:xfrm>
            <a:off x="2448634" y="5408744"/>
            <a:ext cx="146304" cy="1463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9602D3-2B0C-6740-B2BF-9A1248664DEB}"/>
              </a:ext>
            </a:extLst>
          </p:cNvPr>
          <p:cNvSpPr/>
          <p:nvPr/>
        </p:nvSpPr>
        <p:spPr>
          <a:xfrm>
            <a:off x="2810416" y="6033341"/>
            <a:ext cx="146304" cy="1463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A7E1C19-1011-9D4A-80B2-C4CE1A6B7C60}"/>
              </a:ext>
            </a:extLst>
          </p:cNvPr>
          <p:cNvSpPr/>
          <p:nvPr/>
        </p:nvSpPr>
        <p:spPr>
          <a:xfrm>
            <a:off x="3138376" y="5492914"/>
            <a:ext cx="146304" cy="14630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40893B5-ADF6-D742-B7ED-535E1884BF85}"/>
              </a:ext>
            </a:extLst>
          </p:cNvPr>
          <p:cNvCxnSpPr/>
          <p:nvPr/>
        </p:nvCxnSpPr>
        <p:spPr>
          <a:xfrm>
            <a:off x="1756108" y="4954432"/>
            <a:ext cx="0" cy="15355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BFE18F5-6F72-F24F-8F0B-1C629EFE83B4}"/>
              </a:ext>
            </a:extLst>
          </p:cNvPr>
          <p:cNvGrpSpPr/>
          <p:nvPr/>
        </p:nvGrpSpPr>
        <p:grpSpPr>
          <a:xfrm>
            <a:off x="4613828" y="4963486"/>
            <a:ext cx="1490472" cy="1903568"/>
            <a:chOff x="6585509" y="4958010"/>
            <a:chExt cx="1490472" cy="1839831"/>
          </a:xfrm>
        </p:grpSpPr>
        <p:sp>
          <p:nvSpPr>
            <p:cNvPr id="31" name="Oval 30">
              <a:extLst>
                <a:ext uri="{FF2B5EF4-FFF2-40B4-BE49-F238E27FC236}">
                  <a16:creationId xmlns:a16="http://schemas.microsoft.com/office/drawing/2014/main" id="{AF5C419B-3060-7147-B322-4903847D19D6}"/>
                </a:ext>
              </a:extLst>
            </p:cNvPr>
            <p:cNvSpPr/>
            <p:nvPr/>
          </p:nvSpPr>
          <p:spPr>
            <a:xfrm>
              <a:off x="6585509" y="4958010"/>
              <a:ext cx="1490472" cy="1408176"/>
            </a:xfrm>
            <a:prstGeom prst="ellipse">
              <a:avLst/>
            </a:prstGeom>
            <a:gradFill flip="none" rotWithShape="1">
              <a:gsLst>
                <a:gs pos="35000">
                  <a:schemeClr val="accent5">
                    <a:lumMod val="12000"/>
                    <a:lumOff val="88000"/>
                    <a:alpha val="60000"/>
                  </a:schemeClr>
                </a:gs>
                <a:gs pos="74000">
                  <a:schemeClr val="accent5">
                    <a:lumMod val="45000"/>
                    <a:lumOff val="55000"/>
                  </a:schemeClr>
                </a:gs>
                <a:gs pos="89000">
                  <a:schemeClr val="accent5">
                    <a:lumMod val="45000"/>
                    <a:lumOff val="55000"/>
                  </a:schemeClr>
                </a:gs>
                <a:gs pos="100000">
                  <a:schemeClr val="accent5">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5EE7C9D8-7B79-4B49-B283-CA83E7627CAF}"/>
                </a:ext>
              </a:extLst>
            </p:cNvPr>
            <p:cNvSpPr/>
            <p:nvPr/>
          </p:nvSpPr>
          <p:spPr>
            <a:xfrm>
              <a:off x="6842068" y="5604948"/>
              <a:ext cx="146304" cy="1463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031AA6B-ABB7-8A43-B725-A059718001B2}"/>
                </a:ext>
              </a:extLst>
            </p:cNvPr>
            <p:cNvSpPr/>
            <p:nvPr/>
          </p:nvSpPr>
          <p:spPr>
            <a:xfrm>
              <a:off x="7286240" y="5253297"/>
              <a:ext cx="146304" cy="1463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F716826-1777-BF40-BDD1-5FF054D91EDB}"/>
                </a:ext>
              </a:extLst>
            </p:cNvPr>
            <p:cNvSpPr/>
            <p:nvPr/>
          </p:nvSpPr>
          <p:spPr>
            <a:xfrm>
              <a:off x="7731643" y="5989171"/>
              <a:ext cx="146304" cy="14630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Checkmark">
              <a:extLst>
                <a:ext uri="{FF2B5EF4-FFF2-40B4-BE49-F238E27FC236}">
                  <a16:creationId xmlns:a16="http://schemas.microsoft.com/office/drawing/2014/main" id="{1D1912C4-8EBA-EF46-945D-D743C02147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61928" y="6429128"/>
              <a:ext cx="368713" cy="368713"/>
            </a:xfrm>
            <a:prstGeom prst="rect">
              <a:avLst/>
            </a:prstGeom>
          </p:spPr>
        </p:pic>
      </p:grpSp>
      <p:sp>
        <p:nvSpPr>
          <p:cNvPr id="173" name="TextBox 172">
            <a:extLst>
              <a:ext uri="{FF2B5EF4-FFF2-40B4-BE49-F238E27FC236}">
                <a16:creationId xmlns:a16="http://schemas.microsoft.com/office/drawing/2014/main" id="{8C6E5A37-E156-DB4B-B886-1FE3C7E1B24E}"/>
              </a:ext>
            </a:extLst>
          </p:cNvPr>
          <p:cNvSpPr txBox="1"/>
          <p:nvPr/>
        </p:nvSpPr>
        <p:spPr>
          <a:xfrm>
            <a:off x="6400800" y="5529262"/>
            <a:ext cx="2678682" cy="369332"/>
          </a:xfrm>
          <a:prstGeom prst="rect">
            <a:avLst/>
          </a:prstGeom>
          <a:noFill/>
        </p:spPr>
        <p:txBody>
          <a:bodyPr wrap="none" rtlCol="0">
            <a:spAutoFit/>
          </a:bodyPr>
          <a:lstStyle/>
          <a:p>
            <a:r>
              <a:rPr lang="en-US" dirty="0">
                <a:solidFill>
                  <a:srgbClr val="FF0000"/>
                </a:solidFill>
              </a:rPr>
              <a:t>DIS</a:t>
            </a:r>
            <a:r>
              <a:rPr lang="zh-CN" altLang="en-US" dirty="0">
                <a:solidFill>
                  <a:srgbClr val="FF0000"/>
                </a:solidFill>
              </a:rPr>
              <a:t> </a:t>
            </a:r>
            <a:r>
              <a:rPr lang="en-US" altLang="zh-CN" dirty="0">
                <a:solidFill>
                  <a:srgbClr val="FF0000"/>
                </a:solidFill>
              </a:rPr>
              <a:t>is</a:t>
            </a:r>
            <a:r>
              <a:rPr lang="zh-CN" altLang="en-US" dirty="0">
                <a:solidFill>
                  <a:srgbClr val="FF0000"/>
                </a:solidFill>
              </a:rPr>
              <a:t> </a:t>
            </a:r>
            <a:r>
              <a:rPr lang="en-US" altLang="zh-CN" dirty="0" err="1">
                <a:solidFill>
                  <a:srgbClr val="FF0000"/>
                </a:solidFill>
              </a:rPr>
              <a:t>lightcone</a:t>
            </a:r>
            <a:r>
              <a:rPr lang="zh-CN" altLang="en-US" dirty="0">
                <a:solidFill>
                  <a:srgbClr val="FF0000"/>
                </a:solidFill>
              </a:rPr>
              <a:t> </a:t>
            </a:r>
            <a:r>
              <a:rPr lang="en-US" altLang="zh-CN" dirty="0">
                <a:solidFill>
                  <a:srgbClr val="FF0000"/>
                </a:solidFill>
              </a:rPr>
              <a:t>dominated</a:t>
            </a:r>
            <a:endParaRPr lang="en-US" dirty="0">
              <a:solidFill>
                <a:srgbClr val="FF0000"/>
              </a:solidFill>
            </a:endParaRPr>
          </a:p>
        </p:txBody>
      </p:sp>
    </p:spTree>
    <p:extLst>
      <p:ext uri="{BB962C8B-B14F-4D97-AF65-F5344CB8AC3E}">
        <p14:creationId xmlns:p14="http://schemas.microsoft.com/office/powerpoint/2010/main" val="36066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44444E-6 4.44444E-6 L -0.00798 0.03101 " pathEditMode="relative" rAng="0" ptsTypes="AA">
                                      <p:cBhvr>
                                        <p:cTn id="6" dur="660" fill="hold"/>
                                        <p:tgtEl>
                                          <p:spTgt spid="22"/>
                                        </p:tgtEl>
                                        <p:attrNameLst>
                                          <p:attrName>ppt_x</p:attrName>
                                          <p:attrName>ppt_y</p:attrName>
                                        </p:attrNameLst>
                                      </p:cBhvr>
                                      <p:rCtr x="-399" y="1551"/>
                                    </p:animMotion>
                                  </p:childTnLst>
                                </p:cTn>
                              </p:par>
                              <p:par>
                                <p:cTn id="7" presetID="0" presetClass="path" presetSubtype="0" accel="50000" decel="50000" fill="hold" grpId="0" nodeType="withEffect">
                                  <p:stCondLst>
                                    <p:cond delay="0"/>
                                  </p:stCondLst>
                                  <p:childTnLst>
                                    <p:animMotion origin="layout" path="M 0.00086 -4.07407E-6 L 0.00798 0.03542 " pathEditMode="relative" rAng="0" ptsTypes="AA">
                                      <p:cBhvr>
                                        <p:cTn id="8" dur="660" fill="hold"/>
                                        <p:tgtEl>
                                          <p:spTgt spid="24"/>
                                        </p:tgtEl>
                                        <p:attrNameLst>
                                          <p:attrName>ppt_x</p:attrName>
                                          <p:attrName>ppt_y</p:attrName>
                                        </p:attrNameLst>
                                      </p:cBhvr>
                                      <p:rCtr x="347" y="1759"/>
                                    </p:animMotion>
                                  </p:childTnLst>
                                </p:cTn>
                              </p:par>
                              <p:par>
                                <p:cTn id="9" presetID="0" presetClass="path" presetSubtype="0" accel="50000" decel="50000" fill="hold" grpId="0" nodeType="withEffect">
                                  <p:stCondLst>
                                    <p:cond delay="0"/>
                                  </p:stCondLst>
                                  <p:childTnLst>
                                    <p:animMotion origin="layout" path="M 2.22222E-6 7.40741E-7 L 2.22222E-6 -0.04676 " pathEditMode="relative" rAng="0" ptsTypes="AA">
                                      <p:cBhvr>
                                        <p:cTn id="10" dur="660" fill="hold"/>
                                        <p:tgtEl>
                                          <p:spTgt spid="23"/>
                                        </p:tgtEl>
                                        <p:attrNameLst>
                                          <p:attrName>ppt_x</p:attrName>
                                          <p:attrName>ppt_y</p:attrName>
                                        </p:attrNameLst>
                                      </p:cBhvr>
                                      <p:rCtr x="0" y="-2338"/>
                                    </p:animMotion>
                                  </p:childTnLst>
                                </p:cTn>
                              </p:par>
                              <p:par>
                                <p:cTn id="11" presetID="0" presetClass="path" presetSubtype="0" accel="50000" decel="50000" fill="hold" nodeType="withEffect">
                                  <p:stCondLst>
                                    <p:cond delay="0"/>
                                  </p:stCondLst>
                                  <p:childTnLst>
                                    <p:animMotion origin="layout" path="M -3.05556E-6 -3.7037E-6 L 0.0757 0.00023 " pathEditMode="relative" rAng="0" ptsTypes="AA">
                                      <p:cBhvr>
                                        <p:cTn id="12" dur="660" fill="hold"/>
                                        <p:tgtEl>
                                          <p:spTgt spid="26"/>
                                        </p:tgtEl>
                                        <p:attrNameLst>
                                          <p:attrName>ppt_x</p:attrName>
                                          <p:attrName>ppt_y</p:attrName>
                                        </p:attrNameLst>
                                      </p:cBhvr>
                                      <p:rCtr x="3802" y="-23"/>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00798 0.03102 L -0.01631 0.08055 " pathEditMode="relative" rAng="0" ptsTypes="AA">
                                      <p:cBhvr>
                                        <p:cTn id="16" dur="660" fill="hold"/>
                                        <p:tgtEl>
                                          <p:spTgt spid="22"/>
                                        </p:tgtEl>
                                        <p:attrNameLst>
                                          <p:attrName>ppt_x</p:attrName>
                                          <p:attrName>ppt_y</p:attrName>
                                        </p:attrNameLst>
                                      </p:cBhvr>
                                      <p:rCtr x="-417" y="1644"/>
                                    </p:animMotion>
                                  </p:childTnLst>
                                </p:cTn>
                              </p:par>
                              <p:par>
                                <p:cTn id="17" presetID="0" presetClass="path" presetSubtype="0" accel="50000" decel="50000" fill="hold" grpId="1" nodeType="withEffect">
                                  <p:stCondLst>
                                    <p:cond delay="0"/>
                                  </p:stCondLst>
                                  <p:childTnLst>
                                    <p:animMotion origin="layout" path="M 2.22222E-6 -0.04676 L 2.22222E-6 -0.09838 " pathEditMode="relative" rAng="0" ptsTypes="AA">
                                      <p:cBhvr>
                                        <p:cTn id="18" dur="660" fill="hold"/>
                                        <p:tgtEl>
                                          <p:spTgt spid="23"/>
                                        </p:tgtEl>
                                        <p:attrNameLst>
                                          <p:attrName>ppt_x</p:attrName>
                                          <p:attrName>ppt_y</p:attrName>
                                        </p:attrNameLst>
                                      </p:cBhvr>
                                      <p:rCtr x="0" y="-2593"/>
                                    </p:animMotion>
                                  </p:childTnLst>
                                </p:cTn>
                              </p:par>
                              <p:par>
                                <p:cTn id="19" presetID="0" presetClass="path" presetSubtype="0" accel="50000" decel="50000" fill="hold" grpId="1" nodeType="withEffect">
                                  <p:stCondLst>
                                    <p:cond delay="0"/>
                                  </p:stCondLst>
                                  <p:childTnLst>
                                    <p:animMotion origin="layout" path="M 0.00798 0.03542 L -0.00799 0.06829 " pathEditMode="relative" rAng="0" ptsTypes="AA">
                                      <p:cBhvr>
                                        <p:cTn id="20" dur="660" fill="hold"/>
                                        <p:tgtEl>
                                          <p:spTgt spid="24"/>
                                        </p:tgtEl>
                                        <p:attrNameLst>
                                          <p:attrName>ppt_x</p:attrName>
                                          <p:attrName>ppt_y</p:attrName>
                                        </p:attrNameLst>
                                      </p:cBhvr>
                                      <p:rCtr x="-799" y="1644"/>
                                    </p:animMotion>
                                  </p:childTnLst>
                                </p:cTn>
                              </p:par>
                              <p:par>
                                <p:cTn id="21" presetID="0" presetClass="path" presetSubtype="0" accel="50000" decel="50000" fill="hold" nodeType="withEffect">
                                  <p:stCondLst>
                                    <p:cond delay="0"/>
                                  </p:stCondLst>
                                  <p:childTnLst>
                                    <p:animMotion origin="layout" path="M 0.0757 -0.00185 L 0.12327 -0.00116 " pathEditMode="fixed" rAng="0" ptsTypes="AA">
                                      <p:cBhvr>
                                        <p:cTn id="22" dur="660" fill="hold"/>
                                        <p:tgtEl>
                                          <p:spTgt spid="26"/>
                                        </p:tgtEl>
                                        <p:attrNameLst>
                                          <p:attrName>ppt_x</p:attrName>
                                          <p:attrName>ppt_y</p:attrName>
                                        </p:attrNameLst>
                                      </p:cBhvr>
                                      <p:rCtr x="2378" y="2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2" nodeType="clickEffect">
                                  <p:stCondLst>
                                    <p:cond delay="0"/>
                                  </p:stCondLst>
                                  <p:childTnLst>
                                    <p:animMotion origin="layout" path="M -0.01631 0.08055 L -0.03072 0.03865 " pathEditMode="fixed" rAng="0" ptsTypes="AA">
                                      <p:cBhvr>
                                        <p:cTn id="26" dur="660" fill="hold"/>
                                        <p:tgtEl>
                                          <p:spTgt spid="22"/>
                                        </p:tgtEl>
                                        <p:attrNameLst>
                                          <p:attrName>ppt_x</p:attrName>
                                          <p:attrName>ppt_y</p:attrName>
                                        </p:attrNameLst>
                                      </p:cBhvr>
                                      <p:rCtr x="-729" y="-2106"/>
                                    </p:animMotion>
                                  </p:childTnLst>
                                </p:cTn>
                              </p:par>
                              <p:par>
                                <p:cTn id="27" presetID="0" presetClass="path" presetSubtype="0" accel="50000" decel="50000" fill="hold" grpId="2" nodeType="withEffect">
                                  <p:stCondLst>
                                    <p:cond delay="0"/>
                                  </p:stCondLst>
                                  <p:childTnLst>
                                    <p:animMotion origin="layout" path="M 2.22222E-6 -0.09838 L -0.02101 -0.13681 " pathEditMode="fixed" rAng="0" ptsTypes="AA">
                                      <p:cBhvr>
                                        <p:cTn id="28" dur="660" fill="hold"/>
                                        <p:tgtEl>
                                          <p:spTgt spid="23"/>
                                        </p:tgtEl>
                                        <p:attrNameLst>
                                          <p:attrName>ppt_x</p:attrName>
                                          <p:attrName>ppt_y</p:attrName>
                                        </p:attrNameLst>
                                      </p:cBhvr>
                                      <p:rCtr x="-1059" y="-1921"/>
                                    </p:animMotion>
                                  </p:childTnLst>
                                </p:cTn>
                              </p:par>
                              <p:par>
                                <p:cTn id="29" presetID="0" presetClass="path" presetSubtype="0" accel="50000" decel="50000" fill="hold" grpId="2" nodeType="withEffect">
                                  <p:stCondLst>
                                    <p:cond delay="0"/>
                                  </p:stCondLst>
                                  <p:childTnLst>
                                    <p:animMotion origin="layout" path="M -0.00799 0.06829 L 0.00972 0.08149 " pathEditMode="fixed" rAng="0" ptsTypes="AA">
                                      <p:cBhvr>
                                        <p:cTn id="30" dur="660" fill="hold"/>
                                        <p:tgtEl>
                                          <p:spTgt spid="24"/>
                                        </p:tgtEl>
                                        <p:attrNameLst>
                                          <p:attrName>ppt_x</p:attrName>
                                          <p:attrName>ppt_y</p:attrName>
                                        </p:attrNameLst>
                                      </p:cBhvr>
                                      <p:rCtr x="885" y="648"/>
                                    </p:animMotion>
                                  </p:childTnLst>
                                </p:cTn>
                              </p:par>
                              <p:par>
                                <p:cTn id="31" presetID="0" presetClass="path" presetSubtype="0" accel="50000" decel="50000" fill="hold" nodeType="withEffect">
                                  <p:stCondLst>
                                    <p:cond delay="0"/>
                                  </p:stCondLst>
                                  <p:childTnLst>
                                    <p:animMotion origin="layout" path="M 0.12344 7.40741E-7 L 0.16945 7.40741E-7 " pathEditMode="relative" rAng="0" ptsTypes="AA">
                                      <p:cBhvr>
                                        <p:cTn id="32" dur="660" fill="hold"/>
                                        <p:tgtEl>
                                          <p:spTgt spid="26"/>
                                        </p:tgtEl>
                                        <p:attrNameLst>
                                          <p:attrName>ppt_x</p:attrName>
                                          <p:attrName>ppt_y</p:attrName>
                                        </p:attrNameLst>
                                      </p:cBhvr>
                                      <p:rCtr x="2292" y="0"/>
                                    </p:animMotion>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linds(horizont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blinds(horizontal)">
                                      <p:cBhvr>
                                        <p:cTn id="42"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3" grpId="0" animBg="1"/>
      <p:bldP spid="23" grpId="1" animBg="1"/>
      <p:bldP spid="23" grpId="2" animBg="1"/>
      <p:bldP spid="24" grpId="0" animBg="1"/>
      <p:bldP spid="24" grpId="1" animBg="1"/>
      <p:bldP spid="24" grpId="2" animBg="1"/>
      <p:bldP spid="1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xplosion 1 23"/>
          <p:cNvSpPr/>
          <p:nvPr/>
        </p:nvSpPr>
        <p:spPr>
          <a:xfrm>
            <a:off x="4087998" y="1054112"/>
            <a:ext cx="595270" cy="449813"/>
          </a:xfrm>
          <a:prstGeom prst="irregularSeal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224880" y="1104838"/>
            <a:ext cx="8919120" cy="5753162"/>
          </a:xfrm>
        </p:spPr>
        <p:txBody>
          <a:bodyPr>
            <a:noAutofit/>
          </a:bodyPr>
          <a:lstStyle/>
          <a:p>
            <a:pPr marL="0" indent="0">
              <a:buNone/>
            </a:pPr>
            <a:endParaRPr lang="en-US" sz="2400" dirty="0"/>
          </a:p>
          <a:p>
            <a:pPr marL="0" indent="0">
              <a:buNone/>
            </a:pPr>
            <a:endParaRPr lang="en-US" sz="2400" dirty="0"/>
          </a:p>
          <a:p>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spcBef>
                <a:spcPts val="0"/>
              </a:spcBef>
              <a:buNone/>
            </a:pPr>
            <a:endParaRPr lang="en-US" sz="2400" dirty="0"/>
          </a:p>
          <a:p>
            <a:pPr marL="457200" lvl="1" indent="0">
              <a:buNone/>
            </a:pPr>
            <a:r>
              <a:rPr lang="en-US" sz="2000" dirty="0"/>
              <a:t> </a:t>
            </a:r>
          </a:p>
          <a:p>
            <a:endParaRPr lang="en-US" sz="2400" dirty="0"/>
          </a:p>
        </p:txBody>
      </p:sp>
      <p:sp>
        <p:nvSpPr>
          <p:cNvPr id="2" name="Title 1"/>
          <p:cNvSpPr>
            <a:spLocks noGrp="1"/>
          </p:cNvSpPr>
          <p:nvPr>
            <p:ph type="title"/>
          </p:nvPr>
        </p:nvSpPr>
        <p:spPr>
          <a:xfrm>
            <a:off x="457200" y="20638"/>
            <a:ext cx="8229600" cy="1143000"/>
          </a:xfrm>
        </p:spPr>
        <p:txBody>
          <a:bodyPr>
            <a:normAutofit/>
          </a:bodyPr>
          <a:lstStyle/>
          <a:p>
            <a:r>
              <a:rPr lang="en-US" sz="3600" u="sng" dirty="0"/>
              <a:t>Light-front </a:t>
            </a:r>
            <a:r>
              <a:rPr lang="en-US" sz="3600" u="sng" dirty="0" err="1"/>
              <a:t>vs</a:t>
            </a:r>
            <a:r>
              <a:rPr lang="en-US" sz="3600" u="sng" dirty="0"/>
              <a:t> Equal-time Quantization</a:t>
            </a:r>
          </a:p>
        </p:txBody>
      </p:sp>
      <p:graphicFrame>
        <p:nvGraphicFramePr>
          <p:cNvPr id="4" name="Object 3"/>
          <p:cNvGraphicFramePr>
            <a:graphicFrameLocks noChangeAspect="1"/>
          </p:cNvGraphicFramePr>
          <p:nvPr>
            <p:extLst/>
          </p:nvPr>
        </p:nvGraphicFramePr>
        <p:xfrm>
          <a:off x="4622412" y="4513582"/>
          <a:ext cx="3535363" cy="822325"/>
        </p:xfrm>
        <a:graphic>
          <a:graphicData uri="http://schemas.openxmlformats.org/presentationml/2006/ole">
            <mc:AlternateContent xmlns:mc="http://schemas.openxmlformats.org/markup-compatibility/2006">
              <mc:Choice xmlns:v="urn:schemas-microsoft-com:vml" Requires="v">
                <p:oleObj spid="_x0000_s1357833" name="Equation" r:id="rId4" imgW="1689100" imgH="393700" progId="Equation.DSMT4">
                  <p:embed/>
                </p:oleObj>
              </mc:Choice>
              <mc:Fallback>
                <p:oleObj name="Equation" r:id="rId4" imgW="1689100" imgH="393700" progId="Equation.DSMT4">
                  <p:embed/>
                  <p:pic>
                    <p:nvPicPr>
                      <p:cNvPr id="4" name="Object 3"/>
                      <p:cNvPicPr/>
                      <p:nvPr/>
                    </p:nvPicPr>
                    <p:blipFill>
                      <a:blip r:embed="rId5"/>
                      <a:stretch>
                        <a:fillRect/>
                      </a:stretch>
                    </p:blipFill>
                    <p:spPr>
                      <a:xfrm>
                        <a:off x="4622412" y="4513582"/>
                        <a:ext cx="3535363" cy="822325"/>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238250" y="4511188"/>
          <a:ext cx="2579688" cy="822325"/>
        </p:xfrm>
        <a:graphic>
          <a:graphicData uri="http://schemas.openxmlformats.org/presentationml/2006/ole">
            <mc:AlternateContent xmlns:mc="http://schemas.openxmlformats.org/markup-compatibility/2006">
              <mc:Choice xmlns:v="urn:schemas-microsoft-com:vml" Requires="v">
                <p:oleObj spid="_x0000_s1357834" name="Equation" r:id="rId6" imgW="1231900" imgH="393700" progId="Equation.DSMT4">
                  <p:embed/>
                </p:oleObj>
              </mc:Choice>
              <mc:Fallback>
                <p:oleObj name="Equation" r:id="rId6" imgW="1231900" imgH="393700" progId="Equation.DSMT4">
                  <p:embed/>
                  <p:pic>
                    <p:nvPicPr>
                      <p:cNvPr id="5" name="Object 4"/>
                      <p:cNvPicPr/>
                      <p:nvPr/>
                    </p:nvPicPr>
                    <p:blipFill>
                      <a:blip r:embed="rId7"/>
                      <a:stretch>
                        <a:fillRect/>
                      </a:stretch>
                    </p:blipFill>
                    <p:spPr>
                      <a:xfrm>
                        <a:off x="1238250" y="4511188"/>
                        <a:ext cx="2579688" cy="822325"/>
                      </a:xfrm>
                      <a:prstGeom prst="rect">
                        <a:avLst/>
                      </a:prstGeom>
                    </p:spPr>
                  </p:pic>
                </p:oleObj>
              </mc:Fallback>
            </mc:AlternateContent>
          </a:graphicData>
        </a:graphic>
      </p:graphicFrame>
      <p:pic>
        <p:nvPicPr>
          <p:cNvPr id="20" name="Picture 19"/>
          <p:cNvPicPr>
            <a:picLocks noChangeAspect="1"/>
          </p:cNvPicPr>
          <p:nvPr/>
        </p:nvPicPr>
        <p:blipFill>
          <a:blip r:embed="rId8"/>
          <a:stretch>
            <a:fillRect/>
          </a:stretch>
        </p:blipFill>
        <p:spPr>
          <a:xfrm>
            <a:off x="1534028" y="2271282"/>
            <a:ext cx="2006600" cy="1879600"/>
          </a:xfrm>
          <a:prstGeom prst="rect">
            <a:avLst/>
          </a:prstGeom>
        </p:spPr>
      </p:pic>
      <p:pic>
        <p:nvPicPr>
          <p:cNvPr id="21" name="Picture 20"/>
          <p:cNvPicPr>
            <a:picLocks noChangeAspect="1"/>
          </p:cNvPicPr>
          <p:nvPr/>
        </p:nvPicPr>
        <p:blipFill>
          <a:blip r:embed="rId9"/>
          <a:stretch>
            <a:fillRect/>
          </a:stretch>
        </p:blipFill>
        <p:spPr>
          <a:xfrm>
            <a:off x="5381700" y="2237568"/>
            <a:ext cx="1892300" cy="1930400"/>
          </a:xfrm>
          <a:prstGeom prst="rect">
            <a:avLst/>
          </a:prstGeom>
        </p:spPr>
      </p:pic>
      <p:cxnSp>
        <p:nvCxnSpPr>
          <p:cNvPr id="7" name="Straight Connector 6"/>
          <p:cNvCxnSpPr/>
          <p:nvPr/>
        </p:nvCxnSpPr>
        <p:spPr>
          <a:xfrm>
            <a:off x="4385633" y="1694701"/>
            <a:ext cx="38002" cy="5081332"/>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7" name="Text Box 20"/>
          <p:cNvSpPr txBox="1">
            <a:spLocks noChangeArrowheads="1"/>
          </p:cNvSpPr>
          <p:nvPr/>
        </p:nvSpPr>
        <p:spPr bwMode="auto">
          <a:xfrm>
            <a:off x="6899955" y="885732"/>
            <a:ext cx="2203897" cy="336550"/>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dirty="0">
                <a:ln>
                  <a:noFill/>
                </a:ln>
                <a:solidFill>
                  <a:srgbClr val="0000FF"/>
                </a:solidFill>
                <a:effectLst/>
                <a:uLnTx/>
                <a:uFillTx/>
                <a:latin typeface="Calibri"/>
                <a:ea typeface="宋体"/>
                <a:cs typeface="+mn-cs"/>
              </a:rPr>
              <a:t>[Dirac 1949]</a:t>
            </a:r>
          </a:p>
        </p:txBody>
      </p:sp>
      <p:sp>
        <p:nvSpPr>
          <p:cNvPr id="8" name="TextBox 7"/>
          <p:cNvSpPr txBox="1"/>
          <p:nvPr/>
        </p:nvSpPr>
        <p:spPr>
          <a:xfrm>
            <a:off x="1358416" y="1047908"/>
            <a:ext cx="6844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equal-time dynamics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vs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altLang="zh-CN" sz="1800" b="0" i="0" u="none" strike="noStrike" kern="1200" cap="none" spc="0" normalizeH="0" baseline="0" noProof="0" dirty="0">
                <a:ln>
                  <a:noFill/>
                </a:ln>
                <a:solidFill>
                  <a:prstClr val="white"/>
                </a:solidFill>
                <a:effectLst/>
                <a:uLnTx/>
                <a:uFillTx/>
                <a:latin typeface="Calibri"/>
                <a:ea typeface="宋体"/>
                <a:cs typeface="+mn-cs"/>
              </a:rPr>
              <a:t>v</a:t>
            </a:r>
            <a:r>
              <a:rPr kumimoji="0" lang="en-US" altLang="zh-CN" sz="1800" b="0" i="0" u="none" strike="noStrike" kern="1200" cap="none" spc="0" normalizeH="0" baseline="0" noProof="0" dirty="0">
                <a:ln>
                  <a:noFill/>
                </a:ln>
                <a:solidFill>
                  <a:prstClr val="black"/>
                </a:solidFill>
                <a:effectLst/>
                <a:uLnTx/>
                <a:uFillTx/>
                <a:latin typeface="Calibri"/>
                <a:ea typeface="宋体"/>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light-front dynamics </a:t>
            </a:r>
          </a:p>
        </p:txBody>
      </p:sp>
      <p:cxnSp>
        <p:nvCxnSpPr>
          <p:cNvPr id="19" name="Straight Connector 18"/>
          <p:cNvCxnSpPr/>
          <p:nvPr/>
        </p:nvCxnSpPr>
        <p:spPr>
          <a:xfrm>
            <a:off x="890491" y="5504179"/>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68013" y="6140106"/>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82090" y="1542218"/>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a:xfrm>
            <a:off x="6553200" y="619870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ACDC8-A4D3-2743-AEB8-B10DCFDD2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30" name="Object 29"/>
          <p:cNvGraphicFramePr>
            <a:graphicFrameLocks noChangeAspect="1"/>
          </p:cNvGraphicFramePr>
          <p:nvPr>
            <p:extLst/>
          </p:nvPr>
        </p:nvGraphicFramePr>
        <p:xfrm>
          <a:off x="2101776" y="5624860"/>
          <a:ext cx="1011237" cy="398462"/>
        </p:xfrm>
        <a:graphic>
          <a:graphicData uri="http://schemas.openxmlformats.org/presentationml/2006/ole">
            <mc:AlternateContent xmlns:mc="http://schemas.openxmlformats.org/markup-compatibility/2006">
              <mc:Choice xmlns:v="urn:schemas-microsoft-com:vml" Requires="v">
                <p:oleObj spid="_x0000_s1357835" name="Equation" r:id="rId10" imgW="482600" imgH="190500" progId="Equation.3">
                  <p:embed/>
                </p:oleObj>
              </mc:Choice>
              <mc:Fallback>
                <p:oleObj name="Equation" r:id="rId10" imgW="482600" imgH="190500" progId="Equation.3">
                  <p:embed/>
                  <p:pic>
                    <p:nvPicPr>
                      <p:cNvPr id="30" name="Object 29"/>
                      <p:cNvPicPr/>
                      <p:nvPr/>
                    </p:nvPicPr>
                    <p:blipFill>
                      <a:blip r:embed="rId11"/>
                      <a:stretch>
                        <a:fillRect/>
                      </a:stretch>
                    </p:blipFill>
                    <p:spPr>
                      <a:xfrm>
                        <a:off x="2101776" y="5624860"/>
                        <a:ext cx="1011237" cy="398462"/>
                      </a:xfrm>
                      <a:prstGeom prst="rect">
                        <a:avLst/>
                      </a:prstGeom>
                    </p:spPr>
                  </p:pic>
                </p:oleObj>
              </mc:Fallback>
            </mc:AlternateContent>
          </a:graphicData>
        </a:graphic>
      </p:graphicFrame>
      <p:graphicFrame>
        <p:nvGraphicFramePr>
          <p:cNvPr id="31" name="Object 30"/>
          <p:cNvGraphicFramePr>
            <a:graphicFrameLocks noChangeAspect="1"/>
          </p:cNvGraphicFramePr>
          <p:nvPr>
            <p:extLst/>
          </p:nvPr>
        </p:nvGraphicFramePr>
        <p:xfrm>
          <a:off x="5210175" y="5658950"/>
          <a:ext cx="1728788" cy="400050"/>
        </p:xfrm>
        <a:graphic>
          <a:graphicData uri="http://schemas.openxmlformats.org/presentationml/2006/ole">
            <mc:AlternateContent xmlns:mc="http://schemas.openxmlformats.org/markup-compatibility/2006">
              <mc:Choice xmlns:v="urn:schemas-microsoft-com:vml" Requires="v">
                <p:oleObj spid="_x0000_s1357836" name="Equation" r:id="rId12" imgW="825500" imgH="190500" progId="Equation.DSMT4">
                  <p:embed/>
                </p:oleObj>
              </mc:Choice>
              <mc:Fallback>
                <p:oleObj name="Equation" r:id="rId12" imgW="825500" imgH="190500" progId="Equation.DSMT4">
                  <p:embed/>
                  <p:pic>
                    <p:nvPicPr>
                      <p:cNvPr id="31" name="Object 30"/>
                      <p:cNvPicPr/>
                      <p:nvPr/>
                    </p:nvPicPr>
                    <p:blipFill>
                      <a:blip r:embed="rId13"/>
                      <a:stretch>
                        <a:fillRect/>
                      </a:stretch>
                    </p:blipFill>
                    <p:spPr>
                      <a:xfrm>
                        <a:off x="5210175" y="5658950"/>
                        <a:ext cx="1728788" cy="400050"/>
                      </a:xfrm>
                      <a:prstGeom prst="rect">
                        <a:avLst/>
                      </a:prstGeom>
                    </p:spPr>
                  </p:pic>
                </p:oleObj>
              </mc:Fallback>
            </mc:AlternateContent>
          </a:graphicData>
        </a:graphic>
      </p:graphicFrame>
      <p:cxnSp>
        <p:nvCxnSpPr>
          <p:cNvPr id="27" name="Straight Connector 26"/>
          <p:cNvCxnSpPr/>
          <p:nvPr/>
        </p:nvCxnSpPr>
        <p:spPr>
          <a:xfrm>
            <a:off x="854672" y="2139813"/>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85550" y="4397921"/>
            <a:ext cx="6891898" cy="26459"/>
          </a:xfrm>
          <a:prstGeom prst="line">
            <a:avLst/>
          </a:prstGeom>
          <a:ln>
            <a:solidFill>
              <a:schemeClr val="bg1">
                <a:lumMod val="65000"/>
              </a:schemeClr>
            </a:solidFill>
            <a:prstDash val="dash"/>
            <a:tailEnd type="none"/>
          </a:ln>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nvPr>
        </p:nvGraphicFramePr>
        <p:xfrm>
          <a:off x="2214711" y="1593488"/>
          <a:ext cx="796925" cy="398463"/>
        </p:xfrm>
        <a:graphic>
          <a:graphicData uri="http://schemas.openxmlformats.org/presentationml/2006/ole">
            <mc:AlternateContent xmlns:mc="http://schemas.openxmlformats.org/markup-compatibility/2006">
              <mc:Choice xmlns:v="urn:schemas-microsoft-com:vml" Requires="v">
                <p:oleObj spid="_x0000_s1357837" name="Equation" r:id="rId14" imgW="381000" imgH="190500" progId="Equation.DSMT4">
                  <p:embed/>
                </p:oleObj>
              </mc:Choice>
              <mc:Fallback>
                <p:oleObj name="Equation" r:id="rId14" imgW="381000" imgH="190500" progId="Equation.DSMT4">
                  <p:embed/>
                  <p:pic>
                    <p:nvPicPr>
                      <p:cNvPr id="23" name="Object 22"/>
                      <p:cNvPicPr/>
                      <p:nvPr/>
                    </p:nvPicPr>
                    <p:blipFill>
                      <a:blip r:embed="rId15"/>
                      <a:stretch>
                        <a:fillRect/>
                      </a:stretch>
                    </p:blipFill>
                    <p:spPr>
                      <a:xfrm>
                        <a:off x="2214711" y="1593488"/>
                        <a:ext cx="796925" cy="398463"/>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181354" y="1599809"/>
          <a:ext cx="2113580" cy="422716"/>
        </p:xfrm>
        <a:graphic>
          <a:graphicData uri="http://schemas.openxmlformats.org/presentationml/2006/ole">
            <mc:AlternateContent xmlns:mc="http://schemas.openxmlformats.org/markup-compatibility/2006">
              <mc:Choice xmlns:v="urn:schemas-microsoft-com:vml" Requires="v">
                <p:oleObj spid="_x0000_s1357838" name="Equation" r:id="rId16" imgW="952500" imgH="190500" progId="Equation.DSMT4">
                  <p:embed/>
                </p:oleObj>
              </mc:Choice>
              <mc:Fallback>
                <p:oleObj name="Equation" r:id="rId16" imgW="952500" imgH="190500" progId="Equation.DSMT4">
                  <p:embed/>
                  <p:pic>
                    <p:nvPicPr>
                      <p:cNvPr id="9" name="Object 8"/>
                      <p:cNvPicPr/>
                      <p:nvPr/>
                    </p:nvPicPr>
                    <p:blipFill>
                      <a:blip r:embed="rId17"/>
                      <a:stretch>
                        <a:fillRect/>
                      </a:stretch>
                    </p:blipFill>
                    <p:spPr>
                      <a:xfrm>
                        <a:off x="5181354" y="1599809"/>
                        <a:ext cx="2113580" cy="42271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Box 10"/>
              <p:cNvSpPr txBox="1"/>
              <p:nvPr/>
            </p:nvSpPr>
            <p:spPr>
              <a:xfrm>
                <a:off x="4990093" y="6275172"/>
                <a:ext cx="2496101" cy="4140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𝑃</m:t>
                            </m:r>
                          </m:e>
                        </m:acc>
                      </m:e>
                      <m:sup>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up>
                    </m:s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𝑃</m:t>
                        </m:r>
                      </m:e>
                      <m:sup>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m:t>
                        </m:r>
                      </m:sup>
                    </m:sSup>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m:t>
                        </m:r>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𝐸</m:t>
                            </m:r>
                          </m:e>
                        </m:acc>
                      </m:e>
                      <m:sup>
                        <m:r>
                          <a:rPr kumimoji="0" lang="en-US" sz="2400" b="0" i="1" u="none" strike="noStrike" kern="1200" cap="none" spc="0" normalizeH="0" baseline="0" noProof="0">
                            <a:ln>
                              <a:noFill/>
                            </a:ln>
                            <a:solidFill>
                              <a:prstClr val="black"/>
                            </a:solidFill>
                            <a:effectLst/>
                            <a:uLnTx/>
                            <a:uFillTx/>
                            <a:latin typeface="Cambria Math" charset="0"/>
                            <a:ea typeface="Cambria Math" charset="0"/>
                            <a:cs typeface="Cambria Math" charset="0"/>
                          </a:rPr>
                          <m:t>⊥</m:t>
                        </m:r>
                      </m:sup>
                    </m:sSup>
                    <m:r>
                      <a:rPr kumimoji="0" lang="en-US" sz="2400" b="0" i="1" u="none" strike="noStrike" kern="1200" cap="none" spc="0" normalizeH="0" baseline="0" noProof="0" smtClean="0">
                        <a:ln>
                          <a:noFill/>
                        </a:ln>
                        <a:solidFill>
                          <a:prstClr val="black"/>
                        </a:solidFill>
                        <a:effectLst/>
                        <a:uLnTx/>
                        <a:uFillTx/>
                        <a:latin typeface="Cambria Math" charset="0"/>
                        <a:ea typeface="Cambria Math" charset="0"/>
                        <a:cs typeface="Cambria Math" charset="0"/>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𝐸</m:t>
                        </m:r>
                      </m:e>
                      <m:sup>
                        <m:r>
                          <a:rPr kumimoji="0" lang="en-US" sz="2400" b="0" i="1" u="none" strike="noStrike" kern="1200" cap="none" spc="0" normalizeH="0" baseline="0" noProof="0">
                            <a:ln>
                              <a:noFill/>
                            </a:ln>
                            <a:solidFill>
                              <a:prstClr val="black"/>
                            </a:solidFill>
                            <a:effectLst/>
                            <a:uLnTx/>
                            <a:uFillTx/>
                            <a:latin typeface="Cambria Math" charset="0"/>
                            <a:ea typeface="+mn-ea"/>
                            <a:cs typeface="+mn-cs"/>
                          </a:rPr>
                          <m:t>+</m:t>
                        </m:r>
                      </m:sup>
                    </m:sSup>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 </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𝐽</m:t>
                        </m:r>
                      </m:e>
                      <m:sub>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𝑧</m:t>
                        </m:r>
                      </m:sub>
                    </m:sSub>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990093" y="6275172"/>
                <a:ext cx="2496101" cy="414088"/>
              </a:xfrm>
              <a:prstGeom prst="rect">
                <a:avLst/>
              </a:prstGeom>
              <a:blipFill rotWithShape="0">
                <a:blip r:embed="rId19"/>
                <a:stretch>
                  <a:fillRect t="-11765" b="-4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221690" y="6319373"/>
                <a:ext cx="796925" cy="4140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𝑃</m:t>
                        </m:r>
                      </m:e>
                    </m:acc>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charset="0"/>
                            <a:ea typeface="+mn-ea"/>
                            <a:cs typeface="+mn-cs"/>
                          </a:rPr>
                          <m:t>𝐽</m:t>
                        </m:r>
                      </m:e>
                    </m:acc>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221690" y="6319373"/>
                <a:ext cx="796925" cy="414088"/>
              </a:xfrm>
              <a:prstGeom prst="rect">
                <a:avLst/>
              </a:prstGeom>
              <a:blipFill rotWithShape="0">
                <a:blip r:embed="rId20"/>
                <a:stretch>
                  <a:fillRect t="-13235" b="-42647"/>
                </a:stretch>
              </a:blipFill>
            </p:spPr>
            <p:txBody>
              <a:bodyPr/>
              <a:lstStyle/>
              <a:p>
                <a:r>
                  <a:rPr lang="en-US">
                    <a:noFill/>
                  </a:rPr>
                  <a:t> </a:t>
                </a:r>
              </a:p>
            </p:txBody>
          </p:sp>
        </mc:Fallback>
      </mc:AlternateContent>
    </p:spTree>
    <p:extLst>
      <p:ext uri="{BB962C8B-B14F-4D97-AF65-F5344CB8AC3E}">
        <p14:creationId xmlns:p14="http://schemas.microsoft.com/office/powerpoint/2010/main" val="144623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5962" y="128544"/>
            <a:ext cx="8229600" cy="1143000"/>
          </a:xfrm>
        </p:spPr>
        <p:txBody>
          <a:bodyPr>
            <a:noAutofit/>
          </a:bodyPr>
          <a:lstStyle/>
          <a:p>
            <a:r>
              <a:rPr lang="en-US" sz="3600" u="sng" dirty="0"/>
              <a:t>Common Variables in Light-front Dynamics</a:t>
            </a:r>
          </a:p>
        </p:txBody>
      </p:sp>
      <p:sp>
        <p:nvSpPr>
          <p:cNvPr id="3" name="Content Placeholder 2"/>
          <p:cNvSpPr>
            <a:spLocks noGrp="1"/>
          </p:cNvSpPr>
          <p:nvPr>
            <p:ph idx="1"/>
          </p:nvPr>
        </p:nvSpPr>
        <p:spPr>
          <a:xfrm>
            <a:off x="423484" y="1824962"/>
            <a:ext cx="8229600" cy="4153664"/>
          </a:xfrm>
        </p:spPr>
        <p:txBody>
          <a:bodyPr>
            <a:normAutofit/>
          </a:bodyPr>
          <a:lstStyle/>
          <a:p>
            <a:r>
              <a:rPr lang="en-US" sz="2800" dirty="0"/>
              <a:t>Light-front time                                   </a:t>
            </a:r>
          </a:p>
          <a:p>
            <a:r>
              <a:rPr lang="en-US" sz="2800" dirty="0"/>
              <a:t>Light-front Hamiltonian </a:t>
            </a:r>
          </a:p>
          <a:p>
            <a:r>
              <a:rPr lang="en-US" sz="2800" dirty="0"/>
              <a:t>Longitudinal coordinate                     </a:t>
            </a:r>
          </a:p>
          <a:p>
            <a:r>
              <a:rPr lang="en-US" sz="2800" dirty="0"/>
              <a:t>Longitudinal momentum</a:t>
            </a:r>
          </a:p>
          <a:p>
            <a:r>
              <a:rPr lang="en-US" sz="2800" dirty="0"/>
              <a:t>Transverse coordinate</a:t>
            </a:r>
          </a:p>
          <a:p>
            <a:r>
              <a:rPr lang="en-US" sz="2800" dirty="0"/>
              <a:t>Transverse momentum                                         </a:t>
            </a:r>
          </a:p>
          <a:p>
            <a:r>
              <a:rPr lang="en-US" sz="2800" dirty="0"/>
              <a:t>Equal-time dispersion relation</a:t>
            </a:r>
          </a:p>
          <a:p>
            <a:r>
              <a:rPr lang="en-US" sz="2800" dirty="0"/>
              <a:t>Light-front dispersion relation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ACDC8-A4D3-2743-AEB8-B10DCFDD2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6" name="Object 5"/>
          <p:cNvGraphicFramePr>
            <a:graphicFrameLocks noChangeAspect="1"/>
          </p:cNvGraphicFramePr>
          <p:nvPr>
            <p:extLst/>
          </p:nvPr>
        </p:nvGraphicFramePr>
        <p:xfrm>
          <a:off x="5874584" y="1896911"/>
          <a:ext cx="1597025" cy="396875"/>
        </p:xfrm>
        <a:graphic>
          <a:graphicData uri="http://schemas.openxmlformats.org/presentationml/2006/ole">
            <mc:AlternateContent xmlns:mc="http://schemas.openxmlformats.org/markup-compatibility/2006">
              <mc:Choice xmlns:v="urn:schemas-microsoft-com:vml" Requires="v">
                <p:oleObj spid="_x0000_s1356129" name="Equation" r:id="rId3" imgW="762000" imgH="190500" progId="Equation.DSMT4">
                  <p:embed/>
                </p:oleObj>
              </mc:Choice>
              <mc:Fallback>
                <p:oleObj name="Equation" r:id="rId3" imgW="762000" imgH="190500" progId="Equation.DSMT4">
                  <p:embed/>
                  <p:pic>
                    <p:nvPicPr>
                      <p:cNvPr id="6" name="Object 5"/>
                      <p:cNvPicPr/>
                      <p:nvPr/>
                    </p:nvPicPr>
                    <p:blipFill>
                      <a:blip r:embed="rId4"/>
                      <a:stretch>
                        <a:fillRect/>
                      </a:stretch>
                    </p:blipFill>
                    <p:spPr>
                      <a:xfrm>
                        <a:off x="5874584" y="1896911"/>
                        <a:ext cx="1597025" cy="396875"/>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5834897" y="3928186"/>
          <a:ext cx="1144588" cy="396875"/>
        </p:xfrm>
        <a:graphic>
          <a:graphicData uri="http://schemas.openxmlformats.org/presentationml/2006/ole">
            <mc:AlternateContent xmlns:mc="http://schemas.openxmlformats.org/markup-compatibility/2006">
              <mc:Choice xmlns:v="urn:schemas-microsoft-com:vml" Requires="v">
                <p:oleObj spid="_x0000_s1356130" name="Equation" r:id="rId5" imgW="546100" imgH="190500" progId="Equation.DSMT4">
                  <p:embed/>
                </p:oleObj>
              </mc:Choice>
              <mc:Fallback>
                <p:oleObj name="Equation" r:id="rId5" imgW="546100" imgH="190500" progId="Equation.DSMT4">
                  <p:embed/>
                  <p:pic>
                    <p:nvPicPr>
                      <p:cNvPr id="7" name="Object 6"/>
                      <p:cNvPicPr/>
                      <p:nvPr/>
                    </p:nvPicPr>
                    <p:blipFill>
                      <a:blip r:embed="rId6"/>
                      <a:stretch>
                        <a:fillRect/>
                      </a:stretch>
                    </p:blipFill>
                    <p:spPr>
                      <a:xfrm>
                        <a:off x="5834897" y="3928186"/>
                        <a:ext cx="1144588" cy="39687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5872996" y="2875238"/>
          <a:ext cx="1598613" cy="398462"/>
        </p:xfrm>
        <a:graphic>
          <a:graphicData uri="http://schemas.openxmlformats.org/presentationml/2006/ole">
            <mc:AlternateContent xmlns:mc="http://schemas.openxmlformats.org/markup-compatibility/2006">
              <mc:Choice xmlns:v="urn:schemas-microsoft-com:vml" Requires="v">
                <p:oleObj spid="_x0000_s1356131" name="Equation" r:id="rId7" imgW="762000" imgH="190500" progId="Equation.DSMT4">
                  <p:embed/>
                </p:oleObj>
              </mc:Choice>
              <mc:Fallback>
                <p:oleObj name="Equation" r:id="rId7" imgW="762000" imgH="190500" progId="Equation.DSMT4">
                  <p:embed/>
                  <p:pic>
                    <p:nvPicPr>
                      <p:cNvPr id="8" name="Object 7"/>
                      <p:cNvPicPr/>
                      <p:nvPr/>
                    </p:nvPicPr>
                    <p:blipFill>
                      <a:blip r:embed="rId8"/>
                      <a:stretch>
                        <a:fillRect/>
                      </a:stretch>
                    </p:blipFill>
                    <p:spPr>
                      <a:xfrm>
                        <a:off x="5872996" y="2875238"/>
                        <a:ext cx="1598613" cy="398462"/>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834897" y="2420522"/>
          <a:ext cx="1730375" cy="396875"/>
        </p:xfrm>
        <a:graphic>
          <a:graphicData uri="http://schemas.openxmlformats.org/presentationml/2006/ole">
            <mc:AlternateContent xmlns:mc="http://schemas.openxmlformats.org/markup-compatibility/2006">
              <mc:Choice xmlns:v="urn:schemas-microsoft-com:vml" Requires="v">
                <p:oleObj spid="_x0000_s1356132" name="Equation" r:id="rId9" imgW="825500" imgH="190500" progId="Equation.DSMT4">
                  <p:embed/>
                </p:oleObj>
              </mc:Choice>
              <mc:Fallback>
                <p:oleObj name="Equation" r:id="rId9" imgW="825500" imgH="190500" progId="Equation.DSMT4">
                  <p:embed/>
                  <p:pic>
                    <p:nvPicPr>
                      <p:cNvPr id="9" name="Object 8"/>
                      <p:cNvPicPr/>
                      <p:nvPr/>
                    </p:nvPicPr>
                    <p:blipFill>
                      <a:blip r:embed="rId10"/>
                      <a:stretch>
                        <a:fillRect/>
                      </a:stretch>
                    </p:blipFill>
                    <p:spPr>
                      <a:xfrm>
                        <a:off x="5834897" y="2420522"/>
                        <a:ext cx="1730375" cy="396875"/>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5834897" y="4363594"/>
          <a:ext cx="1223963" cy="395288"/>
        </p:xfrm>
        <a:graphic>
          <a:graphicData uri="http://schemas.openxmlformats.org/presentationml/2006/ole">
            <mc:AlternateContent xmlns:mc="http://schemas.openxmlformats.org/markup-compatibility/2006">
              <mc:Choice xmlns:v="urn:schemas-microsoft-com:vml" Requires="v">
                <p:oleObj spid="_x0000_s1356133" name="Equation" r:id="rId11" imgW="584200" imgH="190500" progId="Equation.3">
                  <p:embed/>
                </p:oleObj>
              </mc:Choice>
              <mc:Fallback>
                <p:oleObj name="Equation" r:id="rId11" imgW="584200" imgH="190500" progId="Equation.3">
                  <p:embed/>
                  <p:pic>
                    <p:nvPicPr>
                      <p:cNvPr id="11" name="Object 10"/>
                      <p:cNvPicPr/>
                      <p:nvPr/>
                    </p:nvPicPr>
                    <p:blipFill>
                      <a:blip r:embed="rId12"/>
                      <a:stretch>
                        <a:fillRect/>
                      </a:stretch>
                    </p:blipFill>
                    <p:spPr>
                      <a:xfrm>
                        <a:off x="5834897" y="4363594"/>
                        <a:ext cx="1223963" cy="395288"/>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5834897" y="3429894"/>
          <a:ext cx="1696067" cy="402891"/>
        </p:xfrm>
        <a:graphic>
          <a:graphicData uri="http://schemas.openxmlformats.org/presentationml/2006/ole">
            <mc:AlternateContent xmlns:mc="http://schemas.openxmlformats.org/markup-compatibility/2006">
              <mc:Choice xmlns:v="urn:schemas-microsoft-com:vml" Requires="v">
                <p:oleObj spid="_x0000_s1356134" name="Equation" r:id="rId13" imgW="850900" imgH="203200" progId="Equation.3">
                  <p:embed/>
                </p:oleObj>
              </mc:Choice>
              <mc:Fallback>
                <p:oleObj name="Equation" r:id="rId13" imgW="850900" imgH="203200" progId="Equation.3">
                  <p:embed/>
                  <p:pic>
                    <p:nvPicPr>
                      <p:cNvPr id="12" name="Object 11"/>
                      <p:cNvPicPr/>
                      <p:nvPr/>
                    </p:nvPicPr>
                    <p:blipFill>
                      <a:blip r:embed="rId14"/>
                      <a:stretch>
                        <a:fillRect/>
                      </a:stretch>
                    </p:blipFill>
                    <p:spPr>
                      <a:xfrm>
                        <a:off x="5834897" y="3429894"/>
                        <a:ext cx="1696067" cy="402891"/>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834897" y="4750686"/>
          <a:ext cx="2022475" cy="501650"/>
        </p:xfrm>
        <a:graphic>
          <a:graphicData uri="http://schemas.openxmlformats.org/presentationml/2006/ole">
            <mc:AlternateContent xmlns:mc="http://schemas.openxmlformats.org/markup-compatibility/2006">
              <mc:Choice xmlns:v="urn:schemas-microsoft-com:vml" Requires="v">
                <p:oleObj spid="_x0000_s1356135" name="Equation" r:id="rId15" imgW="965200" imgH="241300" progId="Equation.3">
                  <p:embed/>
                </p:oleObj>
              </mc:Choice>
              <mc:Fallback>
                <p:oleObj name="Equation" r:id="rId15" imgW="965200" imgH="241300" progId="Equation.3">
                  <p:embed/>
                  <p:pic>
                    <p:nvPicPr>
                      <p:cNvPr id="13" name="Object 12"/>
                      <p:cNvPicPr/>
                      <p:nvPr/>
                    </p:nvPicPr>
                    <p:blipFill>
                      <a:blip r:embed="rId16"/>
                      <a:stretch>
                        <a:fillRect/>
                      </a:stretch>
                    </p:blipFill>
                    <p:spPr>
                      <a:xfrm>
                        <a:off x="5834897" y="4750686"/>
                        <a:ext cx="2022475" cy="501650"/>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5834897" y="5232761"/>
          <a:ext cx="1835150" cy="871538"/>
        </p:xfrm>
        <a:graphic>
          <a:graphicData uri="http://schemas.openxmlformats.org/presentationml/2006/ole">
            <mc:AlternateContent xmlns:mc="http://schemas.openxmlformats.org/markup-compatibility/2006">
              <mc:Choice xmlns:v="urn:schemas-microsoft-com:vml" Requires="v">
                <p:oleObj spid="_x0000_s1356136" name="Equation" r:id="rId17" imgW="876300" imgH="419100" progId="Equation.DSMT4">
                  <p:embed/>
                </p:oleObj>
              </mc:Choice>
              <mc:Fallback>
                <p:oleObj name="Equation" r:id="rId17" imgW="876300" imgH="419100" progId="Equation.DSMT4">
                  <p:embed/>
                  <p:pic>
                    <p:nvPicPr>
                      <p:cNvPr id="14" name="Object 13"/>
                      <p:cNvPicPr/>
                      <p:nvPr/>
                    </p:nvPicPr>
                    <p:blipFill>
                      <a:blip r:embed="rId18"/>
                      <a:stretch>
                        <a:fillRect/>
                      </a:stretch>
                    </p:blipFill>
                    <p:spPr>
                      <a:xfrm>
                        <a:off x="5834897" y="5232761"/>
                        <a:ext cx="1835150" cy="871538"/>
                      </a:xfrm>
                      <a:prstGeom prst="rect">
                        <a:avLst/>
                      </a:prstGeom>
                    </p:spPr>
                  </p:pic>
                </p:oleObj>
              </mc:Fallback>
            </mc:AlternateContent>
          </a:graphicData>
        </a:graphic>
      </p:graphicFrame>
    </p:spTree>
    <p:extLst>
      <p:ext uri="{BB962C8B-B14F-4D97-AF65-F5344CB8AC3E}">
        <p14:creationId xmlns:p14="http://schemas.microsoft.com/office/powerpoint/2010/main" val="140567937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non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76091</TotalTime>
  <Words>2206</Words>
  <Application>Microsoft Macintosh PowerPoint</Application>
  <PresentationFormat>On-screen Show (4:3)</PresentationFormat>
  <Paragraphs>471</Paragraphs>
  <Slides>47</Slides>
  <Notes>8</Notes>
  <HiddenSlides>9</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61" baseType="lpstr">
      <vt:lpstr>等线</vt:lpstr>
      <vt:lpstr>ＭＳ Ｐゴシック</vt:lpstr>
      <vt:lpstr>宋体</vt:lpstr>
      <vt:lpstr>Arial</vt:lpstr>
      <vt:lpstr>Calibri</vt:lpstr>
      <vt:lpstr>Calibri Light</vt:lpstr>
      <vt:lpstr>Cambria Math</vt:lpstr>
      <vt:lpstr>Lucida Grande</vt:lpstr>
      <vt:lpstr>Mangal</vt:lpstr>
      <vt:lpstr>Times</vt:lpstr>
      <vt:lpstr>Wingdings</vt:lpstr>
      <vt:lpstr>2_Office Theme</vt:lpstr>
      <vt:lpstr>Office Theme</vt:lpstr>
      <vt:lpstr>Equation</vt:lpstr>
      <vt:lpstr>Hadron Structure on the Light-front</vt:lpstr>
      <vt:lpstr>Outline</vt:lpstr>
      <vt:lpstr>Outline</vt:lpstr>
      <vt:lpstr>Nuclear Physics</vt:lpstr>
      <vt:lpstr>Hamiltonian Formalism</vt:lpstr>
      <vt:lpstr>Nonperturbative Quantum Field Theory</vt:lpstr>
      <vt:lpstr>How Is Hadron Structure Measured</vt:lpstr>
      <vt:lpstr>Light-front vs Equal-time Quantization</vt:lpstr>
      <vt:lpstr>Common Variables in Light-front Dynamics</vt:lpstr>
      <vt:lpstr>Why Go To Light-front?</vt:lpstr>
      <vt:lpstr>Outline</vt:lpstr>
      <vt:lpstr>Basis Light-front Quantization</vt:lpstr>
      <vt:lpstr>Procedure</vt:lpstr>
      <vt:lpstr>Light-front QED Hamiltonian</vt:lpstr>
      <vt:lpstr>PowerPoint Presentation</vt:lpstr>
      <vt:lpstr>Basis Construction</vt:lpstr>
      <vt:lpstr>PowerPoint Presentation</vt:lpstr>
      <vt:lpstr>Outline</vt:lpstr>
      <vt:lpstr>Light-front QED Hamiltonian</vt:lpstr>
      <vt:lpstr>PowerPoint Presentation</vt:lpstr>
      <vt:lpstr>Naïve Diagonalization</vt:lpstr>
      <vt:lpstr>Mass Counterterm</vt:lpstr>
      <vt:lpstr>Electron GPDs and Form Factors</vt:lpstr>
      <vt:lpstr>Outline</vt:lpstr>
      <vt:lpstr>Application to Positronium</vt:lpstr>
      <vt:lpstr>Structure of Hamiltonian Matrix</vt:lpstr>
      <vt:lpstr>Challenge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Light-Front Hamiltonian</vt:lpstr>
      <vt:lpstr>Basis Construction</vt:lpstr>
      <vt:lpstr>Mass spectrum without One-Gluon Exchange</vt:lpstr>
      <vt:lpstr>Form Factor</vt:lpstr>
      <vt:lpstr>Generalized Parton Distributions </vt:lpstr>
      <vt:lpstr>Parton Distribution functions</vt:lpstr>
      <vt:lpstr>Conclusions</vt:lpstr>
      <vt:lpstr>Outlook</vt:lpstr>
      <vt:lpstr>PowerPoint Presentation</vt:lpstr>
    </vt:vector>
  </TitlesOfParts>
  <Company>Iowa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Vary</dc:creator>
  <cp:lastModifiedBy>Xingbo Zhao</cp:lastModifiedBy>
  <cp:revision>1866</cp:revision>
  <cp:lastPrinted>2018-05-17T14:29:00Z</cp:lastPrinted>
  <dcterms:created xsi:type="dcterms:W3CDTF">2012-07-05T06:32:33Z</dcterms:created>
  <dcterms:modified xsi:type="dcterms:W3CDTF">2018-07-28T07:32:05Z</dcterms:modified>
</cp:coreProperties>
</file>