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79" r:id="rId5"/>
    <p:sldId id="302" r:id="rId6"/>
    <p:sldId id="305" r:id="rId7"/>
    <p:sldId id="304" r:id="rId8"/>
    <p:sldId id="295" r:id="rId9"/>
    <p:sldId id="306" r:id="rId10"/>
    <p:sldId id="300" r:id="rId11"/>
    <p:sldId id="293" r:id="rId12"/>
    <p:sldId id="286" r:id="rId13"/>
    <p:sldId id="287" r:id="rId14"/>
    <p:sldId id="270" r:id="rId15"/>
    <p:sldId id="307" r:id="rId16"/>
    <p:sldId id="308" r:id="rId17"/>
    <p:sldId id="272" r:id="rId18"/>
  </p:sldIdLst>
  <p:sldSz cx="12192000" cy="6858000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C3300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67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5" name="日期占位符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292B84B-2664-4A1D-BF21-EC8AC2D5D9C0}" type="datetimeFigureOut">
              <a:rPr lang="zh-CN" altLang="en-US"/>
              <a:pPr>
                <a:defRPr/>
              </a:pPr>
              <a:t>2018/7/29</a:t>
            </a:fld>
            <a:endParaRPr lang="en-US" altLang="zh-CN"/>
          </a:p>
        </p:txBody>
      </p:sp>
      <p:sp>
        <p:nvSpPr>
          <p:cNvPr id="13316" name="幻灯片图像占位符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8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9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DE30ABD-A2E1-418C-B940-48C6094DD1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3ABAE-67DC-4679-99A8-A9FFD2565A40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4EEF50-1AC1-4B6E-A071-096505998931}" type="slidenum">
              <a:rPr lang="zh-CN" altLang="en-US" smtClean="0"/>
              <a:pPr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67293-9A7E-4B31-B80E-B3DA7317FBD6}" type="slidenum">
              <a:rPr lang="zh-CN" altLang="en-US" smtClean="0"/>
              <a:pPr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Possible reason is the passivation in air</a:t>
            </a: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E8270-5B4D-4CE2-92A8-435D77F3780A}" type="slidenum">
              <a:rPr lang="zh-CN" altLang="en-US" smtClean="0"/>
              <a:pPr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8FBB3-8B4E-45CD-921B-D3AF5A0F77E5}" type="slidenum">
              <a:rPr lang="zh-CN" altLang="en-US" smtClean="0"/>
              <a:pPr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Rate capability is an important parameter for a detector in high rate occasion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Four scintillator detectors are used as a trigger for the whole system, and three GEM detectors provide a tracker for the 2-D Urwell detector.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X position resolution(Bottom layer): </a:t>
            </a:r>
            <a:r>
              <a:rPr lang="en-US" altLang="zh-CN" smtClean="0">
                <a:solidFill>
                  <a:srgbClr val="0000FF"/>
                </a:solidFill>
              </a:rPr>
              <a:t>66um</a:t>
            </a:r>
          </a:p>
          <a:p>
            <a:pPr eaLnBrk="1" hangingPunct="1"/>
            <a:endParaRPr lang="zh-CN" altLang="en-US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320FF-128E-423E-9A88-52B5AA1EFBFE}" type="slidenum">
              <a:rPr lang="zh-CN" altLang="en-US" smtClean="0"/>
              <a:pPr/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28575" y="1052513"/>
            <a:ext cx="12082463" cy="341312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mtClean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219075" y="76200"/>
            <a:ext cx="76200" cy="6400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mtClean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1636375" y="63246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78B8908-A76E-48FA-9A13-48F3FF153B21}" type="slidenum">
              <a:rPr lang="en-US" altLang="zh-CN" sz="1400" b="1" i="1" smtClean="0">
                <a:solidFill>
                  <a:srgbClr val="801EFF"/>
                </a:solidFill>
                <a:latin typeface="Times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400" b="1" i="1" dirty="0" smtClean="0">
              <a:solidFill>
                <a:srgbClr val="801EFF"/>
              </a:solidFill>
              <a:latin typeface="Times" panose="02020603050405020304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06063" y="6191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67CF12-CEE6-47D9-A52D-142442CB6A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3352AEC-D097-4C83-B7BD-D88C75E1F3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1FBF45-3943-4202-AD14-95E27D3354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28575" y="1052513"/>
            <a:ext cx="12082463" cy="341312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mtClean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219075" y="76200"/>
            <a:ext cx="76200" cy="6400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mtClean="0"/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1636375" y="63246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48E398-2585-4FAA-8F2E-FE6A93068CFA}" type="slidenum">
              <a:rPr lang="en-US" altLang="zh-CN" sz="1400" b="1" i="1" smtClean="0">
                <a:solidFill>
                  <a:srgbClr val="801EFF"/>
                </a:solidFill>
                <a:latin typeface="Times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400" b="1" i="1" dirty="0" smtClean="0">
              <a:solidFill>
                <a:srgbClr val="801EFF"/>
              </a:solidFill>
              <a:latin typeface="Times" panose="02020603050405020304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406063" y="6191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B61417-A6F0-439D-AF9F-142166E2CA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CDFEA81-6697-4578-8CF4-4A54C75491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CCD8CAC-C062-4B0F-91A8-EA80831948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4DDDDC3-04C1-4882-A68B-A29A5A94D6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41A6425-0A04-4D37-9515-766A62687F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1A4490A-C1C3-4F22-AC4A-07D25AA5C0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11E9501-3294-4FC6-A3F8-85A0C36F3A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28575" y="1052513"/>
            <a:ext cx="12082463" cy="341312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mtClean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219075" y="76200"/>
            <a:ext cx="76200" cy="6400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mtClean="0"/>
          </a:p>
        </p:txBody>
      </p:sp>
      <p:sp>
        <p:nvSpPr>
          <p:cNvPr id="14" name="Text Box 9"/>
          <p:cNvSpPr txBox="1">
            <a:spLocks noChangeArrowheads="1"/>
          </p:cNvSpPr>
          <p:nvPr userDrawn="1"/>
        </p:nvSpPr>
        <p:spPr bwMode="auto">
          <a:xfrm>
            <a:off x="11636375" y="6324600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FF1E63-A19D-492C-9ED1-E4702973D9F2}" type="slidenum">
              <a:rPr lang="en-US" altLang="zh-CN" sz="1400" b="1" i="1" smtClean="0">
                <a:solidFill>
                  <a:srgbClr val="801EFF"/>
                </a:solidFill>
                <a:latin typeface="Times" panose="02020603050405020304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zh-CN" sz="1400" b="1" i="1" dirty="0" smtClean="0">
              <a:solidFill>
                <a:srgbClr val="801EFF"/>
              </a:solidFill>
              <a:latin typeface="Times" panose="02020603050405020304" pitchFamily="18" charset="0"/>
            </a:endParaRPr>
          </a:p>
        </p:txBody>
      </p:sp>
      <p:pic>
        <p:nvPicPr>
          <p:cNvPr id="1032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406063" y="61913"/>
            <a:ext cx="947737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3"/>
          <p:cNvSpPr>
            <a:spLocks noGrp="1"/>
          </p:cNvSpPr>
          <p:nvPr>
            <p:ph type="ctrTitle"/>
          </p:nvPr>
        </p:nvSpPr>
        <p:spPr>
          <a:xfrm>
            <a:off x="2103438" y="895350"/>
            <a:ext cx="8901112" cy="1755775"/>
          </a:xfrm>
        </p:spPr>
        <p:txBody>
          <a:bodyPr/>
          <a:lstStyle/>
          <a:p>
            <a:pPr eaLnBrk="1" hangingPunct="1"/>
            <a:r>
              <a:rPr lang="en-US" altLang="zh-CN" sz="4400" smtClean="0">
                <a:latin typeface="Calibri" pitchFamily="34" charset="0"/>
              </a:rPr>
              <a:t>R&amp;D on </a:t>
            </a:r>
            <a:r>
              <a:rPr lang="el-GR" altLang="zh-CN" sz="4400" smtClean="0">
                <a:latin typeface="Calibri" pitchFamily="34" charset="0"/>
              </a:rPr>
              <a:t>μ</a:t>
            </a:r>
            <a:r>
              <a:rPr lang="en-US" altLang="zh-CN" sz="4400" smtClean="0">
                <a:latin typeface="Calibri" pitchFamily="34" charset="0"/>
              </a:rPr>
              <a:t>RWELL Tracking Detectors </a:t>
            </a:r>
            <a:endParaRPr lang="zh-CN" altLang="en-US" sz="4400" smtClean="0">
              <a:latin typeface="Calibri" pitchFamily="34" charset="0"/>
            </a:endParaRPr>
          </a:p>
        </p:txBody>
      </p:sp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3221038" y="3198813"/>
            <a:ext cx="609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latin typeface="Calibri" pitchFamily="34" charset="0"/>
                <a:ea typeface="楷体" pitchFamily="49" charset="-122"/>
              </a:rPr>
              <a:t> </a:t>
            </a:r>
            <a:r>
              <a:rPr lang="en-US" altLang="zh-CN" sz="2400">
                <a:latin typeface="Calibri" pitchFamily="34" charset="0"/>
              </a:rPr>
              <a:t>Daojin Hong</a:t>
            </a:r>
            <a:r>
              <a:rPr lang="zh-CN" altLang="en-US" sz="2400">
                <a:latin typeface="Calibri" pitchFamily="34" charset="0"/>
              </a:rPr>
              <a:t> </a:t>
            </a:r>
          </a:p>
          <a:p>
            <a:pPr algn="ctr"/>
            <a:r>
              <a:rPr lang="en-US" altLang="zh-CN" sz="2400">
                <a:latin typeface="Calibri" pitchFamily="34" charset="0"/>
              </a:rPr>
              <a:t>On behalf of USTC MPGD Group</a:t>
            </a:r>
            <a:r>
              <a:rPr lang="en-US" altLang="zh-CN" sz="240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966788" y="4122738"/>
            <a:ext cx="110109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dirty="0">
                <a:latin typeface="Calibri" pitchFamily="34" charset="0"/>
              </a:rPr>
              <a:t>State Key Laboratory of Particle Detection and Electronics, China</a:t>
            </a:r>
          </a:p>
          <a:p>
            <a:pPr algn="ctr">
              <a:defRPr/>
            </a:pPr>
            <a:r>
              <a:rPr lang="en-US" altLang="zh-CN" sz="2400" dirty="0">
                <a:latin typeface="Calibri" pitchFamily="34" charset="0"/>
              </a:rPr>
              <a:t>University of Science and Technology of China</a:t>
            </a:r>
          </a:p>
          <a:p>
            <a:pPr algn="ctr">
              <a:defRPr/>
            </a:pPr>
            <a:endParaRPr lang="en-US" altLang="zh-CN" sz="2400" dirty="0"/>
          </a:p>
          <a:p>
            <a:pPr algn="ctr">
              <a:defRPr/>
            </a:pPr>
            <a:r>
              <a:rPr lang="en-US" altLang="zh-CN" sz="2400" dirty="0">
                <a:latin typeface="+mn-lt"/>
              </a:rPr>
              <a:t>July 29, 2018  </a:t>
            </a:r>
          </a:p>
          <a:p>
            <a:pPr algn="ctr">
              <a:defRPr/>
            </a:pPr>
            <a:endParaRPr lang="en-US" altLang="zh-CN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833563" y="5697538"/>
            <a:ext cx="9929812" cy="106521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The 10th Workshop on Hadron physics in China and Opportunities Worldwide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dirty="0" err="1" smtClean="0">
                <a:solidFill>
                  <a:schemeClr val="tx1"/>
                </a:solidFill>
              </a:rPr>
              <a:t>ShanDong</a:t>
            </a:r>
            <a:r>
              <a:rPr lang="en-US" altLang="zh-CN" sz="1800" dirty="0" smtClean="0">
                <a:solidFill>
                  <a:schemeClr val="tx1"/>
                </a:solidFill>
              </a:rPr>
              <a:t> University(</a:t>
            </a:r>
            <a:r>
              <a:rPr lang="en-US" altLang="zh-CN" sz="1800" dirty="0" err="1" smtClean="0">
                <a:solidFill>
                  <a:schemeClr val="tx1"/>
                </a:solidFill>
              </a:rPr>
              <a:t>Weihai</a:t>
            </a:r>
            <a:r>
              <a:rPr lang="en-US" altLang="zh-CN" sz="1800" dirty="0" smtClean="0">
                <a:solidFill>
                  <a:schemeClr val="tx1"/>
                </a:solidFill>
              </a:rPr>
              <a:t>), China  </a:t>
            </a:r>
          </a:p>
        </p:txBody>
      </p:sp>
    </p:spTree>
  </p:cSld>
  <p:clrMapOvr>
    <a:masterClrMapping/>
  </p:clrMapOvr>
  <p:transition advTm="1385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组合 16"/>
          <p:cNvGrpSpPr>
            <a:grpSpLocks/>
          </p:cNvGrpSpPr>
          <p:nvPr/>
        </p:nvGrpSpPr>
        <p:grpSpPr bwMode="auto">
          <a:xfrm>
            <a:off x="855663" y="3324225"/>
            <a:ext cx="5519737" cy="2628900"/>
            <a:chOff x="3822092" y="2042320"/>
            <a:chExt cx="5207610" cy="2355866"/>
          </a:xfrm>
        </p:grpSpPr>
        <p:sp>
          <p:nvSpPr>
            <p:cNvPr id="27666" name="文本框 11"/>
            <p:cNvSpPr txBox="1">
              <a:spLocks noChangeArrowheads="1"/>
            </p:cNvSpPr>
            <p:nvPr/>
          </p:nvSpPr>
          <p:spPr bwMode="auto">
            <a:xfrm>
              <a:off x="5743848" y="4067179"/>
              <a:ext cx="1574063" cy="331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l-GR" altLang="zh-CN">
                  <a:latin typeface="Calibri" pitchFamily="34" charset="0"/>
                </a:rPr>
                <a:t>μ</a:t>
              </a:r>
              <a:r>
                <a:rPr lang="en-US" altLang="zh-CN">
                  <a:latin typeface="Calibri" pitchFamily="34" charset="0"/>
                </a:rPr>
                <a:t>RWELL PCB</a:t>
              </a:r>
              <a:endParaRPr lang="zh-CN" altLang="en-US">
                <a:latin typeface="Calibri" pitchFamily="34" charset="0"/>
              </a:endParaRPr>
            </a:p>
          </p:txBody>
        </p:sp>
        <p:grpSp>
          <p:nvGrpSpPr>
            <p:cNvPr id="27667" name="组合 14"/>
            <p:cNvGrpSpPr>
              <a:grpSpLocks/>
            </p:cNvGrpSpPr>
            <p:nvPr/>
          </p:nvGrpSpPr>
          <p:grpSpPr bwMode="auto">
            <a:xfrm>
              <a:off x="3822092" y="2042320"/>
              <a:ext cx="5207610" cy="2026865"/>
              <a:chOff x="3822091" y="2017587"/>
              <a:chExt cx="5207610" cy="2026865"/>
            </a:xfrm>
          </p:grpSpPr>
          <p:pic>
            <p:nvPicPr>
              <p:cNvPr id="27668" name="图片 10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22091" y="2017587"/>
                <a:ext cx="2796118" cy="20248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9" name="图片 1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604001" y="2017587"/>
                <a:ext cx="2425700" cy="2026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7650" name="组合 1"/>
          <p:cNvGrpSpPr>
            <a:grpSpLocks/>
          </p:cNvGrpSpPr>
          <p:nvPr/>
        </p:nvGrpSpPr>
        <p:grpSpPr bwMode="auto">
          <a:xfrm>
            <a:off x="6878638" y="1892300"/>
            <a:ext cx="4860925" cy="4084638"/>
            <a:chOff x="6629186" y="1509979"/>
            <a:chExt cx="4882081" cy="3948264"/>
          </a:xfrm>
        </p:grpSpPr>
        <p:pic>
          <p:nvPicPr>
            <p:cNvPr id="27659" name="图片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2704" y="1515017"/>
              <a:ext cx="2117692" cy="1593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图片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519989" y="1509979"/>
              <a:ext cx="1795092" cy="1598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图片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34829" y="3887316"/>
              <a:ext cx="2076438" cy="1570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图片 2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29186" y="3868641"/>
              <a:ext cx="2117691" cy="1589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右箭头 22"/>
            <p:cNvSpPr/>
            <p:nvPr/>
          </p:nvSpPr>
          <p:spPr>
            <a:xfrm>
              <a:off x="8810338" y="2257280"/>
              <a:ext cx="668057" cy="1288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右箭头 23"/>
            <p:cNvSpPr/>
            <p:nvPr/>
          </p:nvSpPr>
          <p:spPr>
            <a:xfrm rot="10800000">
              <a:off x="8746561" y="4519130"/>
              <a:ext cx="688785" cy="1304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下箭头 25"/>
            <p:cNvSpPr/>
            <p:nvPr/>
          </p:nvSpPr>
          <p:spPr>
            <a:xfrm>
              <a:off x="10352131" y="3108926"/>
              <a:ext cx="129148" cy="70586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7651" name="标题 1"/>
          <p:cNvSpPr>
            <a:spLocks noGrp="1"/>
          </p:cNvSpPr>
          <p:nvPr>
            <p:ph type="title"/>
          </p:nvPr>
        </p:nvSpPr>
        <p:spPr>
          <a:xfrm>
            <a:off x="455613" y="352425"/>
            <a:ext cx="10515600" cy="747713"/>
          </a:xfrm>
        </p:spPr>
        <p:txBody>
          <a:bodyPr/>
          <a:lstStyle/>
          <a:p>
            <a:pPr eaLnBrk="1" hangingPunct="1"/>
            <a:r>
              <a:rPr lang="en-US" altLang="zh-CN" sz="3600" smtClean="0">
                <a:latin typeface="Calibri" pitchFamily="34" charset="0"/>
              </a:rPr>
              <a:t>Fabrication of μRWELL detector</a:t>
            </a:r>
            <a:endParaRPr lang="zh-CN" altLang="en-US" sz="3600" smtClean="0">
              <a:latin typeface="Calibri" pitchFamily="34" charset="0"/>
            </a:endParaRPr>
          </a:p>
        </p:txBody>
      </p:sp>
      <p:sp>
        <p:nvSpPr>
          <p:cNvPr id="27652" name="文本框 35"/>
          <p:cNvSpPr txBox="1">
            <a:spLocks noChangeArrowheads="1"/>
          </p:cNvSpPr>
          <p:nvPr/>
        </p:nvSpPr>
        <p:spPr bwMode="auto">
          <a:xfrm>
            <a:off x="6686550" y="3625850"/>
            <a:ext cx="2619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Fix drift electrode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27653" name="文本框 36"/>
          <p:cNvSpPr txBox="1">
            <a:spLocks noChangeArrowheads="1"/>
          </p:cNvSpPr>
          <p:nvPr/>
        </p:nvSpPr>
        <p:spPr bwMode="auto">
          <a:xfrm>
            <a:off x="9340850" y="3621088"/>
            <a:ext cx="2617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Solder HV Connector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27654" name="文本框 37"/>
          <p:cNvSpPr txBox="1">
            <a:spLocks noChangeArrowheads="1"/>
          </p:cNvSpPr>
          <p:nvPr/>
        </p:nvSpPr>
        <p:spPr bwMode="auto">
          <a:xfrm>
            <a:off x="9340850" y="6070600"/>
            <a:ext cx="2617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Fix </a:t>
            </a:r>
            <a:r>
              <a:rPr lang="el-GR" altLang="zh-CN" sz="1600">
                <a:latin typeface="Calibri" pitchFamily="34" charset="0"/>
              </a:rPr>
              <a:t>μ</a:t>
            </a:r>
            <a:r>
              <a:rPr lang="en-US" altLang="zh-CN" sz="1600">
                <a:latin typeface="Calibri" pitchFamily="34" charset="0"/>
              </a:rPr>
              <a:t>RWELL PCB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27655" name="文本框 38"/>
          <p:cNvSpPr txBox="1">
            <a:spLocks noChangeArrowheads="1"/>
          </p:cNvSpPr>
          <p:nvPr/>
        </p:nvSpPr>
        <p:spPr bwMode="auto">
          <a:xfrm>
            <a:off x="6797675" y="6070600"/>
            <a:ext cx="2619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altLang="zh-CN" sz="1600">
                <a:latin typeface="Calibri" pitchFamily="34" charset="0"/>
              </a:rPr>
              <a:t>μ</a:t>
            </a:r>
            <a:r>
              <a:rPr lang="en-US" altLang="zh-CN" sz="1600">
                <a:latin typeface="Calibri" pitchFamily="34" charset="0"/>
              </a:rPr>
              <a:t>RWELL Detector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27656" name="文本框 27"/>
          <p:cNvSpPr txBox="1">
            <a:spLocks noChangeArrowheads="1"/>
          </p:cNvSpPr>
          <p:nvPr/>
        </p:nvSpPr>
        <p:spPr bwMode="auto">
          <a:xfrm>
            <a:off x="765175" y="1751013"/>
            <a:ext cx="53308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>
                <a:latin typeface="Calibri" pitchFamily="34" charset="0"/>
              </a:rPr>
              <a:t>μRWELL detector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>
                <a:latin typeface="Calibri" pitchFamily="34" charset="0"/>
              </a:rPr>
              <a:t>10cm×10cm active area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>
                <a:latin typeface="Calibri" pitchFamily="34" charset="0"/>
              </a:rPr>
              <a:t>3mm drift gap</a:t>
            </a:r>
          </a:p>
          <a:p>
            <a:pPr marL="742950" lvl="1" indent="-285750">
              <a:buFont typeface="Arial" charset="0"/>
              <a:buChar char="•"/>
            </a:pPr>
            <a:endParaRPr lang="zh-CN" altLang="en-US">
              <a:latin typeface="Calibri" pitchFamily="34" charset="0"/>
            </a:endParaRPr>
          </a:p>
          <a:p>
            <a:pPr marL="742950" lvl="1" indent="-285750"/>
            <a:endParaRPr lang="en-US" altLang="zh-CN">
              <a:latin typeface="Calibri" pitchFamily="34" charset="0"/>
            </a:endParaRPr>
          </a:p>
        </p:txBody>
      </p:sp>
      <p:sp>
        <p:nvSpPr>
          <p:cNvPr id="27657" name="矩形 1"/>
          <p:cNvSpPr>
            <a:spLocks noChangeArrowheads="1"/>
          </p:cNvSpPr>
          <p:nvPr/>
        </p:nvSpPr>
        <p:spPr bwMode="auto">
          <a:xfrm>
            <a:off x="4391025" y="6291263"/>
            <a:ext cx="412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A simple and fast assembly procedure!</a:t>
            </a:r>
            <a:endParaRPr lang="zh-CN" altLang="en-US"/>
          </a:p>
        </p:txBody>
      </p:sp>
      <p:sp>
        <p:nvSpPr>
          <p:cNvPr id="27658" name="Text Box 22"/>
          <p:cNvSpPr txBox="1">
            <a:spLocks noChangeArrowheads="1"/>
          </p:cNvSpPr>
          <p:nvPr/>
        </p:nvSpPr>
        <p:spPr bwMode="auto">
          <a:xfrm>
            <a:off x="9934575" y="3971925"/>
            <a:ext cx="26003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latin typeface="Calibri" pitchFamily="34" charset="0"/>
              </a:rPr>
              <a:t>(HV or signal output)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725" y="2020888"/>
            <a:ext cx="5624513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矩形 13"/>
          <p:cNvSpPr>
            <a:spLocks noChangeArrowheads="1"/>
          </p:cNvSpPr>
          <p:nvPr/>
        </p:nvSpPr>
        <p:spPr bwMode="auto">
          <a:xfrm>
            <a:off x="9771063" y="1068388"/>
            <a:ext cx="22367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Gas: Ar/CO</a:t>
            </a:r>
            <a:r>
              <a:rPr lang="en-US" altLang="zh-CN" sz="1200" b="1"/>
              <a:t>2</a:t>
            </a:r>
            <a:r>
              <a:rPr lang="en-US" altLang="zh-CN" b="1"/>
              <a:t>(70/30)</a:t>
            </a:r>
            <a:endParaRPr lang="zh-CN" alt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>
                <a:latin typeface="+mn-lt"/>
              </a:rPr>
              <a:t>Charge collection efficiency .VS. Drift field</a:t>
            </a:r>
            <a:endParaRPr lang="ru-RU" altLang="zh-CN" sz="3600" dirty="0">
              <a:latin typeface="+mn-lt"/>
            </a:endParaRPr>
          </a:p>
        </p:txBody>
      </p:sp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3908425" y="1724025"/>
            <a:ext cx="546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Collection efficiency of primary electrons .VS. Drift field</a:t>
            </a:r>
            <a:endParaRPr lang="ru-RU" altLang="zh-CN" b="1"/>
          </a:p>
        </p:txBody>
      </p:sp>
      <p:sp>
        <p:nvSpPr>
          <p:cNvPr id="10" name="文本框 9"/>
          <p:cNvSpPr txBox="1"/>
          <p:nvPr/>
        </p:nvSpPr>
        <p:spPr>
          <a:xfrm>
            <a:off x="1581150" y="3181350"/>
            <a:ext cx="1716088" cy="374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 err="1">
                <a:solidFill>
                  <a:srgbClr val="0000FF"/>
                </a:solidFill>
              </a:rPr>
              <a:t>uRWELL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4375" y="3186113"/>
            <a:ext cx="51117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rgbClr val="0000FF"/>
                </a:solidFill>
              </a:rPr>
              <a:t>HV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1250950" y="3335338"/>
            <a:ext cx="30797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16100" y="2574925"/>
            <a:ext cx="1247775" cy="3381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 dirty="0" err="1">
                <a:solidFill>
                  <a:srgbClr val="0000FF"/>
                </a:solidFill>
              </a:rPr>
              <a:t>X_ray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2401888" y="2936875"/>
            <a:ext cx="69850" cy="220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08163" y="3814763"/>
            <a:ext cx="124777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0000FF"/>
                </a:solidFill>
              </a:rPr>
              <a:t>Pre-Amp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 flipH="1">
            <a:off x="2409825" y="3544888"/>
            <a:ext cx="46038" cy="260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2763" y="4479925"/>
            <a:ext cx="1379537" cy="430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200" dirty="0" err="1">
                <a:solidFill>
                  <a:srgbClr val="0000FF"/>
                </a:solidFill>
              </a:rPr>
              <a:t>Spectrascopy</a:t>
            </a:r>
            <a:r>
              <a:rPr lang="en-US" altLang="zh-CN" sz="1200" dirty="0">
                <a:solidFill>
                  <a:srgbClr val="0000FF"/>
                </a:solidFill>
              </a:rPr>
              <a:t> Amplifier</a:t>
            </a:r>
            <a:endParaRPr lang="zh-CN" altLang="en-US" sz="1200" dirty="0">
              <a:solidFill>
                <a:srgbClr val="0000FF"/>
              </a:solidFill>
            </a:endParaRPr>
          </a:p>
        </p:txBody>
      </p:sp>
      <p:sp>
        <p:nvSpPr>
          <p:cNvPr id="21" name="下箭头 20"/>
          <p:cNvSpPr/>
          <p:nvPr/>
        </p:nvSpPr>
        <p:spPr>
          <a:xfrm>
            <a:off x="2398713" y="4184650"/>
            <a:ext cx="57150" cy="296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785938" y="5195888"/>
            <a:ext cx="1247775" cy="3397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0000FF"/>
                </a:solidFill>
              </a:rPr>
              <a:t>MCA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  <p:sp>
        <p:nvSpPr>
          <p:cNvPr id="23" name="下箭头 22"/>
          <p:cNvSpPr/>
          <p:nvPr/>
        </p:nvSpPr>
        <p:spPr>
          <a:xfrm>
            <a:off x="2376488" y="4927600"/>
            <a:ext cx="87312" cy="250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7889875" y="2295525"/>
            <a:ext cx="9525" cy="3660775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9" name="矩形 27"/>
          <p:cNvSpPr>
            <a:spLocks noChangeArrowheads="1"/>
          </p:cNvSpPr>
          <p:nvPr/>
        </p:nvSpPr>
        <p:spPr bwMode="auto">
          <a:xfrm>
            <a:off x="7964488" y="4808538"/>
            <a:ext cx="140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FF"/>
                </a:solidFill>
              </a:rPr>
              <a:t>~3.3 kV/cm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28690" name="文本框 28"/>
          <p:cNvSpPr txBox="1">
            <a:spLocks noChangeArrowheads="1"/>
          </p:cNvSpPr>
          <p:nvPr/>
        </p:nvSpPr>
        <p:spPr bwMode="auto">
          <a:xfrm>
            <a:off x="5141913" y="6256338"/>
            <a:ext cx="7712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Gain reach the maximum @3.3kV/cm drift field   </a:t>
            </a:r>
            <a:endParaRPr lang="zh-CN" altLang="en-US"/>
          </a:p>
        </p:txBody>
      </p:sp>
      <p:sp>
        <p:nvSpPr>
          <p:cNvPr id="28691" name="文本框 29"/>
          <p:cNvSpPr txBox="1">
            <a:spLocks noChangeArrowheads="1"/>
          </p:cNvSpPr>
          <p:nvPr/>
        </p:nvSpPr>
        <p:spPr bwMode="auto">
          <a:xfrm>
            <a:off x="1624013" y="1909763"/>
            <a:ext cx="1616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Test setup</a:t>
            </a:r>
            <a:endParaRPr lang="zh-CN" altLang="en-US"/>
          </a:p>
        </p:txBody>
      </p:sp>
    </p:spTree>
  </p:cSld>
  <p:clrMapOvr>
    <a:masterClrMapping/>
  </p:clrMapOvr>
  <p:transition advTm="8778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4725" y="1885950"/>
            <a:ext cx="4924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7838" y="239713"/>
            <a:ext cx="9269412" cy="554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>
                <a:latin typeface="+mn-lt"/>
              </a:rPr>
              <a:t>Gain of the </a:t>
            </a:r>
            <a:r>
              <a:rPr lang="el-GR" altLang="zh-CN" sz="3600" dirty="0" smtClean="0">
                <a:latin typeface="+mn-lt"/>
              </a:rPr>
              <a:t>μ</a:t>
            </a:r>
            <a:r>
              <a:rPr lang="en-US" altLang="zh-CN" sz="3600" dirty="0">
                <a:latin typeface="+mn-lt"/>
              </a:rPr>
              <a:t>RWELL</a:t>
            </a:r>
            <a:r>
              <a:rPr lang="zh-CN" altLang="en-US" sz="3600" dirty="0">
                <a:latin typeface="+mn-lt"/>
              </a:rPr>
              <a:t> </a:t>
            </a:r>
            <a:r>
              <a:rPr lang="en-US" altLang="zh-CN" sz="3600" dirty="0" smtClean="0">
                <a:latin typeface="+mn-lt"/>
              </a:rPr>
              <a:t>detector </a:t>
            </a:r>
            <a:endParaRPr lang="ru-RU" altLang="zh-CN" sz="3600" dirty="0">
              <a:latin typeface="+mn-lt"/>
            </a:endParaRPr>
          </a:p>
        </p:txBody>
      </p:sp>
      <p:sp>
        <p:nvSpPr>
          <p:cNvPr id="30723" name="文本框 50"/>
          <p:cNvSpPr txBox="1">
            <a:spLocks noChangeArrowheads="1"/>
          </p:cNvSpPr>
          <p:nvPr/>
        </p:nvSpPr>
        <p:spPr bwMode="auto">
          <a:xfrm>
            <a:off x="2960688" y="2181225"/>
            <a:ext cx="954087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0724" name="矩形 48"/>
          <p:cNvSpPr>
            <a:spLocks noChangeArrowheads="1"/>
          </p:cNvSpPr>
          <p:nvPr/>
        </p:nvSpPr>
        <p:spPr bwMode="auto">
          <a:xfrm>
            <a:off x="8582025" y="1720850"/>
            <a:ext cx="2843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/>
              <a:t>Gain uniformity</a:t>
            </a:r>
            <a:endParaRPr lang="zh-CN" altLang="en-US" sz="1400" b="1"/>
          </a:p>
        </p:txBody>
      </p:sp>
      <p:sp>
        <p:nvSpPr>
          <p:cNvPr id="30725" name="矩形 65"/>
          <p:cNvSpPr>
            <a:spLocks noChangeArrowheads="1"/>
          </p:cNvSpPr>
          <p:nvPr/>
        </p:nvSpPr>
        <p:spPr bwMode="auto">
          <a:xfrm>
            <a:off x="8407400" y="5553075"/>
            <a:ext cx="351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Gain</a:t>
            </a:r>
            <a:r>
              <a:rPr lang="zh-CN" altLang="en-US"/>
              <a:t>：</a:t>
            </a:r>
            <a:r>
              <a:rPr lang="en-US" altLang="zh-CN">
                <a:solidFill>
                  <a:srgbClr val="0000FF"/>
                </a:solidFill>
              </a:rPr>
              <a:t>~1800</a:t>
            </a: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× </a:t>
            </a:r>
            <a:r>
              <a:rPr lang="en-US" altLang="zh-CN">
                <a:solidFill>
                  <a:srgbClr val="0000FF"/>
                </a:solidFill>
              </a:rPr>
              <a:t>(1</a:t>
            </a: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±10%)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30726" name="文本框 3"/>
          <p:cNvSpPr txBox="1">
            <a:spLocks noChangeArrowheads="1"/>
          </p:cNvSpPr>
          <p:nvPr/>
        </p:nvSpPr>
        <p:spPr bwMode="auto">
          <a:xfrm>
            <a:off x="558800" y="1460500"/>
            <a:ext cx="47577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/>
              <a:t>Detector area:10 cm</a:t>
            </a:r>
            <a:r>
              <a:rPr lang="en-US" altLang="zh-CN">
                <a:latin typeface="Calibri" pitchFamily="34" charset="0"/>
              </a:rPr>
              <a:t> ×</a:t>
            </a:r>
            <a:r>
              <a:rPr lang="en-US" altLang="zh-CN"/>
              <a:t>10 cm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/>
              <a:t>Gas: Ar/CO</a:t>
            </a:r>
            <a:r>
              <a:rPr lang="en-US" altLang="zh-CN" sz="1200"/>
              <a:t>2</a:t>
            </a:r>
            <a:r>
              <a:rPr lang="en-US" altLang="zh-CN"/>
              <a:t>=70/30 </a:t>
            </a:r>
            <a:endParaRPr lang="zh-CN" altLang="en-US"/>
          </a:p>
          <a:p>
            <a:pPr marL="285750" indent="-285750">
              <a:buFont typeface="Arial" charset="0"/>
              <a:buChar char="•"/>
            </a:pPr>
            <a:endParaRPr lang="en-US" altLang="zh-CN"/>
          </a:p>
        </p:txBody>
      </p:sp>
      <p:sp>
        <p:nvSpPr>
          <p:cNvPr id="30727" name="矩形 14"/>
          <p:cNvSpPr>
            <a:spLocks noChangeArrowheads="1"/>
          </p:cNvSpPr>
          <p:nvPr/>
        </p:nvSpPr>
        <p:spPr bwMode="auto">
          <a:xfrm>
            <a:off x="3836988" y="5492750"/>
            <a:ext cx="3938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altLang="zh-CN"/>
              <a:t>Energy resolution</a:t>
            </a:r>
            <a:r>
              <a:rPr lang="zh-CN" altLang="en-US"/>
              <a:t>：</a:t>
            </a:r>
            <a:r>
              <a:rPr lang="en-US" altLang="zh-CN">
                <a:solidFill>
                  <a:srgbClr val="0000FF"/>
                </a:solidFill>
              </a:rPr>
              <a:t>~22%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30728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363" y="2397125"/>
            <a:ext cx="41402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图片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541588"/>
            <a:ext cx="34353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文本框 23"/>
          <p:cNvSpPr txBox="1">
            <a:spLocks noChangeArrowheads="1"/>
          </p:cNvSpPr>
          <p:nvPr/>
        </p:nvSpPr>
        <p:spPr bwMode="auto">
          <a:xfrm>
            <a:off x="895350" y="5470525"/>
            <a:ext cx="4294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/>
              <a:t>Gain: could reach 10</a:t>
            </a:r>
            <a:r>
              <a:rPr lang="en-US" altLang="zh-CN" baseline="30000"/>
              <a:t>4</a:t>
            </a:r>
            <a:endParaRPr lang="zh-CN" altLang="en-US" baseline="30000"/>
          </a:p>
        </p:txBody>
      </p:sp>
      <p:sp>
        <p:nvSpPr>
          <p:cNvPr id="30731" name="文本框 44"/>
          <p:cNvSpPr txBox="1">
            <a:spLocks noChangeArrowheads="1"/>
          </p:cNvSpPr>
          <p:nvPr/>
        </p:nvSpPr>
        <p:spPr bwMode="auto">
          <a:xfrm>
            <a:off x="3929063" y="2163763"/>
            <a:ext cx="377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latin typeface="Calibri" pitchFamily="34" charset="0"/>
              </a:rPr>
              <a:t>Energy spectrum of </a:t>
            </a:r>
            <a:r>
              <a:rPr lang="en-US" altLang="zh-CN"/>
              <a:t>5.9 keV</a:t>
            </a:r>
            <a:r>
              <a:rPr lang="en-US" altLang="zh-CN">
                <a:latin typeface="Calibri" pitchFamily="34" charset="0"/>
              </a:rPr>
              <a:t> x-ray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4675" y="2184400"/>
            <a:ext cx="2952750" cy="366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latin typeface="+mj-lt"/>
              </a:rPr>
              <a:t>Gain of the </a:t>
            </a:r>
            <a:r>
              <a:rPr lang="el-GR" altLang="zh-CN" b="1" dirty="0">
                <a:latin typeface="+mj-lt"/>
              </a:rPr>
              <a:t>μ</a:t>
            </a:r>
            <a:r>
              <a:rPr lang="en-US" altLang="zh-CN" b="1" dirty="0">
                <a:latin typeface="+mj-lt"/>
              </a:rPr>
              <a:t>RWELL</a:t>
            </a:r>
            <a:r>
              <a:rPr lang="zh-CN" altLang="en-US" b="1" dirty="0">
                <a:latin typeface="+mj-lt"/>
              </a:rPr>
              <a:t> </a:t>
            </a:r>
            <a:r>
              <a:rPr lang="en-US" altLang="zh-CN" b="1" dirty="0">
                <a:latin typeface="+mj-lt"/>
              </a:rPr>
              <a:t>detector </a:t>
            </a:r>
            <a:endParaRPr lang="ru-RU" altLang="zh-CN" b="1" dirty="0">
              <a:latin typeface="+mj-lt"/>
            </a:endParaRPr>
          </a:p>
        </p:txBody>
      </p:sp>
    </p:spTree>
  </p:cSld>
  <p:clrMapOvr>
    <a:masterClrMapping/>
  </p:clrMapOvr>
  <p:transition advTm="621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5063" y="1550988"/>
            <a:ext cx="53451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175" y="342900"/>
            <a:ext cx="7342188" cy="496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>
                <a:latin typeface="+mn-lt"/>
              </a:rPr>
              <a:t>Rate Capability </a:t>
            </a:r>
            <a:endParaRPr lang="ru-RU" altLang="zh-CN" sz="3600" dirty="0">
              <a:latin typeface="+mn-lt"/>
            </a:endParaRPr>
          </a:p>
        </p:txBody>
      </p:sp>
      <p:sp>
        <p:nvSpPr>
          <p:cNvPr id="31747" name="文本框 30"/>
          <p:cNvSpPr txBox="1">
            <a:spLocks noChangeArrowheads="1"/>
          </p:cNvSpPr>
          <p:nvPr/>
        </p:nvSpPr>
        <p:spPr bwMode="auto">
          <a:xfrm>
            <a:off x="10140950" y="2220913"/>
            <a:ext cx="565150" cy="25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1748" name="文本框 10"/>
          <p:cNvSpPr txBox="1">
            <a:spLocks noChangeArrowheads="1"/>
          </p:cNvSpPr>
          <p:nvPr/>
        </p:nvSpPr>
        <p:spPr bwMode="auto">
          <a:xfrm>
            <a:off x="3779838" y="5859463"/>
            <a:ext cx="8683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1600"/>
              <a:t>X ray counting rate is linear with current of X ray tube </a:t>
            </a:r>
            <a:endParaRPr lang="zh-CN" altLang="en-US" sz="1600"/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1600"/>
              <a:t>Gain of the </a:t>
            </a:r>
            <a:r>
              <a:rPr lang="el-GR" altLang="zh-CN" sz="1600"/>
              <a:t>μ</a:t>
            </a:r>
            <a:r>
              <a:rPr lang="en-US" altLang="zh-CN" sz="1600"/>
              <a:t>RWELL</a:t>
            </a:r>
            <a:r>
              <a:rPr lang="zh-CN" altLang="en-US" sz="1600"/>
              <a:t> </a:t>
            </a:r>
            <a:r>
              <a:rPr lang="en-US" altLang="zh-CN" sz="1600"/>
              <a:t>detector drop about </a:t>
            </a:r>
            <a:r>
              <a:rPr lang="en-US" altLang="zh-CN" sz="1600" b="1">
                <a:solidFill>
                  <a:srgbClr val="0000FF"/>
                </a:solidFill>
              </a:rPr>
              <a:t>2% </a:t>
            </a:r>
            <a:r>
              <a:rPr lang="en-US" altLang="zh-CN" sz="1600" b="1"/>
              <a:t>@</a:t>
            </a:r>
            <a:r>
              <a:rPr lang="en-US" altLang="zh-CN" sz="1600" b="1">
                <a:solidFill>
                  <a:srgbClr val="0000FF"/>
                </a:solidFill>
              </a:rPr>
              <a:t>100kHz/cm</a:t>
            </a:r>
            <a:r>
              <a:rPr lang="en-US" altLang="zh-CN" sz="1600" b="1" baseline="30000">
                <a:solidFill>
                  <a:srgbClr val="0000FF"/>
                </a:solidFill>
              </a:rPr>
              <a:t>2</a:t>
            </a:r>
            <a:r>
              <a:rPr lang="en-US" altLang="zh-CN" sz="1600" b="1">
                <a:solidFill>
                  <a:srgbClr val="0000FF"/>
                </a:solidFill>
              </a:rPr>
              <a:t> </a:t>
            </a:r>
            <a:endParaRPr lang="zh-CN" altLang="en-US" sz="1600" b="1">
              <a:solidFill>
                <a:srgbClr val="0000FF"/>
              </a:solidFill>
            </a:endParaRPr>
          </a:p>
        </p:txBody>
      </p: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9404350" y="3475038"/>
          <a:ext cx="2695575" cy="2243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835"/>
                <a:gridCol w="673835"/>
                <a:gridCol w="673835"/>
                <a:gridCol w="673835"/>
              </a:tblGrid>
              <a:tr h="5607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P41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P42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P43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P44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607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P31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P32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P33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P34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607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P21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P22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P23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P24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5607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P11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P12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P13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>
                          <a:solidFill>
                            <a:srgbClr val="FF0000"/>
                          </a:solidFill>
                        </a:rPr>
                        <a:t>P14</a:t>
                      </a:r>
                      <a:endParaRPr lang="zh-CN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椭圆 2"/>
          <p:cNvSpPr/>
          <p:nvPr/>
        </p:nvSpPr>
        <p:spPr>
          <a:xfrm>
            <a:off x="9255125" y="3433763"/>
            <a:ext cx="2936875" cy="635000"/>
          </a:xfrm>
          <a:prstGeom prst="ellipse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1777" name="图片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413" y="3517900"/>
            <a:ext cx="32734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图片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113" y="1495425"/>
            <a:ext cx="2517775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9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04350" y="1592263"/>
            <a:ext cx="248761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11"/>
          <p:cNvSpPr txBox="1"/>
          <p:nvPr/>
        </p:nvSpPr>
        <p:spPr>
          <a:xfrm>
            <a:off x="1220788" y="2020888"/>
            <a:ext cx="1254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</a:rPr>
              <a:t>X ray tube</a:t>
            </a:r>
            <a:endParaRPr lang="zh-CN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58975" y="3517900"/>
            <a:ext cx="444500" cy="157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82" name="矩形 12"/>
          <p:cNvSpPr>
            <a:spLocks noChangeArrowheads="1"/>
          </p:cNvSpPr>
          <p:nvPr/>
        </p:nvSpPr>
        <p:spPr bwMode="auto">
          <a:xfrm>
            <a:off x="838200" y="3273425"/>
            <a:ext cx="22431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200"/>
              <a:t>X ray current VS counting rate</a:t>
            </a:r>
            <a:endParaRPr lang="zh-CN" altLang="en-US" sz="1200"/>
          </a:p>
        </p:txBody>
      </p:sp>
      <p:sp>
        <p:nvSpPr>
          <p:cNvPr id="2" name="椭圆 1"/>
          <p:cNvSpPr/>
          <p:nvPr/>
        </p:nvSpPr>
        <p:spPr>
          <a:xfrm>
            <a:off x="9917113" y="1514475"/>
            <a:ext cx="417512" cy="46831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31784" name="文本框 4"/>
          <p:cNvSpPr txBox="1">
            <a:spLocks noChangeArrowheads="1"/>
          </p:cNvSpPr>
          <p:nvPr/>
        </p:nvSpPr>
        <p:spPr bwMode="auto">
          <a:xfrm>
            <a:off x="9007475" y="1150938"/>
            <a:ext cx="2955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rgbClr val="0000FF"/>
                </a:solidFill>
              </a:rPr>
              <a:t>Resistive electrode</a:t>
            </a:r>
            <a:endParaRPr lang="zh-CN" altLang="en-US" sz="12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9"/>
          <p:cNvSpPr txBox="1">
            <a:spLocks noChangeArrowheads="1"/>
          </p:cNvSpPr>
          <p:nvPr/>
        </p:nvSpPr>
        <p:spPr bwMode="auto">
          <a:xfrm>
            <a:off x="763588" y="1608138"/>
            <a:ext cx="436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arn-CL" altLang="zh-CN">
                <a:latin typeface="Calibri" pitchFamily="34" charset="0"/>
              </a:rPr>
              <a:t>Scintillator</a:t>
            </a:r>
            <a:r>
              <a:rPr lang="zh-CN" altLang="en-US">
                <a:latin typeface="Calibri" pitchFamily="34" charset="0"/>
              </a:rPr>
              <a:t> </a:t>
            </a:r>
            <a:r>
              <a:rPr lang="en-US" altLang="zh-CN">
                <a:latin typeface="Calibri" pitchFamily="34" charset="0"/>
              </a:rPr>
              <a:t>for trigger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>
                <a:latin typeface="Calibri" pitchFamily="34" charset="0"/>
              </a:rPr>
              <a:t>RD51 GEM Tracker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>
                <a:latin typeface="Calibri" pitchFamily="34" charset="0"/>
              </a:rPr>
              <a:t>APV25</a:t>
            </a:r>
            <a:r>
              <a:rPr lang="zh-CN" altLang="en-US">
                <a:latin typeface="Calibri" pitchFamily="34" charset="0"/>
              </a:rPr>
              <a:t> </a:t>
            </a:r>
            <a:r>
              <a:rPr lang="en-US" altLang="zh-CN">
                <a:latin typeface="Calibri" pitchFamily="34" charset="0"/>
              </a:rPr>
              <a:t>readout chip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>
                <a:latin typeface="Calibri" pitchFamily="34" charset="0"/>
              </a:rPr>
              <a:t>Muon beam momentum: 150GeV/c</a:t>
            </a:r>
          </a:p>
        </p:txBody>
      </p:sp>
      <p:sp>
        <p:nvSpPr>
          <p:cNvPr id="27650" name="标题 1"/>
          <p:cNvSpPr txBox="1">
            <a:spLocks/>
          </p:cNvSpPr>
          <p:nvPr/>
        </p:nvSpPr>
        <p:spPr bwMode="auto">
          <a:xfrm>
            <a:off x="836613" y="269875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en-US" altLang="zh-CN" sz="3600" dirty="0">
                <a:latin typeface="+mn-lt"/>
                <a:ea typeface="宋体" panose="02010600030101010101" pitchFamily="2" charset="-122"/>
              </a:rPr>
              <a:t>Beam Test Setup</a:t>
            </a:r>
            <a:endParaRPr lang="zh-CN" altLang="en-US" sz="3600" dirty="0"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33795" name="图片 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8" y="3505200"/>
            <a:ext cx="56896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6" name="组合 70"/>
          <p:cNvGrpSpPr>
            <a:grpSpLocks/>
          </p:cNvGrpSpPr>
          <p:nvPr/>
        </p:nvGrpSpPr>
        <p:grpSpPr bwMode="auto">
          <a:xfrm>
            <a:off x="7370763" y="1746250"/>
            <a:ext cx="4406900" cy="4518025"/>
            <a:chOff x="6333743" y="1365715"/>
            <a:chExt cx="5096138" cy="5353498"/>
          </a:xfrm>
        </p:grpSpPr>
        <p:grpSp>
          <p:nvGrpSpPr>
            <p:cNvPr id="33808" name="组合 71"/>
            <p:cNvGrpSpPr>
              <a:grpSpLocks/>
            </p:cNvGrpSpPr>
            <p:nvPr/>
          </p:nvGrpSpPr>
          <p:grpSpPr bwMode="auto">
            <a:xfrm>
              <a:off x="6340715" y="1365715"/>
              <a:ext cx="5089166" cy="5353498"/>
              <a:chOff x="5993579" y="1415036"/>
              <a:chExt cx="5089166" cy="5353498"/>
            </a:xfrm>
          </p:grpSpPr>
          <p:grpSp>
            <p:nvGrpSpPr>
              <p:cNvPr id="33810" name="组合 73"/>
              <p:cNvGrpSpPr>
                <a:grpSpLocks/>
              </p:cNvGrpSpPr>
              <p:nvPr/>
            </p:nvGrpSpPr>
            <p:grpSpPr bwMode="auto">
              <a:xfrm>
                <a:off x="5993579" y="1415036"/>
                <a:ext cx="5089165" cy="3760723"/>
                <a:chOff x="3295433" y="1729965"/>
                <a:chExt cx="5576230" cy="3880260"/>
              </a:xfrm>
            </p:grpSpPr>
            <p:pic>
              <p:nvPicPr>
                <p:cNvPr id="33812" name="图片 75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295433" y="1729965"/>
                  <a:ext cx="5576230" cy="3880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813" name="文本框 77"/>
                <p:cNvSpPr txBox="1">
                  <a:spLocks noChangeArrowheads="1"/>
                </p:cNvSpPr>
                <p:nvPr/>
              </p:nvSpPr>
              <p:spPr bwMode="auto">
                <a:xfrm>
                  <a:off x="6741297" y="1729965"/>
                  <a:ext cx="923474" cy="564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2400">
                      <a:solidFill>
                        <a:srgbClr val="0000FF"/>
                      </a:solidFill>
                      <a:latin typeface="Calibri" pitchFamily="34" charset="0"/>
                    </a:rPr>
                    <a:t>SRS</a:t>
                  </a:r>
                  <a:endParaRPr lang="zh-CN" altLang="en-US" sz="2400">
                    <a:solidFill>
                      <a:srgbClr val="0000FF"/>
                    </a:solidFill>
                    <a:latin typeface="Calibri" pitchFamily="34" charset="0"/>
                  </a:endParaRPr>
                </a:p>
              </p:txBody>
            </p:sp>
          </p:grpSp>
          <p:pic>
            <p:nvPicPr>
              <p:cNvPr id="33811" name="图片 74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508199" y="5175757"/>
                <a:ext cx="2574546" cy="1592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809" name="图片 7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33743" y="5123813"/>
              <a:ext cx="2521591" cy="159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7" name="文本框 78"/>
          <p:cNvSpPr txBox="1">
            <a:spLocks noChangeArrowheads="1"/>
          </p:cNvSpPr>
          <p:nvPr/>
        </p:nvSpPr>
        <p:spPr bwMode="auto">
          <a:xfrm>
            <a:off x="506413" y="3136900"/>
            <a:ext cx="2257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S1 &amp; S2 for trigger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33798" name="文本框 79"/>
          <p:cNvSpPr txBox="1">
            <a:spLocks noChangeArrowheads="1"/>
          </p:cNvSpPr>
          <p:nvPr/>
        </p:nvSpPr>
        <p:spPr bwMode="auto">
          <a:xfrm>
            <a:off x="1435100" y="4699000"/>
            <a:ext cx="80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GEM1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33799" name="文本框 80"/>
          <p:cNvSpPr txBox="1">
            <a:spLocks noChangeArrowheads="1"/>
          </p:cNvSpPr>
          <p:nvPr/>
        </p:nvSpPr>
        <p:spPr bwMode="auto">
          <a:xfrm>
            <a:off x="2284413" y="4695825"/>
            <a:ext cx="8001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GEM2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33800" name="文本框 81"/>
          <p:cNvSpPr txBox="1">
            <a:spLocks noChangeArrowheads="1"/>
          </p:cNvSpPr>
          <p:nvPr/>
        </p:nvSpPr>
        <p:spPr bwMode="auto">
          <a:xfrm>
            <a:off x="3013075" y="4689475"/>
            <a:ext cx="12112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μRWELL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33801" name="文本框 82"/>
          <p:cNvSpPr txBox="1">
            <a:spLocks noChangeArrowheads="1"/>
          </p:cNvSpPr>
          <p:nvPr/>
        </p:nvSpPr>
        <p:spPr bwMode="auto">
          <a:xfrm>
            <a:off x="4076700" y="4695825"/>
            <a:ext cx="798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GEM3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33802" name="文本框 83"/>
          <p:cNvSpPr txBox="1">
            <a:spLocks noChangeArrowheads="1"/>
          </p:cNvSpPr>
          <p:nvPr/>
        </p:nvSpPr>
        <p:spPr bwMode="auto">
          <a:xfrm>
            <a:off x="4965700" y="3132138"/>
            <a:ext cx="2257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latin typeface="Calibri" pitchFamily="34" charset="0"/>
              </a:rPr>
              <a:t>S3 &amp; S4 for trigger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6675" y="4064000"/>
            <a:ext cx="12033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</a:rPr>
              <a:t>Beam line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916113" y="4859338"/>
            <a:ext cx="444500" cy="106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>
            <a:off x="2603500" y="4705350"/>
            <a:ext cx="149225" cy="1255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>
            <a:off x="2840038" y="4689475"/>
            <a:ext cx="1543050" cy="127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7" name="文本框 11"/>
          <p:cNvSpPr txBox="1">
            <a:spLocks noChangeArrowheads="1"/>
          </p:cNvSpPr>
          <p:nvPr/>
        </p:nvSpPr>
        <p:spPr bwMode="auto">
          <a:xfrm>
            <a:off x="2008188" y="5967413"/>
            <a:ext cx="1806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GEM tracker</a:t>
            </a:r>
            <a:endParaRPr lang="zh-CN" altLang="en-US"/>
          </a:p>
        </p:txBody>
      </p:sp>
    </p:spTree>
  </p:cSld>
  <p:clrMapOvr>
    <a:masterClrMapping/>
  </p:clrMapOvr>
  <p:transition advTm="447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 txBox="1">
            <a:spLocks/>
          </p:cNvSpPr>
          <p:nvPr/>
        </p:nvSpPr>
        <p:spPr bwMode="auto">
          <a:xfrm>
            <a:off x="836613" y="269875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600">
                <a:latin typeface="Calibri" pitchFamily="34" charset="0"/>
              </a:rPr>
              <a:t>Detection efficiency</a:t>
            </a:r>
            <a:endParaRPr lang="zh-CN" altLang="en-US" sz="3600">
              <a:latin typeface="Calibri" pitchFamily="34" charset="0"/>
            </a:endParaRPr>
          </a:p>
        </p:txBody>
      </p:sp>
      <p:sp>
        <p:nvSpPr>
          <p:cNvPr id="35842" name="文本框 9"/>
          <p:cNvSpPr txBox="1">
            <a:spLocks noChangeArrowheads="1"/>
          </p:cNvSpPr>
          <p:nvPr/>
        </p:nvSpPr>
        <p:spPr bwMode="auto">
          <a:xfrm>
            <a:off x="7451725" y="5740400"/>
            <a:ext cx="44989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latin typeface="Calibri" pitchFamily="34" charset="0"/>
              </a:rPr>
              <a:t>Top layer efficiency : </a:t>
            </a: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~95%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latin typeface="Calibri" pitchFamily="34" charset="0"/>
              </a:rPr>
              <a:t>Bottom layer efficiency: </a:t>
            </a: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~92%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latin typeface="Calibri" pitchFamily="34" charset="0"/>
              </a:rPr>
              <a:t>Top &amp; Bottom efficiency: </a:t>
            </a: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~90%</a:t>
            </a:r>
          </a:p>
        </p:txBody>
      </p:sp>
      <p:pic>
        <p:nvPicPr>
          <p:cNvPr id="35843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6713" y="1657350"/>
            <a:ext cx="4786312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图片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2794000"/>
            <a:ext cx="42560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文本框 13"/>
          <p:cNvSpPr txBox="1">
            <a:spLocks noChangeArrowheads="1"/>
          </p:cNvSpPr>
          <p:nvPr/>
        </p:nvSpPr>
        <p:spPr bwMode="auto">
          <a:xfrm>
            <a:off x="1169988" y="2635250"/>
            <a:ext cx="424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Top layer Charge/Bottom layer charge</a:t>
            </a:r>
            <a:endParaRPr lang="zh-CN" altLang="en-US" sz="1400" b="1"/>
          </a:p>
        </p:txBody>
      </p:sp>
      <p:sp>
        <p:nvSpPr>
          <p:cNvPr id="35846" name="文本框 14"/>
          <p:cNvSpPr txBox="1">
            <a:spLocks noChangeArrowheads="1"/>
          </p:cNvSpPr>
          <p:nvPr/>
        </p:nvSpPr>
        <p:spPr bwMode="auto">
          <a:xfrm>
            <a:off x="6867525" y="1450975"/>
            <a:ext cx="44846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/>
              <a:t>Detection efficiency VS avalanche voltage</a:t>
            </a:r>
            <a:endParaRPr lang="zh-CN" altLang="en-US" sz="1400" b="1"/>
          </a:p>
        </p:txBody>
      </p:sp>
      <p:sp>
        <p:nvSpPr>
          <p:cNvPr id="35847" name="矩形 1"/>
          <p:cNvSpPr>
            <a:spLocks noChangeArrowheads="1"/>
          </p:cNvSpPr>
          <p:nvPr/>
        </p:nvSpPr>
        <p:spPr bwMode="auto">
          <a:xfrm>
            <a:off x="808038" y="6276975"/>
            <a:ext cx="714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None/>
            </a:pPr>
            <a:r>
              <a:rPr lang="en-US" altLang="zh-CN">
                <a:latin typeface="Calibri" pitchFamily="34" charset="0"/>
              </a:rPr>
              <a:t>The Top layer induced charge is 1.9 times of Bottom layer</a:t>
            </a:r>
          </a:p>
        </p:txBody>
      </p:sp>
      <p:pic>
        <p:nvPicPr>
          <p:cNvPr id="35848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91700" y="3740150"/>
            <a:ext cx="156051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9" name="组合 17"/>
          <p:cNvGrpSpPr>
            <a:grpSpLocks/>
          </p:cNvGrpSpPr>
          <p:nvPr/>
        </p:nvGrpSpPr>
        <p:grpSpPr bwMode="auto">
          <a:xfrm>
            <a:off x="615950" y="1539875"/>
            <a:ext cx="4826000" cy="1174750"/>
            <a:chOff x="916440" y="2697565"/>
            <a:chExt cx="4242244" cy="1174976"/>
          </a:xfrm>
        </p:grpSpPr>
        <p:sp>
          <p:nvSpPr>
            <p:cNvPr id="35850" name="文本框 13"/>
            <p:cNvSpPr txBox="1">
              <a:spLocks noChangeArrowheads="1"/>
            </p:cNvSpPr>
            <p:nvPr/>
          </p:nvSpPr>
          <p:spPr bwMode="auto">
            <a:xfrm>
              <a:off x="916440" y="2697565"/>
              <a:ext cx="4242244" cy="396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Arial" charset="0"/>
                <a:buChar char="•"/>
              </a:pPr>
              <a:r>
                <a:rPr lang="en-US" altLang="zh-CN" sz="2000">
                  <a:latin typeface="Calibri" pitchFamily="34" charset="0"/>
                  <a:cs typeface="Arial" charset="0"/>
                </a:rPr>
                <a:t>Parameter of readout strips</a:t>
              </a:r>
            </a:p>
          </p:txBody>
        </p:sp>
        <p:sp>
          <p:nvSpPr>
            <p:cNvPr id="35851" name="文本框 14"/>
            <p:cNvSpPr txBox="1">
              <a:spLocks noChangeArrowheads="1"/>
            </p:cNvSpPr>
            <p:nvPr/>
          </p:nvSpPr>
          <p:spPr bwMode="auto">
            <a:xfrm>
              <a:off x="1202512" y="2956377"/>
              <a:ext cx="3097955" cy="916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buFont typeface="Wingdings" pitchFamily="2" charset="2"/>
                <a:buChar char="ü"/>
              </a:pPr>
              <a:r>
                <a:rPr lang="en-US" altLang="zh-CN">
                  <a:latin typeface="Calibri" pitchFamily="34" charset="0"/>
                </a:rPr>
                <a:t>Pitch: </a:t>
              </a:r>
              <a:r>
                <a:rPr lang="en-US" altLang="zh-CN">
                  <a:solidFill>
                    <a:srgbClr val="0000FF"/>
                  </a:solidFill>
                  <a:latin typeface="Calibri" pitchFamily="34" charset="0"/>
                </a:rPr>
                <a:t>400 </a:t>
              </a:r>
              <a:r>
                <a:rPr lang="el-GR" altLang="zh-CN">
                  <a:solidFill>
                    <a:srgbClr val="0000FF"/>
                  </a:solidFill>
                  <a:latin typeface="Calibri" pitchFamily="34" charset="0"/>
                </a:rPr>
                <a:t>μ</a:t>
              </a:r>
              <a:r>
                <a:rPr lang="en-US" altLang="zh-CN">
                  <a:solidFill>
                    <a:srgbClr val="0000FF"/>
                  </a:solidFill>
                  <a:latin typeface="Calibri" pitchFamily="34" charset="0"/>
                </a:rPr>
                <a:t>m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altLang="zh-CN">
                  <a:latin typeface="Calibri" pitchFamily="34" charset="0"/>
                </a:rPr>
                <a:t>Top layer: </a:t>
              </a:r>
              <a:r>
                <a:rPr lang="en-US" altLang="zh-CN">
                  <a:solidFill>
                    <a:srgbClr val="0000FF"/>
                  </a:solidFill>
                  <a:latin typeface="Calibri" pitchFamily="34" charset="0"/>
                </a:rPr>
                <a:t>80</a:t>
              </a:r>
              <a:r>
                <a:rPr lang="el-GR" altLang="zh-CN">
                  <a:solidFill>
                    <a:srgbClr val="0000FF"/>
                  </a:solidFill>
                  <a:latin typeface="Calibri" pitchFamily="34" charset="0"/>
                </a:rPr>
                <a:t> μ</a:t>
              </a:r>
              <a:r>
                <a:rPr lang="en-US" altLang="zh-CN">
                  <a:solidFill>
                    <a:srgbClr val="0000FF"/>
                  </a:solidFill>
                  <a:latin typeface="Calibri" pitchFamily="34" charset="0"/>
                </a:rPr>
                <a:t>m</a:t>
              </a: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en-US" altLang="zh-CN">
                  <a:latin typeface="Calibri" pitchFamily="34" charset="0"/>
                </a:rPr>
                <a:t>Bottom layer: </a:t>
              </a:r>
              <a:r>
                <a:rPr lang="en-US" altLang="zh-CN">
                  <a:solidFill>
                    <a:srgbClr val="0000FF"/>
                  </a:solidFill>
                  <a:latin typeface="Calibri" pitchFamily="34" charset="0"/>
                </a:rPr>
                <a:t>350</a:t>
              </a:r>
              <a:r>
                <a:rPr lang="el-GR" altLang="zh-CN">
                  <a:solidFill>
                    <a:srgbClr val="0000FF"/>
                  </a:solidFill>
                  <a:latin typeface="Calibri" pitchFamily="34" charset="0"/>
                </a:rPr>
                <a:t> μ</a:t>
              </a:r>
              <a:r>
                <a:rPr lang="en-US" altLang="zh-CN">
                  <a:solidFill>
                    <a:srgbClr val="0000FF"/>
                  </a:solidFill>
                  <a:latin typeface="Calibri" pitchFamily="34" charset="0"/>
                </a:rPr>
                <a:t>m</a:t>
              </a:r>
            </a:p>
          </p:txBody>
        </p:sp>
      </p:grpSp>
    </p:spTree>
  </p:cSld>
  <p:clrMapOvr>
    <a:masterClrMapping/>
  </p:clrMapOvr>
  <p:transition advTm="7101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 txBox="1">
            <a:spLocks/>
          </p:cNvSpPr>
          <p:nvPr/>
        </p:nvSpPr>
        <p:spPr bwMode="auto">
          <a:xfrm>
            <a:off x="836613" y="269875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600">
                <a:latin typeface="Calibri" pitchFamily="34" charset="0"/>
              </a:rPr>
              <a:t>Position resolution</a:t>
            </a:r>
            <a:endParaRPr lang="zh-CN" altLang="en-US" sz="3600">
              <a:latin typeface="Calibri" pitchFamily="34" charset="0"/>
            </a:endParaRPr>
          </a:p>
        </p:txBody>
      </p:sp>
      <p:pic>
        <p:nvPicPr>
          <p:cNvPr id="36866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3" y="1968500"/>
            <a:ext cx="5068887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7600" y="1968500"/>
            <a:ext cx="5068888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文本框 8"/>
          <p:cNvSpPr txBox="1">
            <a:spLocks noChangeArrowheads="1"/>
          </p:cNvSpPr>
          <p:nvPr/>
        </p:nvSpPr>
        <p:spPr bwMode="auto">
          <a:xfrm>
            <a:off x="1427163" y="4125913"/>
            <a:ext cx="204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Sigma: 66</a:t>
            </a:r>
            <a:r>
              <a:rPr lang="el-GR" altLang="zh-CN">
                <a:solidFill>
                  <a:srgbClr val="0000FF"/>
                </a:solidFill>
                <a:latin typeface="Calibri" pitchFamily="34" charset="0"/>
              </a:rPr>
              <a:t> μ</a:t>
            </a:r>
            <a:r>
              <a:rPr lang="en-US" altLang="zh-CN">
                <a:solidFill>
                  <a:srgbClr val="0000FF"/>
                </a:solidFill>
              </a:rPr>
              <a:t>m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36869" name="文本框 9"/>
          <p:cNvSpPr txBox="1">
            <a:spLocks noChangeArrowheads="1"/>
          </p:cNvSpPr>
          <p:nvPr/>
        </p:nvSpPr>
        <p:spPr bwMode="auto">
          <a:xfrm>
            <a:off x="6826250" y="4030663"/>
            <a:ext cx="2212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0000FF"/>
                </a:solidFill>
              </a:rPr>
              <a:t>Sigma: 68</a:t>
            </a:r>
            <a:r>
              <a:rPr lang="el-GR" altLang="zh-CN">
                <a:solidFill>
                  <a:srgbClr val="0000FF"/>
                </a:solidFill>
                <a:latin typeface="Calibri" pitchFamily="34" charset="0"/>
              </a:rPr>
              <a:t> μ</a:t>
            </a:r>
            <a:r>
              <a:rPr lang="en-US" altLang="zh-CN">
                <a:solidFill>
                  <a:srgbClr val="0000FF"/>
                </a:solidFill>
              </a:rPr>
              <a:t>m</a:t>
            </a:r>
            <a:endParaRPr lang="zh-CN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305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内容占位符 2"/>
          <p:cNvSpPr>
            <a:spLocks noGrp="1"/>
          </p:cNvSpPr>
          <p:nvPr>
            <p:ph idx="1"/>
          </p:nvPr>
        </p:nvSpPr>
        <p:spPr>
          <a:xfrm>
            <a:off x="836613" y="2128838"/>
            <a:ext cx="10885487" cy="2198687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zh-CN" sz="2000" smtClean="0"/>
              <a:t> Micro Resistive Well (</a:t>
            </a:r>
            <a:r>
              <a:rPr lang="zh-CN" altLang="zh-CN" sz="2000" smtClean="0"/>
              <a:t>μ</a:t>
            </a:r>
            <a:r>
              <a:rPr lang="en-US" altLang="zh-CN" sz="2000" smtClean="0"/>
              <a:t>RWELL)</a:t>
            </a:r>
            <a:r>
              <a:rPr lang="zh-CN" altLang="en-US" sz="2000" smtClean="0"/>
              <a:t> </a:t>
            </a:r>
            <a:r>
              <a:rPr lang="en-US" altLang="zh-CN" sz="2000" smtClean="0"/>
              <a:t>is a compact</a:t>
            </a:r>
            <a:r>
              <a:rPr lang="zh-CN" altLang="en-US" sz="2000" smtClean="0"/>
              <a:t> </a:t>
            </a:r>
            <a:r>
              <a:rPr lang="en-US" altLang="zh-CN" sz="2000" smtClean="0"/>
              <a:t>detector, it is simple and easy to fabricate.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zh-CN" altLang="en-US" sz="2000" smtClean="0"/>
              <a:t> </a:t>
            </a:r>
            <a:r>
              <a:rPr lang="en-US" altLang="zh-CN" sz="2000" smtClean="0"/>
              <a:t>Performance of a </a:t>
            </a:r>
            <a:r>
              <a:rPr lang="zh-CN" altLang="zh-CN" sz="2000" smtClean="0"/>
              <a:t>μ</a:t>
            </a:r>
            <a:r>
              <a:rPr lang="en-US" altLang="zh-CN" sz="2000" smtClean="0"/>
              <a:t>RWELL detector is studied in lab/ muon beam. </a:t>
            </a:r>
          </a:p>
          <a:p>
            <a:pPr eaLnBrk="1" hangingPunct="1">
              <a:buFont typeface="Arial" charset="0"/>
              <a:buNone/>
            </a:pPr>
            <a:r>
              <a:rPr lang="en-US" altLang="zh-CN" sz="2000" smtClean="0"/>
              <a:t>       </a:t>
            </a:r>
          </a:p>
        </p:txBody>
      </p:sp>
      <p:sp>
        <p:nvSpPr>
          <p:cNvPr id="38914" name="标题 1"/>
          <p:cNvSpPr txBox="1">
            <a:spLocks/>
          </p:cNvSpPr>
          <p:nvPr/>
        </p:nvSpPr>
        <p:spPr bwMode="auto">
          <a:xfrm>
            <a:off x="836613" y="269875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3600">
                <a:latin typeface="Calibri" pitchFamily="34" charset="0"/>
              </a:rPr>
              <a:t>Summary and Outlook</a:t>
            </a:r>
            <a:endParaRPr lang="zh-CN" altLang="en-US" sz="3600">
              <a:latin typeface="Calibri" pitchFamily="34" charset="0"/>
            </a:endParaRPr>
          </a:p>
        </p:txBody>
      </p:sp>
      <p:sp>
        <p:nvSpPr>
          <p:cNvPr id="38915" name="标题 1"/>
          <p:cNvSpPr txBox="1">
            <a:spLocks/>
          </p:cNvSpPr>
          <p:nvPr/>
        </p:nvSpPr>
        <p:spPr bwMode="auto">
          <a:xfrm>
            <a:off x="517525" y="4089400"/>
            <a:ext cx="1051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71500" indent="-571500">
              <a:lnSpc>
                <a:spcPct val="90000"/>
              </a:lnSpc>
              <a:buFont typeface="Arial" charset="0"/>
              <a:buChar char="•"/>
            </a:pPr>
            <a:r>
              <a:rPr lang="en-US" altLang="zh-CN" sz="3600">
                <a:latin typeface="Calibri Light" pitchFamily="34" charset="0"/>
              </a:rPr>
              <a:t>Outlook</a:t>
            </a:r>
            <a:endParaRPr lang="zh-CN" altLang="en-US" sz="3600">
              <a:latin typeface="Calibri Light" pitchFamily="34" charset="0"/>
            </a:endParaRPr>
          </a:p>
        </p:txBody>
      </p:sp>
      <p:sp>
        <p:nvSpPr>
          <p:cNvPr id="38916" name="标题 1"/>
          <p:cNvSpPr txBox="1">
            <a:spLocks/>
          </p:cNvSpPr>
          <p:nvPr/>
        </p:nvSpPr>
        <p:spPr bwMode="auto">
          <a:xfrm>
            <a:off x="461963" y="1450975"/>
            <a:ext cx="105156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571500" indent="-571500">
              <a:lnSpc>
                <a:spcPct val="90000"/>
              </a:lnSpc>
              <a:buFont typeface="Arial" charset="0"/>
              <a:buChar char="•"/>
            </a:pPr>
            <a:r>
              <a:rPr lang="en-US" altLang="zh-CN" sz="3600">
                <a:latin typeface="Calibri Light" pitchFamily="34" charset="0"/>
              </a:rPr>
              <a:t>Summary</a:t>
            </a:r>
            <a:endParaRPr lang="zh-CN" altLang="en-US" sz="3600">
              <a:latin typeface="Calibri Light" pitchFamily="34" charset="0"/>
            </a:endParaRPr>
          </a:p>
        </p:txBody>
      </p:sp>
      <p:sp>
        <p:nvSpPr>
          <p:cNvPr id="38917" name="内容占位符 2"/>
          <p:cNvSpPr txBox="1">
            <a:spLocks/>
          </p:cNvSpPr>
          <p:nvPr/>
        </p:nvSpPr>
        <p:spPr bwMode="auto">
          <a:xfrm>
            <a:off x="836613" y="4978400"/>
            <a:ext cx="108854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R&amp;D on larger size DLC sample.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R&amp;D on large area μRWELL detector.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R&amp;D on high rate μRWELL detector.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82725" y="2933700"/>
            <a:ext cx="6550025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Gas gain: could reach </a:t>
            </a:r>
            <a:r>
              <a:rPr lang="en-US" altLang="zh-CN" dirty="0">
                <a:solidFill>
                  <a:srgbClr val="0000FF"/>
                </a:solidFill>
              </a:rPr>
              <a:t>10</a:t>
            </a:r>
            <a:r>
              <a:rPr lang="en-US" altLang="zh-CN" baseline="30000" dirty="0">
                <a:solidFill>
                  <a:srgbClr val="0000FF"/>
                </a:solidFill>
              </a:rPr>
              <a:t>4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Rate capability: &gt;</a:t>
            </a:r>
            <a:r>
              <a:rPr lang="en-US" altLang="zh-CN" dirty="0">
                <a:solidFill>
                  <a:srgbClr val="0000FF"/>
                </a:solidFill>
              </a:rPr>
              <a:t>100kHz/cm</a:t>
            </a:r>
            <a:r>
              <a:rPr lang="en-US" altLang="zh-CN" baseline="30000" dirty="0">
                <a:solidFill>
                  <a:srgbClr val="0000FF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Position resolution: </a:t>
            </a:r>
            <a:r>
              <a:rPr lang="zh-CN" altLang="en-US" dirty="0"/>
              <a:t>～</a:t>
            </a:r>
            <a:r>
              <a:rPr lang="en-US" altLang="zh-CN" dirty="0">
                <a:solidFill>
                  <a:srgbClr val="0000FF"/>
                </a:solidFill>
              </a:rPr>
              <a:t>70</a:t>
            </a:r>
            <a:r>
              <a:rPr lang="el-GR" altLang="zh-CN" dirty="0">
                <a:solidFill>
                  <a:srgbClr val="0000FF"/>
                </a:solidFill>
                <a:latin typeface="Calibri" pitchFamily="34" charset="0"/>
              </a:rPr>
              <a:t> μ</a:t>
            </a:r>
            <a:r>
              <a:rPr lang="en-US" altLang="zh-CN" dirty="0">
                <a:solidFill>
                  <a:srgbClr val="0000FF"/>
                </a:solidFill>
              </a:rPr>
              <a:t>m</a:t>
            </a:r>
            <a:r>
              <a:rPr lang="en-US" altLang="zh-CN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Detection efficiency to 150 GeV/c </a:t>
            </a:r>
            <a:r>
              <a:rPr lang="en-US" altLang="zh-CN" dirty="0" err="1"/>
              <a:t>muon</a:t>
            </a:r>
            <a:r>
              <a:rPr lang="en-US" altLang="zh-CN" dirty="0"/>
              <a:t>: </a:t>
            </a:r>
            <a:r>
              <a:rPr lang="en-US" altLang="zh-CN" dirty="0">
                <a:solidFill>
                  <a:srgbClr val="0000FF"/>
                </a:solidFill>
              </a:rPr>
              <a:t>&gt;90%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38919" name="矩形 3"/>
          <p:cNvSpPr>
            <a:spLocks noChangeArrowheads="1"/>
          </p:cNvSpPr>
          <p:nvPr/>
        </p:nvSpPr>
        <p:spPr bwMode="auto">
          <a:xfrm>
            <a:off x="6094413" y="4400550"/>
            <a:ext cx="2224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</a:rPr>
              <a:t>Special Thanks to:</a:t>
            </a:r>
          </a:p>
        </p:txBody>
      </p:sp>
      <p:sp>
        <p:nvSpPr>
          <p:cNvPr id="6" name="矩形 5"/>
          <p:cNvSpPr/>
          <p:nvPr/>
        </p:nvSpPr>
        <p:spPr>
          <a:xfrm>
            <a:off x="6365875" y="4841875"/>
            <a:ext cx="546417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AutoNum type="alphaUcPeriod"/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Teixeira, R. De Oliveira and G. </a:t>
            </a:r>
            <a:r>
              <a:rPr lang="en-US" altLang="zh-CN" b="1" dirty="0" err="1">
                <a:solidFill>
                  <a:srgbClr val="C00000"/>
                </a:solidFill>
              </a:rPr>
              <a:t>Bencivenni</a:t>
            </a:r>
            <a:r>
              <a:rPr lang="en-US" altLang="zh-CN" b="1" dirty="0">
                <a:solidFill>
                  <a:srgbClr val="C00000"/>
                </a:solidFill>
              </a:rPr>
              <a:t> for</a:t>
            </a:r>
          </a:p>
          <a:p>
            <a:pPr>
              <a:defRPr/>
            </a:pPr>
            <a:r>
              <a:rPr lang="en-US" altLang="zh-CN" b="1" dirty="0">
                <a:solidFill>
                  <a:srgbClr val="C00000"/>
                </a:solidFill>
              </a:rPr>
              <a:t> providing </a:t>
            </a:r>
            <a:r>
              <a:rPr lang="arn-CL" altLang="zh-CN" b="1" dirty="0">
                <a:solidFill>
                  <a:srgbClr val="C00000"/>
                </a:solidFill>
              </a:rPr>
              <a:t>technical</a:t>
            </a:r>
            <a:r>
              <a:rPr lang="en-US" altLang="zh-CN" b="1" dirty="0">
                <a:solidFill>
                  <a:srgbClr val="C00000"/>
                </a:solidFill>
              </a:rPr>
              <a:t> support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51825" y="3386138"/>
            <a:ext cx="2465388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i="1" dirty="0">
                <a:solidFill>
                  <a:srgbClr val="0000FF"/>
                </a:solidFill>
                <a:latin typeface="+mn-lt"/>
              </a:rPr>
              <a:t>Thanks!</a:t>
            </a:r>
            <a:endParaRPr lang="zh-CN" altLang="en-US" sz="4000" b="1" i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advTm="688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550863" y="306388"/>
            <a:ext cx="10515600" cy="7477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>
                <a:latin typeface="+mn-lt"/>
                <a:cs typeface="+mn-cs"/>
              </a:rPr>
              <a:t>Outline</a:t>
            </a:r>
            <a:endParaRPr lang="zh-CN" altLang="en-US" sz="3600" dirty="0">
              <a:latin typeface="+mn-lt"/>
              <a:cs typeface="+mn-cs"/>
            </a:endParaRPr>
          </a:p>
        </p:txBody>
      </p:sp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655638" y="1316038"/>
            <a:ext cx="10515600" cy="4351337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n-US" altLang="zh-CN" smtClean="0"/>
              <a:t>Motivation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n-US" altLang="zh-CN" smtClean="0"/>
              <a:t>Overview of </a:t>
            </a:r>
            <a:r>
              <a:rPr lang="zh-CN" altLang="zh-CN" smtClean="0"/>
              <a:t>μ</a:t>
            </a:r>
            <a:r>
              <a:rPr lang="en-US" altLang="zh-CN" smtClean="0"/>
              <a:t>RWELL detector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n-US" altLang="zh-CN" smtClean="0"/>
              <a:t>R&amp;D on </a:t>
            </a:r>
            <a:r>
              <a:rPr lang="zh-CN" altLang="zh-CN" smtClean="0"/>
              <a:t>μ</a:t>
            </a:r>
            <a:r>
              <a:rPr lang="en-US" altLang="zh-CN" smtClean="0"/>
              <a:t>RWELL detector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endParaRPr lang="en-US" altLang="zh-CN" smtClean="0"/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endParaRPr lang="en-US" altLang="zh-CN" smtClean="0"/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n-US" altLang="zh-CN" smtClean="0"/>
              <a:t>Summary and  Outlook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endParaRPr lang="en-US" altLang="zh-CN" smtClean="0"/>
          </a:p>
          <a:p>
            <a:pPr marL="514350" indent="-514350"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zh-CN" smtClean="0"/>
              <a:t> </a:t>
            </a:r>
          </a:p>
        </p:txBody>
      </p:sp>
      <p:sp>
        <p:nvSpPr>
          <p:cNvPr id="16387" name="矩形 1"/>
          <p:cNvSpPr>
            <a:spLocks noChangeArrowheads="1"/>
          </p:cNvSpPr>
          <p:nvPr/>
        </p:nvSpPr>
        <p:spPr bwMode="auto">
          <a:xfrm>
            <a:off x="1296988" y="3605213"/>
            <a:ext cx="74199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>
                <a:latin typeface="Calibri" pitchFamily="34" charset="0"/>
              </a:rPr>
              <a:t>R&amp;D on the resistive layer-DLC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>
                <a:latin typeface="Calibri" pitchFamily="34" charset="0"/>
              </a:rPr>
              <a:t>Detector Design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lang="en-US" altLang="zh-CN" sz="2000">
                <a:latin typeface="Calibri" pitchFamily="34" charset="0"/>
              </a:rPr>
              <a:t>Performance study</a:t>
            </a:r>
          </a:p>
          <a:p>
            <a:pPr marL="285750" indent="-285750">
              <a:lnSpc>
                <a:spcPct val="150000"/>
              </a:lnSpc>
            </a:pPr>
            <a:endParaRPr lang="en-US" altLang="zh-CN" sz="2000">
              <a:latin typeface="Calibri" pitchFamily="34" charset="0"/>
            </a:endParaRPr>
          </a:p>
          <a:p>
            <a:pPr marL="285750" indent="-285750">
              <a:lnSpc>
                <a:spcPct val="150000"/>
              </a:lnSpc>
            </a:pPr>
            <a:endParaRPr lang="en-US" altLang="zh-CN" sz="2000">
              <a:latin typeface="Calibri" pitchFamily="34" charset="0"/>
            </a:endParaRPr>
          </a:p>
        </p:txBody>
      </p:sp>
    </p:spTree>
  </p:cSld>
  <p:clrMapOvr>
    <a:masterClrMapping/>
  </p:clrMapOvr>
  <p:transition advTm="1527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509588" y="412750"/>
            <a:ext cx="10515600" cy="7477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+mn-lt"/>
                <a:cs typeface="+mn-cs"/>
              </a:rPr>
              <a:t>Motivation</a:t>
            </a:r>
            <a:endParaRPr lang="zh-CN" altLang="en-US" sz="3600" dirty="0">
              <a:latin typeface="+mn-lt"/>
              <a:cs typeface="+mn-cs"/>
            </a:endParaRPr>
          </a:p>
        </p:txBody>
      </p:sp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309563" y="1643063"/>
            <a:ext cx="65468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400">
                <a:latin typeface="Calibri" pitchFamily="34" charset="0"/>
              </a:rPr>
              <a:t>GEM (Gas Electron Multiplier) is the solution</a:t>
            </a:r>
          </a:p>
          <a:p>
            <a:pPr marL="285750" indent="-285750">
              <a:buFont typeface="Arial" charset="0"/>
              <a:buNone/>
            </a:pPr>
            <a:r>
              <a:rPr lang="en-US" altLang="zh-CN" sz="2400">
                <a:latin typeface="Calibri" pitchFamily="34" charset="0"/>
              </a:rPr>
              <a:t> for SoLID tracker detector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2400">
                <a:latin typeface="Calibri" pitchFamily="34" charset="0"/>
              </a:rPr>
              <a:t>Main requirements for GEM detectors @SoLID</a:t>
            </a:r>
          </a:p>
          <a:p>
            <a:pPr marL="285750" indent="-285750"/>
            <a:endParaRPr lang="en-US" altLang="zh-CN"/>
          </a:p>
        </p:txBody>
      </p:sp>
      <p:pic>
        <p:nvPicPr>
          <p:cNvPr id="17411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8913" y="3806825"/>
            <a:ext cx="40687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346825" y="1658938"/>
            <a:ext cx="5845175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latin typeface="+mn-lt"/>
              </a:rPr>
              <a:t>A new gaseous detector named </a:t>
            </a:r>
            <a:r>
              <a:rPr lang="zh-CN" altLang="zh-CN" sz="2400" dirty="0">
                <a:latin typeface="+mn-lt"/>
              </a:rPr>
              <a:t>μ</a:t>
            </a:r>
            <a:r>
              <a:rPr lang="en-US" altLang="zh-CN" sz="2400" dirty="0">
                <a:latin typeface="+mn-lt"/>
              </a:rPr>
              <a:t>RWELL provides a promising candidate for </a:t>
            </a:r>
            <a:r>
              <a:rPr lang="en-US" altLang="zh-CN" sz="2400" dirty="0" err="1">
                <a:latin typeface="+mn-lt"/>
              </a:rPr>
              <a:t>SoLID</a:t>
            </a:r>
            <a:r>
              <a:rPr lang="en-US" altLang="zh-CN" sz="2400" dirty="0">
                <a:latin typeface="+mn-lt"/>
              </a:rPr>
              <a:t> tracker detector.</a:t>
            </a:r>
          </a:p>
        </p:txBody>
      </p:sp>
      <p:pic>
        <p:nvPicPr>
          <p:cNvPr id="1741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6263" y="2886075"/>
            <a:ext cx="24876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7634288" y="6421438"/>
            <a:ext cx="34671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400" dirty="0">
                <a:latin typeface="+mn-lt"/>
              </a:rPr>
              <a:t>G. </a:t>
            </a:r>
            <a:r>
              <a:rPr lang="en-US" altLang="zh-CN" sz="1400" dirty="0" err="1">
                <a:latin typeface="+mn-lt"/>
              </a:rPr>
              <a:t>Bencivenni</a:t>
            </a:r>
            <a:r>
              <a:rPr lang="zh-CN" altLang="en-US" sz="1400" dirty="0">
                <a:latin typeface="+mn-lt"/>
              </a:rPr>
              <a:t> </a:t>
            </a:r>
            <a:r>
              <a:rPr lang="en-US" altLang="zh-CN" sz="1400" dirty="0">
                <a:latin typeface="+mn-lt"/>
              </a:rPr>
              <a:t>et al,</a:t>
            </a:r>
            <a:r>
              <a:rPr lang="en-US" altLang="zh-CN" sz="1400" dirty="0"/>
              <a:t> RD51 Mini-week report</a:t>
            </a:r>
            <a:endParaRPr lang="zh-CN" altLang="en-US" sz="1400" dirty="0">
              <a:latin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9763" y="2779713"/>
            <a:ext cx="5997575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High rate: up to the order of 1 MHz/cm</a:t>
            </a:r>
            <a:r>
              <a:rPr lang="en-US" altLang="zh-CN" sz="2000" baseline="30000">
                <a:latin typeface="Calibri" pitchFamily="34" charset="0"/>
              </a:rPr>
              <a:t>2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Position resolution:  ~100</a:t>
            </a:r>
            <a:r>
              <a:rPr lang="el-GR" altLang="zh-CN" sz="2000">
                <a:latin typeface="Calibri" pitchFamily="34" charset="0"/>
              </a:rPr>
              <a:t>μ</a:t>
            </a:r>
            <a:r>
              <a:rPr lang="en-US" altLang="zh-CN" sz="2000">
                <a:latin typeface="Calibri" pitchFamily="34" charset="0"/>
              </a:rPr>
              <a:t>m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Tracking efficiency: &gt;90%</a:t>
            </a:r>
          </a:p>
          <a:p>
            <a:pPr marL="800100" lvl="1" indent="-342900">
              <a:buFont typeface="Wingdings" pitchFamily="2" charset="2"/>
              <a:buNone/>
            </a:pPr>
            <a:r>
              <a:rPr lang="en-US" altLang="zh-CN" sz="2000">
                <a:latin typeface="Calibri" pitchFamily="34" charset="0"/>
              </a:rPr>
              <a:t>…</a:t>
            </a:r>
          </a:p>
        </p:txBody>
      </p:sp>
      <p:sp>
        <p:nvSpPr>
          <p:cNvPr id="17416" name="矩形 7"/>
          <p:cNvSpPr>
            <a:spLocks noChangeArrowheads="1"/>
          </p:cNvSpPr>
          <p:nvPr/>
        </p:nvSpPr>
        <p:spPr bwMode="auto">
          <a:xfrm>
            <a:off x="8588375" y="4233863"/>
            <a:ext cx="173037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zh-CN" sz="1400" b="1">
                <a:solidFill>
                  <a:srgbClr val="FFFF00"/>
                </a:solidFill>
              </a:rPr>
              <a:t>μ</a:t>
            </a:r>
            <a:r>
              <a:rPr lang="en-US" altLang="zh-CN" sz="1400" b="1">
                <a:solidFill>
                  <a:srgbClr val="FFFF00"/>
                </a:solidFill>
              </a:rPr>
              <a:t>RWELL  detector</a:t>
            </a:r>
            <a:endParaRPr lang="zh-CN" altLang="en-US" sz="14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13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57188" y="398463"/>
            <a:ext cx="7829550" cy="561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latin typeface="+mn-lt"/>
              </a:rPr>
              <a:t>Overview of </a:t>
            </a:r>
            <a:r>
              <a:rPr lang="zh-CN" altLang="zh-CN" sz="3600" dirty="0" smtClean="0">
                <a:latin typeface="+mn-lt"/>
              </a:rPr>
              <a:t>μ</a:t>
            </a:r>
            <a:r>
              <a:rPr lang="en-US" altLang="zh-CN" sz="3600" dirty="0" smtClean="0">
                <a:latin typeface="+mn-lt"/>
              </a:rPr>
              <a:t>RWELL detector</a:t>
            </a:r>
            <a:endParaRPr lang="ru-RU" altLang="zh-CN" sz="3600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8434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4950" y="2225675"/>
            <a:ext cx="35560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5286375" y="4176713"/>
            <a:ext cx="420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/>
              <a:t>G. Bencivenni et al., JINST, 10, (2015), P02008</a:t>
            </a:r>
            <a:endParaRPr lang="en-US" altLang="zh-CN" sz="1400" b="1">
              <a:solidFill>
                <a:srgbClr val="C00000"/>
              </a:solidFill>
            </a:endParaRPr>
          </a:p>
        </p:txBody>
      </p:sp>
      <p:pic>
        <p:nvPicPr>
          <p:cNvPr id="18436" name="Picture 24" descr="Screen Shot 2016-08-11 at 00.59.2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5" y="2286000"/>
            <a:ext cx="3946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862013" y="4887913"/>
            <a:ext cx="94773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Simple and compact: no transfer or induction gap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Low mass: no stretching, no gluing and no spacers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Suitable for large area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sz="2000">
                <a:latin typeface="Calibri" pitchFamily="34" charset="0"/>
              </a:rPr>
              <a:t>A resistive layer for discharge suppression and current evacuation 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altLang="zh-CN" sz="200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zh-CN" altLang="en-US" sz="1200"/>
          </a:p>
        </p:txBody>
      </p:sp>
      <p:sp>
        <p:nvSpPr>
          <p:cNvPr id="30" name="矩形 29"/>
          <p:cNvSpPr/>
          <p:nvPr/>
        </p:nvSpPr>
        <p:spPr>
          <a:xfrm>
            <a:off x="471488" y="4324350"/>
            <a:ext cx="512286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latin typeface="+mn-lt"/>
              </a:rPr>
              <a:t>Advantages of the </a:t>
            </a:r>
            <a:r>
              <a:rPr lang="el-GR" altLang="zh-CN" sz="2400" dirty="0">
                <a:latin typeface="+mn-lt"/>
              </a:rPr>
              <a:t>μ</a:t>
            </a:r>
            <a:r>
              <a:rPr lang="en-US" altLang="zh-CN" sz="2400" dirty="0">
                <a:latin typeface="+mn-lt"/>
              </a:rPr>
              <a:t>RWELL detector</a:t>
            </a:r>
            <a:endParaRPr lang="zh-CN" altLang="en-US" sz="2400" dirty="0">
              <a:latin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4988" y="1547813"/>
            <a:ext cx="712311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latin typeface="+mn-lt"/>
              </a:rPr>
              <a:t>Schematic of Micro Resistive Well (</a:t>
            </a:r>
            <a:r>
              <a:rPr lang="zh-CN" altLang="zh-CN" sz="2400" dirty="0">
                <a:latin typeface="+mn-lt"/>
              </a:rPr>
              <a:t>μ</a:t>
            </a:r>
            <a:r>
              <a:rPr lang="en-US" altLang="zh-CN" sz="2400" dirty="0">
                <a:latin typeface="+mn-lt"/>
              </a:rPr>
              <a:t>RWELL)</a:t>
            </a:r>
            <a:r>
              <a:rPr lang="zh-CN" altLang="en-US" sz="2400" dirty="0">
                <a:latin typeface="+mn-lt"/>
              </a:rPr>
              <a:t> </a:t>
            </a:r>
            <a:r>
              <a:rPr lang="en-US" altLang="zh-CN" sz="2400" dirty="0">
                <a:latin typeface="+mn-lt"/>
              </a:rPr>
              <a:t>detector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zh-CN" altLang="en-US" sz="2400" b="1" dirty="0"/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4343400" y="2928938"/>
            <a:ext cx="2386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solidFill>
                  <a:srgbClr val="0000FF"/>
                </a:solidFill>
                <a:latin typeface="Calibri" pitchFamily="34" charset="0"/>
              </a:rPr>
              <a:t>Drift gap</a:t>
            </a:r>
          </a:p>
        </p:txBody>
      </p:sp>
      <p:pic>
        <p:nvPicPr>
          <p:cNvPr id="1844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67800" y="2143125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1101725" y="6300788"/>
            <a:ext cx="2849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rgbClr val="222222"/>
                </a:solidFill>
              </a:rPr>
              <a:t>DLC - Diamond-like carbon </a:t>
            </a:r>
            <a:endParaRPr lang="zh-CN" altLang="en-US" sz="1600" b="1">
              <a:solidFill>
                <a:srgbClr val="222222"/>
              </a:solidFill>
            </a:endParaRPr>
          </a:p>
        </p:txBody>
      </p:sp>
      <p:sp>
        <p:nvSpPr>
          <p:cNvPr id="18443" name="椭圆 1"/>
          <p:cNvSpPr>
            <a:spLocks noChangeArrowheads="1"/>
          </p:cNvSpPr>
          <p:nvPr/>
        </p:nvSpPr>
        <p:spPr bwMode="auto">
          <a:xfrm>
            <a:off x="5087938" y="2728913"/>
            <a:ext cx="1617662" cy="339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4533900" y="2516188"/>
            <a:ext cx="1211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1">
                <a:solidFill>
                  <a:srgbClr val="CC3300"/>
                </a:solidFill>
                <a:latin typeface="Calibri" pitchFamily="34" charset="0"/>
              </a:rPr>
              <a:t>resistive layer</a:t>
            </a:r>
            <a:endParaRPr lang="zh-CN" altLang="en-US" sz="1400" b="1">
              <a:solidFill>
                <a:srgbClr val="CC3300"/>
              </a:solidFill>
              <a:latin typeface="Calibri" pitchFamily="34" charset="0"/>
            </a:endParaRPr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>
            <a:off x="5172075" y="2743200"/>
            <a:ext cx="5715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15108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013" y="0"/>
            <a:ext cx="124333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+mn-lt"/>
                <a:cs typeface="+mn-cs"/>
              </a:rPr>
              <a:t>Introduction to DLC</a:t>
            </a:r>
            <a:endParaRPr lang="zh-CN" altLang="en-US" sz="3600" dirty="0">
              <a:latin typeface="+mn-lt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7400" y="3762375"/>
            <a:ext cx="10515600" cy="1277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 dirty="0" smtClean="0"/>
              <a:t>Why use DLC as the resistive layer? </a:t>
            </a: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endParaRPr lang="en-US" altLang="zh-CN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altLang="zh-CN" dirty="0"/>
          </a:p>
        </p:txBody>
      </p:sp>
      <p:sp>
        <p:nvSpPr>
          <p:cNvPr id="20483" name="矩形 8"/>
          <p:cNvSpPr>
            <a:spLocks noChangeArrowheads="1"/>
          </p:cNvSpPr>
          <p:nvPr/>
        </p:nvSpPr>
        <p:spPr bwMode="auto">
          <a:xfrm>
            <a:off x="801688" y="5897563"/>
            <a:ext cx="878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Useful link of DLC: </a:t>
            </a:r>
            <a:r>
              <a:rPr lang="zh-CN" altLang="en-US"/>
              <a:t>https://en.wikipedia.org/wiki/Diamond-like_carbon</a:t>
            </a:r>
          </a:p>
        </p:txBody>
      </p:sp>
      <p:sp>
        <p:nvSpPr>
          <p:cNvPr id="20484" name="矩形 11"/>
          <p:cNvSpPr>
            <a:spLocks noChangeArrowheads="1"/>
          </p:cNvSpPr>
          <p:nvPr/>
        </p:nvSpPr>
        <p:spPr bwMode="auto">
          <a:xfrm>
            <a:off x="801688" y="1527175"/>
            <a:ext cx="10588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 b="1">
                <a:solidFill>
                  <a:srgbClr val="222222"/>
                </a:solidFill>
                <a:latin typeface="Calibri" pitchFamily="34" charset="0"/>
              </a:rPr>
              <a:t>Diamond-like carbon</a:t>
            </a:r>
            <a:r>
              <a:rPr lang="en-US" altLang="zh-CN" sz="2000">
                <a:solidFill>
                  <a:srgbClr val="222222"/>
                </a:solidFill>
                <a:latin typeface="Calibri" pitchFamily="34" charset="0"/>
              </a:rPr>
              <a:t> (</a:t>
            </a:r>
            <a:r>
              <a:rPr lang="en-US" altLang="zh-CN" sz="2000" b="1">
                <a:solidFill>
                  <a:srgbClr val="222222"/>
                </a:solidFill>
                <a:latin typeface="Calibri" pitchFamily="34" charset="0"/>
              </a:rPr>
              <a:t>DLC</a:t>
            </a:r>
            <a:r>
              <a:rPr lang="en-US" altLang="zh-CN" sz="2000">
                <a:solidFill>
                  <a:srgbClr val="222222"/>
                </a:solidFill>
                <a:latin typeface="Calibri" pitchFamily="34" charset="0"/>
              </a:rPr>
              <a:t>) is a class of amorphous carbon material that displays some of the typical properties of </a:t>
            </a:r>
            <a:r>
              <a:rPr lang="en-US" altLang="zh-CN" sz="2000">
                <a:latin typeface="Calibri" pitchFamily="34" charset="0"/>
              </a:rPr>
              <a:t>diamond</a:t>
            </a:r>
            <a:r>
              <a:rPr lang="en-US" altLang="zh-CN" sz="2000">
                <a:solidFill>
                  <a:srgbClr val="222222"/>
                </a:solidFill>
                <a:latin typeface="Calibri" pitchFamily="34" charset="0"/>
              </a:rPr>
              <a:t>. 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85838" y="4278313"/>
            <a:ext cx="3638550" cy="1830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altLang="zh-CN" dirty="0"/>
              <a:t>Widely applied in industry 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Chemical stability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Times New Roman" panose="02020603050405020304" pitchFamily="18" charset="0"/>
              </a:rPr>
              <a:t> Thermal stability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r>
              <a:rPr lang="en-US" altLang="zh-CN" sz="2000" dirty="0">
                <a:latin typeface="+mn-lt"/>
              </a:rPr>
              <a:t>High resistivity</a:t>
            </a: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en-US" altLang="zh-CN" sz="2000" dirty="0"/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en-US" altLang="zh-CN" sz="2000" dirty="0"/>
          </a:p>
        </p:txBody>
      </p:sp>
      <p:pic>
        <p:nvPicPr>
          <p:cNvPr id="20486" name="Picture 2" descr="“diamond-like carbon”的图片搜索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2498725"/>
            <a:ext cx="2244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“diamond-like carbon”的图片搜索结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5163" y="4013200"/>
            <a:ext cx="3557587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文本框 26"/>
          <p:cNvSpPr txBox="1"/>
          <p:nvPr/>
        </p:nvSpPr>
        <p:spPr>
          <a:xfrm>
            <a:off x="1454150" y="2481263"/>
            <a:ext cx="4414838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/>
              <a:t>Low friction factor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/>
              <a:t>High hardness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altLang="zh-CN" dirty="0"/>
              <a:t>Thermal conductive</a:t>
            </a:r>
          </a:p>
          <a:p>
            <a:pPr>
              <a:defRPr/>
            </a:pPr>
            <a:r>
              <a:rPr lang="en-US" altLang="zh-CN" dirty="0"/>
              <a:t>…</a:t>
            </a:r>
            <a:endParaRPr lang="zh-CN" altLang="en-US" dirty="0"/>
          </a:p>
        </p:txBody>
      </p:sp>
      <p:pic>
        <p:nvPicPr>
          <p:cNvPr id="20489" name="Picture 4" descr="“diamond-like carbon”的图片搜索结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3550" y="2498725"/>
            <a:ext cx="11049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文本框 28"/>
          <p:cNvSpPr txBox="1">
            <a:spLocks noChangeArrowheads="1"/>
          </p:cNvSpPr>
          <p:nvPr/>
        </p:nvSpPr>
        <p:spPr bwMode="auto">
          <a:xfrm>
            <a:off x="4800600" y="2489200"/>
            <a:ext cx="2562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Applications</a:t>
            </a:r>
            <a:endParaRPr lang="zh-CN" altLang="en-US" sz="1400"/>
          </a:p>
        </p:txBody>
      </p:sp>
      <p:sp>
        <p:nvSpPr>
          <p:cNvPr id="30" name="右箭头 29"/>
          <p:cNvSpPr/>
          <p:nvPr/>
        </p:nvSpPr>
        <p:spPr>
          <a:xfrm>
            <a:off x="4465638" y="2849563"/>
            <a:ext cx="2047875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advTm="620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34938"/>
            <a:ext cx="10515600" cy="1101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+mn-lt"/>
                <a:ea typeface="宋体" panose="02010600030101010101" pitchFamily="2" charset="-122"/>
                <a:cs typeface="+mn-cs"/>
              </a:rPr>
              <a:t>DLC deposition procedure and devices </a:t>
            </a:r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5238"/>
            <a:ext cx="2743200" cy="365125"/>
          </a:xfrm>
        </p:spPr>
        <p:txBody>
          <a:bodyPr/>
          <a:lstStyle/>
          <a:p>
            <a:pPr>
              <a:defRPr/>
            </a:pPr>
            <a:fld id="{D1741CDA-C0DC-425F-B127-FCDD182FE1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1507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25" y="4549775"/>
            <a:ext cx="2082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3">
            <a:extLst>
              <a:ext uri="{FF2B5EF4-FFF2-40B4-BE49-F238E27FC236}"/>
            </a:extLst>
          </p:cNvPr>
          <p:cNvSpPr/>
          <p:nvPr/>
        </p:nvSpPr>
        <p:spPr>
          <a:xfrm>
            <a:off x="546100" y="2139950"/>
            <a:ext cx="1628775" cy="4143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cs typeface="Arial" panose="020B0604020202020204" pitchFamily="34" charset="0"/>
              </a:rPr>
              <a:t>Sample Clamping</a:t>
            </a:r>
            <a:endParaRPr lang="zh-CN" altLang="en-US" sz="1400" b="1" dirty="0">
              <a:cs typeface="Arial" panose="020B0604020202020204" pitchFamily="34" charset="0"/>
            </a:endParaRPr>
          </a:p>
        </p:txBody>
      </p:sp>
      <p:sp>
        <p:nvSpPr>
          <p:cNvPr id="10" name="圆角矩形 4">
            <a:extLst>
              <a:ext uri="{FF2B5EF4-FFF2-40B4-BE49-F238E27FC236}"/>
            </a:extLst>
          </p:cNvPr>
          <p:cNvSpPr/>
          <p:nvPr/>
        </p:nvSpPr>
        <p:spPr>
          <a:xfrm>
            <a:off x="546100" y="2828925"/>
            <a:ext cx="1628775" cy="441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cs typeface="Arial" panose="020B0604020202020204" pitchFamily="34" charset="0"/>
              </a:rPr>
              <a:t>Vacuum Pumping</a:t>
            </a:r>
            <a:endParaRPr lang="zh-CN" altLang="en-US" sz="1400" b="1" baseline="30000" dirty="0">
              <a:cs typeface="Arial" panose="020B0604020202020204" pitchFamily="34" charset="0"/>
            </a:endParaRPr>
          </a:p>
        </p:txBody>
      </p:sp>
      <p:sp>
        <p:nvSpPr>
          <p:cNvPr id="11" name="圆角矩形 5">
            <a:extLst>
              <a:ext uri="{FF2B5EF4-FFF2-40B4-BE49-F238E27FC236}"/>
            </a:extLst>
          </p:cNvPr>
          <p:cNvSpPr/>
          <p:nvPr/>
        </p:nvSpPr>
        <p:spPr>
          <a:xfrm>
            <a:off x="546100" y="4437063"/>
            <a:ext cx="1628775" cy="4460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solidFill>
                  <a:schemeClr val="tx1"/>
                </a:solidFill>
                <a:cs typeface="Arial" panose="020B0604020202020204" pitchFamily="34" charset="0"/>
              </a:rPr>
              <a:t>Deposition</a:t>
            </a:r>
            <a:endParaRPr lang="zh-CN" alt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直接箭头连接符 6">
            <a:extLst>
              <a:ext uri="{FF2B5EF4-FFF2-40B4-BE49-F238E27FC236}"/>
            </a:extLst>
          </p:cNvPr>
          <p:cNvCxnSpPr>
            <a:stCxn id="9" idx="2"/>
            <a:endCxn id="10" idx="0"/>
          </p:cNvCxnSpPr>
          <p:nvPr/>
        </p:nvCxnSpPr>
        <p:spPr>
          <a:xfrm>
            <a:off x="1360488" y="2554288"/>
            <a:ext cx="0" cy="2746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圆角矩形 10">
            <a:extLst>
              <a:ext uri="{FF2B5EF4-FFF2-40B4-BE49-F238E27FC236}"/>
            </a:extLst>
          </p:cNvPr>
          <p:cNvSpPr/>
          <p:nvPr/>
        </p:nvSpPr>
        <p:spPr>
          <a:xfrm>
            <a:off x="546100" y="5268913"/>
            <a:ext cx="1628775" cy="431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cs typeface="Arial" panose="020B0604020202020204" pitchFamily="34" charset="0"/>
              </a:rPr>
              <a:t>Cooling in Vacuum</a:t>
            </a:r>
            <a:endParaRPr lang="zh-CN" altLang="en-US" sz="1400" b="1" baseline="30000" dirty="0">
              <a:cs typeface="Arial" panose="020B0604020202020204" pitchFamily="34" charset="0"/>
            </a:endParaRPr>
          </a:p>
        </p:txBody>
      </p:sp>
      <p:sp>
        <p:nvSpPr>
          <p:cNvPr id="14" name="圆角矩形 12">
            <a:extLst>
              <a:ext uri="{FF2B5EF4-FFF2-40B4-BE49-F238E27FC236}"/>
            </a:extLst>
          </p:cNvPr>
          <p:cNvSpPr/>
          <p:nvPr/>
        </p:nvSpPr>
        <p:spPr>
          <a:xfrm>
            <a:off x="550863" y="6027738"/>
            <a:ext cx="1624012" cy="468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cs typeface="Arial" panose="020B0604020202020204" pitchFamily="34" charset="0"/>
              </a:rPr>
              <a:t>Sample </a:t>
            </a:r>
          </a:p>
          <a:p>
            <a:pPr algn="ctr">
              <a:defRPr/>
            </a:pPr>
            <a:r>
              <a:rPr lang="en-US" altLang="zh-CN" sz="1400" b="1" dirty="0">
                <a:cs typeface="Arial" panose="020B0604020202020204" pitchFamily="34" charset="0"/>
              </a:rPr>
              <a:t>taking down</a:t>
            </a:r>
            <a:endParaRPr lang="zh-CN" altLang="en-US" sz="1400" b="1" dirty="0">
              <a:cs typeface="Arial" panose="020B0604020202020204" pitchFamily="34" charset="0"/>
            </a:endParaRPr>
          </a:p>
        </p:txBody>
      </p:sp>
      <p:cxnSp>
        <p:nvCxnSpPr>
          <p:cNvPr id="15" name="直接箭头连接符 21">
            <a:extLst>
              <a:ext uri="{FF2B5EF4-FFF2-40B4-BE49-F238E27FC236}"/>
            </a:extLst>
          </p:cNvPr>
          <p:cNvCxnSpPr>
            <a:stCxn id="10" idx="2"/>
            <a:endCxn id="34" idx="0"/>
          </p:cNvCxnSpPr>
          <p:nvPr/>
        </p:nvCxnSpPr>
        <p:spPr>
          <a:xfrm>
            <a:off x="1360488" y="3270250"/>
            <a:ext cx="0" cy="339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36">
            <a:extLst>
              <a:ext uri="{FF2B5EF4-FFF2-40B4-BE49-F238E27FC236}"/>
            </a:extLst>
          </p:cNvPr>
          <p:cNvCxnSpPr>
            <a:stCxn id="11" idx="2"/>
            <a:endCxn id="13" idx="0"/>
          </p:cNvCxnSpPr>
          <p:nvPr/>
        </p:nvCxnSpPr>
        <p:spPr>
          <a:xfrm>
            <a:off x="1360488" y="4883150"/>
            <a:ext cx="0" cy="3857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516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1822450"/>
            <a:ext cx="37623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图片 47" descr="IMG_47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1175" y="1806575"/>
            <a:ext cx="4518025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直接箭头连接符 30">
            <a:extLst>
              <a:ext uri="{FF2B5EF4-FFF2-40B4-BE49-F238E27FC236}"/>
            </a:extLst>
          </p:cNvPr>
          <p:cNvCxnSpPr/>
          <p:nvPr/>
        </p:nvCxnSpPr>
        <p:spPr>
          <a:xfrm flipH="1" flipV="1">
            <a:off x="10896600" y="5734050"/>
            <a:ext cx="95250" cy="354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19" name="文本框 31"/>
          <p:cNvSpPr txBox="1">
            <a:spLocks noChangeArrowheads="1"/>
          </p:cNvSpPr>
          <p:nvPr/>
        </p:nvSpPr>
        <p:spPr bwMode="auto">
          <a:xfrm>
            <a:off x="10210800" y="6088063"/>
            <a:ext cx="156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FF0000"/>
                </a:solidFill>
                <a:cs typeface="Arial" charset="0"/>
              </a:rPr>
              <a:t>Sample Support</a:t>
            </a:r>
            <a:r>
              <a:rPr lang="en-US" altLang="zh-CN" sz="1400" b="1">
                <a:solidFill>
                  <a:srgbClr val="0000FF"/>
                </a:solidFill>
                <a:cs typeface="Arial" charset="0"/>
              </a:rPr>
              <a:t> </a:t>
            </a:r>
            <a:endParaRPr lang="zh-CN" altLang="en-US" sz="1400" b="1" baseline="30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20" name="文本框 33"/>
          <p:cNvSpPr txBox="1">
            <a:spLocks noChangeArrowheads="1"/>
          </p:cNvSpPr>
          <p:nvPr/>
        </p:nvSpPr>
        <p:spPr bwMode="auto">
          <a:xfrm>
            <a:off x="7099300" y="1973263"/>
            <a:ext cx="3971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0000FF"/>
                </a:solidFill>
                <a:cs typeface="Arial" charset="0"/>
              </a:rPr>
              <a:t>The Magnetron sputtering system (</a:t>
            </a:r>
            <a:r>
              <a:rPr lang="en-US" altLang="zh-CN" sz="1400" b="1">
                <a:solidFill>
                  <a:srgbClr val="0000FF"/>
                </a:solidFill>
              </a:rPr>
              <a:t>Teer 650</a:t>
            </a:r>
            <a:r>
              <a:rPr lang="en-US" altLang="zh-CN" sz="1400" b="1">
                <a:solidFill>
                  <a:srgbClr val="0000FF"/>
                </a:solidFill>
                <a:cs typeface="Arial" charset="0"/>
              </a:rPr>
              <a:t>)</a:t>
            </a:r>
            <a:endParaRPr lang="zh-CN" altLang="en-US" sz="1400" b="1" baseline="30000">
              <a:solidFill>
                <a:srgbClr val="0000FF"/>
              </a:solidFill>
              <a:cs typeface="Arial" charset="0"/>
            </a:endParaRPr>
          </a:p>
        </p:txBody>
      </p:sp>
      <p:cxnSp>
        <p:nvCxnSpPr>
          <p:cNvPr id="28" name="直接箭头连接符 40">
            <a:extLst>
              <a:ext uri="{FF2B5EF4-FFF2-40B4-BE49-F238E27FC236}"/>
            </a:extLst>
          </p:cNvPr>
          <p:cNvCxnSpPr>
            <a:stCxn id="13" idx="2"/>
            <a:endCxn id="14" idx="0"/>
          </p:cNvCxnSpPr>
          <p:nvPr/>
        </p:nvCxnSpPr>
        <p:spPr>
          <a:xfrm>
            <a:off x="1360488" y="5700713"/>
            <a:ext cx="3175" cy="327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22" name="文本框 42"/>
          <p:cNvSpPr txBox="1">
            <a:spLocks noChangeArrowheads="1"/>
          </p:cNvSpPr>
          <p:nvPr/>
        </p:nvSpPr>
        <p:spPr bwMode="auto">
          <a:xfrm>
            <a:off x="2622550" y="4749800"/>
            <a:ext cx="6991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cs typeface="Arial" charset="0"/>
              </a:rPr>
              <a:t>Baking base material at 70 degrees for 12 hours.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cs typeface="Arial" charset="0"/>
              </a:rPr>
              <a:t>Vacuum pumping to remove the air from the chamber</a:t>
            </a:r>
            <a:r>
              <a:rPr lang="en-US" altLang="zh-CN" b="1">
                <a:cs typeface="Arial" charset="0"/>
              </a:rPr>
              <a:t> (</a:t>
            </a:r>
            <a:r>
              <a:rPr lang="en-US" altLang="zh-CN">
                <a:cs typeface="Arial" charset="0"/>
              </a:rPr>
              <a:t>should be less than 3×10</a:t>
            </a:r>
            <a:r>
              <a:rPr lang="en-US" altLang="zh-CN" baseline="30000">
                <a:cs typeface="Arial" charset="0"/>
              </a:rPr>
              <a:t>-5</a:t>
            </a:r>
            <a:r>
              <a:rPr lang="en-US" altLang="zh-CN">
                <a:cs typeface="Arial" charset="0"/>
              </a:rPr>
              <a:t>Torr).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cs typeface="Arial" charset="0"/>
              </a:rPr>
              <a:t>Start procedure to coat DLC on the pre-treated sample.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cs typeface="Arial" charset="0"/>
              </a:rPr>
              <a:t>Cooling in vacuum to release the inner stress uniformly of the sample.</a:t>
            </a:r>
            <a:endParaRPr lang="zh-CN" altLang="en-US">
              <a:cs typeface="Arial" charset="0"/>
            </a:endParaRPr>
          </a:p>
        </p:txBody>
      </p:sp>
      <p:sp>
        <p:nvSpPr>
          <p:cNvPr id="30" name="圆角矩形 53">
            <a:extLst>
              <a:ext uri="{FF2B5EF4-FFF2-40B4-BE49-F238E27FC236}"/>
            </a:extLst>
          </p:cNvPr>
          <p:cNvSpPr/>
          <p:nvPr/>
        </p:nvSpPr>
        <p:spPr>
          <a:xfrm>
            <a:off x="546100" y="1433513"/>
            <a:ext cx="1628775" cy="3667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cs typeface="Arial" panose="020B0604020202020204" pitchFamily="34" charset="0"/>
              </a:rPr>
              <a:t>Sample Baking </a:t>
            </a:r>
            <a:endParaRPr lang="zh-CN" altLang="en-US" sz="1400" b="1" dirty="0">
              <a:cs typeface="Arial" panose="020B0604020202020204" pitchFamily="34" charset="0"/>
            </a:endParaRPr>
          </a:p>
        </p:txBody>
      </p:sp>
      <p:cxnSp>
        <p:nvCxnSpPr>
          <p:cNvPr id="31" name="直接箭头连接符 54">
            <a:extLst>
              <a:ext uri="{FF2B5EF4-FFF2-40B4-BE49-F238E27FC236}"/>
            </a:extLst>
          </p:cNvPr>
          <p:cNvCxnSpPr>
            <a:stCxn id="30" idx="2"/>
            <a:endCxn id="9" idx="0"/>
          </p:cNvCxnSpPr>
          <p:nvPr/>
        </p:nvCxnSpPr>
        <p:spPr>
          <a:xfrm>
            <a:off x="1360488" y="1800225"/>
            <a:ext cx="0" cy="3397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52">
            <a:extLst>
              <a:ext uri="{FF2B5EF4-FFF2-40B4-BE49-F238E27FC236}"/>
            </a:extLst>
          </p:cNvPr>
          <p:cNvCxnSpPr/>
          <p:nvPr/>
        </p:nvCxnSpPr>
        <p:spPr>
          <a:xfrm>
            <a:off x="1382713" y="4095750"/>
            <a:ext cx="0" cy="3508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圆角矩形 68">
            <a:extLst>
              <a:ext uri="{FF2B5EF4-FFF2-40B4-BE49-F238E27FC236}"/>
            </a:extLst>
          </p:cNvPr>
          <p:cNvSpPr/>
          <p:nvPr/>
        </p:nvSpPr>
        <p:spPr>
          <a:xfrm>
            <a:off x="546100" y="3609975"/>
            <a:ext cx="1628775" cy="465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1" dirty="0">
                <a:cs typeface="Arial" panose="020B0604020202020204" pitchFamily="34" charset="0"/>
              </a:rPr>
              <a:t>Sample Pre-treating</a:t>
            </a:r>
            <a:endParaRPr lang="zh-CN" altLang="en-US" sz="1400" b="1" baseline="30000" dirty="0">
              <a:cs typeface="Arial" panose="020B0604020202020204" pitchFamily="34" charset="0"/>
            </a:endParaRPr>
          </a:p>
        </p:txBody>
      </p:sp>
      <p:sp>
        <p:nvSpPr>
          <p:cNvPr id="21527" name="文本框 29"/>
          <p:cNvSpPr txBox="1">
            <a:spLocks noChangeArrowheads="1"/>
          </p:cNvSpPr>
          <p:nvPr/>
        </p:nvSpPr>
        <p:spPr bwMode="auto">
          <a:xfrm>
            <a:off x="2428875" y="2127250"/>
            <a:ext cx="1417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400" b="1">
                <a:solidFill>
                  <a:srgbClr val="FF0000"/>
                </a:solidFill>
                <a:cs typeface="Arial" charset="0"/>
              </a:rPr>
              <a:t> Baking </a:t>
            </a:r>
            <a:endParaRPr lang="zh-CN" altLang="en-US" sz="1400" b="1" baseline="300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528" name="矩形 2"/>
          <p:cNvSpPr>
            <a:spLocks noChangeArrowheads="1"/>
          </p:cNvSpPr>
          <p:nvPr/>
        </p:nvSpPr>
        <p:spPr bwMode="auto">
          <a:xfrm>
            <a:off x="2332038" y="1427163"/>
            <a:ext cx="9717087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>
                <a:latin typeface="Calibri" pitchFamily="34" charset="0"/>
                <a:cs typeface="Times New Roman" pitchFamily="18" charset="0"/>
              </a:rPr>
              <a:t> DLC is deposited on a kapton substrate by the magnetron sputtering method</a:t>
            </a:r>
            <a:endParaRPr lang="zh-CN" altLang="en-US" sz="2000"/>
          </a:p>
        </p:txBody>
      </p:sp>
      <p:sp>
        <p:nvSpPr>
          <p:cNvPr id="21529" name="矩形 4"/>
          <p:cNvSpPr>
            <a:spLocks noChangeArrowheads="1"/>
          </p:cNvSpPr>
          <p:nvPr/>
        </p:nvSpPr>
        <p:spPr bwMode="auto">
          <a:xfrm>
            <a:off x="2271713" y="4349750"/>
            <a:ext cx="3354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2000">
                <a:latin typeface="Calibri" pitchFamily="34" charset="0"/>
              </a:rPr>
              <a:t>Main deposition procedure:</a:t>
            </a:r>
            <a:endParaRPr lang="zh-CN" altLang="en-US" sz="2000">
              <a:latin typeface="Calibri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10600" y="6345238"/>
            <a:ext cx="330200" cy="26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31" name="Rectangle 35"/>
          <p:cNvSpPr>
            <a:spLocks noChangeArrowheads="1"/>
          </p:cNvSpPr>
          <p:nvPr/>
        </p:nvSpPr>
        <p:spPr bwMode="auto">
          <a:xfrm>
            <a:off x="1289050" y="6503988"/>
            <a:ext cx="1063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State Key Laboratory of Solid Lubrication, </a:t>
            </a:r>
            <a:r>
              <a:rPr lang="en-US" altLang="zh-CN" b="1">
                <a:solidFill>
                  <a:srgbClr val="C00000"/>
                </a:solidFill>
                <a:latin typeface="Calibri" pitchFamily="34" charset="0"/>
              </a:rPr>
              <a:t>Lanzhou Institute of Chemical Physics, Chinese Academy of Sciences</a:t>
            </a:r>
            <a:endParaRPr lang="en-US" altLang="zh-CN" b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advTm="509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442913" y="311150"/>
            <a:ext cx="10515600" cy="7477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>
                <a:latin typeface="+mn-lt"/>
                <a:cs typeface="+mn-cs"/>
              </a:rPr>
              <a:t>DLC Sample Performance</a:t>
            </a:r>
            <a:endParaRPr lang="zh-CN" altLang="en-US" sz="3600" dirty="0">
              <a:latin typeface="+mn-lt"/>
              <a:cs typeface="+mn-cs"/>
            </a:endParaRPr>
          </a:p>
        </p:txBody>
      </p:sp>
      <p:pic>
        <p:nvPicPr>
          <p:cNvPr id="23554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2897188"/>
            <a:ext cx="3103562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41800" y="2895600"/>
          <a:ext cx="2919413" cy="274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328"/>
                <a:gridCol w="973328"/>
                <a:gridCol w="973328"/>
              </a:tblGrid>
              <a:tr h="913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3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  <a:p>
                      <a:pPr algn="ctr"/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913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b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l-GR" altLang="zh-C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□</a:t>
                      </a:r>
                      <a:endParaRPr lang="zh-CN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3573" name="文本框 8"/>
          <p:cNvSpPr txBox="1">
            <a:spLocks noChangeArrowheads="1"/>
          </p:cNvSpPr>
          <p:nvPr/>
        </p:nvSpPr>
        <p:spPr bwMode="auto">
          <a:xfrm>
            <a:off x="1081088" y="5768975"/>
            <a:ext cx="2617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A 15cm×15cm DLC Sample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23574" name="文本框 9"/>
          <p:cNvSpPr txBox="1">
            <a:spLocks noChangeArrowheads="1"/>
          </p:cNvSpPr>
          <p:nvPr/>
        </p:nvSpPr>
        <p:spPr bwMode="auto">
          <a:xfrm>
            <a:off x="4241800" y="5891213"/>
            <a:ext cx="3121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</a:pPr>
            <a:r>
              <a:rPr lang="en-US" altLang="zh-CN" sz="1600">
                <a:latin typeface="Calibri" pitchFamily="34" charset="0"/>
              </a:rPr>
              <a:t>Resistivity Uniformity: ~13%</a:t>
            </a:r>
            <a:endParaRPr lang="zh-CN" altLang="en-US" sz="1600">
              <a:latin typeface="Calibri" pitchFamily="34" charset="0"/>
            </a:endParaRPr>
          </a:p>
        </p:txBody>
      </p:sp>
      <p:pic>
        <p:nvPicPr>
          <p:cNvPr id="23575" name="图片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75" y="2921000"/>
            <a:ext cx="3470275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6" name="文本框 12"/>
          <p:cNvSpPr txBox="1">
            <a:spLocks noChangeArrowheads="1"/>
          </p:cNvSpPr>
          <p:nvPr/>
        </p:nvSpPr>
        <p:spPr bwMode="auto">
          <a:xfrm>
            <a:off x="8558213" y="2590800"/>
            <a:ext cx="2617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latin typeface="Calibri" pitchFamily="34" charset="0"/>
              </a:rPr>
              <a:t>Resistivity VS Time</a:t>
            </a:r>
            <a:endParaRPr lang="zh-CN" altLang="en-US" sz="1600">
              <a:latin typeface="Calibri" pitchFamily="34" charset="0"/>
            </a:endParaRPr>
          </a:p>
        </p:txBody>
      </p:sp>
      <p:sp>
        <p:nvSpPr>
          <p:cNvPr id="23577" name="文本框 13"/>
          <p:cNvSpPr txBox="1">
            <a:spLocks noChangeArrowheads="1"/>
          </p:cNvSpPr>
          <p:nvPr/>
        </p:nvSpPr>
        <p:spPr bwMode="auto">
          <a:xfrm>
            <a:off x="996950" y="1976438"/>
            <a:ext cx="99250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latin typeface="Calibri" pitchFamily="34" charset="0"/>
                <a:cs typeface="Arial" charset="0"/>
              </a:rPr>
              <a:t>Thickness : </a:t>
            </a:r>
            <a:r>
              <a:rPr lang="zh-CN" altLang="en-US">
                <a:latin typeface="Calibri" pitchFamily="34" charset="0"/>
                <a:cs typeface="Arial" charset="0"/>
              </a:rPr>
              <a:t>～</a:t>
            </a:r>
            <a:r>
              <a:rPr lang="en-US" altLang="zh-CN">
                <a:solidFill>
                  <a:srgbClr val="0000FF"/>
                </a:solidFill>
                <a:latin typeface="Calibri" pitchFamily="34" charset="0"/>
                <a:cs typeface="Arial" charset="0"/>
              </a:rPr>
              <a:t>100nm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>
                <a:latin typeface="Calibri" pitchFamily="34" charset="0"/>
              </a:rPr>
              <a:t>Resistivity uniformity : </a:t>
            </a:r>
            <a:r>
              <a:rPr lang="en-US" altLang="zh-CN">
                <a:solidFill>
                  <a:srgbClr val="0000FF"/>
                </a:solidFill>
                <a:latin typeface="Calibri" pitchFamily="34" charset="0"/>
              </a:rPr>
              <a:t>13%</a:t>
            </a:r>
          </a:p>
        </p:txBody>
      </p:sp>
      <p:sp>
        <p:nvSpPr>
          <p:cNvPr id="23578" name="文本框 1"/>
          <p:cNvSpPr txBox="1">
            <a:spLocks noChangeArrowheads="1"/>
          </p:cNvSpPr>
          <p:nvPr/>
        </p:nvSpPr>
        <p:spPr bwMode="auto">
          <a:xfrm>
            <a:off x="595313" y="1482725"/>
            <a:ext cx="310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zh-CN" sz="2400">
                <a:latin typeface="Calibri" pitchFamily="34" charset="0"/>
              </a:rPr>
              <a:t>DLC parameters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23579" name="矩形 2"/>
          <p:cNvSpPr>
            <a:spLocks noChangeArrowheads="1"/>
          </p:cNvSpPr>
          <p:nvPr/>
        </p:nvSpPr>
        <p:spPr bwMode="auto">
          <a:xfrm>
            <a:off x="6570663" y="1498600"/>
            <a:ext cx="56737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altLang="zh-CN" sz="2400">
                <a:latin typeface="Calibri" pitchFamily="34" charset="0"/>
              </a:rPr>
              <a:t>After take down the DLC sample, we expose the DLC sample in air. </a:t>
            </a:r>
            <a:endParaRPr lang="en-US" altLang="zh-CN" sz="24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3580" name="矩形 1"/>
          <p:cNvSpPr>
            <a:spLocks noChangeArrowheads="1"/>
          </p:cNvSpPr>
          <p:nvPr/>
        </p:nvSpPr>
        <p:spPr bwMode="auto">
          <a:xfrm>
            <a:off x="7805738" y="5937250"/>
            <a:ext cx="7572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None/>
            </a:pPr>
            <a:r>
              <a:rPr lang="en-US" altLang="zh-CN" sz="1600">
                <a:latin typeface="Calibri" pitchFamily="34" charset="0"/>
              </a:rPr>
              <a:t>Resistivity of the DLC keep stable after </a:t>
            </a:r>
            <a:r>
              <a:rPr lang="en-US" altLang="zh-CN" sz="1600">
                <a:solidFill>
                  <a:srgbClr val="0000FF"/>
                </a:solidFill>
                <a:latin typeface="Calibri" pitchFamily="34" charset="0"/>
              </a:rPr>
              <a:t>3~4 days</a:t>
            </a:r>
          </a:p>
        </p:txBody>
      </p:sp>
      <p:sp>
        <p:nvSpPr>
          <p:cNvPr id="23581" name="矩形 3"/>
          <p:cNvSpPr>
            <a:spLocks noChangeArrowheads="1"/>
          </p:cNvSpPr>
          <p:nvPr/>
        </p:nvSpPr>
        <p:spPr bwMode="auto">
          <a:xfrm>
            <a:off x="9317038" y="3160713"/>
            <a:ext cx="1304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</a:rPr>
              <a:t>～</a:t>
            </a:r>
            <a:r>
              <a:rPr lang="en-US" altLang="zh-CN" b="1">
                <a:solidFill>
                  <a:srgbClr val="0000FF"/>
                </a:solidFill>
              </a:rPr>
              <a:t>65M</a:t>
            </a:r>
            <a:r>
              <a:rPr lang="el-GR" altLang="zh-CN" b="1">
                <a:solidFill>
                  <a:srgbClr val="0000FF"/>
                </a:solidFill>
              </a:rPr>
              <a:t>Ω</a:t>
            </a:r>
            <a:r>
              <a:rPr lang="en-US" altLang="zh-CN" b="1">
                <a:solidFill>
                  <a:srgbClr val="0000FF"/>
                </a:solidFill>
              </a:rPr>
              <a:t>/</a:t>
            </a:r>
            <a:r>
              <a:rPr lang="en-US" altLang="zh-CN" sz="1200" b="1">
                <a:solidFill>
                  <a:srgbClr val="0000FF"/>
                </a:solidFill>
              </a:rPr>
              <a:t>□</a:t>
            </a:r>
            <a:endParaRPr lang="zh-CN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8"/>
          <p:cNvSpPr>
            <a:spLocks noChangeArrowheads="1"/>
          </p:cNvSpPr>
          <p:nvPr/>
        </p:nvSpPr>
        <p:spPr bwMode="auto">
          <a:xfrm>
            <a:off x="457200" y="274638"/>
            <a:ext cx="9575800" cy="561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600">
                <a:latin typeface="Calibri" pitchFamily="34" charset="0"/>
              </a:rPr>
              <a:t>Design of </a:t>
            </a:r>
            <a:r>
              <a:rPr lang="el-GR" altLang="zh-CN" sz="3600">
                <a:latin typeface="Calibri" pitchFamily="34" charset="0"/>
              </a:rPr>
              <a:t>μ</a:t>
            </a:r>
            <a:r>
              <a:rPr lang="en-US" altLang="zh-CN" sz="3600">
                <a:latin typeface="Calibri" pitchFamily="34" charset="0"/>
              </a:rPr>
              <a:t>RWELL</a:t>
            </a:r>
            <a:r>
              <a:rPr lang="zh-CN" altLang="en-US" sz="3600">
                <a:latin typeface="Calibri" pitchFamily="34" charset="0"/>
              </a:rPr>
              <a:t> </a:t>
            </a:r>
            <a:r>
              <a:rPr lang="en-US" altLang="zh-CN" sz="3600">
                <a:latin typeface="Calibri" pitchFamily="34" charset="0"/>
              </a:rPr>
              <a:t>Detector</a:t>
            </a:r>
            <a:endParaRPr lang="ru-RU" altLang="zh-CN" sz="3600">
              <a:latin typeface="Calibri" pitchFamily="34" charset="0"/>
            </a:endParaRPr>
          </a:p>
        </p:txBody>
      </p:sp>
      <p:sp>
        <p:nvSpPr>
          <p:cNvPr id="22" name="右箭头 21"/>
          <p:cNvSpPr/>
          <p:nvPr/>
        </p:nvSpPr>
        <p:spPr>
          <a:xfrm>
            <a:off x="5589588" y="3852863"/>
            <a:ext cx="1808162" cy="263525"/>
          </a:xfrm>
          <a:prstGeom prst="rightArrow">
            <a:avLst>
              <a:gd name="adj1" fmla="val 50000"/>
              <a:gd name="adj2" fmla="val 160369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603" name="矩形 22"/>
          <p:cNvSpPr>
            <a:spLocks noChangeArrowheads="1"/>
          </p:cNvSpPr>
          <p:nvPr/>
        </p:nvSpPr>
        <p:spPr bwMode="auto">
          <a:xfrm>
            <a:off x="5710238" y="3482975"/>
            <a:ext cx="116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Assembly</a:t>
            </a:r>
            <a:endParaRPr lang="fr-FR" altLang="zh-CN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1941513"/>
            <a:ext cx="4459288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图片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1543050"/>
            <a:ext cx="3386138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直接箭头连接符 31"/>
          <p:cNvCxnSpPr/>
          <p:nvPr/>
        </p:nvCxnSpPr>
        <p:spPr>
          <a:xfrm flipH="1" flipV="1">
            <a:off x="1751013" y="5216525"/>
            <a:ext cx="76200" cy="357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矩形 32"/>
          <p:cNvSpPr>
            <a:spLocks noChangeArrowheads="1"/>
          </p:cNvSpPr>
          <p:nvPr/>
        </p:nvSpPr>
        <p:spPr bwMode="auto">
          <a:xfrm>
            <a:off x="574675" y="5573713"/>
            <a:ext cx="1389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μRWELL PCB</a:t>
            </a: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3916363" y="5095875"/>
            <a:ext cx="368300" cy="6619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3259138" y="5024438"/>
            <a:ext cx="273050" cy="546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矩形 10"/>
          <p:cNvSpPr>
            <a:spLocks noChangeArrowheads="1"/>
          </p:cNvSpPr>
          <p:nvPr/>
        </p:nvSpPr>
        <p:spPr bwMode="auto">
          <a:xfrm>
            <a:off x="3992563" y="5773738"/>
            <a:ext cx="784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Frame</a:t>
            </a:r>
            <a:endParaRPr lang="zh-CN" altLang="en-US"/>
          </a:p>
        </p:txBody>
      </p:sp>
      <p:sp>
        <p:nvSpPr>
          <p:cNvPr id="25611" name="矩形 11"/>
          <p:cNvSpPr>
            <a:spLocks noChangeArrowheads="1"/>
          </p:cNvSpPr>
          <p:nvPr/>
        </p:nvSpPr>
        <p:spPr bwMode="auto">
          <a:xfrm>
            <a:off x="3460750" y="5500688"/>
            <a:ext cx="622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Drift</a:t>
            </a:r>
            <a:endParaRPr lang="zh-CN" altLang="en-US"/>
          </a:p>
        </p:txBody>
      </p:sp>
      <p:sp>
        <p:nvSpPr>
          <p:cNvPr id="25612" name="矩形 12"/>
          <p:cNvSpPr>
            <a:spLocks noChangeArrowheads="1"/>
          </p:cNvSpPr>
          <p:nvPr/>
        </p:nvSpPr>
        <p:spPr bwMode="auto">
          <a:xfrm>
            <a:off x="4799013" y="5792788"/>
            <a:ext cx="992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Window</a:t>
            </a:r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4602163" y="5365750"/>
            <a:ext cx="230187" cy="493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文本框 14"/>
          <p:cNvSpPr txBox="1">
            <a:spLocks noChangeArrowheads="1"/>
          </p:cNvSpPr>
          <p:nvPr/>
        </p:nvSpPr>
        <p:spPr bwMode="auto">
          <a:xfrm>
            <a:off x="5089525" y="5332413"/>
            <a:ext cx="115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HV</a:t>
            </a:r>
            <a:endParaRPr lang="zh-CN" altLang="en-US" b="1"/>
          </a:p>
        </p:txBody>
      </p:sp>
      <p:cxnSp>
        <p:nvCxnSpPr>
          <p:cNvPr id="16" name="直接箭头连接符 15"/>
          <p:cNvCxnSpPr/>
          <p:nvPr/>
        </p:nvCxnSpPr>
        <p:spPr>
          <a:xfrm flipH="1" flipV="1">
            <a:off x="5095875" y="5084763"/>
            <a:ext cx="176213" cy="2524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文本框 3"/>
          <p:cNvSpPr txBox="1">
            <a:spLocks noChangeArrowheads="1"/>
          </p:cNvSpPr>
          <p:nvPr/>
        </p:nvSpPr>
        <p:spPr bwMode="auto">
          <a:xfrm>
            <a:off x="2651125" y="6519863"/>
            <a:ext cx="394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Backplane for APV25 chip</a:t>
            </a:r>
            <a:endParaRPr lang="zh-CN" altLang="en-US" b="1"/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2771775" y="6229350"/>
            <a:ext cx="193675" cy="357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Rectangle 19"/>
          <p:cNvSpPr>
            <a:spLocks noChangeArrowheads="1"/>
          </p:cNvSpPr>
          <p:nvPr/>
        </p:nvSpPr>
        <p:spPr bwMode="auto">
          <a:xfrm>
            <a:off x="609600" y="1501775"/>
            <a:ext cx="3630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en-US" altLang="zh-CN" sz="2000">
                <a:latin typeface="Calibri" pitchFamily="34" charset="0"/>
              </a:rPr>
              <a:t>2-D </a:t>
            </a:r>
            <a:r>
              <a:rPr lang="el-GR" altLang="zh-CN" sz="2000">
                <a:latin typeface="Calibri" pitchFamily="34" charset="0"/>
              </a:rPr>
              <a:t>μ</a:t>
            </a:r>
            <a:r>
              <a:rPr lang="en-US" altLang="zh-CN" sz="2000">
                <a:latin typeface="Calibri" pitchFamily="34" charset="0"/>
              </a:rPr>
              <a:t>RWELL</a:t>
            </a:r>
            <a:r>
              <a:rPr lang="zh-CN" altLang="en-US" sz="2000">
                <a:latin typeface="Calibri" pitchFamily="34" charset="0"/>
              </a:rPr>
              <a:t> </a:t>
            </a:r>
            <a:r>
              <a:rPr lang="en-US" altLang="zh-CN" sz="2000">
                <a:latin typeface="Calibri" pitchFamily="34" charset="0"/>
              </a:rPr>
              <a:t>Detector prototype</a:t>
            </a:r>
            <a:endParaRPr lang="ru-RU" altLang="zh-CN" sz="2000">
              <a:latin typeface="Calibri" pitchFamily="34" charset="0"/>
            </a:endParaRPr>
          </a:p>
        </p:txBody>
      </p:sp>
    </p:spTree>
  </p:cSld>
  <p:clrMapOvr>
    <a:masterClrMapping/>
  </p:clrMapOvr>
  <p:transition advTm="4658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ChangeArrowheads="1"/>
          </p:cNvSpPr>
          <p:nvPr/>
        </p:nvSpPr>
        <p:spPr bwMode="auto">
          <a:xfrm>
            <a:off x="557213" y="268288"/>
            <a:ext cx="8232775" cy="561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3600">
                <a:latin typeface="Calibri" pitchFamily="34" charset="0"/>
              </a:rPr>
              <a:t>Design of </a:t>
            </a:r>
            <a:r>
              <a:rPr lang="el-GR" altLang="zh-CN" sz="3600">
                <a:latin typeface="Calibri" pitchFamily="34" charset="0"/>
              </a:rPr>
              <a:t>μ</a:t>
            </a:r>
            <a:r>
              <a:rPr lang="en-US" altLang="zh-CN" sz="3600">
                <a:latin typeface="Calibri" pitchFamily="34" charset="0"/>
              </a:rPr>
              <a:t>RWELL PCB</a:t>
            </a:r>
            <a:endParaRPr lang="ru-RU" altLang="zh-CN" sz="3600">
              <a:latin typeface="Calibri" pitchFamily="34" charset="0"/>
            </a:endParaRPr>
          </a:p>
        </p:txBody>
      </p:sp>
      <p:pic>
        <p:nvPicPr>
          <p:cNvPr id="26626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1666875"/>
            <a:ext cx="5383212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矩形 17"/>
          <p:cNvSpPr>
            <a:spLocks noChangeArrowheads="1"/>
          </p:cNvSpPr>
          <p:nvPr/>
        </p:nvSpPr>
        <p:spPr bwMode="auto">
          <a:xfrm>
            <a:off x="2898775" y="877888"/>
            <a:ext cx="99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solidFill>
                  <a:srgbClr val="0000FF"/>
                </a:solidFill>
              </a:rPr>
              <a:t>1</a:t>
            </a:r>
            <a:r>
              <a:rPr lang="en-US" altLang="zh-CN" sz="3600" b="1" baseline="30000">
                <a:solidFill>
                  <a:srgbClr val="0000FF"/>
                </a:solidFill>
              </a:rPr>
              <a:t>st</a:t>
            </a: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419100" y="6205538"/>
            <a:ext cx="11434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zh-CN" sz="1600" b="1"/>
              <a:t>The WELL structure is split into 4 segments to avoid failure of the whole detector as a defect only in  small area.</a:t>
            </a:r>
          </a:p>
        </p:txBody>
      </p:sp>
      <p:sp>
        <p:nvSpPr>
          <p:cNvPr id="26629" name="矩形 8"/>
          <p:cNvSpPr>
            <a:spLocks noChangeArrowheads="1"/>
          </p:cNvSpPr>
          <p:nvPr/>
        </p:nvSpPr>
        <p:spPr bwMode="auto">
          <a:xfrm>
            <a:off x="8607425" y="966788"/>
            <a:ext cx="993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3600" b="1">
                <a:solidFill>
                  <a:srgbClr val="0000FF"/>
                </a:solidFill>
              </a:rPr>
              <a:t>3</a:t>
            </a:r>
            <a:r>
              <a:rPr lang="en-US" altLang="zh-CN" sz="3600" b="1" baseline="30000">
                <a:solidFill>
                  <a:srgbClr val="0000FF"/>
                </a:solidFill>
              </a:rPr>
              <a:t>rd</a:t>
            </a:r>
          </a:p>
        </p:txBody>
      </p:sp>
      <p:sp>
        <p:nvSpPr>
          <p:cNvPr id="10" name="右箭头 9"/>
          <p:cNvSpPr/>
          <p:nvPr/>
        </p:nvSpPr>
        <p:spPr>
          <a:xfrm>
            <a:off x="6308725" y="3573463"/>
            <a:ext cx="9699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1566863"/>
            <a:ext cx="4579938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15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39045</TotalTime>
  <Words>870</Words>
  <Application>Microsoft Office PowerPoint</Application>
  <PresentationFormat>Custom</PresentationFormat>
  <Paragraphs>220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演示文稿设计模板</vt:lpstr>
      </vt:variant>
      <vt:variant>
        <vt:i4>12</vt:i4>
      </vt:variant>
      <vt:variant>
        <vt:lpstr>幻灯片标题</vt:lpstr>
      </vt:variant>
      <vt:variant>
        <vt:i4>17</vt:i4>
      </vt:variant>
    </vt:vector>
  </HeadingPairs>
  <TitlesOfParts>
    <vt:vector size="37" baseType="lpstr">
      <vt:lpstr>Arial</vt:lpstr>
      <vt:lpstr>宋体</vt:lpstr>
      <vt:lpstr>Calibri Light</vt:lpstr>
      <vt:lpstr>Calibri</vt:lpstr>
      <vt:lpstr>Times</vt:lpstr>
      <vt:lpstr>楷体</vt:lpstr>
      <vt:lpstr>Wingdings</vt:lpstr>
      <vt:lpstr>Times New Roman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R&amp;D on μRWELL Tracking Detectors </vt:lpstr>
      <vt:lpstr>Outline</vt:lpstr>
      <vt:lpstr>Motivation</vt:lpstr>
      <vt:lpstr>幻灯片 4</vt:lpstr>
      <vt:lpstr>Introduction to DLC</vt:lpstr>
      <vt:lpstr>DLC deposition procedure and devices </vt:lpstr>
      <vt:lpstr>DLC Sample Performance</vt:lpstr>
      <vt:lpstr>幻灯片 8</vt:lpstr>
      <vt:lpstr>幻灯片 9</vt:lpstr>
      <vt:lpstr>Fabrication of μRWELL detector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 lv</dc:creator>
  <cp:lastModifiedBy>Windows 用户</cp:lastModifiedBy>
  <cp:revision>551</cp:revision>
  <dcterms:created xsi:type="dcterms:W3CDTF">2017-11-29T07:59:22Z</dcterms:created>
  <dcterms:modified xsi:type="dcterms:W3CDTF">2018-07-29T03:51:54Z</dcterms:modified>
</cp:coreProperties>
</file>