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79" r:id="rId2"/>
    <p:sldId id="266" r:id="rId3"/>
    <p:sldId id="314" r:id="rId4"/>
    <p:sldId id="315" r:id="rId5"/>
    <p:sldId id="316" r:id="rId6"/>
    <p:sldId id="317" r:id="rId7"/>
    <p:sldId id="318" r:id="rId8"/>
    <p:sldId id="319" r:id="rId9"/>
    <p:sldId id="265" r:id="rId10"/>
    <p:sldId id="259" r:id="rId11"/>
    <p:sldId id="260" r:id="rId12"/>
    <p:sldId id="282" r:id="rId13"/>
    <p:sldId id="267" r:id="rId14"/>
    <p:sldId id="271" r:id="rId15"/>
    <p:sldId id="281" r:id="rId16"/>
    <p:sldId id="289" r:id="rId17"/>
    <p:sldId id="290" r:id="rId18"/>
    <p:sldId id="284" r:id="rId19"/>
    <p:sldId id="285" r:id="rId20"/>
    <p:sldId id="288" r:id="rId21"/>
    <p:sldId id="286" r:id="rId22"/>
    <p:sldId id="287" r:id="rId23"/>
    <p:sldId id="298" r:id="rId24"/>
    <p:sldId id="270" r:id="rId25"/>
    <p:sldId id="278" r:id="rId26"/>
    <p:sldId id="313" r:id="rId27"/>
    <p:sldId id="308" r:id="rId28"/>
    <p:sldId id="310" r:id="rId29"/>
    <p:sldId id="311" r:id="rId30"/>
    <p:sldId id="312" r:id="rId31"/>
    <p:sldId id="299" r:id="rId32"/>
    <p:sldId id="300" r:id="rId33"/>
    <p:sldId id="296" r:id="rId34"/>
    <p:sldId id="297" r:id="rId35"/>
    <p:sldId id="302" r:id="rId36"/>
    <p:sldId id="291" r:id="rId37"/>
    <p:sldId id="303" r:id="rId38"/>
    <p:sldId id="321" r:id="rId39"/>
    <p:sldId id="322" r:id="rId40"/>
    <p:sldId id="304" r:id="rId41"/>
    <p:sldId id="320" r:id="rId42"/>
    <p:sldId id="324" r:id="rId43"/>
    <p:sldId id="32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4C9"/>
    <a:srgbClr val="0A0EEE"/>
    <a:srgbClr val="580AE9"/>
    <a:srgbClr val="0017FF"/>
    <a:srgbClr val="06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0"/>
    <p:restoredTop sz="94631"/>
  </p:normalViewPr>
  <p:slideViewPr>
    <p:cSldViewPr snapToGrid="0" snapToObjects="1">
      <p:cViewPr>
        <p:scale>
          <a:sx n="110" d="100"/>
          <a:sy n="110" d="100"/>
        </p:scale>
        <p:origin x="1048" y="-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880FD-B547-AB44-9D08-7C4AA3BC92F3}" type="datetimeFigureOut">
              <a:rPr lang="en-US" smtClean="0"/>
              <a:t>1/17/18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69ABC-6F47-814E-AE90-CACC2291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3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9ABC-6F47-814E-AE90-CACC22915A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9ABC-6F47-814E-AE90-CACC22915A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5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9ABC-6F47-814E-AE90-CACC22915A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9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BF-080E-BD43-ADBC-6E5DA4472481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F52C-B899-BF4A-BB24-695880A63295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9A3C6-F210-9D4F-8A95-04D9228B0569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9E3D-82AF-AA49-A59A-C93257CECA95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F2F2-2A78-E643-8B73-8DFAE665298B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1774-B636-0E4D-B062-65B6F5A97E61}" type="datetime1">
              <a:rPr lang="en-US" smtClean="0"/>
              <a:t>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AE13-D769-234F-858B-402E82F15A25}" type="datetime1">
              <a:rPr lang="en-US" smtClean="0"/>
              <a:t>1/17/18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8759-8B84-7548-85F2-256D750162D0}" type="datetime1">
              <a:rPr lang="en-US" smtClean="0"/>
              <a:t>1/17/18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E2B-C49A-DE4F-8D31-A4977373FF4C}" type="datetime1">
              <a:rPr lang="en-US" smtClean="0"/>
              <a:t>1/17/18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0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10CD-8F1B-9F40-BF63-BA8CFB06FE91}" type="datetime1">
              <a:rPr lang="en-US" smtClean="0"/>
              <a:t>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8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1A80-4918-EB45-B5F3-127223327896}" type="datetime1">
              <a:rPr lang="en-US" smtClean="0"/>
              <a:t>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7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C5F09-BA09-6B4C-879E-13A4EBD47C88}" type="datetime1">
              <a:rPr lang="en-US" smtClean="0"/>
              <a:t>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6ABB2-0B27-4842-BAD2-54348895A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53.pn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53.pn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2.tiff"/><Relationship Id="rId6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530.png"/><Relationship Id="rId6" Type="http://schemas.openxmlformats.org/officeDocument/2006/relationships/image" Target="../media/image540.png"/><Relationship Id="rId7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29.pn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9144000" cy="685781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6121400"/>
            <a:ext cx="8001000" cy="612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altLang="zh-CN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Shuang</a:t>
            </a:r>
            <a:r>
              <a:rPr lang="zh-CN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Han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altLang="zh-CN" sz="1400" b="1" dirty="0">
                <a:solidFill>
                  <a:schemeClr val="bg1"/>
                </a:solidFill>
                <a:ea typeface="Avenir Light" charset="0"/>
                <a:cs typeface="Avenir Light" charset="0"/>
              </a:rPr>
              <a:t>Experimental</a:t>
            </a:r>
            <a:r>
              <a:rPr lang="zh-CN" altLang="en-US" sz="1400" b="1" dirty="0">
                <a:solidFill>
                  <a:schemeClr val="bg1"/>
                </a:solidFill>
                <a:ea typeface="Avenir Light" charset="0"/>
                <a:cs typeface="Avenir Light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ea typeface="Avenir Light" charset="0"/>
                <a:cs typeface="Avenir Light" charset="0"/>
              </a:rPr>
              <a:t>Physics</a:t>
            </a:r>
            <a:r>
              <a:rPr lang="en-US" sz="1400" b="1" dirty="0">
                <a:solidFill>
                  <a:schemeClr val="bg1"/>
                </a:solidFill>
                <a:ea typeface="Avenir Light" charset="0"/>
                <a:cs typeface="Avenir Light" charset="0"/>
              </a:rPr>
              <a:t> Division </a:t>
            </a:r>
            <a:r>
              <a:rPr lang="en-US" altLang="zh-CN" sz="1400" b="1" dirty="0">
                <a:solidFill>
                  <a:schemeClr val="bg1"/>
                </a:solidFill>
                <a:ea typeface="Avenir Light" charset="0"/>
                <a:cs typeface="Avenir Light" charset="0"/>
              </a:rPr>
              <a:t>Seminar</a:t>
            </a:r>
            <a:r>
              <a:rPr lang="en-US" sz="1400" b="1" dirty="0" smtClean="0">
                <a:solidFill>
                  <a:schemeClr val="bg1"/>
                </a:solidFill>
                <a:cs typeface="Arial" charset="0"/>
              </a:rPr>
              <a:t>,</a:t>
            </a:r>
            <a:r>
              <a:rPr lang="zh-CN" altLang="en-US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cs typeface="Arial" charset="0"/>
              </a:rPr>
              <a:t> J</a:t>
            </a:r>
            <a:r>
              <a:rPr lang="en-US" altLang="zh-CN" sz="1400" b="1" dirty="0" smtClean="0">
                <a:solidFill>
                  <a:schemeClr val="bg1"/>
                </a:solidFill>
                <a:cs typeface="Arial" charset="0"/>
              </a:rPr>
              <a:t>an</a:t>
            </a:r>
            <a:r>
              <a:rPr lang="en-US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cs typeface="Arial" charset="0"/>
              </a:rPr>
              <a:t>18</a:t>
            </a:r>
            <a:r>
              <a:rPr lang="en-US" sz="1400" b="1" dirty="0" smtClean="0">
                <a:solidFill>
                  <a:schemeClr val="bg1"/>
                </a:solidFill>
                <a:cs typeface="Arial" charset="0"/>
              </a:rPr>
              <a:t>, 201</a:t>
            </a:r>
            <a:r>
              <a:rPr lang="en-US" altLang="zh-CN" sz="1400" b="1" dirty="0" smtClean="0">
                <a:solidFill>
                  <a:schemeClr val="bg1"/>
                </a:solidFill>
                <a:cs typeface="Arial" charset="0"/>
              </a:rPr>
              <a:t>8</a:t>
            </a:r>
            <a:endParaRPr lang="en-US" sz="1400" b="1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6" name="Picture 2" descr="C:\Users\stewartm\Desktop\aerial March2015-aerialTweaked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"/>
            <a:ext cx="91440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0" y="114300"/>
            <a:ext cx="1295400" cy="423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176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Introduction</a:t>
            </a:r>
            <a:r>
              <a:rPr lang="zh-CN" altLang="en-US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zh-CN" altLang="en-US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zh-CN" altLang="en-US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zh-CN" altLang="en-US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Experiment</a:t>
            </a:r>
            <a:r>
              <a:rPr lang="zh-CN" altLang="en-US" sz="2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zh-CN" altLang="en-US" sz="27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</a:t>
            </a:r>
            <a:endParaRPr lang="en-US" sz="27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97" y="1142932"/>
            <a:ext cx="3999293" cy="51673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5672180" y="2497072"/>
            <a:ext cx="266660" cy="2139948"/>
          </a:xfrm>
          <a:prstGeom prst="straightConnector1">
            <a:avLst/>
          </a:prstGeom>
          <a:ln w="508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16021" y="2578032"/>
            <a:ext cx="17308" cy="2146300"/>
          </a:xfrm>
          <a:prstGeom prst="straightConnector1">
            <a:avLst/>
          </a:prstGeom>
          <a:ln w="508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9032680">
            <a:off x="5563312" y="2182681"/>
            <a:ext cx="2449060" cy="2429241"/>
          </a:xfrm>
          <a:prstGeom prst="arc">
            <a:avLst/>
          </a:prstGeom>
          <a:ln w="508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8238389">
            <a:off x="5371729" y="2311645"/>
            <a:ext cx="2811577" cy="2788824"/>
          </a:xfrm>
          <a:prstGeom prst="arc">
            <a:avLst/>
          </a:prstGeom>
          <a:ln w="508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00776" y="4341744"/>
            <a:ext cx="10795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>
                    <a:alpha val="65000"/>
                  </a:srgbClr>
                </a:solidFill>
              </a:rPr>
              <a:t>CEBAF</a:t>
            </a:r>
            <a:endParaRPr lang="en-US" sz="2400" b="1" dirty="0">
              <a:solidFill>
                <a:srgbClr val="FF0000">
                  <a:alpha val="65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6740" y="5624273"/>
            <a:ext cx="368300" cy="3693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>
                    <a:alpha val="65000"/>
                  </a:srgbClr>
                </a:solidFill>
              </a:rPr>
              <a:t>A</a:t>
            </a:r>
            <a:endParaRPr lang="en-US" b="1" dirty="0">
              <a:solidFill>
                <a:srgbClr val="FF0000">
                  <a:alpha val="65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5240" y="5636973"/>
            <a:ext cx="368300" cy="3693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>
                    <a:alpha val="65000"/>
                  </a:srgbClr>
                </a:solidFill>
              </a:rPr>
              <a:t>B</a:t>
            </a:r>
            <a:endParaRPr lang="en-US" b="1" dirty="0">
              <a:solidFill>
                <a:srgbClr val="FF0000">
                  <a:alpha val="65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7540" y="5636973"/>
            <a:ext cx="368300" cy="3693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>
                    <a:alpha val="65000"/>
                  </a:srgbClr>
                </a:solidFill>
              </a:rPr>
              <a:t>C</a:t>
            </a:r>
            <a:endParaRPr lang="zh-CN" altLang="en-US" b="1" dirty="0" smtClean="0">
              <a:solidFill>
                <a:srgbClr val="FF0000">
                  <a:alpha val="6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49840" y="1496773"/>
            <a:ext cx="368300" cy="369332"/>
          </a:xfrm>
          <a:prstGeom prst="rect">
            <a:avLst/>
          </a:prstGeom>
          <a:solidFill>
            <a:srgbClr val="FFFF00">
              <a:alpha val="30000"/>
            </a:srgbClr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>
                    <a:alpha val="65000"/>
                  </a:srgbClr>
                </a:solidFill>
              </a:rPr>
              <a:t>D</a:t>
            </a:r>
            <a:endParaRPr lang="en-US" b="1" dirty="0">
              <a:solidFill>
                <a:srgbClr val="FF0000">
                  <a:alpha val="65000"/>
                </a:srgb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451600" y="1295333"/>
            <a:ext cx="792040" cy="993775"/>
          </a:xfrm>
          <a:prstGeom prst="ellipse">
            <a:avLst/>
          </a:prstGeom>
          <a:noFill/>
          <a:ln w="31750">
            <a:solidFill>
              <a:srgbClr val="0017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14325" y="142522"/>
            <a:ext cx="8566629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Accelerator: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CEBAF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9" name="Rectangle 38"/>
          <p:cNvSpPr/>
          <p:nvPr/>
        </p:nvSpPr>
        <p:spPr>
          <a:xfrm>
            <a:off x="381001" y="4193739"/>
            <a:ext cx="3982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The 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12</a:t>
            </a:r>
            <a:r>
              <a:rPr lang="zh-CN" alt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GeV </a:t>
            </a: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upgrade 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is</a:t>
            </a:r>
            <a:r>
              <a:rPr lang="zh-CN" alt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coming</a:t>
            </a:r>
            <a:r>
              <a:rPr lang="zh-CN" alt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to</a:t>
            </a:r>
            <a:r>
              <a:rPr lang="zh-CN" alt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the</a:t>
            </a:r>
            <a:r>
              <a:rPr lang="zh-CN" alt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ac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compl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ishment</a:t>
            </a:r>
            <a:endParaRPr lang="en-US" sz="1600" dirty="0">
              <a:solidFill>
                <a:srgbClr val="000000"/>
              </a:solidFill>
              <a:latin typeface="Helvetica-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Accelerator: 2.2 GeV/pass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Halls A, B, C: 1-5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passes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&lt;11 GeV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Hall D: 5.5 </a:t>
            </a:r>
            <a:r>
              <a:rPr lang="en-US" altLang="zh-CN" sz="1600" dirty="0" smtClean="0">
                <a:solidFill>
                  <a:srgbClr val="000000"/>
                </a:solidFill>
                <a:latin typeface="Helvetica-Light" charset="0"/>
              </a:rPr>
              <a:t>passes</a:t>
            </a:r>
            <a:r>
              <a:rPr lang="en-US" sz="1600" dirty="0" smtClean="0">
                <a:solidFill>
                  <a:srgbClr val="000000"/>
                </a:solidFill>
                <a:latin typeface="Helvetica-Light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LucidaGrande" charset="0"/>
              </a:rPr>
              <a:t>→</a:t>
            </a: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12 GeV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Halls A&amp;D started data taking in 2016 spring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-Light" charset="0"/>
              </a:rPr>
              <a:t>Halls B&amp;C started data taking in 2017 spring</a:t>
            </a:r>
            <a:endParaRPr lang="en-US" sz="16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40" y="1122357"/>
            <a:ext cx="4034251" cy="29035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36203" y="2187614"/>
            <a:ext cx="729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North</a:t>
            </a:r>
            <a:endParaRPr lang="zh-CN" altLang="en-US" sz="1300" i="1" dirty="0" smtClean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7726" y="3231266"/>
            <a:ext cx="729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i="1" smtClean="0">
                <a:latin typeface="Helvetica Light Oblique" charset="0"/>
                <a:ea typeface="Helvetica Light Oblique" charset="0"/>
                <a:cs typeface="Helvetica Light Oblique" charset="0"/>
              </a:rPr>
              <a:t>South</a:t>
            </a:r>
            <a:endParaRPr lang="zh-CN" altLang="en-US" sz="1300" i="1" dirty="0" smtClean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423" y="3592016"/>
            <a:ext cx="729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i="1" smtClean="0">
                <a:latin typeface="Helvetica Light Oblique" charset="0"/>
                <a:ea typeface="Helvetica Light Oblique" charset="0"/>
                <a:cs typeface="Helvetica Light Oblique" charset="0"/>
              </a:rPr>
              <a:t>West</a:t>
            </a:r>
            <a:endParaRPr lang="zh-CN" altLang="en-US" sz="1300" i="1" dirty="0" smtClean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93260" y="1616270"/>
            <a:ext cx="729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East</a:t>
            </a:r>
            <a:endParaRPr lang="zh-CN" altLang="en-US" sz="1300" i="1" dirty="0" smtClean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603" y="4660900"/>
            <a:ext cx="2138405" cy="207802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1"/>
            <a:ext cx="9144000" cy="4403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14300" y="4369138"/>
                <a:ext cx="450850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Photon beam generated via coherent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bremsstrahlung off thin diamond radiator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(20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m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x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3mm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x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3mm)</a:t>
                </a:r>
                <a:endParaRPr lang="en-US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Photon energies tagged by scattered</a:t>
                </a:r>
                <a:r>
                  <a:rPr lang="zh-CN" alt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electrons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Photon linear polarization </a:t>
                </a:r>
                <a:r>
                  <a:rPr lang="en-US" dirty="0" err="1" smtClean="0">
                    <a:latin typeface="Helvetica Light" charset="0"/>
                    <a:ea typeface="Helvetica Light" charset="0"/>
                    <a:cs typeface="Helvetica Light" charset="0"/>
                  </a:rPr>
                  <a:t>Pɣ</a:t>
                </a: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~ 40% in peak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Design </a:t>
                </a:r>
                <a:r>
                  <a:rPr lang="en-US" dirty="0">
                    <a:latin typeface="Helvetica Light" charset="0"/>
                    <a:ea typeface="Helvetica Light" charset="0"/>
                    <a:cs typeface="Helvetica Light" charset="0"/>
                  </a:rPr>
                  <a:t>intensity of </a:t>
                </a: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1</a:t>
                </a:r>
                <a:r>
                  <a:rPr lang="en-US" altLang="zh-CN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0</a:t>
                </a:r>
                <a:r>
                  <a:rPr lang="en-US" altLang="zh-CN" baseline="300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8</a:t>
                </a:r>
                <a:r>
                  <a:rPr lang="en-US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dirty="0" err="1">
                    <a:latin typeface="Helvetica Light" charset="0"/>
                    <a:ea typeface="Helvetica Light" charset="0"/>
                    <a:cs typeface="Helvetica Light" charset="0"/>
                  </a:rPr>
                  <a:t>ɣ</a:t>
                </a:r>
                <a:r>
                  <a:rPr lang="en-US" dirty="0">
                    <a:latin typeface="Helvetica Light" charset="0"/>
                    <a:ea typeface="Helvetica Light" charset="0"/>
                    <a:cs typeface="Helvetica Light" charset="0"/>
                  </a:rPr>
                  <a:t>/s in peak</a:t>
                </a: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4369138"/>
                <a:ext cx="4508500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947" t="-1323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802" y="4660900"/>
            <a:ext cx="2309191" cy="2082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8500" y="8509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Not</a:t>
            </a:r>
            <a:r>
              <a:rPr lang="zh-CN" altLang="en-US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properly</a:t>
            </a:r>
            <a:r>
              <a:rPr lang="zh-CN" altLang="en-US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scaled</a:t>
            </a:r>
            <a:endParaRPr lang="en-US" sz="1600" i="1" dirty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700" y="0"/>
            <a:ext cx="9162000" cy="65508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3946" y="46853"/>
            <a:ext cx="8880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chemeClr val="bg1"/>
                </a:solidFill>
              </a:rPr>
              <a:t>Linearly polarized photon</a:t>
            </a:r>
            <a:r>
              <a:rPr lang="zh-CN" altLang="en-US" sz="3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000" b="1" dirty="0" smtClean="0">
                <a:solidFill>
                  <a:schemeClr val="bg1"/>
                </a:solidFill>
              </a:rPr>
              <a:t>beam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12" y="2686565"/>
            <a:ext cx="3791186" cy="3942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1" y="736601"/>
            <a:ext cx="3175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7" y="2743201"/>
            <a:ext cx="3811743" cy="38953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08500" y="723900"/>
            <a:ext cx="43053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The beam photons are predominantly produced along the direction of the incident electron beam </a:t>
            </a:r>
            <a:endParaRPr lang="zh-CN" altLang="en-US" sz="17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700" dirty="0" smtClean="0">
                <a:latin typeface="Helvetica Light" charset="0"/>
                <a:ea typeface="Helvetica Light" charset="0"/>
                <a:cs typeface="Helvetica Light" charset="0"/>
              </a:rPr>
              <a:t>A</a:t>
            </a:r>
            <a:r>
              <a:rPr 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ngular distribution for coherent</a:t>
            </a:r>
            <a:r>
              <a:rPr lang="zh-CN" alt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bremsstrahlung </a:t>
            </a:r>
            <a:r>
              <a:rPr lang="en-US" altLang="zh-CN" sz="1700" dirty="0" smtClean="0">
                <a:latin typeface="Helvetica Light" charset="0"/>
                <a:ea typeface="Helvetica Light" charset="0"/>
                <a:cs typeface="Helvetica Light" charset="0"/>
              </a:rPr>
              <a:t>is</a:t>
            </a:r>
            <a:r>
              <a:rPr lang="zh-CN" alt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narrower than incoherent</a:t>
            </a:r>
            <a:r>
              <a:rPr lang="zh-CN" alt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1700" dirty="0" smtClean="0">
                <a:latin typeface="Helvetica Light" charset="0"/>
                <a:ea typeface="Helvetica Light" charset="0"/>
                <a:cs typeface="Helvetica Light" charset="0"/>
              </a:rPr>
              <a:t>process</a:t>
            </a:r>
            <a:r>
              <a:rPr lang="en-US" sz="1700" dirty="0" smtClean="0">
                <a:latin typeface="Helvetica Light" charset="0"/>
                <a:ea typeface="Helvetica Light" charset="0"/>
                <a:cs typeface="Helvetica Light" charset="0"/>
              </a:rPr>
              <a:t>. </a:t>
            </a:r>
            <a:endParaRPr lang="zh-CN" altLang="en-US" sz="170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8100" y="2247900"/>
            <a:ext cx="2476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00" i="1" dirty="0" smtClean="0">
                <a:latin typeface="Chalkboard SE" charset="0"/>
                <a:ea typeface="Chalkboard SE" charset="0"/>
                <a:cs typeface="Chalkboard SE" charset="0"/>
              </a:rPr>
              <a:t>Calculated</a:t>
            </a:r>
            <a:r>
              <a:rPr lang="zh-CN" altLang="en-US" sz="1700" i="1" dirty="0" smtClean="0"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en-US" altLang="zh-CN" sz="1700" i="1" dirty="0" smtClean="0">
                <a:latin typeface="Chalkboard SE" charset="0"/>
                <a:ea typeface="Chalkboard SE" charset="0"/>
                <a:cs typeface="Chalkboard SE" charset="0"/>
              </a:rPr>
              <a:t>Spectrum</a:t>
            </a:r>
            <a:r>
              <a:rPr lang="zh-CN" altLang="en-US" sz="1700" i="1" dirty="0" smtClean="0">
                <a:latin typeface="Chalkboard SE" charset="0"/>
                <a:ea typeface="Chalkboard SE" charset="0"/>
                <a:cs typeface="Chalkboard SE" charset="0"/>
              </a:rPr>
              <a:t> </a:t>
            </a:r>
          </a:p>
          <a:p>
            <a:pPr algn="ctr"/>
            <a:r>
              <a:rPr lang="en-US" altLang="zh-CN" sz="1700" i="1" dirty="0" smtClean="0">
                <a:latin typeface="Chalkboard SE" charset="0"/>
                <a:ea typeface="Chalkboard SE" charset="0"/>
                <a:cs typeface="Chalkboard SE" charset="0"/>
              </a:rPr>
              <a:t>(12</a:t>
            </a:r>
            <a:r>
              <a:rPr lang="zh-CN" altLang="en-US" sz="1700" i="1" dirty="0" smtClean="0"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en-US" altLang="zh-CN" sz="1700" i="1" dirty="0" smtClean="0">
                <a:latin typeface="Chalkboard SE" charset="0"/>
                <a:ea typeface="Chalkboard SE" charset="0"/>
                <a:cs typeface="Chalkboard SE" charset="0"/>
              </a:rPr>
              <a:t>GeV</a:t>
            </a:r>
            <a:r>
              <a:rPr lang="zh-CN" altLang="en-US" sz="1700" i="1" dirty="0" smtClean="0"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en-US" altLang="zh-CN" sz="1700" i="1" dirty="0" smtClean="0">
                <a:latin typeface="Chalkboard SE" charset="0"/>
                <a:ea typeface="Chalkboard SE" charset="0"/>
                <a:cs typeface="Chalkboard SE" charset="0"/>
              </a:rPr>
              <a:t>beam)</a:t>
            </a:r>
            <a:endParaRPr lang="en-US" sz="1700" i="1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48166" y="2304534"/>
            <a:ext cx="237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smtClean="0">
                <a:latin typeface="Chalkboard SE" charset="0"/>
                <a:ea typeface="Chalkboard SE" charset="0"/>
                <a:cs typeface="Chalkboard SE" charset="0"/>
              </a:rPr>
              <a:t>Measured</a:t>
            </a:r>
            <a:r>
              <a:rPr lang="zh-CN" altLang="en-US" i="1" dirty="0" smtClean="0"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en-US" altLang="zh-CN" i="1" dirty="0">
                <a:latin typeface="Chalkboard SE" charset="0"/>
                <a:ea typeface="Chalkboard SE" charset="0"/>
                <a:cs typeface="Chalkboard SE" charset="0"/>
              </a:rPr>
              <a:t>Spectrum</a:t>
            </a:r>
            <a:r>
              <a:rPr lang="zh-CN" altLang="en-US" i="1" dirty="0">
                <a:latin typeface="Chalkboard SE" charset="0"/>
                <a:ea typeface="Chalkboard SE" charset="0"/>
                <a:cs typeface="Chalkboard SE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13549" y="3702048"/>
                <a:ext cx="2107693" cy="30600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𝜸</m:t>
                          </m:r>
                        </m:e>
                      </m:acc>
                      <m:sSubSup>
                        <m:sSubSupPr>
                          <m:ctrlP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𝒏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bSup>
                      <m:r>
                        <a:rPr lang="is-I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𝒓𝒆𝒄𝒐𝒊𝒍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549" y="3702048"/>
                <a:ext cx="2107693" cy="306000"/>
              </a:xfrm>
              <a:prstGeom prst="rect">
                <a:avLst/>
              </a:prstGeom>
              <a:blipFill rotWithShape="0">
                <a:blip r:embed="rId6"/>
                <a:stretch>
                  <a:fillRect l="-2319" t="-2000" r="-4058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656" y="1313487"/>
            <a:ext cx="8384609" cy="479521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Detector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5308600" y="1300787"/>
            <a:ext cx="1447800" cy="215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2139342">
            <a:off x="6732244" y="1572871"/>
            <a:ext cx="685800" cy="30021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Equipment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in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Hall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092"/>
            <a:ext cx="9144000" cy="605641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Superconducting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Solenoid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" y="1092200"/>
            <a:ext cx="4370007" cy="5347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14" y="929004"/>
            <a:ext cx="4183380" cy="2837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809752" y="3759200"/>
                <a:ext cx="4142642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The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solenoid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first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built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and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used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in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the</a:t>
                </a:r>
                <a:r>
                  <a:rPr lang="zh-CN" alt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Large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Aperture Solenoid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Spectrometer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(LASS)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at SLAC in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1971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;</a:t>
                </a:r>
                <a:endParaRPr lang="zh-CN" altLang="en-US" sz="16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Three coils were later used a second time for the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is-I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is-I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experiment at Los Alamos National Lab from 1993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to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1995.</a:t>
                </a:r>
                <a:endParaRPr lang="zh-CN" altLang="en-US" sz="16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All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four LASS coils have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been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extensively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repaired,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refurbished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,</a:t>
                </a:r>
                <a:r>
                  <a:rPr lang="zh-CN" alt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tested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and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assembled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at Jefferson Lab.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The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final GlueX solenoid has a bore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of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1.85</a:t>
                </a:r>
                <a:r>
                  <a:rPr lang="zh-CN" alt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m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and measures 4 m long.</a:t>
                </a:r>
                <a:endParaRPr lang="zh-CN" altLang="en-US" sz="16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52" y="3759200"/>
                <a:ext cx="4142642" cy="2800767"/>
              </a:xfrm>
              <a:prstGeom prst="rect">
                <a:avLst/>
              </a:prstGeom>
              <a:blipFill rotWithShape="0">
                <a:blip r:embed="rId6"/>
                <a:stretch>
                  <a:fillRect l="-294" t="-436" r="-2206" b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Detector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Target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44" y="1182735"/>
            <a:ext cx="8758711" cy="3887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11475" y="5221448"/>
            <a:ext cx="6413500" cy="137941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16</a:t>
            </a:fld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576580" y="1006997"/>
            <a:ext cx="1770927" cy="175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Start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Counter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929004"/>
            <a:ext cx="4191000" cy="558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14900" y="4032935"/>
                <a:ext cx="3995213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T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o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identify the electron beam bucket associated with the detected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particles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;</a:t>
                </a:r>
                <a:endParaRPr lang="zh-CN" altLang="en-US" sz="16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The start counter with a resolution of about 270 </a:t>
                </a:r>
                <a:r>
                  <a:rPr lang="en-US" sz="1600" dirty="0" err="1">
                    <a:latin typeface="Helvetica Light" charset="0"/>
                    <a:ea typeface="Helvetica Light" charset="0"/>
                    <a:cs typeface="Helvetica Light" charset="0"/>
                  </a:rPr>
                  <a:t>ps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 will provide the necessary information to identify the correct beam bunch from which the event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originated</a:t>
                </a:r>
                <a:r>
                  <a:rPr lang="en-US" altLang="zh-CN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.</a:t>
                </a:r>
                <a:endParaRPr lang="zh-CN" altLang="en-US" sz="1600" dirty="0" smtClean="0">
                  <a:latin typeface="Helvetica Light" charset="0"/>
                  <a:ea typeface="Helvetica Light" charset="0"/>
                  <a:cs typeface="Helvetica Light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This arrangement makes is possible to trigger on charged particles at angles between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3.0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and </a:t>
                </a:r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134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600" dirty="0" smtClean="0"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over the full length of the target. 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00" y="4032935"/>
                <a:ext cx="3995213" cy="2800767"/>
              </a:xfrm>
              <a:prstGeom prst="rect">
                <a:avLst/>
              </a:prstGeom>
              <a:blipFill rotWithShape="0">
                <a:blip r:embed="rId4"/>
                <a:stretch>
                  <a:fillRect l="-305" t="-436" r="-1829" b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929004"/>
            <a:ext cx="3961770" cy="29591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5652" y="6169308"/>
            <a:ext cx="282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A</a:t>
            </a:r>
            <a:r>
              <a:rPr lang="en-US" sz="16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n </a:t>
            </a:r>
            <a:r>
              <a:rPr lang="en-US" sz="1600" i="1" dirty="0">
                <a:latin typeface="Helvetica Light Oblique" charset="0"/>
                <a:ea typeface="Helvetica Light Oblique" charset="0"/>
                <a:cs typeface="Helvetica Light Oblique" charset="0"/>
              </a:rPr>
              <a:t>array of 40 scintillators </a:t>
            </a:r>
            <a:endParaRPr lang="en-US" sz="1600" i="1" dirty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Central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Froward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Drift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Chamber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859526"/>
            <a:ext cx="3600001" cy="27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1" y="3811862"/>
            <a:ext cx="3614877" cy="270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49800" y="6180435"/>
            <a:ext cx="344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Forward</a:t>
            </a:r>
            <a:r>
              <a:rPr lang="zh-CN" alt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D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rift</a:t>
            </a:r>
            <a:r>
              <a:rPr lang="zh-CN" alt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hamber</a:t>
            </a:r>
            <a:r>
              <a:rPr 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(</a:t>
            </a:r>
            <a:r>
              <a:rPr lang="en-US" altLang="zh-CN" b="1" i="1" dirty="0" err="1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JLab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)</a:t>
            </a:r>
            <a:endParaRPr lang="en-US" b="1" i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800" y="3180834"/>
            <a:ext cx="262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Central</a:t>
            </a:r>
            <a:r>
              <a:rPr lang="zh-CN" altLang="en-US" b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Drift</a:t>
            </a:r>
            <a:r>
              <a:rPr lang="zh-CN" altLang="en-US" b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Chamber</a:t>
            </a:r>
            <a:endParaRPr lang="en-US" b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579" y="927100"/>
            <a:ext cx="3530244" cy="2326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187" y="3783373"/>
            <a:ext cx="2239014" cy="2732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5634" y="5924034"/>
            <a:ext cx="2242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S</a:t>
            </a:r>
            <a:r>
              <a:rPr 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traw </a:t>
            </a:r>
            <a:r>
              <a:rPr lang="en-US" sz="1600" b="1" i="1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tube </a:t>
            </a:r>
            <a:r>
              <a:rPr 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chamber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</a:p>
          <a:p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by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CMU</a:t>
            </a:r>
            <a:endParaRPr lang="en-US" sz="1600" b="1" i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37820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4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packages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x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6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planes</a:t>
            </a: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Drift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Chamber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Performance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595075"/>
            <a:ext cx="8178800" cy="3036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697" y="1625600"/>
            <a:ext cx="8454503" cy="523220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Drift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Chamber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exceed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designed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position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resolution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endParaRPr lang="en-US" sz="2800" b="1" dirty="0">
              <a:solidFill>
                <a:srgbClr val="0017FF"/>
              </a:solidFill>
              <a:latin typeface="#HeadLineA" charset="0"/>
              <a:ea typeface="#HeadLineA" charset="0"/>
              <a:cs typeface="#HeadLineA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Outline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744" y="1180344"/>
            <a:ext cx="86952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zh-CN" sz="2800" dirty="0" smtClean="0">
                <a:latin typeface="+mj-lt"/>
              </a:rPr>
              <a:t>Spectrum</a:t>
            </a:r>
            <a:r>
              <a:rPr lang="zh-CN" altLang="en-US" sz="2800" dirty="0" smtClean="0">
                <a:latin typeface="+mj-lt"/>
              </a:rPr>
              <a:t> </a:t>
            </a:r>
            <a:r>
              <a:rPr lang="en-US" altLang="zh-CN" sz="2800" dirty="0" smtClean="0">
                <a:latin typeface="+mj-lt"/>
              </a:rPr>
              <a:t>of</a:t>
            </a:r>
            <a:r>
              <a:rPr lang="zh-CN" altLang="en-US" sz="2800" dirty="0" smtClean="0">
                <a:latin typeface="+mj-lt"/>
              </a:rPr>
              <a:t> </a:t>
            </a:r>
            <a:r>
              <a:rPr lang="en-US" altLang="zh-CN" sz="2800" dirty="0" smtClean="0">
                <a:latin typeface="+mj-lt"/>
              </a:rPr>
              <a:t>Mesons</a:t>
            </a:r>
            <a:endParaRPr lang="zh-CN" altLang="en-US" sz="2800" dirty="0" smtClean="0">
              <a:latin typeface="+mj-lt"/>
              <a:ea typeface="Arial" charset="0"/>
              <a:cs typeface="Arial" charset="0"/>
            </a:endParaRPr>
          </a:p>
          <a:p>
            <a:pPr marL="971550" lvl="1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zh-CN" sz="2800" dirty="0" smtClean="0">
                <a:latin typeface="+mj-lt"/>
                <a:ea typeface="Arial" charset="0"/>
                <a:cs typeface="Arial" charset="0"/>
              </a:rPr>
              <a:t>The</a:t>
            </a:r>
            <a:r>
              <a:rPr lang="zh-CN" altLang="en-US" sz="2800" dirty="0" smtClean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zh-CN" sz="2800" dirty="0" smtClean="0">
                <a:latin typeface="+mj-lt"/>
                <a:ea typeface="Arial" charset="0"/>
                <a:cs typeface="Arial" charset="0"/>
              </a:rPr>
              <a:t>GlueX</a:t>
            </a:r>
            <a:r>
              <a:rPr lang="zh-CN" altLang="en-US" sz="2800" dirty="0" smtClean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zh-CN" sz="2800" dirty="0" smtClean="0">
                <a:latin typeface="+mj-lt"/>
                <a:ea typeface="Arial" charset="0"/>
                <a:cs typeface="Arial" charset="0"/>
              </a:rPr>
              <a:t>experiment</a:t>
            </a:r>
            <a:endParaRPr lang="zh-CN" altLang="en-US" sz="2800" dirty="0" smtClean="0">
              <a:latin typeface="+mj-lt"/>
              <a:ea typeface="Arial" charset="0"/>
              <a:cs typeface="Arial" charset="0"/>
            </a:endParaRPr>
          </a:p>
          <a:p>
            <a:pPr marL="971550" lvl="1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zh-CN" sz="2800" dirty="0" smtClean="0">
                <a:latin typeface="+mj-lt"/>
                <a:ea typeface="Arial" charset="0"/>
                <a:cs typeface="Arial" charset="0"/>
              </a:rPr>
              <a:t>Early</a:t>
            </a:r>
            <a:r>
              <a:rPr lang="zh-CN" altLang="en-US" sz="2800" dirty="0" smtClean="0"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zh-CN" sz="2800" dirty="0" smtClean="0">
                <a:latin typeface="+mj-lt"/>
                <a:ea typeface="Arial" charset="0"/>
                <a:cs typeface="Arial" charset="0"/>
              </a:rPr>
              <a:t>Results</a:t>
            </a:r>
            <a:endParaRPr lang="zh-CN" altLang="en-US" sz="2800" dirty="0" smtClean="0">
              <a:latin typeface="+mj-lt"/>
              <a:ea typeface="Arial" charset="0"/>
              <a:cs typeface="Arial" charset="0"/>
            </a:endParaRPr>
          </a:p>
          <a:p>
            <a:pPr marL="971550" lvl="1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800" dirty="0" smtClean="0">
                <a:latin typeface="+mj-lt"/>
                <a:ea typeface="Helvetica Light" charset="0"/>
                <a:cs typeface="Helvetica Light" charset="0"/>
              </a:rPr>
              <a:t>Future </a:t>
            </a:r>
            <a:r>
              <a:rPr lang="en-US" altLang="zh-CN" sz="2800" dirty="0" smtClean="0">
                <a:latin typeface="+mj-lt"/>
                <a:ea typeface="Helvetica Light" charset="0"/>
                <a:cs typeface="Helvetica Light" charset="0"/>
              </a:rPr>
              <a:t>P</a:t>
            </a:r>
            <a:r>
              <a:rPr lang="en-US" sz="2800" dirty="0" smtClean="0">
                <a:latin typeface="+mj-lt"/>
                <a:ea typeface="Helvetica Light" charset="0"/>
                <a:cs typeface="Helvetica Light" charset="0"/>
              </a:rPr>
              <a:t>rospects</a:t>
            </a:r>
            <a:endParaRPr lang="zh-CN" altLang="en-US" sz="2800" dirty="0" smtClean="0">
              <a:latin typeface="+mj-lt"/>
              <a:ea typeface="Helvetica Light" charset="0"/>
              <a:cs typeface="Helvetica Light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Time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Flight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PID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5" y="1086442"/>
            <a:ext cx="4008725" cy="53449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4939" y="5785535"/>
            <a:ext cx="403436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TOF:</a:t>
            </a:r>
            <a:r>
              <a:rPr lang="zh-CN" altLang="en-US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two </a:t>
            </a:r>
            <a:r>
              <a:rPr lang="en-US" sz="1550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planes of scintillator paddles, </a:t>
            </a:r>
            <a:r>
              <a:rPr lang="en-US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one stacked </a:t>
            </a:r>
            <a:r>
              <a:rPr lang="en-US" sz="1550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vertically, </a:t>
            </a:r>
            <a:r>
              <a:rPr lang="en-US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the </a:t>
            </a:r>
            <a:r>
              <a:rPr lang="en-US" sz="1550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other </a:t>
            </a:r>
            <a:r>
              <a:rPr lang="en-US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horizontally</a:t>
            </a:r>
            <a:r>
              <a:rPr lang="en-US" altLang="zh-CN" sz="155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.</a:t>
            </a:r>
            <a:endParaRPr lang="en-US" sz="1550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368" y="946742"/>
            <a:ext cx="3345511" cy="2795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168" y="3810000"/>
            <a:ext cx="3275332" cy="278979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Barrel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Froward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Calorimeter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5" y="917572"/>
            <a:ext cx="3750684" cy="27781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6326" y="876855"/>
            <a:ext cx="317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Lead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and</a:t>
            </a:r>
            <a:r>
              <a:rPr lang="zh-CN" altLang="en-US" sz="1600" b="1" i="1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scintillating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Fiber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matrix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by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Regina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U</a:t>
            </a:r>
            <a:endParaRPr lang="en-US" sz="1600" b="1" i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6" y="3976962"/>
            <a:ext cx="3327400" cy="2495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61" y="917572"/>
            <a:ext cx="3973530" cy="4533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24399" y="5569635"/>
            <a:ext cx="43000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FCAL:</a:t>
            </a:r>
            <a:r>
              <a:rPr lang="zh-CN" altLang="en-US" dirty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consisting </a:t>
            </a: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of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2800 element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4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x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4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x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45</a:t>
            </a:r>
            <a:r>
              <a:rPr lang="zh-CN" altLang="en-US" dirty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cm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lead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glass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bars</a:t>
            </a: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,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light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produced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i</a:t>
            </a: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s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measu</a:t>
            </a: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r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ed </a:t>
            </a:r>
            <a:r>
              <a:rPr lang="en-US" altLang="zh-CN" dirty="0" smtClean="0">
                <a:latin typeface="Chalkboard" charset="0"/>
                <a:ea typeface="Chalkboard" charset="0"/>
                <a:cs typeface="Chalkboard" charset="0"/>
              </a:rPr>
              <a:t>by</a:t>
            </a:r>
            <a:r>
              <a:rPr lang="zh-CN" alt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PMTs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26" y="3988355"/>
            <a:ext cx="31755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Barrel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Calorimeter</a:t>
            </a:r>
            <a:r>
              <a:rPr lang="zh-CN" altLang="en-US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sz="1600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installed</a:t>
            </a:r>
            <a:endParaRPr lang="en-US" sz="1600" b="1" i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87326" y="914955"/>
            <a:ext cx="3670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Forward</a:t>
            </a:r>
            <a:r>
              <a:rPr lang="zh-CN" alt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Calorimeter</a:t>
            </a:r>
            <a:r>
              <a:rPr lang="zh-CN" altLang="en-US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altLang="zh-CN" b="1" i="1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assembling</a:t>
            </a:r>
            <a:endParaRPr lang="en-US" b="1" i="1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Performance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Calorimeter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5" y="2068250"/>
            <a:ext cx="8576425" cy="40150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697" y="1231900"/>
            <a:ext cx="8454503" cy="523220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Calorimeter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approaching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designed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energy</a:t>
            </a:r>
            <a:r>
              <a:rPr lang="zh-CN" altLang="en-US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800" b="1" dirty="0" smtClean="0">
                <a:solidFill>
                  <a:srgbClr val="0017FF"/>
                </a:solidFill>
                <a:latin typeface="#HeadLineA" charset="0"/>
                <a:ea typeface="#HeadLineA" charset="0"/>
                <a:cs typeface="#HeadLineA" charset="0"/>
              </a:rPr>
              <a:t>resolution</a:t>
            </a:r>
            <a:endParaRPr lang="en-US" sz="2800" b="1" dirty="0">
              <a:solidFill>
                <a:srgbClr val="0017FF"/>
              </a:solidFill>
              <a:latin typeface="#HeadLineA" charset="0"/>
              <a:ea typeface="#HeadLineA" charset="0"/>
              <a:cs typeface="#HeadLine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Data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Sets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59297" y="5038897"/>
            <a:ext cx="8454503" cy="1508105"/>
          </a:xfrm>
          <a:prstGeom prst="rect">
            <a:avLst/>
          </a:prstGeom>
          <a:noFill/>
          <a:effectLst>
            <a:outerShdw blurRad="50800" dist="25400" dir="54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2014-2015: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Detector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Commissioning</a:t>
            </a:r>
            <a:endParaRPr lang="zh-CN" altLang="en-US" sz="2300" b="1" dirty="0" smtClean="0">
              <a:solidFill>
                <a:srgbClr val="FF0000"/>
              </a:solidFill>
              <a:latin typeface="#HeadLineA" charset="0"/>
              <a:ea typeface="#HeadLineA" charset="0"/>
              <a:cs typeface="#HeadLineA" charset="0"/>
            </a:endParaRPr>
          </a:p>
          <a:p>
            <a:pPr algn="ctr"/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Spring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2016: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GlueX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Engineering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Run</a:t>
            </a:r>
            <a:endParaRPr lang="zh-CN" altLang="en-US" sz="2300" b="1" dirty="0" smtClean="0">
              <a:solidFill>
                <a:srgbClr val="FF0000"/>
              </a:solidFill>
              <a:latin typeface="#HeadLineA" charset="0"/>
              <a:ea typeface="#HeadLineA" charset="0"/>
              <a:cs typeface="#HeadLineA" charset="0"/>
            </a:endParaRPr>
          </a:p>
          <a:p>
            <a:pPr algn="ctr"/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Spring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2017: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First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Physics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runs</a:t>
            </a:r>
            <a:endParaRPr lang="zh-CN" altLang="en-US" sz="2300" b="1" dirty="0" smtClean="0">
              <a:solidFill>
                <a:srgbClr val="FF0000"/>
              </a:solidFill>
              <a:latin typeface="#HeadLineA" charset="0"/>
              <a:ea typeface="#HeadLineA" charset="0"/>
              <a:cs typeface="#HeadLineA" charset="0"/>
            </a:endParaRPr>
          </a:p>
          <a:p>
            <a:pPr marL="0" lvl="1" algn="ctr"/>
            <a:r>
              <a:rPr lang="en-US" altLang="zh-CN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April</a:t>
            </a:r>
            <a:r>
              <a:rPr lang="zh-CN" altLang="en-US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2017: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First</a:t>
            </a:r>
            <a:r>
              <a:rPr lang="zh-CN" altLang="en-US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Physics</a:t>
            </a:r>
            <a:r>
              <a:rPr lang="zh-CN" altLang="en-US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Result</a:t>
            </a:r>
            <a:r>
              <a:rPr lang="zh-CN" altLang="en-US" sz="2300" b="1" dirty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#HeadLineA" charset="0"/>
                <a:ea typeface="#HeadLineA" charset="0"/>
                <a:cs typeface="#HeadLineA" charset="0"/>
              </a:rPr>
              <a:t>published</a:t>
            </a:r>
            <a:endParaRPr lang="en-US" sz="2300" b="1" dirty="0">
              <a:solidFill>
                <a:srgbClr val="FF0000"/>
              </a:solidFill>
              <a:latin typeface="#HeadLineA" charset="0"/>
              <a:ea typeface="#HeadLineA" charset="0"/>
              <a:cs typeface="#HeadLine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023786"/>
            <a:ext cx="4184371" cy="3508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396" y="1011086"/>
            <a:ext cx="4028832" cy="3368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9997" y="4508500"/>
                <a:ext cx="38190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Initial</a:t>
                </a:r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b="1" dirty="0"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hysics</a:t>
                </a:r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data</a:t>
                </a:r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≈</m:t>
                    </m:r>
                  </m:oMath>
                </a14:m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80</a:t>
                </a:r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b="1" dirty="0" smtClean="0">
                    <a:latin typeface="Arial" charset="0"/>
                    <a:ea typeface="Arial" charset="0"/>
                    <a:cs typeface="Arial" charset="0"/>
                  </a:rPr>
                  <a:t>h)</a:t>
                </a:r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97" y="4508500"/>
                <a:ext cx="3819003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595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893197" y="4508500"/>
            <a:ext cx="3819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zh-CN" alt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 smtClean="0">
                <a:latin typeface="Arial" charset="0"/>
                <a:ea typeface="Arial" charset="0"/>
                <a:cs typeface="Arial" charset="0"/>
              </a:rPr>
              <a:t>low-intensity</a:t>
            </a:r>
            <a:r>
              <a:rPr lang="zh-CN" alt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 smtClean="0">
                <a:latin typeface="Arial" charset="0"/>
                <a:ea typeface="Arial" charset="0"/>
                <a:cs typeface="Arial" charset="0"/>
              </a:rPr>
              <a:t>data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031345"/>
            <a:ext cx="8712000" cy="5516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500" y="1143099"/>
            <a:ext cx="288290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North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17)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Arizona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Carnegie Mellon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Catholic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Connecticut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International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George Washington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Indiana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Jefferson Lab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Massachusetts, Amherst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MIT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Norfolk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 Carolina A&amp;T State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North Carolina, Wilmington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Northwestern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Regina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College of William and Mary</a:t>
            </a:r>
            <a:endParaRPr lang="en-US" sz="115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1968500" y="4565591"/>
            <a:ext cx="2451100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South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Santa Maria University</a:t>
            </a:r>
            <a:endParaRPr lang="en-US" sz="1150" i="1" dirty="0"/>
          </a:p>
        </p:txBody>
      </p:sp>
      <p:sp>
        <p:nvSpPr>
          <p:cNvPr id="16" name="Rectangle 15"/>
          <p:cNvSpPr/>
          <p:nvPr/>
        </p:nvSpPr>
        <p:spPr>
          <a:xfrm>
            <a:off x="3759200" y="1449795"/>
            <a:ext cx="248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Europe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8)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University of Athens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Glasgow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GSI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ITEP Moscow</a:t>
            </a:r>
          </a:p>
          <a:p>
            <a:pPr algn="ctr"/>
            <a:r>
              <a:rPr lang="en-US" sz="1150" b="1" i="1" dirty="0" err="1">
                <a:solidFill>
                  <a:srgbClr val="000000"/>
                </a:solidFill>
                <a:latin typeface="Helvetica-Bold" charset="0"/>
              </a:rPr>
              <a:t>MEPhI</a:t>
            </a:r>
            <a:endParaRPr lang="en-US" sz="1150" b="1" i="1" dirty="0">
              <a:solidFill>
                <a:srgbClr val="000000"/>
              </a:solidFill>
              <a:latin typeface="Helvetica-Bold" charset="0"/>
            </a:endParaRP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Poly.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Yerevan Physics Institute</a:t>
            </a:r>
            <a:endParaRPr lang="en-US" sz="1150" i="1" dirty="0"/>
          </a:p>
        </p:txBody>
      </p:sp>
      <p:sp>
        <p:nvSpPr>
          <p:cNvPr id="17" name="Rectangle 16"/>
          <p:cNvSpPr/>
          <p:nvPr/>
        </p:nvSpPr>
        <p:spPr>
          <a:xfrm>
            <a:off x="6081136" y="2827635"/>
            <a:ext cx="2199264" cy="92333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Asia</a:t>
            </a:r>
            <a:r>
              <a:rPr lang="zh-CN" altLang="en-U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 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(</a:t>
            </a:r>
            <a:r>
              <a:rPr lang="is-IS" b="1" dirty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2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)</a:t>
            </a:r>
            <a:endParaRPr lang="is-IS" b="1" dirty="0">
              <a:solidFill>
                <a:srgbClr val="FB0207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-Bold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Wuhan University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IHEP</a:t>
            </a:r>
            <a:endParaRPr lang="en-US" i="1" dirty="0">
              <a:solidFill>
                <a:srgbClr val="FF0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025" y="5560536"/>
            <a:ext cx="8541229" cy="923330"/>
          </a:xfrm>
          <a:prstGeom prst="rect">
            <a:avLst/>
          </a:prstGeom>
          <a:solidFill>
            <a:srgbClr val="0017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Wuhan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University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joined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2016;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GlueX/BESIII</a:t>
            </a:r>
            <a:r>
              <a:rPr lang="en-US" b="1" dirty="0">
                <a:solidFill>
                  <a:srgbClr val="FFFF0A"/>
                </a:solidFill>
                <a:latin typeface="STSongti-SC-Black" charset="-122"/>
              </a:rPr>
              <a:t>: A Workshop on Common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Topics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held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August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2017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Beijing;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December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2017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IHEP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(CAS)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approved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to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member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of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031345"/>
            <a:ext cx="8712000" cy="5516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500" y="1143099"/>
            <a:ext cx="288290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North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17)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Arizona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Carnegie Mellon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Catholic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Connecticut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International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George Washington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Indiana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Jefferson Lab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Massachusetts, Amherst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MIT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Norfolk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 Carolina A&amp;T State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North Carolina, Wilmington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Northwestern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Regina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College of William and Mary</a:t>
            </a:r>
            <a:endParaRPr lang="en-US" sz="115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1968500" y="4565591"/>
            <a:ext cx="2451100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South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Santa Maria University</a:t>
            </a:r>
            <a:endParaRPr lang="en-US" sz="1150" i="1" dirty="0"/>
          </a:p>
        </p:txBody>
      </p:sp>
      <p:sp>
        <p:nvSpPr>
          <p:cNvPr id="16" name="Rectangle 15"/>
          <p:cNvSpPr/>
          <p:nvPr/>
        </p:nvSpPr>
        <p:spPr>
          <a:xfrm>
            <a:off x="3759200" y="1449795"/>
            <a:ext cx="248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Europe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8)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University of Athens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Glasgow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GSI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ITEP Moscow</a:t>
            </a:r>
          </a:p>
          <a:p>
            <a:pPr algn="ctr"/>
            <a:r>
              <a:rPr lang="en-US" sz="1150" b="1" i="1" dirty="0" err="1">
                <a:solidFill>
                  <a:srgbClr val="000000"/>
                </a:solidFill>
                <a:latin typeface="Helvetica-Bold" charset="0"/>
              </a:rPr>
              <a:t>MEPhI</a:t>
            </a:r>
            <a:endParaRPr lang="en-US" sz="1150" b="1" i="1" dirty="0">
              <a:solidFill>
                <a:srgbClr val="000000"/>
              </a:solidFill>
              <a:latin typeface="Helvetica-Bold" charset="0"/>
            </a:endParaRP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Poly.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Yerevan Physics Institute</a:t>
            </a:r>
            <a:endParaRPr lang="en-US" sz="1150" i="1" dirty="0"/>
          </a:p>
        </p:txBody>
      </p:sp>
      <p:sp>
        <p:nvSpPr>
          <p:cNvPr id="18" name="Rectangle 17"/>
          <p:cNvSpPr/>
          <p:nvPr/>
        </p:nvSpPr>
        <p:spPr>
          <a:xfrm>
            <a:off x="327025" y="5560536"/>
            <a:ext cx="8541229" cy="923330"/>
          </a:xfrm>
          <a:prstGeom prst="rect">
            <a:avLst/>
          </a:prstGeom>
          <a:solidFill>
            <a:srgbClr val="0017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Wuhan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University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joined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2016;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GlueX/BESIII</a:t>
            </a:r>
            <a:r>
              <a:rPr lang="en-US" b="1" dirty="0">
                <a:solidFill>
                  <a:srgbClr val="FFFF0A"/>
                </a:solidFill>
                <a:latin typeface="STSongti-SC-Black" charset="-122"/>
              </a:rPr>
              <a:t>: A Workshop on Common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Topics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held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August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2017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Beijing;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IHEP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(CAS)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approved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to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member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of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81136" y="2827635"/>
            <a:ext cx="2199264" cy="92333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Asia</a:t>
            </a:r>
            <a:r>
              <a:rPr lang="zh-CN" altLang="en-U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 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(</a:t>
            </a:r>
            <a:r>
              <a:rPr lang="is-IS" b="1" dirty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2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)</a:t>
            </a:r>
            <a:endParaRPr lang="is-IS" b="1" dirty="0">
              <a:solidFill>
                <a:srgbClr val="FB0207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-Bold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Wuhan University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IHEP</a:t>
            </a:r>
            <a:endParaRPr lang="en-US" i="1" dirty="0">
              <a:solidFill>
                <a:srgbClr val="FF0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03" y="1090380"/>
            <a:ext cx="6029327" cy="4823461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031345"/>
            <a:ext cx="8712000" cy="5516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500" y="1143099"/>
            <a:ext cx="288290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North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17)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Arizona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Carnegie Mellon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Catholic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Connecticut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International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Florida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George Washington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Indiana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Jefferson Lab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Massachusetts, Amherst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MIT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Norfolk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 Carolina A&amp;T State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North Carolina, Wilmington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Northwestern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Regina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College of William and Mary</a:t>
            </a:r>
            <a:endParaRPr lang="en-US" sz="115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1968500" y="4565591"/>
            <a:ext cx="2451100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South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America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1)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Santa Maria University</a:t>
            </a:r>
            <a:endParaRPr lang="en-US" sz="1150" i="1" dirty="0"/>
          </a:p>
        </p:txBody>
      </p:sp>
      <p:sp>
        <p:nvSpPr>
          <p:cNvPr id="16" name="Rectangle 15"/>
          <p:cNvSpPr/>
          <p:nvPr/>
        </p:nvSpPr>
        <p:spPr>
          <a:xfrm>
            <a:off x="3759200" y="1449795"/>
            <a:ext cx="248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Europe</a:t>
            </a:r>
            <a:r>
              <a:rPr lang="zh-CN" altLang="en-US" b="1" dirty="0" smtClean="0">
                <a:solidFill>
                  <a:srgbClr val="FB0207"/>
                </a:solidFill>
                <a:latin typeface="Helvetica-Bold" charset="0"/>
              </a:rPr>
              <a:t> </a:t>
            </a:r>
            <a:r>
              <a:rPr lang="en-US" b="1" dirty="0" smtClean="0">
                <a:solidFill>
                  <a:srgbClr val="FB0207"/>
                </a:solidFill>
                <a:latin typeface="Helvetica-Bold" charset="0"/>
              </a:rPr>
              <a:t>(</a:t>
            </a:r>
            <a:r>
              <a:rPr lang="en-US" b="1" dirty="0">
                <a:solidFill>
                  <a:srgbClr val="FB0207"/>
                </a:solidFill>
                <a:latin typeface="Helvetica-Bold" charset="0"/>
              </a:rPr>
              <a:t>8)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University of Athens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Univ. of Glasgow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GSI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ITEP Moscow</a:t>
            </a:r>
          </a:p>
          <a:p>
            <a:pPr algn="ctr"/>
            <a:r>
              <a:rPr lang="en-US" sz="1150" b="1" i="1" dirty="0" err="1">
                <a:solidFill>
                  <a:srgbClr val="000000"/>
                </a:solidFill>
                <a:latin typeface="Helvetica-Bold" charset="0"/>
              </a:rPr>
              <a:t>MEPhI</a:t>
            </a:r>
            <a:endParaRPr lang="en-US" sz="1150" b="1" i="1" dirty="0">
              <a:solidFill>
                <a:srgbClr val="000000"/>
              </a:solidFill>
              <a:latin typeface="Helvetica-Bold" charset="0"/>
            </a:endParaRP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State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Tomsk Poly. Univ.</a:t>
            </a:r>
          </a:p>
          <a:p>
            <a:pPr algn="ctr"/>
            <a:r>
              <a:rPr lang="en-US" sz="1150" b="1" i="1" dirty="0">
                <a:solidFill>
                  <a:srgbClr val="000000"/>
                </a:solidFill>
                <a:latin typeface="Helvetica-Bold" charset="0"/>
              </a:rPr>
              <a:t>Yerevan Physics Institute</a:t>
            </a:r>
            <a:endParaRPr lang="en-US" sz="1150" i="1" dirty="0"/>
          </a:p>
        </p:txBody>
      </p:sp>
      <p:sp>
        <p:nvSpPr>
          <p:cNvPr id="18" name="Rectangle 17"/>
          <p:cNvSpPr/>
          <p:nvPr/>
        </p:nvSpPr>
        <p:spPr>
          <a:xfrm>
            <a:off x="327025" y="5560536"/>
            <a:ext cx="8541229" cy="923330"/>
          </a:xfrm>
          <a:prstGeom prst="rect">
            <a:avLst/>
          </a:prstGeom>
          <a:solidFill>
            <a:srgbClr val="0017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Wuhan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University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joined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2016;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GlueX/BESIII</a:t>
            </a:r>
            <a:r>
              <a:rPr lang="en-US" b="1" dirty="0">
                <a:solidFill>
                  <a:srgbClr val="FFFF0A"/>
                </a:solidFill>
                <a:latin typeface="STSongti-SC-Black" charset="-122"/>
              </a:rPr>
              <a:t>: A Workshop on Common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Topics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held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August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2017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in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Beijing;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IHEP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(CAS)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was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approved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to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be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a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member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of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the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b="1" dirty="0" smtClean="0">
                <a:solidFill>
                  <a:srgbClr val="FFFF0A"/>
                </a:solidFill>
                <a:latin typeface="STSongti-SC-Black" charset="-122"/>
              </a:rPr>
              <a:t>GlueX</a:t>
            </a:r>
            <a:r>
              <a:rPr lang="zh-CN" altLang="en-US" b="1" dirty="0" smtClean="0">
                <a:solidFill>
                  <a:srgbClr val="FFFF0A"/>
                </a:solidFill>
                <a:latin typeface="STSongti-SC-Black" charset="-122"/>
              </a:rPr>
              <a:t> </a:t>
            </a:r>
            <a:r>
              <a:rPr lang="en-US" altLang="zh-CN" b="1" dirty="0" smtClean="0">
                <a:solidFill>
                  <a:srgbClr val="FFFF0A"/>
                </a:solidFill>
                <a:latin typeface="STSongti-SC-Black" charset="-122"/>
              </a:rPr>
              <a:t>Collaboration.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81136" y="2827635"/>
            <a:ext cx="2199264" cy="92333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Asia</a:t>
            </a:r>
            <a:r>
              <a:rPr lang="zh-CN" altLang="en-U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 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(</a:t>
            </a:r>
            <a:r>
              <a:rPr lang="is-IS" b="1" dirty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2</a:t>
            </a:r>
            <a:r>
              <a:rPr lang="is-IS" b="1" dirty="0" smtClean="0">
                <a:solidFill>
                  <a:srgbClr val="FB0207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)</a:t>
            </a:r>
            <a:endParaRPr lang="is-IS" b="1" dirty="0">
              <a:solidFill>
                <a:srgbClr val="FB0207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-Bold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Wuhan University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-Bold" charset="0"/>
              </a:rPr>
              <a:t>IHEP</a:t>
            </a:r>
            <a:endParaRPr lang="en-US" i="1" dirty="0">
              <a:solidFill>
                <a:srgbClr val="FF0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1830490"/>
            <a:ext cx="6657976" cy="471382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21861"/>
            <a:ext cx="8902700" cy="63686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3300" y="6496051"/>
            <a:ext cx="4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err="1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Zhenyu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Zhang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EPD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Seminar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6/20/2017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21"/>
            <a:ext cx="9144000" cy="64773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3300" y="6496051"/>
            <a:ext cx="4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err="1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Zhenyu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Zhang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EPD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Seminar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6/20/2017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32"/>
            <a:ext cx="9144000" cy="63145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3300" y="6419851"/>
            <a:ext cx="4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err="1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Zhenyu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Zhang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EPD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Seminar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6/20/2017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850"/>
            <a:ext cx="9144000" cy="5767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2082800"/>
            <a:ext cx="299720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62200" y="6356351"/>
            <a:ext cx="440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Elton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S.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Smith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zh-CN" altLang="en-US" sz="1400" i="1" dirty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Ohio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University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Seminar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9"/>
            <a:ext cx="9144000" cy="65719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3300" y="6559551"/>
            <a:ext cx="4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err="1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Zhenyu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Zhang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EPD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Seminar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6/20/2017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J/</a:t>
            </a:r>
            <a:r>
              <a:rPr lang="en-US" sz="3200" b="1" dirty="0" err="1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ψ</a:t>
            </a:r>
            <a:r>
              <a:rPr lang="zh-CN" altLang="en-US" sz="32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100" b="1" dirty="0" err="1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Photoproduction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Near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Threshold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28600" y="907285"/>
            <a:ext cx="4922740" cy="4213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Threshold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production is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experimentally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clean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, ideal for studying J/</a:t>
            </a:r>
            <a:r>
              <a:rPr lang="en-US" dirty="0" err="1">
                <a:latin typeface="Helvetica Light" charset="0"/>
                <a:ea typeface="Helvetica Light" charset="0"/>
                <a:cs typeface="Helvetica Light" charset="0"/>
              </a:rPr>
              <a:t>ψ+N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interaction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800"/>
              </a:lnSpc>
              <a:buFont typeface="Arial" charset="0"/>
              <a:buChar char="•"/>
            </a:pP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Can also study coupling of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resonant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J/</a:t>
            </a:r>
            <a:r>
              <a:rPr lang="en-US" dirty="0" err="1" smtClean="0">
                <a:latin typeface="Helvetica Light" charset="0"/>
                <a:ea typeface="Helvetica Light" charset="0"/>
                <a:cs typeface="Helvetica Light" charset="0"/>
              </a:rPr>
              <a:t>ψ+p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states to photon through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s-channel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production.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800"/>
              </a:lnSpc>
              <a:buFont typeface="Arial" charset="0"/>
              <a:buChar char="•"/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Pc(4450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) produced at E(</a:t>
            </a:r>
            <a:r>
              <a:rPr lang="en-US" dirty="0" err="1">
                <a:latin typeface="Helvetica Light" charset="0"/>
                <a:ea typeface="Helvetica Light" charset="0"/>
                <a:cs typeface="Helvetica Light" charset="0"/>
              </a:rPr>
              <a:t>ɣ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) ~ 10.3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GeV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800"/>
              </a:lnSpc>
              <a:buFont typeface="Arial" charset="0"/>
              <a:buChar char="•"/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1900"/>
              </a:lnSpc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Several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existing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studies:</a:t>
            </a:r>
            <a:r>
              <a:rPr lang="zh-CN" altLang="en-US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                    </a:t>
            </a:r>
            <a:r>
              <a:rPr 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Wang</a:t>
            </a:r>
            <a:r>
              <a:rPr lang="en-US" sz="1200" dirty="0">
                <a:latin typeface="Helvetica Light" charset="0"/>
                <a:ea typeface="Helvetica Light" charset="0"/>
                <a:cs typeface="Helvetica Light" charset="0"/>
              </a:rPr>
              <a:t>, Liu, and Zhao, PRD 92, 034022 (2015</a:t>
            </a:r>
            <a:r>
              <a:rPr 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).</a:t>
            </a:r>
            <a:r>
              <a:rPr lang="zh-CN" alt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   </a:t>
            </a:r>
            <a:r>
              <a:rPr lang="en-US" sz="1200" dirty="0" err="1" smtClean="0">
                <a:latin typeface="Helvetica Light" charset="0"/>
                <a:ea typeface="Helvetica Light" charset="0"/>
                <a:cs typeface="Helvetica Light" charset="0"/>
              </a:rPr>
              <a:t>Kubarovsky</a:t>
            </a:r>
            <a:r>
              <a:rPr 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200" dirty="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1200" dirty="0" err="1">
                <a:latin typeface="Helvetica Light" charset="0"/>
                <a:ea typeface="Helvetica Light" charset="0"/>
                <a:cs typeface="Helvetica Light" charset="0"/>
              </a:rPr>
              <a:t>Voloshin</a:t>
            </a:r>
            <a:r>
              <a:rPr lang="en-US" sz="1200" dirty="0">
                <a:latin typeface="Helvetica Light" charset="0"/>
                <a:ea typeface="Helvetica Light" charset="0"/>
                <a:cs typeface="Helvetica Light" charset="0"/>
              </a:rPr>
              <a:t>, PRD 92, 031502 (2015</a:t>
            </a:r>
            <a:r>
              <a:rPr 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).</a:t>
            </a:r>
            <a:r>
              <a:rPr lang="zh-CN" alt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nb-NO" sz="1200" dirty="0" err="1" smtClean="0">
                <a:latin typeface="Helvetica Light" charset="0"/>
                <a:ea typeface="Helvetica Light" charset="0"/>
                <a:cs typeface="Helvetica Light" charset="0"/>
              </a:rPr>
              <a:t>Karliner</a:t>
            </a:r>
            <a:r>
              <a:rPr lang="nb-NO" sz="12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nb-NO" sz="1200" dirty="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nb-NO" sz="1200" dirty="0" err="1">
                <a:latin typeface="Helvetica Light" charset="0"/>
                <a:ea typeface="Helvetica Light" charset="0"/>
                <a:cs typeface="Helvetica Light" charset="0"/>
              </a:rPr>
              <a:t>Rosner</a:t>
            </a:r>
            <a:r>
              <a:rPr lang="nb-NO" sz="1200" dirty="0">
                <a:latin typeface="Helvetica Light" charset="0"/>
                <a:ea typeface="Helvetica Light" charset="0"/>
                <a:cs typeface="Helvetica Light" charset="0"/>
              </a:rPr>
              <a:t>, PLB 752, 329 (2016</a:t>
            </a:r>
            <a:r>
              <a:rPr lang="nb-NO" sz="1200" dirty="0" smtClean="0">
                <a:latin typeface="Helvetica Light" charset="0"/>
                <a:ea typeface="Helvetica Light" charset="0"/>
                <a:cs typeface="Helvetica Light" charset="0"/>
              </a:rPr>
              <a:t>).</a:t>
            </a:r>
            <a:r>
              <a:rPr lang="zh-CN" altLang="en-US" sz="1200" dirty="0" smtClean="0">
                <a:latin typeface="Helvetica Light" charset="0"/>
                <a:ea typeface="Helvetica Light" charset="0"/>
                <a:cs typeface="Helvetica Light" charset="0"/>
              </a:rPr>
              <a:t>                   </a:t>
            </a:r>
            <a:r>
              <a:rPr lang="nb-NO" sz="1200" dirty="0" err="1" smtClean="0">
                <a:latin typeface="Helvetica Light" charset="0"/>
                <a:ea typeface="Helvetica Light" charset="0"/>
                <a:cs typeface="Helvetica Light" charset="0"/>
              </a:rPr>
              <a:t>Hiller</a:t>
            </a:r>
            <a:r>
              <a:rPr lang="nb-NO" sz="12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nb-NO" sz="1200" dirty="0" err="1">
                <a:latin typeface="Helvetica Light" charset="0"/>
                <a:ea typeface="Helvetica Light" charset="0"/>
                <a:cs typeface="Helvetica Light" charset="0"/>
              </a:rPr>
              <a:t>Blin</a:t>
            </a:r>
            <a:r>
              <a:rPr lang="nb-NO" sz="1200" dirty="0">
                <a:latin typeface="Helvetica Light" charset="0"/>
                <a:ea typeface="Helvetica Light" charset="0"/>
                <a:cs typeface="Helvetica Light" charset="0"/>
              </a:rPr>
              <a:t> et al., PRD 94, 034002 (2016</a:t>
            </a:r>
            <a:r>
              <a:rPr lang="nb-NO" sz="1200" dirty="0" smtClean="0">
                <a:latin typeface="Helvetica Light" charset="0"/>
                <a:ea typeface="Helvetica Light" charset="0"/>
                <a:cs typeface="Helvetica Light" charset="0"/>
              </a:rPr>
              <a:t>).</a:t>
            </a:r>
            <a:endParaRPr lang="zh-CN" altLang="en-US" sz="12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800"/>
              </a:lnSpc>
              <a:buFont typeface="Arial" charset="0"/>
              <a:buChar char="•"/>
            </a:pPr>
            <a:endParaRPr lang="nb-NO" sz="125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nb-NO" dirty="0" err="1" smtClean="0">
                <a:latin typeface="Helvetica Light" charset="0"/>
                <a:ea typeface="Helvetica Light" charset="0"/>
                <a:cs typeface="Helvetica Light" charset="0"/>
              </a:rPr>
              <a:t>Example</a:t>
            </a:r>
            <a:r>
              <a:rPr lang="nb-NO" dirty="0">
                <a:latin typeface="Helvetica Light" charset="0"/>
                <a:ea typeface="Helvetica Light" charset="0"/>
                <a:cs typeface="Helvetica Light" charset="0"/>
              </a:rPr>
              <a:t>: KR </a:t>
            </a:r>
            <a:r>
              <a:rPr lang="nb-NO" dirty="0" err="1">
                <a:latin typeface="Helvetica Light" charset="0"/>
                <a:ea typeface="Helvetica Light" charset="0"/>
                <a:cs typeface="Helvetica Light" charset="0"/>
              </a:rPr>
              <a:t>finds</a:t>
            </a:r>
            <a:r>
              <a:rPr lang="nb-NO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nb-NO" dirty="0" err="1">
                <a:latin typeface="Helvetica Light" charset="0"/>
                <a:ea typeface="Helvetica Light" charset="0"/>
                <a:cs typeface="Helvetica Light" charset="0"/>
              </a:rPr>
              <a:t>σ</a:t>
            </a:r>
            <a:r>
              <a:rPr lang="nb-NO" baseline="-25000" dirty="0" err="1">
                <a:latin typeface="Helvetica Light" charset="0"/>
                <a:ea typeface="Helvetica Light" charset="0"/>
                <a:cs typeface="Helvetica Light" charset="0"/>
              </a:rPr>
              <a:t>peak</a:t>
            </a:r>
            <a:r>
              <a:rPr lang="nb-NO" dirty="0">
                <a:latin typeface="Helvetica Light" charset="0"/>
                <a:ea typeface="Helvetica Light" charset="0"/>
                <a:cs typeface="Helvetica Light" charset="0"/>
              </a:rPr>
              <a:t> ~ 12 </a:t>
            </a:r>
            <a:r>
              <a:rPr lang="nb-NO" dirty="0" err="1" smtClean="0">
                <a:latin typeface="Helvetica Light" charset="0"/>
                <a:ea typeface="Helvetica Light" charset="0"/>
                <a:cs typeface="Helvetica Light" charset="0"/>
              </a:rPr>
              <a:t>nb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mr-IN" dirty="0" err="1" smtClean="0">
                <a:latin typeface="Helvetica Light" charset="0"/>
                <a:ea typeface="Helvetica Light" charset="0"/>
                <a:cs typeface="Helvetica Light" charset="0"/>
              </a:rPr>
              <a:t>assuming</a:t>
            </a:r>
            <a:r>
              <a:rPr lang="mr-IN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mr-IN" dirty="0" err="1">
                <a:latin typeface="Helvetica Light" charset="0"/>
                <a:ea typeface="Helvetica Light" charset="0"/>
                <a:cs typeface="Helvetica Light" charset="0"/>
              </a:rPr>
              <a:t>Br</a:t>
            </a:r>
            <a:r>
              <a:rPr lang="mr-IN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mr-IN" dirty="0" err="1">
                <a:latin typeface="Helvetica Light" charset="0"/>
                <a:ea typeface="Helvetica Light" charset="0"/>
                <a:cs typeface="Helvetica Light" charset="0"/>
              </a:rPr>
              <a:t>Pc</a:t>
            </a:r>
            <a:r>
              <a:rPr lang="mr-IN" dirty="0">
                <a:latin typeface="Helvetica Light" charset="0"/>
                <a:ea typeface="Helvetica Light" charset="0"/>
                <a:cs typeface="Helvetica Light" charset="0"/>
              </a:rPr>
              <a:t> → </a:t>
            </a:r>
            <a:r>
              <a:rPr lang="mr-IN" dirty="0" err="1">
                <a:latin typeface="Helvetica Light" charset="0"/>
                <a:ea typeface="Helvetica Light" charset="0"/>
                <a:cs typeface="Helvetica Light" charset="0"/>
              </a:rPr>
              <a:t>p</a:t>
            </a:r>
            <a:r>
              <a:rPr lang="mr-IN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mr-IN" dirty="0" err="1">
                <a:latin typeface="Helvetica Light" charset="0"/>
                <a:ea typeface="Helvetica Light" charset="0"/>
                <a:cs typeface="Helvetica Light" charset="0"/>
              </a:rPr>
              <a:t>J</a:t>
            </a:r>
            <a:r>
              <a:rPr lang="mr-IN" dirty="0">
                <a:latin typeface="Helvetica Light" charset="0"/>
                <a:ea typeface="Helvetica Light" charset="0"/>
                <a:cs typeface="Helvetica Light" charset="0"/>
              </a:rPr>
              <a:t>/</a:t>
            </a:r>
            <a:r>
              <a:rPr lang="mr-IN" dirty="0" err="1">
                <a:latin typeface="Helvetica Light" charset="0"/>
                <a:ea typeface="Helvetica Light" charset="0"/>
                <a:cs typeface="Helvetica Light" charset="0"/>
              </a:rPr>
              <a:t>ψ</a:t>
            </a:r>
            <a:r>
              <a:rPr lang="mr-IN" dirty="0" smtClean="0">
                <a:latin typeface="Helvetica Light" charset="0"/>
                <a:ea typeface="Helvetica Light" charset="0"/>
                <a:cs typeface="Helvetica Light" charset="0"/>
              </a:rPr>
              <a:t>)</a:t>
            </a:r>
            <a:r>
              <a:rPr lang="en-US" altLang="zh-CN" dirty="0" smtClean="0">
                <a:latin typeface="Helvetica Light" charset="0"/>
                <a:ea typeface="Helvetica Light" charset="0"/>
                <a:cs typeface="Helvetica Light" charset="0"/>
              </a:rPr>
              <a:t>=10%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Large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theoretical uncertainties exist.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54" y="5107544"/>
            <a:ext cx="3048000" cy="1663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640" y="956098"/>
            <a:ext cx="3497360" cy="4151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169" y="5322471"/>
            <a:ext cx="2372886" cy="1319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5322471"/>
            <a:ext cx="2410898" cy="132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807554" y="1007348"/>
            <a:ext cx="821846" cy="3646800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J/</a:t>
            </a:r>
            <a:r>
              <a:rPr lang="en-US" sz="3200" b="1" dirty="0" err="1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ψ</a:t>
            </a:r>
            <a:r>
              <a:rPr lang="zh-CN" altLang="en-US" sz="32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100" b="1" dirty="0" err="1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Photoproduction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Near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Threshold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342900" y="1059685"/>
            <a:ext cx="42164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For initial GlueX running, </a:t>
            </a:r>
            <a:r>
              <a:rPr lang="en-US">
                <a:latin typeface="Helvetica Light" charset="0"/>
                <a:ea typeface="Helvetica Light" charset="0"/>
                <a:cs typeface="Helvetica Light" charset="0"/>
              </a:rPr>
              <a:t>expect </a:t>
            </a:r>
            <a:r>
              <a:rPr lang="en-US" altLang="zh-CN" smtClean="0">
                <a:latin typeface="Helvetica Light" charset="0"/>
                <a:ea typeface="Helvetica Light" charset="0"/>
                <a:cs typeface="Helvetica Light" charset="0"/>
              </a:rPr>
              <a:t>10</a:t>
            </a:r>
            <a:r>
              <a:rPr lang="zh-CN" altLang="en-US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x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current data, ~700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J/</a:t>
            </a:r>
            <a:r>
              <a:rPr lang="en-US" dirty="0" err="1" smtClean="0">
                <a:latin typeface="Helvetica Light" charset="0"/>
                <a:ea typeface="Helvetica Light" charset="0"/>
                <a:cs typeface="Helvetica Light" charset="0"/>
              </a:rPr>
              <a:t>ψ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Allows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first detailed look at cross sections near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threshold,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first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searches for resonant states in this region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1000"/>
              </a:lnSpc>
              <a:buFont typeface="Arial" charset="0"/>
              <a:buChar char="•"/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In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~2019, high-luminosity GlueX running will begin, with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updated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particle identification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10x more data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This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will enable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: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1000"/>
              </a:lnSpc>
              <a:buFont typeface="Arial" charset="0"/>
              <a:buChar char="•"/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Study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of angular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distributions</a:t>
            </a:r>
            <a:r>
              <a:rPr lang="zh-CN" altLang="en-US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in detail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1000"/>
              </a:lnSpc>
              <a:buFont typeface="Arial" charset="0"/>
              <a:buChar char="•"/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>
                <a:latin typeface="Helvetica Light" charset="0"/>
                <a:ea typeface="Helvetica Light" charset="0"/>
                <a:cs typeface="Helvetica Light" charset="0"/>
              </a:rPr>
              <a:t>Study 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of polarization effects</a:t>
            </a:r>
            <a:endParaRPr lang="zh-CN" altLang="en-US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800" y="4889500"/>
            <a:ext cx="1016000" cy="21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99" y="1034285"/>
            <a:ext cx="3721101" cy="2687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247" y="3886199"/>
            <a:ext cx="3357641" cy="254000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Four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photon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final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states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0" y="894585"/>
            <a:ext cx="88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ts val="2000"/>
              </a:lnSpc>
              <a:buSzPct val="100000"/>
              <a:buFont typeface="Arial" charset="0"/>
              <a:buChar char="•"/>
            </a:pPr>
            <a:r>
              <a:rPr lang="en-US" b="1" dirty="0">
                <a:ea typeface="Arial" charset="0"/>
                <a:cs typeface="Arial" charset="0"/>
              </a:rPr>
              <a:t>The </a:t>
            </a:r>
            <a:r>
              <a:rPr lang="el-GR" b="1" dirty="0">
                <a:ea typeface="Arial" charset="0"/>
                <a:cs typeface="Arial" charset="0"/>
              </a:rPr>
              <a:t>γ</a:t>
            </a:r>
            <a:r>
              <a:rPr lang="en-US" b="1" dirty="0">
                <a:ea typeface="Arial" charset="0"/>
                <a:cs typeface="Arial" charset="0"/>
              </a:rPr>
              <a:t>+p</a:t>
            </a:r>
            <a:r>
              <a:rPr lang="en-US" b="1" dirty="0">
                <a:ea typeface="Arial" charset="0"/>
                <a:cs typeface="Arial" charset="0"/>
                <a:sym typeface="Wingdings" panose="05000000000000000000" pitchFamily="2" charset="2"/>
              </a:rPr>
              <a:t>p+4</a:t>
            </a:r>
            <a:r>
              <a:rPr lang="el-GR" b="1" dirty="0">
                <a:ea typeface="Arial" charset="0"/>
                <a:cs typeface="Arial" charset="0"/>
              </a:rPr>
              <a:t>γ</a:t>
            </a:r>
            <a:r>
              <a:rPr lang="en-US" b="1" dirty="0">
                <a:ea typeface="Arial" charset="0"/>
                <a:cs typeface="Arial" charset="0"/>
              </a:rPr>
              <a:t> channel is rich in physics </a:t>
            </a:r>
            <a:r>
              <a:rPr lang="en-US" b="1" dirty="0" smtClean="0">
                <a:ea typeface="Arial" charset="0"/>
                <a:cs typeface="Arial" charset="0"/>
              </a:rPr>
              <a:t>potential</a:t>
            </a:r>
            <a:r>
              <a:rPr lang="en-US" altLang="zh-CN" b="1" dirty="0" smtClean="0">
                <a:ea typeface="Arial" charset="0"/>
                <a:cs typeface="Arial" charset="0"/>
              </a:rPr>
              <a:t>,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contains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a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lot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of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channels</a:t>
            </a:r>
            <a:endParaRPr lang="zh-CN" altLang="en-US" b="1" dirty="0" smtClean="0">
              <a:ea typeface="Arial" charset="0"/>
              <a:cs typeface="Arial" charset="0"/>
            </a:endParaRPr>
          </a:p>
          <a:p>
            <a:pPr marL="742950" lvl="1" indent="-285750">
              <a:lnSpc>
                <a:spcPts val="2000"/>
              </a:lnSpc>
              <a:buSzPct val="100000"/>
              <a:buFont typeface="Arial" charset="0"/>
              <a:buChar char="•"/>
            </a:pPr>
            <a:r>
              <a:rPr lang="en-US" b="1" dirty="0" smtClean="0">
                <a:ea typeface="Arial" charset="0"/>
                <a:cs typeface="Arial" charset="0"/>
              </a:rPr>
              <a:t>The π</a:t>
            </a:r>
            <a:r>
              <a:rPr lang="en-US" b="1" baseline="30000" dirty="0" smtClean="0">
                <a:ea typeface="Arial" charset="0"/>
                <a:cs typeface="Arial" charset="0"/>
              </a:rPr>
              <a:t>0</a:t>
            </a:r>
            <a:r>
              <a:rPr lang="en-US" b="1" dirty="0" smtClean="0">
                <a:ea typeface="Arial" charset="0"/>
                <a:cs typeface="Arial" charset="0"/>
              </a:rPr>
              <a:t>π</a:t>
            </a:r>
            <a:r>
              <a:rPr lang="en-US" b="1" baseline="30000" dirty="0" smtClean="0">
                <a:ea typeface="Arial" charset="0"/>
                <a:cs typeface="Arial" charset="0"/>
              </a:rPr>
              <a:t>0</a:t>
            </a:r>
            <a:r>
              <a:rPr lang="en-US" b="1" dirty="0" smtClean="0">
                <a:ea typeface="Arial" charset="0"/>
                <a:cs typeface="Arial" charset="0"/>
              </a:rPr>
              <a:t>/π</a:t>
            </a:r>
            <a:r>
              <a:rPr lang="en-US" altLang="zh-CN" b="1" baseline="30000" dirty="0" smtClean="0">
                <a:ea typeface="Arial" charset="0"/>
                <a:cs typeface="Arial" charset="0"/>
              </a:rPr>
              <a:t>0</a:t>
            </a:r>
            <a:r>
              <a:rPr lang="en-US" b="1" dirty="0" smtClean="0">
                <a:ea typeface="Arial" charset="0"/>
                <a:cs typeface="Arial" charset="0"/>
              </a:rPr>
              <a:t>η </a:t>
            </a:r>
            <a:r>
              <a:rPr lang="en-US" altLang="zh-CN" b="1" dirty="0" smtClean="0">
                <a:ea typeface="Arial" charset="0"/>
                <a:cs typeface="Arial" charset="0"/>
              </a:rPr>
              <a:t>are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dominant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processes,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can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be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used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to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b="1" dirty="0" smtClean="0">
                <a:ea typeface="Arial" charset="0"/>
                <a:cs typeface="Arial" charset="0"/>
              </a:rPr>
              <a:t>study the </a:t>
            </a:r>
            <a:r>
              <a:rPr lang="en-US" b="1" dirty="0">
                <a:ea typeface="Arial" charset="0"/>
                <a:cs typeface="Arial" charset="0"/>
              </a:rPr>
              <a:t>properties </a:t>
            </a:r>
            <a:r>
              <a:rPr lang="en-US" b="1" dirty="0" smtClean="0">
                <a:ea typeface="Arial" charset="0"/>
                <a:cs typeface="Arial" charset="0"/>
              </a:rPr>
              <a:t>of </a:t>
            </a:r>
            <a:r>
              <a:rPr lang="en-US" b="1" dirty="0">
                <a:ea typeface="Arial" charset="0"/>
                <a:cs typeface="Arial" charset="0"/>
              </a:rPr>
              <a:t>f</a:t>
            </a:r>
            <a:r>
              <a:rPr lang="en-US" b="1" baseline="-25000" dirty="0">
                <a:ea typeface="Arial" charset="0"/>
                <a:cs typeface="Arial" charset="0"/>
              </a:rPr>
              <a:t>0</a:t>
            </a:r>
            <a:r>
              <a:rPr lang="en-US" b="1" dirty="0">
                <a:ea typeface="Arial" charset="0"/>
                <a:cs typeface="Arial" charset="0"/>
              </a:rPr>
              <a:t>(980)  and a</a:t>
            </a:r>
            <a:r>
              <a:rPr lang="en-US" b="1" baseline="-25000" dirty="0">
                <a:ea typeface="Arial" charset="0"/>
                <a:cs typeface="Arial" charset="0"/>
              </a:rPr>
              <a:t>0</a:t>
            </a:r>
            <a:r>
              <a:rPr lang="en-US" b="1" dirty="0">
                <a:ea typeface="Arial" charset="0"/>
                <a:cs typeface="Arial" charset="0"/>
              </a:rPr>
              <a:t>(980) </a:t>
            </a:r>
            <a:r>
              <a:rPr lang="en-US" b="1" dirty="0" smtClean="0">
                <a:ea typeface="Arial" charset="0"/>
                <a:cs typeface="Arial" charset="0"/>
              </a:rPr>
              <a:t>mesons</a:t>
            </a:r>
            <a:r>
              <a:rPr lang="en-US" altLang="zh-CN" b="1" dirty="0" smtClean="0">
                <a:ea typeface="Arial" charset="0"/>
                <a:cs typeface="Arial" charset="0"/>
              </a:rPr>
              <a:t>,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ea typeface="Arial" charset="0"/>
                <a:cs typeface="Arial" charset="0"/>
              </a:rPr>
              <a:t>hunt</a:t>
            </a:r>
            <a:r>
              <a:rPr lang="zh-CN" altLang="en-US" b="1" dirty="0"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ea typeface="Arial" charset="0"/>
                <a:cs typeface="Arial" charset="0"/>
              </a:rPr>
              <a:t>for</a:t>
            </a:r>
            <a:r>
              <a:rPr lang="zh-CN" altLang="en-US" b="1" dirty="0"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ea typeface="Arial" charset="0"/>
                <a:cs typeface="Arial" charset="0"/>
              </a:rPr>
              <a:t>exotic</a:t>
            </a:r>
            <a:r>
              <a:rPr lang="zh-CN" altLang="en-US" b="1" dirty="0"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ea typeface="Arial" charset="0"/>
                <a:cs typeface="Arial" charset="0"/>
              </a:rPr>
              <a:t>states,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  <a:r>
              <a:rPr lang="en-US" b="1" dirty="0">
                <a:ea typeface="Candara" charset="0"/>
                <a:cs typeface="Candara" charset="0"/>
              </a:rPr>
              <a:t>discriminate among models for scalars</a:t>
            </a:r>
            <a:r>
              <a:rPr lang="en-US" altLang="zh-CN" b="1" dirty="0" smtClean="0">
                <a:ea typeface="Candara" charset="0"/>
                <a:cs typeface="Candara" charset="0"/>
              </a:rPr>
              <a:t>.</a:t>
            </a:r>
            <a:r>
              <a:rPr lang="zh-CN" altLang="en-US" b="1" dirty="0" smtClean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21" y="1715200"/>
            <a:ext cx="6383861" cy="2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21" y="4331202"/>
            <a:ext cx="2987787" cy="2432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232" y="4444677"/>
            <a:ext cx="3233581" cy="23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Four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photon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final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states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34552" y="916985"/>
            <a:ext cx="8052248" cy="143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dvantages 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analyzing moments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zh-CN" altLang="en-US" sz="17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 be directly and unambiguously derived from the data</a:t>
            </a: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zh-CN" altLang="en-US" sz="17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 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 expressed as bilinear in terms of the partial 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waves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endParaRPr lang="zh-CN" altLang="en-US" sz="17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specific 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sensitivity </a:t>
            </a:r>
            <a:r>
              <a:rPr lang="en-US" sz="1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 a particular subset 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partial</a:t>
            </a:r>
            <a:r>
              <a:rPr lang="zh-CN" alt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waves,</a:t>
            </a:r>
            <a:endParaRPr lang="zh-CN" altLang="en-US" sz="17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uantitative comparison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to the same</a:t>
            </a:r>
            <a:r>
              <a:rPr lang="zh-CN" alt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heoretical</a:t>
            </a:r>
            <a:r>
              <a:rPr lang="zh-CN" alt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observables</a:t>
            </a:r>
            <a:r>
              <a:rPr lang="en-US" sz="17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17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3659" y="6150366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Arial" charset="0"/>
                <a:ea typeface="Arial" charset="0"/>
                <a:cs typeface="Arial" charset="0"/>
              </a:rPr>
              <a:t>E852:</a:t>
            </a:r>
            <a:r>
              <a:rPr lang="zh-CN" alt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altLang="zh-CN" b="1" dirty="0" smtClean="0">
                <a:latin typeface="Arial" charset="0"/>
                <a:ea typeface="Arial" charset="0"/>
                <a:cs typeface="Arial" charset="0"/>
              </a:rPr>
              <a:t>RD</a:t>
            </a:r>
            <a:r>
              <a:rPr lang="zh-CN" alt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latin typeface="Arial" charset="0"/>
                <a:ea typeface="Arial" charset="0"/>
                <a:cs typeface="Arial" charset="0"/>
              </a:rPr>
              <a:t>67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b="1" dirty="0">
                <a:latin typeface="Arial" charset="0"/>
                <a:ea typeface="Arial" charset="0"/>
                <a:cs typeface="Arial" charset="0"/>
              </a:rPr>
              <a:t>094015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(20</a:t>
            </a:r>
            <a:r>
              <a:rPr lang="en-US" altLang="zh-CN" b="1" dirty="0">
                <a:latin typeface="Arial" charset="0"/>
                <a:ea typeface="Arial" charset="0"/>
                <a:cs typeface="Arial" charset="0"/>
              </a:rPr>
              <a:t>03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)</a:t>
            </a:r>
            <a:endParaRPr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4709" y="3457184"/>
            <a:ext cx="4035526" cy="2542782"/>
          </a:xfrm>
          <a:prstGeom prst="roundRect">
            <a:avLst/>
          </a:prstGeom>
          <a:solidFill>
            <a:srgbClr val="00FEFF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45" y="3281818"/>
            <a:ext cx="3920647" cy="17927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86" y="4689523"/>
            <a:ext cx="3828114" cy="1840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26487" y="3751640"/>
                <a:ext cx="4067658" cy="894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700" b="1" i="1"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zh-CN" sz="1700" b="1" i="1">
                              <a:latin typeface="Cambria Math" charset="0"/>
                            </a:rPr>
                            <m:t>𝟎𝟎</m:t>
                          </m:r>
                        </m:sub>
                      </m:sSub>
                      <m:r>
                        <a:rPr lang="en-US" altLang="zh-CN" sz="1700" b="1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700" b="1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altLang="zh-CN" sz="1700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700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700" b="1" i="1">
                              <a:latin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700" b="1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1700" b="1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altLang="zh-CN" sz="1700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700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700" b="1" i="1">
                              <a:latin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700" b="1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1700" b="1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altLang="zh-CN" sz="1700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700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700" b="1" i="1">
                              <a:latin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700" b="1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1700" b="1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altLang="zh-CN" sz="1700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700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700" b="1" i="1">
                                      <a:latin typeface="Cambria Math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700" b="1" i="1">
                              <a:latin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1700" b="1" i="1" dirty="0" smtClean="0">
                  <a:latin typeface="Cambria Math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700" b="1" dirty="0" smtClean="0"/>
                  <a:t>         </a:t>
                </a:r>
                <a14:m>
                  <m:oMath xmlns:m="http://schemas.openxmlformats.org/officeDocument/2006/math">
                    <m:r>
                      <a:rPr lang="en-US" altLang="zh-CN" sz="1700" b="1" i="1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altLang="zh-CN" sz="1700" b="1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7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700" b="1" i="1">
                            <a:latin typeface="Cambria Math" charset="0"/>
                          </a:rPr>
                          <m:t>𝟐</m:t>
                        </m:r>
                      </m:sup>
                    </m:sSup>
                    <m:r>
                      <a:rPr lang="en-US" altLang="zh-CN" sz="1700" b="1" i="1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altLang="zh-CN" sz="1700" b="1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7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700" b="1" i="1">
                            <a:latin typeface="Cambria Math" charset="0"/>
                          </a:rPr>
                          <m:t>𝟐</m:t>
                        </m:r>
                      </m:sup>
                    </m:sSup>
                    <m:r>
                      <a:rPr lang="en-US" altLang="zh-CN" sz="1700" b="1" i="1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altLang="zh-CN" sz="1700" b="1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7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700" b="1" i="1"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1700" dirty="0" smtClean="0"/>
                  <a:t>,</a:t>
                </a:r>
                <a:r>
                  <a:rPr lang="zh-CN" altLang="en-US" sz="1700" dirty="0" smtClean="0"/>
                  <a:t>     </a:t>
                </a:r>
                <a14:m>
                  <m:oMath xmlns:m="http://schemas.openxmlformats.org/officeDocument/2006/math">
                    <m:r>
                      <a:rPr lang="en-US" altLang="zh-CN" sz="1600" b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altLang="zh-CN" sz="1600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𝟐</m:t>
                    </m:r>
                    <m:r>
                      <a:rPr lang="en-US" altLang="zh-CN" sz="1600" b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87" y="3751640"/>
                <a:ext cx="4067658" cy="894860"/>
              </a:xfrm>
              <a:prstGeom prst="rect">
                <a:avLst/>
              </a:prstGeom>
              <a:blipFill rotWithShape="0">
                <a:blip r:embed="rId5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28575" y="4868542"/>
                <a:ext cx="4067658" cy="624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700" b="1" i="1">
                            <a:latin typeface="Cambria Math" charset="0"/>
                          </a:rPr>
                          <m:t>𝑯</m:t>
                        </m:r>
                      </m:e>
                      <m:sub>
                        <m:r>
                          <a:rPr lang="en-US" altLang="zh-CN" sz="1700" b="1" i="1" smtClean="0">
                            <a:latin typeface="Cambria Math" charset="0"/>
                          </a:rPr>
                          <m:t>𝟒𝟐</m:t>
                        </m:r>
                      </m:sub>
                    </m:sSub>
                    <m:r>
                      <a:rPr lang="en-US" altLang="zh-CN" sz="1700" b="1" i="1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700" b="1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mr-IN" altLang="zh-CN" sz="1700" b="1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sz="1700" b="1" i="1" smtClean="0">
                                <a:latin typeface="Cambria Math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altLang="zh-CN" sz="1700" b="1" i="1" smtClean="0">
                                <a:latin typeface="Cambria Math" charset="0"/>
                              </a:rPr>
                              <m:t>𝟐𝟏</m:t>
                            </m:r>
                          </m:den>
                        </m:f>
                      </m:e>
                    </m:rad>
                    <m:sSup>
                      <m:sSupPr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altLang="zh-CN" sz="1700" b="1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7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1" i="1" smtClean="0">
                                    <a:latin typeface="Cambria Math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1700" b="1" i="1" smtClean="0">
                                    <a:latin typeface="Cambria Math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700" b="1" i="1">
                            <a:latin typeface="Cambria Math" charset="0"/>
                          </a:rPr>
                          <m:t>𝟐</m:t>
                        </m:r>
                      </m:sup>
                    </m:sSup>
                    <m:r>
                      <a:rPr lang="en-US" altLang="zh-CN" sz="1700" b="1" i="1" smtClean="0">
                        <a:latin typeface="Cambria Math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mr-IN" altLang="zh-CN" sz="1700" b="1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sz="1700" b="1" i="1">
                                <a:latin typeface="Cambria Math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altLang="zh-CN" sz="1700" b="1" i="1">
                                <a:latin typeface="Cambria Math" charset="0"/>
                              </a:rPr>
                              <m:t>𝟐𝟏</m:t>
                            </m:r>
                          </m:den>
                        </m:f>
                      </m:e>
                    </m:rad>
                    <m:sSup>
                      <m:sSupPr>
                        <m:ctrlPr>
                          <a:rPr lang="en-US" altLang="zh-CN" sz="1700" b="1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altLang="zh-CN" sz="1700" b="1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7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1" i="1">
                                    <a:latin typeface="Cambria Math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1700" b="1" i="1" smtClean="0">
                                    <a:latin typeface="Cambria Math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700" b="1" i="1"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1700" dirty="0" smtClean="0"/>
                  <a:t>,</a:t>
                </a:r>
                <a:r>
                  <a:rPr lang="zh-CN" altLang="en-US" sz="1700" dirty="0" smtClean="0"/>
                  <a:t>    </a:t>
                </a:r>
                <a14:m>
                  <m:oMath xmlns:m="http://schemas.openxmlformats.org/officeDocument/2006/math">
                    <m:r>
                      <a:rPr lang="en-US" altLang="zh-CN" sz="1600" b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altLang="zh-CN" sz="1600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𝟑</m:t>
                    </m:r>
                    <m:r>
                      <a:rPr lang="en-US" altLang="zh-CN" sz="1600" b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5" y="4868542"/>
                <a:ext cx="4067658" cy="62472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76822" y="2395414"/>
                <a:ext cx="7164888" cy="818814"/>
              </a:xfrm>
              <a:prstGeom prst="rect">
                <a:avLst/>
              </a:prstGeom>
              <a:ln w="635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𝑳𝑴</m:t>
                          </m:r>
                        </m:sub>
                      </m:sSub>
                      <m:d>
                        <m:dPr>
                          <m:ctrlPr>
                            <a:rPr lang="mr-IN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,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𝒕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𝝅𝜼</m:t>
                              </m:r>
                            </m:sub>
                          </m:sSub>
                        </m:e>
                      </m:d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charset="0"/>
                          <a:ea typeface="Candara" charset="0"/>
                          <a:cs typeface="Candara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𝟒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</m:e>
                      </m:ra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ndara" charset="0"/>
                              <a:cs typeface="Candara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sSubPr>
                            <m:e>
                              <m:r>
                                <a:rPr lang="el-GR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𝜴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sub>
                          </m:sSub>
                          <m:f>
                            <m:fPr>
                              <m:ctrlPr>
                                <a:rPr lang="mr-IN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fPr>
                            <m:num>
                              <m:r>
                                <a:rPr lang="mr-IN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ⅆ</m:t>
                              </m:r>
                              <m:r>
                                <a:rPr lang="mr-IN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num>
                            <m:den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𝒅𝒕</m:t>
                              </m:r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ⅆ</m:t>
                              </m:r>
                              <m:sSub>
                                <m:sSubPr>
                                  <m:ctrlP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ndara" charset="0"/>
                                      <a:cs typeface="Candar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ndara" charset="0"/>
                                      <a:cs typeface="Candara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𝝅𝜼</m:t>
                                  </m:r>
                                </m:sub>
                              </m:sSub>
                              <m:r>
                                <a:rPr lang="mr-IN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ⅆ</m:t>
                              </m:r>
                              <m:sSub>
                                <m:sSubPr>
                                  <m:ctrlP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ndara" charset="0"/>
                                      <a:cs typeface="Candar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𝜴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𝝅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𝐑𝐞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  <m:t>𝑳𝑴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zh-CN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ndara" charset="0"/>
                                  <a:cs typeface="Candara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ndara" charset="0"/>
                                      <a:cs typeface="Candar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𝜴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𝝅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zh-CN" altLang="en-US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22" y="2395414"/>
                <a:ext cx="7164888" cy="8188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63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73300" y="6496051"/>
            <a:ext cx="4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Shuang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Han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DNP-2017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Pittsburgh,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PA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10/27/2017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2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Outlook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81000" y="919565"/>
            <a:ext cx="8360253" cy="577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The GlueX experiment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has been commissioned and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finished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first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physics run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in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both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low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high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intensity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beam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status.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700"/>
              </a:lnSpc>
              <a:buFont typeface="Arial" charset="0"/>
              <a:buChar char="•"/>
            </a:pPr>
            <a:endParaRPr 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An initial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commissioning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run in </a:t>
            </a:r>
            <a:r>
              <a:rPr lang="en-US" altLang="zh-CN" sz="2000" dirty="0">
                <a:latin typeface="Helvetica Light" charset="0"/>
                <a:ea typeface="Helvetica Light" charset="0"/>
                <a:cs typeface="Helvetica Light" charset="0"/>
              </a:rPr>
              <a:t>s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pring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2016 has yielded a data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sample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two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order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magnitude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in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this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energy region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,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first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physics results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has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been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published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early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2017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700"/>
              </a:lnSpc>
              <a:buFont typeface="Arial" charset="0"/>
              <a:buChar char="•"/>
            </a:pP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Several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analysis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beam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asymmetry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are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ready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once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2017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data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is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included.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700"/>
              </a:lnSpc>
              <a:buFont typeface="Arial" charset="0"/>
              <a:buChar char="•"/>
            </a:pPr>
            <a:endParaRPr lang="en-US" sz="20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The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upcoming run will open the door to the study of hybrid mesons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742950" lvl="1" indent="-285750">
              <a:lnSpc>
                <a:spcPts val="700"/>
              </a:lnSpc>
              <a:buFont typeface="Arial" charset="0"/>
              <a:buChar char="•"/>
            </a:pPr>
            <a:endParaRPr lang="en-US" sz="20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The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data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has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opened up the study of </a:t>
            </a:r>
            <a:r>
              <a:rPr lang="en-US" sz="2000" dirty="0" err="1">
                <a:latin typeface="Helvetica Light" charset="0"/>
                <a:ea typeface="Helvetica Light" charset="0"/>
                <a:cs typeface="Helvetica Light" charset="0"/>
              </a:rPr>
              <a:t>dilepton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physics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at GlueX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allow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us to begin to study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J/</a:t>
            </a:r>
            <a:r>
              <a:rPr lang="en-US" sz="2000" dirty="0" err="1" smtClean="0">
                <a:latin typeface="Helvetica Light" charset="0"/>
                <a:ea typeface="Helvetica Light" charset="0"/>
                <a:cs typeface="Helvetica Light" charset="0"/>
              </a:rPr>
              <a:t>ψ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production cross section near threshold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700"/>
              </a:lnSpc>
              <a:buFont typeface="Arial" charset="0"/>
              <a:buChar char="•"/>
            </a:pPr>
            <a:endParaRPr lang="en-US" sz="20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High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luminosity GlueX running is planned to start in 2019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with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upgraded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detector,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focusing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on strange-quark states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zh-CN" alt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lnSpc>
                <a:spcPts val="700"/>
              </a:lnSpc>
              <a:buFont typeface="Arial" charset="0"/>
              <a:buChar char="•"/>
            </a:pPr>
            <a:endParaRPr lang="en-US" sz="20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Several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other measurements are planned: GlueX supports a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rich</a:t>
            </a:r>
            <a:r>
              <a:rPr lang="zh-CN" alt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physics </a:t>
            </a: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program.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92994"/>
            <a:ext cx="8115300" cy="569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Upgrade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Proposal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473200" y="5422900"/>
            <a:ext cx="147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mic Sans MS" charset="0"/>
                <a:ea typeface="Comic Sans MS" charset="0"/>
                <a:cs typeface="Comic Sans MS" charset="0"/>
              </a:rPr>
              <a:t>2018.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Forward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err="1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Kaon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Identification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849" y="1373504"/>
            <a:ext cx="4629406" cy="4328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" y="1164293"/>
            <a:ext cx="3543300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Four of the </a:t>
            </a:r>
            <a:r>
              <a:rPr lang="en-US" sz="2000" dirty="0" err="1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BaBar</a:t>
            </a:r>
            <a:r>
              <a:rPr lang="en-US" sz="2000" dirty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 DIRC </a:t>
            </a:r>
            <a:r>
              <a:rPr lang="en-US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bar</a:t>
            </a:r>
            <a:r>
              <a:rPr lang="zh-CN" altLang="en-US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(quartz</a:t>
            </a:r>
            <a:r>
              <a:rPr lang="zh-CN" altLang="en-US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bar)</a:t>
            </a:r>
            <a:r>
              <a:rPr lang="en-US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boxes will be installed in front of the TOF wall. </a:t>
            </a:r>
            <a:endParaRPr lang="zh-CN" altLang="en-US" sz="2000" dirty="0" smtClean="0">
              <a:solidFill>
                <a:srgbClr val="F7843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700"/>
              </a:lnSpc>
              <a:buFont typeface="Arial" charset="0"/>
              <a:buChar char="•"/>
            </a:pPr>
            <a:endParaRPr lang="zh-CN" altLang="en-US" sz="2000" dirty="0" smtClean="0">
              <a:solidFill>
                <a:srgbClr val="F7843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Baseline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provided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K/p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separation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up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to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about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2GeV/c.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addition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DIRC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pushes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this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up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to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4.5</a:t>
            </a:r>
            <a:r>
              <a:rPr lang="zh-CN" alt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GeV/c</a:t>
            </a:r>
            <a:r>
              <a:rPr lang="en-US" sz="2000" dirty="0" smtClean="0">
                <a:solidFill>
                  <a:srgbClr val="825B00"/>
                </a:solidFill>
                <a:latin typeface="Helvetica Light" charset="0"/>
                <a:ea typeface="Helvetica Light" charset="0"/>
                <a:cs typeface="Helvetica Light" charset="0"/>
              </a:rPr>
              <a:t>. </a:t>
            </a:r>
            <a:endParaRPr lang="zh-CN" altLang="en-US" sz="2000" dirty="0" smtClean="0">
              <a:solidFill>
                <a:srgbClr val="825B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700"/>
              </a:lnSpc>
              <a:buFont typeface="Arial" charset="0"/>
              <a:buChar char="•"/>
            </a:pPr>
            <a:endParaRPr lang="zh-CN" altLang="en-US" sz="2000" dirty="0" smtClean="0">
              <a:solidFill>
                <a:srgbClr val="825B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dirty="0" err="1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Strangeonium</a:t>
            </a:r>
            <a:r>
              <a:rPr lang="en-US" sz="2000" dirty="0" smtClean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000" dirty="0">
                <a:solidFill>
                  <a:srgbClr val="F78430"/>
                </a:solidFill>
                <a:latin typeface="Helvetica Light" charset="0"/>
                <a:ea typeface="Helvetica Light" charset="0"/>
                <a:cs typeface="Helvetica Light" charset="0"/>
              </a:rPr>
              <a:t>mesons and hybrids can be studied. </a:t>
            </a:r>
            <a:endParaRPr lang="zh-CN" altLang="en-US" sz="2000" dirty="0" smtClean="0">
              <a:solidFill>
                <a:srgbClr val="F7843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700"/>
              </a:lnSpc>
              <a:buFont typeface="Arial" charset="0"/>
              <a:buChar char="•"/>
            </a:pPr>
            <a:endParaRPr lang="zh-CN" altLang="en-US" sz="2000" dirty="0" smtClean="0">
              <a:solidFill>
                <a:srgbClr val="F7843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rgbClr val="937C3F"/>
                </a:solidFill>
                <a:latin typeface="Helvetica Light" charset="0"/>
                <a:ea typeface="Helvetica Light" charset="0"/>
                <a:cs typeface="Helvetica Light" charset="0"/>
              </a:rPr>
              <a:t>Hyperon </a:t>
            </a:r>
            <a:r>
              <a:rPr lang="en-US" sz="2000" dirty="0">
                <a:solidFill>
                  <a:srgbClr val="937C3F"/>
                </a:solidFill>
                <a:latin typeface="Helvetica Light" charset="0"/>
                <a:ea typeface="Helvetica Light" charset="0"/>
                <a:cs typeface="Helvetica Light" charset="0"/>
              </a:rPr>
              <a:t>and cascade baryons can be </a:t>
            </a:r>
            <a:r>
              <a:rPr lang="en-US" sz="2000" dirty="0" smtClean="0">
                <a:solidFill>
                  <a:srgbClr val="937C3F"/>
                </a:solidFill>
                <a:latin typeface="Helvetica Light" charset="0"/>
                <a:ea typeface="Helvetica Light" charset="0"/>
                <a:cs typeface="Helvetica Light" charset="0"/>
              </a:rPr>
              <a:t>studied</a:t>
            </a:r>
            <a:r>
              <a:rPr lang="en-US" altLang="zh-CN" sz="2000" dirty="0" smtClean="0">
                <a:solidFill>
                  <a:srgbClr val="937C3F"/>
                </a:solidFill>
                <a:latin typeface="Helvetica Light" charset="0"/>
                <a:ea typeface="Helvetica Light" charset="0"/>
                <a:cs typeface="Helvetica Light" charset="0"/>
              </a:rPr>
              <a:t>.</a:t>
            </a:r>
            <a:endParaRPr lang="en-US" sz="2000" dirty="0">
              <a:effectLst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8500" y="5791200"/>
            <a:ext cx="3898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chemeClr val="accent2">
                    <a:lumMod val="50000"/>
                  </a:schemeClr>
                </a:solidFill>
                <a:latin typeface="Gurmukhi MT" charset="0"/>
                <a:ea typeface="Gurmukhi MT" charset="0"/>
                <a:cs typeface="Gurmukhi MT" charset="0"/>
              </a:rPr>
              <a:t>Expected</a:t>
            </a:r>
            <a:r>
              <a:rPr lang="zh-CN" altLang="en-US" sz="2200" b="1" dirty="0" smtClean="0">
                <a:solidFill>
                  <a:schemeClr val="accent2">
                    <a:lumMod val="50000"/>
                  </a:schemeClr>
                </a:solidFill>
                <a:latin typeface="Gurmukhi MT" charset="0"/>
                <a:ea typeface="Gurmukhi MT" charset="0"/>
                <a:cs typeface="Gurmukhi MT" charset="0"/>
              </a:rPr>
              <a:t> </a:t>
            </a:r>
            <a:r>
              <a:rPr lang="en-US" altLang="zh-CN" sz="2200" b="1" dirty="0" smtClean="0">
                <a:solidFill>
                  <a:schemeClr val="accent2">
                    <a:lumMod val="50000"/>
                  </a:schemeClr>
                </a:solidFill>
                <a:latin typeface="Gurmukhi MT" charset="0"/>
                <a:ea typeface="Gurmukhi MT" charset="0"/>
                <a:cs typeface="Gurmukhi MT" charset="0"/>
              </a:rPr>
              <a:t>2018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Gurmukhi MT" charset="0"/>
              <a:ea typeface="Gurmukhi MT" charset="0"/>
              <a:cs typeface="Gurmukhi MT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8"/>
            <a:ext cx="9144000" cy="6831724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0" y="6555094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300" i="1" dirty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300" i="1" dirty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300" i="1" dirty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300" i="1" dirty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John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Hardin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(MIT)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2017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DNP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Meeting</a:t>
            </a:r>
            <a:r>
              <a:rPr lang="zh-CN" altLang="en-US" sz="13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endParaRPr lang="en-US" sz="13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81" y="1005871"/>
            <a:ext cx="2968224" cy="182992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8785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Shipping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DIRC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" y="1812118"/>
            <a:ext cx="7966075" cy="373528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14" y="3416300"/>
            <a:ext cx="4074415" cy="294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965" y="3081078"/>
            <a:ext cx="4074435" cy="34340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67838" y="2870409"/>
            <a:ext cx="2458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dirty="0" smtClean="0">
                <a:latin typeface="TimesNewRomanPSMT" charset="0"/>
              </a:rPr>
              <a:t>LHCb PRL 115 (2015) 072001 </a:t>
            </a:r>
            <a:endParaRPr lang="is-IS" sz="1400" dirty="0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2846456"/>
            <a:ext cx="2603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>
                <a:latin typeface="TimesNewRomanPSMT" charset="0"/>
              </a:rPr>
              <a:t>BESIII PRL 110 (2013) 252001 </a:t>
            </a:r>
            <a:endParaRPr lang="is-IS" sz="1400" dirty="0"/>
          </a:p>
          <a:p>
            <a:r>
              <a:rPr lang="is-IS" sz="1400" dirty="0">
                <a:latin typeface="TimesNewRomanPSMT" charset="0"/>
              </a:rPr>
              <a:t>BELLE PRL 110 (2013) 252002 </a:t>
            </a:r>
            <a:endParaRPr lang="is-IS" sz="1400" dirty="0"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901" y="1678724"/>
            <a:ext cx="2616499" cy="1180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5229" y="1554698"/>
            <a:ext cx="423521" cy="47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246" y="1981700"/>
            <a:ext cx="1274238" cy="856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600" y="1977694"/>
            <a:ext cx="1231900" cy="570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475" y="1977694"/>
            <a:ext cx="702954" cy="566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66" y="1778000"/>
            <a:ext cx="1216693" cy="1124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764" y="1036146"/>
            <a:ext cx="3198114" cy="5282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066" y="1083194"/>
            <a:ext cx="2739134" cy="49087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pPr algn="ctr"/>
            <a:r>
              <a:rPr lang="en-US" sz="2900" b="1" dirty="0" err="1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Tetraquark</a:t>
            </a:r>
            <a:r>
              <a:rPr lang="zh-CN" altLang="en-US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900" b="1" dirty="0" err="1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Pentaquark</a:t>
            </a:r>
            <a:r>
              <a:rPr lang="zh-CN" altLang="en-US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Candidates</a:t>
            </a:r>
            <a:endParaRPr lang="en-US" sz="2900" b="1" dirty="0">
              <a:solidFill>
                <a:srgbClr val="1424C9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9900" y="765993"/>
            <a:ext cx="8191500" cy="0"/>
          </a:xfrm>
          <a:prstGeom prst="line">
            <a:avLst/>
          </a:prstGeom>
          <a:ln w="38100">
            <a:solidFill>
              <a:srgbClr val="1424C9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9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Shipping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of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DIRC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704"/>
            <a:ext cx="9144000" cy="5313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489" y="1438967"/>
            <a:ext cx="3887511" cy="2272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05" y="770225"/>
            <a:ext cx="3238661" cy="20666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07" y="2058129"/>
            <a:ext cx="3194064" cy="21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241">
            <a:off x="2906883" y="1219476"/>
            <a:ext cx="3105426" cy="21922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3825">
            <a:off x="258483" y="3724598"/>
            <a:ext cx="2855381" cy="21212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6682">
            <a:off x="6068762" y="1071769"/>
            <a:ext cx="2787572" cy="238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41</a:t>
            </a:fld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28650" y="174627"/>
            <a:ext cx="7886700" cy="650874"/>
          </a:xfrm>
        </p:spPr>
        <p:txBody>
          <a:bodyPr>
            <a:normAutofit/>
          </a:bodyPr>
          <a:lstStyle/>
          <a:p>
            <a:pPr algn="ctr"/>
            <a:r>
              <a:rPr lang="en-US" altLang="zh-CN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End</a:t>
            </a:r>
            <a:endParaRPr lang="en-US" sz="34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340">
            <a:off x="5754527" y="3851114"/>
            <a:ext cx="3137876" cy="20983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663">
            <a:off x="211037" y="1068322"/>
            <a:ext cx="2743904" cy="2059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99" y="3846707"/>
            <a:ext cx="2927659" cy="2195744"/>
          </a:xfrm>
          <a:prstGeom prst="rect">
            <a:avLst/>
          </a:prstGeom>
          <a:ln w="50800">
            <a:noFill/>
            <a:miter lim="800000"/>
          </a:ln>
        </p:spPr>
      </p:pic>
      <p:sp>
        <p:nvSpPr>
          <p:cNvPr id="25" name="TextBox 24"/>
          <p:cNvSpPr txBox="1"/>
          <p:nvPr/>
        </p:nvSpPr>
        <p:spPr>
          <a:xfrm>
            <a:off x="1854200" y="6356351"/>
            <a:ext cx="515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But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>
                <a:latin typeface="Helvetica Light Oblique" charset="0"/>
                <a:ea typeface="Helvetica Light Oblique" charset="0"/>
                <a:cs typeface="Helvetica Light Oblique" charset="0"/>
              </a:rPr>
              <a:t>l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ife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is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not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only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about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physics</a:t>
            </a:r>
            <a:r>
              <a:rPr lang="zh-CN" altLang="en-US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2200" i="1" dirty="0" smtClean="0">
                <a:latin typeface="Helvetica Light Oblique" charset="0"/>
                <a:ea typeface="Helvetica Light Oblique" charset="0"/>
                <a:cs typeface="Helvetica Light Oblique" charset="0"/>
              </a:rPr>
              <a:t>!</a:t>
            </a:r>
            <a:endParaRPr lang="en-US" sz="2200" i="1" dirty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42</a:t>
            </a:fld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28650" y="2431689"/>
            <a:ext cx="7886700" cy="650874"/>
          </a:xfrm>
        </p:spPr>
        <p:txBody>
          <a:bodyPr>
            <a:normAutofit/>
          </a:bodyPr>
          <a:lstStyle/>
          <a:p>
            <a:pPr algn="ctr"/>
            <a:r>
              <a:rPr lang="en-US" altLang="zh-CN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Back</a:t>
            </a:r>
            <a:r>
              <a:rPr lang="zh-CN" altLang="en-US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4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up</a:t>
            </a:r>
            <a:endParaRPr lang="en-US" sz="34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7" y="8143978"/>
            <a:ext cx="4896339" cy="280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97" y="8296378"/>
            <a:ext cx="4896339" cy="280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97" y="8448778"/>
            <a:ext cx="4896339" cy="28002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Physics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3100" b="1" dirty="0" smtClean="0">
                <a:solidFill>
                  <a:srgbClr val="00B0F0"/>
                </a:solidFill>
                <a:latin typeface="Helvetica Light" charset="0"/>
                <a:ea typeface="Helvetica Light" charset="0"/>
                <a:cs typeface="Helvetica Light" charset="0"/>
              </a:rPr>
              <a:t>GlueX</a:t>
            </a:r>
            <a:endParaRPr lang="en-US" sz="3100" b="1" dirty="0">
              <a:solidFill>
                <a:srgbClr val="00B0F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100" y="342900"/>
            <a:ext cx="5177017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1" y="1119984"/>
            <a:ext cx="8407400" cy="52268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30901" y="1519973"/>
            <a:ext cx="577850" cy="47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4325" y="142522"/>
            <a:ext cx="8566629" cy="634082"/>
          </a:xfrm>
        </p:spPr>
        <p:txBody>
          <a:bodyPr>
            <a:normAutofit/>
          </a:bodyPr>
          <a:lstStyle/>
          <a:p>
            <a:pPr algn="ctr"/>
            <a:r>
              <a:rPr lang="en-US" altLang="zh-CN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Meson</a:t>
            </a:r>
            <a:r>
              <a:rPr lang="zh-CN" altLang="en-US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Quantum</a:t>
            </a:r>
            <a:r>
              <a:rPr lang="zh-CN" altLang="en-US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900" b="1" dirty="0" smtClean="0">
                <a:solidFill>
                  <a:srgbClr val="1424C9"/>
                </a:solidFill>
                <a:latin typeface="Arial" charset="0"/>
                <a:ea typeface="Arial" charset="0"/>
                <a:cs typeface="Arial" charset="0"/>
              </a:rPr>
              <a:t>Numbers</a:t>
            </a:r>
            <a:endParaRPr lang="en-US" sz="2900" b="1" dirty="0">
              <a:solidFill>
                <a:srgbClr val="1424C9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9900" y="765993"/>
            <a:ext cx="8191500" cy="0"/>
          </a:xfrm>
          <a:prstGeom prst="line">
            <a:avLst/>
          </a:prstGeom>
          <a:ln w="38100">
            <a:solidFill>
              <a:srgbClr val="1424C9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56791" y="1322244"/>
            <a:ext cx="576162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982"/>
            <a:ext cx="9144000" cy="57044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30901" y="1519973"/>
            <a:ext cx="577850" cy="47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14"/>
            <a:ext cx="9144000" cy="49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30901" y="1519973"/>
            <a:ext cx="577850" cy="47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5" y="310184"/>
            <a:ext cx="7145815" cy="6210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3100" y="6356351"/>
            <a:ext cx="3708401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44900" y="6419851"/>
            <a:ext cx="440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Cite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from: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C.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A.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Meyer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  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GlueX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Design</a:t>
            </a:r>
            <a:r>
              <a:rPr lang="zh-CN" altLang="en-US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 </a:t>
            </a:r>
            <a:r>
              <a:rPr lang="en-US" altLang="zh-CN" sz="1400" i="1" dirty="0" smtClean="0">
                <a:solidFill>
                  <a:schemeClr val="bg1">
                    <a:lumMod val="75000"/>
                  </a:schemeClr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Review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61"/>
            <a:ext cx="9144000" cy="5319677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14325" y="142522"/>
            <a:ext cx="8566629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Introduction</a:t>
            </a:r>
            <a:r>
              <a:rPr lang="zh-CN" altLang="en-US" sz="3100" b="1" dirty="0" smtClean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100" b="1" dirty="0">
              <a:solidFill>
                <a:srgbClr val="00B0F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5744" y="765993"/>
            <a:ext cx="8766650" cy="0"/>
          </a:xfrm>
          <a:prstGeom prst="line">
            <a:avLst/>
          </a:prstGeom>
          <a:ln w="25400">
            <a:solidFill>
              <a:srgbClr val="00B0F0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42522"/>
            <a:ext cx="1309163" cy="6279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Picture 2" descr="C:\Users\stewartm\Desktop\aerial March2015-aerialTweaked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" y="1331120"/>
            <a:ext cx="5606750" cy="33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278742" y="2199922"/>
            <a:ext cx="1191658" cy="627966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42" y="2174522"/>
            <a:ext cx="1309163" cy="62796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639">
            <a:off x="4376181" y="2879284"/>
            <a:ext cx="1069938" cy="24316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5867400" y="3822700"/>
            <a:ext cx="1536700" cy="292100"/>
          </a:xfrm>
          <a:prstGeom prst="straightConnector1">
            <a:avLst/>
          </a:prstGeom>
          <a:ln w="38100" cap="sq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ABB2-0B27-4842-BAD2-54348895A9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26803</TotalTime>
  <Words>1618</Words>
  <Application>Microsoft Macintosh PowerPoint</Application>
  <PresentationFormat>On-screen Show (4:3)</PresentationFormat>
  <Paragraphs>297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#HeadLineA</vt:lpstr>
      <vt:lpstr>Avenir Light</vt:lpstr>
      <vt:lpstr>Calibri</vt:lpstr>
      <vt:lpstr>Calibri Light</vt:lpstr>
      <vt:lpstr>Cambria Math</vt:lpstr>
      <vt:lpstr>Candara</vt:lpstr>
      <vt:lpstr>Chalkboard</vt:lpstr>
      <vt:lpstr>Chalkboard SE</vt:lpstr>
      <vt:lpstr>Comic Sans MS</vt:lpstr>
      <vt:lpstr>Gurmukhi MT</vt:lpstr>
      <vt:lpstr>Helvetica</vt:lpstr>
      <vt:lpstr>Helvetica Light</vt:lpstr>
      <vt:lpstr>Helvetica Light Oblique</vt:lpstr>
      <vt:lpstr>Helvetica-Bold</vt:lpstr>
      <vt:lpstr>Helvetica-Light</vt:lpstr>
      <vt:lpstr>LucidaGrande</vt:lpstr>
      <vt:lpstr>Mangal</vt:lpstr>
      <vt:lpstr>STSongti-SC-Black</vt:lpstr>
      <vt:lpstr>TimesNewRomanPSMT</vt:lpstr>
      <vt:lpstr>Wingdings</vt:lpstr>
      <vt:lpstr>宋体</vt:lpstr>
      <vt:lpstr>Arial</vt:lpstr>
      <vt:lpstr>Office Theme</vt:lpstr>
      <vt:lpstr>PowerPoint Presentation</vt:lpstr>
      <vt:lpstr>Outline </vt:lpstr>
      <vt:lpstr>PowerPoint Presentation</vt:lpstr>
      <vt:lpstr>Tetraquark and Pentaquark Candidates</vt:lpstr>
      <vt:lpstr>Meson Quantum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GlueX Detector</vt:lpstr>
      <vt:lpstr>Equipment in Hall D</vt:lpstr>
      <vt:lpstr>The Superconducting Solenoid</vt:lpstr>
      <vt:lpstr>The GlueX Detector and Target</vt:lpstr>
      <vt:lpstr>The Start Counter</vt:lpstr>
      <vt:lpstr>Central and Froward Drift Chamber</vt:lpstr>
      <vt:lpstr>Drift Chamber Performance</vt:lpstr>
      <vt:lpstr>Time of Flight and PID</vt:lpstr>
      <vt:lpstr>Barrel and Froward Calorimeter</vt:lpstr>
      <vt:lpstr>Performance of Calorimeter</vt:lpstr>
      <vt:lpstr>Data Sets</vt:lpstr>
      <vt:lpstr>The GlueX Collaboration </vt:lpstr>
      <vt:lpstr>The GlueX Collaboration </vt:lpstr>
      <vt:lpstr>The GlueX Collaboration </vt:lpstr>
      <vt:lpstr>PowerPoint Presentation</vt:lpstr>
      <vt:lpstr>PowerPoint Presentation</vt:lpstr>
      <vt:lpstr>PowerPoint Presentation</vt:lpstr>
      <vt:lpstr>PowerPoint Presentation</vt:lpstr>
      <vt:lpstr>J/ψ Photoproduction Near Threshold </vt:lpstr>
      <vt:lpstr>J/ψ Photoproduction Near Threshold </vt:lpstr>
      <vt:lpstr>Four photon final states</vt:lpstr>
      <vt:lpstr>Four photon final states</vt:lpstr>
      <vt:lpstr>Outlook</vt:lpstr>
      <vt:lpstr>The Upgrade Proposal </vt:lpstr>
      <vt:lpstr>Forward Kaon Identification </vt:lpstr>
      <vt:lpstr>PowerPoint Presentation</vt:lpstr>
      <vt:lpstr>Shipping of the DIRC </vt:lpstr>
      <vt:lpstr>Shipping of the DIRC </vt:lpstr>
      <vt:lpstr>The End</vt:lpstr>
      <vt:lpstr>Back up</vt:lpstr>
      <vt:lpstr>Physics on GlueX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737</cp:revision>
  <cp:lastPrinted>2018-01-17T16:37:55Z</cp:lastPrinted>
  <dcterms:created xsi:type="dcterms:W3CDTF">2017-12-27T02:54:00Z</dcterms:created>
  <dcterms:modified xsi:type="dcterms:W3CDTF">2018-01-18T01:33:34Z</dcterms:modified>
</cp:coreProperties>
</file>