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64" r:id="rId4"/>
    <p:sldId id="258" r:id="rId5"/>
    <p:sldId id="279" r:id="rId6"/>
    <p:sldId id="280" r:id="rId7"/>
    <p:sldId id="283" r:id="rId8"/>
    <p:sldId id="259" r:id="rId9"/>
    <p:sldId id="282" r:id="rId10"/>
    <p:sldId id="272" r:id="rId11"/>
    <p:sldId id="260" r:id="rId12"/>
    <p:sldId id="274" r:id="rId13"/>
    <p:sldId id="273" r:id="rId14"/>
    <p:sldId id="289" r:id="rId15"/>
    <p:sldId id="275" r:id="rId16"/>
    <p:sldId id="276" r:id="rId17"/>
    <p:sldId id="277" r:id="rId18"/>
    <p:sldId id="278" r:id="rId19"/>
    <p:sldId id="286" r:id="rId20"/>
    <p:sldId id="287" r:id="rId21"/>
    <p:sldId id="288" r:id="rId22"/>
    <p:sldId id="281" r:id="rId23"/>
    <p:sldId id="285" r:id="rId24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B508D-E56F-493B-BF47-E7292AAC655C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18E4D-C385-49EC-B043-9FCE90557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471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B385F-1671-419F-B89D-55718FB5BA27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B08B8-2CAC-4DB7-B34A-F735DA8232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44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45A5-9FF5-44C7-A2A1-8B3F52A0A7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2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08B8-2CAC-4DB7-B34A-F735DA8232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09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26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00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60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096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905001"/>
            <a:ext cx="5592233" cy="4194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1" y="1905000"/>
            <a:ext cx="5592233" cy="2020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1" y="4078289"/>
            <a:ext cx="5592233" cy="20208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97F30-3CA6-44F4-BC19-51858099E1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81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86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99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91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8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76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60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8A89-9112-46E1-985D-2CE337CC97E5}" type="datetimeFigureOut">
              <a:rPr lang="zh-CN" altLang="en-US" smtClean="0"/>
              <a:t>2018-6-17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43386-0F1C-4103-8113-569EAD95A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7528" y="831273"/>
            <a:ext cx="9781309" cy="226305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rogress in timing research of XRB by Insight-HXMT Observations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QU </a:t>
            </a:r>
            <a:r>
              <a:rPr lang="en-US" altLang="zh-CN" dirty="0" err="1" smtClean="0"/>
              <a:t>Jinlu</a:t>
            </a:r>
            <a:r>
              <a:rPr lang="zh-CN" altLang="en-US" dirty="0" smtClean="0"/>
              <a:t>（屈进禄）</a:t>
            </a:r>
            <a:endParaRPr lang="en-US" altLang="zh-CN" dirty="0" smtClean="0"/>
          </a:p>
          <a:p>
            <a:r>
              <a:rPr lang="en-US" altLang="zh-CN" dirty="0" smtClean="0"/>
              <a:t>On </a:t>
            </a:r>
            <a:r>
              <a:rPr lang="en-US" altLang="zh-CN" dirty="0"/>
              <a:t>behalf </a:t>
            </a:r>
            <a:r>
              <a:rPr lang="en-US" altLang="zh-CN" dirty="0" smtClean="0"/>
              <a:t>of insight-HXMT team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2018-06-18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62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4345" y="11256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Insight-HXMT Some Obs. Sources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453433"/>
              </p:ext>
            </p:extLst>
          </p:nvPr>
        </p:nvGraphicFramePr>
        <p:xfrm>
          <a:off x="1260764" y="1507404"/>
          <a:ext cx="9365671" cy="4879541"/>
        </p:xfrm>
        <a:graphic>
          <a:graphicData uri="http://schemas.openxmlformats.org/drawingml/2006/table">
            <a:tbl>
              <a:tblPr/>
              <a:tblGrid>
                <a:gridCol w="2008909"/>
                <a:gridCol w="2358230"/>
                <a:gridCol w="1210171"/>
                <a:gridCol w="1192632"/>
                <a:gridCol w="2595729"/>
              </a:tblGrid>
              <a:tr h="385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Type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Source Name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Obs.No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Exp(ks)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LMXB NBs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Cir X-1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4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Sco X-1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Cyg X-2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GX 17+2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2"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LMXB BHs </a:t>
                      </a:r>
                      <a:b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Transients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GRS 1915+105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High Cadence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 1743-322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MAXI J1535-571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High Cadence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MAXI J1820+070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~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High Cadence Obs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MAXI J1543-564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MAXI J1727-203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5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SwiftJ0243.6+6124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1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0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781" y="79918"/>
            <a:ext cx="10515600" cy="856745"/>
          </a:xfrm>
        </p:spPr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 Time of Insight HXMT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01781" y="1124794"/>
                <a:ext cx="5763491" cy="540069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 smtClean="0"/>
                  <a:t>Dead Time effect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 b="1" dirty="0" smtClean="0"/>
                  <a:t>Reduce the effective area of detector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 b="1" dirty="0" smtClean="0"/>
                  <a:t>Modify the distribution of arrival time of the photon(no Poisson)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b="1" dirty="0" smtClean="0"/>
                  <a:t>Type: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 b="1" dirty="0" err="1" smtClean="0"/>
                  <a:t>Paralyzable</a:t>
                </a:r>
                <a:r>
                  <a:rPr lang="en-US" altLang="zh-CN" b="1" dirty="0" smtClean="0"/>
                  <a:t> Type: Every event causes dead time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b="1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altLang="zh-CN" b="1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altLang="zh-CN" b="1" dirty="0" err="1" smtClean="0"/>
                  <a:t>Nonparalyzable</a:t>
                </a:r>
                <a:r>
                  <a:rPr lang="en-US" altLang="zh-CN" b="1" dirty="0" smtClean="0"/>
                  <a:t> Type: Only detected event causes the detector to be dead for a period of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altLang="zh-CN" b="1" dirty="0" smtClean="0"/>
              </a:p>
              <a:p>
                <a:pPr>
                  <a:lnSpc>
                    <a:spcPct val="120000"/>
                  </a:lnSpc>
                </a:pPr>
                <a:r>
                  <a:rPr lang="en-US" altLang="zh-CN" b="1" dirty="0" smtClean="0"/>
                  <a:t>Characteristic Frequency: </a:t>
                </a:r>
                <a:endParaRPr lang="en-US" altLang="zh-CN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𝐨𝐫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altLang="zh-CN" b="1" dirty="0" smtClean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01781" y="1124794"/>
                <a:ext cx="5763491" cy="5400697"/>
              </a:xfrm>
              <a:blipFill rotWithShape="0">
                <a:blip r:embed="rId2"/>
                <a:stretch>
                  <a:fillRect l="-1693" t="-678" r="-2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5698" y="561484"/>
            <a:ext cx="5124520" cy="54882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70101" y="6156159"/>
            <a:ext cx="179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Zhang et al. 1995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6363"/>
            <a:ext cx="10515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 Time of ME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08" y="3321291"/>
            <a:ext cx="6068291" cy="3007214"/>
          </a:xfrm>
          <a:prstGeom prst="rect">
            <a:avLst/>
          </a:prstGeom>
        </p:spPr>
      </p:pic>
      <p:graphicFrame>
        <p:nvGraphicFramePr>
          <p:cNvPr id="10" name="内容占位符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8418617"/>
              </p:ext>
            </p:extLst>
          </p:nvPr>
        </p:nvGraphicFramePr>
        <p:xfrm>
          <a:off x="6262255" y="1161695"/>
          <a:ext cx="5673762" cy="4883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5627"/>
                <a:gridCol w="945627"/>
                <a:gridCol w="945627"/>
                <a:gridCol w="945627"/>
                <a:gridCol w="945627"/>
                <a:gridCol w="945627"/>
              </a:tblGrid>
              <a:tr h="1881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Source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r</a:t>
                      </a:r>
                      <a:r>
                        <a:rPr lang="en-US" sz="1100" kern="100" baseline="-25000">
                          <a:effectLst/>
                        </a:rPr>
                        <a:t>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paralyzable type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nonparalyzable type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81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t</a:t>
                      </a:r>
                      <a:r>
                        <a:rPr lang="en-US" sz="1100" kern="100" baseline="-25000">
                          <a:effectLst/>
                        </a:rPr>
                        <a:t>d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R-s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t</a:t>
                      </a:r>
                      <a:r>
                        <a:rPr lang="en-US" sz="1100" kern="100" baseline="-25000">
                          <a:effectLst/>
                        </a:rPr>
                        <a:t>d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R-s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MAXI1535-571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70.940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232.1±9.1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0.9379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238.0±7.5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0.9418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74.779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236.3±9.6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0.9361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241.2±8.1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0.9513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65.919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100" kern="100">
                          <a:effectLst/>
                        </a:rPr>
                        <a:t>242.8±18.3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0.8439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246.2±16.1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0.8479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76.053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239.7±7.9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0.9540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244.0±6.6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0.9571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Swift J0243+6124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80.055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231.2±9.7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0.9281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237.3±8.1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0.9319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85.772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232.3±8.7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0.9423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238.2±7.3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0.9459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84.966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231.7±8.7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0.9408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237.5±7.2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0.9447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89.072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236.5±7.2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0.9610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241.7±5.9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0.9644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Sco X-1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266.970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238.3±5.6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0.9750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246.5±4.3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0.9807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227.307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239.7±5.2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0.9786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247.0±4.3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0.9806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293.712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238.5±5.6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0.9753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247.4±4.6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0.9782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  <a:tr h="3756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293.616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238.0±5.8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0.9742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246.9±4.8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0.9771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701637" y="6211669"/>
            <a:ext cx="933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frequency is not dependent X-ray Sources.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~ 250 us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436418" y="964511"/>
                <a:ext cx="5181600" cy="1901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HE &amp; LE</a:t>
                </a:r>
              </a:p>
              <a:p>
                <a:pPr marL="457200" lvl="1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𝒖𝒔</m:t>
                          </m:r>
                        </m:den>
                      </m:f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𝒌𝑯𝒛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𝒌𝑯𝒛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𝑵𝑺</m:t>
                      </m:r>
                      <m:r>
                        <a:rPr lang="en-US" altLang="zh-CN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8" y="964511"/>
                <a:ext cx="5181600" cy="1901248"/>
              </a:xfrm>
              <a:prstGeom prst="rect">
                <a:avLst/>
              </a:prstGeom>
              <a:blipFill rotWithShape="0">
                <a:blip r:embed="rId3"/>
                <a:stretch>
                  <a:fillRect l="-2235" t="-5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4290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 &amp; Energy Dependence of Dead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638" y="1283995"/>
            <a:ext cx="6385412" cy="4018210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5412" y="1283995"/>
            <a:ext cx="5507674" cy="41687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5638" y="5452710"/>
            <a:ext cx="6002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dead time type cannot fit the PDS </a:t>
            </a:r>
          </a:p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high frequency (&gt; 1kHz)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97277" y="566964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non-dependence of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 Time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9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algn="ctr">
              <a:lnSpc>
                <a:spcPct val="200000"/>
              </a:lnSpc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Insight-HXMT Capabilities</a:t>
            </a:r>
          </a:p>
          <a:p>
            <a:pPr algn="ctr">
              <a:lnSpc>
                <a:spcPct val="20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</a:p>
          <a:p>
            <a:pPr algn="ctr">
              <a:lnSpc>
                <a:spcPct val="200000"/>
              </a:lnSpc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4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054" y="268144"/>
            <a:ext cx="10515600" cy="937202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/>
              <a:t>BH Transients: </a:t>
            </a:r>
            <a:r>
              <a:rPr lang="en-US" altLang="zh-CN" b="1" i="1" dirty="0" smtClean="0">
                <a:solidFill>
                  <a:srgbClr val="FF0000"/>
                </a:solidFill>
              </a:rPr>
              <a:t>MAXI J1535-571</a:t>
            </a:r>
            <a:endParaRPr lang="zh-CN" altLang="en-US" b="1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7598" y="1427117"/>
            <a:ext cx="3904290" cy="5101648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7761" y="1354570"/>
            <a:ext cx="3893657" cy="52467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10616" y="5081840"/>
            <a:ext cx="188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solidFill>
                  <a:srgbClr val="00B050"/>
                </a:solidFill>
              </a:rPr>
              <a:t>Insight-HXMT</a:t>
            </a:r>
            <a:endParaRPr lang="zh-CN" altLang="en-US" sz="2400" i="1" dirty="0">
              <a:solidFill>
                <a:srgbClr val="00B05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96946" y="5543505"/>
            <a:ext cx="131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HUANG Yue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6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Q-Diagram and QPO Types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6657" y="1825625"/>
            <a:ext cx="5024685" cy="4351338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3667" y="1825625"/>
            <a:ext cx="43386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4546" y="138544"/>
            <a:ext cx="7183582" cy="70658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Dependence of QPO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9435" y="928254"/>
            <a:ext cx="6274364" cy="5721927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0971" y="1108273"/>
            <a:ext cx="4884391" cy="51399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12929" t="8990" r="4188"/>
          <a:stretch/>
        </p:blipFill>
        <p:spPr>
          <a:xfrm>
            <a:off x="3288278" y="4646374"/>
            <a:ext cx="2728059" cy="209794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4364182" y="5829916"/>
            <a:ext cx="1134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AstroSAT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28232" y="6229840"/>
            <a:ext cx="433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Firstly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 energy to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altLang="zh-CN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1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741"/>
          </a:xfrm>
        </p:spPr>
        <p:txBody>
          <a:bodyPr/>
          <a:lstStyle/>
          <a:p>
            <a:r>
              <a:rPr lang="en-US" altLang="zh-CN" b="1" dirty="0"/>
              <a:t>BH Transients: </a:t>
            </a:r>
            <a:r>
              <a:rPr lang="en-US" altLang="zh-CN" b="1" i="1" dirty="0" smtClean="0">
                <a:solidFill>
                  <a:srgbClr val="FF0000"/>
                </a:solidFill>
              </a:rPr>
              <a:t>MAXI J1820+070:failed outburst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7493" y="1307185"/>
            <a:ext cx="4255377" cy="2731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49956"/>
            <a:ext cx="4688230" cy="29080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038" y="3864604"/>
            <a:ext cx="4157832" cy="3078747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41841" y="1338866"/>
            <a:ext cx="4480948" cy="287756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21527" y="2507673"/>
            <a:ext cx="150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C00000"/>
                </a:solidFill>
              </a:rPr>
              <a:t>Lightcurve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72145" y="4844716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QPOs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38891" y="1928854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HID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90163" y="4216427"/>
            <a:ext cx="164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Typical PDS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84966" y="593384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MA Xiang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34890"/>
            <a:ext cx="10515600" cy="1325563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 Transients: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GRS 1915+105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2348266"/>
            <a:ext cx="5181600" cy="2807291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716982" y="180526"/>
            <a:ext cx="3636819" cy="60857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37164" y="5430982"/>
            <a:ext cx="182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Observation Date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26181" y="6311898"/>
            <a:ext cx="248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Partial  Observation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dirty="0" smtClean="0">
                <a:solidFill>
                  <a:srgbClr val="FF0000"/>
                </a:solidFill>
              </a:rPr>
              <a:t> List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47454" y="2854062"/>
            <a:ext cx="15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 </a:t>
            </a:r>
            <a:r>
              <a:rPr lang="en-US" altLang="zh-C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lightcurve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18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algn="ctr">
              <a:lnSpc>
                <a:spcPct val="200000"/>
              </a:lnSpc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Insight-HXMT Capabilities</a:t>
            </a:r>
          </a:p>
          <a:p>
            <a:pPr algn="ctr">
              <a:lnSpc>
                <a:spcPct val="200000"/>
              </a:lnSpc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</a:p>
          <a:p>
            <a:pPr algn="ctr">
              <a:lnSpc>
                <a:spcPct val="200000"/>
              </a:lnSpc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1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Class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47529" y="1342390"/>
            <a:ext cx="2860675" cy="208661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55840" y="1371748"/>
            <a:ext cx="3096344" cy="2236279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7556988" y="1383472"/>
            <a:ext cx="3104670" cy="2224554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03512" y="4005065"/>
            <a:ext cx="2984598" cy="2185903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4740369" y="4077072"/>
            <a:ext cx="3082722" cy="2192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04312" y="1772817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200" dirty="0">
                <a:solidFill>
                  <a:srgbClr val="FF0000"/>
                </a:solidFill>
              </a:rPr>
              <a:t>χ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728" y="1772817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>
                <a:solidFill>
                  <a:srgbClr val="FF0000"/>
                </a:solidFill>
              </a:rPr>
              <a:t>κ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1730" y="1772817"/>
            <a:ext cx="82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200" dirty="0">
                <a:solidFill>
                  <a:srgbClr val="FF0000"/>
                </a:solidFill>
              </a:rPr>
              <a:t>δ</a:t>
            </a:r>
            <a:r>
              <a:rPr lang="zh-CN" altLang="en-US" sz="3200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2548" y="4509121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200" dirty="0">
                <a:solidFill>
                  <a:srgbClr val="FF0000"/>
                </a:solidFill>
              </a:rPr>
              <a:t>χ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03749" y="4509121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400" dirty="0">
                <a:solidFill>
                  <a:srgbClr val="FF0000"/>
                </a:solidFill>
              </a:rPr>
              <a:t>α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350" y="3906942"/>
            <a:ext cx="3023878" cy="212768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45597" y="6364739"/>
            <a:ext cx="269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analysis is in progress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7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24491"/>
            <a:ext cx="10515600" cy="954575"/>
          </a:xfrm>
        </p:spPr>
        <p:txBody>
          <a:bodyPr/>
          <a:lstStyle/>
          <a:p>
            <a:r>
              <a:rPr lang="en-US" altLang="zh-CN" dirty="0" smtClean="0"/>
              <a:t>energy dependent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45" y="916643"/>
            <a:ext cx="8460432" cy="308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919172" y="4185281"/>
            <a:ext cx="3015735" cy="2124291"/>
            <a:chOff x="2699792" y="4010755"/>
            <a:chExt cx="3015735" cy="21242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010755"/>
              <a:ext cx="3015735" cy="212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36785" y="479464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45-100 </a:t>
              </a:r>
              <a:r>
                <a:rPr lang="en-US" altLang="zh-CN" dirty="0" err="1"/>
                <a:t>keV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735451" y="4000704"/>
            <a:ext cx="2695125" cy="2589856"/>
            <a:chOff x="4629600" y="119064"/>
            <a:chExt cx="2695125" cy="258985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37" b="67001"/>
            <a:stretch/>
          </p:blipFill>
          <p:spPr bwMode="auto">
            <a:xfrm>
              <a:off x="4651131" y="119064"/>
              <a:ext cx="2673594" cy="2184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600" y="2146945"/>
              <a:ext cx="2276475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文本框 8"/>
          <p:cNvSpPr txBox="1"/>
          <p:nvPr/>
        </p:nvSpPr>
        <p:spPr>
          <a:xfrm>
            <a:off x="8950036" y="503008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RXTE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5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NS LMXBs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4055" y="2678347"/>
            <a:ext cx="3529890" cy="2645893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72421"/>
            <a:ext cx="5181600" cy="38577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04509" y="1440873"/>
            <a:ext cx="86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Sco</a:t>
            </a:r>
            <a:r>
              <a:rPr lang="en-US" altLang="zh-CN" dirty="0" smtClean="0"/>
              <a:t> X-1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1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/>
              <a:t>Future</a:t>
            </a:r>
            <a:endParaRPr lang="zh-CN" altLang="en-US" b="1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61554" y="1853334"/>
            <a:ext cx="10868891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Achievements will be published in this year!</a:t>
            </a:r>
          </a:p>
          <a:p>
            <a:pPr>
              <a:lnSpc>
                <a:spcPct val="200000"/>
              </a:lnSpc>
            </a:pPr>
            <a:r>
              <a:rPr lang="en-US" altLang="zh-CN" sz="3600" b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Expecting </a:t>
            </a:r>
            <a:r>
              <a:rPr lang="en-US" altLang="zh-CN" sz="3600" b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altLang="zh-CN" sz="3600" b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Achievements!</a:t>
            </a:r>
            <a:endParaRPr lang="zh-CN" altLang="en-US" sz="3600" b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9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7702" y="0"/>
            <a:ext cx="8540750" cy="866208"/>
          </a:xfrm>
        </p:spPr>
        <p:txBody>
          <a:bodyPr/>
          <a:lstStyle/>
          <a:p>
            <a:pPr algn="ctr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&amp; Timing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2311" y="1120669"/>
            <a:ext cx="7591093" cy="16999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</a:t>
            </a:r>
            <a:r>
              <a:rPr lang="en-US" altLang="zh-CN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time—Timing</a:t>
            </a:r>
            <a:r>
              <a:rPr lang="zh-CN" altLang="en-US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  <a:r>
              <a:rPr lang="en-US" altLang="zh-CN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Energy—Spectrum</a:t>
            </a:r>
            <a:r>
              <a:rPr lang="zh-CN" alt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  <a:r>
              <a:rPr lang="en-US" altLang="zh-CN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on detector—Image</a:t>
            </a:r>
            <a:r>
              <a:rPr lang="en-US" altLang="zh-CN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/>
              <a:t>Detect the innermost regions of XRB by X-ray</a:t>
            </a:r>
          </a:p>
          <a:p>
            <a:r>
              <a:rPr lang="en-US" altLang="zh-CN" b="1" dirty="0" smtClean="0"/>
              <a:t>Time </a:t>
            </a:r>
            <a:r>
              <a:rPr lang="en-US" altLang="zh-CN" b="1" dirty="0"/>
              <a:t>Domain Astrophysics is the `new frontier</a:t>
            </a:r>
            <a:r>
              <a:rPr lang="en-US" altLang="zh-CN" b="1" dirty="0" smtClean="0"/>
              <a:t>’!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99" y="3371649"/>
            <a:ext cx="5101701" cy="334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内容占位符 4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8305450" y="1054203"/>
            <a:ext cx="3606003" cy="20208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003" y="3075090"/>
            <a:ext cx="3243353" cy="35359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85" y="3556715"/>
            <a:ext cx="2743438" cy="2572735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 rot="10800000">
            <a:off x="10747749" y="2754164"/>
            <a:ext cx="630552" cy="858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0800000">
            <a:off x="5999018" y="3904390"/>
            <a:ext cx="1066800" cy="290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063025" y="1132111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PDS</a:t>
            </a:r>
            <a:endParaRPr lang="zh-CN" alt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5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457" y="0"/>
            <a:ext cx="11387667" cy="975898"/>
          </a:xfrm>
        </p:spPr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RXTE era: BH Transients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1"/>
          </p:nvPr>
        </p:nvSpPr>
        <p:spPr>
          <a:xfrm>
            <a:off x="229710" y="1853758"/>
            <a:ext cx="4788689" cy="38521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800" dirty="0" smtClean="0"/>
              <a:t>Monitoring the transients</a:t>
            </a:r>
            <a:endParaRPr lang="en-US" altLang="zh-CN" b="1" kern="1800" dirty="0" smtClean="0"/>
          </a:p>
          <a:p>
            <a:pPr>
              <a:lnSpc>
                <a:spcPct val="150000"/>
              </a:lnSpc>
            </a:pPr>
            <a:r>
              <a:rPr lang="en-US" altLang="zh-CN" b="1" kern="1800" dirty="0" smtClean="0"/>
              <a:t>Evolution of Timing &amp; Spectra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 b="1" kern="1800" dirty="0"/>
              <a:t>State &amp; </a:t>
            </a:r>
            <a:r>
              <a:rPr lang="zh-CN" altLang="en-US" sz="2800" b="1" kern="1800" dirty="0"/>
              <a:t>“</a:t>
            </a:r>
            <a:r>
              <a:rPr lang="en-US" altLang="zh-CN" sz="2800" b="1" kern="1800" dirty="0"/>
              <a:t>q</a:t>
            </a:r>
            <a:r>
              <a:rPr lang="zh-CN" altLang="en-US" sz="2800" b="1" kern="1800" dirty="0"/>
              <a:t>”</a:t>
            </a:r>
            <a:r>
              <a:rPr lang="en-US" altLang="zh-CN" sz="2800" b="1" kern="1800" dirty="0"/>
              <a:t>-diagram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 b="1" kern="1800" dirty="0"/>
              <a:t>High-Frequency </a:t>
            </a:r>
            <a:r>
              <a:rPr lang="en-US" altLang="zh-CN" sz="2800" b="1" kern="1800" dirty="0" smtClean="0"/>
              <a:t>QPO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 b="1" kern="1800" dirty="0" smtClean="0"/>
              <a:t>And so on</a:t>
            </a:r>
            <a:endParaRPr lang="zh-CN" altLang="en-US" sz="2800" b="1" kern="1800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t="8156" r="11539"/>
          <a:stretch/>
        </p:blipFill>
        <p:spPr>
          <a:xfrm>
            <a:off x="8613795" y="779095"/>
            <a:ext cx="3660932" cy="2851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120" y="3630995"/>
            <a:ext cx="2786005" cy="32074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562" y="3779823"/>
            <a:ext cx="2988473" cy="298032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 flipH="1">
            <a:off x="2624054" y="6390820"/>
            <a:ext cx="28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Motta et al. 2011, MNRAS</a:t>
            </a:r>
            <a:endParaRPr lang="zh-CN" altLang="en-US" dirty="0"/>
          </a:p>
        </p:txBody>
      </p:sp>
      <p:pic>
        <p:nvPicPr>
          <p:cNvPr id="19" name="内容占位符 18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4951287" y="983914"/>
            <a:ext cx="3767831" cy="25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609600"/>
            <a:ext cx="11387667" cy="734291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RXTE era: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Star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905001"/>
            <a:ext cx="5693832" cy="42879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800" dirty="0"/>
              <a:t>kHz QPOs</a:t>
            </a:r>
          </a:p>
          <a:p>
            <a:pPr>
              <a:lnSpc>
                <a:spcPct val="150000"/>
              </a:lnSpc>
            </a:pPr>
            <a:r>
              <a:rPr lang="en-US" altLang="zh-CN" b="1" kern="1800" dirty="0" err="1"/>
              <a:t>ms</a:t>
            </a:r>
            <a:r>
              <a:rPr lang="en-US" altLang="zh-CN" b="1" kern="1800" dirty="0"/>
              <a:t> Pulsar</a:t>
            </a:r>
          </a:p>
          <a:p>
            <a:pPr>
              <a:lnSpc>
                <a:spcPct val="150000"/>
              </a:lnSpc>
            </a:pPr>
            <a:r>
              <a:rPr lang="en-US" altLang="zh-CN" b="1" kern="1800" dirty="0"/>
              <a:t>Accretion rate and Evolution from </a:t>
            </a:r>
            <a:r>
              <a:rPr lang="en-US" altLang="zh-CN" b="1" kern="1800" dirty="0" smtClean="0"/>
              <a:t>Z (–track</a:t>
            </a:r>
            <a:r>
              <a:rPr lang="en-US" altLang="zh-CN" b="1" kern="1800" dirty="0"/>
              <a:t>)</a:t>
            </a:r>
            <a:r>
              <a:rPr lang="en-US" altLang="zh-CN" b="1" kern="1800" dirty="0" smtClean="0"/>
              <a:t> </a:t>
            </a:r>
            <a:r>
              <a:rPr lang="en-US" altLang="zh-CN" b="1" kern="1800" dirty="0"/>
              <a:t>to Atoll Sources for  luminous NS LMXBs</a:t>
            </a:r>
          </a:p>
          <a:p>
            <a:pPr>
              <a:lnSpc>
                <a:spcPct val="150000"/>
              </a:lnSpc>
            </a:pPr>
            <a:r>
              <a:rPr lang="en-US" altLang="zh-CN" b="1" kern="1800" dirty="0"/>
              <a:t>And son on</a:t>
            </a:r>
            <a:endParaRPr lang="zh-CN" altLang="en-US" b="1" kern="18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7740" r="7902" b="58352"/>
          <a:stretch/>
        </p:blipFill>
        <p:spPr>
          <a:xfrm>
            <a:off x="6096000" y="1524721"/>
            <a:ext cx="5249331" cy="1771650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6347896" y="3823566"/>
            <a:ext cx="4997435" cy="20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75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>
          <a:xfrm>
            <a:off x="525433" y="1314685"/>
            <a:ext cx="6386950" cy="50532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b="1" kern="20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variability in accreting binaries is a powerful probe of accretion processes close to </a:t>
            </a:r>
            <a:r>
              <a:rPr lang="en-US" altLang="zh-CN" b="1" kern="20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objects(white </a:t>
            </a:r>
            <a:r>
              <a:rPr lang="en-US" altLang="zh-CN" b="1" kern="20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dwarfs, neutron stars and black </a:t>
            </a:r>
            <a:r>
              <a:rPr lang="en-US" altLang="zh-CN" b="1" kern="20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holes)</a:t>
            </a:r>
          </a:p>
          <a:p>
            <a:pPr>
              <a:lnSpc>
                <a:spcPct val="150000"/>
              </a:lnSpc>
            </a:pPr>
            <a:r>
              <a:rPr lang="en-US" altLang="zh-CN" b="1" kern="20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there are lot of questions, for example</a:t>
            </a:r>
            <a:r>
              <a:rPr lang="en-US" altLang="zh-CN" b="1" kern="20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what is the behavior </a:t>
            </a:r>
            <a:r>
              <a:rPr lang="en-US" altLang="zh-CN" b="1" kern="20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zh-CN" b="1" kern="20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QPOs in </a:t>
            </a:r>
            <a:r>
              <a:rPr lang="en-US" altLang="zh-CN" b="1" kern="20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altLang="zh-CN" b="1" kern="20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energy?</a:t>
            </a:r>
            <a:endParaRPr lang="en-US" altLang="zh-CN" b="1" kern="2000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内容占位符 1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334" t="59613" r="5805"/>
          <a:stretch/>
        </p:blipFill>
        <p:spPr>
          <a:xfrm>
            <a:off x="7162802" y="3463635"/>
            <a:ext cx="2765382" cy="2505510"/>
          </a:xfrm>
          <a:prstGeom prst="rect">
            <a:avLst/>
          </a:prstGeom>
        </p:spPr>
      </p:pic>
      <p:pic>
        <p:nvPicPr>
          <p:cNvPr id="10" name="内容占位符 4"/>
          <p:cNvPicPr>
            <a:picLocks noChangeAspect="1"/>
          </p:cNvPicPr>
          <p:nvPr/>
        </p:nvPicPr>
        <p:blipFill rotWithShape="1">
          <a:blip r:embed="rId3"/>
          <a:srcRect l="50176" r="3388" b="66629"/>
          <a:stretch/>
        </p:blipFill>
        <p:spPr>
          <a:xfrm>
            <a:off x="7467602" y="1617806"/>
            <a:ext cx="2646218" cy="208422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9601197" y="2076251"/>
            <a:ext cx="1877291" cy="138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9612990" y="1314684"/>
            <a:ext cx="1865498" cy="7615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612990" y="2090105"/>
            <a:ext cx="1983262" cy="6525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9175174" y="5181601"/>
            <a:ext cx="1877291" cy="13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205855" y="5290324"/>
            <a:ext cx="8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&gt;</a:t>
            </a:r>
            <a:r>
              <a:rPr lang="en-US" altLang="zh-CN" b="1" dirty="0" smtClean="0"/>
              <a:t>30keV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9415196" y="3848703"/>
            <a:ext cx="1877291" cy="138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9426989" y="3087136"/>
            <a:ext cx="1865498" cy="7615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426989" y="3862557"/>
            <a:ext cx="1983262" cy="6525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313488" y="361048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095970" y="18666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9551679" y="3610482"/>
            <a:ext cx="1877291" cy="13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 rot="10800000">
            <a:off x="6998146" y="2051659"/>
            <a:ext cx="461665" cy="10836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 rot="10800000">
            <a:off x="6820386" y="3981563"/>
            <a:ext cx="461665" cy="4530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484871"/>
            <a:ext cx="1130530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Insight-HXMT Capabilities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50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655" y="23235"/>
            <a:ext cx="10515600" cy="867930"/>
          </a:xfrm>
        </p:spPr>
        <p:txBody>
          <a:bodyPr/>
          <a:lstStyle/>
          <a:p>
            <a:pPr algn="ctr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Insight-HXMT Special Features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7001" y="1834140"/>
            <a:ext cx="5181600" cy="4178524"/>
          </a:xfrm>
          <a:prstGeom prst="rect">
            <a:avLst/>
          </a:prstGeom>
        </p:spPr>
      </p:pic>
      <p:graphicFrame>
        <p:nvGraphicFramePr>
          <p:cNvPr id="10" name="内容占位符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6039349"/>
              </p:ext>
            </p:extLst>
          </p:nvPr>
        </p:nvGraphicFramePr>
        <p:xfrm>
          <a:off x="824345" y="3619501"/>
          <a:ext cx="4835237" cy="2743200"/>
        </p:xfrm>
        <a:graphic>
          <a:graphicData uri="http://schemas.openxmlformats.org/drawingml/2006/table">
            <a:tbl>
              <a:tblPr/>
              <a:tblGrid>
                <a:gridCol w="1995055"/>
                <a:gridCol w="2840182"/>
              </a:tblGrid>
              <a:tr h="868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Detectors</a:t>
                      </a:r>
                      <a:endParaRPr lang="zh-CN" sz="24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LE: SCD, 384 cm</a:t>
                      </a:r>
                      <a:r>
                        <a:rPr lang="it-IT" sz="2000" b="1" kern="1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4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 : Si-PIN, 952 cm</a:t>
                      </a:r>
                      <a:r>
                        <a:rPr lang="fi-FI" sz="2000" b="1" kern="1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4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 : NaI/CsI,</a:t>
                      </a:r>
                      <a:r>
                        <a:rPr lang="fi-FI" sz="20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5000 cm</a:t>
                      </a:r>
                      <a:r>
                        <a:rPr lang="fi-FI" sz="2000" b="1" kern="10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Range</a:t>
                      </a:r>
                      <a:endParaRPr lang="zh-CN" sz="24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LE: 1-15 keV</a:t>
                      </a:r>
                      <a:endParaRPr lang="zh-CN" sz="24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ME: 5-30 keV</a:t>
                      </a:r>
                      <a:endParaRPr lang="zh-CN" sz="24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HE: 20-250 keV</a:t>
                      </a:r>
                      <a:endParaRPr lang="zh-CN" sz="24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 Resolution</a:t>
                      </a:r>
                      <a:endParaRPr lang="zh-CN" sz="24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HE: </a:t>
                      </a:r>
                      <a:r>
                        <a:rPr lang="fi-FI" sz="20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CN" sz="20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fi-FI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24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ME: 280</a:t>
                      </a:r>
                      <a:r>
                        <a:rPr lang="zh-CN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fi-FI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24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LE: 1 </a:t>
                      </a:r>
                      <a:r>
                        <a:rPr lang="fi-FI" sz="20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ms(</a:t>
                      </a:r>
                      <a:r>
                        <a:rPr lang="fi-FI" sz="20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10us</a:t>
                      </a:r>
                      <a:r>
                        <a:rPr lang="fi-FI" sz="20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466166" y="0"/>
            <a:ext cx="97258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99655" y="1145021"/>
            <a:ext cx="5181600" cy="2233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Area (5000 </a:t>
            </a:r>
            <a:r>
              <a:rPr lang="it-IT" altLang="zh-CN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it-IT" altLang="zh-CN" b="1" kern="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time resolution (10us)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X-ray Energy (~250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Energy (~1keV)</a:t>
            </a: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PileUp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2176" y="6234546"/>
            <a:ext cx="524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These characteristics are very useful  for timing study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582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715530"/>
          </a:xfrm>
        </p:spPr>
        <p:txBody>
          <a:bodyPr/>
          <a:lstStyle/>
          <a:p>
            <a:pPr algn="ctr"/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Insight-HXMT Timing: Key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Topics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0218" y="2324389"/>
            <a:ext cx="5811981" cy="428422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b="1" kern="1600" spc="120" dirty="0"/>
              <a:t>Wide X-ray energy </a:t>
            </a:r>
            <a:r>
              <a:rPr lang="en-US" altLang="zh-CN" b="1" kern="1600" spc="120" dirty="0" smtClean="0"/>
              <a:t>band: Extending </a:t>
            </a:r>
            <a:r>
              <a:rPr lang="en-US" altLang="zh-CN" b="1" kern="1600" spc="120" dirty="0"/>
              <a:t>view of the timing to </a:t>
            </a:r>
            <a:r>
              <a:rPr lang="en-US" altLang="zh-CN" b="1" kern="1600" spc="120" dirty="0" smtClean="0"/>
              <a:t>higher </a:t>
            </a:r>
            <a:r>
              <a:rPr lang="en-US" altLang="zh-CN" b="1" kern="1600" spc="120" dirty="0"/>
              <a:t>energy and low energy bands</a:t>
            </a:r>
          </a:p>
          <a:p>
            <a:pPr>
              <a:lnSpc>
                <a:spcPct val="120000"/>
              </a:lnSpc>
            </a:pPr>
            <a:r>
              <a:rPr lang="en-US" altLang="zh-CN" b="1" kern="1600" spc="120" dirty="0" smtClean="0"/>
              <a:t>Monitoring </a:t>
            </a:r>
            <a:r>
              <a:rPr lang="en-US" altLang="zh-CN" b="1" kern="1600" spc="120" dirty="0"/>
              <a:t>different time scales out</a:t>
            </a:r>
            <a:r>
              <a:rPr lang="en-US" altLang="zh-CN" b="1" kern="1600" spc="120" dirty="0" smtClean="0"/>
              <a:t>burst/burst </a:t>
            </a:r>
            <a:r>
              <a:rPr lang="en-US" altLang="zh-CN" b="1" kern="1600" spc="120" dirty="0"/>
              <a:t>by pointing </a:t>
            </a:r>
            <a:r>
              <a:rPr lang="en-US" altLang="zh-CN" b="1" kern="1600" spc="120" dirty="0" smtClean="0"/>
              <a:t>observation</a:t>
            </a:r>
          </a:p>
          <a:p>
            <a:pPr>
              <a:lnSpc>
                <a:spcPct val="120000"/>
              </a:lnSpc>
            </a:pPr>
            <a:r>
              <a:rPr lang="en-US" altLang="zh-CN" b="1" kern="1600" spc="120" dirty="0" smtClean="0"/>
              <a:t>More XRB Transient Sources</a:t>
            </a:r>
            <a:endParaRPr lang="en-US" altLang="zh-CN" b="1" kern="1600" spc="12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2362777"/>
            <a:ext cx="5618018" cy="424584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b="1" kern="1600" spc="120" dirty="0"/>
              <a:t>State transition of transients</a:t>
            </a:r>
          </a:p>
          <a:p>
            <a:pPr>
              <a:lnSpc>
                <a:spcPct val="120000"/>
              </a:lnSpc>
            </a:pPr>
            <a:r>
              <a:rPr lang="en-US" altLang="zh-CN" b="1" kern="1600" spc="120" dirty="0"/>
              <a:t>Spectral-timing analysis</a:t>
            </a:r>
          </a:p>
          <a:p>
            <a:pPr>
              <a:lnSpc>
                <a:spcPct val="120000"/>
              </a:lnSpc>
            </a:pPr>
            <a:r>
              <a:rPr lang="en-US" altLang="zh-CN" b="1" kern="1600" spc="120" dirty="0"/>
              <a:t>Disk-Jet connection (Time Lags)</a:t>
            </a:r>
          </a:p>
          <a:p>
            <a:pPr>
              <a:lnSpc>
                <a:spcPct val="120000"/>
              </a:lnSpc>
            </a:pPr>
            <a:r>
              <a:rPr lang="en-US" altLang="zh-CN" b="1" kern="1600" spc="120" dirty="0"/>
              <a:t>Long term soft/hard variability</a:t>
            </a:r>
          </a:p>
          <a:p>
            <a:pPr>
              <a:lnSpc>
                <a:spcPct val="120000"/>
              </a:lnSpc>
            </a:pPr>
            <a:r>
              <a:rPr lang="en-US" altLang="zh-CN" b="1" kern="1600" spc="1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 Periodic Oscillations (QPOs</a:t>
            </a:r>
            <a:r>
              <a:rPr lang="en-US" altLang="zh-CN" b="1" kern="1600" spc="1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zh-CN" b="1" kern="1600" spc="12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60217" y="991465"/>
            <a:ext cx="11526983" cy="133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2800" b="1" i="1" spc="110" dirty="0" smtClean="0"/>
              <a:t>The Capability </a:t>
            </a:r>
            <a:r>
              <a:rPr lang="en-US" altLang="zh-CN" sz="2800" b="1" i="1" spc="110" dirty="0" err="1" smtClean="0"/>
              <a:t>Fastly</a:t>
            </a:r>
            <a:r>
              <a:rPr lang="en-US" altLang="zh-CN" sz="2800" b="1" i="1" spc="110" dirty="0" smtClean="0"/>
              <a:t> to Change/Adjust Observing Objects(Rapid Slew)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 i="1" spc="110" dirty="0"/>
              <a:t>Bright Source Observing Capability (Outbursts</a:t>
            </a:r>
            <a:r>
              <a:rPr lang="en-US" altLang="zh-CN" sz="2800" b="1" i="1" spc="110" dirty="0" smtClean="0"/>
              <a:t>) </a:t>
            </a:r>
            <a:endParaRPr lang="zh-CN" altLang="en-US" sz="2800" b="1" i="1" spc="110" dirty="0"/>
          </a:p>
        </p:txBody>
      </p:sp>
    </p:spTree>
    <p:extLst>
      <p:ext uri="{BB962C8B-B14F-4D97-AF65-F5344CB8AC3E}">
        <p14:creationId xmlns:p14="http://schemas.microsoft.com/office/powerpoint/2010/main" val="16657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7709</TotalTime>
  <Words>636</Words>
  <Application>Microsoft Office PowerPoint</Application>
  <PresentationFormat>宽屏</PresentationFormat>
  <Paragraphs>235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黑体</vt:lpstr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Progress in timing research of XRB by Insight-HXMT Observations</vt:lpstr>
      <vt:lpstr>Content</vt:lpstr>
      <vt:lpstr>Observation &amp; Timing</vt:lpstr>
      <vt:lpstr>RXTE era: BH Transients</vt:lpstr>
      <vt:lpstr>RXTE era: Neutron Star</vt:lpstr>
      <vt:lpstr>PowerPoint 演示文稿</vt:lpstr>
      <vt:lpstr>Insight-HXMT Capabilities</vt:lpstr>
      <vt:lpstr>Insight-HXMT Special Features</vt:lpstr>
      <vt:lpstr>Insight-HXMT Timing: Key Science Topics</vt:lpstr>
      <vt:lpstr>Insight-HXMT Some Obs. Sources</vt:lpstr>
      <vt:lpstr>Dead Time of Insight HXMT</vt:lpstr>
      <vt:lpstr>Dead Time of ME</vt:lpstr>
      <vt:lpstr>Correction &amp; Energy Dependence of Dead Time </vt:lpstr>
      <vt:lpstr>Content</vt:lpstr>
      <vt:lpstr>BH Transients: MAXI J1535-571</vt:lpstr>
      <vt:lpstr>Q-Diagram and QPO Types</vt:lpstr>
      <vt:lpstr>Energy Dependence of QPO</vt:lpstr>
      <vt:lpstr>BH Transients: MAXI J1820+070:failed outburst</vt:lpstr>
      <vt:lpstr>BH Transients: GRS 1915+105</vt:lpstr>
      <vt:lpstr>Class</vt:lpstr>
      <vt:lpstr>energy dependent </vt:lpstr>
      <vt:lpstr>NS LMXBs</vt:lpstr>
      <vt:lpstr>Future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qjl</dc:creator>
  <cp:lastModifiedBy>qjl</cp:lastModifiedBy>
  <cp:revision>111</cp:revision>
  <cp:lastPrinted>2018-06-16T03:39:03Z</cp:lastPrinted>
  <dcterms:created xsi:type="dcterms:W3CDTF">2018-06-06T01:17:11Z</dcterms:created>
  <dcterms:modified xsi:type="dcterms:W3CDTF">2018-06-17T14:13:22Z</dcterms:modified>
</cp:coreProperties>
</file>