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0" r:id="rId3"/>
    <p:sldId id="257" r:id="rId4"/>
    <p:sldId id="281" r:id="rId5"/>
    <p:sldId id="319" r:id="rId6"/>
    <p:sldId id="260" r:id="rId7"/>
    <p:sldId id="262" r:id="rId8"/>
    <p:sldId id="268" r:id="rId9"/>
    <p:sldId id="263" r:id="rId10"/>
    <p:sldId id="269" r:id="rId11"/>
    <p:sldId id="352" r:id="rId12"/>
    <p:sldId id="353" r:id="rId13"/>
    <p:sldId id="270" r:id="rId14"/>
    <p:sldId id="264" r:id="rId15"/>
    <p:sldId id="265" r:id="rId16"/>
    <p:sldId id="273" r:id="rId17"/>
    <p:sldId id="279" r:id="rId18"/>
    <p:sldId id="276" r:id="rId19"/>
    <p:sldId id="282" r:id="rId20"/>
    <p:sldId id="321" r:id="rId21"/>
    <p:sldId id="337" r:id="rId22"/>
    <p:sldId id="324" r:id="rId23"/>
    <p:sldId id="325" r:id="rId24"/>
    <p:sldId id="327" r:id="rId25"/>
    <p:sldId id="328" r:id="rId26"/>
    <p:sldId id="329" r:id="rId27"/>
    <p:sldId id="330" r:id="rId28"/>
    <p:sldId id="331" r:id="rId29"/>
    <p:sldId id="332" r:id="rId30"/>
    <p:sldId id="334" r:id="rId31"/>
    <p:sldId id="335" r:id="rId32"/>
    <p:sldId id="284" r:id="rId33"/>
    <p:sldId id="349" r:id="rId34"/>
    <p:sldId id="350" r:id="rId35"/>
    <p:sldId id="307" r:id="rId36"/>
    <p:sldId id="340" r:id="rId37"/>
    <p:sldId id="341" r:id="rId38"/>
    <p:sldId id="342" r:id="rId39"/>
    <p:sldId id="343" r:id="rId40"/>
    <p:sldId id="348" r:id="rId41"/>
    <p:sldId id="345" r:id="rId42"/>
    <p:sldId id="351" r:id="rId43"/>
    <p:sldId id="271" r:id="rId44"/>
  </p:sldIdLst>
  <p:sldSz cx="9144000" cy="6858000" type="screen4x3"/>
  <p:notesSz cx="6858000" cy="9144000"/>
  <p:defaultTextStyle>
    <a:defPPr>
      <a:defRPr lang="zh-CN"/>
    </a:defPPr>
    <a:lvl1pPr marL="0" algn="l" defTabSz="457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457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2" algn="l" defTabSz="457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2" algn="l" defTabSz="457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44" algn="l" defTabSz="457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55" algn="l" defTabSz="457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67" algn="l" defTabSz="457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77" algn="l" defTabSz="457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89" algn="l" defTabSz="457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780"/>
    <a:srgbClr val="21F9FF"/>
    <a:srgbClr val="801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7" autoAdjust="0"/>
    <p:restoredTop sz="76471" autoAdjust="0"/>
  </p:normalViewPr>
  <p:slideViewPr>
    <p:cSldViewPr snapToGrid="0" snapToObjects="1">
      <p:cViewPr varScale="1">
        <p:scale>
          <a:sx n="91" d="100"/>
          <a:sy n="91" d="100"/>
        </p:scale>
        <p:origin x="-1016" y="-120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6E56A-AFA2-D147-8983-FCE8DF968F50}" type="datetime1">
              <a:rPr kumimoji="1" lang="zh-CN" altLang="en-US" smtClean="0"/>
              <a:t>18-6-17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2B99B-62A2-9147-AAC3-B0A86A8912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3854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2C585-A284-934F-9095-2CC447EB7ABF}" type="datetime1">
              <a:rPr kumimoji="1" lang="zh-CN" altLang="en-US" smtClean="0"/>
              <a:t>18-6-17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3B5B-630B-E44F-82F9-01A99C1151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2216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457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2" algn="l" defTabSz="457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2" algn="l" defTabSz="457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44" algn="l" defTabSz="457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55" algn="l" defTabSz="457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67" algn="l" defTabSz="457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77" algn="l" defTabSz="457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89" algn="l" defTabSz="457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84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8634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632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632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800" dirty="0" smtClean="0"/>
              <a:t>In </a:t>
            </a:r>
            <a:r>
              <a:rPr kumimoji="1" lang="en-US" altLang="zh-CN" sz="800" dirty="0" smtClean="0"/>
              <a:t>regular observational </a:t>
            </a:r>
            <a:r>
              <a:rPr kumimoji="1" lang="en-US" altLang="zh-CN" sz="800" dirty="0" smtClean="0"/>
              <a:t>mode (on-axis</a:t>
            </a:r>
            <a:r>
              <a:rPr kumimoji="1" lang="en-US" altLang="zh-CN" sz="800" baseline="0" dirty="0" smtClean="0"/>
              <a:t> mode</a:t>
            </a:r>
            <a:r>
              <a:rPr kumimoji="1" lang="en-US" altLang="zh-CN" sz="800" dirty="0" smtClean="0"/>
              <a:t>), the target is located</a:t>
            </a:r>
            <a:r>
              <a:rPr kumimoji="1" lang="en-US" altLang="zh-CN" sz="800" baseline="0" dirty="0" smtClean="0"/>
              <a:t> </a:t>
            </a:r>
            <a:r>
              <a:rPr kumimoji="1" lang="en-US" altLang="zh-CN" sz="800" dirty="0" smtClean="0"/>
              <a:t>at the center of the field of view (FOV).</a:t>
            </a:r>
          </a:p>
          <a:p>
            <a:pPr marL="0" marR="0" indent="0" algn="l" defTabSz="457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" dirty="0" smtClean="0"/>
              <a:t>So all the detectors can record</a:t>
            </a:r>
            <a:r>
              <a:rPr kumimoji="1" lang="zh-CN" altLang="en-US" sz="800" dirty="0" smtClean="0"/>
              <a:t> </a:t>
            </a:r>
            <a:r>
              <a:rPr kumimoji="1" lang="en-US" altLang="zh-CN" sz="800" dirty="0" smtClean="0"/>
              <a:t>the photons</a:t>
            </a:r>
            <a:r>
              <a:rPr kumimoji="1" lang="zh-CN" altLang="en-US" sz="800" dirty="0" smtClean="0"/>
              <a:t> </a:t>
            </a:r>
            <a:r>
              <a:rPr kumimoji="1" lang="en-US" altLang="zh-CN" sz="800" dirty="0" smtClean="0"/>
              <a:t>and BKG events simultaneously except the detector</a:t>
            </a:r>
            <a:r>
              <a:rPr kumimoji="1" lang="en-US" altLang="zh-CN" sz="800" baseline="0" dirty="0" smtClean="0"/>
              <a:t> 16 that </a:t>
            </a:r>
            <a:r>
              <a:rPr kumimoji="1" lang="en-US" altLang="zh-CN" sz="800" dirty="0" smtClean="0"/>
              <a:t>is covered by a Tantalum plate</a:t>
            </a:r>
            <a:r>
              <a:rPr kumimoji="1" lang="en-US" altLang="zh-CN" sz="800" baseline="0" dirty="0" smtClean="0"/>
              <a:t>.</a:t>
            </a:r>
          </a:p>
          <a:p>
            <a:pPr marL="0" indent="0">
              <a:buNone/>
            </a:pPr>
            <a:endParaRPr kumimoji="1" lang="en-US" altLang="zh-CN" sz="800" dirty="0" smtClean="0"/>
          </a:p>
          <a:p>
            <a:endParaRPr kumimoji="1" lang="en-US" altLang="zh-CN" sz="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632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6994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2562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7174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632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6994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501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8599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C9AA-A470-024F-94BB-0CAE27782C36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7706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C9AA-A470-024F-94BB-0CAE27782C36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7706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3381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3732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8634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632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632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6994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2562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717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2423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6994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800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2562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06918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C9AA-A470-024F-94BB-0CAE27782C36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77067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C9AA-A470-024F-94BB-0CAE27782C36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7706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14190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37329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37329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67015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39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699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9484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40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69940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41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25622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833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C9AA-A470-024F-94BB-0CAE27782C36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770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C9AA-A470-024F-94BB-0CAE27782C36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7706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3381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3732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3B5B-630B-E44F-82F9-01A99C11516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670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4"/>
            <a:ext cx="7772401" cy="1470026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FB7E-295C-9940-9A82-C4A724FEB8CF}" type="datetime1">
              <a:rPr kumimoji="1" lang="zh-CN" altLang="en-US" smtClean="0"/>
              <a:t>18-6-17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790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03DF-635A-B841-AD18-2F1BB1C80E7E}" type="datetime1">
              <a:rPr kumimoji="1" lang="zh-CN" altLang="en-US" smtClean="0"/>
              <a:t>18-6-17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524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399" y="274639"/>
            <a:ext cx="2057400" cy="5851526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1" cy="5851526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7AD0-9529-9947-9BF9-9FB06CACF2C2}" type="datetime1">
              <a:rPr kumimoji="1" lang="zh-CN" altLang="en-US" smtClean="0"/>
              <a:t>18-6-17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39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6901-1D64-C741-8264-8813BC73A3A1}" type="datetime1">
              <a:rPr kumimoji="1" lang="zh-CN" altLang="en-US" smtClean="0"/>
              <a:t>18-6-17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734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1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2"/>
            <a:ext cx="7772401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1D92-4A39-C74E-A37F-EF1AA6455C15}" type="datetime1">
              <a:rPr kumimoji="1" lang="zh-CN" altLang="en-US" smtClean="0"/>
              <a:t>18-6-17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926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599" cy="452596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599" cy="452596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D319-C2A9-CB4F-811B-72B74EFB8E37}" type="datetime1">
              <a:rPr kumimoji="1" lang="zh-CN" altLang="en-US" smtClean="0"/>
              <a:t>18-6-17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964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10" indent="0">
              <a:buNone/>
              <a:defRPr sz="2000" b="1"/>
            </a:lvl2pPr>
            <a:lvl3pPr marL="914222" indent="0">
              <a:buNone/>
              <a:defRPr sz="1800" b="1"/>
            </a:lvl3pPr>
            <a:lvl4pPr marL="1371332" indent="0">
              <a:buNone/>
              <a:defRPr sz="1600" b="1"/>
            </a:lvl4pPr>
            <a:lvl5pPr marL="1828444" indent="0">
              <a:buNone/>
              <a:defRPr sz="1600" b="1"/>
            </a:lvl5pPr>
            <a:lvl6pPr marL="2285555" indent="0">
              <a:buNone/>
              <a:defRPr sz="1600" b="1"/>
            </a:lvl6pPr>
            <a:lvl7pPr marL="2742667" indent="0">
              <a:buNone/>
              <a:defRPr sz="1600" b="1"/>
            </a:lvl7pPr>
            <a:lvl8pPr marL="3199777" indent="0">
              <a:buNone/>
              <a:defRPr sz="1600" b="1"/>
            </a:lvl8pPr>
            <a:lvl9pPr marL="3656889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10" indent="0">
              <a:buNone/>
              <a:defRPr sz="2000" b="1"/>
            </a:lvl2pPr>
            <a:lvl3pPr marL="914222" indent="0">
              <a:buNone/>
              <a:defRPr sz="1800" b="1"/>
            </a:lvl3pPr>
            <a:lvl4pPr marL="1371332" indent="0">
              <a:buNone/>
              <a:defRPr sz="1600" b="1"/>
            </a:lvl4pPr>
            <a:lvl5pPr marL="1828444" indent="0">
              <a:buNone/>
              <a:defRPr sz="1600" b="1"/>
            </a:lvl5pPr>
            <a:lvl6pPr marL="2285555" indent="0">
              <a:buNone/>
              <a:defRPr sz="1600" b="1"/>
            </a:lvl6pPr>
            <a:lvl7pPr marL="2742667" indent="0">
              <a:buNone/>
              <a:defRPr sz="1600" b="1"/>
            </a:lvl7pPr>
            <a:lvl8pPr marL="3199777" indent="0">
              <a:buNone/>
              <a:defRPr sz="1600" b="1"/>
            </a:lvl8pPr>
            <a:lvl9pPr marL="3656889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74EC-2E81-2A49-BBAF-13595C916185}" type="datetime1">
              <a:rPr kumimoji="1" lang="zh-CN" altLang="en-US" smtClean="0"/>
              <a:t>18-6-17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701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9A89-BB9D-4E42-908D-E87334FAC8A5}" type="datetime1">
              <a:rPr kumimoji="1" lang="zh-CN" altLang="en-US" smtClean="0"/>
              <a:t>18-6-17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655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ED22-6432-9341-898C-C33930AE29DB}" type="datetime1">
              <a:rPr kumimoji="1" lang="zh-CN" altLang="en-US" smtClean="0"/>
              <a:t>18-6-17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868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2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10" indent="0">
              <a:buNone/>
              <a:defRPr sz="1200"/>
            </a:lvl2pPr>
            <a:lvl3pPr marL="914222" indent="0">
              <a:buNone/>
              <a:defRPr sz="1100"/>
            </a:lvl3pPr>
            <a:lvl4pPr marL="1371332" indent="0">
              <a:buNone/>
              <a:defRPr sz="900"/>
            </a:lvl4pPr>
            <a:lvl5pPr marL="1828444" indent="0">
              <a:buNone/>
              <a:defRPr sz="900"/>
            </a:lvl5pPr>
            <a:lvl6pPr marL="2285555" indent="0">
              <a:buNone/>
              <a:defRPr sz="900"/>
            </a:lvl6pPr>
            <a:lvl7pPr marL="2742667" indent="0">
              <a:buNone/>
              <a:defRPr sz="900"/>
            </a:lvl7pPr>
            <a:lvl8pPr marL="3199777" indent="0">
              <a:buNone/>
              <a:defRPr sz="900"/>
            </a:lvl8pPr>
            <a:lvl9pPr marL="3656889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3791-1B54-B946-9A1D-0D5D25DB9C74}" type="datetime1">
              <a:rPr kumimoji="1" lang="zh-CN" altLang="en-US" smtClean="0"/>
              <a:t>18-6-17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089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7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0" indent="0">
              <a:buNone/>
              <a:defRPr sz="2800"/>
            </a:lvl2pPr>
            <a:lvl3pPr marL="914222" indent="0">
              <a:buNone/>
              <a:defRPr sz="2500"/>
            </a:lvl3pPr>
            <a:lvl4pPr marL="1371332" indent="0">
              <a:buNone/>
              <a:defRPr sz="2000"/>
            </a:lvl4pPr>
            <a:lvl5pPr marL="1828444" indent="0">
              <a:buNone/>
              <a:defRPr sz="2000"/>
            </a:lvl5pPr>
            <a:lvl6pPr marL="2285555" indent="0">
              <a:buNone/>
              <a:defRPr sz="2000"/>
            </a:lvl6pPr>
            <a:lvl7pPr marL="2742667" indent="0">
              <a:buNone/>
              <a:defRPr sz="2000"/>
            </a:lvl7pPr>
            <a:lvl8pPr marL="3199777" indent="0">
              <a:buNone/>
              <a:defRPr sz="2000"/>
            </a:lvl8pPr>
            <a:lvl9pPr marL="3656889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0" indent="0">
              <a:buNone/>
              <a:defRPr sz="1200"/>
            </a:lvl2pPr>
            <a:lvl3pPr marL="914222" indent="0">
              <a:buNone/>
              <a:defRPr sz="1100"/>
            </a:lvl3pPr>
            <a:lvl4pPr marL="1371332" indent="0">
              <a:buNone/>
              <a:defRPr sz="900"/>
            </a:lvl4pPr>
            <a:lvl5pPr marL="1828444" indent="0">
              <a:buNone/>
              <a:defRPr sz="900"/>
            </a:lvl5pPr>
            <a:lvl6pPr marL="2285555" indent="0">
              <a:buNone/>
              <a:defRPr sz="900"/>
            </a:lvl6pPr>
            <a:lvl7pPr marL="2742667" indent="0">
              <a:buNone/>
              <a:defRPr sz="900"/>
            </a:lvl7pPr>
            <a:lvl8pPr marL="3199777" indent="0">
              <a:buNone/>
              <a:defRPr sz="900"/>
            </a:lvl8pPr>
            <a:lvl9pPr marL="3656889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AE5F-0E68-3E49-87C0-1D865DE0EAC1}" type="datetime1">
              <a:rPr kumimoji="1" lang="zh-CN" altLang="en-US" smtClean="0"/>
              <a:t>18-6-17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407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2" y="274637"/>
            <a:ext cx="8229600" cy="1143001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8229600" cy="4525964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32AF9-A134-C642-A134-098CE98BE7A0}" type="datetime1">
              <a:rPr kumimoji="1" lang="zh-CN" altLang="en-US" smtClean="0"/>
              <a:t>18-6-17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599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F5A8-D615-4143-8D81-306CFEE862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335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1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4" indent="-342834" algn="l" defTabSz="45711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5" indent="-285695" algn="l" defTabSz="45711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7" indent="-228555" algn="l" defTabSz="45711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9" indent="-228555" algn="l" defTabSz="45711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0" indent="-228555" algn="l" defTabSz="45711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0" indent="-228555" algn="l" defTabSz="4571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2" indent="-228555" algn="l" defTabSz="4571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2" indent="-228555" algn="l" defTabSz="4571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4" indent="-228555" algn="l" defTabSz="4571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2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2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4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5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67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77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89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Background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Insight-HXMT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2349318"/>
          </a:xfrm>
        </p:spPr>
        <p:txBody>
          <a:bodyPr>
            <a:normAutofit/>
          </a:bodyPr>
          <a:lstStyle/>
          <a:p>
            <a:pPr>
              <a:spcAft>
                <a:spcPts val="601"/>
              </a:spcAft>
            </a:pPr>
            <a:r>
              <a:rPr kumimoji="1" lang="en-US" altLang="zh-CN" sz="3600" dirty="0">
                <a:solidFill>
                  <a:schemeClr val="tx1"/>
                </a:solidFill>
              </a:rPr>
              <a:t>Speaker: Liao Jin-</a:t>
            </a:r>
            <a:r>
              <a:rPr kumimoji="1" lang="en-US" altLang="zh-CN" sz="3600" dirty="0" smtClean="0">
                <a:solidFill>
                  <a:schemeClr val="tx1"/>
                </a:solidFill>
              </a:rPr>
              <a:t>Yuan</a:t>
            </a:r>
          </a:p>
          <a:p>
            <a:pPr>
              <a:spcAft>
                <a:spcPts val="601"/>
              </a:spcAft>
            </a:pPr>
            <a:r>
              <a:rPr kumimoji="1" lang="en-US" altLang="zh-CN" sz="2700" dirty="0">
                <a:solidFill>
                  <a:schemeClr val="tx1"/>
                </a:solidFill>
              </a:rPr>
              <a:t>Insight-HXMT background group</a:t>
            </a:r>
          </a:p>
          <a:p>
            <a:r>
              <a:rPr kumimoji="1" lang="en-US" altLang="zh-CN" sz="2700" dirty="0" smtClean="0">
                <a:solidFill>
                  <a:schemeClr val="tx1"/>
                </a:solidFill>
              </a:rPr>
              <a:t>IHEP, CAS</a:t>
            </a:r>
            <a:endParaRPr kumimoji="1" lang="en-US" altLang="zh-CN" sz="2700" dirty="0">
              <a:solidFill>
                <a:schemeClr val="tx1"/>
              </a:solidFill>
            </a:endParaRPr>
          </a:p>
          <a:p>
            <a:r>
              <a:rPr kumimoji="1" lang="en-US" altLang="zh-CN" sz="2700" dirty="0" smtClean="0">
                <a:solidFill>
                  <a:schemeClr val="tx1"/>
                </a:solidFill>
              </a:rPr>
              <a:t>2018.06.18@Chengdu</a:t>
            </a:r>
            <a:endParaRPr kumimoji="1" lang="zh-CN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501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Spectra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983" y="1246031"/>
            <a:ext cx="6696000" cy="4933894"/>
          </a:xfrm>
          <a:prstGeom prst="rect">
            <a:avLst/>
          </a:prstGeom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68665" y="6233341"/>
            <a:ext cx="6591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The </a:t>
            </a:r>
            <a:r>
              <a:rPr kumimoji="1" lang="en-US" altLang="zh-CN" sz="2400" dirty="0"/>
              <a:t>emission line with high COR is much significant</a:t>
            </a:r>
            <a:r>
              <a:rPr kumimoji="1" lang="en-US" altLang="zh-CN" sz="2400" dirty="0" smtClean="0"/>
              <a:t>.</a:t>
            </a:r>
            <a:endParaRPr kumimoji="1"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47306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On-Axis Mode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11</a:t>
            </a:fld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99" y="1417638"/>
            <a:ext cx="4736614" cy="463994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0411" y="6186561"/>
            <a:ext cx="763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T</a:t>
            </a:r>
            <a:r>
              <a:rPr kumimoji="1" lang="en-US" altLang="zh-CN" sz="2400" dirty="0" smtClean="0"/>
              <a:t>he </a:t>
            </a:r>
            <a:r>
              <a:rPr kumimoji="1" lang="en-US" altLang="zh-CN" sz="2400" dirty="0"/>
              <a:t>target is located at the center of the field of view (FOV)</a:t>
            </a:r>
            <a:r>
              <a:rPr kumimoji="1" lang="en-US" altLang="zh-CN" sz="2400" dirty="0" smtClean="0"/>
              <a:t>.</a:t>
            </a:r>
            <a:endParaRPr kumimoji="1" lang="en-US" altLang="zh-CN" sz="2400" dirty="0"/>
          </a:p>
        </p:txBody>
      </p:sp>
      <p:sp>
        <p:nvSpPr>
          <p:cNvPr id="5" name="矩形 4"/>
          <p:cNvSpPr/>
          <p:nvPr/>
        </p:nvSpPr>
        <p:spPr>
          <a:xfrm>
            <a:off x="5174903" y="1486609"/>
            <a:ext cx="38818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zh-CN" sz="2400" dirty="0"/>
              <a:t>A</a:t>
            </a:r>
            <a:r>
              <a:rPr kumimoji="1" lang="en-US" altLang="zh-CN" sz="2400" dirty="0" smtClean="0"/>
              <a:t>ll </a:t>
            </a:r>
            <a:r>
              <a:rPr kumimoji="1" lang="en-US" altLang="zh-CN" sz="2400" dirty="0"/>
              <a:t>the </a:t>
            </a:r>
            <a:r>
              <a:rPr kumimoji="1" lang="en-US" altLang="zh-CN" sz="2400" dirty="0" smtClean="0"/>
              <a:t>detectors with small and big FOVs (SRC detectors) can </a:t>
            </a:r>
            <a:r>
              <a:rPr kumimoji="1" lang="en-US" altLang="zh-CN" sz="2400" dirty="0"/>
              <a:t>record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 photons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 BKG events </a:t>
            </a:r>
            <a:r>
              <a:rPr kumimoji="1" lang="en-US" altLang="zh-CN" sz="2400" dirty="0" smtClean="0"/>
              <a:t>simultaneously.</a:t>
            </a:r>
          </a:p>
          <a:p>
            <a:pPr>
              <a:defRPr/>
            </a:pPr>
            <a:endParaRPr kumimoji="1" lang="en-US" altLang="zh-CN" sz="2400" dirty="0" smtClean="0"/>
          </a:p>
          <a:p>
            <a:pPr>
              <a:defRPr/>
            </a:pPr>
            <a:r>
              <a:rPr kumimoji="1" lang="en-US" altLang="zh-CN" sz="2400" dirty="0"/>
              <a:t>D</a:t>
            </a:r>
            <a:r>
              <a:rPr kumimoji="1" lang="en-US" altLang="zh-CN" sz="2400" dirty="0" smtClean="0"/>
              <a:t>etector </a:t>
            </a:r>
            <a:r>
              <a:rPr kumimoji="1" lang="en-US" altLang="zh-CN" sz="2400" dirty="0"/>
              <a:t>16 </a:t>
            </a:r>
            <a:r>
              <a:rPr kumimoji="1" lang="en-US" altLang="zh-CN" sz="2400" dirty="0" smtClean="0"/>
              <a:t>with blind FOV is </a:t>
            </a:r>
            <a:r>
              <a:rPr kumimoji="1" lang="en-US" altLang="zh-CN" sz="2400" dirty="0"/>
              <a:t>covered by a Tantalum </a:t>
            </a:r>
            <a:r>
              <a:rPr kumimoji="1" lang="en-US" altLang="zh-CN" sz="2400" dirty="0" smtClean="0"/>
              <a:t>plate, so it can only record the BKG events.</a:t>
            </a:r>
          </a:p>
          <a:p>
            <a:pPr>
              <a:defRPr/>
            </a:pPr>
            <a:endParaRPr kumimoji="1" lang="en-US" altLang="zh-CN" sz="2400" dirty="0"/>
          </a:p>
          <a:p>
            <a:pPr>
              <a:defRPr/>
            </a:pPr>
            <a:r>
              <a:rPr kumimoji="1" lang="en-US" altLang="zh-CN" sz="2400" dirty="0" smtClean="0">
                <a:solidFill>
                  <a:srgbClr val="FF0000"/>
                </a:solidFill>
              </a:rPr>
              <a:t>We </a:t>
            </a:r>
            <a:r>
              <a:rPr kumimoji="1" lang="en-US" altLang="zh-CN" sz="2400" dirty="0">
                <a:solidFill>
                  <a:srgbClr val="FF0000"/>
                </a:solidFill>
              </a:rPr>
              <a:t>use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Detector 16 </a:t>
            </a:r>
            <a:r>
              <a:rPr kumimoji="1" lang="en-US" altLang="zh-CN" sz="2400" dirty="0">
                <a:solidFill>
                  <a:srgbClr val="FF0000"/>
                </a:solidFill>
              </a:rPr>
              <a:t>as a BKG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detector.</a:t>
            </a:r>
          </a:p>
        </p:txBody>
      </p:sp>
    </p:spTree>
    <p:extLst>
      <p:ext uri="{BB962C8B-B14F-4D97-AF65-F5344CB8AC3E}">
        <p14:creationId xmlns:p14="http://schemas.microsoft.com/office/powerpoint/2010/main" val="214402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On-Axis Mode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60411" y="6186561"/>
            <a:ext cx="763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T</a:t>
            </a:r>
            <a:r>
              <a:rPr kumimoji="1" lang="en-US" altLang="zh-CN" sz="2400" dirty="0" smtClean="0"/>
              <a:t>he </a:t>
            </a:r>
            <a:r>
              <a:rPr kumimoji="1" lang="en-US" altLang="zh-CN" sz="2400" dirty="0"/>
              <a:t>target is located at the center of the field of view (FOV)</a:t>
            </a:r>
            <a:r>
              <a:rPr kumimoji="1" lang="en-US" altLang="zh-CN" sz="2400" dirty="0" smtClean="0"/>
              <a:t>.</a:t>
            </a:r>
            <a:endParaRPr kumimoji="1" lang="en-US" altLang="zh-CN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22" y="1681731"/>
            <a:ext cx="4752000" cy="4131381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 flipH="1" flipV="1">
            <a:off x="3558520" y="2889048"/>
            <a:ext cx="3335240" cy="2358692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174903" y="1486609"/>
            <a:ext cx="38818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zh-CN" sz="2400" dirty="0"/>
              <a:t>A</a:t>
            </a:r>
            <a:r>
              <a:rPr kumimoji="1" lang="en-US" altLang="zh-CN" sz="2400" dirty="0" smtClean="0"/>
              <a:t>ll </a:t>
            </a:r>
            <a:r>
              <a:rPr kumimoji="1" lang="en-US" altLang="zh-CN" sz="2400" dirty="0"/>
              <a:t>the </a:t>
            </a:r>
            <a:r>
              <a:rPr kumimoji="1" lang="en-US" altLang="zh-CN" sz="2400" dirty="0" smtClean="0"/>
              <a:t>detectors with small and big FOVs (SRC detectors) can </a:t>
            </a:r>
            <a:r>
              <a:rPr kumimoji="1" lang="en-US" altLang="zh-CN" sz="2400" dirty="0"/>
              <a:t>record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 photons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 BKG events </a:t>
            </a:r>
            <a:r>
              <a:rPr kumimoji="1" lang="en-US" altLang="zh-CN" sz="2400" dirty="0" smtClean="0"/>
              <a:t>simultaneously.</a:t>
            </a:r>
          </a:p>
          <a:p>
            <a:pPr>
              <a:defRPr/>
            </a:pPr>
            <a:endParaRPr kumimoji="1" lang="en-US" altLang="zh-CN" sz="2400" dirty="0" smtClean="0"/>
          </a:p>
          <a:p>
            <a:pPr>
              <a:defRPr/>
            </a:pPr>
            <a:r>
              <a:rPr kumimoji="1" lang="en-US" altLang="zh-CN" sz="2400" dirty="0"/>
              <a:t>D</a:t>
            </a:r>
            <a:r>
              <a:rPr kumimoji="1" lang="en-US" altLang="zh-CN" sz="2400" dirty="0" smtClean="0"/>
              <a:t>etector </a:t>
            </a:r>
            <a:r>
              <a:rPr kumimoji="1" lang="en-US" altLang="zh-CN" sz="2400" dirty="0"/>
              <a:t>16 </a:t>
            </a:r>
            <a:r>
              <a:rPr kumimoji="1" lang="en-US" altLang="zh-CN" sz="2400" dirty="0" smtClean="0"/>
              <a:t>with blind FOV is </a:t>
            </a:r>
            <a:r>
              <a:rPr kumimoji="1" lang="en-US" altLang="zh-CN" sz="2400" dirty="0"/>
              <a:t>covered by a Tantalum </a:t>
            </a:r>
            <a:r>
              <a:rPr kumimoji="1" lang="en-US" altLang="zh-CN" sz="2400" dirty="0" smtClean="0"/>
              <a:t>plate, so it can only record the BKG events.</a:t>
            </a:r>
          </a:p>
          <a:p>
            <a:pPr>
              <a:defRPr/>
            </a:pPr>
            <a:endParaRPr kumimoji="1" lang="en-US" altLang="zh-CN" sz="2400" dirty="0"/>
          </a:p>
          <a:p>
            <a:pPr>
              <a:defRPr/>
            </a:pPr>
            <a:r>
              <a:rPr kumimoji="1" lang="en-US" altLang="zh-CN" sz="2400" dirty="0" smtClean="0">
                <a:solidFill>
                  <a:srgbClr val="FF0000"/>
                </a:solidFill>
              </a:rPr>
              <a:t>We </a:t>
            </a:r>
            <a:r>
              <a:rPr kumimoji="1" lang="en-US" altLang="zh-CN" sz="2400" dirty="0">
                <a:solidFill>
                  <a:srgbClr val="FF0000"/>
                </a:solidFill>
              </a:rPr>
              <a:t>use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Detector 16 </a:t>
            </a:r>
            <a:r>
              <a:rPr kumimoji="1" lang="en-US" altLang="zh-CN" sz="2400" dirty="0">
                <a:solidFill>
                  <a:srgbClr val="FF0000"/>
                </a:solidFill>
              </a:rPr>
              <a:t>as a BKG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detector.</a:t>
            </a:r>
          </a:p>
        </p:txBody>
      </p:sp>
    </p:spTree>
    <p:extLst>
      <p:ext uri="{BB962C8B-B14F-4D97-AF65-F5344CB8AC3E}">
        <p14:creationId xmlns:p14="http://schemas.microsoft.com/office/powerpoint/2010/main" val="121875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Method to estimate the BKG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3298" y="1600202"/>
            <a:ext cx="8229600" cy="4525964"/>
          </a:xfrm>
        </p:spPr>
        <p:txBody>
          <a:bodyPr>
            <a:normAutofit/>
          </a:bodyPr>
          <a:lstStyle/>
          <a:p>
            <a:r>
              <a:rPr kumimoji="1" lang="en-US" altLang="zh-CN" sz="2500" dirty="0"/>
              <a:t>HXMT-HE has 18 </a:t>
            </a:r>
            <a:r>
              <a:rPr kumimoji="1" lang="en-US" altLang="zh-CN" sz="2500" dirty="0" smtClean="0"/>
              <a:t>detector</a:t>
            </a:r>
          </a:p>
          <a:p>
            <a:r>
              <a:rPr kumimoji="1" lang="en-US" altLang="zh-CN" sz="2500" dirty="0" smtClean="0">
                <a:solidFill>
                  <a:srgbClr val="FF0000"/>
                </a:solidFill>
              </a:rPr>
              <a:t>Detector</a:t>
            </a:r>
            <a:r>
              <a:rPr kumimoji="1" lang="zh-CN" altLang="en-US" sz="25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500" dirty="0">
                <a:solidFill>
                  <a:srgbClr val="FF0000"/>
                </a:solidFill>
              </a:rPr>
              <a:t>16</a:t>
            </a:r>
            <a:r>
              <a:rPr kumimoji="1" lang="zh-CN" altLang="en-US" sz="2500" dirty="0">
                <a:solidFill>
                  <a:srgbClr val="FF0000"/>
                </a:solidFill>
              </a:rPr>
              <a:t> </a:t>
            </a:r>
            <a:r>
              <a:rPr kumimoji="1" lang="en-US" altLang="zh-CN" sz="2500" dirty="0"/>
              <a:t>is covered by a Tantalum plate, </a:t>
            </a:r>
          </a:p>
          <a:p>
            <a:pPr marL="0" indent="0">
              <a:buNone/>
            </a:pPr>
            <a:r>
              <a:rPr kumimoji="1" lang="en-US" altLang="zh-CN" sz="2500" dirty="0"/>
              <a:t>	we use it as a BKG detector</a:t>
            </a:r>
          </a:p>
          <a:p>
            <a:r>
              <a:rPr kumimoji="1" lang="en-US" altLang="zh-CN" sz="2500" dirty="0"/>
              <a:t>Establish a correlation between the </a:t>
            </a:r>
          </a:p>
          <a:p>
            <a:pPr marL="0" indent="0">
              <a:buNone/>
            </a:pPr>
            <a:r>
              <a:rPr kumimoji="1" lang="en-US" altLang="zh-CN" sz="2500" dirty="0"/>
              <a:t>	BKG detector and other detectors</a:t>
            </a:r>
            <a:r>
              <a:rPr kumimoji="1" lang="en-US" altLang="zh-CN" sz="2500" dirty="0" smtClean="0"/>
              <a:t>.</a:t>
            </a:r>
          </a:p>
          <a:p>
            <a:r>
              <a:rPr kumimoji="1" lang="en-US" altLang="zh-CN" sz="2500" dirty="0" smtClean="0"/>
              <a:t>In this mode, the target is located</a:t>
            </a:r>
          </a:p>
          <a:p>
            <a:pPr marL="0" indent="0">
              <a:buNone/>
            </a:pPr>
            <a:r>
              <a:rPr kumimoji="1" lang="en-US" altLang="zh-CN" sz="2500" dirty="0" smtClean="0"/>
              <a:t>at the center of the field of view (FOV)</a:t>
            </a:r>
          </a:p>
          <a:p>
            <a:pPr marL="0" indent="0">
              <a:buNone/>
            </a:pPr>
            <a:endParaRPr kumimoji="1" lang="en-US" altLang="zh-CN" sz="25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13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005" y="2868054"/>
            <a:ext cx="3641914" cy="3166274"/>
          </a:xfrm>
          <a:prstGeom prst="rect">
            <a:avLst/>
          </a:prstGeom>
        </p:spPr>
      </p:pic>
      <p:cxnSp>
        <p:nvCxnSpPr>
          <p:cNvPr id="11" name="直线连接符 10"/>
          <p:cNvCxnSpPr/>
          <p:nvPr/>
        </p:nvCxnSpPr>
        <p:spPr>
          <a:xfrm>
            <a:off x="1855201" y="2425717"/>
            <a:ext cx="6065080" cy="1341279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64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Method to estimate the BKG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67" y="2407657"/>
            <a:ext cx="5221654" cy="38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59700" y="6195076"/>
            <a:ext cx="4509566" cy="477038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3366FF"/>
                </a:solidFill>
              </a:rPr>
              <a:t>Blue: </a:t>
            </a:r>
            <a:r>
              <a:rPr kumimoji="1" lang="en-US" altLang="zh-CN" sz="2400" dirty="0" err="1">
                <a:solidFill>
                  <a:srgbClr val="3366FF"/>
                </a:solidFill>
              </a:rPr>
              <a:t>DetID</a:t>
            </a:r>
            <a:r>
              <a:rPr kumimoji="1" lang="en-US" altLang="zh-CN" sz="2400" dirty="0">
                <a:solidFill>
                  <a:srgbClr val="3366FF"/>
                </a:solidFill>
              </a:rPr>
              <a:t>=16</a:t>
            </a:r>
            <a:r>
              <a:rPr kumimoji="1" lang="en-US" altLang="zh-CN" sz="2400" dirty="0"/>
              <a:t>;  </a:t>
            </a:r>
            <a:r>
              <a:rPr kumimoji="1" lang="en-US" altLang="zh-CN" sz="2400" dirty="0">
                <a:solidFill>
                  <a:srgbClr val="FF0000"/>
                </a:solidFill>
              </a:rPr>
              <a:t>Red: </a:t>
            </a:r>
            <a:r>
              <a:rPr kumimoji="1" lang="en-US" altLang="zh-CN" sz="2400" dirty="0" err="1">
                <a:solidFill>
                  <a:srgbClr val="FF0000"/>
                </a:solidFill>
              </a:rPr>
              <a:t>DetID</a:t>
            </a:r>
            <a:r>
              <a:rPr kumimoji="1" lang="en-US" altLang="zh-CN" sz="2400" dirty="0">
                <a:solidFill>
                  <a:srgbClr val="FF0000"/>
                </a:solidFill>
              </a:rPr>
              <a:t>=0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85808" y="2544453"/>
            <a:ext cx="1123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August 17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6872" y="1292023"/>
            <a:ext cx="87079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en-US" altLang="zh-CN" sz="3200" dirty="0">
                <a:solidFill>
                  <a:srgbClr val="FF0000"/>
                </a:solidFill>
              </a:rPr>
              <a:t>Establish a correlation between the </a:t>
            </a:r>
            <a:r>
              <a:rPr kumimoji="1" lang="en-US" altLang="zh-CN" sz="3200" dirty="0" smtClean="0">
                <a:solidFill>
                  <a:srgbClr val="FF0000"/>
                </a:solidFill>
              </a:rPr>
              <a:t>BKG </a:t>
            </a:r>
            <a:r>
              <a:rPr kumimoji="1" lang="en-US" altLang="zh-CN" sz="3200" dirty="0">
                <a:solidFill>
                  <a:srgbClr val="FF0000"/>
                </a:solidFill>
              </a:rPr>
              <a:t>detector and </a:t>
            </a:r>
            <a:r>
              <a:rPr kumimoji="1" lang="en-US" altLang="zh-CN" sz="3200" dirty="0" smtClean="0">
                <a:solidFill>
                  <a:srgbClr val="FF0000"/>
                </a:solidFill>
              </a:rPr>
              <a:t>SRC detectors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1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1586285"/>
            <a:ext cx="4975225" cy="35998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4951" y="5557172"/>
            <a:ext cx="8738807" cy="707870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FF0000"/>
                </a:solidFill>
              </a:rPr>
              <a:t>Very </a:t>
            </a:r>
            <a:r>
              <a:rPr kumimoji="1" lang="en-US" altLang="zh-CN" sz="2000" dirty="0">
                <a:solidFill>
                  <a:srgbClr val="FF0000"/>
                </a:solidFill>
              </a:rPr>
              <a:t>good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correlation, the </a:t>
            </a:r>
            <a:r>
              <a:rPr kumimoji="1" lang="en-US" altLang="zh-CN" sz="2000" dirty="0">
                <a:solidFill>
                  <a:srgbClr val="FF0000"/>
                </a:solidFill>
              </a:rPr>
              <a:t>validity and stability need to be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confirmed</a:t>
            </a:r>
          </a:p>
          <a:p>
            <a:r>
              <a:rPr kumimoji="1" lang="en-US" altLang="zh-CN" sz="2000" dirty="0">
                <a:solidFill>
                  <a:srgbClr val="FF0000"/>
                </a:solidFill>
              </a:rPr>
              <a:t>If the model parameter is stable, thus we can use it to estimate the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BKG anytime!</a:t>
            </a:r>
            <a:endParaRPr kumimoji="1"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00339"/>
            <a:ext cx="3881651" cy="954091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kumimoji="1" lang="en-US" altLang="zh-CN" sz="2800" dirty="0"/>
              <a:t>x: BKG in </a:t>
            </a:r>
            <a:r>
              <a:rPr kumimoji="1" lang="en-US" altLang="zh-CN" sz="2800" dirty="0" smtClean="0"/>
              <a:t>BGK detector</a:t>
            </a:r>
            <a:endParaRPr kumimoji="1" lang="en-US" altLang="zh-CN" sz="2800" dirty="0"/>
          </a:p>
          <a:p>
            <a:r>
              <a:rPr kumimoji="1" lang="en-US" altLang="zh-CN" sz="2800" dirty="0"/>
              <a:t>y: BKG in </a:t>
            </a:r>
            <a:r>
              <a:rPr kumimoji="1" lang="en-US" altLang="zh-CN" sz="2800" dirty="0" smtClean="0"/>
              <a:t>SRC detector</a:t>
            </a:r>
            <a:endParaRPr kumimoji="1"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6285"/>
            <a:ext cx="3831480" cy="55730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4653" y="4041745"/>
            <a:ext cx="5023314" cy="1246479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kumimoji="1" lang="en-US" altLang="zh-CN" sz="2500" dirty="0">
                <a:solidFill>
                  <a:srgbClr val="FF0000"/>
                </a:solidFill>
              </a:rPr>
              <a:t>Linear correlation</a:t>
            </a:r>
            <a:r>
              <a:rPr kumimoji="1" lang="zh-CN" altLang="en-US" sz="2500" dirty="0">
                <a:solidFill>
                  <a:srgbClr val="FF0000"/>
                </a:solidFill>
              </a:rPr>
              <a:t> </a:t>
            </a:r>
            <a:r>
              <a:rPr kumimoji="1" lang="en-US" altLang="zh-CN" sz="2500" dirty="0">
                <a:solidFill>
                  <a:srgbClr val="FF0000"/>
                </a:solidFill>
              </a:rPr>
              <a:t>model:</a:t>
            </a:r>
          </a:p>
          <a:p>
            <a:r>
              <a:rPr kumimoji="1" lang="en-US" altLang="zh-CN" sz="2500" dirty="0">
                <a:solidFill>
                  <a:srgbClr val="FF0000"/>
                </a:solidFill>
              </a:rPr>
              <a:t>model parameters:  a &amp; b.</a:t>
            </a:r>
          </a:p>
          <a:p>
            <a:r>
              <a:rPr kumimoji="1" lang="en-US" altLang="zh-CN" sz="2500" dirty="0">
                <a:solidFill>
                  <a:srgbClr val="FF0000"/>
                </a:solidFill>
              </a:rPr>
              <a:t>Every detector and every channel </a:t>
            </a: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609602" y="427037"/>
            <a:ext cx="8229600" cy="1143001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>
            <a:lvl1pPr algn="ctr" defTabSz="4571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 smtClean="0"/>
              <a:t>Method to estimate the BKG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176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Model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Check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16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250516"/>
            <a:ext cx="5759001" cy="40916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800327"/>
            <a:ext cx="93236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600" dirty="0" smtClean="0"/>
              <a:t>We </a:t>
            </a:r>
            <a:r>
              <a:rPr kumimoji="1" lang="en-US" altLang="zh-CN" sz="1600" dirty="0"/>
              <a:t>can not see obvious structure in the residual curve.</a:t>
            </a:r>
          </a:p>
          <a:p>
            <a:r>
              <a:rPr kumimoji="1" lang="en-US" altLang="zh-CN" sz="1600" dirty="0"/>
              <a:t>that confirm the BKG we estimated is correct and the method we use to estimate the background is effective</a:t>
            </a:r>
            <a:r>
              <a:rPr kumimoji="1" lang="en-US" altLang="zh-CN" sz="1600" dirty="0" smtClean="0"/>
              <a:t>.</a:t>
            </a:r>
            <a:endParaRPr kumimoji="1"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6378211" y="1417638"/>
            <a:ext cx="26989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/>
              <a:t>This is an observation to a blank sky in September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20, which is a month later after the BKG model parameter obtained</a:t>
            </a:r>
            <a:r>
              <a:rPr kumimoji="1" lang="en-US" altLang="zh-CN" dirty="0" smtClean="0"/>
              <a:t>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78211" y="3403972"/>
            <a:ext cx="257781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The upper panel is the comparison between the observed counts rate and that inferred from the BKG detector.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236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Off-Axis Mode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17</a:t>
            </a:fld>
            <a:endParaRPr kumimoji="1" lang="zh-CN" altLang="en-US"/>
          </a:p>
        </p:txBody>
      </p:sp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44" y="1400572"/>
            <a:ext cx="4881756" cy="450313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55171" y="210436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5260713" y="2581523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B</a:t>
            </a:r>
            <a:endParaRPr kumimoji="1"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5264020" y="3594385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C</a:t>
            </a:r>
            <a:endParaRPr kumimoji="1"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965485" y="5865702"/>
            <a:ext cx="7714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000" dirty="0" smtClean="0"/>
              <a:t>The </a:t>
            </a:r>
            <a:r>
              <a:rPr kumimoji="1" lang="en-US" altLang="zh-CN" sz="2000" dirty="0"/>
              <a:t>target will be located in only one </a:t>
            </a:r>
            <a:r>
              <a:rPr kumimoji="1" lang="en-US" altLang="zh-CN" sz="2000" dirty="0" smtClean="0"/>
              <a:t>FOV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smtClean="0"/>
              <a:t>(A)</a:t>
            </a:r>
            <a:endParaRPr kumimoji="1" lang="en-US" altLang="zh-CN" sz="2000" dirty="0"/>
          </a:p>
          <a:p>
            <a:r>
              <a:rPr kumimoji="1" lang="en-US" altLang="zh-CN" sz="2000" dirty="0"/>
              <a:t>T</a:t>
            </a:r>
            <a:r>
              <a:rPr kumimoji="1" lang="en-US" altLang="zh-CN" sz="2000" dirty="0" smtClean="0"/>
              <a:t>he </a:t>
            </a:r>
            <a:r>
              <a:rPr kumimoji="1" lang="en-US" altLang="zh-CN" sz="2000" dirty="0"/>
              <a:t>detectors with the other two </a:t>
            </a:r>
            <a:r>
              <a:rPr kumimoji="1" lang="en-US" altLang="zh-CN" sz="2000" dirty="0" smtClean="0"/>
              <a:t>FOVs (B &amp; C) </a:t>
            </a:r>
            <a:r>
              <a:rPr kumimoji="1" lang="en-US" altLang="zh-CN" sz="2000" dirty="0"/>
              <a:t>observe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blank sky.</a:t>
            </a:r>
          </a:p>
        </p:txBody>
      </p:sp>
    </p:spTree>
    <p:extLst>
      <p:ext uri="{BB962C8B-B14F-4D97-AF65-F5344CB8AC3E}">
        <p14:creationId xmlns:p14="http://schemas.microsoft.com/office/powerpoint/2010/main" val="221024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143001"/>
          </a:xfrm>
        </p:spPr>
        <p:txBody>
          <a:bodyPr>
            <a:normAutofit/>
          </a:bodyPr>
          <a:lstStyle/>
          <a:p>
            <a:r>
              <a:rPr kumimoji="1" lang="en-US" altLang="zh-CN" sz="3600" dirty="0" smtClean="0"/>
              <a:t>Correlation: BKG(FOV-B&amp;C) VS. </a:t>
            </a:r>
            <a:r>
              <a:rPr kumimoji="1" lang="en-US" altLang="zh-CN" sz="3600" dirty="0"/>
              <a:t>BKG(</a:t>
            </a:r>
            <a:r>
              <a:rPr kumimoji="1" lang="en-US" altLang="zh-CN" sz="3600" dirty="0" smtClean="0"/>
              <a:t>FOV-A)</a:t>
            </a:r>
            <a:endParaRPr kumimoji="1" lang="zh-CN" altLang="en-US" sz="3600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7803" y="4744053"/>
            <a:ext cx="2904222" cy="830981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kumimoji="1" lang="en-US" altLang="zh-CN" sz="2400" dirty="0">
                <a:solidFill>
                  <a:srgbClr val="3366FF"/>
                </a:solidFill>
              </a:rPr>
              <a:t>Blue: </a:t>
            </a:r>
            <a:r>
              <a:rPr kumimoji="1" lang="en-US" altLang="zh-CN" sz="2400" dirty="0" smtClean="0">
                <a:solidFill>
                  <a:srgbClr val="3366FF"/>
                </a:solidFill>
              </a:rPr>
              <a:t>FOV</a:t>
            </a:r>
            <a:r>
              <a:rPr kumimoji="1" lang="en-US" altLang="zh-CN" sz="2400" dirty="0" smtClean="0">
                <a:solidFill>
                  <a:srgbClr val="3366FF"/>
                </a:solidFill>
              </a:rPr>
              <a:t>-</a:t>
            </a:r>
            <a:r>
              <a:rPr kumimoji="1" lang="en-US" altLang="zh-CN" sz="2400" dirty="0" smtClean="0">
                <a:solidFill>
                  <a:srgbClr val="3366FF"/>
                </a:solidFill>
              </a:rPr>
              <a:t>A</a:t>
            </a:r>
            <a:endParaRPr kumimoji="1" lang="en-US" altLang="zh-CN" sz="2400" dirty="0" smtClean="0">
              <a:solidFill>
                <a:srgbClr val="3366FF"/>
              </a:solidFill>
            </a:endParaRPr>
          </a:p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Red</a:t>
            </a:r>
            <a:r>
              <a:rPr kumimoji="1" lang="en-US" altLang="zh-CN" sz="2400" dirty="0">
                <a:solidFill>
                  <a:srgbClr val="FF0000"/>
                </a:solidFill>
              </a:rPr>
              <a:t>: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F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OV-B &amp; FOV-C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8" y="1629092"/>
            <a:ext cx="4230915" cy="29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121477" y="4921931"/>
            <a:ext cx="3619080" cy="477038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algn="ctr"/>
            <a:r>
              <a:rPr kumimoji="1" lang="en-US" altLang="zh-CN" sz="2500" dirty="0">
                <a:solidFill>
                  <a:srgbClr val="FF0000"/>
                </a:solidFill>
              </a:rPr>
              <a:t>Very good </a:t>
            </a:r>
            <a:r>
              <a:rPr kumimoji="1" lang="en-US" altLang="zh-CN" sz="2500" dirty="0" smtClean="0">
                <a:solidFill>
                  <a:srgbClr val="FF0000"/>
                </a:solidFill>
              </a:rPr>
              <a:t>correlation</a:t>
            </a:r>
            <a:endParaRPr kumimoji="1" lang="en-US" altLang="zh-CN" sz="2500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81" y="1623600"/>
            <a:ext cx="4180331" cy="29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701967" y="5756187"/>
            <a:ext cx="599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</a:rPr>
              <a:t>The validity and stability need to be confirmed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7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ME-Introduction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Medium-Energy Telescope</a:t>
            </a:r>
          </a:p>
          <a:p>
            <a:r>
              <a:rPr lang="en-US" altLang="zh-CN" dirty="0"/>
              <a:t>5</a:t>
            </a:r>
            <a:r>
              <a:rPr lang="en-US" altLang="zh-CN" dirty="0" smtClean="0"/>
              <a:t> – 30 </a:t>
            </a:r>
            <a:r>
              <a:rPr lang="en-US" altLang="zh-CN" dirty="0" err="1" smtClean="0"/>
              <a:t>keV</a:t>
            </a:r>
            <a:endParaRPr lang="en-US" altLang="zh-CN" dirty="0" smtClean="0"/>
          </a:p>
          <a:p>
            <a:r>
              <a:rPr lang="en-US" altLang="zh-CN" dirty="0"/>
              <a:t>3</a:t>
            </a:r>
            <a:r>
              <a:rPr lang="en-US" altLang="zh-CN" dirty="0" smtClean="0"/>
              <a:t> Box</a:t>
            </a:r>
          </a:p>
          <a:p>
            <a:r>
              <a:rPr lang="en-US" altLang="zh-CN" dirty="0" smtClean="0"/>
              <a:t>For each Box</a:t>
            </a:r>
          </a:p>
          <a:p>
            <a:pPr lvl="1"/>
            <a:r>
              <a:rPr lang="en-US" altLang="zh-CN" dirty="0" smtClean="0"/>
              <a:t>15 small FOV</a:t>
            </a:r>
          </a:p>
          <a:p>
            <a:pPr lvl="1"/>
            <a:r>
              <a:rPr lang="en-US" altLang="zh-CN" dirty="0" smtClean="0"/>
              <a:t>2 big FOV</a:t>
            </a:r>
          </a:p>
          <a:p>
            <a:pPr lvl="1"/>
            <a:r>
              <a:rPr lang="en-US" altLang="zh-CN" dirty="0" smtClean="0"/>
              <a:t>1 blind FOV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19</a:t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681" y="2548902"/>
            <a:ext cx="4956412" cy="4309097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860015" y="2224585"/>
            <a:ext cx="2008522" cy="46470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825087" y="2210937"/>
            <a:ext cx="1146412" cy="10918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53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High-Energy Telescope (20-250 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Medium-Energy Telescope (5-30 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Low-Energy Telescope (1-15 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319" y="3403206"/>
            <a:ext cx="3973774" cy="34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55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20</a:t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4" y="4146852"/>
            <a:ext cx="3728426" cy="2672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" y="1352517"/>
            <a:ext cx="3784619" cy="2712581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3826114" y="1467745"/>
            <a:ext cx="5317886" cy="294410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kumimoji="1" lang="en-US" altLang="zh-CN" sz="2600" dirty="0" smtClean="0">
                <a:solidFill>
                  <a:srgbClr val="FF0000"/>
                </a:solidFill>
              </a:rPr>
              <a:t>       The main contributor to the BKG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1800" dirty="0"/>
              <a:t>SAA: Proton in South Atlantic </a:t>
            </a:r>
            <a:r>
              <a:rPr kumimoji="1" lang="en-US" altLang="zh-CN" sz="1800" dirty="0" smtClean="0"/>
              <a:t>Anomaly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1800" dirty="0" smtClean="0"/>
              <a:t>CRP_P: Cosmic-Ray</a:t>
            </a:r>
            <a:r>
              <a:rPr kumimoji="1" lang="zh-CN" altLang="en-US" sz="1800" dirty="0" smtClean="0"/>
              <a:t> </a:t>
            </a:r>
            <a:r>
              <a:rPr kumimoji="1" lang="en-US" altLang="zh-CN" sz="1800" dirty="0" smtClean="0"/>
              <a:t>Proton (Prompt)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1800" dirty="0" smtClean="0"/>
              <a:t>Albedo: Gamma-Ray reflected from the </a:t>
            </a:r>
            <a:r>
              <a:rPr kumimoji="1" lang="en-US" altLang="zh-CN" sz="1800" dirty="0"/>
              <a:t>A</a:t>
            </a:r>
            <a:r>
              <a:rPr kumimoji="1" lang="en-US" altLang="zh-CN" sz="1800" dirty="0" smtClean="0"/>
              <a:t>tmosphere of Earth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1800" dirty="0" smtClean="0"/>
              <a:t>CXB_A: Cosmic X-ray Background (Aperture)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1800" dirty="0" smtClean="0"/>
              <a:t>CXB_N: Cosmic X-ray Background (NA)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143001"/>
          </a:xfrm>
        </p:spPr>
        <p:txBody>
          <a:bodyPr>
            <a:noAutofit/>
          </a:bodyPr>
          <a:lstStyle/>
          <a:p>
            <a:r>
              <a:rPr kumimoji="1" lang="en-US" altLang="zh-CN" sz="3200" dirty="0">
                <a:latin typeface="Arial"/>
                <a:cs typeface="Arial"/>
              </a:rPr>
              <a:t>Simulated Spectra</a:t>
            </a:r>
            <a:r>
              <a:rPr kumimoji="1" lang="zh-CN" altLang="en-US" sz="3200" dirty="0">
                <a:latin typeface="Arial"/>
                <a:cs typeface="Arial"/>
              </a:rPr>
              <a:t> </a:t>
            </a:r>
            <a:r>
              <a:rPr kumimoji="1" lang="en-US" altLang="zh-CN" sz="3200" dirty="0">
                <a:latin typeface="Arial"/>
                <a:cs typeface="Arial"/>
              </a:rPr>
              <a:t>and</a:t>
            </a:r>
            <a:r>
              <a:rPr kumimoji="1" lang="zh-CN" altLang="en-US" sz="3200" dirty="0">
                <a:latin typeface="Arial"/>
                <a:cs typeface="Arial"/>
              </a:rPr>
              <a:t> </a:t>
            </a:r>
            <a:r>
              <a:rPr kumimoji="1" lang="en-US" altLang="zh-CN" sz="3200" dirty="0">
                <a:latin typeface="Arial"/>
                <a:cs typeface="Arial"/>
              </a:rPr>
              <a:t>Light-Curve</a:t>
            </a:r>
            <a:r>
              <a:rPr kumimoji="1" lang="zh-CN" altLang="zh-CN" sz="3200" dirty="0">
                <a:latin typeface="Arial"/>
                <a:cs typeface="Arial"/>
              </a:rPr>
              <a:t> </a:t>
            </a:r>
            <a:r>
              <a:rPr kumimoji="1" lang="en-US" altLang="zh-CN" sz="3200" dirty="0">
                <a:latin typeface="Arial"/>
                <a:cs typeface="Arial"/>
              </a:rPr>
              <a:t>in 100</a:t>
            </a:r>
            <a:r>
              <a:rPr kumimoji="1" lang="en-US" altLang="zh-CN" sz="3200" baseline="30000" dirty="0">
                <a:latin typeface="Arial"/>
                <a:cs typeface="Arial"/>
              </a:rPr>
              <a:t>th</a:t>
            </a:r>
            <a:r>
              <a:rPr kumimoji="1" lang="en-US" altLang="zh-CN" sz="3200" dirty="0">
                <a:latin typeface="Arial"/>
                <a:cs typeface="Arial"/>
              </a:rPr>
              <a:t> Day 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6830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143001"/>
          </a:xfrm>
        </p:spPr>
        <p:txBody>
          <a:bodyPr>
            <a:noAutofit/>
          </a:bodyPr>
          <a:lstStyle/>
          <a:p>
            <a:r>
              <a:rPr kumimoji="1" lang="en-US" altLang="zh-CN" sz="3200" dirty="0">
                <a:latin typeface="Arial"/>
                <a:cs typeface="Arial"/>
              </a:rPr>
              <a:t>Simulated Spectra</a:t>
            </a:r>
            <a:r>
              <a:rPr kumimoji="1" lang="zh-CN" altLang="en-US" sz="3200" dirty="0">
                <a:latin typeface="Arial"/>
                <a:cs typeface="Arial"/>
              </a:rPr>
              <a:t> </a:t>
            </a:r>
            <a:r>
              <a:rPr kumimoji="1" lang="en-US" altLang="zh-CN" sz="3200" dirty="0">
                <a:latin typeface="Arial"/>
                <a:cs typeface="Arial"/>
              </a:rPr>
              <a:t>and</a:t>
            </a:r>
            <a:r>
              <a:rPr kumimoji="1" lang="zh-CN" altLang="en-US" sz="3200" dirty="0">
                <a:latin typeface="Arial"/>
                <a:cs typeface="Arial"/>
              </a:rPr>
              <a:t> </a:t>
            </a:r>
            <a:r>
              <a:rPr kumimoji="1" lang="en-US" altLang="zh-CN" sz="3200" dirty="0">
                <a:latin typeface="Arial"/>
                <a:cs typeface="Arial"/>
              </a:rPr>
              <a:t>Light-Curve</a:t>
            </a:r>
            <a:r>
              <a:rPr kumimoji="1" lang="zh-CN" altLang="zh-CN" sz="3200" dirty="0">
                <a:latin typeface="Arial"/>
                <a:cs typeface="Arial"/>
              </a:rPr>
              <a:t> </a:t>
            </a:r>
            <a:r>
              <a:rPr kumimoji="1" lang="en-US" altLang="zh-CN" sz="3200" dirty="0">
                <a:latin typeface="Arial"/>
                <a:cs typeface="Arial"/>
              </a:rPr>
              <a:t>in 100</a:t>
            </a:r>
            <a:r>
              <a:rPr kumimoji="1" lang="en-US" altLang="zh-CN" sz="3200" baseline="30000" dirty="0">
                <a:latin typeface="Arial"/>
                <a:cs typeface="Arial"/>
              </a:rPr>
              <a:t>th</a:t>
            </a:r>
            <a:r>
              <a:rPr kumimoji="1" lang="en-US" altLang="zh-CN" sz="3200" dirty="0">
                <a:latin typeface="Arial"/>
                <a:cs typeface="Arial"/>
              </a:rPr>
              <a:t> Day </a:t>
            </a:r>
            <a:endParaRPr kumimoji="1" lang="zh-CN" altLang="en-US" sz="3200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21</a:t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4" y="4146852"/>
            <a:ext cx="3728426" cy="2672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" y="1352517"/>
            <a:ext cx="3784619" cy="271258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921349" y="1503155"/>
            <a:ext cx="52226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kumimoji="1" lang="en-US" altLang="zh-CN" sz="2400" dirty="0" smtClean="0"/>
              <a:t>1. It is similar with that of HE, except the delay component caused by the cosmic-ray protons.</a:t>
            </a:r>
          </a:p>
          <a:p>
            <a:pPr defTabSz="457200">
              <a:spcAft>
                <a:spcPts val="1200"/>
              </a:spcAft>
              <a:defRPr/>
            </a:pPr>
            <a:r>
              <a:rPr kumimoji="1" lang="en-US" altLang="zh-CN" sz="2400" dirty="0" smtClean="0"/>
              <a:t>2. In all-energy band, the BGK is dominant by the particle, modulated by </a:t>
            </a:r>
            <a:r>
              <a:rPr kumimoji="1" lang="en-US" altLang="zh-CN" sz="2400" dirty="0"/>
              <a:t>the geomagnetic </a:t>
            </a:r>
            <a:r>
              <a:rPr kumimoji="1" lang="en-US" altLang="zh-CN" sz="2400" dirty="0" smtClean="0"/>
              <a:t>cutoff </a:t>
            </a:r>
            <a:r>
              <a:rPr kumimoji="1" lang="en-US" altLang="zh-CN" sz="2400" dirty="0"/>
              <a:t>rigidity (COR</a:t>
            </a:r>
            <a:r>
              <a:rPr kumimoji="1" lang="en-US" altLang="zh-CN" sz="2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4991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In-Orbit </a:t>
            </a:r>
            <a:r>
              <a:rPr kumimoji="1" lang="en-US" altLang="zh-CN" dirty="0" smtClean="0"/>
              <a:t>Background of ME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Light-curve</a:t>
            </a:r>
          </a:p>
          <a:p>
            <a:r>
              <a:rPr kumimoji="1" lang="en-US" altLang="zh-CN" dirty="0" smtClean="0"/>
              <a:t>Spectrum</a:t>
            </a:r>
          </a:p>
          <a:p>
            <a:r>
              <a:rPr kumimoji="1" lang="en-US" altLang="zh-CN" dirty="0" smtClean="0"/>
              <a:t>BKG estimate Method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861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Light-Curve of </a:t>
            </a:r>
            <a:r>
              <a:rPr kumimoji="1" lang="en-US" altLang="zh-CN" dirty="0"/>
              <a:t>ME Background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39093" y="5859719"/>
            <a:ext cx="6806723" cy="861758"/>
          </a:xfrm>
          <a:prstGeom prst="rect">
            <a:avLst/>
          </a:prstGeom>
          <a:noFill/>
        </p:spPr>
        <p:txBody>
          <a:bodyPr wrap="none" lIns="91422" tIns="45712" rIns="91422" bIns="45712" rtlCol="0">
            <a:spAutoFit/>
          </a:bodyPr>
          <a:lstStyle/>
          <a:p>
            <a:r>
              <a:rPr kumimoji="1" lang="en-US" altLang="zh-CN" sz="2500" dirty="0"/>
              <a:t>As expected, </a:t>
            </a:r>
            <a:r>
              <a:rPr kumimoji="1" lang="en-US" altLang="zh-CN" sz="2500" dirty="0" smtClean="0"/>
              <a:t>ME BGK is mainly caused by particles, </a:t>
            </a:r>
          </a:p>
          <a:p>
            <a:r>
              <a:rPr kumimoji="1" lang="en-US" altLang="zh-CN" sz="2500" dirty="0" smtClean="0"/>
              <a:t>so BKG </a:t>
            </a:r>
            <a:r>
              <a:rPr kumimoji="1" lang="en-US" altLang="zh-CN" sz="2500" dirty="0"/>
              <a:t>and COR have an opposite </a:t>
            </a:r>
            <a:r>
              <a:rPr kumimoji="1" lang="en-US" altLang="zh-CN" sz="2500" dirty="0" smtClean="0"/>
              <a:t>trend.</a:t>
            </a:r>
            <a:endParaRPr kumimoji="1" lang="zh-CN" altLang="en-US" sz="25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78" y="1417638"/>
            <a:ext cx="6350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6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Spectra of ME Background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24</a:t>
            </a:fld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1350790"/>
            <a:ext cx="5817279" cy="40988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0366" y="5798147"/>
            <a:ext cx="846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 smtClean="0"/>
              <a:t>1.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 </a:t>
            </a:r>
            <a:r>
              <a:rPr kumimoji="1" lang="en-US" altLang="zh-CN" dirty="0"/>
              <a:t>counts rate is higher as the COR is </a:t>
            </a:r>
            <a:r>
              <a:rPr kumimoji="1" lang="en-US" altLang="zh-CN" dirty="0" smtClean="0"/>
              <a:t>lower.</a:t>
            </a:r>
          </a:p>
          <a:p>
            <a:r>
              <a:rPr kumimoji="1" lang="en-US" altLang="zh-CN" dirty="0" smtClean="0"/>
              <a:t>2.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 </a:t>
            </a:r>
            <a:r>
              <a:rPr kumimoji="1" lang="en-US" altLang="zh-CN" dirty="0"/>
              <a:t>spectra shape is also different, the emission line with high COR is much significant.</a:t>
            </a:r>
          </a:p>
        </p:txBody>
      </p:sp>
    </p:spTree>
    <p:extLst>
      <p:ext uri="{BB962C8B-B14F-4D97-AF65-F5344CB8AC3E}">
        <p14:creationId xmlns:p14="http://schemas.microsoft.com/office/powerpoint/2010/main" val="196403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Method to estimate the BKG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00202"/>
            <a:ext cx="9086919" cy="4525964"/>
          </a:xfrm>
        </p:spPr>
        <p:txBody>
          <a:bodyPr>
            <a:normAutofit/>
          </a:bodyPr>
          <a:lstStyle/>
          <a:p>
            <a:r>
              <a:rPr kumimoji="1" lang="en-US" altLang="zh-CN" sz="2500" dirty="0"/>
              <a:t>HXMT</a:t>
            </a:r>
            <a:r>
              <a:rPr kumimoji="1" lang="en-US" altLang="zh-CN" sz="2500" dirty="0" smtClean="0"/>
              <a:t>-ME </a:t>
            </a:r>
            <a:r>
              <a:rPr kumimoji="1" lang="en-US" altLang="zh-CN" sz="2500" dirty="0"/>
              <a:t>has </a:t>
            </a:r>
            <a:r>
              <a:rPr kumimoji="1" lang="en-US" altLang="zh-CN" sz="2500" dirty="0" smtClean="0"/>
              <a:t>3-Box, and each box has a blind FOV detector</a:t>
            </a:r>
            <a:endParaRPr kumimoji="1" lang="en-US" altLang="zh-CN" sz="2500" dirty="0"/>
          </a:p>
          <a:p>
            <a:r>
              <a:rPr kumimoji="1" lang="en-US" altLang="zh-CN" sz="2500" dirty="0" smtClean="0"/>
              <a:t>ME BKG is dominantly caused by particle (e.g., proton), thus the </a:t>
            </a:r>
            <a:r>
              <a:rPr kumimoji="1" lang="en-US" altLang="zh-CN" sz="2500" dirty="0"/>
              <a:t>blind </a:t>
            </a:r>
            <a:r>
              <a:rPr kumimoji="1" lang="en-US" altLang="zh-CN" sz="2500" dirty="0" smtClean="0"/>
              <a:t>FOV detector is used as a BKG detector</a:t>
            </a:r>
          </a:p>
          <a:p>
            <a:r>
              <a:rPr kumimoji="1" lang="en-US" altLang="zh-CN" sz="2500" dirty="0" smtClean="0"/>
              <a:t>Establish </a:t>
            </a:r>
            <a:r>
              <a:rPr kumimoji="1" lang="en-US" altLang="zh-CN" sz="2500" dirty="0"/>
              <a:t>a correlation between the </a:t>
            </a:r>
            <a:r>
              <a:rPr kumimoji="1" lang="en-US" altLang="zh-CN" sz="2500" dirty="0" smtClean="0"/>
              <a:t>BKG </a:t>
            </a:r>
            <a:r>
              <a:rPr kumimoji="1" lang="en-US" altLang="zh-CN" sz="2500" dirty="0"/>
              <a:t>detector and other detectors</a:t>
            </a:r>
            <a:r>
              <a:rPr kumimoji="1" lang="en-US" altLang="zh-CN" sz="2500" dirty="0" smtClean="0"/>
              <a:t>.</a:t>
            </a:r>
          </a:p>
          <a:p>
            <a:r>
              <a:rPr kumimoji="1" lang="en-US" altLang="zh-CN" sz="2500" dirty="0" smtClean="0"/>
              <a:t>In this mode, the target is located at the center of the field of view (FOV)</a:t>
            </a:r>
          </a:p>
          <a:p>
            <a:pPr marL="0" indent="0">
              <a:buNone/>
            </a:pPr>
            <a:endParaRPr kumimoji="1" lang="en-US" altLang="zh-CN" sz="25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260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On-Axis Mode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26</a:t>
            </a:fld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60411" y="6186561"/>
            <a:ext cx="763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T</a:t>
            </a:r>
            <a:r>
              <a:rPr kumimoji="1" lang="en-US" altLang="zh-CN" sz="2400" dirty="0" smtClean="0"/>
              <a:t>he </a:t>
            </a:r>
            <a:r>
              <a:rPr kumimoji="1" lang="en-US" altLang="zh-CN" sz="2400" dirty="0"/>
              <a:t>target is located at the center of the field of view (FOV)</a:t>
            </a:r>
            <a:r>
              <a:rPr kumimoji="1" lang="en-US" altLang="zh-CN" sz="2400" dirty="0" smtClean="0"/>
              <a:t>.</a:t>
            </a:r>
            <a:endParaRPr kumimoji="1" lang="en-US" altLang="zh-CN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82" y="1606549"/>
            <a:ext cx="4418951" cy="42987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26000" y="1744133"/>
            <a:ext cx="431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ME has 3 different small FOVs shown in red, blue, and </a:t>
            </a:r>
            <a:r>
              <a:rPr kumimoji="1" lang="en-US" altLang="zh-CN" sz="2400" dirty="0"/>
              <a:t>green </a:t>
            </a:r>
            <a:r>
              <a:rPr kumimoji="1" lang="en-US" altLang="zh-CN" sz="2400" dirty="0" smtClean="0"/>
              <a:t>shadow. The FOV is </a:t>
            </a:r>
            <a:r>
              <a:rPr kumimoji="1" lang="en-US" altLang="zh-CN" sz="2400" dirty="0"/>
              <a:t>1 </a:t>
            </a:r>
            <a:r>
              <a:rPr kumimoji="1" lang="en-US" altLang="zh-CN" sz="2400" dirty="0" smtClean="0"/>
              <a:t>multiply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4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degrees.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 smtClean="0"/>
              <a:t>And 3 different big FOVs shown in red, blue, and green </a:t>
            </a:r>
            <a:r>
              <a:rPr kumimoji="1" lang="en-US" altLang="zh-CN" sz="2400" dirty="0" smtClean="0"/>
              <a:t>region </a:t>
            </a:r>
            <a:r>
              <a:rPr kumimoji="1" lang="en-US" altLang="zh-CN" sz="2400" dirty="0" smtClean="0"/>
              <a:t>around with the dashed lines. </a:t>
            </a:r>
            <a:r>
              <a:rPr kumimoji="1" lang="en-US" altLang="zh-CN" sz="2400" dirty="0"/>
              <a:t>The FOV is 4 </a:t>
            </a:r>
            <a:r>
              <a:rPr kumimoji="1" lang="en-US" altLang="zh-CN" sz="2400" dirty="0" smtClean="0"/>
              <a:t>multiply 4 degrees.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0399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Correlation: </a:t>
            </a:r>
            <a:r>
              <a:rPr kumimoji="1" lang="en-US" altLang="zh-CN" dirty="0" err="1"/>
              <a:t>BKG_Blind</a:t>
            </a:r>
            <a:r>
              <a:rPr kumimoji="1" lang="en-US" altLang="zh-CN" dirty="0"/>
              <a:t> VS. </a:t>
            </a:r>
            <a:r>
              <a:rPr kumimoji="1" lang="en-US" altLang="zh-CN" dirty="0" err="1"/>
              <a:t>BKG_Small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27</a:t>
            </a:fld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0921" y="6022817"/>
            <a:ext cx="7424365" cy="477038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kumimoji="1" lang="en-US" altLang="zh-CN" sz="2500" dirty="0">
                <a:solidFill>
                  <a:srgbClr val="3366FF"/>
                </a:solidFill>
              </a:rPr>
              <a:t>Blue: </a:t>
            </a:r>
            <a:r>
              <a:rPr kumimoji="1" lang="en-US" altLang="zh-CN" sz="2500" dirty="0" smtClean="0">
                <a:solidFill>
                  <a:srgbClr val="3366FF"/>
                </a:solidFill>
              </a:rPr>
              <a:t>Blind FOV detector</a:t>
            </a:r>
            <a:r>
              <a:rPr kumimoji="1" lang="en-US" altLang="zh-CN" sz="2500" dirty="0" smtClean="0"/>
              <a:t>;  </a:t>
            </a:r>
            <a:r>
              <a:rPr kumimoji="1" lang="en-US" altLang="zh-CN" sz="2500" dirty="0">
                <a:solidFill>
                  <a:srgbClr val="FF0000"/>
                </a:solidFill>
              </a:rPr>
              <a:t>Red: </a:t>
            </a:r>
            <a:r>
              <a:rPr kumimoji="1" lang="en-US" altLang="zh-CN" sz="2500" dirty="0" smtClean="0">
                <a:solidFill>
                  <a:srgbClr val="FF0000"/>
                </a:solidFill>
              </a:rPr>
              <a:t>Small FOV detector</a:t>
            </a:r>
            <a:endParaRPr kumimoji="1" lang="zh-CN" altLang="en-US" sz="25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1" y="1417638"/>
            <a:ext cx="5943600" cy="4356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63733" y="1307187"/>
            <a:ext cx="2980267" cy="486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CN" dirty="0" smtClean="0"/>
              <a:t>The red curve is the light-curve of 15 small FOV detector in Box-1.</a:t>
            </a:r>
            <a:endParaRPr kumimoji="1" lang="en-US" altLang="zh-CN" dirty="0"/>
          </a:p>
          <a:p>
            <a:pPr>
              <a:spcAft>
                <a:spcPts val="1200"/>
              </a:spcAft>
            </a:pPr>
            <a:r>
              <a:rPr kumimoji="1" lang="en-US" altLang="zh-CN" dirty="0" smtClean="0"/>
              <a:t>The blue curve is the light-curve of the blind FOV detector in the same Box.</a:t>
            </a:r>
            <a:endParaRPr kumimoji="1" lang="en-US" altLang="zh-CN" dirty="0"/>
          </a:p>
          <a:p>
            <a:pPr>
              <a:spcAft>
                <a:spcPts val="1200"/>
              </a:spcAft>
            </a:pPr>
            <a:r>
              <a:rPr kumimoji="1" lang="en-US" altLang="zh-CN" dirty="0" smtClean="0"/>
              <a:t>Observed in August 17, two month after Insight-HXMT launched.</a:t>
            </a:r>
            <a:endParaRPr kumimoji="1" lang="en-US" altLang="zh-CN" dirty="0"/>
          </a:p>
          <a:p>
            <a:pPr>
              <a:spcAft>
                <a:spcPts val="1200"/>
              </a:spcAft>
            </a:pPr>
            <a:r>
              <a:rPr kumimoji="1" lang="en-US" altLang="zh-CN" dirty="0"/>
              <a:t>We can see the light curve are modulated by COR (geomagnetic cutoff rigidity)</a:t>
            </a:r>
            <a:r>
              <a:rPr kumimoji="1" lang="en-US" altLang="zh-CN" dirty="0" smtClean="0"/>
              <a:t>.</a:t>
            </a:r>
            <a:endParaRPr kumimoji="1" lang="en-US" altLang="zh-CN" dirty="0"/>
          </a:p>
          <a:p>
            <a:pPr>
              <a:spcAft>
                <a:spcPts val="1200"/>
              </a:spcAft>
            </a:pPr>
            <a:r>
              <a:rPr kumimoji="1" lang="en-US" altLang="zh-CN" dirty="0" smtClean="0"/>
              <a:t>The variety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 the two light-curve </a:t>
            </a:r>
            <a:r>
              <a:rPr kumimoji="1" lang="en-US" altLang="zh-CN" dirty="0"/>
              <a:t>is </a:t>
            </a:r>
            <a:r>
              <a:rPr kumimoji="1" lang="en-US" altLang="zh-CN" dirty="0" smtClean="0"/>
              <a:t>consistent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380923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Correlation: </a:t>
            </a:r>
            <a:r>
              <a:rPr kumimoji="1" lang="en-US" altLang="zh-CN" dirty="0" err="1" smtClean="0"/>
              <a:t>BKG_Blind</a:t>
            </a:r>
            <a:r>
              <a:rPr kumimoji="1" lang="en-US" altLang="zh-CN" dirty="0" smtClean="0"/>
              <a:t> VS. </a:t>
            </a:r>
            <a:r>
              <a:rPr kumimoji="1" lang="en-US" altLang="zh-CN" dirty="0" err="1" smtClean="0"/>
              <a:t>BKG_Small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28</a:t>
            </a:fld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2523"/>
            <a:ext cx="5530679" cy="402231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64351" y="1762657"/>
            <a:ext cx="347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This is the correlation between the BKG in Blind FOV detector and small detector in Box-1.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As we known, one Box has 15 small FOV detector and 1 blind FOV detector. However, the slope of the red line is not 15, that because some bad pixel has been shut down.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There exist the intrinsic dispersion in this figure, that tell us there exist the systematic error in the BKG estimation.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210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Model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Check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29</a:t>
            </a:fld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80806" y="1300654"/>
            <a:ext cx="34420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This is an observation to a blank sky in November 2, which is more than two month later after the BKG model parameter obtained</a:t>
            </a:r>
            <a:r>
              <a:rPr kumimoji="1" lang="en-US" altLang="zh-CN" dirty="0" smtClean="0"/>
              <a:t>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 upper panel is the comparison between the observed counts rate and that inferred from the BKG detector</a:t>
            </a:r>
            <a:r>
              <a:rPr kumimoji="1" lang="en-US" altLang="zh-CN" dirty="0" smtClean="0"/>
              <a:t>.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As one Box only has one BKG detector, so the statistic error is large, we can use a empirical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function to fit the calculated BKG data. 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14337" y="5511177"/>
            <a:ext cx="8372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 smtClean="0"/>
              <a:t>We </a:t>
            </a:r>
            <a:r>
              <a:rPr kumimoji="1" lang="en-US" altLang="zh-CN" dirty="0"/>
              <a:t>can not see obvious structure in the residual </a:t>
            </a:r>
            <a:r>
              <a:rPr kumimoji="1" lang="en-US" altLang="zh-CN" dirty="0" smtClean="0"/>
              <a:t>curve, that </a:t>
            </a:r>
            <a:r>
              <a:rPr kumimoji="1" lang="en-US" altLang="zh-CN" dirty="0"/>
              <a:t>confirm the BKG we estimated is correct and the method we use to estimate the background is effective.</a:t>
            </a:r>
            <a:endParaRPr kumimoji="1"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82" y="1417638"/>
            <a:ext cx="5400000" cy="36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9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600202"/>
            <a:ext cx="8229600" cy="5121275"/>
          </a:xfrm>
        </p:spPr>
        <p:txBody>
          <a:bodyPr/>
          <a:lstStyle/>
          <a:p>
            <a:r>
              <a:rPr lang="en-US" altLang="zh-CN" dirty="0" smtClean="0"/>
              <a:t>Background </a:t>
            </a:r>
            <a:r>
              <a:rPr kumimoji="1" lang="en-US" altLang="zh-CN" dirty="0" smtClean="0"/>
              <a:t>Simulation</a:t>
            </a:r>
          </a:p>
          <a:p>
            <a:pPr marL="0" indent="0">
              <a:buNone/>
            </a:pPr>
            <a:r>
              <a:rPr kumimoji="1" lang="en-US" altLang="zh-CN" dirty="0" smtClean="0"/>
              <a:t>		—Component</a:t>
            </a:r>
          </a:p>
          <a:p>
            <a:pPr marL="0" indent="0">
              <a:buNone/>
            </a:pPr>
            <a:r>
              <a:rPr kumimoji="1" lang="en-US" altLang="zh-CN" dirty="0" smtClean="0"/>
              <a:t>		—Spectrum</a:t>
            </a:r>
          </a:p>
          <a:p>
            <a:pPr marL="0" indent="0">
              <a:buNone/>
            </a:pPr>
            <a:r>
              <a:rPr kumimoji="1" lang="en-US" altLang="zh-CN" dirty="0" smtClean="0"/>
              <a:t>		—Light-curve</a:t>
            </a:r>
          </a:p>
          <a:p>
            <a:r>
              <a:rPr lang="en-US" altLang="zh-CN" dirty="0" smtClean="0"/>
              <a:t>In-Orbit Background 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 smtClean="0"/>
              <a:t>		—Spectrum</a:t>
            </a:r>
          </a:p>
          <a:p>
            <a:pPr marL="0" indent="0">
              <a:buNone/>
            </a:pPr>
            <a:r>
              <a:rPr kumimoji="1" lang="en-US" altLang="zh-CN" dirty="0" smtClean="0"/>
              <a:t>		—Light-curve</a:t>
            </a:r>
          </a:p>
          <a:p>
            <a:pPr marL="0" indent="0">
              <a:buNone/>
            </a:pPr>
            <a:r>
              <a:rPr kumimoji="1" lang="en-US" altLang="zh-CN" dirty="0"/>
              <a:t>	</a:t>
            </a:r>
            <a:r>
              <a:rPr kumimoji="1" lang="en-US" altLang="zh-CN" dirty="0" smtClean="0"/>
              <a:t>	—BKG Estimate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108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8" y="1278883"/>
            <a:ext cx="3634572" cy="38515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143001"/>
          </a:xfrm>
        </p:spPr>
        <p:txBody>
          <a:bodyPr>
            <a:normAutofit/>
          </a:bodyPr>
          <a:lstStyle/>
          <a:p>
            <a:r>
              <a:rPr kumimoji="1" lang="en-US" altLang="zh-CN" sz="3600" dirty="0"/>
              <a:t>Off-Axis Mode</a:t>
            </a:r>
            <a:endParaRPr kumimoji="1" lang="zh-CN" altLang="en-US" sz="3600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30</a:t>
            </a:fld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122955" y="1417638"/>
            <a:ext cx="3021045" cy="861758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kumimoji="1" lang="en-US" altLang="zh-CN" sz="2500" dirty="0">
                <a:solidFill>
                  <a:srgbClr val="3366FF"/>
                </a:solidFill>
              </a:rPr>
              <a:t>Blue: </a:t>
            </a:r>
            <a:r>
              <a:rPr kumimoji="1" lang="en-US" altLang="zh-CN" sz="2500" dirty="0" smtClean="0">
                <a:solidFill>
                  <a:srgbClr val="3366FF"/>
                </a:solidFill>
              </a:rPr>
              <a:t> FOV-A</a:t>
            </a:r>
          </a:p>
          <a:p>
            <a:r>
              <a:rPr kumimoji="1" lang="en-US" altLang="zh-CN" sz="2500" dirty="0" smtClean="0">
                <a:solidFill>
                  <a:srgbClr val="FF0000"/>
                </a:solidFill>
              </a:rPr>
              <a:t>Red</a:t>
            </a:r>
            <a:r>
              <a:rPr kumimoji="1" lang="en-US" altLang="zh-CN" sz="2500" dirty="0">
                <a:solidFill>
                  <a:srgbClr val="FF0000"/>
                </a:solidFill>
              </a:rPr>
              <a:t>: </a:t>
            </a:r>
            <a:r>
              <a:rPr kumimoji="1" lang="en-US" altLang="zh-CN" sz="2500" dirty="0" smtClean="0">
                <a:solidFill>
                  <a:srgbClr val="FF0000"/>
                </a:solidFill>
              </a:rPr>
              <a:t>FOV-B &amp; FOV-C</a:t>
            </a:r>
            <a:endParaRPr kumimoji="1" lang="zh-CN" altLang="en-US" sz="25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479" y="1278882"/>
            <a:ext cx="5340685" cy="38515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52786" y="5262909"/>
            <a:ext cx="5641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smtClean="0"/>
              <a:t>Correlation: BKG(FOV-A) VS. BKG(FOV-B&amp;C)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0" y="5841558"/>
            <a:ext cx="8037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smtClean="0"/>
              <a:t>The </a:t>
            </a:r>
            <a:r>
              <a:rPr kumimoji="1" lang="en-US" altLang="zh-CN" sz="2400" dirty="0"/>
              <a:t>target will be located in only one </a:t>
            </a:r>
            <a:r>
              <a:rPr kumimoji="1" lang="en-US" altLang="zh-CN" sz="2400" dirty="0" smtClean="0"/>
              <a:t>FOV</a:t>
            </a:r>
            <a:endParaRPr kumimoji="1" lang="en-US" altLang="zh-CN" sz="2400" dirty="0"/>
          </a:p>
          <a:p>
            <a:r>
              <a:rPr kumimoji="1" lang="en-US" altLang="zh-CN" sz="2400" dirty="0"/>
              <a:t>T</a:t>
            </a:r>
            <a:r>
              <a:rPr kumimoji="1" lang="en-US" altLang="zh-CN" sz="2400" dirty="0" smtClean="0"/>
              <a:t>he </a:t>
            </a:r>
            <a:r>
              <a:rPr kumimoji="1" lang="en-US" altLang="zh-CN" sz="2400" dirty="0"/>
              <a:t>detectors with the other two FOVs observe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blank sky</a:t>
            </a:r>
            <a:r>
              <a:rPr kumimoji="1" lang="en-US" altLang="zh-CN" sz="2400" dirty="0" smtClean="0"/>
              <a:t>.</a:t>
            </a:r>
            <a:endParaRPr kumimoji="1" lang="en-US" altLang="zh-CN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2446441" y="269270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097571" y="3129205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B</a:t>
            </a:r>
            <a:endParaRPr kumimoji="1"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531484" y="3198045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C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1551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143001"/>
          </a:xfrm>
        </p:spPr>
        <p:txBody>
          <a:bodyPr>
            <a:noAutofit/>
          </a:bodyPr>
          <a:lstStyle/>
          <a:p>
            <a:r>
              <a:rPr kumimoji="1" lang="en-US" altLang="zh-CN" sz="3600" dirty="0"/>
              <a:t>Correlation: BKG(FOV</a:t>
            </a:r>
            <a:r>
              <a:rPr kumimoji="1" lang="en-US" altLang="zh-CN" sz="3600" dirty="0" smtClean="0"/>
              <a:t>-</a:t>
            </a:r>
            <a:r>
              <a:rPr kumimoji="1" lang="en-US" altLang="zh-CN" sz="3600" dirty="0"/>
              <a:t>A</a:t>
            </a:r>
            <a:r>
              <a:rPr kumimoji="1" lang="en-US" altLang="zh-CN" sz="3600" dirty="0" smtClean="0"/>
              <a:t>) </a:t>
            </a:r>
            <a:r>
              <a:rPr kumimoji="1" lang="en-US" altLang="zh-CN" sz="3600" dirty="0"/>
              <a:t>VS. BKG(FOV</a:t>
            </a:r>
            <a:r>
              <a:rPr kumimoji="1" lang="en-US" altLang="zh-CN" sz="3600" dirty="0" smtClean="0"/>
              <a:t>-</a:t>
            </a:r>
            <a:r>
              <a:rPr kumimoji="1" lang="en-US" altLang="zh-CN" sz="3600" dirty="0"/>
              <a:t>B</a:t>
            </a:r>
            <a:r>
              <a:rPr kumimoji="1" lang="en-US" altLang="zh-CN" sz="3600" dirty="0" smtClean="0"/>
              <a:t>&amp;C)</a:t>
            </a:r>
            <a:endParaRPr kumimoji="1" lang="zh-CN" altLang="en-US" sz="3600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31</a:t>
            </a:fld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0" y="5761038"/>
            <a:ext cx="7135390" cy="861758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algn="ctr"/>
            <a:r>
              <a:rPr kumimoji="1" lang="en-US" altLang="zh-CN" sz="2500" dirty="0">
                <a:solidFill>
                  <a:srgbClr val="FF0000"/>
                </a:solidFill>
              </a:rPr>
              <a:t>Very good correlation</a:t>
            </a:r>
          </a:p>
          <a:p>
            <a:r>
              <a:rPr kumimoji="1" lang="en-US" altLang="zh-CN" sz="2500" dirty="0">
                <a:solidFill>
                  <a:srgbClr val="FF0000"/>
                </a:solidFill>
              </a:rPr>
              <a:t>The validity and stability need to be confirmed</a:t>
            </a:r>
            <a:endParaRPr kumimoji="1" lang="zh-CN" altLang="en-US" sz="25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8" y="1366838"/>
            <a:ext cx="6146800" cy="4394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85857" y="1403764"/>
            <a:ext cx="2858143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CN" dirty="0"/>
              <a:t>We also use the linear correlation model to describe the correlation between the BKG detector and </a:t>
            </a:r>
            <a:r>
              <a:rPr lang="en-US" altLang="zh-CN"/>
              <a:t>the </a:t>
            </a:r>
            <a:r>
              <a:rPr lang="en-US" altLang="zh-CN" smtClean="0"/>
              <a:t>observation </a:t>
            </a:r>
            <a:r>
              <a:rPr lang="en-US" altLang="zh-CN" dirty="0"/>
              <a:t>detector </a:t>
            </a:r>
            <a:r>
              <a:rPr kumimoji="1" lang="en-US" altLang="zh-CN" dirty="0"/>
              <a:t>and then obtained the model parameter</a:t>
            </a:r>
            <a:r>
              <a:rPr kumimoji="1" lang="en-US" altLang="zh-CN" dirty="0" smtClean="0"/>
              <a:t>.</a:t>
            </a:r>
          </a:p>
          <a:p>
            <a:pPr defTabSz="457200">
              <a:defRPr/>
            </a:pPr>
            <a:endParaRPr kumimoji="1" lang="en-US" altLang="zh-CN" dirty="0"/>
          </a:p>
          <a:p>
            <a:pPr defTabSz="457200">
              <a:defRPr/>
            </a:pPr>
            <a:r>
              <a:rPr kumimoji="1" lang="en-US" altLang="zh-CN" dirty="0" smtClean="0"/>
              <a:t>There also exist the intrinsic dispersion, but the value is less than that in on-Axis mode.</a:t>
            </a:r>
          </a:p>
          <a:p>
            <a:pPr defTabSz="457200">
              <a:defRPr/>
            </a:pPr>
            <a:endParaRPr kumimoji="1" lang="en-US" altLang="zh-CN" dirty="0"/>
          </a:p>
          <a:p>
            <a:pPr defTabSz="457200">
              <a:defRPr/>
            </a:pPr>
            <a:r>
              <a:rPr kumimoji="1" lang="en-US" altLang="zh-CN" dirty="0" smtClean="0"/>
              <a:t>We will use the observation of the blank sky to check the model parameter in off-Axis mode.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544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LE-Introduction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Low-Energy Telescope</a:t>
            </a:r>
          </a:p>
          <a:p>
            <a:r>
              <a:rPr lang="en-US" altLang="zh-CN" dirty="0" smtClean="0"/>
              <a:t>1 – 15 </a:t>
            </a:r>
            <a:r>
              <a:rPr lang="en-US" altLang="zh-CN" dirty="0" err="1" smtClean="0"/>
              <a:t>keV</a:t>
            </a:r>
            <a:endParaRPr lang="en-US" altLang="zh-CN" dirty="0" smtClean="0"/>
          </a:p>
          <a:p>
            <a:r>
              <a:rPr lang="en-US" altLang="zh-CN" dirty="0"/>
              <a:t>3</a:t>
            </a:r>
            <a:r>
              <a:rPr lang="en-US" altLang="zh-CN" dirty="0" smtClean="0"/>
              <a:t> Box</a:t>
            </a:r>
          </a:p>
          <a:p>
            <a:r>
              <a:rPr lang="en-US" altLang="zh-CN" dirty="0" smtClean="0"/>
              <a:t>For each Box</a:t>
            </a:r>
          </a:p>
          <a:p>
            <a:pPr lvl="1"/>
            <a:r>
              <a:rPr lang="en-US" altLang="zh-CN" dirty="0" smtClean="0"/>
              <a:t>20 small FOV</a:t>
            </a:r>
          </a:p>
          <a:p>
            <a:pPr lvl="1"/>
            <a:r>
              <a:rPr lang="en-US" altLang="zh-CN" dirty="0"/>
              <a:t>6</a:t>
            </a:r>
            <a:r>
              <a:rPr lang="en-US" altLang="zh-CN" dirty="0" smtClean="0"/>
              <a:t> big FOV</a:t>
            </a:r>
          </a:p>
          <a:p>
            <a:pPr lvl="1"/>
            <a:r>
              <a:rPr lang="en-US" altLang="zh-CN" dirty="0" smtClean="0"/>
              <a:t>1 blind FOV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32</a:t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681" y="2548902"/>
            <a:ext cx="4956412" cy="4309097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7285609" y="2224585"/>
            <a:ext cx="2008522" cy="46470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825087" y="2210937"/>
            <a:ext cx="4558352" cy="9689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743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33</a:t>
            </a:fld>
            <a:endParaRPr kumimoji="1"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3826114" y="1467745"/>
            <a:ext cx="5317886" cy="52537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2400" dirty="0" smtClean="0"/>
              <a:t>SAA: Proton in South Atlantic Anomaly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2400" dirty="0" smtClean="0"/>
              <a:t>CRP_P: Cosmic-Ray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Proton (Prompt)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2400" dirty="0" smtClean="0"/>
              <a:t>Albedo: Gamma-Ray reflected from the </a:t>
            </a:r>
            <a:r>
              <a:rPr kumimoji="1" lang="en-US" altLang="zh-CN" sz="2400" dirty="0"/>
              <a:t>A</a:t>
            </a:r>
            <a:r>
              <a:rPr kumimoji="1" lang="en-US" altLang="zh-CN" sz="2400" dirty="0" smtClean="0"/>
              <a:t>tmosphere of Earth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2400" dirty="0" smtClean="0"/>
              <a:t>CXB_A: Cosmic X-ray Background (Aperture)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2400" dirty="0" smtClean="0"/>
              <a:t>CXB_N: Cosmic X-ray Background (NA)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3" y="1400926"/>
            <a:ext cx="3661024" cy="26711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22" y="4107715"/>
            <a:ext cx="3693380" cy="2647186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143001"/>
          </a:xfrm>
        </p:spPr>
        <p:txBody>
          <a:bodyPr>
            <a:noAutofit/>
          </a:bodyPr>
          <a:lstStyle/>
          <a:p>
            <a:r>
              <a:rPr kumimoji="1" lang="en-US" altLang="zh-CN" sz="3200" dirty="0">
                <a:latin typeface="Arial"/>
                <a:cs typeface="Arial"/>
              </a:rPr>
              <a:t>Simulated Spectra</a:t>
            </a:r>
            <a:r>
              <a:rPr kumimoji="1" lang="zh-CN" altLang="en-US" sz="3200" dirty="0">
                <a:latin typeface="Arial"/>
                <a:cs typeface="Arial"/>
              </a:rPr>
              <a:t> </a:t>
            </a:r>
            <a:r>
              <a:rPr kumimoji="1" lang="en-US" altLang="zh-CN" sz="3200" dirty="0">
                <a:latin typeface="Arial"/>
                <a:cs typeface="Arial"/>
              </a:rPr>
              <a:t>and</a:t>
            </a:r>
            <a:r>
              <a:rPr kumimoji="1" lang="zh-CN" altLang="en-US" sz="3200" dirty="0">
                <a:latin typeface="Arial"/>
                <a:cs typeface="Arial"/>
              </a:rPr>
              <a:t> </a:t>
            </a:r>
            <a:r>
              <a:rPr kumimoji="1" lang="en-US" altLang="zh-CN" sz="3200" dirty="0">
                <a:latin typeface="Arial"/>
                <a:cs typeface="Arial"/>
              </a:rPr>
              <a:t>Light-Curve</a:t>
            </a:r>
            <a:r>
              <a:rPr kumimoji="1" lang="zh-CN" altLang="zh-CN" sz="3200" dirty="0">
                <a:latin typeface="Arial"/>
                <a:cs typeface="Arial"/>
              </a:rPr>
              <a:t> </a:t>
            </a:r>
            <a:r>
              <a:rPr kumimoji="1" lang="en-US" altLang="zh-CN" sz="3200" dirty="0">
                <a:latin typeface="Arial"/>
                <a:cs typeface="Arial"/>
              </a:rPr>
              <a:t>in 100</a:t>
            </a:r>
            <a:r>
              <a:rPr kumimoji="1" lang="en-US" altLang="zh-CN" sz="3200" baseline="30000" dirty="0">
                <a:latin typeface="Arial"/>
                <a:cs typeface="Arial"/>
              </a:rPr>
              <a:t>th</a:t>
            </a:r>
            <a:r>
              <a:rPr kumimoji="1" lang="en-US" altLang="zh-CN" sz="3200" dirty="0">
                <a:latin typeface="Arial"/>
                <a:cs typeface="Arial"/>
              </a:rPr>
              <a:t> Day 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3896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34</a:t>
            </a:fld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25300" y="1503155"/>
            <a:ext cx="521870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kumimoji="1" lang="en-US" altLang="zh-CN" sz="2400" dirty="0" smtClean="0"/>
              <a:t>1. It is similar with that of ME</a:t>
            </a:r>
          </a:p>
          <a:p>
            <a:pPr defTabSz="457200">
              <a:spcAft>
                <a:spcPts val="1200"/>
              </a:spcAft>
              <a:defRPr/>
            </a:pPr>
            <a:r>
              <a:rPr kumimoji="1" lang="en-US" altLang="zh-CN" sz="2400" dirty="0" smtClean="0"/>
              <a:t>2. In high-energy band, the BGK is dominant by the particle, modulated by the geomagnetic cutoff </a:t>
            </a:r>
            <a:r>
              <a:rPr kumimoji="1" lang="en-US" altLang="zh-CN" sz="2400" dirty="0"/>
              <a:t>rigidity (COR)</a:t>
            </a:r>
            <a:endParaRPr kumimoji="1" lang="en-US" altLang="zh-CN" sz="2400" dirty="0" smtClean="0"/>
          </a:p>
          <a:p>
            <a:pPr defTabSz="457200">
              <a:spcAft>
                <a:spcPts val="1200"/>
              </a:spcAft>
              <a:defRPr/>
            </a:pPr>
            <a:r>
              <a:rPr kumimoji="1" lang="en-US" altLang="zh-CN" sz="2400" dirty="0" smtClean="0"/>
              <a:t>3. </a:t>
            </a:r>
            <a:r>
              <a:rPr kumimoji="1" lang="en-US" altLang="zh-CN" sz="2400" dirty="0"/>
              <a:t>I</a:t>
            </a:r>
            <a:r>
              <a:rPr kumimoji="1" lang="en-US" altLang="zh-CN" sz="2400" dirty="0" smtClean="0"/>
              <a:t>n low-energy band, the BKG is dominant by the CXB.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3" y="1400926"/>
            <a:ext cx="3661024" cy="26711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22" y="4107715"/>
            <a:ext cx="3693380" cy="2647186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143001"/>
          </a:xfrm>
        </p:spPr>
        <p:txBody>
          <a:bodyPr>
            <a:noAutofit/>
          </a:bodyPr>
          <a:lstStyle/>
          <a:p>
            <a:r>
              <a:rPr kumimoji="1" lang="en-US" altLang="zh-CN" sz="3200" dirty="0">
                <a:latin typeface="Arial"/>
                <a:cs typeface="Arial"/>
              </a:rPr>
              <a:t>Simulated Spectra</a:t>
            </a:r>
            <a:r>
              <a:rPr kumimoji="1" lang="zh-CN" altLang="en-US" sz="3200" dirty="0">
                <a:latin typeface="Arial"/>
                <a:cs typeface="Arial"/>
              </a:rPr>
              <a:t> </a:t>
            </a:r>
            <a:r>
              <a:rPr kumimoji="1" lang="en-US" altLang="zh-CN" sz="3200" dirty="0">
                <a:latin typeface="Arial"/>
                <a:cs typeface="Arial"/>
              </a:rPr>
              <a:t>and</a:t>
            </a:r>
            <a:r>
              <a:rPr kumimoji="1" lang="zh-CN" altLang="en-US" sz="3200" dirty="0">
                <a:latin typeface="Arial"/>
                <a:cs typeface="Arial"/>
              </a:rPr>
              <a:t> </a:t>
            </a:r>
            <a:r>
              <a:rPr kumimoji="1" lang="en-US" altLang="zh-CN" sz="3200" dirty="0">
                <a:latin typeface="Arial"/>
                <a:cs typeface="Arial"/>
              </a:rPr>
              <a:t>Light-Curve</a:t>
            </a:r>
            <a:r>
              <a:rPr kumimoji="1" lang="zh-CN" altLang="zh-CN" sz="3200" dirty="0">
                <a:latin typeface="Arial"/>
                <a:cs typeface="Arial"/>
              </a:rPr>
              <a:t> </a:t>
            </a:r>
            <a:r>
              <a:rPr kumimoji="1" lang="en-US" altLang="zh-CN" sz="3200" dirty="0">
                <a:latin typeface="Arial"/>
                <a:cs typeface="Arial"/>
              </a:rPr>
              <a:t>in 100</a:t>
            </a:r>
            <a:r>
              <a:rPr kumimoji="1" lang="en-US" altLang="zh-CN" sz="3200" baseline="30000" dirty="0">
                <a:latin typeface="Arial"/>
                <a:cs typeface="Arial"/>
              </a:rPr>
              <a:t>th</a:t>
            </a:r>
            <a:r>
              <a:rPr kumimoji="1" lang="en-US" altLang="zh-CN" sz="3200" dirty="0">
                <a:latin typeface="Arial"/>
                <a:cs typeface="Arial"/>
              </a:rPr>
              <a:t> Day 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4490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In-Orbit Background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Light-curve</a:t>
            </a:r>
          </a:p>
          <a:p>
            <a:r>
              <a:rPr kumimoji="1" lang="en-US" altLang="zh-CN" dirty="0" smtClean="0"/>
              <a:t>Spectrum</a:t>
            </a:r>
          </a:p>
          <a:p>
            <a:r>
              <a:rPr kumimoji="1" lang="en-US" altLang="zh-CN" dirty="0" smtClean="0"/>
              <a:t>Background estimate Method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914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Light-Curve of the </a:t>
            </a:r>
            <a:r>
              <a:rPr kumimoji="1" lang="en-US" altLang="zh-CN" dirty="0" smtClean="0"/>
              <a:t>BKG observation </a:t>
            </a:r>
            <a:r>
              <a:rPr kumimoji="1" lang="en-US" altLang="zh-CN" dirty="0"/>
              <a:t>of </a:t>
            </a:r>
            <a:r>
              <a:rPr kumimoji="1" lang="en-US" altLang="zh-CN" dirty="0" smtClean="0"/>
              <a:t>the </a:t>
            </a:r>
            <a:r>
              <a:rPr kumimoji="1" lang="en-US" altLang="zh-CN" dirty="0"/>
              <a:t>blank sky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36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" y="6125517"/>
            <a:ext cx="9091078" cy="430871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algn="ctr"/>
            <a:r>
              <a:rPr kumimoji="1" lang="en-US" altLang="zh-CN" sz="2200" dirty="0"/>
              <a:t>As expected, </a:t>
            </a:r>
            <a:r>
              <a:rPr kumimoji="1" lang="en-US" altLang="zh-CN" sz="2200" dirty="0" smtClean="0"/>
              <a:t>BKG is modulated by COR, and they  </a:t>
            </a:r>
            <a:r>
              <a:rPr kumimoji="1" lang="en-US" altLang="zh-CN" sz="2200" dirty="0"/>
              <a:t>have an opposite </a:t>
            </a:r>
            <a:r>
              <a:rPr kumimoji="1" lang="en-US" altLang="zh-CN" sz="2200" dirty="0" smtClean="0"/>
              <a:t>trend. </a:t>
            </a:r>
            <a:endParaRPr kumimoji="1" lang="zh-CN" altLang="en-US" sz="2200" dirty="0"/>
          </a:p>
        </p:txBody>
      </p:sp>
      <p:sp>
        <p:nvSpPr>
          <p:cNvPr id="4" name="文本框 3"/>
          <p:cNvSpPr txBox="1"/>
          <p:nvPr/>
        </p:nvSpPr>
        <p:spPr>
          <a:xfrm>
            <a:off x="6133281" y="1605835"/>
            <a:ext cx="2957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CN" dirty="0" smtClean="0"/>
              <a:t>LC of LE is very complex</a:t>
            </a:r>
            <a:r>
              <a:rPr kumimoji="1" lang="zh-CN" altLang="en-US" dirty="0" smtClean="0"/>
              <a:t>， </a:t>
            </a:r>
            <a:r>
              <a:rPr kumimoji="1" lang="en-US" altLang="zh-CN" dirty="0" smtClean="0"/>
              <a:t>such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en-US" altLang="zh-CN" dirty="0"/>
              <a:t> ‘flares’ </a:t>
            </a:r>
            <a:r>
              <a:rPr kumimoji="1" lang="en-US" altLang="zh-CN" dirty="0" smtClean="0"/>
              <a:t>unexpected</a:t>
            </a:r>
            <a:endParaRPr kumimoji="1" lang="en-US" altLang="zh-CN" dirty="0"/>
          </a:p>
          <a:p>
            <a:pPr>
              <a:spcAft>
                <a:spcPts val="1200"/>
              </a:spcAft>
            </a:pPr>
            <a:r>
              <a:rPr kumimoji="1" lang="en-US" altLang="zh-CN" dirty="0" smtClean="0"/>
              <a:t>The data may </a:t>
            </a:r>
            <a:r>
              <a:rPr kumimoji="1" lang="en-US" altLang="zh-CN" dirty="0"/>
              <a:t>suffer </a:t>
            </a:r>
            <a:r>
              <a:rPr kumimoji="1" lang="en-US" altLang="zh-CN" dirty="0" smtClean="0"/>
              <a:t>from massive </a:t>
            </a:r>
            <a:r>
              <a:rPr kumimoji="1" lang="en-US" altLang="zh-CN" dirty="0"/>
              <a:t>low-energy </a:t>
            </a:r>
            <a:r>
              <a:rPr kumimoji="1" lang="en-US" altLang="zh-CN" dirty="0" smtClean="0"/>
              <a:t>electrons.</a:t>
            </a:r>
          </a:p>
          <a:p>
            <a:pPr>
              <a:spcAft>
                <a:spcPts val="1200"/>
              </a:spcAft>
            </a:pPr>
            <a:r>
              <a:rPr kumimoji="1" lang="en-US" altLang="zh-CN" dirty="0"/>
              <a:t>We do the GTI  </a:t>
            </a:r>
            <a:r>
              <a:rPr kumimoji="1" lang="en-US" altLang="zh-CN" dirty="0" smtClean="0"/>
              <a:t>selection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en-US" altLang="zh-CN" dirty="0" smtClean="0"/>
              <a:t>.</a:t>
            </a:r>
            <a:endParaRPr kumimoji="1" lang="en-US" altLang="zh-CN" dirty="0"/>
          </a:p>
          <a:p>
            <a:pPr>
              <a:spcAft>
                <a:spcPts val="1200"/>
              </a:spcAft>
            </a:pPr>
            <a:r>
              <a:rPr kumimoji="1" lang="en-US" altLang="zh-CN" dirty="0" smtClean="0"/>
              <a:t>So </a:t>
            </a:r>
            <a:r>
              <a:rPr kumimoji="1" lang="en-US" altLang="zh-CN" dirty="0" smtClean="0"/>
              <a:t>the BKG estimation of LE is only for the data selected </a:t>
            </a:r>
            <a:r>
              <a:rPr kumimoji="1" lang="en-US" altLang="zh-CN" dirty="0" smtClean="0"/>
              <a:t>during the GTI phase.</a:t>
            </a:r>
            <a:endParaRPr kumimoji="1"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11" y="1662203"/>
            <a:ext cx="5794801" cy="432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6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Light-Curve of the BKG observation of the </a:t>
            </a:r>
            <a:r>
              <a:rPr kumimoji="1" lang="en-US" altLang="zh-CN" dirty="0"/>
              <a:t>b</a:t>
            </a:r>
            <a:r>
              <a:rPr kumimoji="1" lang="en-US" altLang="zh-CN" dirty="0" smtClean="0"/>
              <a:t>lank sky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37</a:t>
            </a:fld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83648" y="1547348"/>
            <a:ext cx="38269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In High-energy band &gt; 7 </a:t>
            </a:r>
            <a:r>
              <a:rPr kumimoji="1" lang="en-US" altLang="zh-CN" sz="2400" dirty="0" err="1" smtClean="0"/>
              <a:t>keV</a:t>
            </a:r>
            <a:r>
              <a:rPr kumimoji="1" lang="en-US" altLang="zh-CN" sz="2400" dirty="0" smtClean="0"/>
              <a:t>,</a:t>
            </a:r>
          </a:p>
          <a:p>
            <a:r>
              <a:rPr kumimoji="1" lang="en-US" altLang="zh-CN" sz="2400" dirty="0"/>
              <a:t>As expected, BKG and COR have an </a:t>
            </a:r>
            <a:r>
              <a:rPr kumimoji="1" lang="en-US" altLang="zh-CN" sz="2400" dirty="0" smtClean="0"/>
              <a:t>opposite </a:t>
            </a:r>
            <a:r>
              <a:rPr kumimoji="1" lang="en-US" altLang="zh-CN" sz="2400" dirty="0"/>
              <a:t>trend </a:t>
            </a:r>
            <a:endParaRPr kumimoji="1" lang="zh-CN" altLang="en-US" sz="2400" dirty="0"/>
          </a:p>
          <a:p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en-US" altLang="zh-CN" sz="2400" dirty="0" smtClean="0"/>
              <a:t>In low-</a:t>
            </a:r>
            <a:r>
              <a:rPr kumimoji="1" lang="en-US" altLang="zh-CN" sz="2400" dirty="0"/>
              <a:t>energy band </a:t>
            </a:r>
            <a:r>
              <a:rPr kumimoji="1" lang="en-US" altLang="zh-CN" sz="2400" dirty="0" smtClean="0"/>
              <a:t>&lt; </a:t>
            </a:r>
            <a:r>
              <a:rPr kumimoji="1" lang="en-US" altLang="zh-CN" sz="2400" dirty="0"/>
              <a:t>7 </a:t>
            </a:r>
            <a:r>
              <a:rPr kumimoji="1" lang="en-US" altLang="zh-CN" sz="2400" dirty="0" err="1" smtClean="0"/>
              <a:t>keV</a:t>
            </a:r>
            <a:r>
              <a:rPr kumimoji="1" lang="en-US" altLang="zh-CN" sz="2400" dirty="0" smtClean="0"/>
              <a:t>, the BKG value in blind FOV detector is less than that in small FOV detector, the different between the two type detector can be explained as the CXB.</a:t>
            </a: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3" y="1417638"/>
            <a:ext cx="5156201" cy="22614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61" y="4097867"/>
            <a:ext cx="4996043" cy="225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Spectra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38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70400" y="1462705"/>
            <a:ext cx="4351866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Red: blind detector</a:t>
            </a:r>
          </a:p>
          <a:p>
            <a:r>
              <a:rPr kumimoji="1" lang="en-US" altLang="zh-CN" dirty="0" smtClean="0"/>
              <a:t>Blue: small FOV detectors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Panels from </a:t>
            </a:r>
            <a:r>
              <a:rPr kumimoji="1" lang="en-US" altLang="zh-CN" dirty="0"/>
              <a:t>top to </a:t>
            </a:r>
            <a:r>
              <a:rPr kumimoji="1" lang="en-US" altLang="zh-CN" dirty="0" smtClean="0"/>
              <a:t>bottom are Box 1-3 and the total.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spectra of the blind detector</a:t>
            </a:r>
            <a:r>
              <a:rPr kumimoji="1" lang="en-US" altLang="zh-CN" dirty="0" smtClean="0"/>
              <a:t> is </a:t>
            </a:r>
            <a:r>
              <a:rPr kumimoji="1" lang="en-US" altLang="zh-CN" dirty="0"/>
              <a:t>multiply</a:t>
            </a:r>
            <a:r>
              <a:rPr kumimoji="1" lang="zh-CN" altLang="en-US" dirty="0"/>
              <a:t> </a:t>
            </a:r>
            <a:r>
              <a:rPr kumimoji="1" lang="en-US" altLang="zh-CN" dirty="0"/>
              <a:t>20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for comparison with the spectra of the </a:t>
            </a:r>
            <a:r>
              <a:rPr kumimoji="1" lang="en-US" altLang="zh-CN" dirty="0"/>
              <a:t>small FOV </a:t>
            </a:r>
            <a:r>
              <a:rPr kumimoji="1" lang="en-US" altLang="zh-CN" dirty="0" smtClean="0"/>
              <a:t>detector 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This figure tell us, in </a:t>
            </a:r>
            <a:r>
              <a:rPr kumimoji="1" lang="en-US" altLang="zh-CN" dirty="0"/>
              <a:t>high-energy </a:t>
            </a:r>
            <a:r>
              <a:rPr kumimoji="1" lang="en-US" altLang="zh-CN" dirty="0" smtClean="0"/>
              <a:t>band, the BKG is dominant by the particle, we can use the blind detector to estimate the BKG.</a:t>
            </a:r>
            <a:endParaRPr kumimoji="1" lang="en-US" altLang="zh-CN" dirty="0"/>
          </a:p>
          <a:p>
            <a:r>
              <a:rPr kumimoji="1" lang="en-US" altLang="zh-CN" dirty="0" smtClean="0"/>
              <a:t>And in </a:t>
            </a:r>
            <a:r>
              <a:rPr kumimoji="1" lang="en-US" altLang="zh-CN" dirty="0"/>
              <a:t>Low-energy </a:t>
            </a:r>
            <a:r>
              <a:rPr kumimoji="1" lang="en-US" altLang="zh-CN" dirty="0" smtClean="0"/>
              <a:t>band, the BKG is dominant by CXB, so we must obtain the CXB sky map to estimate the BKG.</a:t>
            </a:r>
            <a:endParaRPr kumimoji="1" lang="zh-CN" altLang="en-US" dirty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23" y="1374343"/>
            <a:ext cx="3690368" cy="51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8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Correlation: </a:t>
            </a:r>
            <a:r>
              <a:rPr kumimoji="1" lang="en-US" altLang="zh-CN" dirty="0" err="1" smtClean="0"/>
              <a:t>BKG_Blind</a:t>
            </a:r>
            <a:r>
              <a:rPr kumimoji="1" lang="en-US" altLang="zh-CN" dirty="0" smtClean="0"/>
              <a:t> VS. </a:t>
            </a:r>
            <a:r>
              <a:rPr kumimoji="1" lang="en-US" altLang="zh-CN" dirty="0" err="1" smtClean="0"/>
              <a:t>BKG_Small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39</a:t>
            </a:fld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85502" y="4617687"/>
            <a:ext cx="5401184" cy="1754310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CN" sz="2400" dirty="0" smtClean="0">
                <a:solidFill>
                  <a:srgbClr val="008000"/>
                </a:solidFill>
              </a:rPr>
              <a:t>Green: Blind FOV detector </a:t>
            </a:r>
            <a:endParaRPr kumimoji="1" lang="en-US" altLang="zh-CN" sz="2400" dirty="0">
              <a:solidFill>
                <a:srgbClr val="008000"/>
              </a:solidFill>
            </a:endParaRPr>
          </a:p>
          <a:p>
            <a:pPr>
              <a:spcAft>
                <a:spcPts val="1200"/>
              </a:spcAft>
            </a:pPr>
            <a:r>
              <a:rPr kumimoji="1" lang="en-US" altLang="zh-CN" sz="2400" dirty="0" smtClean="0">
                <a:solidFill>
                  <a:srgbClr val="FF0000"/>
                </a:solidFill>
              </a:rPr>
              <a:t>Red</a:t>
            </a:r>
            <a:r>
              <a:rPr kumimoji="1" lang="en-US" altLang="zh-CN" sz="2400" dirty="0">
                <a:solidFill>
                  <a:srgbClr val="FF0000"/>
                </a:solidFill>
              </a:rPr>
              <a:t>: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Small </a:t>
            </a:r>
            <a:r>
              <a:rPr kumimoji="1" lang="en-US" altLang="zh-CN" sz="2400" dirty="0">
                <a:solidFill>
                  <a:srgbClr val="FF0000"/>
                </a:solidFill>
              </a:rPr>
              <a:t>FOV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detector</a:t>
            </a:r>
            <a:endParaRPr kumimoji="1" lang="en-US" altLang="zh-CN" sz="24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kumimoji="1" lang="en-US" altLang="zh-CN" sz="2000" dirty="0" smtClean="0"/>
              <a:t>General</a:t>
            </a:r>
            <a:r>
              <a:rPr kumimoji="1" lang="en-US" altLang="zh-CN" sz="2000" dirty="0"/>
              <a:t>, the correlation is well for each </a:t>
            </a:r>
            <a:r>
              <a:rPr kumimoji="1" lang="en-US" altLang="zh-CN" sz="2000" dirty="0" smtClean="0"/>
              <a:t>Box and each channel.</a:t>
            </a:r>
            <a:endParaRPr kumimoji="1" lang="en-US" altLang="zh-CN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3" y="1316627"/>
            <a:ext cx="3610693" cy="54082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626" y="1354260"/>
            <a:ext cx="4517173" cy="326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8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HE-Introduction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High-Energy Telescope</a:t>
            </a:r>
          </a:p>
          <a:p>
            <a:r>
              <a:rPr lang="en-US" altLang="zh-CN" dirty="0" smtClean="0"/>
              <a:t>20 – 250 </a:t>
            </a:r>
            <a:r>
              <a:rPr lang="en-US" altLang="zh-CN" dirty="0" err="1" smtClean="0"/>
              <a:t>keV</a:t>
            </a:r>
            <a:endParaRPr lang="en-US" altLang="zh-CN" dirty="0" smtClean="0"/>
          </a:p>
          <a:p>
            <a:r>
              <a:rPr lang="en-US" altLang="zh-CN" dirty="0" smtClean="0"/>
              <a:t>18 detector</a:t>
            </a:r>
          </a:p>
          <a:p>
            <a:pPr lvl="1"/>
            <a:r>
              <a:rPr lang="en-US" altLang="zh-CN" dirty="0" smtClean="0"/>
              <a:t>15 small FOV</a:t>
            </a:r>
          </a:p>
          <a:p>
            <a:pPr lvl="1"/>
            <a:r>
              <a:rPr lang="en-US" altLang="zh-CN" dirty="0" smtClean="0"/>
              <a:t>2 big FOV</a:t>
            </a:r>
          </a:p>
          <a:p>
            <a:pPr lvl="1"/>
            <a:r>
              <a:rPr lang="en-US" altLang="zh-CN" dirty="0" smtClean="0"/>
              <a:t>1 blind FOV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681" y="2548902"/>
            <a:ext cx="4956412" cy="4309097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976827" y="3084393"/>
            <a:ext cx="3142449" cy="31424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866030" y="2210937"/>
            <a:ext cx="3276536" cy="8734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69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Spectra: </a:t>
            </a:r>
            <a:r>
              <a:rPr kumimoji="1" lang="en-US" altLang="zh-CN" dirty="0" err="1" smtClean="0"/>
              <a:t>BKG_Blind</a:t>
            </a:r>
            <a:r>
              <a:rPr kumimoji="1" lang="en-US" altLang="zh-CN" dirty="0" smtClean="0"/>
              <a:t> VS. </a:t>
            </a:r>
            <a:r>
              <a:rPr kumimoji="1" lang="en-US" altLang="zh-CN" dirty="0" err="1" smtClean="0"/>
              <a:t>BKG_Small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40</a:t>
            </a:fld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18028" y="1765010"/>
            <a:ext cx="5401184" cy="2739195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CN" sz="2200" dirty="0">
                <a:solidFill>
                  <a:srgbClr val="008000"/>
                </a:solidFill>
              </a:rPr>
              <a:t>Green: </a:t>
            </a:r>
            <a:r>
              <a:rPr kumimoji="1" lang="en-US" altLang="zh-CN" sz="2200" dirty="0" smtClean="0">
                <a:solidFill>
                  <a:srgbClr val="008000"/>
                </a:solidFill>
              </a:rPr>
              <a:t>Blind-FOV </a:t>
            </a:r>
            <a:r>
              <a:rPr kumimoji="1" lang="en-US" altLang="zh-CN" sz="2200" dirty="0">
                <a:solidFill>
                  <a:srgbClr val="008000"/>
                </a:solidFill>
              </a:rPr>
              <a:t>detector with Low-COR</a:t>
            </a:r>
          </a:p>
          <a:p>
            <a:pPr>
              <a:spcAft>
                <a:spcPts val="1200"/>
              </a:spcAft>
            </a:pPr>
            <a:r>
              <a:rPr kumimoji="1" lang="en-US" altLang="zh-CN" sz="2200" dirty="0">
                <a:solidFill>
                  <a:srgbClr val="0000FF"/>
                </a:solidFill>
              </a:rPr>
              <a:t>B</a:t>
            </a:r>
            <a:r>
              <a:rPr kumimoji="1" lang="en-US" altLang="zh-CN" sz="2200" dirty="0" smtClean="0">
                <a:solidFill>
                  <a:srgbClr val="0000FF"/>
                </a:solidFill>
              </a:rPr>
              <a:t>lue: Blind-FOV </a:t>
            </a:r>
            <a:r>
              <a:rPr kumimoji="1" lang="en-US" altLang="zh-CN" sz="2200" dirty="0">
                <a:solidFill>
                  <a:srgbClr val="0000FF"/>
                </a:solidFill>
              </a:rPr>
              <a:t>detector with </a:t>
            </a:r>
            <a:r>
              <a:rPr kumimoji="1" lang="en-US" altLang="zh-CN" sz="2200" dirty="0" smtClean="0">
                <a:solidFill>
                  <a:srgbClr val="0000FF"/>
                </a:solidFill>
              </a:rPr>
              <a:t>High-</a:t>
            </a:r>
            <a:r>
              <a:rPr kumimoji="1" lang="en-US" altLang="zh-CN" sz="2200" dirty="0">
                <a:solidFill>
                  <a:srgbClr val="0000FF"/>
                </a:solidFill>
              </a:rPr>
              <a:t>COR</a:t>
            </a:r>
          </a:p>
          <a:p>
            <a:pPr>
              <a:spcAft>
                <a:spcPts val="1200"/>
              </a:spcAft>
            </a:pPr>
            <a:r>
              <a:rPr kumimoji="1" lang="en-US" altLang="zh-CN" sz="2200" dirty="0">
                <a:solidFill>
                  <a:srgbClr val="FF0000"/>
                </a:solidFill>
              </a:rPr>
              <a:t>Red: </a:t>
            </a:r>
            <a:r>
              <a:rPr kumimoji="1" lang="en-US" altLang="zh-CN" sz="2200" dirty="0" smtClean="0">
                <a:solidFill>
                  <a:srgbClr val="FF0000"/>
                </a:solidFill>
              </a:rPr>
              <a:t>Small-FOV detector with Low-COR</a:t>
            </a:r>
            <a:endParaRPr kumimoji="1" lang="en-US" altLang="zh-CN" sz="22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kumimoji="1" lang="en-US" altLang="zh-CN" sz="2200" dirty="0" smtClean="0">
                <a:solidFill>
                  <a:schemeClr val="accent6"/>
                </a:solidFill>
              </a:rPr>
              <a:t>Orange: Small-FOV detector </a:t>
            </a:r>
            <a:r>
              <a:rPr kumimoji="1" lang="en-US" altLang="zh-CN" sz="2200" dirty="0">
                <a:solidFill>
                  <a:schemeClr val="accent6"/>
                </a:solidFill>
              </a:rPr>
              <a:t>with High-COR</a:t>
            </a:r>
          </a:p>
          <a:p>
            <a:pPr>
              <a:spcAft>
                <a:spcPts val="1200"/>
              </a:spcAft>
            </a:pPr>
            <a:r>
              <a:rPr kumimoji="1" lang="en-US" altLang="zh-CN" sz="2200" dirty="0" smtClean="0"/>
              <a:t>In the whole energy band, the spectra is consistent with </a:t>
            </a:r>
            <a:r>
              <a:rPr kumimoji="1" lang="en-US" altLang="zh-CN" sz="2200" smtClean="0"/>
              <a:t>what we expect</a:t>
            </a:r>
            <a:r>
              <a:rPr kumimoji="1" lang="en-US" altLang="zh-CN" sz="2200" dirty="0" smtClean="0"/>
              <a:t>.</a:t>
            </a:r>
            <a:endParaRPr kumimoji="1" lang="en-US" altLang="zh-CN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" y="1343982"/>
            <a:ext cx="4056145" cy="53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9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Method 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41</a:t>
            </a:fld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0762" y="1177680"/>
            <a:ext cx="8521590" cy="5447628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CN" sz="2400" dirty="0" smtClean="0"/>
              <a:t>Step 1:</a:t>
            </a:r>
          </a:p>
          <a:p>
            <a:pPr>
              <a:spcAft>
                <a:spcPts val="1200"/>
              </a:spcAft>
            </a:pPr>
            <a:r>
              <a:rPr kumimoji="1" lang="en-US" altLang="zh-CN" sz="2400" dirty="0" smtClean="0"/>
              <a:t>As the method in HE/ME, we use the blind detector as the BKG detector to estimate the BKG of the small or big FOV detectors. </a:t>
            </a:r>
            <a:endParaRPr kumimoji="1" lang="en-US" altLang="zh-CN" sz="2400" dirty="0"/>
          </a:p>
          <a:p>
            <a:pPr>
              <a:spcAft>
                <a:spcPts val="1200"/>
              </a:spcAft>
            </a:pPr>
            <a:r>
              <a:rPr kumimoji="1" lang="en-US" altLang="zh-CN" sz="2400" dirty="0">
                <a:solidFill>
                  <a:srgbClr val="FF0000"/>
                </a:solidFill>
              </a:rPr>
              <a:t>This will be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efficient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for the sources in high </a:t>
            </a:r>
            <a:r>
              <a:rPr kumimoji="1" lang="en-US" altLang="zh-CN" sz="2400" dirty="0">
                <a:solidFill>
                  <a:srgbClr val="FF0000"/>
                </a:solidFill>
              </a:rPr>
              <a:t>Galactic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Latitude, as the diffuse X-ray background </a:t>
            </a:r>
            <a:r>
              <a:rPr kumimoji="1" lang="en-US" altLang="zh-CN" sz="2400" dirty="0">
                <a:solidFill>
                  <a:srgbClr val="FF0000"/>
                </a:solidFill>
              </a:rPr>
              <a:t>is nearly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uniform.</a:t>
            </a:r>
          </a:p>
          <a:p>
            <a:pPr>
              <a:spcAft>
                <a:spcPts val="1200"/>
              </a:spcAft>
            </a:pPr>
            <a:r>
              <a:rPr kumimoji="1" lang="en-US" altLang="zh-CN" sz="2400" dirty="0" smtClean="0">
                <a:solidFill>
                  <a:srgbClr val="FF0000"/>
                </a:solidFill>
              </a:rPr>
              <a:t>And </a:t>
            </a:r>
            <a:r>
              <a:rPr kumimoji="1" lang="en-US" altLang="zh-CN" sz="2400" dirty="0">
                <a:solidFill>
                  <a:srgbClr val="FF0000"/>
                </a:solidFill>
              </a:rPr>
              <a:t>also efficient</a:t>
            </a:r>
            <a:r>
              <a:rPr kumimoji="1" lang="zh-CN" altLang="en-US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for the </a:t>
            </a:r>
            <a:r>
              <a:rPr kumimoji="1" lang="en-US" altLang="zh-CN" sz="2400" dirty="0">
                <a:solidFill>
                  <a:srgbClr val="FF0000"/>
                </a:solidFill>
              </a:rPr>
              <a:t>sources in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Galactic plane in high energy band, as the spectra of the diffuse X-ray background is too weak.</a:t>
            </a:r>
            <a:endParaRPr kumimoji="1" lang="en-US" altLang="zh-CN" sz="2400" dirty="0"/>
          </a:p>
          <a:p>
            <a:pPr>
              <a:spcAft>
                <a:spcPts val="1200"/>
              </a:spcAft>
            </a:pPr>
            <a:r>
              <a:rPr kumimoji="1" lang="en-US" altLang="zh-CN" sz="2400" dirty="0" smtClean="0"/>
              <a:t>Step 2:</a:t>
            </a:r>
          </a:p>
          <a:p>
            <a:pPr>
              <a:spcAft>
                <a:spcPts val="1200"/>
              </a:spcAft>
            </a:pPr>
            <a:r>
              <a:rPr kumimoji="1" lang="en-US" altLang="zh-CN" sz="2400" dirty="0" smtClean="0"/>
              <a:t>USE the scan data (Galactic plane scan is one of important task of Insight-HXMT) to make a sky map of the Galactic plane, thus we can estimate the diffuse background in low energy band.</a:t>
            </a:r>
            <a:endParaRPr kumimoji="1" lang="en-US" altLang="zh-CN" sz="24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kumimoji="1" lang="en-US" altLang="zh-CN" sz="2400" dirty="0" smtClean="0">
                <a:solidFill>
                  <a:srgbClr val="FF0000"/>
                </a:solidFill>
              </a:rPr>
              <a:t>This may be difficult</a:t>
            </a:r>
            <a:r>
              <a:rPr kumimoji="1" lang="en-US" altLang="zh-CN" sz="2400" dirty="0">
                <a:solidFill>
                  <a:srgbClr val="FF0000"/>
                </a:solidFill>
              </a:rPr>
              <a:t>,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but it is worth studying.</a:t>
            </a:r>
            <a:endParaRPr kumimoji="1"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24041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Check: Step 1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42</a:t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367342"/>
            <a:ext cx="6743700" cy="4508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2726" y="5910164"/>
            <a:ext cx="8502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/>
              <a:t>In low energy band, the background has been </a:t>
            </a:r>
            <a:r>
              <a:rPr kumimoji="1" lang="en-US" altLang="zh-CN" sz="2200" dirty="0"/>
              <a:t>somewhat </a:t>
            </a:r>
            <a:r>
              <a:rPr kumimoji="1" lang="en-US" altLang="zh-CN" sz="2200" dirty="0" smtClean="0"/>
              <a:t>underestimate,</a:t>
            </a:r>
          </a:p>
          <a:p>
            <a:r>
              <a:rPr kumimoji="1" lang="en-US" altLang="zh-CN" sz="2200" dirty="0" smtClean="0"/>
              <a:t>that due to the different level of the diffuse X-ray emission. </a:t>
            </a:r>
            <a:endParaRPr kumimoji="1"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060945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600201"/>
            <a:ext cx="8229600" cy="51212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en-US" sz="2200" dirty="0"/>
              <a:t>The </a:t>
            </a:r>
            <a:r>
              <a:rPr kumimoji="1" lang="en-US" altLang="zh-CN" sz="2200" dirty="0"/>
              <a:t>in-orbit </a:t>
            </a:r>
            <a:r>
              <a:rPr kumimoji="1" lang="en-US" altLang="en-US" sz="2200" dirty="0"/>
              <a:t>background is basically consistent with the simulation, both </a:t>
            </a:r>
            <a:r>
              <a:rPr kumimoji="1" lang="en-US" altLang="en-US" sz="2200" dirty="0" smtClean="0"/>
              <a:t>for </a:t>
            </a:r>
            <a:r>
              <a:rPr kumimoji="1" lang="en-US" altLang="en-US" sz="2200" dirty="0"/>
              <a:t>the light-curve or </a:t>
            </a:r>
            <a:r>
              <a:rPr kumimoji="1" lang="en-US" altLang="en-US" sz="2200" dirty="0" smtClean="0"/>
              <a:t>spectra.</a:t>
            </a:r>
            <a:endParaRPr kumimoji="1" lang="en-US" altLang="en-US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en-US" sz="2200" dirty="0"/>
              <a:t>The </a:t>
            </a:r>
            <a:r>
              <a:rPr kumimoji="1" lang="en-US" altLang="en-US" sz="2200" dirty="0" smtClean="0"/>
              <a:t>different BKG detectors are </a:t>
            </a:r>
            <a:r>
              <a:rPr kumimoji="1" lang="en-US" altLang="en-US" sz="2200" dirty="0"/>
              <a:t>used to infer the background of </a:t>
            </a:r>
            <a:r>
              <a:rPr kumimoji="1" lang="en-US" altLang="en-US" sz="2200" dirty="0" smtClean="0"/>
              <a:t>SRC detectors for </a:t>
            </a:r>
            <a:r>
              <a:rPr kumimoji="1" lang="en-US" altLang="en-US" sz="2200" dirty="0" smtClean="0"/>
              <a:t>different </a:t>
            </a:r>
            <a:r>
              <a:rPr kumimoji="1" lang="en-US" altLang="en-US" sz="2200" dirty="0" smtClean="0"/>
              <a:t>observation </a:t>
            </a:r>
            <a:r>
              <a:rPr kumimoji="1" lang="en-US" altLang="en-US" sz="2200" dirty="0" smtClean="0"/>
              <a:t>mode.</a:t>
            </a:r>
            <a:endParaRPr kumimoji="1" lang="en-US" altLang="en-US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en-US" sz="2200" dirty="0"/>
              <a:t>We use the observation of a blank sky to test the BKG </a:t>
            </a:r>
            <a:r>
              <a:rPr kumimoji="1" lang="en-US" altLang="en-US" sz="2200" dirty="0" smtClean="0"/>
              <a:t>model,</a:t>
            </a:r>
            <a:r>
              <a:rPr kumimoji="1" lang="en-US" altLang="zh-CN" sz="2200" dirty="0"/>
              <a:t> </a:t>
            </a:r>
            <a:r>
              <a:rPr kumimoji="1" lang="en-US" altLang="zh-CN" sz="2200" dirty="0" smtClean="0"/>
              <a:t>the </a:t>
            </a:r>
            <a:r>
              <a:rPr kumimoji="1" lang="en-US" altLang="zh-CN" sz="2200" dirty="0"/>
              <a:t>systematic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error &lt; 3</a:t>
            </a:r>
            <a:r>
              <a:rPr kumimoji="1" lang="en-US" altLang="zh-CN" sz="2200" dirty="0" smtClean="0"/>
              <a:t>%.</a:t>
            </a:r>
            <a:endParaRPr kumimoji="1" lang="en-US" altLang="zh-CN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2200" dirty="0"/>
              <a:t>Our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BKG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Model has not been </a:t>
            </a:r>
            <a:r>
              <a:rPr kumimoji="1" lang="en-US" altLang="zh-CN" sz="2200" dirty="0" smtClean="0"/>
              <a:t>completed</a:t>
            </a:r>
            <a:r>
              <a:rPr kumimoji="1" lang="en-US" altLang="zh-CN" sz="2200" dirty="0"/>
              <a:t>.</a:t>
            </a:r>
            <a:r>
              <a:rPr kumimoji="1" lang="en-US" altLang="zh-CN" sz="2200" dirty="0" smtClean="0"/>
              <a:t> For HE/ME, We </a:t>
            </a:r>
            <a:r>
              <a:rPr kumimoji="1" lang="en-US" altLang="zh-CN" sz="2200" dirty="0"/>
              <a:t>will make the correlation between the BKG detector and the observation detector under different conditions, </a:t>
            </a:r>
            <a:r>
              <a:rPr kumimoji="1" lang="en-US" altLang="zh-CN" sz="2200" dirty="0" smtClean="0"/>
              <a:t>and we hope </a:t>
            </a:r>
            <a:r>
              <a:rPr kumimoji="1" lang="en-US" altLang="zh-CN" sz="2200" dirty="0"/>
              <a:t>the systematic error can be reduced to 1% or lower in the </a:t>
            </a:r>
            <a:r>
              <a:rPr kumimoji="1" lang="en-US" altLang="zh-CN" sz="2200" dirty="0" smtClean="0"/>
              <a:t>future.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For LE, we plan to make the sky map to estimate the background in low energy.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2200" dirty="0" smtClean="0"/>
              <a:t>In the future, the data </a:t>
            </a:r>
            <a:r>
              <a:rPr kumimoji="1" lang="en-US" altLang="zh-CN" sz="2200" dirty="0"/>
              <a:t>will be </a:t>
            </a:r>
            <a:r>
              <a:rPr kumimoji="1" lang="en-US" altLang="zh-CN" sz="2200" dirty="0" smtClean="0"/>
              <a:t>sufficient, some interesting study can be </a:t>
            </a:r>
            <a:r>
              <a:rPr kumimoji="1" lang="en-US" altLang="zh-CN" sz="2200" dirty="0"/>
              <a:t>attempt </a:t>
            </a:r>
            <a:r>
              <a:rPr kumimoji="1" lang="en-US" altLang="zh-CN" sz="2200" dirty="0" smtClean="0"/>
              <a:t>, </a:t>
            </a:r>
            <a:r>
              <a:rPr kumimoji="1" lang="en-US" altLang="zh-CN" sz="2200" dirty="0"/>
              <a:t>e.g., machine </a:t>
            </a:r>
            <a:r>
              <a:rPr kumimoji="1" lang="en-US" altLang="zh-CN" sz="2200" dirty="0" smtClean="0"/>
              <a:t>learning…</a:t>
            </a:r>
            <a:endParaRPr kumimoji="1" lang="en-US" altLang="zh-CN" sz="22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844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274637"/>
            <a:ext cx="9143999" cy="1143001"/>
          </a:xfrm>
        </p:spPr>
        <p:txBody>
          <a:bodyPr>
            <a:noAutofit/>
          </a:bodyPr>
          <a:lstStyle/>
          <a:p>
            <a:r>
              <a:rPr kumimoji="1" lang="en-US" altLang="zh-CN" sz="3200" dirty="0" smtClean="0">
                <a:latin typeface="Arial"/>
                <a:cs typeface="Arial"/>
              </a:rPr>
              <a:t>Simulated Spectra</a:t>
            </a:r>
            <a:r>
              <a:rPr kumimoji="1" lang="zh-CN" altLang="en-US" sz="3200" dirty="0" smtClean="0">
                <a:latin typeface="Arial"/>
                <a:cs typeface="Arial"/>
              </a:rPr>
              <a:t> </a:t>
            </a:r>
            <a:r>
              <a:rPr kumimoji="1" lang="en-US" altLang="zh-CN" sz="3200" dirty="0" smtClean="0">
                <a:latin typeface="Arial"/>
                <a:cs typeface="Arial"/>
              </a:rPr>
              <a:t>and</a:t>
            </a:r>
            <a:r>
              <a:rPr kumimoji="1" lang="zh-CN" altLang="en-US" sz="3200" dirty="0" smtClean="0">
                <a:latin typeface="Arial"/>
                <a:cs typeface="Arial"/>
              </a:rPr>
              <a:t> </a:t>
            </a:r>
            <a:r>
              <a:rPr kumimoji="1" lang="en-US" altLang="zh-CN" sz="3200" dirty="0" smtClean="0">
                <a:latin typeface="Arial"/>
                <a:cs typeface="Arial"/>
              </a:rPr>
              <a:t>Light</a:t>
            </a:r>
            <a:r>
              <a:rPr kumimoji="1" lang="en-US" altLang="zh-CN" sz="3200" dirty="0">
                <a:latin typeface="Arial"/>
                <a:cs typeface="Arial"/>
              </a:rPr>
              <a:t>-</a:t>
            </a:r>
            <a:r>
              <a:rPr kumimoji="1" lang="en-US" altLang="zh-CN" sz="3200" dirty="0" smtClean="0">
                <a:latin typeface="Arial"/>
                <a:cs typeface="Arial"/>
              </a:rPr>
              <a:t>Curve</a:t>
            </a:r>
            <a:r>
              <a:rPr kumimoji="1" lang="zh-CN" altLang="zh-CN" sz="3200" dirty="0">
                <a:latin typeface="Arial"/>
                <a:cs typeface="Arial"/>
              </a:rPr>
              <a:t> </a:t>
            </a:r>
            <a:r>
              <a:rPr kumimoji="1" lang="en-US" altLang="zh-CN" sz="3200" dirty="0" smtClean="0">
                <a:latin typeface="Arial"/>
                <a:cs typeface="Arial"/>
              </a:rPr>
              <a:t>in 100</a:t>
            </a:r>
            <a:r>
              <a:rPr kumimoji="1" lang="en-US" altLang="zh-CN" sz="3200" baseline="30000" dirty="0" smtClean="0">
                <a:latin typeface="Arial"/>
                <a:cs typeface="Arial"/>
              </a:rPr>
              <a:t>th</a:t>
            </a:r>
            <a:r>
              <a:rPr kumimoji="1" lang="en-US" altLang="zh-CN" sz="3200" dirty="0" smtClean="0">
                <a:latin typeface="Arial"/>
                <a:cs typeface="Arial"/>
              </a:rPr>
              <a:t> Day </a:t>
            </a:r>
            <a:endParaRPr kumimoji="1" lang="zh-CN" altLang="en-US" sz="3200" dirty="0">
              <a:latin typeface="Arial"/>
              <a:cs typeface="Arial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41711"/>
            <a:ext cx="3826112" cy="2695937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1075"/>
            <a:ext cx="3826113" cy="2835534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3826114" y="1467745"/>
            <a:ext cx="5317886" cy="52537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kumimoji="1" lang="en-US" altLang="zh-CN" sz="2800" dirty="0" smtClean="0">
                <a:solidFill>
                  <a:srgbClr val="FF0000"/>
                </a:solidFill>
              </a:rPr>
              <a:t>    The </a:t>
            </a:r>
            <a:r>
              <a:rPr kumimoji="1" lang="en-US" altLang="zh-CN" sz="2800" dirty="0">
                <a:solidFill>
                  <a:srgbClr val="FF0000"/>
                </a:solidFill>
              </a:rPr>
              <a:t>main contributor to the BKG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2400" dirty="0"/>
              <a:t>SAA: Proton in South Atlantic Anomaly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2400" dirty="0" smtClean="0"/>
              <a:t>CRP_D: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Cosmic-Ray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Proton (Delay)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2400" dirty="0" smtClean="0"/>
              <a:t>CRP_P: Cosmic-Ray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Proton (Prompt)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2400" dirty="0" smtClean="0"/>
              <a:t>Albedo: Gamma-Ray reflected from the </a:t>
            </a:r>
            <a:r>
              <a:rPr kumimoji="1" lang="en-US" altLang="zh-CN" sz="2400" dirty="0"/>
              <a:t>A</a:t>
            </a:r>
            <a:r>
              <a:rPr kumimoji="1" lang="en-US" altLang="zh-CN" sz="2400" dirty="0" smtClean="0"/>
              <a:t>tmosphere of Earth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2400" dirty="0" smtClean="0"/>
              <a:t>CXB_A: Cosmic X-ray Background (Aperture)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zh-CN" sz="2400" dirty="0" smtClean="0"/>
              <a:t>CXB_N: Cosmic X-ray Background (NA)</a:t>
            </a:r>
          </a:p>
        </p:txBody>
      </p:sp>
    </p:spTree>
    <p:extLst>
      <p:ext uri="{BB962C8B-B14F-4D97-AF65-F5344CB8AC3E}">
        <p14:creationId xmlns:p14="http://schemas.microsoft.com/office/powerpoint/2010/main" val="135707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274637"/>
            <a:ext cx="9144000" cy="1143001"/>
          </a:xfrm>
        </p:spPr>
        <p:txBody>
          <a:bodyPr>
            <a:noAutofit/>
          </a:bodyPr>
          <a:lstStyle/>
          <a:p>
            <a:r>
              <a:rPr kumimoji="1" lang="en-US" altLang="zh-CN" sz="3200" dirty="0">
                <a:latin typeface="Arial"/>
                <a:cs typeface="Arial"/>
              </a:rPr>
              <a:t>Simulated Spectra</a:t>
            </a:r>
            <a:r>
              <a:rPr kumimoji="1" lang="zh-CN" altLang="en-US" sz="3200" dirty="0">
                <a:latin typeface="Arial"/>
                <a:cs typeface="Arial"/>
              </a:rPr>
              <a:t> </a:t>
            </a:r>
            <a:r>
              <a:rPr kumimoji="1" lang="en-US" altLang="zh-CN" sz="3200" dirty="0">
                <a:latin typeface="Arial"/>
                <a:cs typeface="Arial"/>
              </a:rPr>
              <a:t>and</a:t>
            </a:r>
            <a:r>
              <a:rPr kumimoji="1" lang="zh-CN" altLang="en-US" sz="3200" dirty="0">
                <a:latin typeface="Arial"/>
                <a:cs typeface="Arial"/>
              </a:rPr>
              <a:t> </a:t>
            </a:r>
            <a:r>
              <a:rPr kumimoji="1" lang="en-US" altLang="zh-CN" sz="3200" dirty="0">
                <a:latin typeface="Arial"/>
                <a:cs typeface="Arial"/>
              </a:rPr>
              <a:t>Light-Curve</a:t>
            </a:r>
            <a:r>
              <a:rPr kumimoji="1" lang="zh-CN" altLang="zh-CN" sz="3200" dirty="0">
                <a:latin typeface="Arial"/>
                <a:cs typeface="Arial"/>
              </a:rPr>
              <a:t> </a:t>
            </a:r>
            <a:r>
              <a:rPr kumimoji="1" lang="en-US" altLang="zh-CN" sz="3200" dirty="0">
                <a:latin typeface="Arial"/>
                <a:cs typeface="Arial"/>
              </a:rPr>
              <a:t>in 100</a:t>
            </a:r>
            <a:r>
              <a:rPr kumimoji="1" lang="en-US" altLang="zh-CN" sz="3200" baseline="30000" dirty="0">
                <a:latin typeface="Arial"/>
                <a:cs typeface="Arial"/>
              </a:rPr>
              <a:t>th</a:t>
            </a:r>
            <a:r>
              <a:rPr kumimoji="1" lang="en-US" altLang="zh-CN" sz="3200" dirty="0">
                <a:latin typeface="Arial"/>
                <a:cs typeface="Arial"/>
              </a:rPr>
              <a:t> Day </a:t>
            </a:r>
            <a:endParaRPr kumimoji="1" lang="zh-CN" altLang="en-US" sz="3200" dirty="0">
              <a:latin typeface="Arial"/>
              <a:cs typeface="Arial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41711"/>
            <a:ext cx="3826112" cy="2695937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54051" y="1503155"/>
            <a:ext cx="5089950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kumimoji="1" lang="en-US" altLang="zh-CN" dirty="0" smtClean="0"/>
              <a:t>1.Every </a:t>
            </a:r>
            <a:r>
              <a:rPr kumimoji="1" lang="en-US" altLang="zh-CN" dirty="0"/>
              <a:t>time the satellite pass the SAA, the background will rapidly rise and then slow </a:t>
            </a:r>
            <a:r>
              <a:rPr kumimoji="1" lang="en-US" altLang="zh-CN" dirty="0" smtClean="0"/>
              <a:t>decline. </a:t>
            </a:r>
            <a:r>
              <a:rPr lang="en-US" altLang="zh-CN" dirty="0" smtClean="0"/>
              <a:t>The </a:t>
            </a:r>
            <a:r>
              <a:rPr lang="en-US" altLang="zh-CN" dirty="0"/>
              <a:t>gap is when our satellite pass SAA, it shut down</a:t>
            </a:r>
            <a:r>
              <a:rPr lang="en-US" altLang="zh-CN" dirty="0" smtClean="0"/>
              <a:t>.</a:t>
            </a:r>
            <a:endParaRPr kumimoji="1" lang="en-US" altLang="zh-CN" dirty="0"/>
          </a:p>
          <a:p>
            <a:pPr defTabSz="457200">
              <a:spcAft>
                <a:spcPts val="1200"/>
              </a:spcAft>
              <a:defRPr/>
            </a:pPr>
            <a:r>
              <a:rPr kumimoji="1" lang="en-US" altLang="zh-CN" dirty="0" smtClean="0"/>
              <a:t>2.Almost </a:t>
            </a:r>
            <a:r>
              <a:rPr kumimoji="1" lang="en-US" altLang="zh-CN" dirty="0"/>
              <a:t>all the BKG components are modulated by the earth</a:t>
            </a:r>
            <a:r>
              <a:rPr kumimoji="1" lang="en-US" altLang="zh-CN" dirty="0" smtClean="0"/>
              <a:t>.</a:t>
            </a:r>
          </a:p>
          <a:p>
            <a:pPr defTabSz="457200">
              <a:spcAft>
                <a:spcPts val="1200"/>
              </a:spcAft>
              <a:defRPr/>
            </a:pPr>
            <a:r>
              <a:rPr kumimoji="1" lang="en-US" altLang="zh-CN" dirty="0" smtClean="0"/>
              <a:t>3.For CRP </a:t>
            </a:r>
            <a:r>
              <a:rPr kumimoji="1" lang="en-US" altLang="zh-CN" dirty="0"/>
              <a:t>(both prompt and decay), the modulation are from the geomagnetic cutoff </a:t>
            </a:r>
            <a:r>
              <a:rPr kumimoji="1" lang="en-US" altLang="zh-CN" dirty="0" smtClean="0"/>
              <a:t>rigidity (COR).</a:t>
            </a:r>
            <a:endParaRPr kumimoji="1" lang="en-US" altLang="zh-CN" dirty="0"/>
          </a:p>
          <a:p>
            <a:pPr defTabSz="457200">
              <a:spcAft>
                <a:spcPts val="1200"/>
              </a:spcAft>
              <a:defRPr/>
            </a:pPr>
            <a:r>
              <a:rPr kumimoji="1" lang="en-US" altLang="zh-CN" dirty="0" smtClean="0"/>
              <a:t>4. </a:t>
            </a:r>
            <a:r>
              <a:rPr kumimoji="1" lang="en-US" altLang="zh-CN" dirty="0"/>
              <a:t>F</a:t>
            </a:r>
            <a:r>
              <a:rPr kumimoji="1" lang="en-US" altLang="zh-CN" dirty="0" smtClean="0"/>
              <a:t>or albedo</a:t>
            </a:r>
            <a:r>
              <a:rPr kumimoji="1" lang="en-US" altLang="zh-CN" dirty="0"/>
              <a:t>, the modulate is from the anisotropy</a:t>
            </a:r>
            <a:r>
              <a:rPr kumimoji="1" lang="zh-CN" altLang="en-US" dirty="0"/>
              <a:t> </a:t>
            </a:r>
            <a:r>
              <a:rPr kumimoji="1" lang="en-US" altLang="zh-CN" dirty="0"/>
              <a:t>irradiation, because Earth radiate our satellites in only one direction.</a:t>
            </a:r>
          </a:p>
          <a:p>
            <a:pPr defTabSz="457200">
              <a:spcAft>
                <a:spcPts val="1200"/>
              </a:spcAft>
              <a:defRPr/>
            </a:pPr>
            <a:r>
              <a:rPr kumimoji="1" lang="en-US" altLang="zh-CN" dirty="0" smtClean="0"/>
              <a:t>5. </a:t>
            </a:r>
            <a:r>
              <a:rPr kumimoji="1" lang="en-US" altLang="zh-CN" dirty="0"/>
              <a:t>F</a:t>
            </a:r>
            <a:r>
              <a:rPr kumimoji="1" lang="en-US" altLang="zh-CN" dirty="0" smtClean="0"/>
              <a:t>or </a:t>
            </a:r>
            <a:r>
              <a:rPr kumimoji="1" lang="en-US" altLang="zh-CN" dirty="0"/>
              <a:t>CXB, the modulate is also from the anisotropy</a:t>
            </a:r>
            <a:r>
              <a:rPr kumimoji="1" lang="zh-CN" altLang="en-US" dirty="0"/>
              <a:t> </a:t>
            </a:r>
            <a:r>
              <a:rPr kumimoji="1" lang="en-US" altLang="zh-CN" dirty="0"/>
              <a:t>irradiation, because Earth can block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 CXB from the back</a:t>
            </a:r>
            <a:r>
              <a:rPr kumimoji="1" lang="en-US" altLang="zh-CN" dirty="0" smtClean="0"/>
              <a:t>.</a:t>
            </a:r>
          </a:p>
          <a:p>
            <a:pPr defTabSz="457200">
              <a:spcAft>
                <a:spcPts val="1200"/>
              </a:spcAft>
              <a:defRPr/>
            </a:pPr>
            <a:r>
              <a:rPr kumimoji="1" lang="en-US" altLang="zh-CN" dirty="0" smtClean="0"/>
              <a:t>6.</a:t>
            </a:r>
            <a:r>
              <a:rPr lang="en-US" altLang="zh-CN" dirty="0"/>
              <a:t> We can see the continuum and some tantalum fluorescence lines and Iodine activation line</a:t>
            </a:r>
            <a:r>
              <a:rPr lang="en-US" altLang="zh-CN" dirty="0" smtClean="0"/>
              <a:t>.</a:t>
            </a:r>
            <a:endParaRPr lang="zh-CN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1075"/>
            <a:ext cx="3826113" cy="28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0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In-Orbit Background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Light-curve</a:t>
            </a:r>
          </a:p>
          <a:p>
            <a:r>
              <a:rPr kumimoji="1" lang="en-US" altLang="zh-CN" dirty="0" smtClean="0"/>
              <a:t>Spectrum</a:t>
            </a:r>
          </a:p>
          <a:p>
            <a:r>
              <a:rPr kumimoji="1" lang="en-US" altLang="zh-CN" dirty="0" smtClean="0"/>
              <a:t>BKG estimate Method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873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Light-Curve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1417638"/>
            <a:ext cx="6654800" cy="4495800"/>
          </a:xfrm>
          <a:prstGeom prst="rect">
            <a:avLst/>
          </a:prstGeom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76160" y="6125517"/>
            <a:ext cx="6748332" cy="477038"/>
          </a:xfrm>
          <a:prstGeom prst="rect">
            <a:avLst/>
          </a:prstGeom>
          <a:noFill/>
        </p:spPr>
        <p:txBody>
          <a:bodyPr wrap="none" lIns="91422" tIns="45712" rIns="91422" bIns="45712" rtlCol="0">
            <a:spAutoFit/>
          </a:bodyPr>
          <a:lstStyle/>
          <a:p>
            <a:r>
              <a:rPr kumimoji="1" lang="en-US" altLang="zh-CN" sz="2500" dirty="0"/>
              <a:t>As expected, BKG and COR have an opposite trend </a:t>
            </a:r>
            <a:endParaRPr kumimoji="1" lang="zh-CN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47382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Spectra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55" y="1314673"/>
            <a:ext cx="6675244" cy="4752557"/>
          </a:xfrm>
          <a:prstGeom prst="rect">
            <a:avLst/>
          </a:prstGeom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F5A8-D615-4143-8D81-306CFEE86223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1222" y="6223281"/>
            <a:ext cx="5819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smtClean="0"/>
              <a:t>The </a:t>
            </a:r>
            <a:r>
              <a:rPr kumimoji="1" lang="en-US" altLang="zh-CN" sz="2400" dirty="0"/>
              <a:t>counts rate is higher as the COR is </a:t>
            </a:r>
            <a:r>
              <a:rPr kumimoji="1" lang="en-US" altLang="zh-CN" sz="2400" dirty="0" smtClean="0"/>
              <a:t>lower.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4670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11294</TotalTime>
  <Words>2499</Words>
  <Application>Microsoft Macintosh PowerPoint</Application>
  <PresentationFormat>全屏显示(4:3)</PresentationFormat>
  <Paragraphs>333</Paragraphs>
  <Slides>43</Slides>
  <Notes>42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Office 主题</vt:lpstr>
      <vt:lpstr>Background of Insight-HXMT</vt:lpstr>
      <vt:lpstr>Introduction</vt:lpstr>
      <vt:lpstr>Introduction</vt:lpstr>
      <vt:lpstr>HE-Introduction</vt:lpstr>
      <vt:lpstr>Simulated Spectra and Light-Curve in 100th Day </vt:lpstr>
      <vt:lpstr>Simulated Spectra and Light-Curve in 100th Day </vt:lpstr>
      <vt:lpstr>In-Orbit Background </vt:lpstr>
      <vt:lpstr>Light-Curve</vt:lpstr>
      <vt:lpstr>Spectra</vt:lpstr>
      <vt:lpstr>Spectra</vt:lpstr>
      <vt:lpstr>On-Axis Mode</vt:lpstr>
      <vt:lpstr>On-Axis Mode</vt:lpstr>
      <vt:lpstr>Method to estimate the BKG</vt:lpstr>
      <vt:lpstr>Method to estimate the BKG</vt:lpstr>
      <vt:lpstr>PowerPoint 演示文稿</vt:lpstr>
      <vt:lpstr>Model Check</vt:lpstr>
      <vt:lpstr>Off-Axis Mode</vt:lpstr>
      <vt:lpstr>Correlation: BKG(FOV-B&amp;C) VS. BKG(FOV-A)</vt:lpstr>
      <vt:lpstr>ME-Introduction</vt:lpstr>
      <vt:lpstr>Simulated Spectra and Light-Curve in 100th Day </vt:lpstr>
      <vt:lpstr>Simulated Spectra and Light-Curve in 100th Day </vt:lpstr>
      <vt:lpstr>In-Orbit Background of ME </vt:lpstr>
      <vt:lpstr>Light-Curve of ME Background</vt:lpstr>
      <vt:lpstr>Spectra of ME Background</vt:lpstr>
      <vt:lpstr>Method to estimate the BKG</vt:lpstr>
      <vt:lpstr>On-Axis Mode</vt:lpstr>
      <vt:lpstr>Correlation: BKG_Blind VS. BKG_Small</vt:lpstr>
      <vt:lpstr>Correlation: BKG_Blind VS. BKG_Small</vt:lpstr>
      <vt:lpstr>Model Check</vt:lpstr>
      <vt:lpstr>Off-Axis Mode</vt:lpstr>
      <vt:lpstr>Correlation: BKG(FOV-A) VS. BKG(FOV-B&amp;C)</vt:lpstr>
      <vt:lpstr>LE-Introduction</vt:lpstr>
      <vt:lpstr>Simulated Spectra and Light-Curve in 100th Day </vt:lpstr>
      <vt:lpstr>Simulated Spectra and Light-Curve in 100th Day </vt:lpstr>
      <vt:lpstr>In-Orbit Background </vt:lpstr>
      <vt:lpstr>Light-Curve of the BKG observation of the blank sky</vt:lpstr>
      <vt:lpstr>Light-Curve of the BKG observation of the blank sky</vt:lpstr>
      <vt:lpstr>Spectra</vt:lpstr>
      <vt:lpstr>Correlation: BKG_Blind VS. BKG_Small</vt:lpstr>
      <vt:lpstr>Spectra: BKG_Blind VS. BKG_Small</vt:lpstr>
      <vt:lpstr>Method </vt:lpstr>
      <vt:lpstr>Model Check: Step 1</vt:lpstr>
      <vt:lpstr>Summary</vt:lpstr>
    </vt:vector>
  </TitlesOfParts>
  <Company>IHEP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of HXMT-HE</dc:title>
  <dc:creator>jinyuan Liao</dc:creator>
  <cp:lastModifiedBy>jinyuan Liao</cp:lastModifiedBy>
  <cp:revision>343</cp:revision>
  <cp:lastPrinted>2017-11-06T05:22:52Z</cp:lastPrinted>
  <dcterms:created xsi:type="dcterms:W3CDTF">2017-11-02T11:48:52Z</dcterms:created>
  <dcterms:modified xsi:type="dcterms:W3CDTF">2018-06-17T13:19:01Z</dcterms:modified>
</cp:coreProperties>
</file>