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3"/>
  </p:notesMasterIdLst>
  <p:sldIdLst>
    <p:sldId id="257" r:id="rId2"/>
    <p:sldId id="258" r:id="rId3"/>
    <p:sldId id="259" r:id="rId4"/>
    <p:sldId id="288" r:id="rId5"/>
    <p:sldId id="264" r:id="rId6"/>
    <p:sldId id="289" r:id="rId7"/>
    <p:sldId id="261" r:id="rId8"/>
    <p:sldId id="262" r:id="rId9"/>
    <p:sldId id="263" r:id="rId10"/>
    <p:sldId id="285" r:id="rId11"/>
    <p:sldId id="265" r:id="rId12"/>
    <p:sldId id="266" r:id="rId13"/>
    <p:sldId id="283" r:id="rId14"/>
    <p:sldId id="316" r:id="rId15"/>
    <p:sldId id="268" r:id="rId16"/>
    <p:sldId id="278" r:id="rId17"/>
    <p:sldId id="279" r:id="rId18"/>
    <p:sldId id="297" r:id="rId19"/>
    <p:sldId id="308" r:id="rId20"/>
    <p:sldId id="309" r:id="rId21"/>
    <p:sldId id="302" r:id="rId22"/>
    <p:sldId id="315" r:id="rId23"/>
    <p:sldId id="311" r:id="rId24"/>
    <p:sldId id="312" r:id="rId25"/>
    <p:sldId id="305" r:id="rId26"/>
    <p:sldId id="306" r:id="rId27"/>
    <p:sldId id="307" r:id="rId28"/>
    <p:sldId id="270" r:id="rId29"/>
    <p:sldId id="287" r:id="rId30"/>
    <p:sldId id="294" r:id="rId31"/>
    <p:sldId id="29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0" autoAdjust="0"/>
    <p:restoredTop sz="94504" autoAdjust="0"/>
  </p:normalViewPr>
  <p:slideViewPr>
    <p:cSldViewPr snapToGrid="0">
      <p:cViewPr varScale="1">
        <p:scale>
          <a:sx n="85" d="100"/>
          <a:sy n="85" d="100"/>
        </p:scale>
        <p:origin x="1286" y="67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68BB2-CC23-43DB-927F-87F46B4EB519}" type="datetimeFigureOut">
              <a:rPr lang="zh-CN" altLang="en-US" smtClean="0"/>
              <a:t>2018-6-17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07FCA-C6EF-4D80-85D9-AD9C54D5D8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595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Good morning everyone.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 X-ray Modulation Telescope (Insight-HXMT) is the first X-ray astronomy satellite in China,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</a:t>
            </a:r>
            <a:r>
              <a:rPr lang="en-US" altLang="zh-CN" baseline="0" dirty="0" smtClean="0"/>
              <a:t> was launched on June 15, 2017. </a:t>
            </a:r>
          </a:p>
          <a:p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I am very glad to introduce the work on HXMT Science Operations.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096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Aug. to Sep.</a:t>
            </a:r>
            <a:r>
              <a:rPr lang="en-US" altLang="zh-CN" baseline="0" dirty="0" smtClean="0"/>
              <a:t> last year, the first call for proposals was announced.  And the proposals were submitted through the website.</a:t>
            </a:r>
          </a:p>
          <a:p>
            <a:r>
              <a:rPr lang="en-US" altLang="zh-CN" baseline="0" dirty="0" smtClean="0"/>
              <a:t>Totally, we received 90 proposals involving 348 source.</a:t>
            </a:r>
          </a:p>
          <a:p>
            <a:r>
              <a:rPr lang="en-US" altLang="zh-CN" dirty="0" smtClean="0"/>
              <a:t>This</a:t>
            </a:r>
            <a:r>
              <a:rPr lang="en-US" altLang="zh-CN" baseline="0" dirty="0" smtClean="0"/>
              <a:t> is the classify for the different types of the proposals.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484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Then, we held the Technical</a:t>
            </a:r>
            <a:r>
              <a:rPr lang="en-US" altLang="zh-CN" baseline="0" dirty="0" smtClean="0"/>
              <a:t> and Scientific evaluations.</a:t>
            </a:r>
          </a:p>
          <a:p>
            <a:r>
              <a:rPr lang="en-US" altLang="zh-CN" baseline="0" dirty="0" smtClean="0"/>
              <a:t>Technical evaluation is mainly made by HSOC, which considers the observation efficiency and the influence by the sources around. </a:t>
            </a:r>
          </a:p>
          <a:p>
            <a:r>
              <a:rPr lang="en-US" altLang="zh-CN" baseline="0" dirty="0" smtClean="0"/>
              <a:t>And the scientific evaluation is mainly held by the science committee, and is mainly consider if its scientific goal is appropriate to HXMT.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Finally, 42 normal sources and 116 </a:t>
            </a:r>
            <a:r>
              <a:rPr lang="en-US" altLang="zh-CN" baseline="0" dirty="0" err="1" smtClean="0"/>
              <a:t>ToO</a:t>
            </a:r>
            <a:r>
              <a:rPr lang="en-US" altLang="zh-CN" baseline="0" dirty="0" smtClean="0"/>
              <a:t> sources were selected as Grade A, and the total observation time is about 1 year.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74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Then,</a:t>
            </a:r>
            <a:r>
              <a:rPr lang="en-US" altLang="zh-CN" baseline="0" dirty="0" smtClean="0"/>
              <a:t> based on these sources, we need to schedule the observations.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In order to schedule the observations more reasonable, and to achieve more scientific results, we defined three type of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The long-term plan is scheduled the observations for the whole year to maximize the scientific use of the observation time.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The mid-term plan is about 4 weeks, its main purpose is to update the long-term planning and support the short-term plan.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The short-term plan is for 2 days, scheduling the observation sources and their sequence, the slew time, data down-link and so on.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830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For some emergency, such as a burst, the target of opportunity, we need to make a </a:t>
            </a:r>
            <a:r>
              <a:rPr lang="en-US" altLang="zh-CN" baseline="0" dirty="0" err="1" smtClean="0"/>
              <a:t>ToO</a:t>
            </a:r>
            <a:r>
              <a:rPr lang="en-US" altLang="zh-CN" baseline="0" dirty="0" smtClean="0"/>
              <a:t> plan.</a:t>
            </a:r>
          </a:p>
          <a:p>
            <a:r>
              <a:rPr lang="en-US" altLang="zh-CN" baseline="0" dirty="0" smtClean="0"/>
              <a:t>Currently, we have two main ways to get the </a:t>
            </a:r>
            <a:r>
              <a:rPr lang="en-US" altLang="zh-CN" baseline="0" dirty="0" err="1" smtClean="0"/>
              <a:t>ToO</a:t>
            </a:r>
            <a:r>
              <a:rPr lang="en-US" altLang="zh-CN" baseline="0" dirty="0" smtClean="0"/>
              <a:t> alert.</a:t>
            </a:r>
          </a:p>
          <a:p>
            <a:r>
              <a:rPr lang="en-US" altLang="zh-CN" baseline="0" dirty="0" smtClean="0"/>
              <a:t>One is our HXMT Galactic Plane scan, which can find a new source or a burst.</a:t>
            </a:r>
          </a:p>
          <a:p>
            <a:r>
              <a:rPr lang="en-US" altLang="zh-CN" baseline="0" dirty="0" smtClean="0"/>
              <a:t>The other is that we applied for an Instant Email Notices of </a:t>
            </a:r>
            <a:r>
              <a:rPr lang="en-US" altLang="zh-CN" baseline="0" dirty="0" err="1" smtClean="0"/>
              <a:t>Atel</a:t>
            </a:r>
            <a:r>
              <a:rPr lang="en-US" altLang="zh-CN" baseline="0" dirty="0" smtClean="0"/>
              <a:t>, if there is a burst, we will get the information immediately.</a:t>
            </a:r>
          </a:p>
          <a:p>
            <a:r>
              <a:rPr lang="en-US" altLang="zh-CN" baseline="0" dirty="0" smtClean="0"/>
              <a:t>And the </a:t>
            </a:r>
            <a:r>
              <a:rPr lang="en-US" altLang="zh-CN" baseline="0" dirty="0" err="1" smtClean="0"/>
              <a:t>ToO</a:t>
            </a:r>
            <a:r>
              <a:rPr lang="en-US" altLang="zh-CN" baseline="0" dirty="0" smtClean="0"/>
              <a:t> workflow will start.</a:t>
            </a:r>
          </a:p>
          <a:p>
            <a:r>
              <a:rPr lang="en-US" altLang="zh-CN" baseline="0" dirty="0" smtClean="0"/>
              <a:t>Since HXMT will not pass by China for 7-8 orbits each day.</a:t>
            </a:r>
          </a:p>
          <a:p>
            <a:r>
              <a:rPr lang="en-US" altLang="zh-CN" baseline="0" dirty="0" smtClean="0"/>
              <a:t>So, first we should check if it is possible to start the observation immediately.</a:t>
            </a:r>
          </a:p>
          <a:p>
            <a:r>
              <a:rPr lang="en-US" altLang="zh-CN" baseline="0" dirty="0" smtClean="0"/>
              <a:t>then, we will check the </a:t>
            </a:r>
            <a:r>
              <a:rPr lang="en-US" altLang="zh-CN" baseline="0" dirty="0" err="1" smtClean="0"/>
              <a:t>Atel</a:t>
            </a:r>
            <a:r>
              <a:rPr lang="en-US" altLang="zh-CN" baseline="0" dirty="0" smtClean="0"/>
              <a:t> information and check if this source was approved before, and at the same time the technical evaluation should be made to confirm if it conform HXMT’s observation constrains. </a:t>
            </a:r>
          </a:p>
          <a:p>
            <a:r>
              <a:rPr lang="en-US" altLang="zh-CN" baseline="0" dirty="0" smtClean="0"/>
              <a:t>All the jobs should be finished in 60mins.</a:t>
            </a:r>
          </a:p>
          <a:p>
            <a:r>
              <a:rPr lang="en-US" altLang="zh-CN" baseline="0" dirty="0" smtClean="0"/>
              <a:t>Then we contact with the project scientist, who will make the decision if we start the corresponding observation.</a:t>
            </a:r>
          </a:p>
          <a:p>
            <a:r>
              <a:rPr lang="en-US" altLang="zh-CN" baseline="0" dirty="0" smtClean="0"/>
              <a:t>If sure, the urgent re-scheduling should be started at once, and this </a:t>
            </a:r>
            <a:r>
              <a:rPr lang="en-US" altLang="zh-CN" baseline="0" dirty="0" err="1" smtClean="0"/>
              <a:t>ToO</a:t>
            </a:r>
            <a:r>
              <a:rPr lang="en-US" altLang="zh-CN" baseline="0" dirty="0" smtClean="0"/>
              <a:t> plan should be finished in 90 mins.</a:t>
            </a:r>
          </a:p>
          <a:p>
            <a:r>
              <a:rPr lang="en-US" altLang="zh-CN" baseline="0" dirty="0" smtClean="0"/>
              <a:t>From the decision of Project Scientist to observation, it will take about 4 hours.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For example, for the first</a:t>
            </a:r>
            <a:r>
              <a:rPr lang="sv-SE" altLang="zh-CN" baseline="0" dirty="0" smtClean="0"/>
              <a:t> binary neutron star merger GW170817.</a:t>
            </a:r>
          </a:p>
          <a:p>
            <a:r>
              <a:rPr lang="sv-SE" altLang="zh-CN" baseline="0" dirty="0" smtClean="0"/>
              <a:t>We got the alert at BJ time 21:32, the ToO workflow started at once.</a:t>
            </a:r>
          </a:p>
          <a:p>
            <a:r>
              <a:rPr lang="sv-SE" altLang="zh-CN" baseline="0" dirty="0" smtClean="0"/>
              <a:t>Since </a:t>
            </a:r>
            <a:r>
              <a:rPr lang="en-US" altLang="zh-CN" baseline="0" dirty="0" smtClean="0"/>
              <a:t>the </a:t>
            </a:r>
            <a:r>
              <a:rPr lang="sv-SE" altLang="zh-CN" baseline="0" dirty="0" smtClean="0"/>
              <a:t>important </a:t>
            </a:r>
            <a:r>
              <a:rPr lang="en-US" altLang="zh-CN" baseline="0" dirty="0" smtClean="0"/>
              <a:t>of this</a:t>
            </a:r>
            <a:r>
              <a:rPr lang="sv-SE" altLang="zh-CN" baseline="0" dirty="0" smtClean="0"/>
              <a:t> event,  the project scientist participate in and led the whole work from the begining.  </a:t>
            </a:r>
          </a:p>
          <a:p>
            <a:r>
              <a:rPr lang="sv-SE" altLang="zh-CN" baseline="0" dirty="0" smtClean="0"/>
              <a:t>Considering the uncertainty of position and the constrains of HXMT, the observation scheme was determined at midnight.</a:t>
            </a:r>
          </a:p>
          <a:p>
            <a:r>
              <a:rPr lang="sv-SE" altLang="zh-CN" baseline="0" dirty="0" smtClean="0"/>
              <a:t>Then we finished the ToO plan in 1:15, and the observation started from 2:23. </a:t>
            </a:r>
          </a:p>
          <a:p>
            <a:r>
              <a:rPr lang="sv-SE" altLang="zh-CN" baseline="0" dirty="0" smtClean="0"/>
              <a:t>It was about 5 hours from the alert to observation, </a:t>
            </a:r>
          </a:p>
          <a:p>
            <a:endParaRPr lang="sv-SE" altLang="zh-CN" baseline="0" dirty="0" smtClean="0"/>
          </a:p>
          <a:p>
            <a:endParaRPr lang="sv-SE" altLang="zh-CN" baseline="0" dirty="0" smtClean="0"/>
          </a:p>
          <a:p>
            <a:endParaRPr lang="sv-SE" altLang="zh-CN" baseline="0" dirty="0" smtClean="0"/>
          </a:p>
          <a:p>
            <a:endParaRPr lang="sv-SE" altLang="zh-CN" baseline="0" dirty="0" smtClean="0"/>
          </a:p>
          <a:p>
            <a:endParaRPr lang="sv-SE" altLang="zh-CN" baseline="0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794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we make the observation plan, the constraints of HXMT have to be considered.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Shown as this figure, the detectors can not be exposed to the sun directly, so HXMT designed a sunshade to protect the detectors. 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solar avoidance angle is 70 degrees.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also the angle of the sun to the X-Z plane should be less than 10 degrees.</a:t>
            </a: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ct val="0"/>
              </a:spcBef>
            </a:pPr>
            <a:r>
              <a:rPr lang="en-US" altLang="zh-CN" baseline="0" dirty="0" smtClean="0"/>
              <a:t>The</a:t>
            </a:r>
            <a:r>
              <a:rPr lang="en-US" altLang="zh-CN" dirty="0" smtClean="0"/>
              <a:t> observations will always be interrupted by the earth </a:t>
            </a:r>
            <a:r>
              <a:rPr lang="en-US" altLang="zh-CN" baseline="0" dirty="0" smtClean="0"/>
              <a:t>and the South Atlantic Anomaly. </a:t>
            </a:r>
            <a:endParaRPr lang="en-US" altLang="zh-CN" dirty="0" smtClean="0"/>
          </a:p>
          <a:p>
            <a:pPr>
              <a:spcBef>
                <a:spcPct val="0"/>
              </a:spcBef>
            </a:pPr>
            <a:r>
              <a:rPr lang="en-US" altLang="zh-CN" dirty="0" smtClean="0"/>
              <a:t>Usually, the earth occultation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will occur almost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every orbit, and</a:t>
            </a:r>
            <a:r>
              <a:rPr lang="en-US" altLang="zh-CN" baseline="0" dirty="0" smtClean="0"/>
              <a:t> each time will last about </a:t>
            </a:r>
            <a:r>
              <a:rPr lang="en-US" altLang="zh-CN" dirty="0" smtClean="0"/>
              <a:t>30 minutes.</a:t>
            </a:r>
          </a:p>
          <a:p>
            <a:pPr>
              <a:spcBef>
                <a:spcPct val="0"/>
              </a:spcBef>
            </a:pPr>
            <a:r>
              <a:rPr lang="en-US" altLang="zh-CN" dirty="0" smtClean="0"/>
              <a:t>HXMT </a:t>
            </a:r>
            <a:r>
              <a:rPr lang="en-US" altLang="zh-CN" baseline="0" dirty="0" smtClean="0"/>
              <a:t>will</a:t>
            </a:r>
            <a:r>
              <a:rPr lang="en-US" altLang="zh-CN" dirty="0" smtClean="0"/>
              <a:t> pass through SAA for 8-9 times every</a:t>
            </a:r>
            <a:r>
              <a:rPr lang="en-US" altLang="zh-CN" baseline="0" dirty="0" smtClean="0"/>
              <a:t>day, and will last about 15mins</a:t>
            </a:r>
            <a:r>
              <a:rPr lang="en-US" altLang="zh-CN" dirty="0" smtClean="0"/>
              <a:t>.</a:t>
            </a:r>
            <a:br>
              <a:rPr lang="en-US" altLang="zh-CN" dirty="0" smtClean="0"/>
            </a:b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Considering the</a:t>
            </a:r>
            <a:r>
              <a:rPr lang="en-US" altLang="zh-CN" baseline="0" dirty="0" smtClean="0"/>
              <a:t> FOV of the detector, the m</a:t>
            </a:r>
            <a:r>
              <a:rPr lang="en-US" altLang="zh-CN" dirty="0" smtClean="0"/>
              <a:t>oon avoidance angle is about 6 degrees.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the total observation efficiency of Insight-HXMT is about 50%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737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After we made the short-term or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ToO</a:t>
            </a:r>
            <a:r>
              <a:rPr lang="en-US" altLang="zh-CN" baseline="0" dirty="0" smtClean="0"/>
              <a:t> plan, we will submit it to MOC.</a:t>
            </a:r>
          </a:p>
          <a:p>
            <a:r>
              <a:rPr lang="en-US" altLang="zh-CN" baseline="0" dirty="0" smtClean="0"/>
              <a:t>MOC will translate it into the commands and send it to telemetry center.</a:t>
            </a:r>
          </a:p>
          <a:p>
            <a:r>
              <a:rPr lang="en-US" altLang="zh-CN" baseline="0" dirty="0" smtClean="0"/>
              <a:t>When HXMT pass by the Telemetry station, the commands will be uplink to the satellite.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The telemetry and the obs. data will be downlink and sent to MOC, and MOC will send it to SOC.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798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After the data reception, MOC will mainly monitor the telemetry data, it is almost the real time monitor for the instruments safety.</a:t>
            </a:r>
          </a:p>
          <a:p>
            <a:r>
              <a:rPr lang="en-US" altLang="zh-CN" baseline="0" dirty="0" smtClean="0"/>
              <a:t>SOC will use the engineering data to monitor the work status and the health of instruments, and </a:t>
            </a:r>
            <a:r>
              <a:rPr lang="en-US" altLang="zh-CN" baseline="0" dirty="0" err="1" smtClean="0"/>
              <a:t>analyse</a:t>
            </a:r>
            <a:r>
              <a:rPr lang="en-US" altLang="zh-CN" baseline="0" dirty="0" smtClean="0"/>
              <a:t> the science data to monitor the performance and performance variation trend of instrument.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965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Here</a:t>
            </a:r>
            <a:r>
              <a:rPr lang="en-US" altLang="zh-CN" baseline="0" dirty="0" smtClean="0"/>
              <a:t> list</a:t>
            </a:r>
            <a:r>
              <a:rPr lang="en-US" altLang="zh-CN" dirty="0" smtClean="0"/>
              <a:t> some</a:t>
            </a:r>
            <a:r>
              <a:rPr lang="en-US" altLang="zh-CN" baseline="0" dirty="0" smtClean="0"/>
              <a:t> interfaces for the instrument monitoring.</a:t>
            </a:r>
          </a:p>
          <a:p>
            <a:r>
              <a:rPr lang="en-US" altLang="zh-CN" baseline="0" dirty="0" smtClean="0"/>
              <a:t>There are more than 1000 parameters should be monitored everyday.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071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Here is the distribution of all the observed sources on</a:t>
            </a:r>
            <a:r>
              <a:rPr lang="en-US" altLang="zh-CN" baseline="0" dirty="0" smtClean="0"/>
              <a:t> the sky map.</a:t>
            </a:r>
          </a:p>
          <a:p>
            <a:r>
              <a:rPr lang="en-US" altLang="zh-CN" baseline="0" dirty="0" smtClean="0"/>
              <a:t>The red stars are for the point observations, and the green regions are for the small area scan.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1014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At last, I will give</a:t>
            </a:r>
            <a:r>
              <a:rPr lang="en-US" altLang="zh-CN" baseline="0" dirty="0" smtClean="0"/>
              <a:t> a summary to the science operation work since Insight-HXMT launched.</a:t>
            </a:r>
          </a:p>
          <a:p>
            <a:r>
              <a:rPr lang="en-US" altLang="zh-CN" baseline="0" dirty="0" smtClean="0"/>
              <a:t>The first is the instruments operation.</a:t>
            </a:r>
          </a:p>
          <a:p>
            <a:r>
              <a:rPr lang="en-US" altLang="zh-CN" dirty="0" smtClean="0"/>
              <a:t>The instruments have worked</a:t>
            </a:r>
            <a:r>
              <a:rPr lang="en-US" altLang="zh-CN" baseline="0" dirty="0" smtClean="0"/>
              <a:t> for 175 days, and the working status is well.</a:t>
            </a:r>
          </a:p>
          <a:p>
            <a:r>
              <a:rPr lang="en-US" altLang="zh-CN" baseline="0" dirty="0" smtClean="0"/>
              <a:t>The performances and the on orbit calibration of the payloads have been preliminary confirmed, which will be reported following.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437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First, I will make a brief introduction to HXMT and HXMT ground segment.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Then, I will focus on HSOC in detail, including the mission planning and the instrument operations.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Finally, I will give a summary to the science operation work since HXMT launched.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1558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Insight-</a:t>
            </a:r>
          </a:p>
          <a:p>
            <a:r>
              <a:rPr lang="en-US" altLang="zh-CN" dirty="0" smtClean="0"/>
              <a:t>HXMT started the scientific observation since June</a:t>
            </a:r>
            <a:r>
              <a:rPr lang="en-US" altLang="zh-CN" baseline="0" dirty="0" smtClean="0"/>
              <a:t> 22</a:t>
            </a:r>
            <a:r>
              <a:rPr lang="en-US" altLang="zh-CN" baseline="30000" dirty="0" smtClean="0"/>
              <a:t>nd</a:t>
            </a:r>
            <a:r>
              <a:rPr lang="en-US" altLang="zh-CN" baseline="0" dirty="0" smtClean="0"/>
              <a:t>, 2017.</a:t>
            </a:r>
          </a:p>
          <a:p>
            <a:r>
              <a:rPr lang="en-US" altLang="zh-CN" baseline="0" dirty="0" smtClean="0"/>
              <a:t>And now it has lasted for 168 days.</a:t>
            </a:r>
          </a:p>
          <a:p>
            <a:r>
              <a:rPr lang="en-US" altLang="zh-CN" baseline="0" dirty="0" smtClean="0"/>
              <a:t>In these days, we have made 73 normal plans and 9 </a:t>
            </a:r>
            <a:r>
              <a:rPr lang="en-US" altLang="zh-CN" baseline="0" dirty="0" err="1" smtClean="0"/>
              <a:t>ToO</a:t>
            </a:r>
            <a:r>
              <a:rPr lang="en-US" altLang="zh-CN" baseline="0" dirty="0" smtClean="0"/>
              <a:t> plans.</a:t>
            </a:r>
          </a:p>
          <a:p>
            <a:r>
              <a:rPr lang="en-US" altLang="zh-CN" baseline="0" dirty="0" smtClean="0"/>
              <a:t>27 sources have been observed for 204 times.</a:t>
            </a:r>
          </a:p>
          <a:p>
            <a:r>
              <a:rPr lang="en-US" altLang="zh-CN" baseline="0" dirty="0" smtClean="0"/>
              <a:t>The Crab area has been scanned for 9 times, and the 21 regions in Galactic plane has been scanned for 192 times.</a:t>
            </a:r>
          </a:p>
          <a:p>
            <a:r>
              <a:rPr lang="en-US" altLang="zh-CN" baseline="0" dirty="0" smtClean="0"/>
              <a:t>This information is available on the website: http://hxmt.org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Some scientific results of these observations has  been derived, and which also will be reported following.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66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HXMT Core Science team</a:t>
            </a:r>
            <a:r>
              <a:rPr lang="en-US" altLang="zh-CN" baseline="0" dirty="0" smtClean="0"/>
              <a:t> and the Data policy have been published on the homepage of Insight-HXMT, and in the website you can get the details.</a:t>
            </a:r>
          </a:p>
          <a:p>
            <a:r>
              <a:rPr lang="en-US" altLang="zh-CN" baseline="0" dirty="0" smtClean="0"/>
              <a:t>The Science User Conference will be held the next month in IHEP, and the announcement will be released soon.</a:t>
            </a:r>
          </a:p>
          <a:p>
            <a:r>
              <a:rPr lang="en-US" altLang="zh-CN" baseline="0" dirty="0" smtClean="0"/>
              <a:t>If you are interested in, you can get more information about the Data policy, data release and data analysis then.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464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Insight-HXMT</a:t>
            </a:r>
            <a:r>
              <a:rPr lang="en-US" altLang="zh-CN" baseline="0" dirty="0" smtClean="0"/>
              <a:t> was launched on June 15, 2017, and it has run for more than 5 months and finished the in-orbit test. </a:t>
            </a:r>
          </a:p>
          <a:p>
            <a:r>
              <a:rPr lang="en-US" altLang="zh-CN" baseline="0" dirty="0" smtClean="0"/>
              <a:t>Its nominal lifetime is 4 years.</a:t>
            </a:r>
          </a:p>
          <a:p>
            <a:r>
              <a:rPr lang="en-US" altLang="zh-CN" baseline="0" dirty="0" smtClean="0"/>
              <a:t>HXMT has a circle orbit and its orbital period is about 96mins.</a:t>
            </a:r>
          </a:p>
          <a:p>
            <a:r>
              <a:rPr lang="en-US" altLang="zh-CN" baseline="0" dirty="0" smtClean="0"/>
              <a:t>HXMT has 3 main instruments, the High Energy Detector, the Medium Energy Detector and the Low Energy Detector.</a:t>
            </a:r>
          </a:p>
          <a:p>
            <a:r>
              <a:rPr lang="en-US" altLang="zh-CN" baseline="0" dirty="0" smtClean="0"/>
              <a:t>The energy band for HE is 20-250 </a:t>
            </a:r>
            <a:r>
              <a:rPr lang="en-US" altLang="zh-CN" baseline="0" dirty="0" err="1" smtClean="0"/>
              <a:t>keV</a:t>
            </a:r>
            <a:r>
              <a:rPr lang="en-US" altLang="zh-CN" baseline="0" dirty="0" smtClean="0"/>
              <a:t>, and its effective area is 5000 square centimeter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The energy band for ME is 5-30 </a:t>
            </a:r>
            <a:r>
              <a:rPr lang="en-US" altLang="zh-CN" baseline="0" dirty="0" err="1" smtClean="0"/>
              <a:t>keV</a:t>
            </a:r>
            <a:r>
              <a:rPr lang="en-US" altLang="zh-CN" baseline="0" dirty="0" smtClean="0"/>
              <a:t>, and its effective area is 952 square centimeter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The energy band for LE is 1-15 </a:t>
            </a:r>
            <a:r>
              <a:rPr lang="en-US" altLang="zh-CN" baseline="0" dirty="0" err="1" smtClean="0"/>
              <a:t>keV</a:t>
            </a:r>
            <a:r>
              <a:rPr lang="en-US" altLang="zh-CN" baseline="0" dirty="0" smtClean="0"/>
              <a:t>, and its effective area is 384 square centimeter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994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These 3 instruments have different FOVs.</a:t>
            </a:r>
          </a:p>
          <a:p>
            <a:r>
              <a:rPr lang="en-US" altLang="zh-CN" baseline="0" dirty="0" smtClean="0"/>
              <a:t>The 3 black rectangles are for LE, 1.6*6 for each.</a:t>
            </a:r>
          </a:p>
          <a:p>
            <a:r>
              <a:rPr lang="en-US" altLang="zh-CN" baseline="0" dirty="0" smtClean="0"/>
              <a:t>The 3 green rectangles are fro HE, 1.1*5.7 for each.</a:t>
            </a:r>
          </a:p>
          <a:p>
            <a:r>
              <a:rPr lang="en-US" altLang="zh-CN" baseline="0" dirty="0" smtClean="0"/>
              <a:t>The 3 red rectangles are for ME, 1*4 for each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638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There</a:t>
            </a:r>
            <a:r>
              <a:rPr lang="en-US" altLang="zh-CN" baseline="0" dirty="0" smtClean="0"/>
              <a:t> are three</a:t>
            </a:r>
            <a:r>
              <a:rPr lang="en-US" altLang="zh-CN" dirty="0" smtClean="0"/>
              <a:t> main scientific objectives for Insight-HXMT.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341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/>
              <a:t>In order</a:t>
            </a:r>
            <a:r>
              <a:rPr lang="en-US" altLang="zh-CN" sz="1200" baseline="0" dirty="0" smtClean="0"/>
              <a:t> to achieve the scientific objectives of </a:t>
            </a:r>
            <a:r>
              <a:rPr lang="en-US" altLang="zh-CN" sz="1200" dirty="0" smtClean="0"/>
              <a:t>HXMT, 3 main observing</a:t>
            </a:r>
            <a:r>
              <a:rPr lang="en-US" altLang="zh-CN" sz="1200" baseline="0" dirty="0" smtClean="0"/>
              <a:t> modes were designed.</a:t>
            </a:r>
          </a:p>
          <a:p>
            <a:r>
              <a:rPr lang="en-US" altLang="zh-CN" sz="1200" baseline="0" dirty="0" smtClean="0"/>
              <a:t>One is the pointing observation mode, and we can observe an interesting source for some time to study its spectrum and the variable properties. </a:t>
            </a:r>
          </a:p>
          <a:p>
            <a:r>
              <a:rPr lang="en-US" altLang="zh-CN" sz="1200" baseline="0" dirty="0" smtClean="0"/>
              <a:t>The observing time should be longer than one orbital periods about 96mins and less than 18 days.</a:t>
            </a:r>
          </a:p>
          <a:p>
            <a:endParaRPr lang="en-US" altLang="zh-CN" sz="1200" baseline="0" dirty="0" smtClean="0"/>
          </a:p>
          <a:p>
            <a:r>
              <a:rPr lang="en-US" altLang="zh-CN" sz="1200" baseline="0" dirty="0" smtClean="0"/>
              <a:t>The second mode is the small area scan, that means we can scan a square area in the sky.</a:t>
            </a:r>
          </a:p>
          <a:p>
            <a:r>
              <a:rPr lang="en-US" altLang="zh-CN" sz="1200" baseline="0" dirty="0" smtClean="0"/>
              <a:t>The radius, velocity and step can be selected, and for different selection, one scan will take about 2 hours to 5 days.</a:t>
            </a:r>
          </a:p>
          <a:p>
            <a:r>
              <a:rPr lang="en-US" altLang="zh-CN" sz="1200" baseline="0" dirty="0" smtClean="0"/>
              <a:t>The Galactic plane is a very important area for the new transient sources monitoring, so it is one of the most important scientific objectives of HXMT.</a:t>
            </a:r>
          </a:p>
          <a:p>
            <a:r>
              <a:rPr lang="en-US" altLang="zh-CN" sz="1200" baseline="0" dirty="0" smtClean="0"/>
              <a:t>And other interesting small areas in the sky can be scan in this mode.</a:t>
            </a:r>
          </a:p>
          <a:p>
            <a:endParaRPr lang="en-US" altLang="zh-CN" sz="1200" baseline="0" dirty="0" smtClean="0"/>
          </a:p>
          <a:p>
            <a:r>
              <a:rPr lang="en-US" altLang="zh-CN" sz="1200" baseline="0" dirty="0" smtClean="0"/>
              <a:t>The third mode is the Gamma-Ray Burst mode, this is designed and implemented for HE.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 this mode, the high voltage of the photo-multiplier tube (PMT) is reduced, so that the measured energy range of </a:t>
            </a:r>
            <a:r>
              <a:rPr lang="en-US" altLang="zh-CN" sz="1200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CsI</a:t>
            </a:r>
            <a:r>
              <a:rPr lang="en-US" altLang="zh-CN" sz="12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goes up to 0.2-3 MeV.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So,</a:t>
            </a:r>
            <a:r>
              <a:rPr lang="en-US" altLang="zh-CN" sz="1200" baseline="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HE becomes the </a:t>
            </a:r>
            <a:r>
              <a:rPr lang="en-US" altLang="zh-CN" sz="12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unique high-energy gamma-ray telescope to monitored the entire GW localization area and the optical counterpart, with the large collection area (~1000 cm</a:t>
            </a:r>
            <a:r>
              <a:rPr lang="en-US" altLang="zh-CN" sz="1200" baseline="300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zh-CN" sz="12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 and microsecond time resolution.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 smtClean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altLang="zh-CN" sz="1200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119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Galactic plane was divided into 18 20d*20d regions as the red areas, and for the Galactic center, we added 4 more regions to increase the exposure time as the green ones.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There’s a video for </a:t>
            </a:r>
            <a:r>
              <a:rPr lang="en-US" altLang="zh-CN" baseline="0" dirty="0" err="1" smtClean="0"/>
              <a:t>hte</a:t>
            </a:r>
            <a:r>
              <a:rPr lang="en-US" altLang="zh-CN" baseline="0" dirty="0" smtClean="0"/>
              <a:t> Galactic Plane Scan.</a:t>
            </a:r>
          </a:p>
          <a:p>
            <a:r>
              <a:rPr lang="en-US" altLang="zh-CN" baseline="0" dirty="0" smtClean="0"/>
              <a:t>Here’s the scan for one region, and then for the whole Galactic Plane.</a:t>
            </a:r>
          </a:p>
          <a:p>
            <a:r>
              <a:rPr lang="en-US" altLang="zh-CN" baseline="0" dirty="0" smtClean="0"/>
              <a:t>This is the simulate exposure map of Galactic Plane for one year, the 11 center regions were scanned for 90 times, and the outer regions were scanned for 10 times.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199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HXMT Ground Segment is responsible</a:t>
            </a:r>
            <a:r>
              <a:rPr lang="en-US" altLang="zh-CN" baseline="0" dirty="0" smtClean="0"/>
              <a:t> for the operation of the satellite.</a:t>
            </a:r>
          </a:p>
          <a:p>
            <a:r>
              <a:rPr lang="en-US" altLang="zh-CN" baseline="0" dirty="0" smtClean="0"/>
              <a:t>It consists of two parts, the mission operation ground segment, MOC, and science ground segment, SGS.</a:t>
            </a:r>
          </a:p>
          <a:p>
            <a:r>
              <a:rPr lang="en-US" altLang="zh-CN" baseline="0" dirty="0" smtClean="0"/>
              <a:t>MOC is built and now running on in National Space Science Center, and the main tasks include: operation commands generation, data reception, data pre-processing and data archive after the mission.	</a:t>
            </a:r>
          </a:p>
          <a:p>
            <a:r>
              <a:rPr lang="en-US" altLang="zh-CN" baseline="0" dirty="0" smtClean="0"/>
              <a:t>The science ground segment is built and running on in IHEP.</a:t>
            </a:r>
          </a:p>
          <a:p>
            <a:r>
              <a:rPr lang="en-US" altLang="zh-CN" baseline="0" dirty="0" smtClean="0"/>
              <a:t>It contains four parts, HSOC, HSDC, HSUC and the science support center (HSSC).</a:t>
            </a:r>
          </a:p>
          <a:p>
            <a:r>
              <a:rPr lang="en-US" altLang="zh-CN" baseline="0" dirty="0" smtClean="0"/>
              <a:t>First, HSUC will collect the proposals from the scientists, and HSSC together with HSOC will do the evaluation to the proposals. For the accepted proposals</a:t>
            </a:r>
            <a:r>
              <a:rPr lang="en-US" altLang="zh-CN" baseline="0" dirty="0" smtClean="0">
                <a:effectLst/>
              </a:rPr>
              <a:t>, HSOC will schedule the long-term and short-term observations and send the plans to MOC, MOC will turn the plan into the commands and send it to the Telemetry Center and to the satellite. </a:t>
            </a:r>
          </a:p>
          <a:p>
            <a:r>
              <a:rPr lang="en-US" altLang="zh-CN" baseline="0" dirty="0" smtClean="0">
                <a:effectLst/>
              </a:rPr>
              <a:t>Then ,the telescope will send the obs. data down. With the data, HSOC will monitor the work status of the payloads, and HSDC will generate the science data products.</a:t>
            </a:r>
          </a:p>
          <a:p>
            <a:r>
              <a:rPr lang="en-US" altLang="zh-CN" baseline="0" dirty="0" smtClean="0">
                <a:effectLst/>
              </a:rPr>
              <a:t>The following I will focus on the science operations.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225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main tasks of the Science Operations</a:t>
            </a:r>
            <a:r>
              <a:rPr lang="en-US" altLang="zh-CN" baseline="0" dirty="0" smtClean="0"/>
              <a:t> contains two parts:</a:t>
            </a:r>
          </a:p>
          <a:p>
            <a:r>
              <a:rPr lang="en-US" altLang="zh-CN" baseline="0" dirty="0" smtClean="0"/>
              <a:t>One is the mission planning, including collecting and evaluating observation proposals, providing </a:t>
            </a:r>
            <a:r>
              <a:rPr lang="en-US" altLang="zh-CN" baseline="0" dirty="0" err="1" smtClean="0"/>
              <a:t>long&amp;short-term</a:t>
            </a:r>
            <a:r>
              <a:rPr lang="en-US" altLang="zh-CN" baseline="0" dirty="0" smtClean="0"/>
              <a:t> planning, and for some burst sources, the urgent </a:t>
            </a:r>
            <a:r>
              <a:rPr lang="en-US" altLang="zh-CN" baseline="0" dirty="0" err="1" smtClean="0"/>
              <a:t>ToO</a:t>
            </a:r>
            <a:r>
              <a:rPr lang="en-US" altLang="zh-CN" baseline="0" dirty="0" smtClean="0"/>
              <a:t> observation should be scheduled. </a:t>
            </a:r>
          </a:p>
          <a:p>
            <a:r>
              <a:rPr lang="en-US" altLang="zh-CN" baseline="0" dirty="0" smtClean="0"/>
              <a:t>The other part is the instrument operations, including monitoring the working status of payloads, anomaly tracking and on board parameters and software maintenance.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I will introduce these jobs respectively.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04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B858-D02D-4334-9F04-34CD79D22655}" type="datetime1">
              <a:rPr lang="zh-CN" altLang="en-US" smtClean="0"/>
              <a:t>2018-6-17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452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C994-CD86-4D1C-A227-E955EC9B1290}" type="datetime1">
              <a:rPr lang="zh-CN" altLang="en-US" smtClean="0"/>
              <a:t>2018-6-17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430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354F-9781-4B03-976A-D24A8C604A37}" type="datetime1">
              <a:rPr lang="zh-CN" altLang="en-US" smtClean="0"/>
              <a:t>2018-6-17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727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14C8-2135-44F1-B3AE-C76868922848}" type="datetime1">
              <a:rPr lang="zh-CN" altLang="en-US" smtClean="0"/>
              <a:t>2018-6-17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844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4ABC-8D5D-4FD9-BB22-048F69D398D0}" type="datetime1">
              <a:rPr lang="zh-CN" altLang="en-US" smtClean="0"/>
              <a:t>2018-6-17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418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958F-775A-4F5C-849A-8BD6E9D94402}" type="datetime1">
              <a:rPr lang="zh-CN" altLang="en-US" smtClean="0"/>
              <a:t>2018-6-17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309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1321-C2C4-4EFC-9049-11337F98F7BD}" type="datetime1">
              <a:rPr lang="zh-CN" altLang="en-US" smtClean="0"/>
              <a:t>2018-6-17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672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75360-E9C8-4624-B143-0ABBBAC21079}" type="datetime1">
              <a:rPr lang="zh-CN" altLang="en-US" smtClean="0"/>
              <a:t>2018-6-17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773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9D60-B580-4B08-A69E-256CEF104604}" type="datetime1">
              <a:rPr lang="zh-CN" altLang="en-US" smtClean="0"/>
              <a:t>2018-6-17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214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209FB-28C3-4BE4-81EF-36D4149C3EEA}" type="datetime1">
              <a:rPr lang="zh-CN" altLang="en-US" smtClean="0"/>
              <a:t>2018-6-17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85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28380-806F-463D-B621-329C75541724}" type="datetime1">
              <a:rPr lang="zh-CN" altLang="en-US" smtClean="0"/>
              <a:t>2018-6-17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371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2544D-6286-4E9B-BA3C-177BFE5E2586}" type="datetime1">
              <a:rPr lang="zh-CN" altLang="en-US" smtClean="0"/>
              <a:t>2018-6-17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6ACFD-DB01-4098-A5C4-35F2344AF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22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xmt.org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">
            <a:extLst>
              <a:ext uri="{FF2B5EF4-FFF2-40B4-BE49-F238E27FC236}">
                <a16:creationId xmlns:a16="http://schemas.microsoft.com/office/drawing/2014/main" xmlns="" id="{306DDC6F-8CA0-43C2-A075-26B01658990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0067109" cy="685799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3CE4369-297D-416C-9949-62BF8D8B44A1}"/>
              </a:ext>
            </a:extLst>
          </p:cNvPr>
          <p:cNvSpPr/>
          <p:nvPr/>
        </p:nvSpPr>
        <p:spPr>
          <a:xfrm>
            <a:off x="5593975" y="5811467"/>
            <a:ext cx="3720353" cy="4492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zh-CN" sz="2000" b="1" dirty="0">
                <a:solidFill>
                  <a:srgbClr val="C00000"/>
                </a:solidFill>
              </a:rPr>
              <a:t>11:00, June 15</a:t>
            </a:r>
            <a:r>
              <a:rPr lang="en-US" altLang="zh-CN" sz="2000" b="1" baseline="30000" dirty="0">
                <a:solidFill>
                  <a:srgbClr val="C00000"/>
                </a:solidFill>
              </a:rPr>
              <a:t>th</a:t>
            </a:r>
            <a:r>
              <a:rPr lang="en-US" altLang="zh-CN" sz="2000" b="1" dirty="0">
                <a:solidFill>
                  <a:srgbClr val="C00000"/>
                </a:solidFill>
              </a:rPr>
              <a:t>, 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2017</a:t>
            </a:r>
            <a:r>
              <a:rPr lang="en-US" altLang="zh-CN" sz="2000" b="1" dirty="0">
                <a:solidFill>
                  <a:srgbClr val="C00000"/>
                </a:solidFill>
              </a:rPr>
              <a:t>,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Jiuquan</a:t>
            </a:r>
            <a:endParaRPr lang="en-US" altLang="zh-CN" sz="2000" b="1" dirty="0">
              <a:solidFill>
                <a:srgbClr val="C00000"/>
              </a:solidFill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xmlns="" id="{1922B526-6025-4560-9C84-D0CFECAA0CC7}"/>
              </a:ext>
            </a:extLst>
          </p:cNvPr>
          <p:cNvSpPr txBox="1">
            <a:spLocks/>
          </p:cNvSpPr>
          <p:nvPr/>
        </p:nvSpPr>
        <p:spPr>
          <a:xfrm>
            <a:off x="178525" y="536324"/>
            <a:ext cx="8684843" cy="2424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Hard X-Ray Modulation </a:t>
            </a:r>
            <a:r>
              <a:rPr lang="en-US" altLang="zh-CN" sz="36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Telescope</a:t>
            </a:r>
          </a:p>
          <a:p>
            <a:pPr>
              <a:lnSpc>
                <a:spcPct val="130000"/>
              </a:lnSpc>
            </a:pPr>
            <a:endParaRPr lang="en-US" altLang="zh-CN" sz="12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6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(Insight-HXMT</a:t>
            </a:r>
            <a:r>
              <a:rPr lang="en-US" altLang="zh-CN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>
              <a:lnSpc>
                <a:spcPct val="170000"/>
              </a:lnSpc>
            </a:pPr>
            <a:r>
              <a:rPr lang="en-US" altLang="zh-CN" sz="53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Science Operations</a:t>
            </a:r>
            <a:endParaRPr lang="zh-CN" altLang="en-US" sz="53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xmlns="" id="{A9D0B9AD-6E74-4834-9C8E-D86CC6B4021E}"/>
              </a:ext>
            </a:extLst>
          </p:cNvPr>
          <p:cNvSpPr txBox="1">
            <a:spLocks/>
          </p:cNvSpPr>
          <p:nvPr/>
        </p:nvSpPr>
        <p:spPr>
          <a:xfrm>
            <a:off x="457200" y="3749040"/>
            <a:ext cx="6858000" cy="191434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zh-CN" sz="2800" i="1" dirty="0" smtClean="0">
                <a:solidFill>
                  <a:schemeClr val="tx2"/>
                </a:solidFill>
              </a:rPr>
              <a:t>Liming Song</a:t>
            </a:r>
            <a:r>
              <a:rPr lang="en-US" altLang="zh-CN" sz="2800" b="1" dirty="0">
                <a:solidFill>
                  <a:schemeClr val="tx2"/>
                </a:solidFill>
              </a:rPr>
              <a:t/>
            </a:r>
            <a:br>
              <a:rPr lang="en-US" altLang="zh-CN" sz="2800" b="1" dirty="0">
                <a:solidFill>
                  <a:schemeClr val="tx2"/>
                </a:solidFill>
              </a:rPr>
            </a:br>
            <a:r>
              <a:rPr lang="en-US" altLang="zh-CN" sz="2800" dirty="0">
                <a:solidFill>
                  <a:schemeClr val="tx2"/>
                </a:solidFill>
              </a:rPr>
              <a:t>Institute of High Energy Physics, </a:t>
            </a:r>
            <a:r>
              <a:rPr lang="en-US" altLang="zh-CN" sz="2800" dirty="0" smtClean="0">
                <a:solidFill>
                  <a:schemeClr val="tx2"/>
                </a:solidFill>
              </a:rPr>
              <a:t>CAS</a:t>
            </a:r>
            <a:br>
              <a:rPr lang="en-US" altLang="zh-CN" sz="2800" dirty="0" smtClean="0">
                <a:solidFill>
                  <a:schemeClr val="tx2"/>
                </a:solidFill>
              </a:rPr>
            </a:br>
            <a:r>
              <a:rPr lang="en-US" altLang="zh-CN" sz="2800" dirty="0">
                <a:solidFill>
                  <a:schemeClr val="tx2"/>
                </a:solidFill>
              </a:rPr>
              <a:t>June</a:t>
            </a:r>
            <a:r>
              <a:rPr lang="en-US" altLang="zh-CN" sz="2800" dirty="0" smtClean="0">
                <a:solidFill>
                  <a:schemeClr val="tx2"/>
                </a:solidFill>
              </a:rPr>
              <a:t>. 18, 2018</a:t>
            </a:r>
            <a:endParaRPr lang="en-US" altLang="zh-CN" sz="2800" dirty="0">
              <a:solidFill>
                <a:schemeClr val="tx2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30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0EE04D0-A881-4084-9978-464959710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38" y="1144127"/>
            <a:ext cx="8421188" cy="5169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b="1" dirty="0">
                <a:solidFill>
                  <a:srgbClr val="002060"/>
                </a:solidFill>
              </a:rPr>
              <a:t>Aug.-Sept., 2016 :  </a:t>
            </a:r>
            <a:r>
              <a:rPr lang="en-US" altLang="zh-CN" b="1" dirty="0" smtClean="0">
                <a:solidFill>
                  <a:srgbClr val="002060"/>
                </a:solidFill>
              </a:rPr>
              <a:t>Call for Proposals </a:t>
            </a:r>
            <a:r>
              <a:rPr lang="en-US" altLang="zh-CN" b="1" dirty="0">
                <a:solidFill>
                  <a:srgbClr val="002060"/>
                </a:solidFill>
              </a:rPr>
              <a:t>(AO01)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xmlns="" id="{7DE94786-0F9C-480B-9395-08799906F99D}"/>
              </a:ext>
            </a:extLst>
          </p:cNvPr>
          <p:cNvSpPr>
            <a:spLocks noGrp="1"/>
          </p:cNvSpPr>
          <p:nvPr/>
        </p:nvSpPr>
        <p:spPr>
          <a:xfrm>
            <a:off x="0" y="2239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  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Proposals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F3AEB9F-EED1-4480-BA91-33688EB28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F3696677-2960-42AC-B63C-F407F9623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91" y="4992319"/>
            <a:ext cx="4764315" cy="144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xmlns="" id="{C28F37AF-A815-4757-A72C-6143F4BE2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" y="4295624"/>
            <a:ext cx="2686050" cy="23336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CE2CD4E2-AFDE-43CA-83F2-134C59CFB26A}"/>
              </a:ext>
            </a:extLst>
          </p:cNvPr>
          <p:cNvSpPr/>
          <p:nvPr/>
        </p:nvSpPr>
        <p:spPr>
          <a:xfrm>
            <a:off x="3720463" y="4365293"/>
            <a:ext cx="4574449" cy="461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/>
              <a:t>Total: 90 Proposals,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348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sources</a:t>
            </a:r>
            <a:endParaRPr lang="zh-CN" altLang="en-US" sz="20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EFAA23C-94F5-4A86-8D54-5A5BEAC07A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549" y="1644372"/>
            <a:ext cx="5460274" cy="24857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3FC254E-44A2-4C49-9590-6168886408BB}"/>
              </a:ext>
            </a:extLst>
          </p:cNvPr>
          <p:cNvSpPr txBox="1"/>
          <p:nvPr/>
        </p:nvSpPr>
        <p:spPr>
          <a:xfrm>
            <a:off x="5159462" y="3187860"/>
            <a:ext cx="3009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FF0000"/>
                </a:solidFill>
              </a:rPr>
              <a:t>http://proposal.ihep.ac.cn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33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xmlns="" id="{7DE94786-0F9C-480B-9395-08799906F99D}"/>
              </a:ext>
            </a:extLst>
          </p:cNvPr>
          <p:cNvSpPr>
            <a:spLocks noGrp="1"/>
          </p:cNvSpPr>
          <p:nvPr/>
        </p:nvSpPr>
        <p:spPr>
          <a:xfrm>
            <a:off x="0" y="2239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  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Proposals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F3AEB9F-EED1-4480-BA91-33688EB28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xmlns="" id="{AFAEB38D-92F7-42A6-B336-55D614E2D173}"/>
              </a:ext>
            </a:extLst>
          </p:cNvPr>
          <p:cNvSpPr txBox="1">
            <a:spLocks/>
          </p:cNvSpPr>
          <p:nvPr/>
        </p:nvSpPr>
        <p:spPr>
          <a:xfrm>
            <a:off x="648789" y="1217443"/>
            <a:ext cx="7846422" cy="516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dirty="0">
                <a:solidFill>
                  <a:srgbClr val="002060"/>
                </a:solidFill>
              </a:rPr>
              <a:t>Oct., 2016 :  </a:t>
            </a:r>
            <a:r>
              <a:rPr lang="en-US" altLang="zh-CN" b="1" dirty="0" smtClean="0">
                <a:solidFill>
                  <a:srgbClr val="002060"/>
                </a:solidFill>
              </a:rPr>
              <a:t>Technical </a:t>
            </a:r>
            <a:r>
              <a:rPr lang="en-US" altLang="zh-CN" b="1" dirty="0">
                <a:solidFill>
                  <a:srgbClr val="002060"/>
                </a:solidFill>
              </a:rPr>
              <a:t>and </a:t>
            </a:r>
            <a:r>
              <a:rPr lang="en-US" altLang="zh-CN" b="1" dirty="0" smtClean="0">
                <a:solidFill>
                  <a:srgbClr val="002060"/>
                </a:solidFill>
              </a:rPr>
              <a:t>Scientific </a:t>
            </a:r>
            <a:r>
              <a:rPr lang="en-US" altLang="zh-CN" b="1" dirty="0">
                <a:solidFill>
                  <a:srgbClr val="002060"/>
                </a:solidFill>
              </a:rPr>
              <a:t>evaluations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EB099D38-E6F4-4698-A4CB-D68A98B14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78" y="1774093"/>
            <a:ext cx="2686050" cy="208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A81E99BD-13F2-4B7D-8B4C-F57E7FF2299C}"/>
              </a:ext>
            </a:extLst>
          </p:cNvPr>
          <p:cNvSpPr/>
          <p:nvPr/>
        </p:nvSpPr>
        <p:spPr>
          <a:xfrm>
            <a:off x="3793131" y="1783651"/>
            <a:ext cx="4630433" cy="19386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rgbClr val="002060"/>
                </a:solidFill>
              </a:rPr>
              <a:t>Technical 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Evaluation: </a:t>
            </a:r>
            <a:r>
              <a:rPr lang="en-US" altLang="zh-CN" sz="2000" dirty="0" smtClean="0">
                <a:solidFill>
                  <a:srgbClr val="002060"/>
                </a:solidFill>
              </a:rPr>
              <a:t>HSOC</a:t>
            </a:r>
            <a:endParaRPr lang="en-US" altLang="zh-CN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</a:rPr>
              <a:t>Observation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</a:rPr>
              <a:t>Effected by the </a:t>
            </a:r>
            <a:r>
              <a:rPr lang="en-US" altLang="zh-CN" sz="2000" dirty="0" smtClean="0">
                <a:solidFill>
                  <a:schemeClr val="tx1"/>
                </a:solidFill>
              </a:rPr>
              <a:t>other sources </a:t>
            </a:r>
            <a:r>
              <a:rPr lang="en-US" altLang="zh-CN" sz="2000" dirty="0">
                <a:solidFill>
                  <a:schemeClr val="tx1"/>
                </a:solidFill>
              </a:rPr>
              <a:t>around</a:t>
            </a:r>
          </a:p>
          <a:p>
            <a:pPr>
              <a:spcBef>
                <a:spcPts val="1200"/>
              </a:spcBef>
            </a:pPr>
            <a:r>
              <a:rPr lang="en-US" altLang="zh-CN" sz="2000" b="1" dirty="0">
                <a:solidFill>
                  <a:srgbClr val="002060"/>
                </a:solidFill>
              </a:rPr>
              <a:t>Scientific 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Evaluation:</a:t>
            </a:r>
            <a:r>
              <a:rPr lang="en-US" altLang="zh-CN" sz="2000" dirty="0" smtClean="0">
                <a:solidFill>
                  <a:srgbClr val="002060"/>
                </a:solidFill>
              </a:rPr>
              <a:t> </a:t>
            </a:r>
            <a:r>
              <a:rPr lang="en-US" altLang="zh-CN" sz="2000" dirty="0">
                <a:solidFill>
                  <a:srgbClr val="002060"/>
                </a:solidFill>
              </a:rPr>
              <a:t>Science Committee</a:t>
            </a:r>
            <a:endParaRPr lang="en-US" altLang="zh-CN" sz="2000" b="1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chemeClr val="tx1"/>
                </a:solidFill>
              </a:rPr>
              <a:t>Scientific goal suits HXMT</a:t>
            </a:r>
            <a:endParaRPr lang="en-US" altLang="zh-CN" sz="2000" dirty="0">
              <a:solidFill>
                <a:schemeClr val="tx1"/>
              </a:solidFill>
            </a:endParaRPr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xmlns="" id="{9DFB29AF-BC11-4267-9771-E50AB1257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344068"/>
              </p:ext>
            </p:extLst>
          </p:nvPr>
        </p:nvGraphicFramePr>
        <p:xfrm>
          <a:off x="478122" y="4010537"/>
          <a:ext cx="8187756" cy="2499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9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67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7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66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082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2340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3181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5556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n-lt"/>
                          <a:ea typeface="黑体" panose="02010609060101010101" pitchFamily="49" charset="-122"/>
                        </a:rPr>
                        <a:t>Grade</a:t>
                      </a:r>
                      <a:endParaRPr lang="zh-CN" altLang="en-US" sz="18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n-lt"/>
                          <a:ea typeface="黑体" panose="02010609060101010101" pitchFamily="49" charset="-122"/>
                        </a:rPr>
                        <a:t>Mode</a:t>
                      </a:r>
                      <a:endParaRPr lang="zh-CN" altLang="en-US" sz="18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n-lt"/>
                          <a:ea typeface="黑体" panose="02010609060101010101" pitchFamily="49" charset="-122"/>
                        </a:rPr>
                        <a:t>Number</a:t>
                      </a:r>
                      <a:endParaRPr lang="zh-CN" altLang="en-US" sz="18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n-lt"/>
                          <a:ea typeface="黑体" panose="02010609060101010101" pitchFamily="49" charset="-122"/>
                        </a:rPr>
                        <a:t>times</a:t>
                      </a:r>
                      <a:endParaRPr lang="zh-CN" altLang="en-US" sz="18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n-lt"/>
                          <a:ea typeface="黑体" panose="02010609060101010101" pitchFamily="49" charset="-122"/>
                        </a:rPr>
                        <a:t>Exposure time</a:t>
                      </a:r>
                      <a:endParaRPr lang="zh-CN" altLang="en-US" sz="18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5932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latin typeface="+mn-lt"/>
                          <a:ea typeface="黑体" panose="02010609060101010101" pitchFamily="49" charset="-122"/>
                        </a:rPr>
                        <a:t>Normal</a:t>
                      </a:r>
                      <a:endParaRPr lang="zh-CN" altLang="en-US" sz="1800" b="1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A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Point</a:t>
                      </a:r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42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290</a:t>
                      </a:r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5.8Ms</a:t>
                      </a:r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~136 days</a:t>
                      </a:r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rowSpan="2">
                  <a:txBody>
                    <a:bodyPr/>
                    <a:lstStyle/>
                    <a:p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331days</a:t>
                      </a:r>
                      <a:endParaRPr lang="zh-CN" altLang="en-US" sz="1600" b="1" dirty="0"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5932">
                <a:tc vMerge="1"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SAS</a:t>
                      </a:r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24</a:t>
                      </a:r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1271</a:t>
                      </a:r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16.1Ms</a:t>
                      </a:r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~195 days</a:t>
                      </a:r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5565">
                <a:tc vMerge="1"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n-lt"/>
                          <a:ea typeface="黑体" panose="02010609060101010101" pitchFamily="49" charset="-122"/>
                        </a:rPr>
                        <a:t>B+C</a:t>
                      </a:r>
                      <a:endParaRPr lang="zh-CN" altLang="en-US" sz="18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Point</a:t>
                      </a:r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35</a:t>
                      </a:r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92</a:t>
                      </a:r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2.7Ms</a:t>
                      </a:r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gridSpan="2">
                  <a:txBody>
                    <a:bodyPr/>
                    <a:lstStyle/>
                    <a:p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~62</a:t>
                      </a:r>
                      <a:r>
                        <a:rPr lang="zh-CN" altLang="en-US" sz="1600" dirty="0">
                          <a:latin typeface="+mn-lt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days</a:t>
                      </a:r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5565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latin typeface="+mn-lt"/>
                          <a:ea typeface="黑体" panose="02010609060101010101" pitchFamily="49" charset="-122"/>
                        </a:rPr>
                        <a:t>ToO</a:t>
                      </a:r>
                      <a:endParaRPr lang="zh-CN" altLang="en-US" sz="1800" b="1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A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rowSpan="2">
                  <a:txBody>
                    <a:bodyPr/>
                    <a:lstStyle/>
                    <a:p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Point</a:t>
                      </a:r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116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rowSpan="2">
                  <a:txBody>
                    <a:bodyPr/>
                    <a:lstStyle/>
                    <a:p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rowSpan="2">
                  <a:txBody>
                    <a:bodyPr/>
                    <a:lstStyle/>
                    <a:p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49Ms</a:t>
                      </a:r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rowSpan="2" gridSpan="2">
                  <a:txBody>
                    <a:bodyPr/>
                    <a:lstStyle/>
                    <a:p>
                      <a:pPr algn="r"/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1140d </a:t>
                      </a:r>
                      <a:r>
                        <a:rPr lang="en-US" altLang="zh-CN" sz="1600" dirty="0" err="1">
                          <a:latin typeface="+mn-lt"/>
                          <a:ea typeface="黑体" panose="02010609060101010101" pitchFamily="49" charset="-122"/>
                        </a:rPr>
                        <a:t>ays</a:t>
                      </a:r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rowSpan="2" h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5565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b="1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n-lt"/>
                          <a:ea typeface="黑体" panose="02010609060101010101" pitchFamily="49" charset="-122"/>
                        </a:rPr>
                        <a:t>B+C</a:t>
                      </a:r>
                      <a:endParaRPr lang="zh-CN" altLang="en-US" sz="18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vMerge="1">
                  <a:txBody>
                    <a:bodyPr/>
                    <a:lstStyle/>
                    <a:p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65</a:t>
                      </a:r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vMerge="1">
                  <a:txBody>
                    <a:bodyPr/>
                    <a:lstStyle/>
                    <a:p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vMerge="1">
                  <a:txBody>
                    <a:bodyPr/>
                    <a:lstStyle/>
                    <a:p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gridSpan="2" vMerge="1">
                  <a:txBody>
                    <a:bodyPr/>
                    <a:lstStyle/>
                    <a:p>
                      <a:pPr algn="r"/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hMerge="1" v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55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latin typeface="+mn-lt"/>
                          <a:ea typeface="黑体" panose="02010609060101010101" pitchFamily="49" charset="-122"/>
                        </a:rPr>
                        <a:t>Total</a:t>
                      </a:r>
                      <a:endParaRPr lang="zh-CN" altLang="en-US" sz="1800" b="1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n-lt"/>
                          <a:ea typeface="黑体" panose="02010609060101010101" pitchFamily="49" charset="-122"/>
                        </a:rPr>
                        <a:t>282</a:t>
                      </a:r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>
                  <a:txBody>
                    <a:bodyPr/>
                    <a:lstStyle/>
                    <a:p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gridSpan="2">
                  <a:txBody>
                    <a:bodyPr/>
                    <a:lstStyle/>
                    <a:p>
                      <a:pPr algn="r"/>
                      <a:endParaRPr lang="zh-CN" altLang="en-US" sz="1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26" marR="91426" marT="45703" marB="45703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3981306"/>
                  </a:ext>
                </a:extLst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5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xmlns="" id="{7DE94786-0F9C-480B-9395-08799906F99D}"/>
              </a:ext>
            </a:extLst>
          </p:cNvPr>
          <p:cNvSpPr>
            <a:spLocks noGrp="1"/>
          </p:cNvSpPr>
          <p:nvPr/>
        </p:nvSpPr>
        <p:spPr>
          <a:xfrm>
            <a:off x="0" y="2239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  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3.2 Mission Planning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F3AEB9F-EED1-4480-BA91-33688EB28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1DA2313-48D2-498F-B2BE-AA6953F15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2" y="1405616"/>
            <a:ext cx="8905875" cy="4028531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6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>
            <a:extLst>
              <a:ext uri="{FF2B5EF4-FFF2-40B4-BE49-F238E27FC236}">
                <a16:creationId xmlns:a16="http://schemas.microsoft.com/office/drawing/2014/main" xmlns="" id="{BD04750C-C3CB-4942-AD9D-3827B850597A}"/>
              </a:ext>
            </a:extLst>
          </p:cNvPr>
          <p:cNvSpPr/>
          <p:nvPr/>
        </p:nvSpPr>
        <p:spPr>
          <a:xfrm>
            <a:off x="450574" y="1170752"/>
            <a:ext cx="5136183" cy="54440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ToO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alert</a:t>
            </a:r>
            <a:br>
              <a:rPr lang="en-US" altLang="zh-CN" sz="2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2000" dirty="0">
                <a:solidFill>
                  <a:srgbClr val="002060"/>
                </a:solidFill>
              </a:rPr>
              <a:t>* </a:t>
            </a:r>
            <a:r>
              <a:rPr lang="en-US" altLang="zh-CN" sz="2000" dirty="0" smtClean="0">
                <a:solidFill>
                  <a:srgbClr val="002060"/>
                </a:solidFill>
              </a:rPr>
              <a:t>HXMT - </a:t>
            </a:r>
            <a:r>
              <a:rPr lang="en-US" altLang="zh-CN" sz="2000" dirty="0">
                <a:solidFill>
                  <a:srgbClr val="002060"/>
                </a:solidFill>
              </a:rPr>
              <a:t>Galactic Plan </a:t>
            </a:r>
            <a:r>
              <a:rPr lang="en-US" altLang="zh-CN" sz="2000" dirty="0" smtClean="0">
                <a:solidFill>
                  <a:srgbClr val="002060"/>
                </a:solidFill>
              </a:rPr>
              <a:t>Scan</a:t>
            </a:r>
            <a:br>
              <a:rPr lang="en-US" altLang="zh-CN" sz="2000" dirty="0" smtClean="0">
                <a:solidFill>
                  <a:srgbClr val="002060"/>
                </a:solidFill>
              </a:rPr>
            </a:br>
            <a:r>
              <a:rPr lang="en-US" altLang="zh-CN" sz="2000" dirty="0" smtClean="0">
                <a:solidFill>
                  <a:srgbClr val="002060"/>
                </a:solidFill>
              </a:rPr>
              <a:t>         * </a:t>
            </a:r>
            <a:r>
              <a:rPr lang="en-US" altLang="zh-CN" sz="2000" dirty="0" err="1" smtClean="0">
                <a:solidFill>
                  <a:srgbClr val="002060"/>
                </a:solidFill>
              </a:rPr>
              <a:t>Atel</a:t>
            </a:r>
            <a:r>
              <a:rPr lang="en-US" altLang="zh-CN" sz="2000" dirty="0" smtClean="0">
                <a:solidFill>
                  <a:srgbClr val="002060"/>
                </a:solidFill>
              </a:rPr>
              <a:t> </a:t>
            </a:r>
            <a:r>
              <a:rPr lang="en-US" altLang="zh-CN" sz="2000" dirty="0">
                <a:solidFill>
                  <a:srgbClr val="002060"/>
                </a:solidFill>
              </a:rPr>
              <a:t>– Instant Email </a:t>
            </a:r>
            <a:r>
              <a:rPr lang="en-US" altLang="zh-CN" sz="2000" dirty="0" smtClean="0">
                <a:solidFill>
                  <a:srgbClr val="002060"/>
                </a:solidFill>
              </a:rPr>
              <a:t>Notices</a:t>
            </a:r>
            <a:endParaRPr lang="zh-CN" altLang="en-US" sz="20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Check</a:t>
            </a:r>
            <a:br>
              <a:rPr lang="en-US" altLang="zh-CN" sz="2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2000" dirty="0">
                <a:solidFill>
                  <a:srgbClr val="002060"/>
                </a:solidFill>
              </a:rPr>
              <a:t>*</a:t>
            </a:r>
            <a:r>
              <a:rPr lang="en-US" altLang="zh-CN" sz="2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</a:rPr>
              <a:t>Is HXMT </a:t>
            </a:r>
            <a:r>
              <a:rPr lang="en-US" altLang="zh-CN" sz="2000" dirty="0" smtClean="0">
                <a:solidFill>
                  <a:srgbClr val="002060"/>
                </a:solidFill>
              </a:rPr>
              <a:t>contactable? (</a:t>
            </a:r>
            <a:r>
              <a:rPr lang="en-US" altLang="zh-CN" sz="2000" dirty="0">
                <a:solidFill>
                  <a:srgbClr val="002060"/>
                </a:solidFill>
              </a:rPr>
              <a:t>7-8 </a:t>
            </a:r>
            <a:r>
              <a:rPr lang="en-US" altLang="zh-CN" sz="2000" dirty="0" smtClean="0">
                <a:solidFill>
                  <a:srgbClr val="002060"/>
                </a:solidFill>
              </a:rPr>
              <a:t>orbit/day)</a:t>
            </a:r>
            <a:r>
              <a:rPr lang="en-US" altLang="zh-CN" sz="2000" dirty="0">
                <a:solidFill>
                  <a:srgbClr val="002060"/>
                </a:solidFill>
              </a:rPr>
              <a:t/>
            </a:r>
            <a:br>
              <a:rPr lang="en-US" altLang="zh-CN" sz="2000" dirty="0">
                <a:solidFill>
                  <a:srgbClr val="002060"/>
                </a:solidFill>
              </a:rPr>
            </a:br>
            <a:r>
              <a:rPr lang="en-US" altLang="zh-CN" sz="2000" dirty="0" smtClean="0">
                <a:solidFill>
                  <a:srgbClr val="002060"/>
                </a:solidFill>
              </a:rPr>
              <a:t>         *  Information in Email</a:t>
            </a:r>
            <a:br>
              <a:rPr lang="en-US" altLang="zh-CN" sz="2000" dirty="0" smtClean="0">
                <a:solidFill>
                  <a:srgbClr val="002060"/>
                </a:solidFill>
              </a:rPr>
            </a:br>
            <a:r>
              <a:rPr lang="en-US" altLang="zh-CN" sz="2000" dirty="0" smtClean="0">
                <a:solidFill>
                  <a:srgbClr val="002060"/>
                </a:solidFill>
              </a:rPr>
              <a:t>         *  Is it approved before?</a:t>
            </a:r>
            <a:endParaRPr lang="en-US" altLang="zh-CN" sz="20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Evaluation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>
                <a:solidFill>
                  <a:srgbClr val="002060"/>
                </a:solidFill>
              </a:rPr>
              <a:t> </a:t>
            </a:r>
            <a:r>
              <a:rPr lang="en-US" altLang="zh-CN" sz="2000" dirty="0" smtClean="0">
                <a:solidFill>
                  <a:srgbClr val="002060"/>
                </a:solidFill>
              </a:rPr>
              <a:t>        * Observation constrains </a:t>
            </a:r>
            <a:endParaRPr lang="en-US" altLang="zh-CN" sz="200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Scientist decision</a:t>
            </a:r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Urgent </a:t>
            </a:r>
            <a:r>
              <a:rPr lang="en-US" altLang="zh-CN" sz="2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re-scheduling</a:t>
            </a:r>
            <a:br>
              <a:rPr lang="en-US" altLang="zh-CN" sz="2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>
                <a:solidFill>
                  <a:srgbClr val="FF0000"/>
                </a:solidFill>
              </a:rPr>
              <a:t>   </a:t>
            </a:r>
            <a:r>
              <a:rPr lang="en-US" altLang="zh-CN" sz="2000" dirty="0" smtClean="0">
                <a:solidFill>
                  <a:srgbClr val="FF0000"/>
                </a:solidFill>
              </a:rPr>
              <a:t>      </a:t>
            </a:r>
            <a:r>
              <a:rPr lang="en-US" altLang="zh-CN" sz="2000" dirty="0" smtClean="0">
                <a:solidFill>
                  <a:srgbClr val="002060"/>
                </a:solidFill>
              </a:rPr>
              <a:t>*  Reschedule a </a:t>
            </a:r>
            <a:r>
              <a:rPr lang="en-US" altLang="zh-CN" sz="2000" dirty="0" err="1" smtClean="0">
                <a:solidFill>
                  <a:srgbClr val="002060"/>
                </a:solidFill>
              </a:rPr>
              <a:t>ToO</a:t>
            </a:r>
            <a:r>
              <a:rPr lang="en-US" altLang="zh-CN" sz="2000" dirty="0" smtClean="0">
                <a:solidFill>
                  <a:srgbClr val="002060"/>
                </a:solidFill>
              </a:rPr>
              <a:t> plan in 90 mins</a:t>
            </a:r>
            <a:endParaRPr lang="en-US" altLang="zh-CN" sz="2000" dirty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Start observation</a:t>
            </a:r>
          </a:p>
          <a:p>
            <a:endParaRPr lang="en-US" altLang="zh-CN" sz="8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xmlns="" id="{2898D2C3-01F3-4261-AC2A-52320D940DE5}"/>
              </a:ext>
            </a:extLst>
          </p:cNvPr>
          <p:cNvSpPr>
            <a:spLocks noGrp="1"/>
          </p:cNvSpPr>
          <p:nvPr/>
        </p:nvSpPr>
        <p:spPr>
          <a:xfrm>
            <a:off x="0" y="2239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  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Target 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 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Opportunity (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ToO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F7A136F-6970-4B7D-992F-93C486BB2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右大括号 2"/>
          <p:cNvSpPr/>
          <p:nvPr/>
        </p:nvSpPr>
        <p:spPr>
          <a:xfrm>
            <a:off x="5586757" y="2685058"/>
            <a:ext cx="393192" cy="1608709"/>
          </a:xfrm>
          <a:prstGeom prst="rightBrace">
            <a:avLst>
              <a:gd name="adj1" fmla="val 61291"/>
              <a:gd name="adj2" fmla="val 4893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6099985" y="3247096"/>
            <a:ext cx="1271016" cy="4846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in 60 mins</a:t>
            </a:r>
            <a:endParaRPr lang="zh-CN" altLang="en-US" b="1" dirty="0"/>
          </a:p>
        </p:txBody>
      </p:sp>
      <p:sp>
        <p:nvSpPr>
          <p:cNvPr id="29" name="圆角矩形 28"/>
          <p:cNvSpPr/>
          <p:nvPr/>
        </p:nvSpPr>
        <p:spPr>
          <a:xfrm>
            <a:off x="6089677" y="5365426"/>
            <a:ext cx="1271016" cy="4846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&gt; 4 hours</a:t>
            </a:r>
            <a:endParaRPr lang="zh-CN" altLang="en-US" b="1" dirty="0"/>
          </a:p>
        </p:txBody>
      </p:sp>
      <p:sp>
        <p:nvSpPr>
          <p:cNvPr id="30" name="右大括号 29"/>
          <p:cNvSpPr/>
          <p:nvPr/>
        </p:nvSpPr>
        <p:spPr>
          <a:xfrm>
            <a:off x="5586757" y="5023998"/>
            <a:ext cx="393192" cy="1167489"/>
          </a:xfrm>
          <a:prstGeom prst="rightBrace">
            <a:avLst>
              <a:gd name="adj1" fmla="val 61291"/>
              <a:gd name="adj2" fmla="val 4763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箭头连接符 31"/>
          <p:cNvCxnSpPr>
            <a:endCxn id="33" idx="1"/>
          </p:cNvCxnSpPr>
          <p:nvPr/>
        </p:nvCxnSpPr>
        <p:spPr>
          <a:xfrm>
            <a:off x="5565581" y="2277210"/>
            <a:ext cx="52409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圆角矩形 32"/>
          <p:cNvSpPr/>
          <p:nvPr/>
        </p:nvSpPr>
        <p:spPr>
          <a:xfrm>
            <a:off x="6089677" y="2034894"/>
            <a:ext cx="1271016" cy="4846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err="1" smtClean="0"/>
              <a:t>ToO</a:t>
            </a:r>
            <a:r>
              <a:rPr lang="en-US" altLang="zh-CN" b="1" dirty="0" smtClean="0"/>
              <a:t> workflow </a:t>
            </a:r>
            <a:endParaRPr lang="zh-CN" altLang="en-US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7675589" y="2282810"/>
            <a:ext cx="1099127" cy="2754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r>
              <a:rPr lang="en-US" altLang="zh-CN" dirty="0"/>
              <a:t>P</a:t>
            </a:r>
            <a:r>
              <a:rPr lang="en-US" altLang="zh-CN" dirty="0" smtClean="0"/>
              <a:t>roject</a:t>
            </a:r>
          </a:p>
          <a:p>
            <a:r>
              <a:rPr lang="en-US" altLang="zh-CN" dirty="0" smtClean="0"/>
              <a:t>Scientist</a:t>
            </a:r>
            <a:endParaRPr lang="en-US" altLang="zh-CN" dirty="0"/>
          </a:p>
          <a:p>
            <a:endParaRPr lang="en-US" altLang="zh-CN" dirty="0" smtClean="0"/>
          </a:p>
          <a:p>
            <a:r>
              <a:rPr lang="en-US" altLang="zh-CN" sz="1400" dirty="0" smtClean="0"/>
              <a:t>Uncertainty</a:t>
            </a:r>
          </a:p>
          <a:p>
            <a:r>
              <a:rPr lang="en-US" altLang="zh-CN" sz="1400" dirty="0" smtClean="0"/>
              <a:t>&amp;Constrains</a:t>
            </a:r>
            <a:endParaRPr lang="en-US" altLang="zh-CN" sz="1400" dirty="0"/>
          </a:p>
          <a:p>
            <a:endParaRPr lang="en-US" altLang="zh-CN" dirty="0" smtClean="0"/>
          </a:p>
          <a:p>
            <a:endParaRPr lang="en-US" altLang="zh-CN" sz="900" dirty="0" smtClean="0"/>
          </a:p>
          <a:p>
            <a:r>
              <a:rPr lang="en-US" altLang="zh-CN" sz="1400" dirty="0" smtClean="0"/>
              <a:t>observation</a:t>
            </a:r>
            <a:endParaRPr lang="en-US" altLang="zh-CN" sz="1400" dirty="0"/>
          </a:p>
          <a:p>
            <a:r>
              <a:rPr lang="en-US" altLang="zh-CN" sz="1400" dirty="0" smtClean="0"/>
              <a:t>scheme</a:t>
            </a:r>
          </a:p>
          <a:p>
            <a:r>
              <a:rPr lang="en-US" altLang="zh-CN" dirty="0" smtClean="0"/>
              <a:t>     </a:t>
            </a:r>
            <a:r>
              <a:rPr lang="en-US" altLang="zh-CN" b="1" dirty="0" smtClean="0"/>
              <a:t>00:00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675589" y="4955223"/>
            <a:ext cx="1099127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r>
              <a:rPr lang="en-US" altLang="zh-CN" dirty="0" smtClean="0"/>
              <a:t>Too Plan</a:t>
            </a:r>
          </a:p>
          <a:p>
            <a:r>
              <a:rPr lang="en-US" altLang="zh-CN" dirty="0" smtClean="0"/>
              <a:t>     </a:t>
            </a:r>
            <a:r>
              <a:rPr lang="en-US" altLang="zh-CN" b="1" dirty="0" smtClean="0"/>
              <a:t>01:15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675589" y="5853396"/>
            <a:ext cx="109912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    </a:t>
            </a:r>
            <a:r>
              <a:rPr lang="en-US" altLang="zh-CN" b="1" dirty="0" smtClean="0"/>
              <a:t>02:23</a:t>
            </a:r>
            <a:endParaRPr lang="zh-CN" altLang="en-US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7596722" y="1687413"/>
            <a:ext cx="1256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GW170817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75589" y="2112921"/>
            <a:ext cx="109912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BJ  21:32</a:t>
            </a:r>
            <a:endParaRPr lang="zh-CN" altLang="en-US" b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8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="" xmlns:a16="http://schemas.microsoft.com/office/drawing/2014/main" id="{7DE94786-0F9C-480B-9395-08799906F99D}"/>
              </a:ext>
            </a:extLst>
          </p:cNvPr>
          <p:cNvSpPr>
            <a:spLocks noGrp="1"/>
          </p:cNvSpPr>
          <p:nvPr/>
        </p:nvSpPr>
        <p:spPr>
          <a:xfrm>
            <a:off x="0" y="2239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  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Observation Constrains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F3AEB9F-EED1-4480-BA91-33688EB28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内容占位符 4">
            <a:extLst>
              <a:ext uri="{FF2B5EF4-FFF2-40B4-BE49-F238E27FC236}">
                <a16:creationId xmlns="" xmlns:a16="http://schemas.microsoft.com/office/drawing/2014/main" id="{D451273E-1D4F-43A7-A197-87B210E5293F}"/>
              </a:ext>
            </a:extLst>
          </p:cNvPr>
          <p:cNvSpPr>
            <a:spLocks noGrp="1"/>
          </p:cNvSpPr>
          <p:nvPr/>
        </p:nvSpPr>
        <p:spPr>
          <a:xfrm>
            <a:off x="586237" y="1235920"/>
            <a:ext cx="4906888" cy="54250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2400" b="1" dirty="0">
                <a:solidFill>
                  <a:srgbClr val="002060"/>
                </a:solidFill>
              </a:rPr>
              <a:t>Thermal Control: </a:t>
            </a:r>
            <a:r>
              <a:rPr lang="en-US" altLang="zh-CN" sz="2400" b="1" dirty="0">
                <a:solidFill>
                  <a:srgbClr val="0070C0"/>
                </a:solidFill>
              </a:rPr>
              <a:t/>
            </a:r>
            <a:br>
              <a:rPr lang="en-US" altLang="zh-CN" sz="2400" b="1" dirty="0">
                <a:solidFill>
                  <a:srgbClr val="0070C0"/>
                </a:solidFill>
              </a:rPr>
            </a:br>
            <a:r>
              <a:rPr lang="en-US" altLang="zh-CN" sz="2200" dirty="0">
                <a:solidFill>
                  <a:srgbClr val="002060"/>
                </a:solidFill>
              </a:rPr>
              <a:t>Limited </a:t>
            </a:r>
            <a:r>
              <a:rPr lang="en-US" altLang="zh-CN" sz="2200" dirty="0" err="1">
                <a:solidFill>
                  <a:srgbClr val="002060"/>
                </a:solidFill>
              </a:rPr>
              <a:t>FoV</a:t>
            </a:r>
            <a:r>
              <a:rPr lang="en-US" altLang="zh-CN" sz="2200" dirty="0">
                <a:solidFill>
                  <a:srgbClr val="002060"/>
                </a:solidFill>
              </a:rPr>
              <a:t> Orientation and </a:t>
            </a:r>
            <a:br>
              <a:rPr lang="en-US" altLang="zh-CN" sz="2200" dirty="0">
                <a:solidFill>
                  <a:srgbClr val="002060"/>
                </a:solidFill>
              </a:rPr>
            </a:br>
            <a:r>
              <a:rPr lang="en-US" altLang="zh-CN" sz="2200" dirty="0">
                <a:solidFill>
                  <a:srgbClr val="002060"/>
                </a:solidFill>
              </a:rPr>
              <a:t>Satellite Attitude</a:t>
            </a:r>
          </a:p>
          <a:p>
            <a:pPr lvl="1"/>
            <a:r>
              <a:rPr lang="en-US" altLang="zh-CN" sz="2100" dirty="0">
                <a:solidFill>
                  <a:srgbClr val="080808"/>
                </a:solidFill>
              </a:rPr>
              <a:t>Solar avoidance angle &gt; 70 °</a:t>
            </a:r>
          </a:p>
          <a:p>
            <a:pPr lvl="1"/>
            <a:r>
              <a:rPr lang="en-US" altLang="zh-CN" sz="2100" dirty="0">
                <a:solidFill>
                  <a:srgbClr val="080808"/>
                </a:solidFill>
              </a:rPr>
              <a:t>X-Z plane &lt; 10 °</a:t>
            </a:r>
          </a:p>
          <a:p>
            <a:pPr>
              <a:spcBef>
                <a:spcPts val="1200"/>
              </a:spcBef>
            </a:pPr>
            <a:r>
              <a:rPr lang="en-US" altLang="zh-CN" sz="2400" b="1" dirty="0">
                <a:solidFill>
                  <a:srgbClr val="002060"/>
                </a:solidFill>
              </a:rPr>
              <a:t>Earth Occultation</a:t>
            </a:r>
          </a:p>
          <a:p>
            <a:pPr lvl="1"/>
            <a:r>
              <a:rPr lang="en-US" altLang="zh-CN" sz="2000" dirty="0" smtClean="0">
                <a:solidFill>
                  <a:srgbClr val="080808"/>
                </a:solidFill>
              </a:rPr>
              <a:t>Almost </a:t>
            </a:r>
            <a:r>
              <a:rPr lang="en-US" altLang="zh-CN" sz="2000" dirty="0">
                <a:solidFill>
                  <a:srgbClr val="080808"/>
                </a:solidFill>
              </a:rPr>
              <a:t>every orbit</a:t>
            </a:r>
          </a:p>
          <a:p>
            <a:pPr lvl="1"/>
            <a:r>
              <a:rPr lang="en-US" altLang="zh-CN" sz="2000" dirty="0" smtClean="0">
                <a:solidFill>
                  <a:srgbClr val="080808"/>
                </a:solidFill>
              </a:rPr>
              <a:t>Last </a:t>
            </a:r>
            <a:r>
              <a:rPr lang="en-US" altLang="zh-CN" sz="2000" dirty="0">
                <a:solidFill>
                  <a:srgbClr val="080808"/>
                </a:solidFill>
              </a:rPr>
              <a:t>about 30 minutes</a:t>
            </a:r>
          </a:p>
          <a:p>
            <a:pPr>
              <a:spcBef>
                <a:spcPts val="1200"/>
              </a:spcBef>
            </a:pPr>
            <a:r>
              <a:rPr lang="en-US" altLang="zh-CN" sz="2400" b="1" dirty="0" smtClean="0">
                <a:solidFill>
                  <a:srgbClr val="002060"/>
                </a:solidFill>
              </a:rPr>
              <a:t>South </a:t>
            </a:r>
            <a:r>
              <a:rPr lang="en-US" altLang="zh-CN" sz="2400" b="1" dirty="0">
                <a:solidFill>
                  <a:srgbClr val="002060"/>
                </a:solidFill>
              </a:rPr>
              <a:t>Atlantic Anomaly (SAA)</a:t>
            </a:r>
          </a:p>
          <a:p>
            <a:pPr lvl="1"/>
            <a:r>
              <a:rPr lang="en-US" altLang="zh-CN" sz="2000" dirty="0" smtClean="0">
                <a:solidFill>
                  <a:srgbClr val="080808"/>
                </a:solidFill>
              </a:rPr>
              <a:t>8~9 </a:t>
            </a:r>
            <a:r>
              <a:rPr lang="en-US" altLang="zh-CN" sz="2000" dirty="0">
                <a:solidFill>
                  <a:srgbClr val="080808"/>
                </a:solidFill>
              </a:rPr>
              <a:t>orbits per day </a:t>
            </a:r>
          </a:p>
          <a:p>
            <a:pPr lvl="1"/>
            <a:r>
              <a:rPr lang="en-US" altLang="zh-CN" sz="2000" dirty="0">
                <a:solidFill>
                  <a:srgbClr val="080808"/>
                </a:solidFill>
              </a:rPr>
              <a:t>Last about 15 </a:t>
            </a:r>
            <a:r>
              <a:rPr lang="en-US" altLang="zh-CN" sz="2000" dirty="0" smtClean="0">
                <a:solidFill>
                  <a:srgbClr val="080808"/>
                </a:solidFill>
              </a:rPr>
              <a:t>minutes</a:t>
            </a:r>
            <a:endParaRPr lang="en-US" altLang="zh-CN" sz="2000" dirty="0">
              <a:solidFill>
                <a:srgbClr val="080808"/>
              </a:solidFill>
            </a:endParaRPr>
          </a:p>
          <a:p>
            <a:pPr>
              <a:spcBef>
                <a:spcPts val="1200"/>
              </a:spcBef>
            </a:pPr>
            <a:r>
              <a:rPr lang="en-US" altLang="zh-CN" sz="2400" b="1" dirty="0" smtClean="0">
                <a:solidFill>
                  <a:srgbClr val="002060"/>
                </a:solidFill>
              </a:rPr>
              <a:t>Moon avoidance angle: </a:t>
            </a:r>
            <a:r>
              <a:rPr lang="en-US" altLang="zh-CN" sz="2000" dirty="0" smtClean="0">
                <a:solidFill>
                  <a:srgbClr val="080808"/>
                </a:solidFill>
              </a:rPr>
              <a:t>&gt; 6</a:t>
            </a:r>
            <a:r>
              <a:rPr kumimoji="1" lang="en-US" altLang="zh-CN" sz="2000" kern="1200" dirty="0" smtClean="0">
                <a:solidFill>
                  <a:srgbClr val="080808"/>
                </a:solidFill>
              </a:rPr>
              <a:t> °</a:t>
            </a:r>
            <a:endParaRPr lang="en-US" altLang="zh-CN" sz="2000" dirty="0" smtClean="0">
              <a:solidFill>
                <a:srgbClr val="080808"/>
              </a:solidFill>
            </a:endParaRPr>
          </a:p>
          <a:p>
            <a:pPr>
              <a:spcBef>
                <a:spcPts val="1200"/>
              </a:spcBef>
            </a:pPr>
            <a:r>
              <a:rPr lang="en-US" altLang="zh-CN" sz="2400" b="1" dirty="0" smtClean="0">
                <a:solidFill>
                  <a:srgbClr val="002060"/>
                </a:solidFill>
              </a:rPr>
              <a:t>Total efficiency: </a:t>
            </a:r>
            <a:r>
              <a:rPr lang="en-US" altLang="zh-CN" sz="2000" dirty="0" smtClean="0">
                <a:solidFill>
                  <a:srgbClr val="080808"/>
                </a:solidFill>
              </a:rPr>
              <a:t>~ 50%</a:t>
            </a:r>
            <a:endParaRPr lang="en-US" altLang="zh-CN" sz="2000" dirty="0">
              <a:solidFill>
                <a:srgbClr val="080808"/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75F64BC2-5C95-49FD-B511-532B6D5A2FE0}"/>
              </a:ext>
            </a:extLst>
          </p:cNvPr>
          <p:cNvGrpSpPr/>
          <p:nvPr/>
        </p:nvGrpSpPr>
        <p:grpSpPr>
          <a:xfrm>
            <a:off x="4687520" y="1176090"/>
            <a:ext cx="3672408" cy="2772334"/>
            <a:chOff x="5364088" y="1196973"/>
            <a:chExt cx="3312368" cy="2403475"/>
          </a:xfrm>
        </p:grpSpPr>
        <p:pic>
          <p:nvPicPr>
            <p:cNvPr id="17" name="Picture 4" descr="卫星－2">
              <a:extLst>
                <a:ext uri="{FF2B5EF4-FFF2-40B4-BE49-F238E27FC236}">
                  <a16:creationId xmlns="" xmlns:a16="http://schemas.microsoft.com/office/drawing/2014/main" id="{FC01AD90-15D7-4EC9-8CA5-3CF725B15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443626" y="1196973"/>
              <a:ext cx="2232830" cy="240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二十四角星 13">
              <a:extLst>
                <a:ext uri="{FF2B5EF4-FFF2-40B4-BE49-F238E27FC236}">
                  <a16:creationId xmlns="" xmlns:a16="http://schemas.microsoft.com/office/drawing/2014/main" id="{894784E6-6EFE-48E2-8263-D39D21130B41}"/>
                </a:ext>
              </a:extLst>
            </p:cNvPr>
            <p:cNvSpPr/>
            <p:nvPr/>
          </p:nvSpPr>
          <p:spPr>
            <a:xfrm>
              <a:off x="5364088" y="1628800"/>
              <a:ext cx="648072" cy="648072"/>
            </a:xfrm>
            <a:prstGeom prst="star24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D40EA0DA-67D7-40D7-9631-F5314CBAB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957" y="4133959"/>
            <a:ext cx="380951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52F9C101-F5BB-4C3B-A3A0-741D69D7F0EA}"/>
              </a:ext>
            </a:extLst>
          </p:cNvPr>
          <p:cNvGrpSpPr/>
          <p:nvPr/>
        </p:nvGrpSpPr>
        <p:grpSpPr>
          <a:xfrm>
            <a:off x="7571293" y="1176089"/>
            <a:ext cx="1255519" cy="1269931"/>
            <a:chOff x="7452320" y="1088241"/>
            <a:chExt cx="1255519" cy="1269931"/>
          </a:xfrm>
        </p:grpSpPr>
        <p:grpSp>
          <p:nvGrpSpPr>
            <p:cNvPr id="10" name="组合 9">
              <a:extLst>
                <a:ext uri="{FF2B5EF4-FFF2-40B4-BE49-F238E27FC236}">
                  <a16:creationId xmlns="" xmlns:a16="http://schemas.microsoft.com/office/drawing/2014/main" id="{DFC4ADBD-5D04-40C5-9F33-5DF17470E835}"/>
                </a:ext>
              </a:extLst>
            </p:cNvPr>
            <p:cNvGrpSpPr/>
            <p:nvPr/>
          </p:nvGrpSpPr>
          <p:grpSpPr>
            <a:xfrm>
              <a:off x="7687861" y="1236938"/>
              <a:ext cx="777826" cy="759225"/>
              <a:chOff x="5392159" y="2700536"/>
              <a:chExt cx="1030391" cy="1090659"/>
            </a:xfrm>
          </p:grpSpPr>
          <p:cxnSp>
            <p:nvCxnSpPr>
              <p:cNvPr id="14" name="直接箭头连接符 13">
                <a:extLst>
                  <a:ext uri="{FF2B5EF4-FFF2-40B4-BE49-F238E27FC236}">
                    <a16:creationId xmlns="" xmlns:a16="http://schemas.microsoft.com/office/drawing/2014/main" id="{C3069569-E657-46BE-882F-F9E622BDA646}"/>
                  </a:ext>
                </a:extLst>
              </p:cNvPr>
              <p:cNvCxnSpPr/>
              <p:nvPr/>
            </p:nvCxnSpPr>
            <p:spPr>
              <a:xfrm rot="219987">
                <a:off x="5684237" y="3382483"/>
                <a:ext cx="738313" cy="1061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箭头连接符 14">
                <a:extLst>
                  <a:ext uri="{FF2B5EF4-FFF2-40B4-BE49-F238E27FC236}">
                    <a16:creationId xmlns="" xmlns:a16="http://schemas.microsoft.com/office/drawing/2014/main" id="{7538B1F6-1D14-492A-ACDD-0F7211E16565}"/>
                  </a:ext>
                </a:extLst>
              </p:cNvPr>
              <p:cNvCxnSpPr/>
              <p:nvPr/>
            </p:nvCxnSpPr>
            <p:spPr>
              <a:xfrm flipV="1">
                <a:off x="5695714" y="2700536"/>
                <a:ext cx="0" cy="65645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箭头连接符 15">
                <a:extLst>
                  <a:ext uri="{FF2B5EF4-FFF2-40B4-BE49-F238E27FC236}">
                    <a16:creationId xmlns="" xmlns:a16="http://schemas.microsoft.com/office/drawing/2014/main" id="{6FC78E18-C64F-4EE7-A637-D70D7E1AFD5D}"/>
                  </a:ext>
                </a:extLst>
              </p:cNvPr>
              <p:cNvCxnSpPr>
                <a:endCxn id="13" idx="0"/>
              </p:cNvCxnSpPr>
              <p:nvPr/>
            </p:nvCxnSpPr>
            <p:spPr>
              <a:xfrm rot="219987" flipH="1">
                <a:off x="5392159" y="3346459"/>
                <a:ext cx="290743" cy="44473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7">
              <a:extLst>
                <a:ext uri="{FF2B5EF4-FFF2-40B4-BE49-F238E27FC236}">
                  <a16:creationId xmlns="" xmlns:a16="http://schemas.microsoft.com/office/drawing/2014/main" id="{F0BD603D-623C-4B49-8D6A-4EBE594354F5}"/>
                </a:ext>
              </a:extLst>
            </p:cNvPr>
            <p:cNvSpPr txBox="1"/>
            <p:nvPr/>
          </p:nvSpPr>
          <p:spPr>
            <a:xfrm>
              <a:off x="7648661" y="1088241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>
                  <a:solidFill>
                    <a:srgbClr val="FF0000"/>
                  </a:solidFill>
                </a:rPr>
                <a:t>X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8">
              <a:extLst>
                <a:ext uri="{FF2B5EF4-FFF2-40B4-BE49-F238E27FC236}">
                  <a16:creationId xmlns="" xmlns:a16="http://schemas.microsoft.com/office/drawing/2014/main" id="{2C04BB89-AAA8-4D08-AB8B-271EC97A90D8}"/>
                </a:ext>
              </a:extLst>
            </p:cNvPr>
            <p:cNvSpPr txBox="1"/>
            <p:nvPr/>
          </p:nvSpPr>
          <p:spPr>
            <a:xfrm>
              <a:off x="8466778" y="1740515"/>
              <a:ext cx="241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>
                  <a:solidFill>
                    <a:srgbClr val="FF0000"/>
                  </a:solidFill>
                </a:rPr>
                <a:t>Z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9">
              <a:extLst>
                <a:ext uri="{FF2B5EF4-FFF2-40B4-BE49-F238E27FC236}">
                  <a16:creationId xmlns="" xmlns:a16="http://schemas.microsoft.com/office/drawing/2014/main" id="{40C9BC6E-35A8-4162-B9F5-359CD5EC8F8F}"/>
                </a:ext>
              </a:extLst>
            </p:cNvPr>
            <p:cNvSpPr txBox="1"/>
            <p:nvPr/>
          </p:nvSpPr>
          <p:spPr>
            <a:xfrm>
              <a:off x="7452320" y="1988840"/>
              <a:ext cx="451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>
                  <a:solidFill>
                    <a:srgbClr val="FF0000"/>
                  </a:solidFill>
                </a:rPr>
                <a:t>Y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7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6DE87D7-0A86-4D3F-A70E-E10D01F7E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991" y="2982586"/>
            <a:ext cx="1824638" cy="1485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F8A3BF8-2C26-4E21-A4B0-F6089A9A1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409" y="4902826"/>
            <a:ext cx="1824638" cy="1485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972CD72-A786-44FC-AE5F-19F4F0D13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776" y="2938586"/>
            <a:ext cx="2056163" cy="1573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A32BF5-2D26-414F-9F1D-8E248EABA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053" y="1287179"/>
            <a:ext cx="1477350" cy="1149500"/>
          </a:xfrm>
          <a:prstGeom prst="rect">
            <a:avLst/>
          </a:prstGeom>
        </p:spPr>
      </p:pic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xmlns="" id="{7DCC072D-8CB3-4010-9797-E031D21F210C}"/>
              </a:ext>
            </a:extLst>
          </p:cNvPr>
          <p:cNvCxnSpPr>
            <a:cxnSpLocks/>
          </p:cNvCxnSpPr>
          <p:nvPr/>
        </p:nvCxnSpPr>
        <p:spPr>
          <a:xfrm flipH="1">
            <a:off x="2153196" y="5645326"/>
            <a:ext cx="13910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xmlns="" id="{9722217C-C0B6-4BF3-97A4-741AC116AA0F}"/>
              </a:ext>
            </a:extLst>
          </p:cNvPr>
          <p:cNvCxnSpPr>
            <a:endCxn id="8" idx="2"/>
          </p:cNvCxnSpPr>
          <p:nvPr/>
        </p:nvCxnSpPr>
        <p:spPr>
          <a:xfrm flipV="1">
            <a:off x="2142310" y="4467586"/>
            <a:ext cx="0" cy="11777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xmlns="" id="{2FBED256-B692-4CAA-B7DA-E5F5E0D0A82D}"/>
              </a:ext>
            </a:extLst>
          </p:cNvPr>
          <p:cNvCxnSpPr>
            <a:cxnSpLocks/>
          </p:cNvCxnSpPr>
          <p:nvPr/>
        </p:nvCxnSpPr>
        <p:spPr>
          <a:xfrm flipV="1">
            <a:off x="3048875" y="3831860"/>
            <a:ext cx="2947908" cy="10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xmlns="" id="{B86EF5EE-73A4-4952-8754-2F11289FFC12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6966858" y="1861929"/>
            <a:ext cx="0" cy="107665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xmlns="" id="{0DD0538F-27D6-43A4-9DAC-A959D252F727}"/>
              </a:ext>
            </a:extLst>
          </p:cNvPr>
          <p:cNvCxnSpPr>
            <a:cxnSpLocks/>
            <a:endCxn id="11" idx="3"/>
          </p:cNvCxnSpPr>
          <p:nvPr/>
        </p:nvCxnSpPr>
        <p:spPr>
          <a:xfrm flipH="1" flipV="1">
            <a:off x="5184403" y="1861929"/>
            <a:ext cx="1782454" cy="123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xmlns="" id="{A0F5E906-1E7C-48BC-80EE-2141E816620F}"/>
              </a:ext>
            </a:extLst>
          </p:cNvPr>
          <p:cNvCxnSpPr/>
          <p:nvPr/>
        </p:nvCxnSpPr>
        <p:spPr>
          <a:xfrm>
            <a:off x="5120642" y="2290349"/>
            <a:ext cx="940525" cy="77506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xmlns="" id="{EA2BE508-87E1-4143-A099-70FDAAF03703}"/>
              </a:ext>
            </a:extLst>
          </p:cNvPr>
          <p:cNvCxnSpPr/>
          <p:nvPr/>
        </p:nvCxnSpPr>
        <p:spPr>
          <a:xfrm flipH="1">
            <a:off x="3054629" y="2307766"/>
            <a:ext cx="733601" cy="67482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xmlns="" id="{AB0C385E-EBB0-4229-B14A-86C2933A776F}"/>
              </a:ext>
            </a:extLst>
          </p:cNvPr>
          <p:cNvCxnSpPr/>
          <p:nvPr/>
        </p:nvCxnSpPr>
        <p:spPr>
          <a:xfrm flipH="1">
            <a:off x="3048875" y="4153984"/>
            <a:ext cx="294790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xmlns="" id="{8ECBC9E5-4F1F-4CC1-8347-47BFB58B78BF}"/>
              </a:ext>
            </a:extLst>
          </p:cNvPr>
          <p:cNvCxnSpPr>
            <a:cxnSpLocks/>
          </p:cNvCxnSpPr>
          <p:nvPr/>
        </p:nvCxnSpPr>
        <p:spPr>
          <a:xfrm>
            <a:off x="3054629" y="4394831"/>
            <a:ext cx="478780" cy="50799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6FFDD8FB-2BB2-495A-B346-A0DA3C60C731}"/>
              </a:ext>
            </a:extLst>
          </p:cNvPr>
          <p:cNvSpPr/>
          <p:nvPr/>
        </p:nvSpPr>
        <p:spPr>
          <a:xfrm>
            <a:off x="2141912" y="5275994"/>
            <a:ext cx="1279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Obs. Plan</a:t>
            </a:r>
            <a:endParaRPr lang="zh-CN" altLang="en-US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xmlns="" id="{9EEF14FD-6F20-4CBF-B66E-28326194ADE3}"/>
              </a:ext>
            </a:extLst>
          </p:cNvPr>
          <p:cNvSpPr/>
          <p:nvPr/>
        </p:nvSpPr>
        <p:spPr>
          <a:xfrm>
            <a:off x="3524313" y="3438580"/>
            <a:ext cx="2066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Plan Commands</a:t>
            </a:r>
            <a:endParaRPr lang="zh-CN" altLang="en-US" dirty="0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xmlns="" id="{0552B8EE-4564-4A93-B919-83EB6EC6C2FB}"/>
              </a:ext>
            </a:extLst>
          </p:cNvPr>
          <p:cNvSpPr/>
          <p:nvPr/>
        </p:nvSpPr>
        <p:spPr>
          <a:xfrm>
            <a:off x="5314007" y="1499056"/>
            <a:ext cx="149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Commands</a:t>
            </a:r>
            <a:endParaRPr lang="zh-CN" altLang="en-US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xmlns="" id="{BCA1355A-2018-42C6-B9D9-28134C572953}"/>
              </a:ext>
            </a:extLst>
          </p:cNvPr>
          <p:cNvSpPr/>
          <p:nvPr/>
        </p:nvSpPr>
        <p:spPr>
          <a:xfrm>
            <a:off x="5382729" y="2144614"/>
            <a:ext cx="1082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Telemetry </a:t>
            </a:r>
          </a:p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xmlns="" id="{43AD42AD-0B8C-4912-B16E-9B82F5BEEEFB}"/>
              </a:ext>
            </a:extLst>
          </p:cNvPr>
          <p:cNvSpPr/>
          <p:nvPr/>
        </p:nvSpPr>
        <p:spPr>
          <a:xfrm>
            <a:off x="2527418" y="2350455"/>
            <a:ext cx="10278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Obs. Data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xmlns="" id="{18C5D4C3-6BD4-4066-94B3-0F55DF125A0C}"/>
              </a:ext>
            </a:extLst>
          </p:cNvPr>
          <p:cNvSpPr/>
          <p:nvPr/>
        </p:nvSpPr>
        <p:spPr>
          <a:xfrm>
            <a:off x="3753264" y="4120958"/>
            <a:ext cx="1485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Telemetry Data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xmlns="" id="{B21BAB4A-C545-4FF8-A5DE-16C6069B2930}"/>
              </a:ext>
            </a:extLst>
          </p:cNvPr>
          <p:cNvSpPr/>
          <p:nvPr/>
        </p:nvSpPr>
        <p:spPr>
          <a:xfrm>
            <a:off x="2812689" y="4565652"/>
            <a:ext cx="5870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xmlns="" id="{4AFBE379-F71D-4BDB-8802-9ED13BBBECCC}"/>
              </a:ext>
            </a:extLst>
          </p:cNvPr>
          <p:cNvSpPr/>
          <p:nvPr/>
        </p:nvSpPr>
        <p:spPr>
          <a:xfrm>
            <a:off x="3915775" y="6414938"/>
            <a:ext cx="10599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(Beijing)</a:t>
            </a:r>
            <a:endParaRPr lang="zh-CN" altLang="en-US" sz="1600" b="1" dirty="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xmlns="" id="{5F3C8AFE-C6EC-43BB-A8A7-5AC1F7F48741}"/>
              </a:ext>
            </a:extLst>
          </p:cNvPr>
          <p:cNvSpPr/>
          <p:nvPr/>
        </p:nvSpPr>
        <p:spPr>
          <a:xfrm>
            <a:off x="170085" y="3493306"/>
            <a:ext cx="10599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(Beijing)</a:t>
            </a:r>
            <a:endParaRPr lang="zh-CN" altLang="en-US" sz="1600" b="1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xmlns="" id="{C92C74C2-0305-4D7F-980C-6AB536D18865}"/>
              </a:ext>
            </a:extLst>
          </p:cNvPr>
          <p:cNvSpPr/>
          <p:nvPr/>
        </p:nvSpPr>
        <p:spPr>
          <a:xfrm>
            <a:off x="7925267" y="3504194"/>
            <a:ext cx="801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(Xian)</a:t>
            </a:r>
            <a:endParaRPr lang="zh-CN" altLang="en-US" sz="1600" b="1" dirty="0"/>
          </a:p>
        </p:txBody>
      </p:sp>
      <p:sp>
        <p:nvSpPr>
          <p:cNvPr id="55" name="标题 1">
            <a:extLst>
              <a:ext uri="{FF2B5EF4-FFF2-40B4-BE49-F238E27FC236}">
                <a16:creationId xmlns:a16="http://schemas.microsoft.com/office/drawing/2014/main" xmlns="" id="{079547A9-814C-4272-908A-CE9C4F7039CD}"/>
              </a:ext>
            </a:extLst>
          </p:cNvPr>
          <p:cNvSpPr>
            <a:spLocks noGrp="1"/>
          </p:cNvSpPr>
          <p:nvPr/>
        </p:nvSpPr>
        <p:spPr>
          <a:xfrm>
            <a:off x="0" y="2239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  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Schedule Submit</a:t>
            </a:r>
            <a:b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&amp; Data Reception 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6" name="Picture 2">
            <a:extLst>
              <a:ext uri="{FF2B5EF4-FFF2-40B4-BE49-F238E27FC236}">
                <a16:creationId xmlns:a16="http://schemas.microsoft.com/office/drawing/2014/main" xmlns="" id="{4CB4B033-A34E-4A1D-A0DC-EC65976FF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6FFDD8FB-2BB2-495A-B346-A0DA3C60C731}"/>
              </a:ext>
            </a:extLst>
          </p:cNvPr>
          <p:cNvSpPr/>
          <p:nvPr/>
        </p:nvSpPr>
        <p:spPr>
          <a:xfrm>
            <a:off x="6328477" y="5645326"/>
            <a:ext cx="18111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Blue: uplink</a:t>
            </a:r>
          </a:p>
          <a:p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 : downlink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44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xmlns="" id="{7DE94786-0F9C-480B-9395-08799906F99D}"/>
              </a:ext>
            </a:extLst>
          </p:cNvPr>
          <p:cNvSpPr>
            <a:spLocks noGrp="1"/>
          </p:cNvSpPr>
          <p:nvPr/>
        </p:nvSpPr>
        <p:spPr>
          <a:xfrm>
            <a:off x="0" y="2239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  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3.5 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Payloads Monitoring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F3AEB9F-EED1-4480-BA91-33688EB28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48702BB-B2F6-410C-819F-BA314F0CD1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2675057"/>
            <a:ext cx="3944984" cy="19477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A439D7C-71C5-4031-8AC1-9F2FEDBFAA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2" y="4784456"/>
            <a:ext cx="3944983" cy="1948803"/>
          </a:xfrm>
          <a:prstGeom prst="rect">
            <a:avLst/>
          </a:prstGeom>
        </p:spPr>
      </p:pic>
      <p:pic>
        <p:nvPicPr>
          <p:cNvPr id="13" name="Picture 4" descr="C:\Users\zhq\AppData\Roaming\Foxmail\FoxTemp6.5(45)\密云站全景图(1).jpg">
            <a:extLst>
              <a:ext uri="{FF2B5EF4-FFF2-40B4-BE49-F238E27FC236}">
                <a16:creationId xmlns:a16="http://schemas.microsoft.com/office/drawing/2014/main" xmlns="" id="{811E9F36-6B96-457D-9FCC-1864DDA08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" y="1132114"/>
            <a:ext cx="2438400" cy="138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C:\Users\zhq\Pictures\mmexport1442564592276.jpg">
            <a:extLst>
              <a:ext uri="{FF2B5EF4-FFF2-40B4-BE49-F238E27FC236}">
                <a16:creationId xmlns:a16="http://schemas.microsoft.com/office/drawing/2014/main" xmlns="" id="{23F23A78-BAD9-4FBE-9576-2B2A52A3B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80" y="1134842"/>
            <a:ext cx="2183669" cy="137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喀什站夕阳西下图">
            <a:extLst>
              <a:ext uri="{FF2B5EF4-FFF2-40B4-BE49-F238E27FC236}">
                <a16:creationId xmlns:a16="http://schemas.microsoft.com/office/drawing/2014/main" xmlns="" id="{75622DAA-EB7C-4CEA-9FE3-1B0E99C26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71" y="1134841"/>
            <a:ext cx="2142309" cy="137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D5F19099-5982-48DA-BE0E-001C70DBE650}"/>
              </a:ext>
            </a:extLst>
          </p:cNvPr>
          <p:cNvSpPr/>
          <p:nvPr/>
        </p:nvSpPr>
        <p:spPr>
          <a:xfrm>
            <a:off x="7452320" y="1398144"/>
            <a:ext cx="1343336" cy="6763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02060"/>
                </a:solidFill>
              </a:rPr>
              <a:t>Data Reception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xmlns="" id="{AF224102-63DD-4D76-9A3F-7B57B41160FC}"/>
              </a:ext>
            </a:extLst>
          </p:cNvPr>
          <p:cNvSpPr/>
          <p:nvPr/>
        </p:nvSpPr>
        <p:spPr>
          <a:xfrm>
            <a:off x="4828902" y="2779803"/>
            <a:ext cx="3966754" cy="14264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90000"/>
              </a:lnSpc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en-US" altLang="zh-CN" sz="2400" b="1" dirty="0">
                <a:solidFill>
                  <a:srgbClr val="002060"/>
                </a:solidFill>
              </a:rPr>
              <a:t>Telemetry Data:</a:t>
            </a:r>
            <a:r>
              <a:rPr lang="en-US" altLang="zh-CN" sz="2400" b="1" dirty="0">
                <a:solidFill>
                  <a:srgbClr val="0070C0"/>
                </a:solidFill>
              </a:rPr>
              <a:t/>
            </a:r>
            <a:br>
              <a:rPr lang="en-US" altLang="zh-CN" sz="2400" b="1" dirty="0">
                <a:solidFill>
                  <a:srgbClr val="0070C0"/>
                </a:solidFill>
              </a:rPr>
            </a:br>
            <a:r>
              <a:rPr lang="en-US" altLang="zh-CN" sz="2400" dirty="0">
                <a:solidFill>
                  <a:srgbClr val="002060"/>
                </a:solidFill>
              </a:rPr>
              <a:t>real time monitor for instrument safety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C81311AE-1203-4D18-8048-492EAFC62D7C}"/>
              </a:ext>
            </a:extLst>
          </p:cNvPr>
          <p:cNvSpPr/>
          <p:nvPr/>
        </p:nvSpPr>
        <p:spPr>
          <a:xfrm>
            <a:off x="4828901" y="4537166"/>
            <a:ext cx="3966755" cy="21525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altLang="zh-CN" sz="2400" b="1" dirty="0">
                <a:solidFill>
                  <a:srgbClr val="002060"/>
                </a:solidFill>
              </a:rPr>
              <a:t>Engineering Data:</a:t>
            </a:r>
            <a:r>
              <a:rPr lang="en-US" altLang="zh-CN" sz="2800" b="1" dirty="0">
                <a:solidFill>
                  <a:srgbClr val="0070C0"/>
                </a:solidFill>
              </a:rPr>
              <a:t/>
            </a:r>
            <a:br>
              <a:rPr lang="en-US" altLang="zh-CN" sz="2800" b="1" dirty="0">
                <a:solidFill>
                  <a:srgbClr val="0070C0"/>
                </a:solidFill>
              </a:rPr>
            </a:br>
            <a:r>
              <a:rPr lang="en-US" altLang="zh-CN" sz="2000" dirty="0">
                <a:solidFill>
                  <a:srgbClr val="002060"/>
                </a:solidFill>
              </a:rPr>
              <a:t>work status and health of instrument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altLang="zh-CN" sz="2400" b="1" dirty="0">
                <a:solidFill>
                  <a:srgbClr val="002060"/>
                </a:solidFill>
              </a:rPr>
              <a:t>Science Data: </a:t>
            </a:r>
            <a:r>
              <a:rPr lang="en-US" altLang="zh-CN" sz="2400" b="1" dirty="0">
                <a:solidFill>
                  <a:srgbClr val="0070C0"/>
                </a:solidFill>
              </a:rPr>
              <a:t/>
            </a:r>
            <a:br>
              <a:rPr lang="en-US" altLang="zh-CN" sz="2400" b="1" dirty="0">
                <a:solidFill>
                  <a:srgbClr val="0070C0"/>
                </a:solidFill>
              </a:rPr>
            </a:br>
            <a:r>
              <a:rPr lang="en-US" altLang="zh-CN" sz="2000" dirty="0">
                <a:solidFill>
                  <a:srgbClr val="002060"/>
                </a:solidFill>
              </a:rPr>
              <a:t>performance and performance trend of instrument</a:t>
            </a:r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xmlns="" id="{C10A2E89-87AA-4227-97DD-6DECF5D543AE}"/>
              </a:ext>
            </a:extLst>
          </p:cNvPr>
          <p:cNvSpPr/>
          <p:nvPr/>
        </p:nvSpPr>
        <p:spPr>
          <a:xfrm>
            <a:off x="2307771" y="2450441"/>
            <a:ext cx="287383" cy="3483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xmlns="" id="{DD87B13F-D7A5-4FCA-915D-23C1E1D31789}"/>
              </a:ext>
            </a:extLst>
          </p:cNvPr>
          <p:cNvSpPr/>
          <p:nvPr/>
        </p:nvSpPr>
        <p:spPr>
          <a:xfrm>
            <a:off x="2307770" y="4537166"/>
            <a:ext cx="287383" cy="3483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97978BA6-E112-4525-BC12-BE149DBF3B19}"/>
              </a:ext>
            </a:extLst>
          </p:cNvPr>
          <p:cNvSpPr/>
          <p:nvPr/>
        </p:nvSpPr>
        <p:spPr>
          <a:xfrm>
            <a:off x="1102660" y="2048486"/>
            <a:ext cx="1865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FF00"/>
                </a:solidFill>
              </a:rPr>
              <a:t>Kashgar</a:t>
            </a:r>
            <a:r>
              <a:rPr lang="en-US" altLang="zh-CN" b="1" dirty="0" smtClean="0">
                <a:solidFill>
                  <a:srgbClr val="FFFF00"/>
                </a:solidFill>
              </a:rPr>
              <a:t>,Xinjiang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EF7B91A4-29BF-4415-B986-8BDF6706833B}"/>
              </a:ext>
            </a:extLst>
          </p:cNvPr>
          <p:cNvSpPr/>
          <p:nvPr/>
        </p:nvSpPr>
        <p:spPr>
          <a:xfrm>
            <a:off x="2876011" y="2047353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solidFill>
                  <a:srgbClr val="FFFF00"/>
                </a:solidFill>
              </a:rPr>
              <a:t>Miyun,Beijing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8BED4A72-3765-4E8D-A7DF-83F238F21A5C}"/>
              </a:ext>
            </a:extLst>
          </p:cNvPr>
          <p:cNvSpPr/>
          <p:nvPr/>
        </p:nvSpPr>
        <p:spPr>
          <a:xfrm>
            <a:off x="5032361" y="2039642"/>
            <a:ext cx="1481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solidFill>
                  <a:srgbClr val="FFFF00"/>
                </a:solidFill>
              </a:rPr>
              <a:t>Sanya,Hainan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E4A1D2F9-A321-4C2B-913E-CC185622855B}"/>
              </a:ext>
            </a:extLst>
          </p:cNvPr>
          <p:cNvSpPr/>
          <p:nvPr/>
        </p:nvSpPr>
        <p:spPr>
          <a:xfrm>
            <a:off x="500740" y="4206243"/>
            <a:ext cx="1249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NSSC-MOC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9E9B270C-4436-4658-ACF9-25B69F49DBE9}"/>
              </a:ext>
            </a:extLst>
          </p:cNvPr>
          <p:cNvSpPr/>
          <p:nvPr/>
        </p:nvSpPr>
        <p:spPr>
          <a:xfrm>
            <a:off x="518159" y="6320385"/>
            <a:ext cx="108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IHEP-SOC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xmlns="" id="{7DE94786-0F9C-480B-9395-08799906F99D}"/>
              </a:ext>
            </a:extLst>
          </p:cNvPr>
          <p:cNvSpPr>
            <a:spLocks noGrp="1"/>
          </p:cNvSpPr>
          <p:nvPr/>
        </p:nvSpPr>
        <p:spPr>
          <a:xfrm>
            <a:off x="0" y="2239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  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3.5 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Payloads Monitoring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F3AEB9F-EED1-4480-BA91-33688EB28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50879DEB-00EC-4759-9416-A973D90B26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9" b="4204"/>
          <a:stretch/>
        </p:blipFill>
        <p:spPr>
          <a:xfrm>
            <a:off x="1054150" y="3051053"/>
            <a:ext cx="3185553" cy="171993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89BD1E5C-1E0E-492C-A208-0D66E2157A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-13714" r="50142" b="13714"/>
          <a:stretch/>
        </p:blipFill>
        <p:spPr>
          <a:xfrm>
            <a:off x="1054150" y="4677809"/>
            <a:ext cx="3210727" cy="200384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DB8064F-6036-4998-B673-6123D0608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1166" y="1054933"/>
            <a:ext cx="3241551" cy="1927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F07001-38E4-4E1F-AAC1-85D2C91F72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3796" y="2857135"/>
            <a:ext cx="3241551" cy="19036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B4B33FF-3635-4650-911C-B22E57508A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50" y="1161520"/>
            <a:ext cx="3196044" cy="1737268"/>
          </a:xfrm>
          <a:prstGeom prst="rect">
            <a:avLst/>
          </a:prstGeom>
        </p:spPr>
      </p:pic>
      <p:sp>
        <p:nvSpPr>
          <p:cNvPr id="29" name="TextBox 12">
            <a:extLst>
              <a:ext uri="{FF2B5EF4-FFF2-40B4-BE49-F238E27FC236}">
                <a16:creationId xmlns:a16="http://schemas.microsoft.com/office/drawing/2014/main" xmlns="" id="{DC100A17-84A9-47F5-B2DC-643CD4A0E6F4}"/>
              </a:ext>
            </a:extLst>
          </p:cNvPr>
          <p:cNvSpPr txBox="1"/>
          <p:nvPr/>
        </p:nvSpPr>
        <p:spPr>
          <a:xfrm>
            <a:off x="5892640" y="1818751"/>
            <a:ext cx="1431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FF0000"/>
                </a:solidFill>
              </a:rPr>
              <a:t>Light Curve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xmlns="" id="{13C2F98C-98E7-47A4-B62A-2F415C4011A8}"/>
              </a:ext>
            </a:extLst>
          </p:cNvPr>
          <p:cNvSpPr txBox="1"/>
          <p:nvPr/>
        </p:nvSpPr>
        <p:spPr>
          <a:xfrm>
            <a:off x="5144050" y="3754757"/>
            <a:ext cx="345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FF0000"/>
                </a:solidFill>
              </a:rPr>
              <a:t>Channel-counts Spectrum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AD2BC086-F2F1-431D-B53A-4CC1DD5AE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166" y="4918496"/>
            <a:ext cx="3241551" cy="178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4">
            <a:extLst>
              <a:ext uri="{FF2B5EF4-FFF2-40B4-BE49-F238E27FC236}">
                <a16:creationId xmlns:a16="http://schemas.microsoft.com/office/drawing/2014/main" xmlns="" id="{6C343996-85B6-4D26-8368-9EB493DF9207}"/>
              </a:ext>
            </a:extLst>
          </p:cNvPr>
          <p:cNvSpPr txBox="1"/>
          <p:nvPr/>
        </p:nvSpPr>
        <p:spPr>
          <a:xfrm>
            <a:off x="4983796" y="5525395"/>
            <a:ext cx="3248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FF0000"/>
                </a:solidFill>
              </a:rPr>
              <a:t>Pulse width Spectrum for HE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3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7965" y="1595951"/>
            <a:ext cx="8192620" cy="4742376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3200" b="1" dirty="0"/>
              <a:t>Events </a:t>
            </a:r>
            <a:r>
              <a:rPr lang="en-US" altLang="zh-CN" sz="3200" b="1" dirty="0" smtClean="0"/>
              <a:t>information from detector:</a:t>
            </a:r>
          </a:p>
          <a:p>
            <a:pPr marL="0" indent="0">
              <a:buNone/>
            </a:pPr>
            <a:endParaRPr lang="zh-CN" altLang="en-US" sz="3200" dirty="0"/>
          </a:p>
          <a:p>
            <a:pPr marL="985838" lvl="1" indent="-528638">
              <a:buFont typeface="Wingdings" panose="05000000000000000000" pitchFamily="2" charset="2"/>
              <a:buChar char="Ø"/>
            </a:pPr>
            <a:r>
              <a:rPr lang="en-US" altLang="zh-CN" sz="2800" dirty="0"/>
              <a:t>P</a:t>
            </a:r>
            <a:r>
              <a:rPr lang="zh-CN" altLang="en-US" sz="2800" dirty="0" smtClean="0"/>
              <a:t>hoton</a:t>
            </a:r>
            <a:r>
              <a:rPr lang="en-US" altLang="zh-CN" sz="2800" dirty="0" smtClean="0"/>
              <a:t>s</a:t>
            </a:r>
            <a:r>
              <a:rPr lang="zh-CN" altLang="en-US" sz="2800" dirty="0" smtClean="0"/>
              <a:t> </a:t>
            </a:r>
            <a:r>
              <a:rPr lang="zh-CN" altLang="en-US" sz="2800" dirty="0"/>
              <a:t>arriving time</a:t>
            </a:r>
          </a:p>
          <a:p>
            <a:pPr marL="985838" lvl="1" indent="-528638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E</a:t>
            </a:r>
            <a:r>
              <a:rPr lang="zh-CN" altLang="en-US" sz="2800" dirty="0" smtClean="0"/>
              <a:t>nergy </a:t>
            </a:r>
            <a:r>
              <a:rPr lang="zh-CN" altLang="en-US" sz="2800" dirty="0" smtClean="0"/>
              <a:t>deposit</a:t>
            </a:r>
            <a:r>
              <a:rPr lang="en-US" altLang="zh-CN" sz="2800" dirty="0" smtClean="0"/>
              <a:t>e</a:t>
            </a:r>
            <a:r>
              <a:rPr lang="zh-CN" altLang="en-US" sz="2800" dirty="0" smtClean="0"/>
              <a:t> </a:t>
            </a:r>
            <a:r>
              <a:rPr lang="zh-CN" altLang="en-US" sz="2800" dirty="0"/>
              <a:t>in detector</a:t>
            </a:r>
          </a:p>
          <a:p>
            <a:pPr marL="985838" lvl="1" indent="-528638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I</a:t>
            </a:r>
            <a:r>
              <a:rPr lang="zh-CN" altLang="en-US" sz="2800" dirty="0" smtClean="0"/>
              <a:t>ncidence </a:t>
            </a:r>
            <a:r>
              <a:rPr lang="zh-CN" altLang="en-US" sz="2800" dirty="0"/>
              <a:t>detector ID</a:t>
            </a:r>
          </a:p>
          <a:p>
            <a:pPr marL="985838" lvl="1" indent="-528638">
              <a:buFont typeface="Wingdings" panose="05000000000000000000" pitchFamily="2" charset="2"/>
              <a:buChar char="Ø"/>
            </a:pPr>
            <a:r>
              <a:rPr lang="zh-CN" altLang="en-US" sz="2800" dirty="0"/>
              <a:t>Event type, using to distinguish normal event, time event</a:t>
            </a:r>
            <a:r>
              <a:rPr lang="en-US" altLang="zh-CN" sz="2800" dirty="0"/>
              <a:t>(GPS)</a:t>
            </a:r>
            <a:r>
              <a:rPr lang="zh-CN" altLang="en-US" sz="2800" dirty="0"/>
              <a:t> </a:t>
            </a:r>
            <a:r>
              <a:rPr lang="en-US" altLang="zh-CN" sz="2800" dirty="0"/>
              <a:t>,</a:t>
            </a:r>
            <a:r>
              <a:rPr lang="zh-CN" altLang="en-US" sz="2800" dirty="0" smtClean="0"/>
              <a:t> </a:t>
            </a:r>
            <a:r>
              <a:rPr lang="zh-CN" altLang="en-US" sz="2800" dirty="0"/>
              <a:t>radioactive source event</a:t>
            </a:r>
          </a:p>
          <a:p>
            <a:pPr marL="985838" lvl="1" indent="-528638">
              <a:buFont typeface="Wingdings" panose="05000000000000000000" pitchFamily="2" charset="2"/>
              <a:buChar char="Ø"/>
            </a:pPr>
            <a:r>
              <a:rPr lang="zh-CN" altLang="en-US" sz="2800" dirty="0"/>
              <a:t>Other </a:t>
            </a:r>
            <a:r>
              <a:rPr lang="zh-CN" altLang="en-US" sz="2800" dirty="0" smtClean="0"/>
              <a:t>information</a:t>
            </a:r>
            <a:r>
              <a:rPr lang="en-US" altLang="zh-CN" sz="2800" dirty="0" smtClean="0"/>
              <a:t>s</a:t>
            </a:r>
            <a:r>
              <a:rPr lang="zh-CN" altLang="en-US" sz="2800" dirty="0" smtClean="0"/>
              <a:t>, </a:t>
            </a:r>
            <a:r>
              <a:rPr lang="zh-CN" altLang="en-US" sz="2800" dirty="0"/>
              <a:t>such as Pulse-Width in NaI(CsI) </a:t>
            </a:r>
            <a:r>
              <a:rPr lang="zh-CN" altLang="en-US" sz="2800" dirty="0" smtClean="0"/>
              <a:t>detector</a:t>
            </a:r>
            <a:r>
              <a:rPr lang="en-US" altLang="zh-CN" sz="2800" dirty="0" smtClean="0"/>
              <a:t>s</a:t>
            </a:r>
            <a:r>
              <a:rPr lang="zh-CN" altLang="en-US" sz="2800" dirty="0" smtClean="0"/>
              <a:t>, </a:t>
            </a:r>
            <a:r>
              <a:rPr lang="zh-CN" altLang="en-US" sz="2800" dirty="0"/>
              <a:t>Information of </a:t>
            </a:r>
            <a:r>
              <a:rPr lang="zh-CN" altLang="en-US" sz="2800" dirty="0" smtClean="0"/>
              <a:t>anti</a:t>
            </a:r>
            <a:r>
              <a:rPr lang="en-US" altLang="zh-CN" sz="2800" dirty="0" smtClean="0"/>
              <a:t>-</a:t>
            </a:r>
            <a:r>
              <a:rPr lang="zh-CN" altLang="en-US" sz="2800" dirty="0" smtClean="0"/>
              <a:t>coincidence detectors</a:t>
            </a:r>
            <a:r>
              <a:rPr lang="en-US" altLang="zh-CN" sz="2800" dirty="0" smtClean="0"/>
              <a:t>,</a:t>
            </a:r>
            <a:r>
              <a:rPr lang="en-US" altLang="zh-CN" sz="2800" dirty="0"/>
              <a:t> Split </a:t>
            </a:r>
            <a:r>
              <a:rPr lang="en-US" altLang="zh-CN" sz="2800" dirty="0" smtClean="0"/>
              <a:t>events</a:t>
            </a:r>
            <a:endParaRPr lang="zh-CN" altLang="en-US" sz="2800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xmlns="" id="{7DE94786-0F9C-480B-9395-08799906F99D}"/>
              </a:ext>
            </a:extLst>
          </p:cNvPr>
          <p:cNvSpPr>
            <a:spLocks noGrp="1"/>
          </p:cNvSpPr>
          <p:nvPr/>
        </p:nvSpPr>
        <p:spPr>
          <a:xfrm>
            <a:off x="0" y="2238"/>
            <a:ext cx="9144000" cy="1423149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  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3.6 Data products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F3AEB9F-EED1-4480-BA91-33688EB28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44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7615" y="1595951"/>
            <a:ext cx="7886700" cy="47423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CN" altLang="en-US" sz="3200" b="1" dirty="0"/>
              <a:t>Engineering data from </a:t>
            </a:r>
            <a:r>
              <a:rPr lang="zh-CN" altLang="en-US" sz="3200" b="1" dirty="0" smtClean="0"/>
              <a:t>payload</a:t>
            </a:r>
            <a:r>
              <a:rPr lang="en-US" altLang="zh-CN" sz="3200" b="1" dirty="0" smtClean="0"/>
              <a:t>:</a:t>
            </a:r>
            <a:endParaRPr lang="zh-CN" altLang="en-US" sz="3200" b="1" dirty="0"/>
          </a:p>
          <a:p>
            <a:pPr marL="896938" lvl="1" indent="-439738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Count r</a:t>
            </a:r>
            <a:r>
              <a:rPr lang="zh-CN" altLang="en-US" sz="2800" dirty="0" smtClean="0"/>
              <a:t>ate of </a:t>
            </a:r>
            <a:r>
              <a:rPr lang="zh-CN" altLang="en-US" sz="2800" dirty="0"/>
              <a:t>detector/detector group/telescope</a:t>
            </a:r>
          </a:p>
          <a:p>
            <a:pPr marL="896938" lvl="1" indent="-439738">
              <a:buFont typeface="Wingdings" panose="05000000000000000000" pitchFamily="2" charset="2"/>
              <a:buChar char="Ø"/>
            </a:pPr>
            <a:r>
              <a:rPr lang="zh-CN" altLang="en-US" sz="2800" dirty="0"/>
              <a:t>Circuit </a:t>
            </a:r>
            <a:r>
              <a:rPr lang="zh-CN" altLang="en-US" sz="2800" dirty="0" smtClean="0"/>
              <a:t>parameter</a:t>
            </a:r>
            <a:r>
              <a:rPr lang="en-US" altLang="zh-CN" sz="2800" dirty="0" smtClean="0"/>
              <a:t>s</a:t>
            </a:r>
            <a:r>
              <a:rPr lang="zh-CN" altLang="en-US" sz="2800" dirty="0" smtClean="0"/>
              <a:t>: </a:t>
            </a:r>
            <a:r>
              <a:rPr lang="zh-CN" altLang="en-US" sz="2800" dirty="0"/>
              <a:t>Voltage and current of detector/electric board</a:t>
            </a:r>
          </a:p>
          <a:p>
            <a:pPr marL="896938" lvl="1" indent="-439738">
              <a:buFont typeface="Wingdings" panose="05000000000000000000" pitchFamily="2" charset="2"/>
              <a:buChar char="Ø"/>
            </a:pPr>
            <a:r>
              <a:rPr lang="zh-CN" altLang="en-US" sz="2800" dirty="0"/>
              <a:t>Detector status</a:t>
            </a:r>
          </a:p>
          <a:p>
            <a:pPr marL="896938" lvl="1" indent="-439738">
              <a:buFont typeface="Wingdings" panose="05000000000000000000" pitchFamily="2" charset="2"/>
              <a:buChar char="Ø"/>
            </a:pPr>
            <a:r>
              <a:rPr lang="zh-CN" altLang="en-US" sz="2800" dirty="0"/>
              <a:t>Command </a:t>
            </a:r>
            <a:r>
              <a:rPr lang="zh-CN" altLang="en-US" sz="2800" dirty="0" smtClean="0"/>
              <a:t>feedback</a:t>
            </a:r>
            <a:endParaRPr lang="en-US" altLang="zh-CN" sz="2800" dirty="0" smtClean="0"/>
          </a:p>
          <a:p>
            <a:pPr marL="457200" lvl="1" indent="0">
              <a:buNone/>
            </a:pPr>
            <a:endParaRPr lang="en-US" altLang="zh-CN" sz="2800" dirty="0"/>
          </a:p>
          <a:p>
            <a:pPr marL="0" indent="0">
              <a:buNone/>
            </a:pPr>
            <a:r>
              <a:rPr lang="zh-CN" altLang="en-US" sz="3200" b="1" dirty="0"/>
              <a:t>Engeering </a:t>
            </a:r>
            <a:r>
              <a:rPr lang="en-US" altLang="zh-CN" sz="3200" b="1" dirty="0" smtClean="0"/>
              <a:t>data </a:t>
            </a:r>
            <a:r>
              <a:rPr lang="zh-CN" altLang="en-US" sz="3200" b="1" dirty="0" smtClean="0"/>
              <a:t>from Platform</a:t>
            </a:r>
            <a:r>
              <a:rPr lang="en-US" altLang="zh-CN" sz="3200" b="1" dirty="0" smtClean="0"/>
              <a:t>:</a:t>
            </a:r>
            <a:endParaRPr lang="zh-CN" altLang="en-US" sz="3200" b="1" dirty="0"/>
          </a:p>
          <a:p>
            <a:pPr marL="896938" lvl="1" indent="-439738">
              <a:buFont typeface="Wingdings" panose="05000000000000000000" pitchFamily="2" charset="2"/>
              <a:buChar char="Ø"/>
            </a:pPr>
            <a:r>
              <a:rPr lang="zh-CN" altLang="en-US" sz="2800" dirty="0"/>
              <a:t>Temperature of detector</a:t>
            </a:r>
            <a:r>
              <a:rPr lang="zh-CN" altLang="en-US" sz="2800" dirty="0" smtClean="0"/>
              <a:t>/electric </a:t>
            </a:r>
            <a:r>
              <a:rPr lang="zh-CN" altLang="en-US" sz="2800" dirty="0"/>
              <a:t>board</a:t>
            </a:r>
          </a:p>
          <a:p>
            <a:pPr marL="896938" lvl="1" indent="-439738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S</a:t>
            </a:r>
            <a:r>
              <a:rPr lang="zh-CN" altLang="en-US" sz="2800" dirty="0" smtClean="0"/>
              <a:t>atellite </a:t>
            </a:r>
            <a:r>
              <a:rPr lang="en-US" altLang="zh-CN" sz="2800" dirty="0" smtClean="0"/>
              <a:t>a</a:t>
            </a:r>
            <a:r>
              <a:rPr lang="zh-CN" altLang="en-US" sz="2800" dirty="0" smtClean="0"/>
              <a:t>ttitude</a:t>
            </a:r>
            <a:endParaRPr lang="en-US" altLang="zh-CN" sz="2800" dirty="0" smtClean="0"/>
          </a:p>
          <a:p>
            <a:pPr marL="896938" lvl="1" indent="-439738">
              <a:buFont typeface="Wingdings" panose="05000000000000000000" pitchFamily="2" charset="2"/>
              <a:buChar char="Ø"/>
            </a:pPr>
            <a:r>
              <a:rPr lang="zh-CN" altLang="en-US" sz="2800" dirty="0" smtClean="0"/>
              <a:t>Orbit from GPS</a:t>
            </a:r>
          </a:p>
          <a:p>
            <a:pPr marL="896938" lvl="1" indent="-439738">
              <a:buFont typeface="Wingdings" panose="05000000000000000000" pitchFamily="2" charset="2"/>
              <a:buChar char="Ø"/>
            </a:pPr>
            <a:r>
              <a:rPr lang="zh-CN" altLang="en-US" sz="2800" dirty="0" smtClean="0"/>
              <a:t>Instrument status</a:t>
            </a:r>
            <a:endParaRPr lang="zh-CN" altLang="en-US" sz="2800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xmlns="" id="{7DE94786-0F9C-480B-9395-08799906F99D}"/>
              </a:ext>
            </a:extLst>
          </p:cNvPr>
          <p:cNvSpPr>
            <a:spLocks noGrp="1"/>
          </p:cNvSpPr>
          <p:nvPr/>
        </p:nvSpPr>
        <p:spPr>
          <a:xfrm>
            <a:off x="0" y="2238"/>
            <a:ext cx="9144000" cy="1423149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  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3.6 Data products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F3AEB9F-EED1-4480-BA91-33688EB28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9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xmlns="" id="{16032CC7-858B-45EE-A102-C250C6C615A3}"/>
              </a:ext>
            </a:extLst>
          </p:cNvPr>
          <p:cNvSpPr txBox="1">
            <a:spLocks/>
          </p:cNvSpPr>
          <p:nvPr/>
        </p:nvSpPr>
        <p:spPr>
          <a:xfrm>
            <a:off x="1796271" y="1165768"/>
            <a:ext cx="7868194" cy="5194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HXMT </a:t>
            </a: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71550" lvl="1" indent="-5143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Scientific Objectives</a:t>
            </a:r>
          </a:p>
          <a:p>
            <a:pPr marL="971550" lvl="1" indent="-5143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Observing Modes</a:t>
            </a:r>
          </a:p>
          <a:p>
            <a:pPr marL="514350" indent="-51435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HXMT Ground Segment</a:t>
            </a:r>
          </a:p>
          <a:p>
            <a:pPr marL="514350" indent="-51435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HXMT Science Operations</a:t>
            </a:r>
          </a:p>
          <a:p>
            <a:pPr marL="971550" lvl="1" indent="-5143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Mission planning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71550" lvl="1" indent="-5143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Data production</a:t>
            </a:r>
          </a:p>
          <a:p>
            <a:pPr marL="971550" lvl="1" indent="-5143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Data analysis 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software</a:t>
            </a:r>
          </a:p>
          <a:p>
            <a:pPr marL="514350" lvl="1" indent="-514350">
              <a:lnSpc>
                <a:spcPct val="120000"/>
              </a:lnSpc>
              <a:spcBef>
                <a:spcPts val="1200"/>
              </a:spcBef>
              <a:buFont typeface="+mj-lt"/>
              <a:buAutoNum type="arabicPeriod" startAt="4"/>
            </a:pP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Summary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xmlns="" id="{A3CCE520-2FB2-499B-99E3-195C36612BD4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zh-CN" altLang="en-US" sz="4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32399B53-CB69-49BE-B32D-88D6DA469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490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4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7614" y="1595951"/>
            <a:ext cx="8129867" cy="4742376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altLang="zh-CN" b="1" dirty="0"/>
              <a:t>Data For </a:t>
            </a:r>
            <a:r>
              <a:rPr lang="en-US" altLang="zh-CN" b="1" dirty="0" smtClean="0"/>
              <a:t>Scientist (</a:t>
            </a:r>
            <a:r>
              <a:rPr lang="zh-CN" altLang="en-US" b="1" dirty="0" smtClean="0"/>
              <a:t>Lever 1</a:t>
            </a:r>
            <a:r>
              <a:rPr lang="en-US" altLang="zh-CN" b="1" dirty="0" smtClean="0"/>
              <a:t>) :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zh-CN" b="1" dirty="0" smtClean="0"/>
          </a:p>
          <a:p>
            <a:pPr marL="1084262" indent="-4572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/>
              <a:t>AUX</a:t>
            </a:r>
            <a:r>
              <a:rPr lang="zh-CN" altLang="en-US" dirty="0"/>
              <a:t>（Ground Auxiliary Data）</a:t>
            </a:r>
          </a:p>
          <a:p>
            <a:pPr marL="1084262" indent="-4572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ACS（Attitude and </a:t>
            </a:r>
            <a:r>
              <a:rPr lang="en-US" altLang="zh-CN" dirty="0"/>
              <a:t>Orbit</a:t>
            </a:r>
            <a:r>
              <a:rPr lang="zh-CN" altLang="en-US" dirty="0"/>
              <a:t> Data）</a:t>
            </a:r>
          </a:p>
          <a:p>
            <a:pPr marL="1084262" indent="-4572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CRAFT（Engineering data from platform）</a:t>
            </a:r>
          </a:p>
          <a:p>
            <a:pPr marL="1084262" indent="-4572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HE（Events and Engineering data from HE Telescope）</a:t>
            </a:r>
          </a:p>
          <a:p>
            <a:pPr marL="1084262" indent="-4572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/>
              <a:t>ME（Events </a:t>
            </a:r>
            <a:r>
              <a:rPr lang="zh-CN" altLang="en-US" dirty="0"/>
              <a:t>and Engineering data from </a:t>
            </a:r>
            <a:r>
              <a:rPr lang="en-US" altLang="zh-CN" dirty="0" smtClean="0"/>
              <a:t>M</a:t>
            </a:r>
            <a:r>
              <a:rPr lang="zh-CN" altLang="en-US" dirty="0" smtClean="0"/>
              <a:t>E </a:t>
            </a:r>
            <a:r>
              <a:rPr lang="zh-CN" altLang="en-US" dirty="0"/>
              <a:t>Telescope</a:t>
            </a:r>
            <a:r>
              <a:rPr lang="zh-CN" altLang="en-US" dirty="0" smtClean="0"/>
              <a:t>）</a:t>
            </a:r>
            <a:endParaRPr lang="zh-CN" altLang="en-US" dirty="0"/>
          </a:p>
          <a:p>
            <a:pPr marL="1084262" indent="-4572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/>
              <a:t>LE</a:t>
            </a:r>
            <a:r>
              <a:rPr lang="zh-CN" altLang="en-US" dirty="0"/>
              <a:t>（Events and Engineering data from </a:t>
            </a:r>
            <a:r>
              <a:rPr lang="en-US" altLang="zh-CN" dirty="0" smtClean="0"/>
              <a:t>L</a:t>
            </a:r>
            <a:r>
              <a:rPr lang="zh-CN" altLang="en-US" dirty="0" smtClean="0"/>
              <a:t>E </a:t>
            </a:r>
            <a:r>
              <a:rPr lang="zh-CN" altLang="en-US" dirty="0"/>
              <a:t>Telescope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xmlns="" id="{7DE94786-0F9C-480B-9395-08799906F99D}"/>
              </a:ext>
            </a:extLst>
          </p:cNvPr>
          <p:cNvSpPr>
            <a:spLocks noGrp="1"/>
          </p:cNvSpPr>
          <p:nvPr/>
        </p:nvSpPr>
        <p:spPr>
          <a:xfrm>
            <a:off x="0" y="2238"/>
            <a:ext cx="9144000" cy="1423149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  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3.6 Data products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F3AEB9F-EED1-4480-BA91-33688EB28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78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6469774"/>
              </p:ext>
            </p:extLst>
          </p:nvPr>
        </p:nvGraphicFramePr>
        <p:xfrm>
          <a:off x="726141" y="385912"/>
          <a:ext cx="7736542" cy="6211824"/>
        </p:xfrm>
        <a:graphic>
          <a:graphicData uri="http://schemas.openxmlformats.org/drawingml/2006/table">
            <a:tbl>
              <a:tblPr/>
              <a:tblGrid>
                <a:gridCol w="49890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8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33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93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94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Data File List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90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All Event 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17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Scientific Event 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17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I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n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-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orbit 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Calibration Event 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32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Cover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ed 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detector Event 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90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Instrument Stat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us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 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45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Temperature Monitor 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17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Counting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(</a:t>
                      </a:r>
                      <a:r>
                        <a:rPr kumimoji="0" lang="en-US" altLang="zh-CN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  <a:sym typeface="Calibri" panose="020F0502020204030204" pitchFamily="34" charset="0"/>
                        </a:rPr>
                        <a:t>Statistics on-board 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)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 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980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Deadtime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980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HV Monitor 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980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Threshold of Detectors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980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Particitle Monitor 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980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rPr>
                        <a:t>Circuit parameter 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rPr>
                        <a:t>√</a:t>
                      </a: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97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75154" y="5398423"/>
            <a:ext cx="5146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 stars:           </a:t>
            </a:r>
            <a:r>
              <a:rPr lang="en-US" altLang="zh-CN" sz="2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point observation</a:t>
            </a:r>
          </a:p>
          <a:p>
            <a:pPr>
              <a:lnSpc>
                <a:spcPts val="2400"/>
              </a:lnSpc>
            </a:pPr>
            <a:r>
              <a:rPr lang="en-US" altLang="zh-CN" sz="20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Green regions:   </a:t>
            </a:r>
            <a:r>
              <a:rPr lang="en-US" altLang="zh-CN" sz="2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small area scan</a:t>
            </a:r>
            <a:endParaRPr lang="en-US" altLang="zh-CN" sz="20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8806"/>
            <a:ext cx="9144000" cy="4378514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64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xmlns="" id="{7DE94786-0F9C-480B-9395-08799906F99D}"/>
              </a:ext>
            </a:extLst>
          </p:cNvPr>
          <p:cNvSpPr>
            <a:spLocks noGrp="1"/>
          </p:cNvSpPr>
          <p:nvPr/>
        </p:nvSpPr>
        <p:spPr>
          <a:xfrm>
            <a:off x="0" y="2238"/>
            <a:ext cx="9144000" cy="1423149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  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3.7 Data 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nalysis Software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F3AEB9F-EED1-4480-BA91-33688EB28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638175" y="1595437"/>
            <a:ext cx="7886700" cy="486811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kumimoji="1" lang="en-US" altLang="zh-CN" dirty="0" smtClean="0"/>
              <a:t>Input: </a:t>
            </a:r>
            <a:r>
              <a:rPr kumimoji="1" lang="en-US" altLang="zh-CN" i="1" dirty="0" smtClean="0"/>
              <a:t>Level 1 data </a:t>
            </a:r>
          </a:p>
          <a:p>
            <a:pPr>
              <a:lnSpc>
                <a:spcPct val="110000"/>
              </a:lnSpc>
            </a:pPr>
            <a:r>
              <a:rPr kumimoji="1" lang="en-US" altLang="zh-CN" dirty="0"/>
              <a:t>Output</a:t>
            </a:r>
          </a:p>
          <a:p>
            <a:pPr marL="896938" lvl="1" indent="-439738">
              <a:lnSpc>
                <a:spcPct val="110000"/>
              </a:lnSpc>
              <a:buClr>
                <a:srgbClr val="008000"/>
              </a:buClr>
              <a:buFont typeface="Wingdings" charset="2"/>
              <a:buChar char="Ø"/>
            </a:pPr>
            <a:r>
              <a:rPr lang="en-US" altLang="zh-CN" i="1" dirty="0" smtClean="0">
                <a:ea typeface="ＭＳ Ｐゴシック" charset="0"/>
                <a:cs typeface="Arial"/>
              </a:rPr>
              <a:t>RSP</a:t>
            </a:r>
            <a:r>
              <a:rPr lang="zh-CN" altLang="en-US" i="1" dirty="0">
                <a:ea typeface="ＭＳ Ｐゴシック" charset="0"/>
                <a:cs typeface="Arial"/>
              </a:rPr>
              <a:t>，</a:t>
            </a:r>
            <a:r>
              <a:rPr lang="en-US" altLang="zh-CN" i="1" dirty="0">
                <a:ea typeface="ＭＳ Ｐゴシック" charset="0"/>
                <a:cs typeface="Arial"/>
              </a:rPr>
              <a:t>background</a:t>
            </a:r>
            <a:r>
              <a:rPr lang="zh-CN" altLang="en-US" i="1" dirty="0">
                <a:ea typeface="ＭＳ Ｐゴシック" charset="0"/>
                <a:cs typeface="Arial"/>
              </a:rPr>
              <a:t> </a:t>
            </a:r>
            <a:r>
              <a:rPr lang="en-US" altLang="zh-CN" i="1" dirty="0" smtClean="0">
                <a:ea typeface="ＭＳ Ｐゴシック" charset="0"/>
                <a:cs typeface="Arial"/>
              </a:rPr>
              <a:t>files, event files</a:t>
            </a:r>
            <a:r>
              <a:rPr lang="en-US" altLang="zh-CN" i="1" dirty="0">
                <a:ea typeface="ＭＳ Ｐゴシック" charset="0"/>
                <a:cs typeface="Arial"/>
              </a:rPr>
              <a:t>,</a:t>
            </a:r>
            <a:r>
              <a:rPr lang="en-GB" altLang="zh-CN" i="1" dirty="0" smtClean="0">
                <a:ea typeface="ＭＳ Ｐゴシック" charset="0"/>
                <a:cs typeface="Arial"/>
              </a:rPr>
              <a:t> </a:t>
            </a:r>
            <a:r>
              <a:rPr lang="en-GB" altLang="zh-CN" i="1" dirty="0">
                <a:ea typeface="ＭＳ Ｐゴシック" charset="0"/>
                <a:cs typeface="Arial"/>
              </a:rPr>
              <a:t>spectra, </a:t>
            </a:r>
            <a:r>
              <a:rPr lang="en-GB" altLang="zh-CN" i="1" dirty="0" smtClean="0">
                <a:ea typeface="ＭＳ Ｐゴシック" charset="0"/>
                <a:cs typeface="Arial"/>
              </a:rPr>
              <a:t>light-curves</a:t>
            </a:r>
            <a:endParaRPr kumimoji="1" lang="en-US" altLang="zh-CN" i="1" dirty="0" smtClean="0"/>
          </a:p>
          <a:p>
            <a:pPr>
              <a:lnSpc>
                <a:spcPct val="110000"/>
              </a:lnSpc>
            </a:pPr>
            <a:r>
              <a:rPr kumimoji="1" lang="en-US" altLang="zh-CN" dirty="0"/>
              <a:t>Data processing organized </a:t>
            </a:r>
            <a:r>
              <a:rPr kumimoji="1" lang="en-US" altLang="zh-CN" dirty="0" smtClean="0"/>
              <a:t>into </a:t>
            </a:r>
            <a:r>
              <a:rPr kumimoji="1" lang="en-US" altLang="zh-CN" dirty="0"/>
              <a:t>three distinct stages</a:t>
            </a:r>
          </a:p>
          <a:p>
            <a:pPr marL="896938" lvl="1" indent="-439738" defTabSz="457200">
              <a:lnSpc>
                <a:spcPct val="110000"/>
              </a:lnSpc>
              <a:buClr>
                <a:srgbClr val="008000"/>
              </a:buClr>
              <a:buFont typeface="Wingdings" charset="2"/>
              <a:buChar char="Ø"/>
              <a:tabLst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</a:pPr>
            <a:r>
              <a:rPr lang="en-GB" altLang="zh-CN" i="1" dirty="0">
                <a:ea typeface="ＭＳ Ｐゴシック" charset="0"/>
                <a:cs typeface="Arial"/>
              </a:rPr>
              <a:t>Calibration </a:t>
            </a:r>
            <a:r>
              <a:rPr lang="en-US" altLang="zh-CN" i="1" dirty="0">
                <a:ea typeface="ＭＳ Ｐゴシック" charset="0"/>
                <a:cs typeface="Arial"/>
              </a:rPr>
              <a:t>S</a:t>
            </a:r>
            <a:r>
              <a:rPr lang="en-GB" altLang="zh-CN" i="1" dirty="0" err="1">
                <a:ea typeface="ＭＳ Ｐゴシック" charset="0"/>
                <a:cs typeface="Arial"/>
              </a:rPr>
              <a:t>tage</a:t>
            </a:r>
            <a:r>
              <a:rPr lang="en-GB" altLang="zh-CN" i="1" dirty="0">
                <a:ea typeface="ＭＳ Ｐゴシック" charset="0"/>
                <a:cs typeface="Arial"/>
              </a:rPr>
              <a:t>: </a:t>
            </a:r>
            <a:r>
              <a:rPr lang="en-GB" altLang="zh-CN" i="1" dirty="0" err="1">
                <a:ea typeface="ＭＳ Ｐゴシック" charset="0"/>
                <a:cs typeface="Arial"/>
              </a:rPr>
              <a:t>Calibrat</a:t>
            </a:r>
            <a:r>
              <a:rPr lang="en-US" altLang="zh-CN" i="1" dirty="0">
                <a:ea typeface="ＭＳ Ｐゴシック" charset="0"/>
                <a:cs typeface="Arial"/>
              </a:rPr>
              <a:t>ion</a:t>
            </a:r>
            <a:r>
              <a:rPr lang="zh-CN" altLang="en-US" i="1" dirty="0">
                <a:ea typeface="ＭＳ Ｐゴシック" charset="0"/>
                <a:cs typeface="Arial"/>
              </a:rPr>
              <a:t> </a:t>
            </a:r>
            <a:r>
              <a:rPr lang="en-US" altLang="zh-CN" i="1" dirty="0">
                <a:ea typeface="ＭＳ Ｐゴシック" charset="0"/>
                <a:cs typeface="Arial"/>
              </a:rPr>
              <a:t>of</a:t>
            </a:r>
            <a:r>
              <a:rPr lang="en-GB" altLang="zh-CN" i="1" dirty="0">
                <a:ea typeface="ＭＳ Ｐゴシック" charset="0"/>
                <a:cs typeface="Arial"/>
              </a:rPr>
              <a:t> unfiltered event </a:t>
            </a:r>
            <a:r>
              <a:rPr lang="en-GB" altLang="zh-CN" i="1" dirty="0" smtClean="0">
                <a:ea typeface="ＭＳ Ｐゴシック" charset="0"/>
                <a:cs typeface="Arial"/>
              </a:rPr>
              <a:t>files</a:t>
            </a:r>
            <a:endParaRPr lang="en-GB" altLang="zh-CN" i="1" dirty="0">
              <a:ea typeface="ＭＳ Ｐゴシック" charset="0"/>
              <a:cs typeface="Arial"/>
            </a:endParaRPr>
          </a:p>
          <a:p>
            <a:pPr marL="896938" lvl="1" indent="-439738" defTabSz="457200">
              <a:lnSpc>
                <a:spcPct val="110000"/>
              </a:lnSpc>
              <a:buClr>
                <a:srgbClr val="008000"/>
              </a:buClr>
              <a:buFont typeface="Wingdings" charset="2"/>
              <a:buChar char="Ø"/>
              <a:tabLst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</a:pPr>
            <a:r>
              <a:rPr lang="en-GB" altLang="zh-CN" i="1" dirty="0">
                <a:ea typeface="ＭＳ Ｐゴシック" charset="0"/>
                <a:cs typeface="Arial"/>
              </a:rPr>
              <a:t>Screening Stage: filtering of calibrated event files by applying conditions on specified attitude/orbital/instrument </a:t>
            </a:r>
            <a:r>
              <a:rPr lang="en-GB" altLang="zh-CN" i="1" dirty="0" smtClean="0">
                <a:ea typeface="ＭＳ Ｐゴシック" charset="0"/>
                <a:cs typeface="Arial"/>
              </a:rPr>
              <a:t>parameters</a:t>
            </a:r>
            <a:endParaRPr lang="en-GB" altLang="zh-CN" i="1" dirty="0">
              <a:ea typeface="ＭＳ Ｐゴシック" charset="0"/>
              <a:cs typeface="Arial"/>
            </a:endParaRPr>
          </a:p>
          <a:p>
            <a:pPr marL="896938" lvl="1" indent="-439738" defTabSz="457200">
              <a:lnSpc>
                <a:spcPct val="110000"/>
              </a:lnSpc>
              <a:buClr>
                <a:srgbClr val="008000"/>
              </a:buClr>
              <a:buFont typeface="Wingdings" charset="2"/>
              <a:buChar char="Ø"/>
              <a:tabLst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</a:pPr>
            <a:r>
              <a:rPr lang="en-GB" altLang="zh-CN" i="1" dirty="0">
                <a:ea typeface="ＭＳ Ｐゴシック" charset="0"/>
                <a:cs typeface="Arial"/>
              </a:rPr>
              <a:t>Extraction Stage: extraction of high-level scientific </a:t>
            </a:r>
            <a:r>
              <a:rPr lang="en-GB" altLang="zh-CN" i="1" dirty="0" smtClean="0">
                <a:ea typeface="ＭＳ Ｐゴシック" charset="0"/>
                <a:cs typeface="Arial"/>
              </a:rPr>
              <a:t>products</a:t>
            </a:r>
            <a:endParaRPr lang="en-US" altLang="zh-CN" i="1" dirty="0">
              <a:ea typeface="ＭＳ Ｐゴシック" charset="0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kumimoji="1" lang="en-US" altLang="zh-CN" sz="2200" dirty="0"/>
              <a:t>PI conversion and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response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generation</a:t>
            </a:r>
            <a:r>
              <a:rPr kumimoji="1" lang="zh-CN" altLang="en-US" sz="2200" dirty="0"/>
              <a:t>， </a:t>
            </a:r>
            <a:r>
              <a:rPr kumimoji="1" lang="en-US" altLang="zh-CN" sz="2200" dirty="0"/>
              <a:t>see</a:t>
            </a:r>
            <a:r>
              <a:rPr kumimoji="1" lang="zh-CN" altLang="en-US" sz="2200" dirty="0"/>
              <a:t> </a:t>
            </a:r>
            <a:r>
              <a:rPr kumimoji="1" lang="en-US" altLang="zh-CN" sz="2200" dirty="0" smtClean="0"/>
              <a:t>Dr. Li</a:t>
            </a:r>
            <a:r>
              <a:rPr kumimoji="1" lang="zh-CN" altLang="en-US" sz="2200" dirty="0" smtClean="0"/>
              <a:t> </a:t>
            </a:r>
            <a:r>
              <a:rPr kumimoji="1" lang="en-US" altLang="zh-CN" sz="2200" dirty="0"/>
              <a:t>Xiaobo’s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report</a:t>
            </a:r>
          </a:p>
          <a:p>
            <a:pPr marL="0" indent="0">
              <a:lnSpc>
                <a:spcPct val="110000"/>
              </a:lnSpc>
              <a:buNone/>
            </a:pPr>
            <a:r>
              <a:rPr kumimoji="1" lang="en-US" altLang="zh-CN" sz="2200" dirty="0"/>
              <a:t>Background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estimation</a:t>
            </a:r>
            <a:r>
              <a:rPr kumimoji="1" lang="zh-CN" altLang="en-US" sz="2200" dirty="0"/>
              <a:t>， </a:t>
            </a:r>
            <a:r>
              <a:rPr kumimoji="1" lang="en-US" altLang="zh-CN" sz="2200" dirty="0"/>
              <a:t>see</a:t>
            </a:r>
            <a:r>
              <a:rPr kumimoji="1" lang="zh-CN" altLang="en-US" sz="2200" dirty="0"/>
              <a:t> </a:t>
            </a:r>
            <a:r>
              <a:rPr kumimoji="1" lang="en-US" altLang="zh-CN" sz="2200" dirty="0" smtClean="0"/>
              <a:t>Dr. Liao</a:t>
            </a:r>
            <a:r>
              <a:rPr kumimoji="1" lang="zh-CN" altLang="en-US" sz="2200" dirty="0" smtClean="0"/>
              <a:t> </a:t>
            </a:r>
            <a:r>
              <a:rPr kumimoji="1" lang="en-US" altLang="zh-CN" sz="2200" dirty="0" err="1"/>
              <a:t>Jinyuan’s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report </a:t>
            </a:r>
            <a:endParaRPr kumimoji="1" lang="zh-CN" altLang="en-US" sz="22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7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7615" y="1595951"/>
            <a:ext cx="7886700" cy="602624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dirty="0"/>
              <a:t>Screening criteria for </a:t>
            </a:r>
            <a:r>
              <a:rPr kumimoji="1" lang="en-US" altLang="zh-CN" dirty="0" smtClean="0"/>
              <a:t>GTI: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xmlns="" id="{7DE94786-0F9C-480B-9395-08799906F99D}"/>
              </a:ext>
            </a:extLst>
          </p:cNvPr>
          <p:cNvSpPr>
            <a:spLocks noGrp="1"/>
          </p:cNvSpPr>
          <p:nvPr/>
        </p:nvSpPr>
        <p:spPr>
          <a:xfrm>
            <a:off x="0" y="2238"/>
            <a:ext cx="9144000" cy="1423149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3.7 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Analysis Software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F3AEB9F-EED1-4480-BA91-33688EB28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656" y="2268070"/>
            <a:ext cx="6521842" cy="365760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851076" y="3220847"/>
            <a:ext cx="32929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/>
              <a:t>(ELV from the </a:t>
            </a:r>
            <a:r>
              <a:rPr lang="en-US" altLang="zh-CN" sz="1000" dirty="0"/>
              <a:t>day Earth’s </a:t>
            </a:r>
            <a:r>
              <a:rPr lang="en-US" altLang="zh-CN" sz="1000" dirty="0" smtClean="0"/>
              <a:t>limb) </a:t>
            </a:r>
            <a:endParaRPr lang="en-US" altLang="zh-CN" sz="1000" dirty="0"/>
          </a:p>
        </p:txBody>
      </p:sp>
      <p:sp>
        <p:nvSpPr>
          <p:cNvPr id="9" name="文本框 8"/>
          <p:cNvSpPr txBox="1"/>
          <p:nvPr/>
        </p:nvSpPr>
        <p:spPr>
          <a:xfrm>
            <a:off x="4497262" y="3637632"/>
            <a:ext cx="4050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/>
              <a:t>(Cut-off rigidity, </a:t>
            </a:r>
            <a:r>
              <a:rPr lang="en-US" altLang="zh-CN" sz="1000" dirty="0"/>
              <a:t>geomagnetic </a:t>
            </a:r>
            <a:r>
              <a:rPr lang="en-US" altLang="zh-CN" sz="1000" dirty="0" smtClean="0"/>
              <a:t>field)  </a:t>
            </a:r>
            <a:endParaRPr lang="en-US" altLang="zh-CN" sz="1000" dirty="0"/>
          </a:p>
        </p:txBody>
      </p:sp>
      <p:sp>
        <p:nvSpPr>
          <p:cNvPr id="10" name="文本框 9"/>
          <p:cNvSpPr txBox="1"/>
          <p:nvPr/>
        </p:nvSpPr>
        <p:spPr>
          <a:xfrm>
            <a:off x="5115567" y="4415270"/>
            <a:ext cx="3450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/>
              <a:t>(the </a:t>
            </a:r>
            <a:r>
              <a:rPr lang="en-US" altLang="zh-CN" sz="1000" dirty="0"/>
              <a:t>angular distance between the mean pointing position </a:t>
            </a:r>
            <a:r>
              <a:rPr lang="en-US" altLang="zh-CN" sz="1000" dirty="0" smtClean="0"/>
              <a:t>and </a:t>
            </a:r>
            <a:r>
              <a:rPr lang="en-US" altLang="zh-CN" sz="1000" dirty="0"/>
              <a:t>the pointing </a:t>
            </a:r>
            <a:r>
              <a:rPr lang="en-US" altLang="zh-CN" sz="1000" dirty="0" smtClean="0"/>
              <a:t>vector) </a:t>
            </a:r>
            <a:endParaRPr lang="en-US" altLang="zh-CN" sz="1000" dirty="0"/>
          </a:p>
        </p:txBody>
      </p:sp>
      <p:sp>
        <p:nvSpPr>
          <p:cNvPr id="2" name="矩形 1"/>
          <p:cNvSpPr/>
          <p:nvPr/>
        </p:nvSpPr>
        <p:spPr>
          <a:xfrm>
            <a:off x="1380567" y="5837652"/>
            <a:ext cx="6768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dirty="0"/>
              <a:t>HE: </a:t>
            </a:r>
            <a:r>
              <a:rPr lang="en-US" altLang="zh-CN" sz="2000" dirty="0"/>
              <a:t>particle </a:t>
            </a:r>
            <a:r>
              <a:rPr lang="en-US" altLang="zh-CN" sz="2000" dirty="0" smtClean="0"/>
              <a:t>flux (</a:t>
            </a:r>
            <a:r>
              <a:rPr lang="en-US" altLang="zh-CN" sz="2000" dirty="0"/>
              <a:t>obtained by particle monitors)</a:t>
            </a:r>
          </a:p>
          <a:p>
            <a:r>
              <a:rPr lang="en-US" altLang="zh-CN" sz="2000" dirty="0"/>
              <a:t>LE: </a:t>
            </a:r>
            <a:r>
              <a:rPr lang="en-US" altLang="zh-CN" sz="2000" dirty="0" smtClean="0"/>
              <a:t> force trigger </a:t>
            </a:r>
            <a:r>
              <a:rPr lang="en-US" altLang="zh-CN" sz="2000" dirty="0"/>
              <a:t>events (100K 1000C/S, 50K 500C/S) </a:t>
            </a:r>
            <a:endParaRPr lang="zh-CN" altLang="en-US" sz="2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97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586753"/>
            <a:ext cx="7886700" cy="51367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b="1" dirty="0">
                <a:solidFill>
                  <a:srgbClr val="292934"/>
                </a:solidFill>
                <a:cs typeface="Arial"/>
              </a:rPr>
              <a:t>S</a:t>
            </a:r>
            <a:r>
              <a:rPr lang="en-US" altLang="zh-CN" b="1" dirty="0" smtClean="0">
                <a:solidFill>
                  <a:srgbClr val="292934"/>
                </a:solidFill>
                <a:cs typeface="Arial"/>
              </a:rPr>
              <a:t>oftware functions: </a:t>
            </a:r>
          </a:p>
          <a:p>
            <a:pPr marL="896938" lvl="1" indent="-439738">
              <a:buFont typeface="Wingdings" panose="05000000000000000000" pitchFamily="2" charset="2"/>
              <a:buChar char="Ø"/>
            </a:pPr>
            <a:r>
              <a:rPr lang="en-US" altLang="zh-CN" dirty="0" smtClean="0">
                <a:solidFill>
                  <a:srgbClr val="292934"/>
                </a:solidFill>
                <a:cs typeface="Arial"/>
              </a:rPr>
              <a:t>Gain </a:t>
            </a:r>
            <a:r>
              <a:rPr lang="en-US" altLang="zh-CN" dirty="0">
                <a:solidFill>
                  <a:srgbClr val="292934"/>
                </a:solidFill>
                <a:cs typeface="Arial"/>
              </a:rPr>
              <a:t>correction </a:t>
            </a:r>
            <a:r>
              <a:rPr lang="en-US" altLang="zh-CN" dirty="0" smtClean="0">
                <a:solidFill>
                  <a:srgbClr val="292934"/>
                </a:solidFill>
                <a:cs typeface="Arial"/>
              </a:rPr>
              <a:t>and</a:t>
            </a:r>
            <a:r>
              <a:rPr lang="zh-CN" altLang="en-US" dirty="0" smtClean="0">
                <a:solidFill>
                  <a:srgbClr val="292934"/>
                </a:solidFill>
                <a:cs typeface="Arial"/>
              </a:rPr>
              <a:t> </a:t>
            </a:r>
            <a:r>
              <a:rPr lang="en-US" altLang="zh-CN" dirty="0" smtClean="0">
                <a:solidFill>
                  <a:srgbClr val="292934"/>
                </a:solidFill>
                <a:cs typeface="Arial"/>
              </a:rPr>
              <a:t>spark</a:t>
            </a:r>
            <a:r>
              <a:rPr lang="zh-CN" altLang="en-US" dirty="0" smtClean="0">
                <a:solidFill>
                  <a:srgbClr val="292934"/>
                </a:solidFill>
                <a:cs typeface="Arial"/>
              </a:rPr>
              <a:t> </a:t>
            </a:r>
            <a:r>
              <a:rPr lang="en-US" altLang="zh-CN" dirty="0" smtClean="0">
                <a:solidFill>
                  <a:srgbClr val="292934"/>
                </a:solidFill>
                <a:cs typeface="Arial"/>
              </a:rPr>
              <a:t>identification </a:t>
            </a:r>
            <a:r>
              <a:rPr lang="zh-CN" altLang="en-US" dirty="0" smtClean="0">
                <a:solidFill>
                  <a:srgbClr val="292934"/>
                </a:solidFill>
                <a:cs typeface="Arial"/>
              </a:rPr>
              <a:t>（</a:t>
            </a:r>
            <a:r>
              <a:rPr lang="en-US" altLang="zh-CN" dirty="0" err="1" smtClean="0">
                <a:solidFill>
                  <a:srgbClr val="292934"/>
                </a:solidFill>
                <a:cs typeface="Arial"/>
              </a:rPr>
              <a:t>hepical</a:t>
            </a:r>
            <a:r>
              <a:rPr lang="zh-CN" altLang="en-US" dirty="0" smtClean="0">
                <a:solidFill>
                  <a:srgbClr val="292934"/>
                </a:solidFill>
                <a:cs typeface="Arial"/>
              </a:rPr>
              <a:t>）</a:t>
            </a:r>
            <a:endParaRPr lang="en-US" altLang="zh-CN" dirty="0" smtClean="0">
              <a:solidFill>
                <a:srgbClr val="292934"/>
              </a:solidFill>
              <a:cs typeface="Arial"/>
            </a:endParaRPr>
          </a:p>
          <a:p>
            <a:pPr lvl="2">
              <a:buFont typeface="Wingdings" panose="05000000000000000000" pitchFamily="2" charset="2"/>
              <a:buChar char="l"/>
            </a:pPr>
            <a:r>
              <a:rPr lang="en-US" altLang="zh-CN" sz="1900" i="1" dirty="0">
                <a:solidFill>
                  <a:srgbClr val="292934"/>
                </a:solidFill>
                <a:cs typeface="Arial"/>
              </a:rPr>
              <a:t> </a:t>
            </a:r>
            <a:r>
              <a:rPr lang="en-US" altLang="zh-CN" sz="1900" i="1" dirty="0" smtClean="0">
                <a:solidFill>
                  <a:srgbClr val="292934"/>
                </a:solidFill>
                <a:cs typeface="Arial"/>
              </a:rPr>
              <a:t>Calculates </a:t>
            </a:r>
            <a:r>
              <a:rPr lang="en-US" altLang="zh-CN" sz="1900" i="1" dirty="0">
                <a:solidFill>
                  <a:srgbClr val="292934"/>
                </a:solidFill>
                <a:cs typeface="Arial"/>
              </a:rPr>
              <a:t>PI </a:t>
            </a:r>
            <a:r>
              <a:rPr lang="en-US" altLang="zh-CN" sz="1900" i="1" dirty="0" smtClean="0">
                <a:solidFill>
                  <a:srgbClr val="292934"/>
                </a:solidFill>
                <a:cs typeface="Arial"/>
              </a:rPr>
              <a:t>values,</a:t>
            </a:r>
            <a:r>
              <a:rPr lang="zh-CN" altLang="en-US" sz="1900" i="1" dirty="0" smtClean="0">
                <a:solidFill>
                  <a:srgbClr val="292934"/>
                </a:solidFill>
                <a:cs typeface="Arial"/>
              </a:rPr>
              <a:t> </a:t>
            </a:r>
            <a:r>
              <a:rPr lang="en-US" altLang="zh-CN" sz="1900" i="1" dirty="0">
                <a:solidFill>
                  <a:srgbClr val="292934"/>
                </a:solidFill>
                <a:cs typeface="Arial"/>
              </a:rPr>
              <a:t>search</a:t>
            </a:r>
            <a:r>
              <a:rPr lang="zh-CN" altLang="en-US" sz="1900" i="1" dirty="0">
                <a:solidFill>
                  <a:srgbClr val="292934"/>
                </a:solidFill>
                <a:cs typeface="Arial"/>
              </a:rPr>
              <a:t> </a:t>
            </a:r>
            <a:r>
              <a:rPr lang="en-US" altLang="zh-CN" sz="1900" i="1" dirty="0">
                <a:solidFill>
                  <a:srgbClr val="292934"/>
                </a:solidFill>
                <a:cs typeface="Arial"/>
              </a:rPr>
              <a:t>for</a:t>
            </a:r>
            <a:r>
              <a:rPr lang="zh-CN" altLang="en-US" sz="1900" i="1" dirty="0">
                <a:solidFill>
                  <a:srgbClr val="292934"/>
                </a:solidFill>
                <a:cs typeface="Arial"/>
              </a:rPr>
              <a:t> </a:t>
            </a:r>
            <a:r>
              <a:rPr lang="en-US" altLang="zh-CN" sz="1900" i="1" dirty="0">
                <a:solidFill>
                  <a:srgbClr val="292934"/>
                </a:solidFill>
                <a:cs typeface="Arial"/>
              </a:rPr>
              <a:t>glitch</a:t>
            </a:r>
            <a:r>
              <a:rPr lang="zh-CN" altLang="en-US" sz="1900" i="1" dirty="0">
                <a:solidFill>
                  <a:srgbClr val="292934"/>
                </a:solidFill>
                <a:cs typeface="Arial"/>
              </a:rPr>
              <a:t> </a:t>
            </a:r>
            <a:r>
              <a:rPr lang="en-US" altLang="zh-CN" sz="1900" i="1" dirty="0">
                <a:solidFill>
                  <a:srgbClr val="292934"/>
                </a:solidFill>
                <a:cs typeface="Arial"/>
              </a:rPr>
              <a:t>events</a:t>
            </a:r>
            <a:r>
              <a:rPr lang="zh-CN" altLang="en-US" sz="1900" i="1" dirty="0">
                <a:solidFill>
                  <a:srgbClr val="292934"/>
                </a:solidFill>
                <a:cs typeface="Arial"/>
              </a:rPr>
              <a:t> </a:t>
            </a:r>
            <a:r>
              <a:rPr lang="en-US" altLang="zh-CN" sz="1900" i="1" dirty="0">
                <a:solidFill>
                  <a:srgbClr val="292934"/>
                </a:solidFill>
                <a:cs typeface="Arial"/>
              </a:rPr>
              <a:t>and</a:t>
            </a:r>
            <a:r>
              <a:rPr lang="zh-CN" altLang="en-US" sz="1900" i="1" dirty="0">
                <a:solidFill>
                  <a:srgbClr val="292934"/>
                </a:solidFill>
                <a:cs typeface="Arial"/>
              </a:rPr>
              <a:t> </a:t>
            </a:r>
            <a:r>
              <a:rPr lang="en-US" altLang="zh-CN" sz="1900" i="1" dirty="0">
                <a:solidFill>
                  <a:srgbClr val="292934"/>
                </a:solidFill>
                <a:cs typeface="Arial"/>
              </a:rPr>
              <a:t>remove</a:t>
            </a:r>
            <a:r>
              <a:rPr lang="zh-CN" altLang="en-US" sz="1900" i="1" dirty="0">
                <a:solidFill>
                  <a:srgbClr val="292934"/>
                </a:solidFill>
                <a:cs typeface="Arial"/>
              </a:rPr>
              <a:t> </a:t>
            </a:r>
            <a:r>
              <a:rPr lang="en-US" altLang="zh-CN" sz="1900" i="1" dirty="0" smtClean="0">
                <a:solidFill>
                  <a:srgbClr val="292934"/>
                </a:solidFill>
                <a:cs typeface="Arial"/>
              </a:rPr>
              <a:t>them</a:t>
            </a:r>
            <a:endParaRPr lang="en-US" altLang="zh-CN" sz="1900" i="1" dirty="0">
              <a:solidFill>
                <a:srgbClr val="292934"/>
              </a:solidFill>
              <a:cs typeface="Arial"/>
            </a:endParaRPr>
          </a:p>
          <a:p>
            <a:pPr marL="896938" lvl="1" indent="-449263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292934"/>
                </a:solidFill>
                <a:cs typeface="Arial"/>
              </a:rPr>
              <a:t>Good Time Intervals (GTI) generation (</a:t>
            </a:r>
            <a:r>
              <a:rPr lang="en-US" altLang="zh-CN" dirty="0" err="1">
                <a:solidFill>
                  <a:srgbClr val="292934"/>
                </a:solidFill>
                <a:cs typeface="Arial"/>
              </a:rPr>
              <a:t>hegtigen</a:t>
            </a:r>
            <a:r>
              <a:rPr lang="en-US" altLang="zh-CN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Font typeface="Wingdings" panose="05000000000000000000" pitchFamily="2" charset="2"/>
              <a:buChar char="l"/>
            </a:pPr>
            <a:r>
              <a:rPr lang="en-US" altLang="zh-CN" dirty="0"/>
              <a:t>A</a:t>
            </a:r>
            <a:r>
              <a:rPr lang="en-US" altLang="zh-CN" dirty="0" smtClean="0"/>
              <a:t>pplies </a:t>
            </a:r>
            <a:r>
              <a:rPr lang="en-US" altLang="zh-CN" dirty="0"/>
              <a:t>cleaning criteria to the specified </a:t>
            </a:r>
            <a:r>
              <a:rPr lang="en-US" altLang="zh-CN" dirty="0" smtClean="0"/>
              <a:t>attitude</a:t>
            </a:r>
            <a:r>
              <a:rPr lang="en-US" altLang="zh-CN" dirty="0"/>
              <a:t>/orbital/instrument </a:t>
            </a:r>
            <a:r>
              <a:rPr lang="en-US" altLang="zh-CN" dirty="0" smtClean="0"/>
              <a:t>parameters</a:t>
            </a:r>
            <a:endParaRPr lang="en-US" altLang="zh-CN" sz="1900" i="1" dirty="0">
              <a:solidFill>
                <a:srgbClr val="292934"/>
              </a:solidFill>
              <a:cs typeface="Arial"/>
            </a:endParaRPr>
          </a:p>
          <a:p>
            <a:pPr marL="896938" lvl="1" indent="-449263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292934"/>
                </a:solidFill>
                <a:cs typeface="Arial"/>
              </a:rPr>
              <a:t>Event screening (</a:t>
            </a:r>
            <a:r>
              <a:rPr lang="en-US" altLang="zh-CN" dirty="0" err="1">
                <a:solidFill>
                  <a:srgbClr val="292934"/>
                </a:solidFill>
                <a:cs typeface="Arial"/>
              </a:rPr>
              <a:t>hescreen</a:t>
            </a:r>
            <a:r>
              <a:rPr lang="en-US" altLang="zh-CN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Font typeface="Wingdings" panose="05000000000000000000" pitchFamily="2" charset="2"/>
              <a:buChar char="l"/>
            </a:pPr>
            <a:r>
              <a:rPr lang="en-US" altLang="zh-CN" sz="1900" i="1" dirty="0">
                <a:solidFill>
                  <a:srgbClr val="292934"/>
                </a:solidFill>
                <a:cs typeface="Arial"/>
              </a:rPr>
              <a:t>E</a:t>
            </a:r>
            <a:r>
              <a:rPr lang="en-US" altLang="zh-CN" sz="1900" i="1" dirty="0" smtClean="0">
                <a:solidFill>
                  <a:srgbClr val="292934"/>
                </a:solidFill>
                <a:cs typeface="Arial"/>
              </a:rPr>
              <a:t>vent </a:t>
            </a:r>
            <a:r>
              <a:rPr lang="en-US" altLang="zh-CN" sz="1900" i="1" dirty="0">
                <a:solidFill>
                  <a:srgbClr val="292934"/>
                </a:solidFill>
                <a:cs typeface="Arial"/>
              </a:rPr>
              <a:t>properties screening  (e.g. detectors selection, exclusion of bad detectors</a:t>
            </a:r>
            <a:r>
              <a:rPr lang="en-US" altLang="zh-CN" sz="1900" i="1" dirty="0" smtClean="0">
                <a:solidFill>
                  <a:srgbClr val="292934"/>
                </a:solidFill>
                <a:cs typeface="Arial"/>
              </a:rPr>
              <a:t>)</a:t>
            </a:r>
            <a:endParaRPr lang="en-US" altLang="zh-CN" sz="1900" i="1" dirty="0">
              <a:solidFill>
                <a:srgbClr val="292934"/>
              </a:solidFill>
              <a:cs typeface="Arial"/>
            </a:endParaRPr>
          </a:p>
          <a:p>
            <a:pPr marL="896938" lvl="1" indent="-449263"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solidFill>
                  <a:srgbClr val="292934"/>
                </a:solidFill>
                <a:cs typeface="Arial"/>
              </a:rPr>
              <a:t>Spectra extraction (</a:t>
            </a:r>
            <a:r>
              <a:rPr lang="en-US" altLang="zh-CN" dirty="0" err="1">
                <a:solidFill>
                  <a:srgbClr val="292934"/>
                </a:solidFill>
                <a:cs typeface="Arial"/>
              </a:rPr>
              <a:t>hespecgen</a:t>
            </a:r>
            <a:r>
              <a:rPr lang="en-US" altLang="zh-CN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Font typeface="Wingdings" panose="05000000000000000000" pitchFamily="2" charset="2"/>
              <a:buChar char="l"/>
              <a:defRPr/>
            </a:pPr>
            <a:r>
              <a:rPr lang="en-US" altLang="zh-CN" sz="1900" i="1" dirty="0">
                <a:solidFill>
                  <a:srgbClr val="292934"/>
                </a:solidFill>
                <a:cs typeface="Arial"/>
              </a:rPr>
              <a:t>Spectra extraction from screening events file and </a:t>
            </a:r>
            <a:r>
              <a:rPr lang="en-US" altLang="zh-CN" sz="1900" i="1" dirty="0" err="1">
                <a:solidFill>
                  <a:srgbClr val="292934"/>
                </a:solidFill>
                <a:cs typeface="Arial"/>
              </a:rPr>
              <a:t>deadtime</a:t>
            </a:r>
            <a:r>
              <a:rPr lang="en-US" altLang="zh-CN" sz="1900" i="1" dirty="0">
                <a:solidFill>
                  <a:srgbClr val="292934"/>
                </a:solidFill>
                <a:cs typeface="Arial"/>
              </a:rPr>
              <a:t> </a:t>
            </a:r>
            <a:r>
              <a:rPr lang="en-US" altLang="zh-CN" sz="1900" i="1" dirty="0" smtClean="0">
                <a:solidFill>
                  <a:srgbClr val="292934"/>
                </a:solidFill>
                <a:cs typeface="Arial"/>
              </a:rPr>
              <a:t>calculation</a:t>
            </a:r>
            <a:endParaRPr lang="en-US" altLang="zh-CN" sz="1900" i="1" dirty="0">
              <a:solidFill>
                <a:srgbClr val="292934"/>
              </a:solidFill>
              <a:cs typeface="Arial"/>
            </a:endParaRPr>
          </a:p>
          <a:p>
            <a:pPr marL="896938" lvl="1" indent="-449263"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solidFill>
                  <a:srgbClr val="292934"/>
                </a:solidFill>
                <a:cs typeface="Arial"/>
              </a:rPr>
              <a:t>Light curves extraction (</a:t>
            </a:r>
            <a:r>
              <a:rPr lang="en-US" altLang="zh-CN" dirty="0" err="1">
                <a:solidFill>
                  <a:srgbClr val="292934"/>
                </a:solidFill>
                <a:cs typeface="Arial"/>
              </a:rPr>
              <a:t>helcgen</a:t>
            </a:r>
            <a:r>
              <a:rPr lang="en-US" altLang="zh-CN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Font typeface="Wingdings" panose="05000000000000000000" pitchFamily="2" charset="2"/>
              <a:buChar char="l"/>
              <a:defRPr/>
            </a:pPr>
            <a:r>
              <a:rPr lang="en-US" altLang="zh-CN" sz="1900" i="1" dirty="0">
                <a:solidFill>
                  <a:srgbClr val="292934"/>
                </a:solidFill>
                <a:cs typeface="Arial"/>
              </a:rPr>
              <a:t>Light curves extraction from screening events file and </a:t>
            </a:r>
            <a:r>
              <a:rPr lang="en-US" altLang="zh-CN" sz="1900" i="1" dirty="0" err="1">
                <a:solidFill>
                  <a:srgbClr val="292934"/>
                </a:solidFill>
                <a:cs typeface="Arial"/>
              </a:rPr>
              <a:t>deadtime</a:t>
            </a:r>
            <a:r>
              <a:rPr lang="en-US" altLang="zh-CN" sz="1900" i="1" dirty="0">
                <a:solidFill>
                  <a:srgbClr val="292934"/>
                </a:solidFill>
                <a:cs typeface="Arial"/>
              </a:rPr>
              <a:t>/</a:t>
            </a:r>
            <a:r>
              <a:rPr lang="en-US" altLang="zh-CN" sz="1900" i="1" dirty="0" err="1">
                <a:solidFill>
                  <a:srgbClr val="292934"/>
                </a:solidFill>
                <a:cs typeface="Arial"/>
              </a:rPr>
              <a:t>fracexp</a:t>
            </a:r>
            <a:r>
              <a:rPr lang="en-US" altLang="zh-CN" sz="1900" i="1" dirty="0">
                <a:solidFill>
                  <a:srgbClr val="292934"/>
                </a:solidFill>
                <a:cs typeface="Arial"/>
              </a:rPr>
              <a:t> </a:t>
            </a:r>
            <a:r>
              <a:rPr lang="en-US" altLang="zh-CN" sz="1900" i="1" dirty="0" smtClean="0">
                <a:solidFill>
                  <a:srgbClr val="292934"/>
                </a:solidFill>
                <a:cs typeface="Arial"/>
              </a:rPr>
              <a:t>calculation</a:t>
            </a:r>
            <a:endParaRPr lang="en-US" altLang="zh-CN" sz="1900" i="1" dirty="0">
              <a:solidFill>
                <a:srgbClr val="292934"/>
              </a:solidFill>
              <a:cs typeface="Arial"/>
            </a:endParaRPr>
          </a:p>
          <a:p>
            <a:pPr marL="896938" lvl="1" indent="-449263"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solidFill>
                  <a:srgbClr val="292934"/>
                </a:solidFill>
                <a:cs typeface="Arial"/>
              </a:rPr>
              <a:t>RSP files generation(</a:t>
            </a:r>
            <a:r>
              <a:rPr lang="en-US" altLang="zh-CN" dirty="0" err="1">
                <a:solidFill>
                  <a:srgbClr val="292934"/>
                </a:solidFill>
                <a:cs typeface="Arial"/>
              </a:rPr>
              <a:t>herspgen</a:t>
            </a:r>
            <a:r>
              <a:rPr lang="en-US" altLang="zh-CN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Font typeface="Wingdings" panose="05000000000000000000" pitchFamily="2" charset="2"/>
              <a:buChar char="l"/>
              <a:defRPr/>
            </a:pPr>
            <a:r>
              <a:rPr lang="en-US" altLang="zh-CN" sz="1900" i="1" dirty="0" smtClean="0">
                <a:solidFill>
                  <a:srgbClr val="292934"/>
                </a:solidFill>
                <a:cs typeface="Arial"/>
              </a:rPr>
              <a:t>PSF </a:t>
            </a:r>
            <a:r>
              <a:rPr lang="en-US" altLang="zh-CN" sz="1900" i="1" dirty="0">
                <a:solidFill>
                  <a:srgbClr val="292934"/>
                </a:solidFill>
                <a:cs typeface="Arial"/>
              </a:rPr>
              <a:t>correction, combination each detector’s </a:t>
            </a:r>
            <a:r>
              <a:rPr lang="en-US" altLang="zh-CN" sz="1900" i="1" dirty="0" err="1">
                <a:solidFill>
                  <a:srgbClr val="292934"/>
                </a:solidFill>
                <a:cs typeface="Arial"/>
              </a:rPr>
              <a:t>rsp</a:t>
            </a:r>
            <a:r>
              <a:rPr lang="en-US" altLang="zh-CN" sz="1900" i="1" dirty="0">
                <a:solidFill>
                  <a:srgbClr val="292934"/>
                </a:solidFill>
                <a:cs typeface="Arial"/>
              </a:rPr>
              <a:t> </a:t>
            </a:r>
            <a:r>
              <a:rPr lang="en-US" altLang="zh-CN" sz="1900" i="1" dirty="0" smtClean="0">
                <a:solidFill>
                  <a:srgbClr val="292934"/>
                </a:solidFill>
                <a:cs typeface="Arial"/>
              </a:rPr>
              <a:t>files</a:t>
            </a:r>
            <a:endParaRPr lang="en-US" altLang="zh-CN" sz="1900" i="1" dirty="0">
              <a:solidFill>
                <a:srgbClr val="292934"/>
              </a:solidFill>
              <a:cs typeface="Arial"/>
            </a:endParaRPr>
          </a:p>
          <a:p>
            <a:pPr marL="896938" lvl="1" indent="-449263"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solidFill>
                  <a:srgbClr val="292934"/>
                </a:solidFill>
                <a:cs typeface="Arial"/>
              </a:rPr>
              <a:t>Background files estimation (</a:t>
            </a:r>
            <a:r>
              <a:rPr lang="en-US" altLang="zh-CN" dirty="0" err="1">
                <a:solidFill>
                  <a:srgbClr val="292934"/>
                </a:solidFill>
                <a:cs typeface="Arial"/>
              </a:rPr>
              <a:t>hebkgest</a:t>
            </a:r>
            <a:r>
              <a:rPr lang="en-US" altLang="zh-CN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Font typeface="Wingdings" panose="05000000000000000000" pitchFamily="2" charset="2"/>
              <a:buChar char="l"/>
              <a:defRPr/>
            </a:pPr>
            <a:r>
              <a:rPr lang="en-US" altLang="zh-CN" sz="1900" i="1" dirty="0">
                <a:solidFill>
                  <a:srgbClr val="292934"/>
                </a:solidFill>
                <a:cs typeface="Arial"/>
              </a:rPr>
              <a:t>Generate background files for Spectra and light </a:t>
            </a:r>
            <a:r>
              <a:rPr lang="en-US" altLang="zh-CN" sz="1900" i="1" dirty="0" smtClean="0">
                <a:solidFill>
                  <a:srgbClr val="292934"/>
                </a:solidFill>
                <a:cs typeface="Arial"/>
              </a:rPr>
              <a:t>curves</a:t>
            </a:r>
            <a:endParaRPr lang="en-US" altLang="zh-CN" sz="1900" i="1" dirty="0">
              <a:solidFill>
                <a:srgbClr val="292934"/>
              </a:solidFill>
              <a:cs typeface="Arial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xmlns="" id="{7DE94786-0F9C-480B-9395-08799906F99D}"/>
              </a:ext>
            </a:extLst>
          </p:cNvPr>
          <p:cNvSpPr>
            <a:spLocks noGrp="1"/>
          </p:cNvSpPr>
          <p:nvPr/>
        </p:nvSpPr>
        <p:spPr>
          <a:xfrm>
            <a:off x="0" y="-24657"/>
            <a:ext cx="9144000" cy="1423149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  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F3AEB9F-EED1-4480-BA91-33688EB28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411460" y="729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b="1" dirty="0" smtClean="0">
                <a:solidFill>
                  <a:srgbClr val="FFFF00"/>
                </a:solidFill>
              </a:rPr>
              <a:t>HE Data Analysis Software</a:t>
            </a:r>
            <a:endParaRPr kumimoji="1"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01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7906" y="1398492"/>
            <a:ext cx="8758517" cy="536089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zh-CN" sz="3600" b="1" dirty="0">
                <a:solidFill>
                  <a:srgbClr val="292934"/>
                </a:solidFill>
                <a:cs typeface="Arial"/>
              </a:rPr>
              <a:t>Software functions: </a:t>
            </a:r>
          </a:p>
          <a:p>
            <a:pPr marL="896938" lvl="1" indent="-439738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3100" dirty="0">
                <a:solidFill>
                  <a:srgbClr val="292934"/>
                </a:solidFill>
                <a:cs typeface="Arial"/>
              </a:rPr>
              <a:t>Gain correction</a:t>
            </a:r>
            <a:r>
              <a:rPr lang="zh-CN" altLang="en-US" sz="3100" dirty="0">
                <a:solidFill>
                  <a:srgbClr val="292934"/>
                </a:solidFill>
                <a:cs typeface="Arial"/>
              </a:rPr>
              <a:t>（</a:t>
            </a:r>
            <a:r>
              <a:rPr lang="en-US" altLang="zh-CN" sz="3100" dirty="0" err="1">
                <a:solidFill>
                  <a:srgbClr val="292934"/>
                </a:solidFill>
                <a:cs typeface="Arial"/>
              </a:rPr>
              <a:t>mepical</a:t>
            </a:r>
            <a:r>
              <a:rPr lang="zh-CN" altLang="en-US" sz="3100" dirty="0">
                <a:solidFill>
                  <a:srgbClr val="292934"/>
                </a:solidFill>
                <a:cs typeface="Arial"/>
              </a:rPr>
              <a:t>）</a:t>
            </a:r>
            <a:endParaRPr lang="en-US" altLang="zh-CN" sz="3100" dirty="0">
              <a:solidFill>
                <a:srgbClr val="292934"/>
              </a:solidFill>
              <a:cs typeface="Arial"/>
            </a:endParaRP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300" i="1" dirty="0">
                <a:solidFill>
                  <a:srgbClr val="292934"/>
                </a:solidFill>
                <a:cs typeface="Arial"/>
              </a:rPr>
              <a:t>Calculates PI values</a:t>
            </a:r>
          </a:p>
          <a:p>
            <a:pPr marL="896938" lvl="1" indent="-439738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3100" dirty="0">
                <a:solidFill>
                  <a:srgbClr val="292934"/>
                </a:solidFill>
                <a:cs typeface="Arial"/>
              </a:rPr>
              <a:t>Grade assignment and </a:t>
            </a:r>
            <a:r>
              <a:rPr lang="en-US" altLang="zh-CN" sz="3100" dirty="0" err="1">
                <a:solidFill>
                  <a:srgbClr val="292934"/>
                </a:solidFill>
                <a:cs typeface="Arial"/>
              </a:rPr>
              <a:t>deadtime</a:t>
            </a:r>
            <a:r>
              <a:rPr lang="en-US" altLang="zh-CN" sz="3100" dirty="0">
                <a:solidFill>
                  <a:srgbClr val="292934"/>
                </a:solidFill>
                <a:cs typeface="Arial"/>
              </a:rPr>
              <a:t> calculation (</a:t>
            </a:r>
            <a:r>
              <a:rPr lang="en-US" altLang="zh-CN" sz="3100" dirty="0" err="1">
                <a:solidFill>
                  <a:srgbClr val="292934"/>
                </a:solidFill>
                <a:cs typeface="Arial"/>
              </a:rPr>
              <a:t>megrade</a:t>
            </a:r>
            <a:r>
              <a:rPr lang="en-US" altLang="zh-CN" sz="3100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300" i="1" dirty="0">
                <a:solidFill>
                  <a:srgbClr val="292934"/>
                </a:solidFill>
                <a:cs typeface="Arial"/>
              </a:rPr>
              <a:t>Assigns events grade and calculates </a:t>
            </a:r>
            <a:r>
              <a:rPr lang="en-US" altLang="zh-CN" sz="2300" i="1" dirty="0" err="1">
                <a:solidFill>
                  <a:srgbClr val="292934"/>
                </a:solidFill>
                <a:cs typeface="Arial"/>
              </a:rPr>
              <a:t>deadtime</a:t>
            </a:r>
            <a:endParaRPr lang="en-US" altLang="zh-CN" sz="2300" i="1" dirty="0">
              <a:solidFill>
                <a:srgbClr val="292934"/>
              </a:solidFill>
              <a:cs typeface="Arial"/>
            </a:endParaRPr>
          </a:p>
          <a:p>
            <a:pPr marL="896938" lvl="1" indent="-439738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3100" dirty="0">
                <a:solidFill>
                  <a:srgbClr val="292934"/>
                </a:solidFill>
                <a:cs typeface="Arial"/>
              </a:rPr>
              <a:t>Good Time Intervals (GTI) generation (</a:t>
            </a:r>
            <a:r>
              <a:rPr lang="en-US" altLang="zh-CN" sz="3100" dirty="0" err="1">
                <a:solidFill>
                  <a:srgbClr val="292934"/>
                </a:solidFill>
                <a:cs typeface="Arial"/>
              </a:rPr>
              <a:t>megtigen</a:t>
            </a:r>
            <a:r>
              <a:rPr lang="en-US" altLang="zh-CN" sz="3100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300" i="1" dirty="0">
                <a:solidFill>
                  <a:srgbClr val="292934"/>
                </a:solidFill>
                <a:cs typeface="Arial"/>
              </a:rPr>
              <a:t>Applies cleaning criteria to the specified attitude/orbital/instrument parameters</a:t>
            </a:r>
          </a:p>
          <a:p>
            <a:pPr marL="896938" lvl="1" indent="-439738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3100" dirty="0">
                <a:solidFill>
                  <a:srgbClr val="292934"/>
                </a:solidFill>
                <a:cs typeface="Arial"/>
              </a:rPr>
              <a:t>Event screening (</a:t>
            </a:r>
            <a:r>
              <a:rPr lang="en-US" altLang="zh-CN" sz="3100" dirty="0" err="1">
                <a:solidFill>
                  <a:srgbClr val="292934"/>
                </a:solidFill>
                <a:cs typeface="Arial"/>
              </a:rPr>
              <a:t>mescreen</a:t>
            </a:r>
            <a:r>
              <a:rPr lang="en-US" altLang="zh-CN" sz="3100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300" i="1" dirty="0">
                <a:solidFill>
                  <a:srgbClr val="292934"/>
                </a:solidFill>
                <a:cs typeface="Arial"/>
              </a:rPr>
              <a:t>Event properties screening  (e.g. detectors selection, exclusion of bad detectors, grade selection)</a:t>
            </a:r>
          </a:p>
          <a:p>
            <a:pPr marL="896938" lvl="1" indent="-439738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100" dirty="0">
                <a:solidFill>
                  <a:srgbClr val="292934"/>
                </a:solidFill>
                <a:cs typeface="Arial"/>
              </a:rPr>
              <a:t>Spectra extraction (</a:t>
            </a:r>
            <a:r>
              <a:rPr lang="en-US" altLang="zh-CN" sz="3100" dirty="0" err="1">
                <a:solidFill>
                  <a:srgbClr val="292934"/>
                </a:solidFill>
                <a:cs typeface="Arial"/>
              </a:rPr>
              <a:t>mespecgen</a:t>
            </a:r>
            <a:r>
              <a:rPr lang="en-US" altLang="zh-CN" sz="3100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300" i="1" dirty="0">
                <a:solidFill>
                  <a:srgbClr val="292934"/>
                </a:solidFill>
                <a:cs typeface="Arial"/>
              </a:rPr>
              <a:t>Spectra extraction from screening events file and </a:t>
            </a:r>
            <a:r>
              <a:rPr lang="en-US" altLang="zh-CN" sz="2300" i="1" dirty="0" err="1">
                <a:solidFill>
                  <a:srgbClr val="292934"/>
                </a:solidFill>
                <a:cs typeface="Arial"/>
              </a:rPr>
              <a:t>deadtime</a:t>
            </a:r>
            <a:r>
              <a:rPr lang="en-US" altLang="zh-CN" sz="2300" i="1" dirty="0">
                <a:solidFill>
                  <a:srgbClr val="292934"/>
                </a:solidFill>
                <a:cs typeface="Arial"/>
              </a:rPr>
              <a:t> correction</a:t>
            </a:r>
          </a:p>
          <a:p>
            <a:pPr marL="896938" lvl="1" indent="-439738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100" dirty="0">
                <a:solidFill>
                  <a:srgbClr val="292934"/>
                </a:solidFill>
                <a:cs typeface="Arial"/>
              </a:rPr>
              <a:t>Light curves extraction (</a:t>
            </a:r>
            <a:r>
              <a:rPr lang="en-US" altLang="zh-CN" sz="3100" dirty="0" err="1">
                <a:solidFill>
                  <a:srgbClr val="292934"/>
                </a:solidFill>
                <a:cs typeface="Arial"/>
              </a:rPr>
              <a:t>melcgen</a:t>
            </a:r>
            <a:r>
              <a:rPr lang="en-US" altLang="zh-CN" sz="3100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300" i="1" dirty="0">
                <a:solidFill>
                  <a:srgbClr val="292934"/>
                </a:solidFill>
                <a:cs typeface="Arial"/>
              </a:rPr>
              <a:t>Light curves extraction from screening events file and </a:t>
            </a:r>
            <a:r>
              <a:rPr lang="en-US" altLang="zh-CN" sz="2300" i="1" dirty="0" err="1">
                <a:solidFill>
                  <a:srgbClr val="292934"/>
                </a:solidFill>
                <a:cs typeface="Arial"/>
              </a:rPr>
              <a:t>deadtime</a:t>
            </a:r>
            <a:r>
              <a:rPr lang="en-US" altLang="zh-CN" sz="2300" i="1" dirty="0">
                <a:solidFill>
                  <a:srgbClr val="292934"/>
                </a:solidFill>
                <a:cs typeface="Arial"/>
              </a:rPr>
              <a:t> correction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300" i="1" dirty="0">
                <a:solidFill>
                  <a:srgbClr val="292934"/>
                </a:solidFill>
                <a:cs typeface="Arial"/>
              </a:rPr>
              <a:t>RSP files </a:t>
            </a:r>
            <a:r>
              <a:rPr lang="en-US" altLang="zh-CN" sz="2300" i="1" dirty="0" smtClean="0">
                <a:solidFill>
                  <a:srgbClr val="292934"/>
                </a:solidFill>
                <a:cs typeface="Arial"/>
              </a:rPr>
              <a:t>generation(</a:t>
            </a:r>
            <a:r>
              <a:rPr lang="en-US" altLang="zh-CN" sz="2300" i="1" dirty="0" err="1">
                <a:solidFill>
                  <a:srgbClr val="292934"/>
                </a:solidFill>
                <a:cs typeface="Arial"/>
              </a:rPr>
              <a:t>m</a:t>
            </a:r>
            <a:r>
              <a:rPr lang="en-US" altLang="zh-CN" sz="2300" i="1" dirty="0" err="1" smtClean="0">
                <a:solidFill>
                  <a:srgbClr val="292934"/>
                </a:solidFill>
                <a:cs typeface="Arial"/>
              </a:rPr>
              <a:t>erspgen</a:t>
            </a:r>
            <a:r>
              <a:rPr lang="en-US" altLang="zh-CN" sz="2300" i="1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300" i="1" dirty="0">
                <a:solidFill>
                  <a:srgbClr val="292934"/>
                </a:solidFill>
                <a:cs typeface="Arial"/>
              </a:rPr>
              <a:t>PSF correction, combination each detector’s </a:t>
            </a:r>
            <a:r>
              <a:rPr lang="en-US" altLang="zh-CN" sz="2300" i="1" dirty="0" err="1">
                <a:solidFill>
                  <a:srgbClr val="292934"/>
                </a:solidFill>
                <a:cs typeface="Arial"/>
              </a:rPr>
              <a:t>rsp</a:t>
            </a:r>
            <a:r>
              <a:rPr lang="en-US" altLang="zh-CN" sz="2300" i="1" dirty="0">
                <a:solidFill>
                  <a:srgbClr val="292934"/>
                </a:solidFill>
                <a:cs typeface="Arial"/>
              </a:rPr>
              <a:t> files</a:t>
            </a:r>
          </a:p>
          <a:p>
            <a:pPr marL="896938" lvl="1" indent="-439738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100" dirty="0">
                <a:solidFill>
                  <a:srgbClr val="292934"/>
                </a:solidFill>
                <a:cs typeface="Arial"/>
              </a:rPr>
              <a:t>Background files </a:t>
            </a:r>
            <a:r>
              <a:rPr lang="en-US" altLang="zh-CN" sz="3100" dirty="0" smtClean="0">
                <a:solidFill>
                  <a:srgbClr val="292934"/>
                </a:solidFill>
                <a:cs typeface="Arial"/>
              </a:rPr>
              <a:t>estimation(</a:t>
            </a:r>
            <a:r>
              <a:rPr lang="en-US" altLang="zh-CN" sz="3100" dirty="0" err="1">
                <a:solidFill>
                  <a:srgbClr val="292934"/>
                </a:solidFill>
                <a:cs typeface="Arial"/>
              </a:rPr>
              <a:t>m</a:t>
            </a:r>
            <a:r>
              <a:rPr lang="en-US" altLang="zh-CN" sz="3100" dirty="0" err="1" smtClean="0">
                <a:solidFill>
                  <a:srgbClr val="292934"/>
                </a:solidFill>
                <a:cs typeface="Arial"/>
              </a:rPr>
              <a:t>ebkgest</a:t>
            </a:r>
            <a:r>
              <a:rPr lang="en-US" altLang="zh-CN" sz="3100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300" i="1" dirty="0">
                <a:solidFill>
                  <a:srgbClr val="292934"/>
                </a:solidFill>
                <a:cs typeface="Arial"/>
              </a:rPr>
              <a:t>Generate background files for Spectra and light curves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xmlns="" id="{7DE94786-0F9C-480B-9395-08799906F99D}"/>
              </a:ext>
            </a:extLst>
          </p:cNvPr>
          <p:cNvSpPr>
            <a:spLocks noGrp="1"/>
          </p:cNvSpPr>
          <p:nvPr/>
        </p:nvSpPr>
        <p:spPr>
          <a:xfrm>
            <a:off x="0" y="-24656"/>
            <a:ext cx="9144000" cy="1423149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  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F3AEB9F-EED1-4480-BA91-33688EB28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411460" y="729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b="1" dirty="0">
                <a:solidFill>
                  <a:srgbClr val="FFFF00"/>
                </a:solidFill>
              </a:rPr>
              <a:t>M</a:t>
            </a:r>
            <a:r>
              <a:rPr kumimoji="1" lang="en-US" altLang="zh-CN" b="1" dirty="0" smtClean="0">
                <a:solidFill>
                  <a:srgbClr val="FFFF00"/>
                </a:solidFill>
              </a:rPr>
              <a:t>E Data Analysis Software</a:t>
            </a:r>
            <a:endParaRPr kumimoji="1"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65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1694" y="1595718"/>
            <a:ext cx="8471647" cy="4867835"/>
          </a:xfrm>
        </p:spPr>
        <p:txBody>
          <a:bodyPr>
            <a:normAutofit fontScale="62500" lnSpcReduction="20000"/>
          </a:bodyPr>
          <a:lstStyle/>
          <a:p>
            <a:pPr marL="0" indent="0">
              <a:buClr>
                <a:srgbClr val="0000FF"/>
              </a:buClr>
              <a:buNone/>
            </a:pPr>
            <a:r>
              <a:rPr lang="en-US" altLang="zh-CN" b="1" dirty="0">
                <a:solidFill>
                  <a:srgbClr val="292934"/>
                </a:solidFill>
                <a:cs typeface="Arial"/>
              </a:rPr>
              <a:t>S</a:t>
            </a:r>
            <a:r>
              <a:rPr lang="en-US" altLang="zh-CN" b="1" dirty="0" smtClean="0">
                <a:solidFill>
                  <a:srgbClr val="292934"/>
                </a:solidFill>
                <a:cs typeface="Arial"/>
              </a:rPr>
              <a:t>oftware functions:</a:t>
            </a:r>
          </a:p>
          <a:p>
            <a:pPr marL="896938" lvl="1" indent="-439738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3400" dirty="0">
                <a:solidFill>
                  <a:srgbClr val="292934"/>
                </a:solidFill>
                <a:cs typeface="Arial"/>
              </a:rPr>
              <a:t>Gain correction</a:t>
            </a:r>
            <a:r>
              <a:rPr lang="zh-CN" altLang="en-US" sz="3400" dirty="0">
                <a:solidFill>
                  <a:srgbClr val="292934"/>
                </a:solidFill>
                <a:cs typeface="Arial"/>
              </a:rPr>
              <a:t>（</a:t>
            </a:r>
            <a:r>
              <a:rPr lang="en-US" altLang="zh-CN" sz="3400" dirty="0" err="1">
                <a:solidFill>
                  <a:srgbClr val="292934"/>
                </a:solidFill>
                <a:cs typeface="Arial"/>
              </a:rPr>
              <a:t>lepical</a:t>
            </a:r>
            <a:r>
              <a:rPr lang="zh-CN" altLang="en-US" sz="3400" dirty="0">
                <a:solidFill>
                  <a:srgbClr val="292934"/>
                </a:solidFill>
                <a:cs typeface="Arial"/>
              </a:rPr>
              <a:t>）</a:t>
            </a:r>
            <a:endParaRPr lang="en-US" altLang="zh-CN" sz="3400" dirty="0">
              <a:solidFill>
                <a:srgbClr val="292934"/>
              </a:solidFill>
              <a:cs typeface="Arial"/>
            </a:endParaRP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600" i="1" dirty="0">
                <a:solidFill>
                  <a:srgbClr val="292934"/>
                </a:solidFill>
                <a:cs typeface="Arial"/>
              </a:rPr>
              <a:t> Calculates PI values and subtract</a:t>
            </a:r>
            <a:r>
              <a:rPr lang="zh-CN" altLang="en-US" sz="2600" i="1" dirty="0">
                <a:solidFill>
                  <a:srgbClr val="292934"/>
                </a:solidFill>
                <a:cs typeface="Arial"/>
              </a:rPr>
              <a:t> </a:t>
            </a:r>
            <a:r>
              <a:rPr lang="en-US" altLang="zh-CN" sz="2600" i="1" dirty="0" smtClean="0">
                <a:solidFill>
                  <a:srgbClr val="292934"/>
                </a:solidFill>
                <a:cs typeface="Arial"/>
              </a:rPr>
              <a:t>noise</a:t>
            </a:r>
            <a:endParaRPr lang="en-US" altLang="zh-CN" sz="2600" i="1" dirty="0">
              <a:solidFill>
                <a:srgbClr val="292934"/>
              </a:solidFill>
              <a:cs typeface="Arial"/>
            </a:endParaRPr>
          </a:p>
          <a:p>
            <a:pPr marL="896938" lvl="1" indent="-439738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3400" dirty="0">
                <a:solidFill>
                  <a:srgbClr val="292934"/>
                </a:solidFill>
                <a:cs typeface="Arial"/>
              </a:rPr>
              <a:t>Grade assignment and split events reconstruction (</a:t>
            </a:r>
            <a:r>
              <a:rPr lang="en-US" altLang="zh-CN" sz="3400" dirty="0" err="1">
                <a:solidFill>
                  <a:srgbClr val="292934"/>
                </a:solidFill>
                <a:cs typeface="Arial"/>
              </a:rPr>
              <a:t>lerecon</a:t>
            </a:r>
            <a:r>
              <a:rPr lang="en-US" altLang="zh-CN" sz="3400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600" i="1" dirty="0">
                <a:solidFill>
                  <a:srgbClr val="292934"/>
                </a:solidFill>
                <a:cs typeface="Arial"/>
              </a:rPr>
              <a:t>Assigns events grade and reconstruct split </a:t>
            </a:r>
            <a:r>
              <a:rPr lang="en-US" altLang="zh-CN" sz="2600" i="1" dirty="0" smtClean="0">
                <a:solidFill>
                  <a:srgbClr val="292934"/>
                </a:solidFill>
                <a:cs typeface="Arial"/>
              </a:rPr>
              <a:t>events</a:t>
            </a:r>
            <a:endParaRPr lang="en-US" altLang="zh-CN" sz="2600" i="1" dirty="0">
              <a:solidFill>
                <a:srgbClr val="292934"/>
              </a:solidFill>
              <a:cs typeface="Arial"/>
            </a:endParaRPr>
          </a:p>
          <a:p>
            <a:pPr marL="896938" lvl="1" indent="-439738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3400" dirty="0">
                <a:solidFill>
                  <a:srgbClr val="292934"/>
                </a:solidFill>
                <a:cs typeface="Arial"/>
              </a:rPr>
              <a:t>Good Time Intervals (GTI) generation (</a:t>
            </a:r>
            <a:r>
              <a:rPr lang="en-US" altLang="zh-CN" sz="3400" dirty="0" err="1">
                <a:solidFill>
                  <a:srgbClr val="292934"/>
                </a:solidFill>
                <a:cs typeface="Arial"/>
              </a:rPr>
              <a:t>legtigen</a:t>
            </a:r>
            <a:r>
              <a:rPr lang="en-US" altLang="zh-CN" sz="3400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600" i="1" dirty="0">
                <a:solidFill>
                  <a:srgbClr val="292934"/>
                </a:solidFill>
                <a:cs typeface="Arial"/>
              </a:rPr>
              <a:t>Applies cleaning criteria to the specified attitude/orbital/instrument </a:t>
            </a:r>
            <a:r>
              <a:rPr lang="en-US" altLang="zh-CN" sz="2600" i="1" dirty="0" smtClean="0">
                <a:solidFill>
                  <a:srgbClr val="292934"/>
                </a:solidFill>
                <a:cs typeface="Arial"/>
              </a:rPr>
              <a:t>parameters</a:t>
            </a:r>
            <a:endParaRPr lang="en-US" altLang="zh-CN" sz="2600" i="1" dirty="0">
              <a:solidFill>
                <a:srgbClr val="292934"/>
              </a:solidFill>
              <a:cs typeface="Arial"/>
            </a:endParaRPr>
          </a:p>
          <a:p>
            <a:pPr marL="896938" lvl="1" indent="-439738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3400" dirty="0">
                <a:solidFill>
                  <a:srgbClr val="292934"/>
                </a:solidFill>
                <a:cs typeface="Arial"/>
              </a:rPr>
              <a:t>Event screening (</a:t>
            </a:r>
            <a:r>
              <a:rPr lang="en-US" altLang="zh-CN" sz="3400" dirty="0" err="1">
                <a:solidFill>
                  <a:srgbClr val="292934"/>
                </a:solidFill>
                <a:cs typeface="Arial"/>
              </a:rPr>
              <a:t>lescreen</a:t>
            </a:r>
            <a:r>
              <a:rPr lang="en-US" altLang="zh-CN" sz="3400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600" i="1" dirty="0">
                <a:solidFill>
                  <a:srgbClr val="292934"/>
                </a:solidFill>
                <a:cs typeface="Arial"/>
              </a:rPr>
              <a:t>Event properties screening  (e.g. detectors selection, exclusion of bad detectors, grade selection)</a:t>
            </a:r>
          </a:p>
          <a:p>
            <a:pPr marL="896938" lvl="1" indent="-439738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400" dirty="0">
                <a:solidFill>
                  <a:srgbClr val="292934"/>
                </a:solidFill>
                <a:cs typeface="Arial"/>
              </a:rPr>
              <a:t>Spectra extraction (</a:t>
            </a:r>
            <a:r>
              <a:rPr lang="en-US" altLang="zh-CN" sz="3400" dirty="0" err="1">
                <a:solidFill>
                  <a:srgbClr val="292934"/>
                </a:solidFill>
                <a:cs typeface="Arial"/>
              </a:rPr>
              <a:t>lespecgen</a:t>
            </a:r>
            <a:r>
              <a:rPr lang="en-US" altLang="zh-CN" sz="3400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600" i="1" dirty="0">
                <a:solidFill>
                  <a:srgbClr val="292934"/>
                </a:solidFill>
                <a:cs typeface="Arial"/>
              </a:rPr>
              <a:t>Spectra extraction from screening events </a:t>
            </a:r>
            <a:r>
              <a:rPr lang="en-US" altLang="zh-CN" sz="2600" i="1" dirty="0" smtClean="0">
                <a:solidFill>
                  <a:srgbClr val="292934"/>
                </a:solidFill>
                <a:cs typeface="Arial"/>
              </a:rPr>
              <a:t>file</a:t>
            </a:r>
            <a:endParaRPr lang="en-US" altLang="zh-CN" sz="2600" i="1" dirty="0">
              <a:solidFill>
                <a:srgbClr val="292934"/>
              </a:solidFill>
              <a:cs typeface="Arial"/>
            </a:endParaRPr>
          </a:p>
          <a:p>
            <a:pPr marL="896938" lvl="1" indent="-439738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400" dirty="0">
                <a:solidFill>
                  <a:srgbClr val="292934"/>
                </a:solidFill>
                <a:cs typeface="Arial"/>
              </a:rPr>
              <a:t>Light curves extraction (</a:t>
            </a:r>
            <a:r>
              <a:rPr lang="en-US" altLang="zh-CN" sz="3400" dirty="0" err="1">
                <a:solidFill>
                  <a:srgbClr val="292934"/>
                </a:solidFill>
                <a:cs typeface="Arial"/>
              </a:rPr>
              <a:t>lelcgen</a:t>
            </a:r>
            <a:r>
              <a:rPr lang="en-US" altLang="zh-CN" sz="3400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600" i="1" dirty="0">
                <a:solidFill>
                  <a:srgbClr val="292934"/>
                </a:solidFill>
                <a:cs typeface="Arial"/>
              </a:rPr>
              <a:t>Light curves extraction from screening events </a:t>
            </a:r>
            <a:r>
              <a:rPr lang="en-US" altLang="zh-CN" sz="2600" i="1" dirty="0" smtClean="0">
                <a:solidFill>
                  <a:srgbClr val="292934"/>
                </a:solidFill>
                <a:cs typeface="Arial"/>
              </a:rPr>
              <a:t>file</a:t>
            </a:r>
            <a:endParaRPr lang="en-US" altLang="zh-CN" sz="2600" i="1" dirty="0">
              <a:solidFill>
                <a:srgbClr val="292934"/>
              </a:solidFill>
              <a:cs typeface="Arial"/>
            </a:endParaRPr>
          </a:p>
          <a:p>
            <a:pPr marL="896938" lvl="1" indent="-439738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400" dirty="0">
                <a:solidFill>
                  <a:srgbClr val="292934"/>
                </a:solidFill>
                <a:cs typeface="Arial"/>
              </a:rPr>
              <a:t>RSP files generation(</a:t>
            </a:r>
            <a:r>
              <a:rPr lang="en-US" altLang="zh-CN" sz="3400" dirty="0" err="1">
                <a:solidFill>
                  <a:srgbClr val="292934"/>
                </a:solidFill>
                <a:cs typeface="Arial"/>
              </a:rPr>
              <a:t>lerspgen</a:t>
            </a:r>
            <a:r>
              <a:rPr lang="en-US" altLang="zh-CN" sz="3400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600" i="1" dirty="0">
                <a:solidFill>
                  <a:srgbClr val="292934"/>
                </a:solidFill>
                <a:cs typeface="Arial"/>
              </a:rPr>
              <a:t>PSF correction, combination each detector’s </a:t>
            </a:r>
            <a:r>
              <a:rPr lang="en-US" altLang="zh-CN" sz="2600" i="1" dirty="0" err="1">
                <a:solidFill>
                  <a:srgbClr val="292934"/>
                </a:solidFill>
                <a:cs typeface="Arial"/>
              </a:rPr>
              <a:t>rsp</a:t>
            </a:r>
            <a:r>
              <a:rPr lang="en-US" altLang="zh-CN" sz="2600" i="1" dirty="0">
                <a:solidFill>
                  <a:srgbClr val="292934"/>
                </a:solidFill>
                <a:cs typeface="Arial"/>
              </a:rPr>
              <a:t> </a:t>
            </a:r>
            <a:r>
              <a:rPr lang="en-US" altLang="zh-CN" sz="2600" i="1" dirty="0" smtClean="0">
                <a:solidFill>
                  <a:srgbClr val="292934"/>
                </a:solidFill>
                <a:cs typeface="Arial"/>
              </a:rPr>
              <a:t>files</a:t>
            </a:r>
            <a:endParaRPr lang="en-US" altLang="zh-CN" sz="2600" i="1" dirty="0">
              <a:solidFill>
                <a:srgbClr val="292934"/>
              </a:solidFill>
              <a:cs typeface="Arial"/>
            </a:endParaRPr>
          </a:p>
          <a:p>
            <a:pPr marL="896938" lvl="1" indent="-439738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400" dirty="0">
                <a:solidFill>
                  <a:srgbClr val="292934"/>
                </a:solidFill>
                <a:cs typeface="Arial"/>
              </a:rPr>
              <a:t>Background files </a:t>
            </a:r>
            <a:r>
              <a:rPr lang="en-US" altLang="zh-CN" sz="3400" dirty="0" err="1" smtClean="0">
                <a:solidFill>
                  <a:srgbClr val="292934"/>
                </a:solidFill>
                <a:cs typeface="Arial"/>
              </a:rPr>
              <a:t>extimation</a:t>
            </a:r>
            <a:r>
              <a:rPr lang="en-US" altLang="zh-CN" sz="3400" dirty="0" smtClean="0">
                <a:solidFill>
                  <a:srgbClr val="292934"/>
                </a:solidFill>
                <a:cs typeface="Arial"/>
              </a:rPr>
              <a:t>(</a:t>
            </a:r>
            <a:r>
              <a:rPr lang="en-US" altLang="zh-CN" sz="3400" dirty="0" err="1">
                <a:solidFill>
                  <a:srgbClr val="292934"/>
                </a:solidFill>
                <a:cs typeface="Arial"/>
              </a:rPr>
              <a:t>l</a:t>
            </a:r>
            <a:r>
              <a:rPr lang="en-US" altLang="zh-CN" sz="3400" dirty="0" err="1" smtClean="0">
                <a:solidFill>
                  <a:srgbClr val="292934"/>
                </a:solidFill>
                <a:cs typeface="Arial"/>
              </a:rPr>
              <a:t>ebkgest</a:t>
            </a:r>
            <a:r>
              <a:rPr lang="en-US" altLang="zh-CN" sz="3400" dirty="0">
                <a:solidFill>
                  <a:srgbClr val="292934"/>
                </a:solidFill>
                <a:cs typeface="Arial"/>
              </a:rPr>
              <a:t>)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600" i="1" dirty="0">
                <a:solidFill>
                  <a:srgbClr val="292934"/>
                </a:solidFill>
                <a:cs typeface="Arial"/>
              </a:rPr>
              <a:t>Generate background files for Spectra and light </a:t>
            </a:r>
            <a:r>
              <a:rPr lang="en-US" altLang="zh-CN" sz="2600" i="1" dirty="0" smtClean="0">
                <a:solidFill>
                  <a:srgbClr val="292934"/>
                </a:solidFill>
                <a:cs typeface="Arial"/>
              </a:rPr>
              <a:t>curves</a:t>
            </a:r>
            <a:endParaRPr lang="en-US" altLang="zh-CN" sz="2600" i="1" dirty="0">
              <a:solidFill>
                <a:srgbClr val="292934"/>
              </a:solidFill>
              <a:cs typeface="Arial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xmlns="" id="{7DE94786-0F9C-480B-9395-08799906F99D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9144000" cy="1423149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  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F3AEB9F-EED1-4480-BA91-33688EB28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411460" y="729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b="1" dirty="0">
                <a:solidFill>
                  <a:srgbClr val="FFFF00"/>
                </a:solidFill>
              </a:rPr>
              <a:t>L</a:t>
            </a:r>
            <a:r>
              <a:rPr kumimoji="1" lang="en-US" altLang="zh-CN" b="1" dirty="0" smtClean="0">
                <a:solidFill>
                  <a:srgbClr val="FFFF00"/>
                </a:solidFill>
              </a:rPr>
              <a:t>E Data Analysis Software</a:t>
            </a:r>
            <a:endParaRPr kumimoji="1"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5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xmlns="" id="{B8AE10F2-79A9-4385-A4F5-1F438D59A389}"/>
              </a:ext>
            </a:extLst>
          </p:cNvPr>
          <p:cNvSpPr>
            <a:spLocks noGrp="1"/>
          </p:cNvSpPr>
          <p:nvPr/>
        </p:nvSpPr>
        <p:spPr>
          <a:xfrm>
            <a:off x="0" y="-2866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 Summary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A6FCB79-3B4B-4324-A7C5-C0A3E6705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-2376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A4031CCA-F19C-4585-A788-70A7B4EE2940}"/>
              </a:ext>
            </a:extLst>
          </p:cNvPr>
          <p:cNvSpPr/>
          <p:nvPr/>
        </p:nvSpPr>
        <p:spPr>
          <a:xfrm>
            <a:off x="400595" y="1139518"/>
            <a:ext cx="8313100" cy="49445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June.15, </a:t>
            </a: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 </a:t>
            </a: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—:</a:t>
            </a:r>
            <a:r>
              <a:rPr lang="en-US" altLang="zh-CN" sz="3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Instrument operation 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 smtClean="0">
                <a:solidFill>
                  <a:srgbClr val="002060"/>
                </a:solidFill>
                <a:latin typeface="+mn-ea"/>
              </a:rPr>
              <a:t>HXMT has been running for 350 days.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 smtClean="0">
                <a:solidFill>
                  <a:srgbClr val="002060"/>
                </a:solidFill>
                <a:latin typeface="+mn-ea"/>
              </a:rPr>
              <a:t>Working parameters onboard the instruments </a:t>
            </a:r>
            <a:r>
              <a:rPr lang="en-US" altLang="zh-CN" sz="2600" b="1" dirty="0">
                <a:solidFill>
                  <a:srgbClr val="002060"/>
                </a:solidFill>
                <a:latin typeface="+mn-ea"/>
              </a:rPr>
              <a:t>(HE, ME and LE) </a:t>
            </a:r>
            <a:r>
              <a:rPr lang="en-US" altLang="zh-CN" sz="2600" b="1" dirty="0" smtClean="0">
                <a:solidFill>
                  <a:srgbClr val="002060"/>
                </a:solidFill>
                <a:latin typeface="+mn-ea"/>
              </a:rPr>
              <a:t>have been adjusted according to the actual situation in orbit. Now, all the instruments work well.</a:t>
            </a:r>
            <a:endParaRPr lang="en-US" altLang="zh-CN" sz="2600" b="1" dirty="0">
              <a:solidFill>
                <a:srgbClr val="002060"/>
              </a:solidFill>
              <a:latin typeface="+mn-ea"/>
            </a:endParaRP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002060"/>
                </a:solidFill>
                <a:latin typeface="+mn-ea"/>
              </a:rPr>
              <a:t>The performances and the </a:t>
            </a:r>
            <a:r>
              <a:rPr lang="en-US" altLang="zh-CN" sz="2600" b="1" dirty="0" smtClean="0">
                <a:solidFill>
                  <a:srgbClr val="002060"/>
                </a:solidFill>
                <a:latin typeface="+mn-ea"/>
              </a:rPr>
              <a:t>in-orbit </a:t>
            </a:r>
            <a:r>
              <a:rPr lang="en-US" altLang="zh-CN" sz="2600" b="1" dirty="0">
                <a:solidFill>
                  <a:srgbClr val="002060"/>
                </a:solidFill>
                <a:latin typeface="+mn-ea"/>
              </a:rPr>
              <a:t>calibration of </a:t>
            </a:r>
            <a:r>
              <a:rPr lang="en-US" altLang="zh-CN" sz="2600" b="1" dirty="0" smtClean="0">
                <a:solidFill>
                  <a:srgbClr val="002060"/>
                </a:solidFill>
                <a:latin typeface="+mn-ea"/>
              </a:rPr>
              <a:t>the instruments have </a:t>
            </a:r>
            <a:r>
              <a:rPr lang="en-US" altLang="zh-CN" sz="2600" b="1" dirty="0">
                <a:solidFill>
                  <a:srgbClr val="002060"/>
                </a:solidFill>
                <a:latin typeface="+mn-ea"/>
              </a:rPr>
              <a:t>been preliminary confirmed.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27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E0FEC06E-9E6E-4ADE-9CDF-0CAC4BA31430}"/>
              </a:ext>
            </a:extLst>
          </p:cNvPr>
          <p:cNvSpPr/>
          <p:nvPr/>
        </p:nvSpPr>
        <p:spPr>
          <a:xfrm>
            <a:off x="787944" y="1299334"/>
            <a:ext cx="7700274" cy="52897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June.22, 2017—:  </a:t>
            </a: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Mission planning</a:t>
            </a:r>
            <a:endParaRPr lang="en-US" altLang="zh-CN" sz="240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38163" indent="-538163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2060"/>
                </a:solidFill>
                <a:latin typeface="+mn-ea"/>
              </a:rPr>
              <a:t>Scientific observation has lasted for 343 days.</a:t>
            </a:r>
          </a:p>
          <a:p>
            <a:pPr marL="538163" indent="-538163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2060"/>
                </a:solidFill>
                <a:latin typeface="+mn-ea"/>
              </a:rPr>
              <a:t>Short-term Plan:       </a:t>
            </a:r>
            <a:r>
              <a:rPr lang="en-US" altLang="zh-CN" sz="2400" b="1" i="1" u="sng" dirty="0" smtClean="0">
                <a:solidFill>
                  <a:srgbClr val="0070C0"/>
                </a:solidFill>
                <a:latin typeface="+mn-ea"/>
              </a:rPr>
              <a:t>173 </a:t>
            </a:r>
            <a:r>
              <a:rPr lang="en-US" altLang="zh-CN" sz="2400" b="1" u="sng" dirty="0" smtClean="0">
                <a:solidFill>
                  <a:srgbClr val="0070C0"/>
                </a:solidFill>
                <a:latin typeface="+mn-ea"/>
              </a:rPr>
              <a:t>normal &amp;</a:t>
            </a:r>
            <a:r>
              <a:rPr lang="en-US" altLang="zh-CN" sz="2400" b="1" i="1" u="sng" dirty="0" smtClean="0">
                <a:solidFill>
                  <a:srgbClr val="0070C0"/>
                </a:solidFill>
                <a:latin typeface="+mn-ea"/>
              </a:rPr>
              <a:t> 14 </a:t>
            </a:r>
            <a:r>
              <a:rPr lang="en-US" altLang="zh-CN" sz="2400" b="1" u="sng" dirty="0" err="1">
                <a:solidFill>
                  <a:srgbClr val="0070C0"/>
                </a:solidFill>
                <a:latin typeface="+mn-ea"/>
              </a:rPr>
              <a:t>ToO</a:t>
            </a:r>
            <a:r>
              <a:rPr lang="en-US" altLang="zh-CN" sz="2400" b="1" u="sng" dirty="0">
                <a:solidFill>
                  <a:srgbClr val="0070C0"/>
                </a:solidFill>
                <a:latin typeface="+mn-ea"/>
              </a:rPr>
              <a:t> </a:t>
            </a:r>
          </a:p>
          <a:p>
            <a:pPr marL="538163" indent="-538163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2060"/>
                </a:solidFill>
                <a:latin typeface="+mn-ea"/>
              </a:rPr>
              <a:t>Point  observation:  </a:t>
            </a:r>
            <a:r>
              <a:rPr lang="en-US" altLang="zh-CN" sz="2400" b="1" dirty="0" smtClean="0">
                <a:solidFill>
                  <a:srgbClr val="002060"/>
                </a:solidFill>
                <a:latin typeface="+mn-ea"/>
              </a:rPr>
              <a:t>  </a:t>
            </a:r>
            <a:r>
              <a:rPr lang="en-US" altLang="zh-CN" sz="2400" b="1" i="1" u="sng" dirty="0" smtClean="0">
                <a:solidFill>
                  <a:srgbClr val="0070C0"/>
                </a:solidFill>
                <a:latin typeface="+mn-ea"/>
              </a:rPr>
              <a:t>42 </a:t>
            </a:r>
            <a:r>
              <a:rPr lang="en-US" altLang="zh-CN" sz="2400" b="1" u="sng" dirty="0">
                <a:solidFill>
                  <a:srgbClr val="0070C0"/>
                </a:solidFill>
                <a:latin typeface="+mn-ea"/>
              </a:rPr>
              <a:t>sources, </a:t>
            </a:r>
            <a:r>
              <a:rPr lang="en-US" altLang="zh-CN" sz="2400" b="1" i="1" u="sng" dirty="0" smtClean="0">
                <a:solidFill>
                  <a:srgbClr val="0070C0"/>
                </a:solidFill>
                <a:latin typeface="+mn-ea"/>
              </a:rPr>
              <a:t>1005 </a:t>
            </a:r>
            <a:r>
              <a:rPr lang="en-US" altLang="zh-CN" sz="2400" b="1" u="sng" dirty="0">
                <a:solidFill>
                  <a:srgbClr val="0070C0"/>
                </a:solidFill>
                <a:latin typeface="+mn-ea"/>
              </a:rPr>
              <a:t>times</a:t>
            </a:r>
          </a:p>
          <a:p>
            <a:pPr marL="538163" indent="-538163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2060"/>
                </a:solidFill>
                <a:latin typeface="+mn-ea"/>
              </a:rPr>
              <a:t>Small Area Scan:   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/>
            </a:r>
            <a:br>
              <a:rPr lang="en-US" altLang="zh-CN" sz="2400" b="1" dirty="0">
                <a:solidFill>
                  <a:srgbClr val="0070C0"/>
                </a:solidFill>
                <a:latin typeface="+mn-ea"/>
              </a:rPr>
            </a:b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                Crab area:  </a:t>
            </a:r>
            <a:r>
              <a:rPr lang="en-US" altLang="zh-CN" sz="2400" b="1" i="1" u="sng" dirty="0">
                <a:solidFill>
                  <a:srgbClr val="0070C0"/>
                </a:solidFill>
                <a:latin typeface="+mn-ea"/>
              </a:rPr>
              <a:t>9 </a:t>
            </a:r>
            <a:r>
              <a:rPr lang="en-US" altLang="zh-CN" sz="2400" b="1" u="sng" dirty="0">
                <a:solidFill>
                  <a:srgbClr val="0070C0"/>
                </a:solidFill>
                <a:latin typeface="+mn-ea"/>
              </a:rPr>
              <a:t>times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/>
            </a:r>
            <a:br>
              <a:rPr lang="en-US" altLang="zh-CN" sz="2400" b="1" dirty="0">
                <a:solidFill>
                  <a:srgbClr val="0070C0"/>
                </a:solidFill>
                <a:latin typeface="+mn-ea"/>
              </a:rPr>
            </a:b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        </a:t>
            </a:r>
            <a:r>
              <a:rPr lang="en-US" altLang="zh-CN" sz="2400" b="1" dirty="0" smtClean="0">
                <a:solidFill>
                  <a:srgbClr val="0070C0"/>
                </a:solidFill>
                <a:latin typeface="+mn-ea"/>
              </a:rPr>
              <a:t> Galactic Plane:  </a:t>
            </a:r>
            <a:r>
              <a:rPr lang="en-US" altLang="zh-CN" sz="2400" b="1" i="1" u="sng" dirty="0" smtClean="0">
                <a:solidFill>
                  <a:srgbClr val="0070C0"/>
                </a:solidFill>
                <a:latin typeface="+mn-ea"/>
              </a:rPr>
              <a:t>21</a:t>
            </a:r>
            <a:r>
              <a:rPr lang="en-US" altLang="zh-CN" sz="2400" b="1" u="sng" dirty="0" smtClean="0">
                <a:solidFill>
                  <a:srgbClr val="0070C0"/>
                </a:solidFill>
                <a:latin typeface="+mn-ea"/>
              </a:rPr>
              <a:t> </a:t>
            </a:r>
            <a:r>
              <a:rPr lang="en-US" altLang="zh-CN" sz="2400" b="1" u="sng" dirty="0">
                <a:solidFill>
                  <a:srgbClr val="0070C0"/>
                </a:solidFill>
                <a:latin typeface="+mn-ea"/>
              </a:rPr>
              <a:t>regions, </a:t>
            </a:r>
            <a:r>
              <a:rPr lang="en-US" altLang="zh-CN" sz="2400" b="1" i="1" u="sng" dirty="0" smtClean="0">
                <a:solidFill>
                  <a:srgbClr val="0070C0"/>
                </a:solidFill>
                <a:latin typeface="+mn-ea"/>
              </a:rPr>
              <a:t>324 </a:t>
            </a:r>
            <a:r>
              <a:rPr lang="en-US" altLang="zh-CN" sz="2400" b="1" u="sng" dirty="0" smtClean="0">
                <a:solidFill>
                  <a:srgbClr val="0070C0"/>
                </a:solidFill>
                <a:latin typeface="+mn-ea"/>
              </a:rPr>
              <a:t>times</a:t>
            </a:r>
          </a:p>
          <a:p>
            <a:pPr marL="538163" indent="-538163" fontAlgn="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2060"/>
                </a:solidFill>
                <a:latin typeface="+mn-ea"/>
              </a:rPr>
              <a:t>Data products: </a:t>
            </a:r>
          </a:p>
          <a:p>
            <a:pPr indent="1255713" fontAlgn="t"/>
            <a:r>
              <a:rPr lang="en-US" altLang="zh-CN" sz="2400" b="1" dirty="0" smtClean="0">
                <a:solidFill>
                  <a:srgbClr val="0070C0"/>
                </a:solidFill>
                <a:latin typeface="+mn-ea"/>
              </a:rPr>
              <a:t>Raw 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data: </a:t>
            </a:r>
            <a:r>
              <a:rPr lang="en-US" altLang="zh-CN" sz="2400" b="1" dirty="0" smtClean="0">
                <a:solidFill>
                  <a:srgbClr val="0070C0"/>
                </a:solidFill>
                <a:latin typeface="+mn-ea"/>
              </a:rPr>
              <a:t>        </a:t>
            </a:r>
            <a:r>
              <a:rPr lang="en-US" altLang="zh-CN" sz="2400" b="1" i="1" u="sng" dirty="0" smtClean="0">
                <a:solidFill>
                  <a:srgbClr val="0070C0"/>
                </a:solidFill>
                <a:latin typeface="+mn-ea"/>
              </a:rPr>
              <a:t>4.1TB</a:t>
            </a:r>
            <a:endParaRPr lang="en-US" altLang="zh-CN" sz="2400" b="1" i="1" u="sng" dirty="0">
              <a:solidFill>
                <a:srgbClr val="0070C0"/>
              </a:solidFill>
              <a:latin typeface="+mn-ea"/>
            </a:endParaRPr>
          </a:p>
          <a:p>
            <a:pPr indent="1255713" fontAlgn="t"/>
            <a:r>
              <a:rPr lang="en-US" altLang="zh-CN" sz="2400" b="1" dirty="0" smtClean="0">
                <a:solidFill>
                  <a:srgbClr val="0070C0"/>
                </a:solidFill>
                <a:latin typeface="+mn-ea"/>
              </a:rPr>
              <a:t>Level 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1: </a:t>
            </a:r>
            <a:r>
              <a:rPr lang="en-US" altLang="zh-CN" sz="2400" b="1" dirty="0" smtClean="0">
                <a:solidFill>
                  <a:srgbClr val="0070C0"/>
                </a:solidFill>
                <a:latin typeface="+mn-ea"/>
              </a:rPr>
              <a:t>            </a:t>
            </a:r>
            <a:r>
              <a:rPr lang="en-US" altLang="zh-CN" sz="2400" b="1" i="1" u="sng" dirty="0" smtClean="0">
                <a:solidFill>
                  <a:srgbClr val="0070C0"/>
                </a:solidFill>
                <a:latin typeface="+mn-ea"/>
              </a:rPr>
              <a:t>19.0TB</a:t>
            </a:r>
            <a:endParaRPr lang="zh-CN" altLang="zh-CN" sz="2400" b="1" i="1" u="sng" dirty="0">
              <a:solidFill>
                <a:srgbClr val="0070C0"/>
              </a:solidFill>
              <a:latin typeface="+mn-ea"/>
            </a:endParaRPr>
          </a:p>
          <a:p>
            <a:pPr indent="1255713" fontAlgn="t"/>
            <a:r>
              <a:rPr lang="en-US" altLang="zh-CN" sz="2400" b="1" dirty="0" smtClean="0">
                <a:solidFill>
                  <a:srgbClr val="0070C0"/>
                </a:solidFill>
                <a:latin typeface="+mn-ea"/>
              </a:rPr>
              <a:t>Internal Level:  </a:t>
            </a:r>
            <a:r>
              <a:rPr lang="en-US" altLang="zh-CN" sz="2400" b="1" i="1" u="sng" dirty="0" smtClean="0">
                <a:solidFill>
                  <a:srgbClr val="0070C0"/>
                </a:solidFill>
                <a:latin typeface="+mn-ea"/>
              </a:rPr>
              <a:t>50.0TB</a:t>
            </a:r>
            <a:endParaRPr lang="zh-CN" altLang="zh-CN" sz="2400" b="1" i="1" u="sng" dirty="0">
              <a:solidFill>
                <a:srgbClr val="0070C0"/>
              </a:solidFill>
              <a:latin typeface="+mn-ea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2400" b="1" u="sng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xmlns="" id="{63021166-028E-491A-A103-CA40CEC8A516}"/>
              </a:ext>
            </a:extLst>
          </p:cNvPr>
          <p:cNvSpPr>
            <a:spLocks noGrp="1"/>
          </p:cNvSpPr>
          <p:nvPr/>
        </p:nvSpPr>
        <p:spPr>
          <a:xfrm>
            <a:off x="0" y="-2866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 Summary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16B2C70-5167-40DD-BA7A-89EB79EF4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-2376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21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DC058373-E5BA-47B2-BFE8-0DCB01898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49" y="2576056"/>
            <a:ext cx="4992693" cy="392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xmlns="" id="{8F424EC3-2292-4CBF-B0B0-D2250A7DF598}"/>
              </a:ext>
            </a:extLst>
          </p:cNvPr>
          <p:cNvSpPr txBox="1">
            <a:spLocks/>
          </p:cNvSpPr>
          <p:nvPr/>
        </p:nvSpPr>
        <p:spPr>
          <a:xfrm>
            <a:off x="376122" y="1344706"/>
            <a:ext cx="8748820" cy="53250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Launched </a:t>
            </a: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at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Jiuquan</a:t>
            </a: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on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June 15. 2017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Nominal lifetime: </a:t>
            </a:r>
            <a:r>
              <a:rPr lang="en-US" altLang="zh-CN" sz="24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years</a:t>
            </a:r>
            <a:endParaRPr lang="en-US" altLang="zh-CN" sz="2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Orbit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CN"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circle, 550 km</a:t>
            </a:r>
            <a:br>
              <a:rPr lang="en-US" altLang="zh-CN"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orbital</a:t>
            </a:r>
            <a:r>
              <a:rPr kumimoji="0" lang="en-US" altLang="zh-CN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period: ~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96 mins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orbital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inclination: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43°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Instruments:</a:t>
            </a:r>
          </a:p>
          <a:p>
            <a:pPr marL="800100" lvl="1" indent="-531813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HE : 5000cm</a:t>
            </a:r>
            <a:r>
              <a:rPr lang="en-US" altLang="zh-CN" sz="2000" baseline="30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 20-250keV</a:t>
            </a:r>
          </a:p>
          <a:p>
            <a:pPr marL="800100" lvl="1" indent="96838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NaI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20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CsI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phoswich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531813">
              <a:lnSpc>
                <a:spcPct val="120000"/>
              </a:lnSpc>
              <a:spcBef>
                <a:spcPct val="20000"/>
              </a:spcBef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ME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: 952cm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5-30keV</a:t>
            </a:r>
          </a:p>
          <a:p>
            <a:pPr marL="800100" lvl="1" indent="96838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Si-Pin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531813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LE  :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384cm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1-15keV</a:t>
            </a:r>
          </a:p>
          <a:p>
            <a:pPr marL="800100" lvl="1" indent="96838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SCD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06E4B5CB-DC77-42B0-97C4-383467AE3579}"/>
              </a:ext>
            </a:extLst>
          </p:cNvPr>
          <p:cNvCxnSpPr/>
          <p:nvPr/>
        </p:nvCxnSpPr>
        <p:spPr>
          <a:xfrm flipV="1">
            <a:off x="8578489" y="2853242"/>
            <a:ext cx="0" cy="7560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0">
            <a:extLst>
              <a:ext uri="{FF2B5EF4-FFF2-40B4-BE49-F238E27FC236}">
                <a16:creationId xmlns:a16="http://schemas.microsoft.com/office/drawing/2014/main" xmlns="" id="{8DDE7DAC-0054-4082-93BC-526EBEA7E940}"/>
              </a:ext>
            </a:extLst>
          </p:cNvPr>
          <p:cNvSpPr txBox="1"/>
          <p:nvPr/>
        </p:nvSpPr>
        <p:spPr>
          <a:xfrm>
            <a:off x="8290457" y="2515311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FF0000"/>
                </a:solidFill>
              </a:rPr>
              <a:t>ME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4C75A919-E8CF-4C49-9718-72EF96152771}"/>
              </a:ext>
            </a:extLst>
          </p:cNvPr>
          <p:cNvCxnSpPr/>
          <p:nvPr/>
        </p:nvCxnSpPr>
        <p:spPr>
          <a:xfrm flipV="1">
            <a:off x="6076465" y="2781234"/>
            <a:ext cx="0" cy="16609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4">
            <a:extLst>
              <a:ext uri="{FF2B5EF4-FFF2-40B4-BE49-F238E27FC236}">
                <a16:creationId xmlns:a16="http://schemas.microsoft.com/office/drawing/2014/main" xmlns="" id="{7F6AEAB4-AF8E-4DDF-8C88-A0AD32B11243}"/>
              </a:ext>
            </a:extLst>
          </p:cNvPr>
          <p:cNvSpPr txBox="1"/>
          <p:nvPr/>
        </p:nvSpPr>
        <p:spPr>
          <a:xfrm>
            <a:off x="5824581" y="2443591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FF0000"/>
                </a:solidFill>
              </a:rPr>
              <a:t>HE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C8413E1F-01AE-4FBF-ACDE-1454E17C31D5}"/>
              </a:ext>
            </a:extLst>
          </p:cNvPr>
          <p:cNvCxnSpPr/>
          <p:nvPr/>
        </p:nvCxnSpPr>
        <p:spPr>
          <a:xfrm flipV="1">
            <a:off x="4687481" y="2781234"/>
            <a:ext cx="0" cy="1080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2">
            <a:extLst>
              <a:ext uri="{FF2B5EF4-FFF2-40B4-BE49-F238E27FC236}">
                <a16:creationId xmlns:a16="http://schemas.microsoft.com/office/drawing/2014/main" xmlns="" id="{63A959BE-1C1D-4C12-862F-B51D944B1015}"/>
              </a:ext>
            </a:extLst>
          </p:cNvPr>
          <p:cNvSpPr txBox="1"/>
          <p:nvPr/>
        </p:nvSpPr>
        <p:spPr>
          <a:xfrm>
            <a:off x="4456323" y="2461521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FF0000"/>
                </a:solidFill>
              </a:rPr>
              <a:t>LE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xmlns="" id="{E31A0DA4-AD2F-41E3-BDA7-5D093FDBD756}"/>
              </a:ext>
            </a:extLst>
          </p:cNvPr>
          <p:cNvSpPr>
            <a:spLocks noGrp="1"/>
          </p:cNvSpPr>
          <p:nvPr/>
        </p:nvSpPr>
        <p:spPr>
          <a:xfrm>
            <a:off x="0" y="2239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b="1" dirty="0">
                <a:solidFill>
                  <a:srgbClr val="FFFF00"/>
                </a:solidFill>
              </a:rPr>
              <a:t>   </a:t>
            </a:r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HXMT introduction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04012E17-C8E3-49B6-B291-33D89FC6A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01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215" y="1780117"/>
            <a:ext cx="7886700" cy="4351338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15" y="1434533"/>
            <a:ext cx="7628964" cy="50425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18" y="1780117"/>
            <a:ext cx="7616497" cy="47424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83" y="2066402"/>
            <a:ext cx="7467442" cy="4456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741" y="2363226"/>
            <a:ext cx="7309377" cy="405451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xmlns="" id="{63021166-028E-491A-A103-CA40CEC8A516}"/>
              </a:ext>
            </a:extLst>
          </p:cNvPr>
          <p:cNvSpPr>
            <a:spLocks noGrp="1"/>
          </p:cNvSpPr>
          <p:nvPr/>
        </p:nvSpPr>
        <p:spPr>
          <a:xfrm>
            <a:off x="0" y="-47885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b="1" dirty="0">
                <a:solidFill>
                  <a:srgbClr val="FFFF00"/>
                </a:solidFill>
              </a:rPr>
              <a:t>http://www.hxmt.org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916B2C70-5167-40DD-BA7A-89EB79EF4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-2376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2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0816" y="1275859"/>
            <a:ext cx="802635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indent="-538163">
              <a:lnSpc>
                <a:spcPct val="125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HXMT Core Science Team and Data Policy have been published on Insight-HXMT homepage: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http://www.hxmt.org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38163" indent="-538163">
              <a:lnSpc>
                <a:spcPct val="125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Science User Conference will be held in August in IHEP</a:t>
            </a:r>
          </a:p>
          <a:p>
            <a:pPr marL="1165225" lvl="1" indent="-358775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Policy</a:t>
            </a:r>
          </a:p>
          <a:p>
            <a:pPr marL="1165225" lvl="1" indent="-358775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Release</a:t>
            </a:r>
          </a:p>
          <a:p>
            <a:pPr marL="1165225" lvl="1" indent="-358775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Analysis</a:t>
            </a:r>
            <a:endParaRPr lang="en-US" altLang="zh-CN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CDF966E9-6F4C-4E2D-BA85-2DCDED288A8C}"/>
              </a:ext>
            </a:extLst>
          </p:cNvPr>
          <p:cNvSpPr txBox="1"/>
          <p:nvPr/>
        </p:nvSpPr>
        <p:spPr>
          <a:xfrm>
            <a:off x="5882203" y="5648045"/>
            <a:ext cx="2694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400" b="1" dirty="0">
                <a:solidFill>
                  <a:srgbClr val="FF0000"/>
                </a:solidFill>
              </a:rPr>
              <a:t>Thank you!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xmlns="" id="{63021166-028E-491A-A103-CA40CEC8A516}"/>
              </a:ext>
            </a:extLst>
          </p:cNvPr>
          <p:cNvSpPr>
            <a:spLocks noGrp="1"/>
          </p:cNvSpPr>
          <p:nvPr/>
        </p:nvSpPr>
        <p:spPr>
          <a:xfrm>
            <a:off x="0" y="-2866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 Summary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16B2C70-5167-40DD-BA7A-89EB79EF4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-2376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7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840241" y="1473914"/>
            <a:ext cx="1065213" cy="3716338"/>
          </a:xfrm>
          <a:prstGeom prst="rect">
            <a:avLst/>
          </a:prstGeom>
          <a:noFill/>
          <a:ln w="28575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494040" y="1943814"/>
            <a:ext cx="3759201" cy="2778125"/>
          </a:xfrm>
          <a:custGeom>
            <a:avLst/>
            <a:gdLst>
              <a:gd name="T0" fmla="*/ 0 w 2368"/>
              <a:gd name="T1" fmla="*/ 579 h 1750"/>
              <a:gd name="T2" fmla="*/ 2033 w 2368"/>
              <a:gd name="T3" fmla="*/ 1750 h 1750"/>
              <a:gd name="T4" fmla="*/ 2368 w 2368"/>
              <a:gd name="T5" fmla="*/ 1170 h 1750"/>
              <a:gd name="T6" fmla="*/ 335 w 2368"/>
              <a:gd name="T7" fmla="*/ 0 h 1750"/>
              <a:gd name="T8" fmla="*/ 0 w 2368"/>
              <a:gd name="T9" fmla="*/ 579 h 1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8" h="1750">
                <a:moveTo>
                  <a:pt x="0" y="579"/>
                </a:moveTo>
                <a:lnTo>
                  <a:pt x="2033" y="1750"/>
                </a:lnTo>
                <a:lnTo>
                  <a:pt x="2368" y="1170"/>
                </a:lnTo>
                <a:lnTo>
                  <a:pt x="335" y="0"/>
                </a:lnTo>
                <a:lnTo>
                  <a:pt x="0" y="579"/>
                </a:lnTo>
                <a:close/>
              </a:path>
            </a:pathLst>
          </a:custGeom>
          <a:noFill/>
          <a:ln w="28575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494040" y="1943814"/>
            <a:ext cx="3759201" cy="2778125"/>
          </a:xfrm>
          <a:custGeom>
            <a:avLst/>
            <a:gdLst>
              <a:gd name="T0" fmla="*/ 2033 w 2368"/>
              <a:gd name="T1" fmla="*/ 0 h 1750"/>
              <a:gd name="T2" fmla="*/ 0 w 2368"/>
              <a:gd name="T3" fmla="*/ 1170 h 1750"/>
              <a:gd name="T4" fmla="*/ 335 w 2368"/>
              <a:gd name="T5" fmla="*/ 1750 h 1750"/>
              <a:gd name="T6" fmla="*/ 2368 w 2368"/>
              <a:gd name="T7" fmla="*/ 579 h 1750"/>
              <a:gd name="T8" fmla="*/ 2033 w 2368"/>
              <a:gd name="T9" fmla="*/ 0 h 1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8" h="1750">
                <a:moveTo>
                  <a:pt x="2033" y="0"/>
                </a:moveTo>
                <a:lnTo>
                  <a:pt x="0" y="1170"/>
                </a:lnTo>
                <a:lnTo>
                  <a:pt x="335" y="1750"/>
                </a:lnTo>
                <a:lnTo>
                  <a:pt x="2368" y="579"/>
                </a:lnTo>
                <a:lnTo>
                  <a:pt x="2033" y="0"/>
                </a:lnTo>
                <a:close/>
              </a:path>
            </a:pathLst>
          </a:custGeom>
          <a:noFill/>
          <a:ln w="28575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1179841" y="1639014"/>
            <a:ext cx="2386013" cy="3387725"/>
          </a:xfrm>
          <a:custGeom>
            <a:avLst/>
            <a:gdLst>
              <a:gd name="T0" fmla="*/ 0 w 1503"/>
              <a:gd name="T1" fmla="*/ 231 h 2134"/>
              <a:gd name="T2" fmla="*/ 1102 w 1503"/>
              <a:gd name="T3" fmla="*/ 2134 h 2134"/>
              <a:gd name="T4" fmla="*/ 1503 w 1503"/>
              <a:gd name="T5" fmla="*/ 1902 h 2134"/>
              <a:gd name="T6" fmla="*/ 402 w 1503"/>
              <a:gd name="T7" fmla="*/ 0 h 2134"/>
              <a:gd name="T8" fmla="*/ 0 w 1503"/>
              <a:gd name="T9" fmla="*/ 231 h 2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03" h="2134">
                <a:moveTo>
                  <a:pt x="0" y="231"/>
                </a:moveTo>
                <a:lnTo>
                  <a:pt x="1102" y="2134"/>
                </a:lnTo>
                <a:lnTo>
                  <a:pt x="1503" y="1902"/>
                </a:lnTo>
                <a:lnTo>
                  <a:pt x="402" y="0"/>
                </a:lnTo>
                <a:lnTo>
                  <a:pt x="0" y="231"/>
                </a:lnTo>
                <a:close/>
              </a:path>
            </a:pathLst>
          </a:custGeom>
          <a:noFill/>
          <a:ln w="38100" cap="rnd">
            <a:solidFill>
              <a:srgbClr val="27FA2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1179841" y="1639014"/>
            <a:ext cx="2386013" cy="3387725"/>
          </a:xfrm>
          <a:custGeom>
            <a:avLst/>
            <a:gdLst>
              <a:gd name="T0" fmla="*/ 1102 w 1503"/>
              <a:gd name="T1" fmla="*/ 0 h 2134"/>
              <a:gd name="T2" fmla="*/ 0 w 1503"/>
              <a:gd name="T3" fmla="*/ 1902 h 2134"/>
              <a:gd name="T4" fmla="*/ 402 w 1503"/>
              <a:gd name="T5" fmla="*/ 2134 h 2134"/>
              <a:gd name="T6" fmla="*/ 1503 w 1503"/>
              <a:gd name="T7" fmla="*/ 231 h 2134"/>
              <a:gd name="T8" fmla="*/ 1102 w 1503"/>
              <a:gd name="T9" fmla="*/ 0 h 2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03" h="2134">
                <a:moveTo>
                  <a:pt x="1102" y="0"/>
                </a:moveTo>
                <a:lnTo>
                  <a:pt x="0" y="1902"/>
                </a:lnTo>
                <a:lnTo>
                  <a:pt x="402" y="2134"/>
                </a:lnTo>
                <a:lnTo>
                  <a:pt x="1503" y="231"/>
                </a:lnTo>
                <a:lnTo>
                  <a:pt x="1102" y="0"/>
                </a:lnTo>
                <a:close/>
              </a:path>
            </a:pathLst>
          </a:custGeom>
          <a:noFill/>
          <a:ln w="38100" cap="rnd">
            <a:solidFill>
              <a:srgbClr val="27FA2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625803" y="2966164"/>
            <a:ext cx="3495676" cy="733425"/>
          </a:xfrm>
          <a:prstGeom prst="rect">
            <a:avLst/>
          </a:prstGeom>
          <a:noFill/>
          <a:ln w="38100" cap="rnd">
            <a:solidFill>
              <a:srgbClr val="27FA2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2021216" y="2027952"/>
            <a:ext cx="704850" cy="2606675"/>
          </a:xfrm>
          <a:prstGeom prst="rect">
            <a:avLst/>
          </a:prstGeom>
          <a:noFill/>
          <a:ln w="26988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6"/>
          <p:cNvSpPr>
            <a:spLocks/>
          </p:cNvSpPr>
          <p:nvPr/>
        </p:nvSpPr>
        <p:spPr bwMode="auto">
          <a:xfrm>
            <a:off x="1065541" y="2375614"/>
            <a:ext cx="2616200" cy="1911350"/>
          </a:xfrm>
          <a:custGeom>
            <a:avLst/>
            <a:gdLst>
              <a:gd name="T0" fmla="*/ 0 w 1648"/>
              <a:gd name="T1" fmla="*/ 383 h 1204"/>
              <a:gd name="T2" fmla="*/ 1426 w 1648"/>
              <a:gd name="T3" fmla="*/ 1204 h 1204"/>
              <a:gd name="T4" fmla="*/ 1648 w 1648"/>
              <a:gd name="T5" fmla="*/ 821 h 1204"/>
              <a:gd name="T6" fmla="*/ 222 w 1648"/>
              <a:gd name="T7" fmla="*/ 0 h 1204"/>
              <a:gd name="T8" fmla="*/ 0 w 1648"/>
              <a:gd name="T9" fmla="*/ 383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48" h="1204">
                <a:moveTo>
                  <a:pt x="0" y="383"/>
                </a:moveTo>
                <a:lnTo>
                  <a:pt x="1426" y="1204"/>
                </a:lnTo>
                <a:lnTo>
                  <a:pt x="1648" y="821"/>
                </a:lnTo>
                <a:lnTo>
                  <a:pt x="222" y="0"/>
                </a:lnTo>
                <a:lnTo>
                  <a:pt x="0" y="383"/>
                </a:lnTo>
                <a:close/>
              </a:path>
            </a:pathLst>
          </a:custGeom>
          <a:noFill/>
          <a:ln w="26988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17"/>
          <p:cNvSpPr>
            <a:spLocks/>
          </p:cNvSpPr>
          <p:nvPr/>
        </p:nvSpPr>
        <p:spPr bwMode="auto">
          <a:xfrm>
            <a:off x="1065541" y="2375614"/>
            <a:ext cx="2616200" cy="1911350"/>
          </a:xfrm>
          <a:custGeom>
            <a:avLst/>
            <a:gdLst>
              <a:gd name="T0" fmla="*/ 1426 w 1648"/>
              <a:gd name="T1" fmla="*/ 0 h 1204"/>
              <a:gd name="T2" fmla="*/ 0 w 1648"/>
              <a:gd name="T3" fmla="*/ 821 h 1204"/>
              <a:gd name="T4" fmla="*/ 222 w 1648"/>
              <a:gd name="T5" fmla="*/ 1204 h 1204"/>
              <a:gd name="T6" fmla="*/ 1648 w 1648"/>
              <a:gd name="T7" fmla="*/ 383 h 1204"/>
              <a:gd name="T8" fmla="*/ 1426 w 1648"/>
              <a:gd name="T9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48" h="1204">
                <a:moveTo>
                  <a:pt x="1426" y="0"/>
                </a:moveTo>
                <a:lnTo>
                  <a:pt x="0" y="821"/>
                </a:lnTo>
                <a:lnTo>
                  <a:pt x="222" y="1204"/>
                </a:lnTo>
                <a:lnTo>
                  <a:pt x="1648" y="383"/>
                </a:lnTo>
                <a:lnTo>
                  <a:pt x="1426" y="0"/>
                </a:lnTo>
                <a:close/>
              </a:path>
            </a:pathLst>
          </a:custGeom>
          <a:noFill/>
          <a:ln w="26988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5040373" y="1199442"/>
            <a:ext cx="407970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E: 1.6 °╳6 °</a:t>
            </a:r>
          </a:p>
          <a:p>
            <a:pPr>
              <a:spcBef>
                <a:spcPts val="600"/>
              </a:spcBef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Energy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resolution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&lt;192eV@5.9keV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Time resolution:     1ms</a:t>
            </a:r>
            <a:endParaRPr lang="zh-CN" altLang="zh-CN" b="1" kern="1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endParaRPr lang="zh-CN" altLang="en-US" dirty="0"/>
          </a:p>
        </p:txBody>
      </p:sp>
      <p:cxnSp>
        <p:nvCxnSpPr>
          <p:cNvPr id="24" name="直接箭头连接符 23"/>
          <p:cNvCxnSpPr/>
          <p:nvPr/>
        </p:nvCxnSpPr>
        <p:spPr>
          <a:xfrm flipV="1">
            <a:off x="3969252" y="1473914"/>
            <a:ext cx="1061545" cy="7332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1179841" y="558909"/>
            <a:ext cx="2511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Field of View</a:t>
            </a:r>
            <a:endParaRPr lang="zh-CN" altLang="en-US" sz="2800" dirty="0"/>
          </a:p>
        </p:txBody>
      </p:sp>
      <p:cxnSp>
        <p:nvCxnSpPr>
          <p:cNvPr id="27" name="直接箭头连接符 26"/>
          <p:cNvCxnSpPr/>
          <p:nvPr/>
        </p:nvCxnSpPr>
        <p:spPr>
          <a:xfrm flipV="1">
            <a:off x="4253241" y="3279228"/>
            <a:ext cx="823256" cy="1051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5065987" y="3010806"/>
            <a:ext cx="382643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4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HE: 1.1 °╳5.7 °</a:t>
            </a:r>
          </a:p>
          <a:p>
            <a:pPr>
              <a:spcBef>
                <a:spcPts val="600"/>
              </a:spcBef>
            </a:pPr>
            <a:r>
              <a:rPr lang="en-US" altLang="zh-CN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Energy resolution: 17.3%@60keV</a:t>
            </a:r>
          </a:p>
          <a:p>
            <a:pPr>
              <a:spcBef>
                <a:spcPts val="600"/>
              </a:spcBef>
            </a:pPr>
            <a:r>
              <a:rPr lang="en-US" altLang="zh-CN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Time resolution</a:t>
            </a:r>
            <a:r>
              <a:rPr lang="en-US" altLang="zh-CN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   2us</a:t>
            </a:r>
          </a:p>
        </p:txBody>
      </p:sp>
      <p:cxnSp>
        <p:nvCxnSpPr>
          <p:cNvPr id="31" name="直接箭头连接符 30"/>
          <p:cNvCxnSpPr/>
          <p:nvPr/>
        </p:nvCxnSpPr>
        <p:spPr>
          <a:xfrm>
            <a:off x="3565854" y="4056993"/>
            <a:ext cx="1331967" cy="7882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5065987" y="4754228"/>
            <a:ext cx="3669210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E: 1 °╳4 °</a:t>
            </a:r>
          </a:p>
          <a:p>
            <a:pPr>
              <a:spcBef>
                <a:spcPts val="600"/>
              </a:spcBef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Energy resolution: 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3kev@20keV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Time resolution:    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276us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标题 1">
            <a:extLst>
              <a:ext uri="{FF2B5EF4-FFF2-40B4-BE49-F238E27FC236}">
                <a16:creationId xmlns:a16="http://schemas.microsoft.com/office/drawing/2014/main" xmlns="" id="{0F2EC827-4CA7-4F52-9658-E832313529C2}"/>
              </a:ext>
            </a:extLst>
          </p:cNvPr>
          <p:cNvSpPr>
            <a:spLocks noGrp="1"/>
          </p:cNvSpPr>
          <p:nvPr/>
        </p:nvSpPr>
        <p:spPr>
          <a:xfrm>
            <a:off x="0" y="2239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  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1.1 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Field of View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A9B0F937-7148-45B7-B3E6-8BB86F50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87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53A24B2-0C20-43E5-9A66-FDF2A9651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068" y="1311820"/>
            <a:ext cx="7722870" cy="5141232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en-US" altLang="zh-CN" sz="2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scan</a:t>
            </a:r>
            <a:r>
              <a:rPr lang="en-US" altLang="zh-CN" sz="2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Galactic Plane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broad 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energy band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(1-250 </a:t>
            </a:r>
            <a:r>
              <a:rPr lang="en-US" altLang="zh-CN" sz="2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keV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to find new transient sources and to monitor the known variable sources.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To perform </a:t>
            </a:r>
            <a:r>
              <a:rPr lang="en-US" altLang="zh-CN" sz="2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cadence and high statistics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observations of 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BH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NS systems to study the dynamics and emission mechanism in strong gravitational or magnetic fields.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To find and study </a:t>
            </a:r>
            <a:r>
              <a:rPr lang="en-US" altLang="zh-CN" sz="2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GRB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en-US" altLang="zh-CN" sz="2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GW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electromagnetic 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counterpart as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</a:t>
            </a:r>
            <a:r>
              <a:rPr lang="en-US" altLang="zh-CN" sz="2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most sensitive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detectors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in the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extension energy band (0.2-3 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MeV).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xmlns="" id="{0F2EC827-4CA7-4F52-9658-E832313529C2}"/>
              </a:ext>
            </a:extLst>
          </p:cNvPr>
          <p:cNvSpPr>
            <a:spLocks noGrp="1"/>
          </p:cNvSpPr>
          <p:nvPr/>
        </p:nvSpPr>
        <p:spPr>
          <a:xfrm>
            <a:off x="0" y="2239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  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1.2 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Scientific Objectives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9B0F937-7148-45B7-B3E6-8BB86F50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3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xmlns="" id="{285C7049-7180-4BB8-A818-98BB0B6862C8}"/>
              </a:ext>
            </a:extLst>
          </p:cNvPr>
          <p:cNvSpPr>
            <a:spLocks noGrp="1"/>
          </p:cNvSpPr>
          <p:nvPr/>
        </p:nvSpPr>
        <p:spPr>
          <a:xfrm>
            <a:off x="0" y="2239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  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1.2 Observing</a:t>
            </a:r>
            <a:r>
              <a:rPr lang="en-US" altLang="zh-CN" sz="4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Modes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E441962-DCA8-4A3A-8EEC-6EE9DDB6E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xmlns="" id="{D69317CD-4388-4993-A67D-F414AF4AD3B9}"/>
              </a:ext>
            </a:extLst>
          </p:cNvPr>
          <p:cNvSpPr>
            <a:spLocks noGrp="1"/>
          </p:cNvSpPr>
          <p:nvPr/>
        </p:nvSpPr>
        <p:spPr>
          <a:xfrm>
            <a:off x="218659" y="1140887"/>
            <a:ext cx="8925341" cy="56005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en-US" altLang="zh-CN" sz="2800" b="1" dirty="0">
                <a:latin typeface="Calibri" panose="020F0502020204030204" pitchFamily="34" charset="0"/>
                <a:cs typeface="Arial" panose="020B0604020202020204" pitchFamily="34" charset="0"/>
              </a:rPr>
              <a:t>Pointing Observation: </a:t>
            </a:r>
            <a:r>
              <a:rPr lang="en-US" altLang="zh-CN" sz="24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Observing </a:t>
            </a:r>
            <a:r>
              <a:rPr lang="en-US" altLang="zh-CN" sz="24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lasted time</a:t>
            </a:r>
            <a:r>
              <a:rPr lang="en-US" altLang="zh-CN" sz="24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4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96 mins~20 days</a:t>
            </a:r>
            <a:endParaRPr lang="en-US" altLang="zh-CN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zh-CN" sz="2400" dirty="0">
                <a:latin typeface="Calibri" panose="020F0502020204030204" pitchFamily="34" charset="0"/>
                <a:cs typeface="Arial" panose="020B0604020202020204" pitchFamily="34" charset="0"/>
              </a:rPr>
              <a:t>Spectrum</a:t>
            </a:r>
          </a:p>
          <a:p>
            <a:pPr lvl="1"/>
            <a:r>
              <a:rPr lang="en-US" altLang="zh-CN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Light Curve</a:t>
            </a:r>
            <a:endParaRPr lang="en-US" altLang="zh-CN" sz="2000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altLang="zh-CN" sz="2800" b="1" dirty="0">
                <a:latin typeface="Calibri" panose="020F0502020204030204" pitchFamily="34" charset="0"/>
                <a:cs typeface="Arial" panose="020B0604020202020204" pitchFamily="34" charset="0"/>
              </a:rPr>
              <a:t>Small Area Scan: </a:t>
            </a:r>
            <a:br>
              <a:rPr lang="en-US" altLang="zh-CN" sz="2800" b="1" dirty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zh-CN" sz="2800" b="1" dirty="0">
                <a:latin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altLang="zh-CN" sz="2400" dirty="0">
                <a:latin typeface="Calibri" panose="020F0502020204030204" pitchFamily="34" charset="0"/>
                <a:cs typeface="Arial" panose="020B0604020202020204" pitchFamily="34" charset="0"/>
              </a:rPr>
              <a:t>A square area of </a:t>
            </a:r>
            <a:r>
              <a:rPr lang="en-US" altLang="zh-CN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14*14~20*20</a:t>
            </a:r>
            <a:endParaRPr lang="en-US" altLang="zh-CN" sz="24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2"/>
            <a:r>
              <a:rPr lang="en-US" altLang="zh-CN" sz="19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Scan radius:      7~10 degree</a:t>
            </a:r>
          </a:p>
          <a:p>
            <a:pPr lvl="2"/>
            <a:r>
              <a:rPr lang="en-US" altLang="zh-CN" sz="19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Scan velocity:   0.01, 0.03, 0.06 </a:t>
            </a:r>
            <a:r>
              <a:rPr lang="en-US" altLang="zh-CN" sz="1900" dirty="0" err="1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deg</a:t>
            </a:r>
            <a:r>
              <a:rPr lang="en-US" altLang="zh-CN" sz="19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/s</a:t>
            </a:r>
          </a:p>
          <a:p>
            <a:pPr lvl="2"/>
            <a:r>
              <a:rPr lang="en-US" altLang="zh-CN" sz="19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Scan step:         0.1~1 degree</a:t>
            </a:r>
          </a:p>
          <a:p>
            <a:pPr lvl="2"/>
            <a:r>
              <a:rPr lang="en-US" altLang="zh-CN" sz="19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Complete scan time: </a:t>
            </a:r>
            <a:r>
              <a:rPr lang="en-US" altLang="zh-CN" sz="19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 hours ~ 5 days</a:t>
            </a:r>
          </a:p>
          <a:p>
            <a:pPr lvl="1"/>
            <a:r>
              <a:rPr lang="en-US" altLang="zh-CN" sz="2400" dirty="0">
                <a:latin typeface="Calibri" panose="020F0502020204030204" pitchFamily="34" charset="0"/>
                <a:cs typeface="Arial" panose="020B0604020202020204" pitchFamily="34" charset="0"/>
              </a:rPr>
              <a:t>Galactic Plane Scan</a:t>
            </a:r>
          </a:p>
          <a:p>
            <a:pPr lvl="1"/>
            <a:r>
              <a:rPr lang="en-US" altLang="zh-CN" sz="2400" dirty="0">
                <a:latin typeface="Calibri" panose="020F0502020204030204" pitchFamily="34" charset="0"/>
                <a:cs typeface="Arial" panose="020B0604020202020204" pitchFamily="34" charset="0"/>
              </a:rPr>
              <a:t>Other interesting small </a:t>
            </a:r>
            <a:r>
              <a:rPr lang="en-US" altLang="zh-CN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areas Scan</a:t>
            </a:r>
            <a:endParaRPr lang="en-US" altLang="zh-CN" sz="24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altLang="zh-CN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GRB </a:t>
            </a:r>
            <a:r>
              <a:rPr lang="en-US" altLang="zh-CN" sz="2800" b="1" dirty="0">
                <a:latin typeface="Calibri" panose="020F0502020204030204" pitchFamily="34" charset="0"/>
                <a:cs typeface="Arial" panose="020B0604020202020204" pitchFamily="34" charset="0"/>
              </a:rPr>
              <a:t>Mode</a:t>
            </a:r>
            <a:r>
              <a:rPr lang="en-US" altLang="zh-CN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400" dirty="0">
                <a:latin typeface="Calibri" panose="020F0502020204030204" pitchFamily="34" charset="0"/>
                <a:cs typeface="Arial" panose="020B0604020202020204" pitchFamily="34" charset="0"/>
              </a:rPr>
              <a:t>designed and implemented for </a:t>
            </a:r>
            <a:r>
              <a:rPr lang="en-US" altLang="zh-CN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HE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zh-CN" sz="22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this mode, the high voltage of the photo-multiplier </a:t>
            </a:r>
            <a:r>
              <a:rPr lang="en-US" altLang="zh-CN" sz="22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tube (PMT)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is </a:t>
            </a:r>
            <a:r>
              <a:rPr lang="en-US" altLang="zh-CN" sz="22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reduced, </a:t>
            </a:r>
            <a:br>
              <a:rPr lang="en-US" altLang="zh-CN" sz="22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zh-CN" sz="22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that </a:t>
            </a:r>
            <a:r>
              <a:rPr lang="en-US" altLang="zh-CN" sz="22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measured energy range of </a:t>
            </a:r>
            <a:r>
              <a:rPr lang="en-US" altLang="zh-CN" sz="2200" dirty="0" err="1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CsI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goes up to 0.2-3 </a:t>
            </a:r>
            <a:r>
              <a:rPr lang="en-US" altLang="zh-CN" sz="22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MeV.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zh-CN" sz="22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</a:t>
            </a:r>
            <a:r>
              <a:rPr lang="en-US" altLang="zh-CN" sz="22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unique high-energy gamma-ray telescope to monitored the entire GW localization area and the gamma-ray counterpart, </a:t>
            </a:r>
            <a:r>
              <a:rPr lang="en-US" altLang="zh-CN" sz="22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with the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large collection area (~1000 cm</a:t>
            </a:r>
            <a:r>
              <a:rPr lang="en-US" altLang="zh-CN" sz="2200" baseline="30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 and </a:t>
            </a:r>
            <a:r>
              <a:rPr lang="en-US" altLang="zh-CN" sz="22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microsecond time resolution.</a:t>
            </a:r>
            <a:endParaRPr lang="en-US" altLang="zh-CN" sz="2200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CE95148-6457-4078-A93F-FBFE7BF232F2}"/>
              </a:ext>
            </a:extLst>
          </p:cNvPr>
          <p:cNvGrpSpPr/>
          <p:nvPr/>
        </p:nvGrpSpPr>
        <p:grpSpPr>
          <a:xfrm>
            <a:off x="5396754" y="1694330"/>
            <a:ext cx="3119718" cy="2777590"/>
            <a:chOff x="5435253" y="2445289"/>
            <a:chExt cx="3702534" cy="3511835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F5C8F055-52BB-46D8-BE1B-C234130B36CF}"/>
                </a:ext>
              </a:extLst>
            </p:cNvPr>
            <p:cNvGrpSpPr/>
            <p:nvPr/>
          </p:nvGrpSpPr>
          <p:grpSpPr>
            <a:xfrm>
              <a:off x="5435253" y="2445289"/>
              <a:ext cx="3702534" cy="3511835"/>
              <a:chOff x="4907719" y="1593348"/>
              <a:chExt cx="3702534" cy="3511835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xmlns="" id="{67F77803-4A0E-4CF9-A4AD-1AFFB0AAE92E}"/>
                  </a:ext>
                </a:extLst>
              </p:cNvPr>
              <p:cNvGrpSpPr/>
              <p:nvPr/>
            </p:nvGrpSpPr>
            <p:grpSpPr>
              <a:xfrm>
                <a:off x="4907719" y="1593348"/>
                <a:ext cx="3702534" cy="3511835"/>
                <a:chOff x="1094491" y="2460159"/>
                <a:chExt cx="3702534" cy="3511835"/>
              </a:xfrm>
            </p:grpSpPr>
            <p:grpSp>
              <p:nvGrpSpPr>
                <p:cNvPr id="12" name="组合 11">
                  <a:extLst>
                    <a:ext uri="{FF2B5EF4-FFF2-40B4-BE49-F238E27FC236}">
                      <a16:creationId xmlns:a16="http://schemas.microsoft.com/office/drawing/2014/main" xmlns="" id="{EEFC87B8-26B7-4DDE-B32E-49B095533576}"/>
                    </a:ext>
                  </a:extLst>
                </p:cNvPr>
                <p:cNvGrpSpPr/>
                <p:nvPr/>
              </p:nvGrpSpPr>
              <p:grpSpPr>
                <a:xfrm>
                  <a:off x="1094491" y="2664637"/>
                  <a:ext cx="3702534" cy="3307357"/>
                  <a:chOff x="1094491" y="2664637"/>
                  <a:chExt cx="3702534" cy="3307357"/>
                </a:xfrm>
              </p:grpSpPr>
              <p:grpSp>
                <p:nvGrpSpPr>
                  <p:cNvPr id="14" name="组合 13">
                    <a:extLst>
                      <a:ext uri="{FF2B5EF4-FFF2-40B4-BE49-F238E27FC236}">
                        <a16:creationId xmlns:a16="http://schemas.microsoft.com/office/drawing/2014/main" xmlns="" id="{A3F85A35-39C5-4ADE-AF40-0C13A2F46868}"/>
                      </a:ext>
                    </a:extLst>
                  </p:cNvPr>
                  <p:cNvGrpSpPr/>
                  <p:nvPr/>
                </p:nvGrpSpPr>
                <p:grpSpPr>
                  <a:xfrm>
                    <a:off x="1094491" y="2849303"/>
                    <a:ext cx="2904878" cy="3122691"/>
                    <a:chOff x="1094491" y="2849303"/>
                    <a:chExt cx="2904878" cy="3122691"/>
                  </a:xfrm>
                </p:grpSpPr>
                <p:cxnSp>
                  <p:nvCxnSpPr>
                    <p:cNvPr id="17" name="直接箭头连接符 16">
                      <a:extLst>
                        <a:ext uri="{FF2B5EF4-FFF2-40B4-BE49-F238E27FC236}">
                          <a16:creationId xmlns:a16="http://schemas.microsoft.com/office/drawing/2014/main" xmlns="" id="{0A09B316-37BD-4626-A0C8-4553C597BC66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119369" y="5971994"/>
                      <a:ext cx="2880000" cy="0"/>
                    </a:xfrm>
                    <a:prstGeom prst="straightConnector1">
                      <a:avLst/>
                    </a:prstGeom>
                    <a:ln w="19050">
                      <a:prstDash val="dash"/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8" name="组合 17">
                      <a:extLst>
                        <a:ext uri="{FF2B5EF4-FFF2-40B4-BE49-F238E27FC236}">
                          <a16:creationId xmlns:a16="http://schemas.microsoft.com/office/drawing/2014/main" xmlns="" id="{BC74C168-6322-426A-9333-573450D2E3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4491" y="2849303"/>
                      <a:ext cx="2901445" cy="3122691"/>
                      <a:chOff x="1094491" y="2849303"/>
                      <a:chExt cx="2901445" cy="3122691"/>
                    </a:xfrm>
                  </p:grpSpPr>
                  <p:grpSp>
                    <p:nvGrpSpPr>
                      <p:cNvPr id="19" name="组合 18">
                        <a:extLst>
                          <a:ext uri="{FF2B5EF4-FFF2-40B4-BE49-F238E27FC236}">
                            <a16:creationId xmlns:a16="http://schemas.microsoft.com/office/drawing/2014/main" xmlns="" id="{83837093-526D-4DA6-8EE6-C097B0700BE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94491" y="3091994"/>
                        <a:ext cx="2901445" cy="2880000"/>
                        <a:chOff x="1094491" y="3091994"/>
                        <a:chExt cx="2901445" cy="2880000"/>
                      </a:xfrm>
                    </p:grpSpPr>
                    <p:sp>
                      <p:nvSpPr>
                        <p:cNvPr id="21" name="椭圆 20">
                          <a:extLst>
                            <a:ext uri="{FF2B5EF4-FFF2-40B4-BE49-F238E27FC236}">
                              <a16:creationId xmlns:a16="http://schemas.microsoft.com/office/drawing/2014/main" xmlns="" id="{AB283CDA-4A9A-4CE3-AECE-726C81EEDB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15616" y="3091994"/>
                          <a:ext cx="2880320" cy="2880000"/>
                        </a:xfrm>
                        <a:prstGeom prst="ellipse">
                          <a:avLst/>
                        </a:prstGeom>
                        <a:noFill/>
                        <a:ln w="12700"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zh-CN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zh-CN" altLang="en-US"/>
                        </a:p>
                      </p:txBody>
                    </p:sp>
                    <p:cxnSp>
                      <p:nvCxnSpPr>
                        <p:cNvPr id="22" name="直接箭头连接符 21">
                          <a:extLst>
                            <a:ext uri="{FF2B5EF4-FFF2-40B4-BE49-F238E27FC236}">
                              <a16:creationId xmlns:a16="http://schemas.microsoft.com/office/drawing/2014/main" xmlns="" id="{F63ABD10-2CD7-4BC6-A3B5-DF3624D7ACCE}"/>
                            </a:ext>
                          </a:extLst>
                        </p:cNvPr>
                        <p:cNvCxnSpPr>
                          <a:endCxn id="21" idx="1"/>
                        </p:cNvCxnSpPr>
                        <p:nvPr/>
                      </p:nvCxnSpPr>
                      <p:spPr>
                        <a:xfrm flipH="1" flipV="1">
                          <a:off x="1537429" y="3513760"/>
                          <a:ext cx="997062" cy="1018234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rgbClr val="0066FF"/>
                          </a:solidFill>
                          <a:headEnd type="none" w="med" len="med"/>
                          <a:tailEnd type="triangle" w="med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23" name="组合 22">
                          <a:extLst>
                            <a:ext uri="{FF2B5EF4-FFF2-40B4-BE49-F238E27FC236}">
                              <a16:creationId xmlns:a16="http://schemas.microsoft.com/office/drawing/2014/main" xmlns="" id="{07232C3B-CA15-4427-85BD-92F0DEA912A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94491" y="3092845"/>
                          <a:ext cx="2883285" cy="2879149"/>
                          <a:chOff x="1094491" y="3092845"/>
                          <a:chExt cx="2883285" cy="2879149"/>
                        </a:xfrm>
                      </p:grpSpPr>
                      <p:grpSp>
                        <p:nvGrpSpPr>
                          <p:cNvPr id="24" name="组合 23">
                            <a:extLst>
                              <a:ext uri="{FF2B5EF4-FFF2-40B4-BE49-F238E27FC236}">
                                <a16:creationId xmlns:a16="http://schemas.microsoft.com/office/drawing/2014/main" xmlns="" id="{EDF3992D-2F37-47C6-8929-F431CE97123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97776" y="3092845"/>
                            <a:ext cx="2880000" cy="480171"/>
                            <a:chOff x="1097776" y="3092845"/>
                            <a:chExt cx="2880000" cy="480171"/>
                          </a:xfrm>
                        </p:grpSpPr>
                        <p:cxnSp>
                          <p:nvCxnSpPr>
                            <p:cNvPr id="50" name="直接箭头连接符 49">
                              <a:extLst>
                                <a:ext uri="{FF2B5EF4-FFF2-40B4-BE49-F238E27FC236}">
                                  <a16:creationId xmlns:a16="http://schemas.microsoft.com/office/drawing/2014/main" xmlns="" id="{A07DECE1-7C58-4DD7-98C2-FDB030298B97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H="1">
                              <a:off x="1097776" y="3092845"/>
                              <a:ext cx="2880000" cy="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dash"/>
                              <a:headEnd type="none" w="med" len="med"/>
                              <a:tailEnd type="triangl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1" name="直接箭头连接符 50">
                              <a:extLst>
                                <a:ext uri="{FF2B5EF4-FFF2-40B4-BE49-F238E27FC236}">
                                  <a16:creationId xmlns:a16="http://schemas.microsoft.com/office/drawing/2014/main" xmlns="" id="{92A705C5-65E0-4307-BDB2-6A09912A3D4C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H="1">
                              <a:off x="1097776" y="3323405"/>
                              <a:ext cx="2880000" cy="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dash"/>
                              <a:headEnd type="triangle" w="med" len="med"/>
                              <a:tailEnd type="non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2" name="直接箭头连接符 51">
                              <a:extLst>
                                <a:ext uri="{FF2B5EF4-FFF2-40B4-BE49-F238E27FC236}">
                                  <a16:creationId xmlns:a16="http://schemas.microsoft.com/office/drawing/2014/main" xmlns="" id="{E5F274BF-0FA9-4D5C-A7DB-3006A3588DC4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1097776" y="3140968"/>
                              <a:ext cx="0" cy="18000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solid"/>
                              <a:tailEnd type="arrow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3" name="直接箭头连接符 52">
                              <a:extLst>
                                <a:ext uri="{FF2B5EF4-FFF2-40B4-BE49-F238E27FC236}">
                                  <a16:creationId xmlns:a16="http://schemas.microsoft.com/office/drawing/2014/main" xmlns="" id="{16A1787B-2AC5-4ED4-B943-6D082ABC09D9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3977776" y="3393016"/>
                              <a:ext cx="0" cy="18000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solid"/>
                              <a:tailEnd type="arrow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grpSp>
                        <p:nvGrpSpPr>
                          <p:cNvPr id="25" name="组合 24">
                            <a:extLst>
                              <a:ext uri="{FF2B5EF4-FFF2-40B4-BE49-F238E27FC236}">
                                <a16:creationId xmlns:a16="http://schemas.microsoft.com/office/drawing/2014/main" xmlns="" id="{62B34DB3-5C8C-4143-8E58-D8259633B4B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97776" y="3589266"/>
                            <a:ext cx="2880000" cy="480171"/>
                            <a:chOff x="1097776" y="3092845"/>
                            <a:chExt cx="2880000" cy="480171"/>
                          </a:xfrm>
                        </p:grpSpPr>
                        <p:cxnSp>
                          <p:nvCxnSpPr>
                            <p:cNvPr id="46" name="直接箭头连接符 45">
                              <a:extLst>
                                <a:ext uri="{FF2B5EF4-FFF2-40B4-BE49-F238E27FC236}">
                                  <a16:creationId xmlns:a16="http://schemas.microsoft.com/office/drawing/2014/main" xmlns="" id="{78B9885F-B1E8-47A9-8556-D74612E97FDB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H="1">
                              <a:off x="1097776" y="3092845"/>
                              <a:ext cx="2880000" cy="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dash"/>
                              <a:headEnd type="none" w="med" len="med"/>
                              <a:tailEnd type="triangl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7" name="直接箭头连接符 46">
                              <a:extLst>
                                <a:ext uri="{FF2B5EF4-FFF2-40B4-BE49-F238E27FC236}">
                                  <a16:creationId xmlns:a16="http://schemas.microsoft.com/office/drawing/2014/main" xmlns="" id="{B507F59F-D507-4AC4-8EE4-9ADA6462A1C5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H="1">
                              <a:off x="1097776" y="3323405"/>
                              <a:ext cx="2880000" cy="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dash"/>
                              <a:headEnd type="triangle" w="med" len="med"/>
                              <a:tailEnd type="non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8" name="直接箭头连接符 47">
                              <a:extLst>
                                <a:ext uri="{FF2B5EF4-FFF2-40B4-BE49-F238E27FC236}">
                                  <a16:creationId xmlns:a16="http://schemas.microsoft.com/office/drawing/2014/main" xmlns="" id="{E1F702AF-9642-4774-B795-277178E11704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1097776" y="3140968"/>
                              <a:ext cx="0" cy="18000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solid"/>
                              <a:tailEnd type="arrow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9" name="直接箭头连接符 48">
                              <a:extLst>
                                <a:ext uri="{FF2B5EF4-FFF2-40B4-BE49-F238E27FC236}">
                                  <a16:creationId xmlns:a16="http://schemas.microsoft.com/office/drawing/2014/main" xmlns="" id="{81BD451E-7B28-45AC-8440-757805E59220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3977776" y="3393016"/>
                              <a:ext cx="0" cy="18000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solid"/>
                              <a:tailEnd type="arrow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grpSp>
                        <p:nvGrpSpPr>
                          <p:cNvPr id="26" name="组合 25">
                            <a:extLst>
                              <a:ext uri="{FF2B5EF4-FFF2-40B4-BE49-F238E27FC236}">
                                <a16:creationId xmlns:a16="http://schemas.microsoft.com/office/drawing/2014/main" xmlns="" id="{E0F6CDCB-977F-4239-82FB-A155F2E8FCF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94491" y="4069437"/>
                            <a:ext cx="2880000" cy="480171"/>
                            <a:chOff x="1097776" y="3092845"/>
                            <a:chExt cx="2880000" cy="480171"/>
                          </a:xfrm>
                        </p:grpSpPr>
                        <p:cxnSp>
                          <p:nvCxnSpPr>
                            <p:cNvPr id="42" name="直接箭头连接符 41">
                              <a:extLst>
                                <a:ext uri="{FF2B5EF4-FFF2-40B4-BE49-F238E27FC236}">
                                  <a16:creationId xmlns:a16="http://schemas.microsoft.com/office/drawing/2014/main" xmlns="" id="{2C0C5E0D-E697-4A02-BC57-131379F2948E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H="1">
                              <a:off x="1097776" y="3092845"/>
                              <a:ext cx="2880000" cy="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dash"/>
                              <a:headEnd type="none" w="med" len="med"/>
                              <a:tailEnd type="triangl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3" name="直接箭头连接符 42">
                              <a:extLst>
                                <a:ext uri="{FF2B5EF4-FFF2-40B4-BE49-F238E27FC236}">
                                  <a16:creationId xmlns:a16="http://schemas.microsoft.com/office/drawing/2014/main" xmlns="" id="{FAA939BF-55DD-477A-A780-D52435E3882A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H="1">
                              <a:off x="1097776" y="3323405"/>
                              <a:ext cx="2880000" cy="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dash"/>
                              <a:headEnd type="triangle" w="med" len="med"/>
                              <a:tailEnd type="non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4" name="直接箭头连接符 43">
                              <a:extLst>
                                <a:ext uri="{FF2B5EF4-FFF2-40B4-BE49-F238E27FC236}">
                                  <a16:creationId xmlns:a16="http://schemas.microsoft.com/office/drawing/2014/main" xmlns="" id="{B654C290-7486-4220-A103-FF3DAB5D991E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1097776" y="3140968"/>
                              <a:ext cx="0" cy="18000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solid"/>
                              <a:tailEnd type="arrow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5" name="直接箭头连接符 44">
                              <a:extLst>
                                <a:ext uri="{FF2B5EF4-FFF2-40B4-BE49-F238E27FC236}">
                                  <a16:creationId xmlns:a16="http://schemas.microsoft.com/office/drawing/2014/main" xmlns="" id="{A6C827B4-36B1-46DF-91BF-98A2819741CA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3977776" y="3393016"/>
                              <a:ext cx="0" cy="18000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solid"/>
                              <a:tailEnd type="arrow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grpSp>
                        <p:nvGrpSpPr>
                          <p:cNvPr id="27" name="组合 26">
                            <a:extLst>
                              <a:ext uri="{FF2B5EF4-FFF2-40B4-BE49-F238E27FC236}">
                                <a16:creationId xmlns:a16="http://schemas.microsoft.com/office/drawing/2014/main" xmlns="" id="{2FB4A30C-B1BD-4736-926A-1440CCE20EB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94491" y="4549608"/>
                            <a:ext cx="2880000" cy="480171"/>
                            <a:chOff x="1097776" y="3092845"/>
                            <a:chExt cx="2880000" cy="480171"/>
                          </a:xfrm>
                        </p:grpSpPr>
                        <p:cxnSp>
                          <p:nvCxnSpPr>
                            <p:cNvPr id="38" name="直接箭头连接符 37">
                              <a:extLst>
                                <a:ext uri="{FF2B5EF4-FFF2-40B4-BE49-F238E27FC236}">
                                  <a16:creationId xmlns:a16="http://schemas.microsoft.com/office/drawing/2014/main" xmlns="" id="{86B0D891-D44C-4F9C-839D-E2944DF228FD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H="1">
                              <a:off x="1097776" y="3092845"/>
                              <a:ext cx="2880000" cy="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dash"/>
                              <a:headEnd type="none" w="med" len="med"/>
                              <a:tailEnd type="triangl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39" name="直接箭头连接符 38">
                              <a:extLst>
                                <a:ext uri="{FF2B5EF4-FFF2-40B4-BE49-F238E27FC236}">
                                  <a16:creationId xmlns:a16="http://schemas.microsoft.com/office/drawing/2014/main" xmlns="" id="{3E1A7364-2D58-413E-8601-D942C61CF48D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H="1">
                              <a:off x="1097776" y="3323405"/>
                              <a:ext cx="2880000" cy="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dash"/>
                              <a:headEnd type="triangle" w="med" len="med"/>
                              <a:tailEnd type="non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0" name="直接箭头连接符 39">
                              <a:extLst>
                                <a:ext uri="{FF2B5EF4-FFF2-40B4-BE49-F238E27FC236}">
                                  <a16:creationId xmlns:a16="http://schemas.microsoft.com/office/drawing/2014/main" xmlns="" id="{1613D8A9-FE3B-4592-8AAA-5CDDC4E3879D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1097776" y="3140968"/>
                              <a:ext cx="0" cy="18000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solid"/>
                              <a:tailEnd type="arrow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1" name="直接箭头连接符 40">
                              <a:extLst>
                                <a:ext uri="{FF2B5EF4-FFF2-40B4-BE49-F238E27FC236}">
                                  <a16:creationId xmlns:a16="http://schemas.microsoft.com/office/drawing/2014/main" xmlns="" id="{49AD3946-AB42-4E86-BF92-05043BDC3655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3977776" y="3393016"/>
                              <a:ext cx="0" cy="18000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solid"/>
                              <a:tailEnd type="arrow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grpSp>
                        <p:nvGrpSpPr>
                          <p:cNvPr id="28" name="组合 27">
                            <a:extLst>
                              <a:ext uri="{FF2B5EF4-FFF2-40B4-BE49-F238E27FC236}">
                                <a16:creationId xmlns:a16="http://schemas.microsoft.com/office/drawing/2014/main" xmlns="" id="{58CBFF6C-03FF-4584-A8F3-EB2799B61E2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94491" y="5029779"/>
                            <a:ext cx="2880000" cy="480171"/>
                            <a:chOff x="1097776" y="3092845"/>
                            <a:chExt cx="2880000" cy="480171"/>
                          </a:xfrm>
                        </p:grpSpPr>
                        <p:cxnSp>
                          <p:nvCxnSpPr>
                            <p:cNvPr id="34" name="直接箭头连接符 33">
                              <a:extLst>
                                <a:ext uri="{FF2B5EF4-FFF2-40B4-BE49-F238E27FC236}">
                                  <a16:creationId xmlns:a16="http://schemas.microsoft.com/office/drawing/2014/main" xmlns="" id="{0464C27D-FFAF-4B5D-9DFC-717A162B8DAB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H="1">
                              <a:off x="1097776" y="3092845"/>
                              <a:ext cx="2880000" cy="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dash"/>
                              <a:headEnd type="none" w="med" len="med"/>
                              <a:tailEnd type="triangl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35" name="直接箭头连接符 34">
                              <a:extLst>
                                <a:ext uri="{FF2B5EF4-FFF2-40B4-BE49-F238E27FC236}">
                                  <a16:creationId xmlns:a16="http://schemas.microsoft.com/office/drawing/2014/main" xmlns="" id="{A2E6BDC5-E22C-4CE9-B081-70B4E3477F0C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H="1">
                              <a:off x="1097776" y="3323405"/>
                              <a:ext cx="2880000" cy="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dash"/>
                              <a:headEnd type="triangle" w="med" len="med"/>
                              <a:tailEnd type="non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36" name="直接箭头连接符 35">
                              <a:extLst>
                                <a:ext uri="{FF2B5EF4-FFF2-40B4-BE49-F238E27FC236}">
                                  <a16:creationId xmlns:a16="http://schemas.microsoft.com/office/drawing/2014/main" xmlns="" id="{403B6556-5193-4097-AA15-B1789DA9DE1F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1097776" y="3140968"/>
                              <a:ext cx="0" cy="18000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solid"/>
                              <a:tailEnd type="arrow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37" name="直接箭头连接符 36">
                              <a:extLst>
                                <a:ext uri="{FF2B5EF4-FFF2-40B4-BE49-F238E27FC236}">
                                  <a16:creationId xmlns:a16="http://schemas.microsoft.com/office/drawing/2014/main" xmlns="" id="{EF622156-103E-403B-BD1E-53B2DF160EBB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3977776" y="3393016"/>
                              <a:ext cx="0" cy="18000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solid"/>
                              <a:tailEnd type="arrow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grpSp>
                        <p:nvGrpSpPr>
                          <p:cNvPr id="29" name="组合 28">
                            <a:extLst>
                              <a:ext uri="{FF2B5EF4-FFF2-40B4-BE49-F238E27FC236}">
                                <a16:creationId xmlns:a16="http://schemas.microsoft.com/office/drawing/2014/main" xmlns="" id="{13340C4D-672C-42CF-AE52-4190D710CAE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94491" y="5491823"/>
                            <a:ext cx="2880000" cy="480171"/>
                            <a:chOff x="1097776" y="3092845"/>
                            <a:chExt cx="2880000" cy="480171"/>
                          </a:xfrm>
                        </p:grpSpPr>
                        <p:cxnSp>
                          <p:nvCxnSpPr>
                            <p:cNvPr id="30" name="直接箭头连接符 29">
                              <a:extLst>
                                <a:ext uri="{FF2B5EF4-FFF2-40B4-BE49-F238E27FC236}">
                                  <a16:creationId xmlns:a16="http://schemas.microsoft.com/office/drawing/2014/main" xmlns="" id="{8AFD6360-8BBB-4897-827C-FA2F99F61626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H="1">
                              <a:off x="1097776" y="3092845"/>
                              <a:ext cx="2880000" cy="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dash"/>
                              <a:headEnd type="none" w="med" len="med"/>
                              <a:tailEnd type="triangl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31" name="直接箭头连接符 30">
                              <a:extLst>
                                <a:ext uri="{FF2B5EF4-FFF2-40B4-BE49-F238E27FC236}">
                                  <a16:creationId xmlns:a16="http://schemas.microsoft.com/office/drawing/2014/main" xmlns="" id="{C79B0118-768F-4725-AC23-9DC6BFD4D708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H="1">
                              <a:off x="1097776" y="3323405"/>
                              <a:ext cx="2880000" cy="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dash"/>
                              <a:headEnd type="triangle" w="med" len="med"/>
                              <a:tailEnd type="non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32" name="直接箭头连接符 31">
                              <a:extLst>
                                <a:ext uri="{FF2B5EF4-FFF2-40B4-BE49-F238E27FC236}">
                                  <a16:creationId xmlns:a16="http://schemas.microsoft.com/office/drawing/2014/main" xmlns="" id="{6262E2D3-6FB6-43BF-9AB2-07CFE20C838C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1097776" y="3140968"/>
                              <a:ext cx="0" cy="18000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solid"/>
                              <a:tailEnd type="arrow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33" name="直接箭头连接符 32">
                              <a:extLst>
                                <a:ext uri="{FF2B5EF4-FFF2-40B4-BE49-F238E27FC236}">
                                  <a16:creationId xmlns:a16="http://schemas.microsoft.com/office/drawing/2014/main" xmlns="" id="{E04BE598-BB6B-4BE6-9283-D774A04D2715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3977776" y="3393016"/>
                              <a:ext cx="0" cy="180000"/>
                            </a:xfrm>
                            <a:prstGeom prst="straightConnector1">
                              <a:avLst/>
                            </a:prstGeom>
                            <a:ln w="19050">
                              <a:prstDash val="solid"/>
                              <a:tailEnd type="arrow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</p:grpSp>
                  </p:grpSp>
                  <p:cxnSp>
                    <p:nvCxnSpPr>
                      <p:cNvPr id="20" name="直接箭头连接符 19">
                        <a:extLst>
                          <a:ext uri="{FF2B5EF4-FFF2-40B4-BE49-F238E27FC236}">
                            <a16:creationId xmlns:a16="http://schemas.microsoft.com/office/drawing/2014/main" xmlns="" id="{CA3A60F2-44F5-481A-A911-E666BEC3A2EE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1691680" y="2849303"/>
                        <a:ext cx="1620180" cy="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headEnd type="none" w="med" len="med"/>
                        <a:tailEnd type="triangl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15" name="五角星 15">
                    <a:extLst>
                      <a:ext uri="{FF2B5EF4-FFF2-40B4-BE49-F238E27FC236}">
                        <a16:creationId xmlns:a16="http://schemas.microsoft.com/office/drawing/2014/main" xmlns="" id="{78AE4440-26FD-4B05-B578-B70EA7EBA2B7}"/>
                      </a:ext>
                    </a:extLst>
                  </p:cNvPr>
                  <p:cNvSpPr/>
                  <p:nvPr/>
                </p:nvSpPr>
                <p:spPr>
                  <a:xfrm>
                    <a:off x="3923936" y="2996960"/>
                    <a:ext cx="144000" cy="144000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TextBox 16">
                    <a:extLst>
                      <a:ext uri="{FF2B5EF4-FFF2-40B4-BE49-F238E27FC236}">
                        <a16:creationId xmlns:a16="http://schemas.microsoft.com/office/drawing/2014/main" xmlns="" id="{29DD8938-38E3-492D-ABC3-9DB32311A59E}"/>
                      </a:ext>
                    </a:extLst>
                  </p:cNvPr>
                  <p:cNvSpPr txBox="1"/>
                  <p:nvPr/>
                </p:nvSpPr>
                <p:spPr>
                  <a:xfrm>
                    <a:off x="3491880" y="2664637"/>
                    <a:ext cx="130514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1400" b="1" dirty="0">
                        <a:solidFill>
                          <a:srgbClr val="0066FF"/>
                        </a:solidFill>
                        <a:latin typeface="Times New Roman" pitchFamily="18" charset="0"/>
                        <a:ea typeface="+mn-ea"/>
                      </a:rPr>
                      <a:t>Starting</a:t>
                    </a:r>
                    <a:r>
                      <a:rPr lang="en-US" altLang="zh-CN" dirty="0"/>
                      <a:t> </a:t>
                    </a:r>
                    <a:r>
                      <a:rPr lang="en-US" altLang="zh-CN" sz="1400" b="1" dirty="0">
                        <a:solidFill>
                          <a:srgbClr val="0066FF"/>
                        </a:solidFill>
                        <a:latin typeface="Times New Roman" pitchFamily="18" charset="0"/>
                        <a:ea typeface="+mn-ea"/>
                      </a:rPr>
                      <a:t>Point</a:t>
                    </a:r>
                    <a:endParaRPr lang="zh-CN" altLang="en-US" sz="1400" b="1" dirty="0">
                      <a:solidFill>
                        <a:srgbClr val="0066FF"/>
                      </a:solidFill>
                      <a:latin typeface="Times New Roman" pitchFamily="18" charset="0"/>
                      <a:ea typeface="+mn-ea"/>
                    </a:endParaRPr>
                  </a:p>
                </p:txBody>
              </p:sp>
            </p:grpSp>
            <p:sp>
              <p:nvSpPr>
                <p:cNvPr id="13" name="TextBox 13">
                  <a:extLst>
                    <a:ext uri="{FF2B5EF4-FFF2-40B4-BE49-F238E27FC236}">
                      <a16:creationId xmlns:a16="http://schemas.microsoft.com/office/drawing/2014/main" xmlns="" id="{B061069A-176D-4676-A82C-428BDA213FA7}"/>
                    </a:ext>
                  </a:extLst>
                </p:cNvPr>
                <p:cNvSpPr txBox="1"/>
                <p:nvPr/>
              </p:nvSpPr>
              <p:spPr>
                <a:xfrm>
                  <a:off x="1856433" y="2460159"/>
                  <a:ext cx="12906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400" b="1" dirty="0">
                      <a:solidFill>
                        <a:srgbClr val="0066FF"/>
                      </a:solidFill>
                      <a:latin typeface="Times New Roman" pitchFamily="18" charset="0"/>
                      <a:ea typeface="+mn-ea"/>
                    </a:rPr>
                    <a:t>Scan</a:t>
                  </a:r>
                  <a:r>
                    <a:rPr lang="en-US" altLang="zh-CN" dirty="0"/>
                    <a:t> </a:t>
                  </a:r>
                  <a:r>
                    <a:rPr lang="en-US" altLang="zh-CN" sz="1400" b="1" dirty="0">
                      <a:solidFill>
                        <a:srgbClr val="0066FF"/>
                      </a:solidFill>
                      <a:latin typeface="Times New Roman" pitchFamily="18" charset="0"/>
                      <a:ea typeface="+mn-ea"/>
                    </a:rPr>
                    <a:t>direction</a:t>
                  </a:r>
                  <a:endParaRPr lang="zh-CN" altLang="en-US" sz="1400" b="1" dirty="0">
                    <a:solidFill>
                      <a:srgbClr val="0066FF"/>
                    </a:solidFill>
                    <a:latin typeface="Times New Roman" pitchFamily="18" charset="0"/>
                    <a:ea typeface="+mn-ea"/>
                  </a:endParaRPr>
                </a:p>
              </p:txBody>
            </p:sp>
          </p:grpSp>
          <p:sp>
            <p:nvSpPr>
              <p:cNvPr id="11" name="流程图: 联系 11">
                <a:extLst>
                  <a:ext uri="{FF2B5EF4-FFF2-40B4-BE49-F238E27FC236}">
                    <a16:creationId xmlns:a16="http://schemas.microsoft.com/office/drawing/2014/main" xmlns="" id="{7FAB4059-E237-4E4D-B1BC-5F385021FFA3}"/>
                  </a:ext>
                </a:extLst>
              </p:cNvPr>
              <p:cNvSpPr/>
              <p:nvPr/>
            </p:nvSpPr>
            <p:spPr>
              <a:xfrm>
                <a:off x="6353640" y="3682797"/>
                <a:ext cx="18000" cy="1800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xmlns="" id="{234A9C82-F68E-435E-9959-2D4AD5220158}"/>
                </a:ext>
              </a:extLst>
            </p:cNvPr>
            <p:cNvSpPr txBox="1"/>
            <p:nvPr/>
          </p:nvSpPr>
          <p:spPr>
            <a:xfrm>
              <a:off x="6300192" y="3717032"/>
              <a:ext cx="9359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b="1" dirty="0">
                  <a:solidFill>
                    <a:srgbClr val="FF0000"/>
                  </a:solidFill>
                </a:rPr>
                <a:t>7~10°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8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lScane_E">
            <a:hlinkClick r:id="" action="ppaction://media"/>
            <a:extLst>
              <a:ext uri="{FF2B5EF4-FFF2-40B4-BE49-F238E27FC236}">
                <a16:creationId xmlns:a16="http://schemas.microsoft.com/office/drawing/2014/main" xmlns="" id="{9E67C950-D568-4B08-B782-94AC98CD69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954269"/>
            <a:ext cx="9144000" cy="481012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1563EEC4-EA89-4B07-9814-200CF19873B0}"/>
              </a:ext>
            </a:extLst>
          </p:cNvPr>
          <p:cNvSpPr/>
          <p:nvPr/>
        </p:nvSpPr>
        <p:spPr>
          <a:xfrm>
            <a:off x="372290" y="5045411"/>
            <a:ext cx="8399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ts val="1200"/>
              </a:spcBef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Galactic Plane: 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(20°*20°)*18 </a:t>
            </a:r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 (20°*20°)*4 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18598D1D-5EC7-43A7-BF80-1EC499767601}"/>
              </a:ext>
            </a:extLst>
          </p:cNvPr>
          <p:cNvSpPr/>
          <p:nvPr/>
        </p:nvSpPr>
        <p:spPr>
          <a:xfrm>
            <a:off x="1509484" y="5637704"/>
            <a:ext cx="610497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 center regions: </a:t>
            </a:r>
            <a:r>
              <a:rPr lang="en-US" altLang="zh-CN" sz="2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 times/year 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(-60°~60°)</a:t>
            </a:r>
          </a:p>
          <a:p>
            <a:pPr marL="342900" lvl="0" indent="-342900" defTabSz="9144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 outer  regions: </a:t>
            </a:r>
            <a:r>
              <a:rPr lang="en-US" altLang="zh-CN" sz="2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 times/year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xmlns="" id="{D7FBF16B-D0C9-4DB8-BD7B-C9FD3EE5E926}"/>
              </a:ext>
            </a:extLst>
          </p:cNvPr>
          <p:cNvSpPr>
            <a:spLocks noGrp="1"/>
          </p:cNvSpPr>
          <p:nvPr/>
        </p:nvSpPr>
        <p:spPr>
          <a:xfrm>
            <a:off x="0" y="2239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</a:rPr>
              <a:t>   </a:t>
            </a:r>
            <a:r>
              <a:rPr lang="en-US" altLang="zh-CN" sz="32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1.4 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Galactic Plane Scan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1DD36DA8-0BA8-49A6-BAD0-18036D170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11438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组合 12"/>
          <p:cNvGrpSpPr/>
          <p:nvPr/>
        </p:nvGrpSpPr>
        <p:grpSpPr>
          <a:xfrm>
            <a:off x="1841817" y="2764115"/>
            <a:ext cx="5746761" cy="959361"/>
            <a:chOff x="1841817" y="2764115"/>
            <a:chExt cx="5746761" cy="95936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41817" y="2764115"/>
              <a:ext cx="5746761" cy="959361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 rot="18647150">
              <a:off x="4440694" y="3142354"/>
              <a:ext cx="262606" cy="278299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647150" flipV="1">
              <a:off x="4780008" y="3123256"/>
              <a:ext cx="268975" cy="298485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647150" flipV="1">
              <a:off x="5066636" y="3141265"/>
              <a:ext cx="268975" cy="298485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647150" flipV="1">
              <a:off x="4140557" y="3105970"/>
              <a:ext cx="268975" cy="298485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05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AD8D0109-831F-4FE9-986C-C10CDD0EA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1255" y="2046352"/>
            <a:ext cx="4643719" cy="419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xmlns="" id="{62A99046-236F-4C9C-83C3-7639D69F5432}"/>
              </a:ext>
            </a:extLst>
          </p:cNvPr>
          <p:cNvSpPr>
            <a:spLocks noGrp="1"/>
          </p:cNvSpPr>
          <p:nvPr/>
        </p:nvSpPr>
        <p:spPr>
          <a:xfrm>
            <a:off x="0" y="-2866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2. HXMT Ground Segment</a:t>
            </a:r>
            <a:endParaRPr lang="zh-CN" altLang="en-US" sz="4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xmlns="" id="{BA5D39F0-2AC8-46DC-8FC7-E301585873F0}"/>
              </a:ext>
            </a:extLst>
          </p:cNvPr>
          <p:cNvSpPr>
            <a:spLocks noGrp="1"/>
          </p:cNvSpPr>
          <p:nvPr/>
        </p:nvSpPr>
        <p:spPr>
          <a:xfrm>
            <a:off x="457200" y="1336057"/>
            <a:ext cx="7715200" cy="47525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/>
              <a:t>Mission Operation Ground Segment (MOGS/MOC)</a:t>
            </a:r>
            <a:br>
              <a:rPr lang="en-US" altLang="zh-CN" sz="2800" b="1" dirty="0"/>
            </a:br>
            <a:r>
              <a:rPr lang="en-US" altLang="zh-CN" sz="2200" b="1" dirty="0">
                <a:solidFill>
                  <a:srgbClr val="0070C0"/>
                </a:solidFill>
              </a:rPr>
              <a:t>National Space Science Center, CAS</a:t>
            </a:r>
          </a:p>
          <a:p>
            <a:pPr lvl="1"/>
            <a:r>
              <a:rPr lang="en-US" altLang="zh-CN" sz="2400" dirty="0"/>
              <a:t>Operation </a:t>
            </a:r>
            <a:r>
              <a:rPr lang="en-US" altLang="zh-CN" sz="2400" dirty="0" smtClean="0"/>
              <a:t>commands </a:t>
            </a:r>
            <a:endParaRPr lang="en-US" altLang="zh-CN" sz="2400" dirty="0"/>
          </a:p>
          <a:p>
            <a:pPr lvl="1"/>
            <a:r>
              <a:rPr lang="en-US" altLang="zh-CN" sz="2400" dirty="0"/>
              <a:t>Data reception</a:t>
            </a:r>
          </a:p>
          <a:p>
            <a:pPr lvl="1"/>
            <a:r>
              <a:rPr lang="en-US" altLang="zh-CN" sz="2400" dirty="0"/>
              <a:t>Data pre-processing </a:t>
            </a:r>
          </a:p>
          <a:p>
            <a:pPr lvl="1"/>
            <a:r>
              <a:rPr lang="en-US" altLang="zh-CN" sz="2400" dirty="0"/>
              <a:t>Data archive after mission</a:t>
            </a:r>
            <a:endParaRPr lang="en-US" altLang="zh-CN" dirty="0"/>
          </a:p>
          <a:p>
            <a:pPr>
              <a:spcBef>
                <a:spcPts val="2400"/>
              </a:spcBef>
            </a:pPr>
            <a:r>
              <a:rPr lang="en-US" altLang="zh-CN" sz="2800" b="1" dirty="0"/>
              <a:t>Science Ground Segment  (SGS)</a:t>
            </a:r>
            <a:br>
              <a:rPr lang="en-US" altLang="zh-CN" sz="2800" b="1" dirty="0"/>
            </a:br>
            <a:r>
              <a:rPr lang="en-US" altLang="zh-CN" sz="2800" dirty="0">
                <a:solidFill>
                  <a:srgbClr val="C00000"/>
                </a:solidFill>
              </a:rPr>
              <a:t>IHEP, CAS</a:t>
            </a:r>
          </a:p>
          <a:p>
            <a:pPr lvl="1"/>
            <a:r>
              <a:rPr lang="en-US" altLang="zh-CN" sz="2400" dirty="0"/>
              <a:t>Science User (HSUC)</a:t>
            </a:r>
          </a:p>
          <a:p>
            <a:pPr lvl="1"/>
            <a:r>
              <a:rPr lang="en-US" altLang="zh-CN" sz="2400" dirty="0"/>
              <a:t>Science Support (HSSC)</a:t>
            </a:r>
          </a:p>
          <a:p>
            <a:pPr lvl="1"/>
            <a:r>
              <a:rPr lang="en-US" altLang="zh-CN" sz="2400" dirty="0"/>
              <a:t>Science Operation (HSOC)</a:t>
            </a:r>
          </a:p>
          <a:p>
            <a:pPr lvl="1"/>
            <a:r>
              <a:rPr lang="en-US" altLang="zh-CN" sz="2400" dirty="0"/>
              <a:t>Science Data (HSDC)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3D5817C-EC40-462B-A0E4-F561839CE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-2376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59EC912E-5A22-4DFD-8AAE-7F5310A522A1}"/>
              </a:ext>
            </a:extLst>
          </p:cNvPr>
          <p:cNvSpPr txBox="1"/>
          <p:nvPr/>
        </p:nvSpPr>
        <p:spPr>
          <a:xfrm>
            <a:off x="5730497" y="630713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Configuration of HGS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81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xmlns="" id="{84F9E419-0538-4746-94C1-5078523A46A7}"/>
              </a:ext>
            </a:extLst>
          </p:cNvPr>
          <p:cNvSpPr>
            <a:spLocks noGrp="1"/>
          </p:cNvSpPr>
          <p:nvPr/>
        </p:nvSpPr>
        <p:spPr>
          <a:xfrm>
            <a:off x="0" y="-2866"/>
            <a:ext cx="9144000" cy="10527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3. HXMT Science Operations</a:t>
            </a:r>
            <a:endParaRPr lang="zh-CN" altLang="en-US" sz="4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F7885B9-084E-4DDD-82DC-4F530E816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-2376"/>
            <a:ext cx="1691680" cy="10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7" name="矩形: 圆角 106">
            <a:extLst>
              <a:ext uri="{FF2B5EF4-FFF2-40B4-BE49-F238E27FC236}">
                <a16:creationId xmlns:a16="http://schemas.microsoft.com/office/drawing/2014/main" xmlns="" id="{C59E93AA-075B-45EA-BB24-5F116CDC9E5A}"/>
              </a:ext>
            </a:extLst>
          </p:cNvPr>
          <p:cNvSpPr/>
          <p:nvPr/>
        </p:nvSpPr>
        <p:spPr>
          <a:xfrm>
            <a:off x="653142" y="1049870"/>
            <a:ext cx="8038011" cy="47152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altLang="zh-CN" sz="3200" b="1" dirty="0">
                <a:solidFill>
                  <a:srgbClr val="002060"/>
                </a:solidFill>
              </a:rPr>
              <a:t>Mission Planning: </a:t>
            </a:r>
            <a:r>
              <a:rPr lang="en-US" altLang="zh-CN" sz="2800" b="1" dirty="0">
                <a:solidFill>
                  <a:srgbClr val="0070C0"/>
                </a:solidFill>
              </a:rPr>
              <a:t/>
            </a:r>
            <a:br>
              <a:rPr lang="en-US" altLang="zh-CN" sz="2800" b="1" dirty="0">
                <a:solidFill>
                  <a:srgbClr val="0070C0"/>
                </a:solidFill>
              </a:rPr>
            </a:br>
            <a:r>
              <a:rPr lang="en-US" altLang="zh-CN" sz="2400" b="1" dirty="0">
                <a:solidFill>
                  <a:srgbClr val="0070C0"/>
                </a:solidFill>
              </a:rPr>
              <a:t>  </a:t>
            </a:r>
            <a:r>
              <a:rPr lang="en-US" altLang="zh-CN" sz="2400" dirty="0">
                <a:solidFill>
                  <a:srgbClr val="002060"/>
                </a:solidFill>
              </a:rPr>
              <a:t>* Proposal </a:t>
            </a:r>
            <a:r>
              <a:rPr lang="en-US" altLang="zh-CN" sz="2400" dirty="0" smtClean="0">
                <a:solidFill>
                  <a:srgbClr val="002060"/>
                </a:solidFill>
              </a:rPr>
              <a:t>evaluation</a:t>
            </a:r>
            <a:r>
              <a:rPr lang="en-US" altLang="zh-CN" sz="2400" dirty="0">
                <a:solidFill>
                  <a:srgbClr val="002060"/>
                </a:solidFill>
              </a:rPr>
              <a:t/>
            </a:r>
            <a:br>
              <a:rPr lang="en-US" altLang="zh-CN" sz="2400" dirty="0">
                <a:solidFill>
                  <a:srgbClr val="002060"/>
                </a:solidFill>
              </a:rPr>
            </a:br>
            <a:r>
              <a:rPr lang="en-US" altLang="zh-CN" sz="2400" dirty="0">
                <a:solidFill>
                  <a:srgbClr val="002060"/>
                </a:solidFill>
              </a:rPr>
              <a:t>  * Long-term planning</a:t>
            </a:r>
            <a:br>
              <a:rPr lang="en-US" altLang="zh-CN" sz="2400" dirty="0">
                <a:solidFill>
                  <a:srgbClr val="002060"/>
                </a:solidFill>
              </a:rPr>
            </a:br>
            <a:r>
              <a:rPr lang="en-US" altLang="zh-CN" sz="2400" dirty="0">
                <a:solidFill>
                  <a:srgbClr val="002060"/>
                </a:solidFill>
              </a:rPr>
              <a:t>  * Short-term planning</a:t>
            </a:r>
            <a:br>
              <a:rPr lang="en-US" altLang="zh-CN" sz="2400" dirty="0">
                <a:solidFill>
                  <a:srgbClr val="002060"/>
                </a:solidFill>
              </a:rPr>
            </a:br>
            <a:r>
              <a:rPr lang="en-US" altLang="zh-CN" sz="2400" dirty="0">
                <a:solidFill>
                  <a:srgbClr val="002060"/>
                </a:solidFill>
              </a:rPr>
              <a:t>  * Target of </a:t>
            </a:r>
            <a:r>
              <a:rPr lang="en-US" altLang="zh-CN" sz="2400" dirty="0" smtClean="0">
                <a:solidFill>
                  <a:srgbClr val="002060"/>
                </a:solidFill>
              </a:rPr>
              <a:t>Opportunity (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ToO</a:t>
            </a:r>
            <a:r>
              <a:rPr lang="en-US" altLang="zh-CN" sz="2400" dirty="0" smtClean="0">
                <a:solidFill>
                  <a:srgbClr val="002060"/>
                </a:solidFill>
              </a:rPr>
              <a:t>) </a:t>
            </a:r>
            <a:r>
              <a:rPr lang="en-US" altLang="zh-CN" sz="2400" dirty="0">
                <a:solidFill>
                  <a:srgbClr val="002060"/>
                </a:solidFill>
              </a:rPr>
              <a:t>planning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altLang="zh-CN" sz="3200" b="1" dirty="0">
                <a:solidFill>
                  <a:srgbClr val="002060"/>
                </a:solidFill>
              </a:rPr>
              <a:t>Instrument Operations:</a:t>
            </a:r>
            <a:r>
              <a:rPr lang="en-US" altLang="zh-CN" sz="2800" b="1" dirty="0">
                <a:solidFill>
                  <a:srgbClr val="0070C0"/>
                </a:solidFill>
              </a:rPr>
              <a:t/>
            </a:r>
            <a:br>
              <a:rPr lang="en-US" altLang="zh-CN" sz="2800" b="1" dirty="0">
                <a:solidFill>
                  <a:srgbClr val="0070C0"/>
                </a:solidFill>
              </a:rPr>
            </a:br>
            <a:r>
              <a:rPr lang="en-US" altLang="zh-CN" sz="2400" b="1" dirty="0">
                <a:solidFill>
                  <a:srgbClr val="0070C0"/>
                </a:solidFill>
              </a:rPr>
              <a:t>   </a:t>
            </a:r>
            <a:r>
              <a:rPr lang="en-US" altLang="zh-CN" sz="2400" dirty="0">
                <a:solidFill>
                  <a:srgbClr val="002060"/>
                </a:solidFill>
              </a:rPr>
              <a:t>*</a:t>
            </a:r>
            <a:r>
              <a:rPr lang="en-US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2060"/>
                </a:solidFill>
              </a:rPr>
              <a:t>Instrument Monitoring</a:t>
            </a:r>
            <a:br>
              <a:rPr lang="en-US" altLang="zh-CN" sz="2400" dirty="0">
                <a:solidFill>
                  <a:srgbClr val="002060"/>
                </a:solidFill>
              </a:rPr>
            </a:br>
            <a:r>
              <a:rPr lang="en-US" altLang="zh-CN" sz="2400" dirty="0">
                <a:solidFill>
                  <a:srgbClr val="002060"/>
                </a:solidFill>
              </a:rPr>
              <a:t>   * Anomaly </a:t>
            </a:r>
            <a:r>
              <a:rPr lang="en-US" altLang="zh-CN" sz="2400" dirty="0" smtClean="0">
                <a:solidFill>
                  <a:srgbClr val="002060"/>
                </a:solidFill>
              </a:rPr>
              <a:t>tracking</a:t>
            </a:r>
            <a:br>
              <a:rPr lang="en-US" altLang="zh-CN" sz="2400" dirty="0" smtClean="0">
                <a:solidFill>
                  <a:srgbClr val="002060"/>
                </a:solidFill>
              </a:rPr>
            </a:br>
            <a:r>
              <a:rPr lang="en-US" altLang="zh-CN" sz="2400" dirty="0" smtClean="0">
                <a:solidFill>
                  <a:srgbClr val="002060"/>
                </a:solidFill>
              </a:rPr>
              <a:t>   * Onboard parameters and software maintenance</a:t>
            </a:r>
            <a:endParaRPr lang="en-US" altLang="zh-CN" sz="2400" dirty="0">
              <a:solidFill>
                <a:srgbClr val="00206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41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10261</TotalTime>
  <Words>3253</Words>
  <Application>Microsoft Office PowerPoint</Application>
  <PresentationFormat>全屏显示(4:3)</PresentationFormat>
  <Paragraphs>539</Paragraphs>
  <Slides>31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3" baseType="lpstr">
      <vt:lpstr>ＭＳ Ｐゴシック</vt:lpstr>
      <vt:lpstr>等线</vt:lpstr>
      <vt:lpstr>等线 Light</vt:lpstr>
      <vt:lpstr>黑体</vt:lpstr>
      <vt:lpstr>宋体</vt:lpstr>
      <vt:lpstr>微软雅黑</vt:lpstr>
      <vt:lpstr>Arial</vt:lpstr>
      <vt:lpstr>Calibri</vt:lpstr>
      <vt:lpstr>Calibri Light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HXMT Science Operation</dc:title>
  <dc:creator>jiasm</dc:creator>
  <cp:lastModifiedBy>黎 明</cp:lastModifiedBy>
  <cp:revision>307</cp:revision>
  <dcterms:created xsi:type="dcterms:W3CDTF">2017-11-01T07:37:55Z</dcterms:created>
  <dcterms:modified xsi:type="dcterms:W3CDTF">2018-06-17T14:21:18Z</dcterms:modified>
</cp:coreProperties>
</file>